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0" r:id="rId7"/>
    <p:sldId id="261" r:id="rId8"/>
    <p:sldId id="259" r:id="rId9"/>
    <p:sldId id="258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1164" y="978031"/>
            <a:ext cx="7145517" cy="2262781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OOPs CONCEPT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6223" y="4164637"/>
            <a:ext cx="3359853" cy="1126283"/>
          </a:xfrm>
        </p:spPr>
        <p:txBody>
          <a:bodyPr>
            <a:noAutofit/>
          </a:bodyPr>
          <a:lstStyle/>
          <a:p>
            <a:r>
              <a:rPr lang="en-US" sz="2400" dirty="0" smtClean="0"/>
              <a:t>-PREPARED BY</a:t>
            </a:r>
          </a:p>
          <a:p>
            <a:r>
              <a:rPr lang="en-US" sz="2400" b="1" dirty="0" smtClean="0"/>
              <a:t>ARUNA B</a:t>
            </a:r>
          </a:p>
          <a:p>
            <a:r>
              <a:rPr lang="en-US" sz="2400" dirty="0" smtClean="0"/>
              <a:t>BATCH : </a:t>
            </a:r>
            <a:r>
              <a:rPr lang="en-IN" dirty="0" smtClean="0"/>
              <a:t>2024-12826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029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3609912" cy="648509"/>
          </a:xfrm>
        </p:spPr>
        <p:txBody>
          <a:bodyPr/>
          <a:lstStyle/>
          <a:p>
            <a:r>
              <a:rPr lang="en-US" dirty="0" smtClean="0"/>
              <a:t>ABSTRACTION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6" y="1709394"/>
            <a:ext cx="8915400" cy="3777622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show essential details/functionality to the user. The non-essential implementation details are not displayed to the </a:t>
            </a:r>
            <a:r>
              <a:rPr lang="en-US" dirty="0" smtClean="0"/>
              <a:t>user.</a:t>
            </a:r>
          </a:p>
          <a:p>
            <a:r>
              <a:rPr lang="en-US" dirty="0" smtClean="0"/>
              <a:t>Real world example : Ordering a food in hotel. ATM money withdrawal.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572" y="289088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5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350732"/>
            <a:ext cx="4477178" cy="648509"/>
          </a:xfrm>
        </p:spPr>
        <p:txBody>
          <a:bodyPr/>
          <a:lstStyle/>
          <a:p>
            <a:r>
              <a:rPr lang="en-US" dirty="0" smtClean="0"/>
              <a:t>ENCAPSULATION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3224" y="1294614"/>
            <a:ext cx="8915400" cy="3777622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ay </a:t>
            </a:r>
            <a:r>
              <a:rPr lang="en-US" dirty="0"/>
              <a:t>of </a:t>
            </a:r>
            <a:r>
              <a:rPr lang="en-US" b="1" dirty="0"/>
              <a:t>hiding the implementation details of a class </a:t>
            </a:r>
            <a:r>
              <a:rPr lang="en-US" dirty="0"/>
              <a:t>from outside access and only exposing a public interface that can be used to interact with the class</a:t>
            </a:r>
            <a:r>
              <a:rPr lang="en-US" dirty="0" smtClean="0"/>
              <a:t>.</a:t>
            </a:r>
          </a:p>
          <a:p>
            <a:r>
              <a:rPr lang="en-US" dirty="0"/>
              <a:t>In Java, encapsulation is achieved by declaring the instance variables of a </a:t>
            </a:r>
            <a:r>
              <a:rPr lang="en-US" b="1" dirty="0"/>
              <a:t>class as private</a:t>
            </a:r>
            <a:r>
              <a:rPr lang="en-US" dirty="0"/>
              <a:t>, which means they can only be accessed within the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allow </a:t>
            </a:r>
            <a:r>
              <a:rPr lang="en-US" b="1" dirty="0"/>
              <a:t>outside access </a:t>
            </a:r>
            <a:r>
              <a:rPr lang="en-US" dirty="0"/>
              <a:t>to the instance variables, public methods called </a:t>
            </a:r>
            <a:r>
              <a:rPr lang="en-US" b="1" dirty="0"/>
              <a:t>getters and setters </a:t>
            </a:r>
            <a:r>
              <a:rPr lang="en-US" dirty="0"/>
              <a:t>are defined, which are used to retrieve and modify the values of the instance variables, respectively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</a:t>
            </a:r>
            <a:r>
              <a:rPr lang="en-US" dirty="0"/>
              <a:t>using getters and setters, the class can enforce its own data validation rules and ensure that its </a:t>
            </a:r>
            <a:r>
              <a:rPr lang="en-US" b="1" dirty="0"/>
              <a:t>internal state remains consistent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027" t="15709" r="5604" b="14533"/>
          <a:stretch/>
        </p:blipFill>
        <p:spPr>
          <a:xfrm>
            <a:off x="4204354" y="4637988"/>
            <a:ext cx="4468375" cy="187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28186"/>
            <a:ext cx="7672865" cy="4976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FOR ENCAPSULATION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74101"/>
            <a:ext cx="8915400" cy="5700075"/>
          </a:xfrm>
        </p:spPr>
        <p:txBody>
          <a:bodyPr>
            <a:noAutofit/>
          </a:bodyPr>
          <a:lstStyle/>
          <a:p>
            <a:r>
              <a:rPr lang="en-IN" sz="1400" dirty="0" smtClean="0"/>
              <a:t>class </a:t>
            </a:r>
            <a:r>
              <a:rPr lang="en-IN" sz="1400" dirty="0"/>
              <a:t>Person {</a:t>
            </a:r>
          </a:p>
          <a:p>
            <a:r>
              <a:rPr lang="en-IN" sz="1400" dirty="0" smtClean="0"/>
              <a:t>    private </a:t>
            </a:r>
            <a:r>
              <a:rPr lang="en-IN" sz="1400" dirty="0"/>
              <a:t>String name</a:t>
            </a:r>
            <a:r>
              <a:rPr lang="en-IN" sz="1400" dirty="0" smtClean="0"/>
              <a:t>;     // private data variables</a:t>
            </a:r>
            <a:endParaRPr lang="en-IN" sz="1400" dirty="0"/>
          </a:p>
          <a:p>
            <a:r>
              <a:rPr lang="en-IN" sz="1400" dirty="0"/>
              <a:t>    private </a:t>
            </a:r>
            <a:r>
              <a:rPr lang="en-IN" sz="1400" dirty="0" err="1"/>
              <a:t>int</a:t>
            </a:r>
            <a:r>
              <a:rPr lang="en-IN" sz="1400" dirty="0"/>
              <a:t> age</a:t>
            </a:r>
            <a:r>
              <a:rPr lang="en-IN" sz="1400" dirty="0" smtClean="0"/>
              <a:t>;</a:t>
            </a:r>
            <a:endParaRPr lang="en-IN" sz="1400" dirty="0"/>
          </a:p>
          <a:p>
            <a:r>
              <a:rPr lang="en-IN" sz="1400" dirty="0"/>
              <a:t>    public String </a:t>
            </a:r>
            <a:r>
              <a:rPr lang="en-IN" sz="1400" b="1" dirty="0" err="1"/>
              <a:t>getName</a:t>
            </a:r>
            <a:r>
              <a:rPr lang="en-IN" sz="1400" dirty="0"/>
              <a:t>() { return name; </a:t>
            </a:r>
            <a:r>
              <a:rPr lang="en-IN" sz="1400" dirty="0" smtClean="0"/>
              <a:t>}  </a:t>
            </a:r>
            <a:r>
              <a:rPr lang="en-IN" sz="1400" dirty="0" smtClean="0">
                <a:solidFill>
                  <a:srgbClr val="0070C0"/>
                </a:solidFill>
              </a:rPr>
              <a:t>//getter</a:t>
            </a:r>
            <a:endParaRPr lang="en-IN" sz="1400" dirty="0">
              <a:solidFill>
                <a:srgbClr val="0070C0"/>
              </a:solidFill>
            </a:endParaRPr>
          </a:p>
          <a:p>
            <a:r>
              <a:rPr lang="en-IN" sz="1400" dirty="0"/>
              <a:t>    public void </a:t>
            </a:r>
            <a:r>
              <a:rPr lang="en-IN" sz="1400" b="1" dirty="0" err="1"/>
              <a:t>setName</a:t>
            </a:r>
            <a:r>
              <a:rPr lang="en-IN" sz="1400" dirty="0"/>
              <a:t>(String name) { this.name = name; </a:t>
            </a:r>
            <a:r>
              <a:rPr lang="en-IN" sz="1400" dirty="0" smtClean="0"/>
              <a:t>}   </a:t>
            </a:r>
            <a:r>
              <a:rPr lang="en-IN" sz="1400" dirty="0" smtClean="0">
                <a:solidFill>
                  <a:srgbClr val="0070C0"/>
                </a:solidFill>
              </a:rPr>
              <a:t>// setter</a:t>
            </a:r>
            <a:endParaRPr lang="en-IN" sz="1400" dirty="0">
              <a:solidFill>
                <a:srgbClr val="0070C0"/>
              </a:solidFill>
            </a:endParaRPr>
          </a:p>
          <a:p>
            <a:r>
              <a:rPr lang="en-IN" sz="1400" dirty="0"/>
              <a:t>    public 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getAge</a:t>
            </a:r>
            <a:r>
              <a:rPr lang="en-IN" sz="1400" dirty="0"/>
              <a:t>() { return age; </a:t>
            </a:r>
            <a:r>
              <a:rPr lang="en-IN" sz="1400" dirty="0" smtClean="0"/>
              <a:t>}</a:t>
            </a:r>
            <a:endParaRPr lang="en-IN" sz="1400" dirty="0"/>
          </a:p>
          <a:p>
            <a:r>
              <a:rPr lang="en-IN" sz="1400" dirty="0"/>
              <a:t>    public void </a:t>
            </a:r>
            <a:r>
              <a:rPr lang="en-IN" sz="1400" dirty="0" err="1"/>
              <a:t>setAge</a:t>
            </a:r>
            <a:r>
              <a:rPr lang="en-IN" sz="1400" dirty="0"/>
              <a:t>(</a:t>
            </a:r>
            <a:r>
              <a:rPr lang="en-IN" sz="1400" dirty="0" err="1"/>
              <a:t>int</a:t>
            </a:r>
            <a:r>
              <a:rPr lang="en-IN" sz="1400" dirty="0"/>
              <a:t> age) { </a:t>
            </a:r>
            <a:r>
              <a:rPr lang="en-IN" sz="1400" dirty="0" err="1"/>
              <a:t>this.age</a:t>
            </a:r>
            <a:r>
              <a:rPr lang="en-IN" sz="1400" dirty="0"/>
              <a:t> = age; }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 smtClean="0"/>
              <a:t>public </a:t>
            </a:r>
            <a:r>
              <a:rPr lang="en-IN" sz="1400" dirty="0"/>
              <a:t>class Main {</a:t>
            </a:r>
          </a:p>
          <a:p>
            <a:r>
              <a:rPr lang="en-IN" sz="1400" dirty="0" smtClean="0"/>
              <a:t>public </a:t>
            </a:r>
            <a:r>
              <a:rPr lang="en-IN" sz="1400" dirty="0"/>
              <a:t>static void main(String[] </a:t>
            </a:r>
            <a:r>
              <a:rPr lang="en-IN" sz="1400" dirty="0" err="1"/>
              <a:t>args</a:t>
            </a:r>
            <a:r>
              <a:rPr lang="en-IN" sz="1400" dirty="0" smtClean="0"/>
              <a:t>)  </a:t>
            </a:r>
            <a:r>
              <a:rPr lang="en-IN" sz="1400" dirty="0"/>
              <a:t>{</a:t>
            </a:r>
          </a:p>
          <a:p>
            <a:r>
              <a:rPr lang="en-IN" sz="1400" dirty="0" smtClean="0"/>
              <a:t>        Person </a:t>
            </a:r>
            <a:r>
              <a:rPr lang="en-IN" sz="1400" dirty="0" err="1"/>
              <a:t>person</a:t>
            </a:r>
            <a:r>
              <a:rPr lang="en-IN" sz="1400" dirty="0"/>
              <a:t> = new Person();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person.setName</a:t>
            </a:r>
            <a:r>
              <a:rPr lang="en-IN" sz="1400" dirty="0"/>
              <a:t>("John");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person.setAge</a:t>
            </a:r>
            <a:r>
              <a:rPr lang="en-IN" sz="1400" dirty="0"/>
              <a:t>(30);</a:t>
            </a:r>
          </a:p>
          <a:p>
            <a:r>
              <a:rPr lang="en-IN" sz="1400" dirty="0" smtClean="0"/>
              <a:t>        </a:t>
            </a:r>
            <a:r>
              <a:rPr lang="en-IN" sz="1400" dirty="0" err="1" smtClean="0"/>
              <a:t>System.out.println</a:t>
            </a:r>
            <a:r>
              <a:rPr lang="en-IN" sz="1400" dirty="0"/>
              <a:t>("Name: " + </a:t>
            </a:r>
            <a:r>
              <a:rPr lang="en-IN" sz="1400" dirty="0" err="1"/>
              <a:t>person.getName</a:t>
            </a:r>
            <a:r>
              <a:rPr lang="en-IN" sz="1400" dirty="0"/>
              <a:t>());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("Age: " + </a:t>
            </a:r>
            <a:r>
              <a:rPr lang="en-IN" sz="1400" dirty="0" err="1"/>
              <a:t>person.getAge</a:t>
            </a:r>
            <a:r>
              <a:rPr lang="en-IN" sz="1400" dirty="0"/>
              <a:t>());</a:t>
            </a:r>
          </a:p>
          <a:p>
            <a:r>
              <a:rPr lang="en-IN" sz="1400" dirty="0"/>
              <a:t>    </a:t>
            </a:r>
            <a:r>
              <a:rPr lang="en-IN" sz="1400" dirty="0" smtClean="0"/>
              <a:t>}   }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653807" y="3420128"/>
            <a:ext cx="2950590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Name: John</a:t>
            </a:r>
          </a:p>
          <a:p>
            <a:r>
              <a:rPr lang="en-US" dirty="0" smtClean="0"/>
              <a:t>Age: 30</a:t>
            </a:r>
          </a:p>
        </p:txBody>
      </p:sp>
    </p:spTree>
    <p:extLst>
      <p:ext uri="{BB962C8B-B14F-4D97-AF65-F5344CB8AC3E}">
        <p14:creationId xmlns:p14="http://schemas.microsoft.com/office/powerpoint/2010/main" val="176258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71" y="289597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THANK YOU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9885"/>
            <a:ext cx="908132" cy="66930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35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6079736" cy="829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915231"/>
            <a:ext cx="7559937" cy="5345410"/>
          </a:xfrm>
        </p:spPr>
      </p:pic>
    </p:spTree>
    <p:extLst>
      <p:ext uri="{BB962C8B-B14F-4D97-AF65-F5344CB8AC3E}">
        <p14:creationId xmlns:p14="http://schemas.microsoft.com/office/powerpoint/2010/main" val="423611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8913" y="859780"/>
            <a:ext cx="2252452" cy="780484"/>
          </a:xfrm>
        </p:spPr>
        <p:txBody>
          <a:bodyPr/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4944" y="1960775"/>
            <a:ext cx="8915400" cy="3809045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Class is not a real-world entity. It is just a template or blueprint or prototype from which objects are created.</a:t>
            </a:r>
          </a:p>
          <a:p>
            <a:pPr fontAlgn="base"/>
            <a:r>
              <a:rPr lang="en-US" dirty="0"/>
              <a:t>Class does not occupy memory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 smtClean="0"/>
              <a:t>SYNTAX: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class </a:t>
            </a:r>
            <a:r>
              <a:rPr lang="en-US" dirty="0" err="1" smtClean="0"/>
              <a:t>ClassName</a:t>
            </a:r>
            <a:endParaRPr lang="en-US" dirty="0" smtClean="0"/>
          </a:p>
          <a:p>
            <a:pPr marL="400050" lvl="1" indent="0" fontAlgn="base">
              <a:buNone/>
            </a:pPr>
            <a:r>
              <a:rPr lang="en-US" dirty="0" smtClean="0"/>
              <a:t>{</a:t>
            </a:r>
          </a:p>
          <a:p>
            <a:pPr marL="400050" lvl="1" indent="0" fontAlgn="base">
              <a:buNone/>
            </a:pPr>
            <a:r>
              <a:rPr lang="en-US" dirty="0" smtClean="0"/>
              <a:t>// Data members</a:t>
            </a:r>
          </a:p>
          <a:p>
            <a:pPr marL="400050" lvl="1" indent="0" fontAlgn="base">
              <a:buNone/>
            </a:pPr>
            <a:r>
              <a:rPr lang="en-US" dirty="0" smtClean="0"/>
              <a:t>// Functions</a:t>
            </a:r>
          </a:p>
          <a:p>
            <a:pPr marL="400050" lvl="1" indent="0" fontAlgn="base">
              <a:buNone/>
            </a:pPr>
            <a:r>
              <a:rPr lang="en-US" dirty="0" smtClean="0"/>
              <a:t>// main method</a:t>
            </a:r>
          </a:p>
          <a:p>
            <a:pPr marL="400050" lvl="1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8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the instances of a class that are created to use the attributes and methods of a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Creating an object is also called as instantiating a class.</a:t>
            </a:r>
          </a:p>
          <a:p>
            <a:r>
              <a:rPr lang="en-US" dirty="0"/>
              <a:t>A single class may have any number of instances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SYNTAX:</a:t>
            </a:r>
          </a:p>
          <a:p>
            <a:pPr marL="0" indent="0">
              <a:buNone/>
            </a:pPr>
            <a:r>
              <a:rPr lang="en-IN" dirty="0" smtClean="0"/>
              <a:t>             </a:t>
            </a:r>
            <a:r>
              <a:rPr lang="en-IN" dirty="0" err="1" smtClean="0"/>
              <a:t>ClassName</a:t>
            </a:r>
            <a:r>
              <a:rPr lang="en-IN" dirty="0"/>
              <a:t> </a:t>
            </a:r>
            <a:r>
              <a:rPr lang="en-IN" dirty="0" err="1" smtClean="0"/>
              <a:t>ObjectName</a:t>
            </a:r>
            <a:r>
              <a:rPr lang="en-IN" dirty="0" smtClean="0"/>
              <a:t>  </a:t>
            </a:r>
            <a:r>
              <a:rPr lang="en-IN" dirty="0"/>
              <a:t>= </a:t>
            </a:r>
            <a:r>
              <a:rPr lang="en-IN" dirty="0" smtClean="0"/>
              <a:t>new </a:t>
            </a:r>
            <a:r>
              <a:rPr lang="en-IN" dirty="0" err="1" smtClean="0"/>
              <a:t>ClassName</a:t>
            </a:r>
            <a:r>
              <a:rPr lang="en-IN" dirty="0" smtClean="0"/>
              <a:t>();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5696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710572" cy="676789"/>
          </a:xfrm>
        </p:spPr>
        <p:txBody>
          <a:bodyPr/>
          <a:lstStyle/>
          <a:p>
            <a:r>
              <a:rPr lang="en-US" dirty="0" smtClean="0"/>
              <a:t>EXAMPLE FOR CLASS AND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6" y="1803661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class </a:t>
            </a:r>
            <a:r>
              <a:rPr lang="en-IN" dirty="0"/>
              <a:t>Student {</a:t>
            </a:r>
          </a:p>
          <a:p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id = 10;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/>
              <a:t>String </a:t>
            </a:r>
            <a:r>
              <a:rPr lang="en-IN" dirty="0" smtClean="0"/>
              <a:t>name =“</a:t>
            </a:r>
            <a:r>
              <a:rPr lang="en-IN" dirty="0" err="1" smtClean="0"/>
              <a:t>Aruna</a:t>
            </a:r>
            <a:r>
              <a:rPr lang="en-IN" dirty="0" smtClean="0"/>
              <a:t>”;</a:t>
            </a:r>
            <a:endParaRPr lang="en-IN" dirty="0"/>
          </a:p>
          <a:p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r>
              <a:rPr lang="en-IN" dirty="0"/>
              <a:t>    {</a:t>
            </a:r>
          </a:p>
          <a:p>
            <a:r>
              <a:rPr lang="en-IN" dirty="0" smtClean="0"/>
              <a:t>        Student </a:t>
            </a:r>
            <a:r>
              <a:rPr lang="en-IN" dirty="0"/>
              <a:t>s1 = new Student</a:t>
            </a:r>
            <a:r>
              <a:rPr lang="en-IN" dirty="0" smtClean="0"/>
              <a:t>();    </a:t>
            </a:r>
            <a:r>
              <a:rPr lang="en-IN" dirty="0" smtClean="0">
                <a:solidFill>
                  <a:srgbClr val="0070C0"/>
                </a:solidFill>
              </a:rPr>
              <a:t>// Creating </a:t>
            </a:r>
            <a:r>
              <a:rPr lang="en-IN" dirty="0">
                <a:solidFill>
                  <a:srgbClr val="0070C0"/>
                </a:solidFill>
              </a:rPr>
              <a:t>an object </a:t>
            </a:r>
            <a:r>
              <a:rPr lang="en-IN" dirty="0" smtClean="0">
                <a:solidFill>
                  <a:srgbClr val="0070C0"/>
                </a:solidFill>
              </a:rPr>
              <a:t>of Student class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(s1.id);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(s1.name);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39028" y="4249687"/>
            <a:ext cx="2950590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10</a:t>
            </a:r>
          </a:p>
          <a:p>
            <a:r>
              <a:rPr lang="en-US" dirty="0" err="1" smtClean="0"/>
              <a:t>Aruna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7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5792" y="416720"/>
            <a:ext cx="3138572" cy="846471"/>
          </a:xfrm>
        </p:spPr>
        <p:txBody>
          <a:bodyPr/>
          <a:lstStyle/>
          <a:p>
            <a:r>
              <a:rPr lang="en-US" b="1" dirty="0" smtClean="0"/>
              <a:t>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249" y="1134359"/>
            <a:ext cx="8915400" cy="3777622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class is allowed to inherit the features(fields and methods) of another </a:t>
            </a:r>
            <a:r>
              <a:rPr lang="en-US" dirty="0" smtClean="0"/>
              <a:t>class.</a:t>
            </a:r>
          </a:p>
          <a:p>
            <a:r>
              <a:rPr lang="en-US" dirty="0"/>
              <a:t>A class that inherits from another class can reuse the methods and fields of that </a:t>
            </a:r>
            <a:r>
              <a:rPr lang="en-US" dirty="0" smtClean="0"/>
              <a:t>class.</a:t>
            </a:r>
          </a:p>
          <a:p>
            <a:r>
              <a:rPr lang="en-US" dirty="0"/>
              <a:t>A</a:t>
            </a:r>
            <a:r>
              <a:rPr lang="en-US" dirty="0" smtClean="0"/>
              <a:t>llowing us </a:t>
            </a:r>
            <a:r>
              <a:rPr lang="en-US" dirty="0"/>
              <a:t>to create flexible and </a:t>
            </a:r>
            <a:r>
              <a:rPr lang="en-US" b="1" dirty="0"/>
              <a:t>reusable</a:t>
            </a:r>
            <a:r>
              <a:rPr lang="en-US" dirty="0"/>
              <a:t> </a:t>
            </a:r>
            <a:r>
              <a:rPr lang="en-US" dirty="0" smtClean="0"/>
              <a:t>code.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27" y="3126043"/>
            <a:ext cx="7918516" cy="3571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41962" y="2457561"/>
            <a:ext cx="2498103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Extends </a:t>
            </a:r>
            <a:r>
              <a:rPr lang="en-US" dirty="0" smtClean="0"/>
              <a:t>key word is used to inherit the parent class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59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6296551" cy="5730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FOR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4371" y="1417163"/>
            <a:ext cx="8915400" cy="5341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import </a:t>
            </a:r>
            <a:r>
              <a:rPr lang="en-IN" sz="1600" dirty="0"/>
              <a:t>java.io</a:t>
            </a:r>
            <a:r>
              <a:rPr lang="en-IN" sz="1600" dirty="0" smtClean="0"/>
              <a:t>.*;</a:t>
            </a:r>
            <a:endParaRPr lang="en-IN" sz="1600" dirty="0"/>
          </a:p>
          <a:p>
            <a:r>
              <a:rPr lang="en-IN" sz="1600" dirty="0" smtClean="0"/>
              <a:t>class </a:t>
            </a:r>
            <a:r>
              <a:rPr lang="en-IN" sz="1600" dirty="0"/>
              <a:t>Employee </a:t>
            </a:r>
            <a:r>
              <a:rPr lang="en-IN" sz="1600" dirty="0" smtClean="0"/>
              <a:t>{     </a:t>
            </a:r>
            <a:r>
              <a:rPr lang="en-IN" sz="1600" dirty="0" smtClean="0">
                <a:solidFill>
                  <a:srgbClr val="0070C0"/>
                </a:solidFill>
              </a:rPr>
              <a:t>//Parent class</a:t>
            </a:r>
            <a:endParaRPr lang="en-IN" sz="1600" dirty="0">
              <a:solidFill>
                <a:srgbClr val="0070C0"/>
              </a:solidFill>
            </a:endParaRPr>
          </a:p>
          <a:p>
            <a:r>
              <a:rPr lang="en-IN" sz="1600" dirty="0"/>
              <a:t>    </a:t>
            </a:r>
            <a:r>
              <a:rPr lang="en-IN" sz="1600" dirty="0" err="1"/>
              <a:t>int</a:t>
            </a:r>
            <a:r>
              <a:rPr lang="en-IN" sz="1600" dirty="0"/>
              <a:t> salary = 60000;</a:t>
            </a:r>
          </a:p>
          <a:p>
            <a:r>
              <a:rPr lang="en-IN" sz="1600" dirty="0" smtClean="0"/>
              <a:t>}</a:t>
            </a:r>
            <a:endParaRPr lang="en-IN" sz="1600" dirty="0"/>
          </a:p>
          <a:p>
            <a:r>
              <a:rPr lang="en-IN" sz="1600" dirty="0" smtClean="0"/>
              <a:t>class </a:t>
            </a:r>
            <a:r>
              <a:rPr lang="en-IN" sz="1600" dirty="0"/>
              <a:t>Engineer </a:t>
            </a:r>
            <a:r>
              <a:rPr lang="en-IN" sz="1600" b="1" dirty="0"/>
              <a:t>extends</a:t>
            </a:r>
            <a:r>
              <a:rPr lang="en-IN" sz="1600" dirty="0"/>
              <a:t> Employee </a:t>
            </a:r>
            <a:r>
              <a:rPr lang="en-IN" sz="1600" dirty="0" smtClean="0"/>
              <a:t>{    </a:t>
            </a:r>
            <a:r>
              <a:rPr lang="en-IN" sz="1600" dirty="0" smtClean="0">
                <a:solidFill>
                  <a:srgbClr val="0070C0"/>
                </a:solidFill>
              </a:rPr>
              <a:t>// Child class</a:t>
            </a:r>
            <a:endParaRPr lang="en-IN" sz="1600" dirty="0">
              <a:solidFill>
                <a:srgbClr val="0070C0"/>
              </a:solidFill>
            </a:endParaRPr>
          </a:p>
          <a:p>
            <a:r>
              <a:rPr lang="en-IN" sz="1600" dirty="0"/>
              <a:t>    </a:t>
            </a:r>
            <a:r>
              <a:rPr lang="en-IN" sz="1600" dirty="0" err="1"/>
              <a:t>int</a:t>
            </a:r>
            <a:r>
              <a:rPr lang="en-IN" sz="1600" dirty="0"/>
              <a:t> benefits = 10000;</a:t>
            </a:r>
          </a:p>
          <a:p>
            <a:r>
              <a:rPr lang="en-IN" sz="1600" dirty="0" smtClean="0"/>
              <a:t>}</a:t>
            </a:r>
          </a:p>
          <a:p>
            <a:r>
              <a:rPr lang="en-IN" sz="1600" dirty="0" smtClean="0"/>
              <a:t>class </a:t>
            </a:r>
            <a:r>
              <a:rPr lang="en-IN" sz="1600" dirty="0" err="1"/>
              <a:t>Gfg</a:t>
            </a:r>
            <a:r>
              <a:rPr lang="en-IN" sz="1600" dirty="0"/>
              <a:t> {</a:t>
            </a:r>
          </a:p>
          <a:p>
            <a:r>
              <a:rPr lang="en-IN" sz="1600" dirty="0"/>
              <a:t>    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</a:t>
            </a:r>
          </a:p>
          <a:p>
            <a:r>
              <a:rPr lang="en-IN" sz="1600" dirty="0"/>
              <a:t>    {</a:t>
            </a:r>
          </a:p>
          <a:p>
            <a:r>
              <a:rPr lang="en-IN" sz="1600" dirty="0"/>
              <a:t>        Engineer E1 = new Engineer</a:t>
            </a:r>
            <a:r>
              <a:rPr lang="en-IN" sz="1600" dirty="0" smtClean="0"/>
              <a:t>();  </a:t>
            </a:r>
            <a:r>
              <a:rPr lang="en-IN" sz="1600" dirty="0" smtClean="0">
                <a:solidFill>
                  <a:srgbClr val="0070C0"/>
                </a:solidFill>
              </a:rPr>
              <a:t>//Object is created </a:t>
            </a:r>
            <a:r>
              <a:rPr lang="en-IN" sz="1600" smtClean="0">
                <a:solidFill>
                  <a:srgbClr val="0070C0"/>
                </a:solidFill>
              </a:rPr>
              <a:t>for child </a:t>
            </a:r>
            <a:r>
              <a:rPr lang="en-IN" sz="1600" dirty="0" smtClean="0">
                <a:solidFill>
                  <a:srgbClr val="0070C0"/>
                </a:solidFill>
              </a:rPr>
              <a:t>class</a:t>
            </a:r>
            <a:endParaRPr lang="en-IN" sz="1600" dirty="0">
              <a:solidFill>
                <a:srgbClr val="0070C0"/>
              </a:solidFill>
            </a:endParaRP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("Salary : " + </a:t>
            </a:r>
            <a:r>
              <a:rPr lang="en-IN" sz="1600" dirty="0" smtClean="0"/>
              <a:t>E1.salary + </a:t>
            </a:r>
            <a:r>
              <a:rPr lang="en-IN" sz="1600" dirty="0"/>
              <a:t>"\</a:t>
            </a:r>
            <a:r>
              <a:rPr lang="en-IN" sz="1600" dirty="0" err="1"/>
              <a:t>nBenefits</a:t>
            </a:r>
            <a:r>
              <a:rPr lang="en-IN" sz="1600" dirty="0"/>
              <a:t> : " + E1.benefits);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76355" y="2779104"/>
            <a:ext cx="2950590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dirty="0"/>
          </a:p>
          <a:p>
            <a:r>
              <a:rPr lang="en-US" dirty="0" smtClean="0"/>
              <a:t>Salary: 60000</a:t>
            </a:r>
          </a:p>
          <a:p>
            <a:r>
              <a:rPr lang="en-US" dirty="0" smtClean="0"/>
              <a:t>Benefits: 10000</a:t>
            </a:r>
          </a:p>
        </p:txBody>
      </p:sp>
    </p:spTree>
    <p:extLst>
      <p:ext uri="{BB962C8B-B14F-4D97-AF65-F5344CB8AC3E}">
        <p14:creationId xmlns:p14="http://schemas.microsoft.com/office/powerpoint/2010/main" val="33925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6216"/>
          </a:xfrm>
        </p:spPr>
        <p:txBody>
          <a:bodyPr/>
          <a:lstStyle/>
          <a:p>
            <a:r>
              <a:rPr lang="en-US" b="1" dirty="0" smtClean="0"/>
              <a:t>POLYMORPHISM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Single </a:t>
            </a:r>
            <a:r>
              <a:rPr lang="en-US" sz="2000" dirty="0"/>
              <a:t>action in different </a:t>
            </a:r>
            <a:r>
              <a:rPr lang="en-US" sz="2000" dirty="0" smtClean="0"/>
              <a:t>ways.</a:t>
            </a:r>
          </a:p>
          <a:p>
            <a:r>
              <a:rPr lang="en-US" sz="2000" dirty="0"/>
              <a:t>“poly” means many and “morphs” means forms, So it means many forms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4873657" y="3393649"/>
            <a:ext cx="224358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POLYMORPHISM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41735" y="4915431"/>
            <a:ext cx="2092751" cy="8484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RUN TIME POLYMORPHISM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08808" y="4915431"/>
            <a:ext cx="2092751" cy="8484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COMPILE-TIME</a:t>
            </a:r>
            <a:r>
              <a:rPr lang="en-US" dirty="0" smtClean="0"/>
              <a:t>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POLYMORPHISM</a:t>
            </a:r>
            <a:endParaRPr lang="en-IN" dirty="0"/>
          </a:p>
        </p:txBody>
      </p:sp>
      <p:cxnSp>
        <p:nvCxnSpPr>
          <p:cNvPr id="10" name="Straight Arrow Connector 9"/>
          <p:cNvCxnSpPr>
            <a:stCxn id="6" idx="2"/>
            <a:endCxn id="8" idx="0"/>
          </p:cNvCxnSpPr>
          <p:nvPr/>
        </p:nvCxnSpPr>
        <p:spPr>
          <a:xfrm flipH="1">
            <a:off x="4355184" y="4308049"/>
            <a:ext cx="1640263" cy="607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5995447" y="4308049"/>
            <a:ext cx="1792664" cy="607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243" y="322452"/>
            <a:ext cx="6221137" cy="450546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EXAMPLE FOR POLYMORPHISM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937" y="898688"/>
            <a:ext cx="9529945" cy="6030013"/>
          </a:xfrm>
        </p:spPr>
        <p:txBody>
          <a:bodyPr>
            <a:noAutofit/>
          </a:bodyPr>
          <a:lstStyle/>
          <a:p>
            <a:r>
              <a:rPr lang="en-US" sz="1600" dirty="0" smtClean="0"/>
              <a:t>class </a:t>
            </a:r>
            <a:r>
              <a:rPr lang="en-US" sz="1600" dirty="0"/>
              <a:t>Helper {</a:t>
            </a:r>
          </a:p>
          <a:p>
            <a:pPr marL="0" indent="0">
              <a:buNone/>
            </a:pPr>
            <a:r>
              <a:rPr lang="en-US" sz="1600" dirty="0" smtClean="0"/>
              <a:t>        static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b="1" dirty="0"/>
              <a:t>Multiply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a, </a:t>
            </a:r>
            <a:r>
              <a:rPr lang="en-US" sz="1600" dirty="0" err="1"/>
              <a:t>int</a:t>
            </a:r>
            <a:r>
              <a:rPr lang="en-US" sz="1600" dirty="0"/>
              <a:t> b</a:t>
            </a:r>
            <a:r>
              <a:rPr lang="en-US" sz="1600" dirty="0" smtClean="0"/>
              <a:t>)   </a:t>
            </a:r>
            <a:r>
              <a:rPr lang="en-US" sz="1600" dirty="0" smtClean="0">
                <a:solidFill>
                  <a:srgbClr val="0070C0"/>
                </a:solidFill>
              </a:rPr>
              <a:t>//Compile time and Run time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 </a:t>
            </a:r>
            <a:r>
              <a:rPr lang="en-US" sz="1600" dirty="0" smtClean="0"/>
              <a:t>  { return </a:t>
            </a:r>
            <a:r>
              <a:rPr lang="en-US" sz="1600" dirty="0"/>
              <a:t>a * </a:t>
            </a:r>
            <a:r>
              <a:rPr lang="en-US" sz="1600" dirty="0" smtClean="0"/>
              <a:t>b; }</a:t>
            </a:r>
          </a:p>
          <a:p>
            <a:r>
              <a:rPr lang="en-US" sz="1600" dirty="0" smtClean="0"/>
              <a:t>static </a:t>
            </a:r>
            <a:r>
              <a:rPr lang="en-US" sz="1600" dirty="0">
                <a:solidFill>
                  <a:srgbClr val="7030A0"/>
                </a:solidFill>
              </a:rPr>
              <a:t>double</a:t>
            </a:r>
            <a:r>
              <a:rPr lang="en-US" sz="1600" dirty="0">
                <a:solidFill>
                  <a:srgbClr val="FF0066"/>
                </a:solidFill>
              </a:rPr>
              <a:t> </a:t>
            </a:r>
            <a:r>
              <a:rPr lang="en-US" sz="1600" b="1" dirty="0"/>
              <a:t>Multiply</a:t>
            </a:r>
            <a:r>
              <a:rPr lang="en-US" sz="1600" dirty="0"/>
              <a:t>(double a, double b</a:t>
            </a:r>
            <a:r>
              <a:rPr lang="en-US" sz="1600" dirty="0" smtClean="0"/>
              <a:t>) </a:t>
            </a:r>
            <a:r>
              <a:rPr lang="en-US" sz="1600" dirty="0" smtClean="0">
                <a:solidFill>
                  <a:srgbClr val="0070C0"/>
                </a:solidFill>
              </a:rPr>
              <a:t>// Compile time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    </a:t>
            </a:r>
            <a:r>
              <a:rPr lang="en-US" sz="1600" dirty="0" smtClean="0"/>
              <a:t>{ return </a:t>
            </a:r>
            <a:r>
              <a:rPr lang="en-US" sz="1600" dirty="0"/>
              <a:t>a * b</a:t>
            </a:r>
            <a:r>
              <a:rPr lang="en-US" sz="1600" dirty="0" smtClean="0"/>
              <a:t>;  }</a:t>
            </a:r>
          </a:p>
          <a:p>
            <a:pPr marL="0" indent="0">
              <a:buNone/>
            </a:pPr>
            <a:r>
              <a:rPr lang="en-US" sz="1600" dirty="0" smtClean="0"/>
              <a:t>      static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b="1" dirty="0"/>
              <a:t>Multiply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a,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 smtClean="0"/>
              <a:t>b,int</a:t>
            </a:r>
            <a:r>
              <a:rPr lang="en-US" sz="1600" dirty="0" smtClean="0"/>
              <a:t> c) </a:t>
            </a:r>
            <a:r>
              <a:rPr lang="en-US" sz="1600" dirty="0" smtClean="0">
                <a:solidFill>
                  <a:srgbClr val="0070C0"/>
                </a:solidFill>
              </a:rPr>
              <a:t>// Run time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   { return a * </a:t>
            </a:r>
            <a:r>
              <a:rPr lang="en-US" sz="1600" dirty="0" smtClean="0"/>
              <a:t>b*c;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 smtClean="0"/>
              <a:t>class </a:t>
            </a:r>
            <a:r>
              <a:rPr lang="en-US" sz="1600" dirty="0"/>
              <a:t>GFG {</a:t>
            </a:r>
          </a:p>
          <a:p>
            <a:r>
              <a:rPr lang="en-US" sz="1600" dirty="0" smtClean="0"/>
              <a:t>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Helper.Multiply</a:t>
            </a:r>
            <a:r>
              <a:rPr lang="en-US" sz="1600" dirty="0" smtClean="0"/>
              <a:t>(2</a:t>
            </a:r>
            <a:r>
              <a:rPr lang="en-US" sz="1600" dirty="0"/>
              <a:t>, 4));</a:t>
            </a:r>
          </a:p>
          <a:p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>
                <a:solidFill>
                  <a:srgbClr val="7030A0"/>
                </a:solidFill>
              </a:rPr>
              <a:t>Helper.Multiply</a:t>
            </a:r>
            <a:r>
              <a:rPr lang="en-US" sz="1600" dirty="0" smtClean="0"/>
              <a:t>(5.5</a:t>
            </a:r>
            <a:r>
              <a:rPr lang="en-US" sz="1600" dirty="0"/>
              <a:t>, 6.3</a:t>
            </a:r>
            <a:r>
              <a:rPr lang="en-US" sz="1600" dirty="0" smtClean="0"/>
              <a:t>));</a:t>
            </a:r>
          </a:p>
          <a:p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Helper.Multiply</a:t>
            </a:r>
            <a:r>
              <a:rPr lang="en-US" sz="1600" dirty="0" smtClean="0"/>
              <a:t>(1,2,3));</a:t>
            </a:r>
            <a:endParaRPr lang="en-US" sz="1600" dirty="0"/>
          </a:p>
          <a:p>
            <a:r>
              <a:rPr lang="en-US" sz="1600" dirty="0" smtClean="0"/>
              <a:t>    </a:t>
            </a:r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08709" y="3175030"/>
            <a:ext cx="2950590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dirty="0" smtClean="0"/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34.65</a:t>
            </a:r>
          </a:p>
          <a:p>
            <a:r>
              <a:rPr lang="en-US" dirty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3076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103</TotalTime>
  <Words>708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OOPs CONCEPT</vt:lpstr>
      <vt:lpstr>PowerPoint Presentation</vt:lpstr>
      <vt:lpstr>CLASS</vt:lpstr>
      <vt:lpstr>OBJECT</vt:lpstr>
      <vt:lpstr>EXAMPLE FOR CLASS AND OBJECT</vt:lpstr>
      <vt:lpstr>INHERITANCE</vt:lpstr>
      <vt:lpstr>EXAMPLE FOR INHERITANCE</vt:lpstr>
      <vt:lpstr>POLYMORPHISM</vt:lpstr>
      <vt:lpstr>EXAMPLE FOR POLYMORPHISM</vt:lpstr>
      <vt:lpstr>ABSTRACTION</vt:lpstr>
      <vt:lpstr>ENCAPSULATION</vt:lpstr>
      <vt:lpstr>EXAMPLE FOR ENCAPSULATION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CONCEPT</dc:title>
  <dc:creator>ADMIN</dc:creator>
  <cp:lastModifiedBy>ADMIN</cp:lastModifiedBy>
  <cp:revision>28</cp:revision>
  <dcterms:created xsi:type="dcterms:W3CDTF">2024-11-07T13:40:14Z</dcterms:created>
  <dcterms:modified xsi:type="dcterms:W3CDTF">2024-11-27T03:51:40Z</dcterms:modified>
</cp:coreProperties>
</file>