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17.jpg" ContentType="image/jpeg"/>
  <Override PartName="/ppt/media/image18.jpg" ContentType="image/jpeg"/>
  <Override PartName="/ppt/media/image19.jpg" ContentType="image/jpeg"/>
  <Override PartName="/ppt/media/image20.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3" r:id="rId28"/>
    <p:sldId id="284" r:id="rId29"/>
    <p:sldId id="285" r:id="rId30"/>
    <p:sldId id="293" r:id="rId31"/>
    <p:sldId id="294" r:id="rId32"/>
    <p:sldId id="300" r:id="rId33"/>
    <p:sldId id="287" r:id="rId34"/>
    <p:sldId id="299" r:id="rId35"/>
    <p:sldId id="288" r:id="rId36"/>
    <p:sldId id="289" r:id="rId37"/>
    <p:sldId id="295" r:id="rId38"/>
    <p:sldId id="296" r:id="rId39"/>
    <p:sldId id="297" r:id="rId40"/>
    <p:sldId id="298" r:id="rId41"/>
    <p:sldId id="290" r:id="rId42"/>
    <p:sldId id="291" r:id="rId43"/>
    <p:sldId id="292" r:id="rId44"/>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1C0CFD-4BA5-4E29-B35A-F1EB628FAC7D}" v="8" dt="2025-04-07T08:11:15.1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61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una Bharathi Jadam" userId="f67b68e94a6293c8" providerId="LiveId" clId="{C51C0CFD-4BA5-4E29-B35A-F1EB628FAC7D}"/>
    <pc:docChg chg="undo redo custSel addSld delSld modSld sldOrd">
      <pc:chgData name="Aruna Bharathi Jadam" userId="f67b68e94a6293c8" providerId="LiveId" clId="{C51C0CFD-4BA5-4E29-B35A-F1EB628FAC7D}" dt="2025-04-27T04:19:24.690" v="386" actId="1036"/>
      <pc:docMkLst>
        <pc:docMk/>
      </pc:docMkLst>
      <pc:sldChg chg="modSp mod">
        <pc:chgData name="Aruna Bharathi Jadam" userId="f67b68e94a6293c8" providerId="LiveId" clId="{C51C0CFD-4BA5-4E29-B35A-F1EB628FAC7D}" dt="2025-04-22T05:27:37.126" v="191" actId="20577"/>
        <pc:sldMkLst>
          <pc:docMk/>
          <pc:sldMk cId="0" sldId="256"/>
        </pc:sldMkLst>
        <pc:spChg chg="mod">
          <ac:chgData name="Aruna Bharathi Jadam" userId="f67b68e94a6293c8" providerId="LiveId" clId="{C51C0CFD-4BA5-4E29-B35A-F1EB628FAC7D}" dt="2025-04-22T05:27:37.126" v="191" actId="20577"/>
          <ac:spMkLst>
            <pc:docMk/>
            <pc:sldMk cId="0" sldId="256"/>
            <ac:spMk id="2" creationId="{00000000-0000-0000-0000-000000000000}"/>
          </ac:spMkLst>
        </pc:spChg>
      </pc:sldChg>
      <pc:sldChg chg="modSp mod">
        <pc:chgData name="Aruna Bharathi Jadam" userId="f67b68e94a6293c8" providerId="LiveId" clId="{C51C0CFD-4BA5-4E29-B35A-F1EB628FAC7D}" dt="2025-04-25T10:05:10.261" v="363" actId="20577"/>
        <pc:sldMkLst>
          <pc:docMk/>
          <pc:sldMk cId="0" sldId="257"/>
        </pc:sldMkLst>
        <pc:spChg chg="mod">
          <ac:chgData name="Aruna Bharathi Jadam" userId="f67b68e94a6293c8" providerId="LiveId" clId="{C51C0CFD-4BA5-4E29-B35A-F1EB628FAC7D}" dt="2025-04-25T10:05:10.261" v="363" actId="20577"/>
          <ac:spMkLst>
            <pc:docMk/>
            <pc:sldMk cId="0" sldId="257"/>
            <ac:spMk id="3" creationId="{00000000-0000-0000-0000-000000000000}"/>
          </ac:spMkLst>
        </pc:spChg>
      </pc:sldChg>
      <pc:sldChg chg="modSp mod">
        <pc:chgData name="Aruna Bharathi Jadam" userId="f67b68e94a6293c8" providerId="LiveId" clId="{C51C0CFD-4BA5-4E29-B35A-F1EB628FAC7D}" dt="2025-04-07T06:46:02.567" v="116" actId="404"/>
        <pc:sldMkLst>
          <pc:docMk/>
          <pc:sldMk cId="0" sldId="258"/>
        </pc:sldMkLst>
        <pc:spChg chg="mod">
          <ac:chgData name="Aruna Bharathi Jadam" userId="f67b68e94a6293c8" providerId="LiveId" clId="{C51C0CFD-4BA5-4E29-B35A-F1EB628FAC7D}" dt="2025-04-07T06:46:02.567" v="116" actId="404"/>
          <ac:spMkLst>
            <pc:docMk/>
            <pc:sldMk cId="0" sldId="258"/>
            <ac:spMk id="3" creationId="{00000000-0000-0000-0000-000000000000}"/>
          </ac:spMkLst>
        </pc:spChg>
      </pc:sldChg>
      <pc:sldChg chg="modSp mod">
        <pc:chgData name="Aruna Bharathi Jadam" userId="f67b68e94a6293c8" providerId="LiveId" clId="{C51C0CFD-4BA5-4E29-B35A-F1EB628FAC7D}" dt="2025-04-25T10:05:48.766" v="369" actId="20577"/>
        <pc:sldMkLst>
          <pc:docMk/>
          <pc:sldMk cId="0" sldId="266"/>
        </pc:sldMkLst>
        <pc:spChg chg="mod">
          <ac:chgData name="Aruna Bharathi Jadam" userId="f67b68e94a6293c8" providerId="LiveId" clId="{C51C0CFD-4BA5-4E29-B35A-F1EB628FAC7D}" dt="2025-04-25T10:05:48.766" v="369" actId="20577"/>
          <ac:spMkLst>
            <pc:docMk/>
            <pc:sldMk cId="0" sldId="266"/>
            <ac:spMk id="15" creationId="{00000000-0000-0000-0000-000000000000}"/>
          </ac:spMkLst>
        </pc:spChg>
      </pc:sldChg>
      <pc:sldChg chg="modSp mod">
        <pc:chgData name="Aruna Bharathi Jadam" userId="f67b68e94a6293c8" providerId="LiveId" clId="{C51C0CFD-4BA5-4E29-B35A-F1EB628FAC7D}" dt="2025-04-27T04:19:24.690" v="386" actId="1036"/>
        <pc:sldMkLst>
          <pc:docMk/>
          <pc:sldMk cId="0" sldId="280"/>
        </pc:sldMkLst>
        <pc:picChg chg="mod">
          <ac:chgData name="Aruna Bharathi Jadam" userId="f67b68e94a6293c8" providerId="LiveId" clId="{C51C0CFD-4BA5-4E29-B35A-F1EB628FAC7D}" dt="2025-04-27T04:19:24.690" v="386" actId="1036"/>
          <ac:picMkLst>
            <pc:docMk/>
            <pc:sldMk cId="0" sldId="280"/>
            <ac:picMk id="7" creationId="{362E03F2-5079-45A4-5101-7EF6605C20D6}"/>
          </ac:picMkLst>
        </pc:picChg>
      </pc:sldChg>
      <pc:sldChg chg="delSp modSp mod">
        <pc:chgData name="Aruna Bharathi Jadam" userId="f67b68e94a6293c8" providerId="LiveId" clId="{C51C0CFD-4BA5-4E29-B35A-F1EB628FAC7D}" dt="2025-04-07T08:40:33.815" v="141" actId="1076"/>
        <pc:sldMkLst>
          <pc:docMk/>
          <pc:sldMk cId="0" sldId="283"/>
        </pc:sldMkLst>
        <pc:spChg chg="mod">
          <ac:chgData name="Aruna Bharathi Jadam" userId="f67b68e94a6293c8" providerId="LiveId" clId="{C51C0CFD-4BA5-4E29-B35A-F1EB628FAC7D}" dt="2025-04-07T08:40:33.815" v="141" actId="1076"/>
          <ac:spMkLst>
            <pc:docMk/>
            <pc:sldMk cId="0" sldId="283"/>
            <ac:spMk id="13" creationId="{00000000-0000-0000-0000-000000000000}"/>
          </ac:spMkLst>
        </pc:spChg>
      </pc:sldChg>
      <pc:sldChg chg="addSp delSp modSp mod">
        <pc:chgData name="Aruna Bharathi Jadam" userId="f67b68e94a6293c8" providerId="LiveId" clId="{C51C0CFD-4BA5-4E29-B35A-F1EB628FAC7D}" dt="2025-04-25T10:06:10.899" v="373" actId="1076"/>
        <pc:sldMkLst>
          <pc:docMk/>
          <pc:sldMk cId="0" sldId="287"/>
        </pc:sldMkLst>
        <pc:spChg chg="mod">
          <ac:chgData name="Aruna Bharathi Jadam" userId="f67b68e94a6293c8" providerId="LiveId" clId="{C51C0CFD-4BA5-4E29-B35A-F1EB628FAC7D}" dt="2025-04-07T06:42:14.467" v="58" actId="20577"/>
          <ac:spMkLst>
            <pc:docMk/>
            <pc:sldMk cId="0" sldId="287"/>
            <ac:spMk id="3" creationId="{00000000-0000-0000-0000-000000000000}"/>
          </ac:spMkLst>
        </pc:spChg>
        <pc:picChg chg="add mod">
          <ac:chgData name="Aruna Bharathi Jadam" userId="f67b68e94a6293c8" providerId="LiveId" clId="{C51C0CFD-4BA5-4E29-B35A-F1EB628FAC7D}" dt="2025-04-25T10:06:10.899" v="373" actId="1076"/>
          <ac:picMkLst>
            <pc:docMk/>
            <pc:sldMk cId="0" sldId="287"/>
            <ac:picMk id="5" creationId="{23F16731-869E-CC9F-BFEA-B39892099C94}"/>
          </ac:picMkLst>
        </pc:picChg>
      </pc:sldChg>
      <pc:sldChg chg="modSp mod">
        <pc:chgData name="Aruna Bharathi Jadam" userId="f67b68e94a6293c8" providerId="LiveId" clId="{C51C0CFD-4BA5-4E29-B35A-F1EB628FAC7D}" dt="2025-04-07T06:44:26.764" v="84" actId="20577"/>
        <pc:sldMkLst>
          <pc:docMk/>
          <pc:sldMk cId="0" sldId="288"/>
        </pc:sldMkLst>
        <pc:spChg chg="mod">
          <ac:chgData name="Aruna Bharathi Jadam" userId="f67b68e94a6293c8" providerId="LiveId" clId="{C51C0CFD-4BA5-4E29-B35A-F1EB628FAC7D}" dt="2025-04-07T06:44:26.764" v="84" actId="20577"/>
          <ac:spMkLst>
            <pc:docMk/>
            <pc:sldMk cId="0" sldId="288"/>
            <ac:spMk id="3" creationId="{00000000-0000-0000-0000-000000000000}"/>
          </ac:spMkLst>
        </pc:spChg>
      </pc:sldChg>
      <pc:sldChg chg="modSp mod">
        <pc:chgData name="Aruna Bharathi Jadam" userId="f67b68e94a6293c8" providerId="LiveId" clId="{C51C0CFD-4BA5-4E29-B35A-F1EB628FAC7D}" dt="2025-04-07T06:44:31.823" v="86" actId="20577"/>
        <pc:sldMkLst>
          <pc:docMk/>
          <pc:sldMk cId="0" sldId="289"/>
        </pc:sldMkLst>
        <pc:spChg chg="mod">
          <ac:chgData name="Aruna Bharathi Jadam" userId="f67b68e94a6293c8" providerId="LiveId" clId="{C51C0CFD-4BA5-4E29-B35A-F1EB628FAC7D}" dt="2025-04-07T06:44:31.823" v="86" actId="20577"/>
          <ac:spMkLst>
            <pc:docMk/>
            <pc:sldMk cId="0" sldId="289"/>
            <ac:spMk id="2" creationId="{00000000-0000-0000-0000-000000000000}"/>
          </ac:spMkLst>
        </pc:spChg>
      </pc:sldChg>
      <pc:sldChg chg="modSp mod">
        <pc:chgData name="Aruna Bharathi Jadam" userId="f67b68e94a6293c8" providerId="LiveId" clId="{C51C0CFD-4BA5-4E29-B35A-F1EB628FAC7D}" dt="2025-04-07T08:41:10.225" v="143" actId="1076"/>
        <pc:sldMkLst>
          <pc:docMk/>
          <pc:sldMk cId="943441281" sldId="293"/>
        </pc:sldMkLst>
        <pc:picChg chg="mod">
          <ac:chgData name="Aruna Bharathi Jadam" userId="f67b68e94a6293c8" providerId="LiveId" clId="{C51C0CFD-4BA5-4E29-B35A-F1EB628FAC7D}" dt="2025-04-07T08:41:10.225" v="143" actId="1076"/>
          <ac:picMkLst>
            <pc:docMk/>
            <pc:sldMk cId="943441281" sldId="293"/>
            <ac:picMk id="6" creationId="{3DEC2703-AAFA-DB73-A3CB-3A5F6F54B9A0}"/>
          </ac:picMkLst>
        </pc:picChg>
      </pc:sldChg>
      <pc:sldChg chg="modSp mod">
        <pc:chgData name="Aruna Bharathi Jadam" userId="f67b68e94a6293c8" providerId="LiveId" clId="{C51C0CFD-4BA5-4E29-B35A-F1EB628FAC7D}" dt="2025-04-07T06:44:36.094" v="88" actId="20577"/>
        <pc:sldMkLst>
          <pc:docMk/>
          <pc:sldMk cId="279422932" sldId="295"/>
        </pc:sldMkLst>
        <pc:spChg chg="mod">
          <ac:chgData name="Aruna Bharathi Jadam" userId="f67b68e94a6293c8" providerId="LiveId" clId="{C51C0CFD-4BA5-4E29-B35A-F1EB628FAC7D}" dt="2025-04-07T06:44:36.094" v="88" actId="20577"/>
          <ac:spMkLst>
            <pc:docMk/>
            <pc:sldMk cId="279422932" sldId="295"/>
            <ac:spMk id="2" creationId="{2EFDF8C2-3B75-F306-429C-B1A8CC961FCA}"/>
          </ac:spMkLst>
        </pc:spChg>
      </pc:sldChg>
      <pc:sldChg chg="addSp delSp modSp mod">
        <pc:chgData name="Aruna Bharathi Jadam" userId="f67b68e94a6293c8" providerId="LiveId" clId="{C51C0CFD-4BA5-4E29-B35A-F1EB628FAC7D}" dt="2025-04-07T06:44:40.619" v="90" actId="20577"/>
        <pc:sldMkLst>
          <pc:docMk/>
          <pc:sldMk cId="1946066136" sldId="296"/>
        </pc:sldMkLst>
        <pc:spChg chg="mod">
          <ac:chgData name="Aruna Bharathi Jadam" userId="f67b68e94a6293c8" providerId="LiveId" clId="{C51C0CFD-4BA5-4E29-B35A-F1EB628FAC7D}" dt="2025-04-07T06:44:40.619" v="90" actId="20577"/>
          <ac:spMkLst>
            <pc:docMk/>
            <pc:sldMk cId="1946066136" sldId="296"/>
            <ac:spMk id="2" creationId="{9CA6873F-33B1-7D2B-9B27-0B3D019400FD}"/>
          </ac:spMkLst>
        </pc:spChg>
        <pc:spChg chg="mod">
          <ac:chgData name="Aruna Bharathi Jadam" userId="f67b68e94a6293c8" providerId="LiveId" clId="{C51C0CFD-4BA5-4E29-B35A-F1EB628FAC7D}" dt="2025-04-07T06:40:30.499" v="40" actId="14100"/>
          <ac:spMkLst>
            <pc:docMk/>
            <pc:sldMk cId="1946066136" sldId="296"/>
            <ac:spMk id="6" creationId="{4B3FB8B6-214C-782F-FD2C-4B1AFB453E1B}"/>
          </ac:spMkLst>
        </pc:spChg>
        <pc:picChg chg="add mod">
          <ac:chgData name="Aruna Bharathi Jadam" userId="f67b68e94a6293c8" providerId="LiveId" clId="{C51C0CFD-4BA5-4E29-B35A-F1EB628FAC7D}" dt="2025-04-07T06:40:18.885" v="27" actId="1076"/>
          <ac:picMkLst>
            <pc:docMk/>
            <pc:sldMk cId="1946066136" sldId="296"/>
            <ac:picMk id="7" creationId="{C2735D2A-06E5-968D-606F-03B184E13C5D}"/>
          </ac:picMkLst>
        </pc:picChg>
      </pc:sldChg>
      <pc:sldChg chg="addSp delSp modSp mod">
        <pc:chgData name="Aruna Bharathi Jadam" userId="f67b68e94a6293c8" providerId="LiveId" clId="{C51C0CFD-4BA5-4E29-B35A-F1EB628FAC7D}" dt="2025-04-22T05:24:20.364" v="153" actId="1076"/>
        <pc:sldMkLst>
          <pc:docMk/>
          <pc:sldMk cId="127383213" sldId="297"/>
        </pc:sldMkLst>
        <pc:spChg chg="mod">
          <ac:chgData name="Aruna Bharathi Jadam" userId="f67b68e94a6293c8" providerId="LiveId" clId="{C51C0CFD-4BA5-4E29-B35A-F1EB628FAC7D}" dt="2025-04-07T06:44:44.956" v="92" actId="20577"/>
          <ac:spMkLst>
            <pc:docMk/>
            <pc:sldMk cId="127383213" sldId="297"/>
            <ac:spMk id="2" creationId="{C05B035B-F3BB-3CE9-897A-CEBB7023CB4C}"/>
          </ac:spMkLst>
        </pc:spChg>
        <pc:picChg chg="add mod">
          <ac:chgData name="Aruna Bharathi Jadam" userId="f67b68e94a6293c8" providerId="LiveId" clId="{C51C0CFD-4BA5-4E29-B35A-F1EB628FAC7D}" dt="2025-04-22T05:23:44.749" v="148" actId="1076"/>
          <ac:picMkLst>
            <pc:docMk/>
            <pc:sldMk cId="127383213" sldId="297"/>
            <ac:picMk id="4" creationId="{86BC25BA-3E53-59BE-6144-3FF72746FB4A}"/>
          </ac:picMkLst>
        </pc:picChg>
        <pc:picChg chg="add mod">
          <ac:chgData name="Aruna Bharathi Jadam" userId="f67b68e94a6293c8" providerId="LiveId" clId="{C51C0CFD-4BA5-4E29-B35A-F1EB628FAC7D}" dt="2025-04-22T05:24:20.364" v="153" actId="1076"/>
          <ac:picMkLst>
            <pc:docMk/>
            <pc:sldMk cId="127383213" sldId="297"/>
            <ac:picMk id="6" creationId="{CBE98D57-C6CA-4AB9-7A0A-1D55DC22FADD}"/>
          </ac:picMkLst>
        </pc:picChg>
      </pc:sldChg>
      <pc:sldChg chg="addSp delSp modSp mod">
        <pc:chgData name="Aruna Bharathi Jadam" userId="f67b68e94a6293c8" providerId="LiveId" clId="{C51C0CFD-4BA5-4E29-B35A-F1EB628FAC7D}" dt="2025-04-22T05:26:35.524" v="176" actId="5793"/>
        <pc:sldMkLst>
          <pc:docMk/>
          <pc:sldMk cId="1266286588" sldId="298"/>
        </pc:sldMkLst>
        <pc:spChg chg="mod">
          <ac:chgData name="Aruna Bharathi Jadam" userId="f67b68e94a6293c8" providerId="LiveId" clId="{C51C0CFD-4BA5-4E29-B35A-F1EB628FAC7D}" dt="2025-04-07T06:44:50.464" v="94" actId="20577"/>
          <ac:spMkLst>
            <pc:docMk/>
            <pc:sldMk cId="1266286588" sldId="298"/>
            <ac:spMk id="2" creationId="{D2E550D1-CA4C-0431-35CD-EB8C3B869C5F}"/>
          </ac:spMkLst>
        </pc:spChg>
        <pc:spChg chg="mod">
          <ac:chgData name="Aruna Bharathi Jadam" userId="f67b68e94a6293c8" providerId="LiveId" clId="{C51C0CFD-4BA5-4E29-B35A-F1EB628FAC7D}" dt="2025-04-22T05:26:35.524" v="176" actId="5793"/>
          <ac:spMkLst>
            <pc:docMk/>
            <pc:sldMk cId="1266286588" sldId="298"/>
            <ac:spMk id="5" creationId="{3057CB36-0AE2-402E-478F-D2D561571C2B}"/>
          </ac:spMkLst>
        </pc:spChg>
        <pc:picChg chg="add mod">
          <ac:chgData name="Aruna Bharathi Jadam" userId="f67b68e94a6293c8" providerId="LiveId" clId="{C51C0CFD-4BA5-4E29-B35A-F1EB628FAC7D}" dt="2025-04-22T05:26:23.868" v="156" actId="1076"/>
          <ac:picMkLst>
            <pc:docMk/>
            <pc:sldMk cId="1266286588" sldId="298"/>
            <ac:picMk id="4" creationId="{D2C2B6AE-398B-F12C-8AD1-B60CAA1011F8}"/>
          </ac:picMkLst>
        </pc:picChg>
      </pc:sldChg>
      <pc:sldChg chg="delSp add del mod">
        <pc:chgData name="Aruna Bharathi Jadam" userId="f67b68e94a6293c8" providerId="LiveId" clId="{C51C0CFD-4BA5-4E29-B35A-F1EB628FAC7D}" dt="2025-04-07T06:42:22.790" v="60" actId="47"/>
        <pc:sldMkLst>
          <pc:docMk/>
          <pc:sldMk cId="638429341" sldId="299"/>
        </pc:sldMkLst>
      </pc:sldChg>
      <pc:sldChg chg="addSp delSp modSp add mod">
        <pc:chgData name="Aruna Bharathi Jadam" userId="f67b68e94a6293c8" providerId="LiveId" clId="{C51C0CFD-4BA5-4E29-B35A-F1EB628FAC7D}" dt="2025-04-25T10:06:53.296" v="385" actId="14100"/>
        <pc:sldMkLst>
          <pc:docMk/>
          <pc:sldMk cId="4114032407" sldId="299"/>
        </pc:sldMkLst>
        <pc:picChg chg="add mod">
          <ac:chgData name="Aruna Bharathi Jadam" userId="f67b68e94a6293c8" providerId="LiveId" clId="{C51C0CFD-4BA5-4E29-B35A-F1EB628FAC7D}" dt="2025-04-25T10:06:53.296" v="385" actId="14100"/>
          <ac:picMkLst>
            <pc:docMk/>
            <pc:sldMk cId="4114032407" sldId="299"/>
            <ac:picMk id="6" creationId="{39C4C61A-4BD6-D412-6D72-BCF0A9EF17F1}"/>
          </ac:picMkLst>
        </pc:picChg>
        <pc:picChg chg="add mod">
          <ac:chgData name="Aruna Bharathi Jadam" userId="f67b68e94a6293c8" providerId="LiveId" clId="{C51C0CFD-4BA5-4E29-B35A-F1EB628FAC7D}" dt="2025-04-25T10:06:48.196" v="384" actId="1076"/>
          <ac:picMkLst>
            <pc:docMk/>
            <pc:sldMk cId="4114032407" sldId="299"/>
            <ac:picMk id="9" creationId="{5E0198D7-CEF5-0647-01F8-4EDD5696A1BD}"/>
          </ac:picMkLst>
        </pc:picChg>
      </pc:sldChg>
      <pc:sldChg chg="addSp delSp modSp add mod ord">
        <pc:chgData name="Aruna Bharathi Jadam" userId="f67b68e94a6293c8" providerId="LiveId" clId="{C51C0CFD-4BA5-4E29-B35A-F1EB628FAC7D}" dt="2025-04-07T08:14:42.795" v="139"/>
        <pc:sldMkLst>
          <pc:docMk/>
          <pc:sldMk cId="3257137812" sldId="300"/>
        </pc:sldMkLst>
        <pc:spChg chg="mod">
          <ac:chgData name="Aruna Bharathi Jadam" userId="f67b68e94a6293c8" providerId="LiveId" clId="{C51C0CFD-4BA5-4E29-B35A-F1EB628FAC7D}" dt="2025-04-07T08:11:23.165" v="132" actId="20577"/>
          <ac:spMkLst>
            <pc:docMk/>
            <pc:sldMk cId="3257137812" sldId="300"/>
            <ac:spMk id="3" creationId="{3FBF6EA1-A0D5-7DBB-9AAE-5F9A941B59A4}"/>
          </ac:spMkLst>
        </pc:spChg>
        <pc:picChg chg="add mod">
          <ac:chgData name="Aruna Bharathi Jadam" userId="f67b68e94a6293c8" providerId="LiveId" clId="{C51C0CFD-4BA5-4E29-B35A-F1EB628FAC7D}" dt="2025-04-07T08:12:22.832" v="137" actId="1076"/>
          <ac:picMkLst>
            <pc:docMk/>
            <pc:sldMk cId="3257137812" sldId="300"/>
            <ac:picMk id="5" creationId="{7A850321-2D54-D8DC-FC45-0E5E1C935FBF}"/>
          </ac:picMkLst>
        </pc:picChg>
      </pc:sldChg>
      <pc:sldChg chg="add del">
        <pc:chgData name="Aruna Bharathi Jadam" userId="f67b68e94a6293c8" providerId="LiveId" clId="{C51C0CFD-4BA5-4E29-B35A-F1EB628FAC7D}" dt="2025-04-07T06:42:24.358" v="61" actId="47"/>
        <pc:sldMkLst>
          <pc:docMk/>
          <pc:sldMk cId="3616328082" sldId="30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4500" b="1" i="0">
                <a:solidFill>
                  <a:srgbClr val="833C0A"/>
                </a:solidFill>
                <a:latin typeface="Times New Roman"/>
                <a:cs typeface="Times New Roman"/>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9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4/27/2025</a:t>
            </a:fld>
            <a:endParaRPr lang="en-US"/>
          </a:p>
        </p:txBody>
      </p:sp>
      <p:sp>
        <p:nvSpPr>
          <p:cNvPr id="6" name="Holder 6"/>
          <p:cNvSpPr>
            <a:spLocks noGrp="1"/>
          </p:cNvSpPr>
          <p:nvPr>
            <p:ph type="sldNum" sz="quarter" idx="7"/>
          </p:nvPr>
        </p:nvSpPr>
        <p:spPr/>
        <p:txBody>
          <a:bodyPr lIns="0" tIns="0" rIns="0" bIns="0"/>
          <a:lstStyle>
            <a:lvl1pPr>
              <a:defRPr sz="2000" b="0" i="0">
                <a:solidFill>
                  <a:schemeClr val="tx1"/>
                </a:solidFill>
                <a:latin typeface="Verdana"/>
                <a:cs typeface="Verdana"/>
              </a:defRPr>
            </a:lvl1pPr>
          </a:lstStyle>
          <a:p>
            <a:pPr marL="38100">
              <a:lnSpc>
                <a:spcPct val="100000"/>
              </a:lnSpc>
              <a:spcBef>
                <a:spcPts val="235"/>
              </a:spcBef>
            </a:pP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1" i="0">
                <a:solidFill>
                  <a:srgbClr val="833C0A"/>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39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4/27/2025</a:t>
            </a:fld>
            <a:endParaRPr lang="en-US"/>
          </a:p>
        </p:txBody>
      </p:sp>
      <p:sp>
        <p:nvSpPr>
          <p:cNvPr id="6" name="Holder 6"/>
          <p:cNvSpPr>
            <a:spLocks noGrp="1"/>
          </p:cNvSpPr>
          <p:nvPr>
            <p:ph type="sldNum" sz="quarter" idx="7"/>
          </p:nvPr>
        </p:nvSpPr>
        <p:spPr/>
        <p:txBody>
          <a:bodyPr lIns="0" tIns="0" rIns="0" bIns="0"/>
          <a:lstStyle>
            <a:lvl1pPr>
              <a:defRPr sz="2000" b="0" i="0">
                <a:solidFill>
                  <a:schemeClr val="tx1"/>
                </a:solidFill>
                <a:latin typeface="Verdana"/>
                <a:cs typeface="Verdana"/>
              </a:defRPr>
            </a:lvl1pPr>
          </a:lstStyle>
          <a:p>
            <a:pPr marL="38100">
              <a:lnSpc>
                <a:spcPct val="100000"/>
              </a:lnSpc>
              <a:spcBef>
                <a:spcPts val="235"/>
              </a:spcBef>
            </a:pP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1" i="0">
                <a:solidFill>
                  <a:srgbClr val="833C0A"/>
                </a:solidFill>
                <a:latin typeface="Times New Roman"/>
                <a:cs typeface="Times New Roman"/>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4/27/2025</a:t>
            </a:fld>
            <a:endParaRPr lang="en-US"/>
          </a:p>
        </p:txBody>
      </p:sp>
      <p:sp>
        <p:nvSpPr>
          <p:cNvPr id="7" name="Holder 7"/>
          <p:cNvSpPr>
            <a:spLocks noGrp="1"/>
          </p:cNvSpPr>
          <p:nvPr>
            <p:ph type="sldNum" sz="quarter" idx="7"/>
          </p:nvPr>
        </p:nvSpPr>
        <p:spPr/>
        <p:txBody>
          <a:bodyPr lIns="0" tIns="0" rIns="0" bIns="0"/>
          <a:lstStyle>
            <a:lvl1pPr>
              <a:defRPr sz="2000" b="0" i="0">
                <a:solidFill>
                  <a:schemeClr val="tx1"/>
                </a:solidFill>
                <a:latin typeface="Verdana"/>
                <a:cs typeface="Verdana"/>
              </a:defRPr>
            </a:lvl1pPr>
          </a:lstStyle>
          <a:p>
            <a:pPr marL="38100">
              <a:lnSpc>
                <a:spcPct val="100000"/>
              </a:lnSpc>
              <a:spcBef>
                <a:spcPts val="235"/>
              </a:spcBef>
            </a:pP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500" b="1" i="0">
                <a:solidFill>
                  <a:srgbClr val="833C0A"/>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4/27/2025</a:t>
            </a:fld>
            <a:endParaRPr lang="en-US"/>
          </a:p>
        </p:txBody>
      </p:sp>
      <p:sp>
        <p:nvSpPr>
          <p:cNvPr id="5" name="Holder 5"/>
          <p:cNvSpPr>
            <a:spLocks noGrp="1"/>
          </p:cNvSpPr>
          <p:nvPr>
            <p:ph type="sldNum" sz="quarter" idx="7"/>
          </p:nvPr>
        </p:nvSpPr>
        <p:spPr/>
        <p:txBody>
          <a:bodyPr lIns="0" tIns="0" rIns="0" bIns="0"/>
          <a:lstStyle>
            <a:lvl1pPr>
              <a:defRPr sz="2000" b="0" i="0">
                <a:solidFill>
                  <a:schemeClr val="tx1"/>
                </a:solidFill>
                <a:latin typeface="Verdana"/>
                <a:cs typeface="Verdana"/>
              </a:defRPr>
            </a:lvl1pPr>
          </a:lstStyle>
          <a:p>
            <a:pPr marL="38100">
              <a:lnSpc>
                <a:spcPct val="100000"/>
              </a:lnSpc>
              <a:spcBef>
                <a:spcPts val="235"/>
              </a:spcBef>
            </a:pP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4/27/2025</a:t>
            </a:fld>
            <a:endParaRPr lang="en-US"/>
          </a:p>
        </p:txBody>
      </p:sp>
      <p:sp>
        <p:nvSpPr>
          <p:cNvPr id="4" name="Holder 4"/>
          <p:cNvSpPr>
            <a:spLocks noGrp="1"/>
          </p:cNvSpPr>
          <p:nvPr>
            <p:ph type="sldNum" sz="quarter" idx="7"/>
          </p:nvPr>
        </p:nvSpPr>
        <p:spPr/>
        <p:txBody>
          <a:bodyPr lIns="0" tIns="0" rIns="0" bIns="0"/>
          <a:lstStyle>
            <a:lvl1pPr>
              <a:defRPr sz="2000" b="0" i="0">
                <a:solidFill>
                  <a:schemeClr val="tx1"/>
                </a:solidFill>
                <a:latin typeface="Verdana"/>
                <a:cs typeface="Verdana"/>
              </a:defRPr>
            </a:lvl1pPr>
          </a:lstStyle>
          <a:p>
            <a:pPr marL="38100">
              <a:lnSpc>
                <a:spcPct val="100000"/>
              </a:lnSpc>
              <a:spcBef>
                <a:spcPts val="235"/>
              </a:spcBef>
            </a:pP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96560" y="47670"/>
            <a:ext cx="8438785" cy="1219811"/>
          </a:xfrm>
          <a:prstGeom prst="rect">
            <a:avLst/>
          </a:prstGeom>
        </p:spPr>
        <p:txBody>
          <a:bodyPr wrap="square" lIns="0" tIns="0" rIns="0" bIns="0">
            <a:spAutoFit/>
          </a:bodyPr>
          <a:lstStyle>
            <a:lvl1pPr>
              <a:defRPr sz="4500" b="1" i="0">
                <a:solidFill>
                  <a:srgbClr val="833C0A"/>
                </a:solidFill>
                <a:latin typeface="Times New Roman"/>
                <a:cs typeface="Times New Roman"/>
              </a:defRPr>
            </a:lvl1pPr>
          </a:lstStyle>
          <a:p>
            <a:endParaRPr/>
          </a:p>
        </p:txBody>
      </p:sp>
      <p:sp>
        <p:nvSpPr>
          <p:cNvPr id="3" name="Holder 3"/>
          <p:cNvSpPr>
            <a:spLocks noGrp="1"/>
          </p:cNvSpPr>
          <p:nvPr>
            <p:ph type="body" idx="1"/>
          </p:nvPr>
        </p:nvSpPr>
        <p:spPr>
          <a:xfrm>
            <a:off x="803820" y="2062778"/>
            <a:ext cx="16737965" cy="6197600"/>
          </a:xfrm>
          <a:prstGeom prst="rect">
            <a:avLst/>
          </a:prstGeom>
        </p:spPr>
        <p:txBody>
          <a:bodyPr wrap="square" lIns="0" tIns="0" rIns="0" bIns="0">
            <a:spAutoFit/>
          </a:bodyPr>
          <a:lstStyle>
            <a:lvl1pPr>
              <a:defRPr sz="39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4/27/2025</a:t>
            </a:fld>
            <a:endParaRPr lang="en-US"/>
          </a:p>
        </p:txBody>
      </p:sp>
      <p:sp>
        <p:nvSpPr>
          <p:cNvPr id="6" name="Holder 6"/>
          <p:cNvSpPr>
            <a:spLocks noGrp="1"/>
          </p:cNvSpPr>
          <p:nvPr>
            <p:ph type="sldNum" sz="quarter" idx="7"/>
          </p:nvPr>
        </p:nvSpPr>
        <p:spPr>
          <a:xfrm>
            <a:off x="17221200" y="9215479"/>
            <a:ext cx="414655" cy="371475"/>
          </a:xfrm>
          <a:prstGeom prst="rect">
            <a:avLst/>
          </a:prstGeom>
        </p:spPr>
        <p:txBody>
          <a:bodyPr wrap="square" lIns="0" tIns="0" rIns="0" bIns="0">
            <a:spAutoFit/>
          </a:bodyPr>
          <a:lstStyle>
            <a:lvl1pPr>
              <a:defRPr sz="2000" b="0" i="0">
                <a:solidFill>
                  <a:schemeClr val="tx1"/>
                </a:solidFill>
                <a:latin typeface="Verdana"/>
                <a:cs typeface="Verdana"/>
              </a:defRPr>
            </a:lvl1pPr>
          </a:lstStyle>
          <a:p>
            <a:pPr marL="38100">
              <a:lnSpc>
                <a:spcPct val="100000"/>
              </a:lnSpc>
              <a:spcBef>
                <a:spcPts val="235"/>
              </a:spcBef>
            </a:pP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16/j.bspc.2024.106925"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doi.org/10.1038/s41598-025-87285-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ssrn.com/abstract=5139712"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dx.doi.org/10.7717/peerj-cs.2343"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hyperlink" Target="https://doi.org/10.3390/ai5030070"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3390/math12233684"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www.kaggle.com/datasets/andrewmvd/leukemia-classification" TargetMode="External"/><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79762" y="3276717"/>
            <a:ext cx="13935075" cy="3550331"/>
          </a:xfrm>
          <a:prstGeom prst="rect">
            <a:avLst/>
          </a:prstGeom>
        </p:spPr>
        <p:txBody>
          <a:bodyPr vert="horz" wrap="square" lIns="0" tIns="102235" rIns="0" bIns="0" rtlCol="0">
            <a:spAutoFit/>
          </a:bodyPr>
          <a:lstStyle/>
          <a:p>
            <a:pPr marL="12065" marR="5080" algn="ctr">
              <a:lnSpc>
                <a:spcPts val="5380"/>
              </a:lnSpc>
              <a:spcBef>
                <a:spcPts val="805"/>
              </a:spcBef>
            </a:pPr>
            <a:r>
              <a:rPr lang="en-US" sz="5000" b="1" spc="-80" dirty="0">
                <a:solidFill>
                  <a:srgbClr val="006FBF"/>
                </a:solidFill>
                <a:latin typeface="Times New Roman"/>
                <a:cs typeface="Times New Roman"/>
              </a:rPr>
              <a:t>HQC-Net: Hybrid Quantum-Classical Network for Leukemia Detection</a:t>
            </a:r>
          </a:p>
          <a:p>
            <a:pPr marL="12065" marR="5080" algn="ctr">
              <a:lnSpc>
                <a:spcPts val="5380"/>
              </a:lnSpc>
              <a:spcBef>
                <a:spcPts val="805"/>
              </a:spcBef>
            </a:pPr>
            <a:r>
              <a:rPr lang="en-US" sz="3000" b="1" dirty="0">
                <a:solidFill>
                  <a:srgbClr val="212934"/>
                </a:solidFill>
                <a:latin typeface="Times New Roman"/>
                <a:cs typeface="Times New Roman"/>
              </a:rPr>
              <a:t>20CS8551:</a:t>
            </a:r>
            <a:r>
              <a:rPr lang="en-US" sz="3000" b="1" spc="-100" dirty="0">
                <a:solidFill>
                  <a:srgbClr val="212934"/>
                </a:solidFill>
                <a:latin typeface="Times New Roman"/>
                <a:cs typeface="Times New Roman"/>
              </a:rPr>
              <a:t> </a:t>
            </a:r>
            <a:r>
              <a:rPr lang="en-US" sz="3000" b="1" dirty="0">
                <a:solidFill>
                  <a:srgbClr val="212934"/>
                </a:solidFill>
                <a:latin typeface="Times New Roman"/>
                <a:cs typeface="Times New Roman"/>
              </a:rPr>
              <a:t>B.</a:t>
            </a:r>
            <a:r>
              <a:rPr lang="en-US" sz="3000" b="1" spc="-100" dirty="0">
                <a:solidFill>
                  <a:srgbClr val="212934"/>
                </a:solidFill>
                <a:latin typeface="Times New Roman"/>
                <a:cs typeface="Times New Roman"/>
              </a:rPr>
              <a:t> </a:t>
            </a:r>
            <a:r>
              <a:rPr lang="en-US" sz="3000" b="1" spc="-20" dirty="0">
                <a:solidFill>
                  <a:srgbClr val="212934"/>
                </a:solidFill>
                <a:latin typeface="Times New Roman"/>
                <a:cs typeface="Times New Roman"/>
              </a:rPr>
              <a:t>Tech</a:t>
            </a:r>
            <a:r>
              <a:rPr lang="en-US" sz="3000" b="1" spc="-95" dirty="0">
                <a:solidFill>
                  <a:srgbClr val="212934"/>
                </a:solidFill>
                <a:latin typeface="Times New Roman"/>
                <a:cs typeface="Times New Roman"/>
              </a:rPr>
              <a:t> </a:t>
            </a:r>
            <a:r>
              <a:rPr lang="en-US" sz="3000" b="1" spc="-30" dirty="0">
                <a:solidFill>
                  <a:srgbClr val="212934"/>
                </a:solidFill>
                <a:latin typeface="Times New Roman"/>
                <a:cs typeface="Times New Roman"/>
              </a:rPr>
              <a:t>Major</a:t>
            </a:r>
            <a:r>
              <a:rPr lang="en-US" sz="3000" b="1" spc="-100" dirty="0">
                <a:solidFill>
                  <a:srgbClr val="212934"/>
                </a:solidFill>
                <a:latin typeface="Times New Roman"/>
                <a:cs typeface="Times New Roman"/>
              </a:rPr>
              <a:t> </a:t>
            </a:r>
            <a:r>
              <a:rPr lang="en-US" sz="3000" b="1" spc="-10" dirty="0">
                <a:solidFill>
                  <a:srgbClr val="212934"/>
                </a:solidFill>
                <a:latin typeface="Times New Roman"/>
                <a:cs typeface="Times New Roman"/>
              </a:rPr>
              <a:t>Project</a:t>
            </a:r>
            <a:r>
              <a:rPr lang="en-US" sz="3000" b="1" dirty="0">
                <a:solidFill>
                  <a:srgbClr val="212934"/>
                </a:solidFill>
                <a:latin typeface="Times New Roman"/>
                <a:cs typeface="Times New Roman"/>
              </a:rPr>
              <a:t>	</a:t>
            </a:r>
            <a:r>
              <a:rPr lang="en-US" sz="3000" b="1" spc="-65" dirty="0">
                <a:solidFill>
                  <a:srgbClr val="212934"/>
                </a:solidFill>
                <a:latin typeface="Times New Roman"/>
                <a:cs typeface="Times New Roman"/>
              </a:rPr>
              <a:t>(Final Review</a:t>
            </a:r>
            <a:r>
              <a:rPr lang="en-US" sz="3000" b="1" spc="-45" dirty="0">
                <a:solidFill>
                  <a:srgbClr val="212934"/>
                </a:solidFill>
                <a:latin typeface="Times New Roman"/>
                <a:cs typeface="Times New Roman"/>
              </a:rPr>
              <a:t> </a:t>
            </a:r>
            <a:r>
              <a:rPr lang="en-US" sz="3000" b="1" spc="-25" dirty="0">
                <a:solidFill>
                  <a:srgbClr val="212934"/>
                </a:solidFill>
                <a:latin typeface="Times New Roman"/>
                <a:cs typeface="Times New Roman"/>
              </a:rPr>
              <a:t>)</a:t>
            </a:r>
            <a:endParaRPr lang="en-US" sz="3000" dirty="0">
              <a:latin typeface="Times New Roman"/>
              <a:cs typeface="Times New Roman"/>
            </a:endParaRPr>
          </a:p>
          <a:p>
            <a:pPr algn="ctr">
              <a:lnSpc>
                <a:spcPct val="100000"/>
              </a:lnSpc>
              <a:spcBef>
                <a:spcPts val="1764"/>
              </a:spcBef>
            </a:pPr>
            <a:r>
              <a:rPr lang="en-US" sz="2700" b="1" spc="-90" dirty="0">
                <a:solidFill>
                  <a:srgbClr val="212934"/>
                </a:solidFill>
                <a:latin typeface="Times New Roman"/>
                <a:cs typeface="Times New Roman"/>
              </a:rPr>
              <a:t>April 28th</a:t>
            </a:r>
            <a:r>
              <a:rPr sz="2700" b="1" dirty="0">
                <a:solidFill>
                  <a:srgbClr val="212934"/>
                </a:solidFill>
                <a:latin typeface="Times New Roman"/>
                <a:cs typeface="Times New Roman"/>
              </a:rPr>
              <a:t>,</a:t>
            </a:r>
            <a:r>
              <a:rPr sz="2700" b="1" spc="-75" dirty="0">
                <a:solidFill>
                  <a:srgbClr val="212934"/>
                </a:solidFill>
                <a:latin typeface="Times New Roman"/>
                <a:cs typeface="Times New Roman"/>
              </a:rPr>
              <a:t> </a:t>
            </a:r>
            <a:r>
              <a:rPr sz="2700" b="1" spc="-20" dirty="0">
                <a:solidFill>
                  <a:srgbClr val="212934"/>
                </a:solidFill>
                <a:latin typeface="Times New Roman"/>
                <a:cs typeface="Times New Roman"/>
              </a:rPr>
              <a:t>2025</a:t>
            </a:r>
            <a:endParaRPr sz="2700" dirty="0">
              <a:latin typeface="Times New Roman"/>
              <a:cs typeface="Times New Roman"/>
            </a:endParaRPr>
          </a:p>
          <a:p>
            <a:pPr algn="ctr">
              <a:lnSpc>
                <a:spcPct val="100000"/>
              </a:lnSpc>
              <a:spcBef>
                <a:spcPts val="1610"/>
              </a:spcBef>
            </a:pPr>
            <a:r>
              <a:rPr sz="2700" b="1" spc="-20" dirty="0">
                <a:solidFill>
                  <a:srgbClr val="212934"/>
                </a:solidFill>
                <a:latin typeface="Times New Roman"/>
                <a:cs typeface="Times New Roman"/>
              </a:rPr>
              <a:t>Batch</a:t>
            </a:r>
            <a:r>
              <a:rPr sz="2700" b="1" spc="-95" dirty="0">
                <a:solidFill>
                  <a:srgbClr val="212934"/>
                </a:solidFill>
                <a:latin typeface="Times New Roman"/>
                <a:cs typeface="Times New Roman"/>
              </a:rPr>
              <a:t> </a:t>
            </a:r>
            <a:r>
              <a:rPr sz="2700" b="1" dirty="0">
                <a:solidFill>
                  <a:srgbClr val="212934"/>
                </a:solidFill>
                <a:latin typeface="Times New Roman"/>
                <a:cs typeface="Times New Roman"/>
              </a:rPr>
              <a:t>No:</a:t>
            </a:r>
            <a:r>
              <a:rPr sz="2700" b="1" spc="-95" dirty="0">
                <a:solidFill>
                  <a:srgbClr val="212934"/>
                </a:solidFill>
                <a:latin typeface="Times New Roman"/>
                <a:cs typeface="Times New Roman"/>
              </a:rPr>
              <a:t> </a:t>
            </a:r>
            <a:r>
              <a:rPr lang="en-US" sz="2700" b="1" spc="-25" dirty="0">
                <a:solidFill>
                  <a:srgbClr val="212934"/>
                </a:solidFill>
                <a:latin typeface="Times New Roman"/>
                <a:cs typeface="Times New Roman"/>
              </a:rPr>
              <a:t>5</a:t>
            </a:r>
            <a:endParaRPr sz="2700" dirty="0">
              <a:latin typeface="Times New Roman"/>
              <a:cs typeface="Times New Roman"/>
            </a:endParaRPr>
          </a:p>
        </p:txBody>
      </p:sp>
      <p:sp>
        <p:nvSpPr>
          <p:cNvPr id="3" name="object 3"/>
          <p:cNvSpPr txBox="1"/>
          <p:nvPr/>
        </p:nvSpPr>
        <p:spPr>
          <a:xfrm>
            <a:off x="2717824" y="7050647"/>
            <a:ext cx="5511775" cy="1320874"/>
          </a:xfrm>
          <a:prstGeom prst="rect">
            <a:avLst/>
          </a:prstGeom>
        </p:spPr>
        <p:txBody>
          <a:bodyPr vert="horz" wrap="square" lIns="0" tIns="12700" rIns="0" bIns="0" rtlCol="0">
            <a:spAutoFit/>
          </a:bodyPr>
          <a:lstStyle/>
          <a:p>
            <a:pPr marL="12700">
              <a:lnSpc>
                <a:spcPts val="3525"/>
              </a:lnSpc>
              <a:spcBef>
                <a:spcPts val="100"/>
              </a:spcBef>
            </a:pPr>
            <a:r>
              <a:rPr sz="3000" b="1" spc="-20" dirty="0">
                <a:solidFill>
                  <a:srgbClr val="C45911"/>
                </a:solidFill>
                <a:latin typeface="Times New Roman"/>
                <a:cs typeface="Times New Roman"/>
              </a:rPr>
              <a:t>Batch</a:t>
            </a:r>
            <a:r>
              <a:rPr sz="3000" b="1" spc="-135" dirty="0">
                <a:solidFill>
                  <a:srgbClr val="C45911"/>
                </a:solidFill>
                <a:latin typeface="Times New Roman"/>
                <a:cs typeface="Times New Roman"/>
              </a:rPr>
              <a:t> </a:t>
            </a:r>
            <a:r>
              <a:rPr sz="3000" b="1" spc="-10" dirty="0">
                <a:solidFill>
                  <a:srgbClr val="C45911"/>
                </a:solidFill>
                <a:latin typeface="Times New Roman"/>
                <a:cs typeface="Times New Roman"/>
              </a:rPr>
              <a:t>Members</a:t>
            </a:r>
            <a:endParaRPr sz="3000" dirty="0">
              <a:latin typeface="Times New Roman"/>
              <a:cs typeface="Times New Roman"/>
            </a:endParaRPr>
          </a:p>
          <a:p>
            <a:pPr marL="12700">
              <a:lnSpc>
                <a:spcPts val="3320"/>
              </a:lnSpc>
            </a:pPr>
            <a:r>
              <a:rPr lang="en-US" sz="2850" b="1" spc="100" dirty="0">
                <a:latin typeface="Times New Roman"/>
                <a:cs typeface="Times New Roman"/>
              </a:rPr>
              <a:t>J. Aruna Bharathi </a:t>
            </a:r>
            <a:r>
              <a:rPr sz="2850" b="1" spc="-10" dirty="0">
                <a:latin typeface="Times New Roman"/>
                <a:cs typeface="Times New Roman"/>
              </a:rPr>
              <a:t>(218W1A05</a:t>
            </a:r>
            <a:r>
              <a:rPr lang="en-US" sz="2850" b="1" spc="-10" dirty="0">
                <a:latin typeface="Times New Roman"/>
                <a:cs typeface="Times New Roman"/>
              </a:rPr>
              <a:t>19)</a:t>
            </a:r>
            <a:endParaRPr sz="2850" dirty="0">
              <a:latin typeface="Times New Roman"/>
              <a:cs typeface="Times New Roman"/>
            </a:endParaRPr>
          </a:p>
          <a:p>
            <a:pPr marL="12700">
              <a:lnSpc>
                <a:spcPts val="3375"/>
              </a:lnSpc>
            </a:pPr>
            <a:r>
              <a:rPr lang="en-US" sz="2850" b="1" spc="-10" dirty="0">
                <a:latin typeface="Times New Roman"/>
                <a:cs typeface="Times New Roman"/>
              </a:rPr>
              <a:t>M. </a:t>
            </a:r>
            <a:r>
              <a:rPr lang="en-US" sz="2850" b="1" spc="-10" dirty="0" err="1">
                <a:latin typeface="Times New Roman"/>
                <a:cs typeface="Times New Roman"/>
              </a:rPr>
              <a:t>Rajyalakshmi</a:t>
            </a:r>
            <a:r>
              <a:rPr lang="en-US" sz="2850" b="1" spc="-10" dirty="0">
                <a:latin typeface="Times New Roman"/>
                <a:cs typeface="Times New Roman"/>
              </a:rPr>
              <a:t> </a:t>
            </a:r>
            <a:r>
              <a:rPr sz="2850" b="1" spc="-10" dirty="0">
                <a:latin typeface="Times New Roman"/>
                <a:cs typeface="Times New Roman"/>
              </a:rPr>
              <a:t>(218W1A05</a:t>
            </a:r>
            <a:r>
              <a:rPr lang="en-US" sz="2850" b="1" spc="-10" dirty="0">
                <a:latin typeface="Times New Roman"/>
                <a:cs typeface="Times New Roman"/>
              </a:rPr>
              <a:t>34</a:t>
            </a:r>
            <a:r>
              <a:rPr sz="2850" b="1" spc="-10" dirty="0">
                <a:latin typeface="Times New Roman"/>
                <a:cs typeface="Times New Roman"/>
              </a:rPr>
              <a:t>)</a:t>
            </a:r>
            <a:endParaRPr sz="2850" dirty="0">
              <a:latin typeface="Times New Roman"/>
              <a:cs typeface="Times New Roman"/>
            </a:endParaRPr>
          </a:p>
        </p:txBody>
      </p:sp>
      <p:sp>
        <p:nvSpPr>
          <p:cNvPr id="4" name="object 4"/>
          <p:cNvSpPr txBox="1"/>
          <p:nvPr/>
        </p:nvSpPr>
        <p:spPr>
          <a:xfrm>
            <a:off x="11650465" y="7047885"/>
            <a:ext cx="5339080" cy="1359346"/>
          </a:xfrm>
          <a:prstGeom prst="rect">
            <a:avLst/>
          </a:prstGeom>
        </p:spPr>
        <p:txBody>
          <a:bodyPr vert="horz" wrap="square" lIns="0" tIns="12700" rIns="0" bIns="0" rtlCol="0">
            <a:spAutoFit/>
          </a:bodyPr>
          <a:lstStyle/>
          <a:p>
            <a:pPr marL="12700">
              <a:lnSpc>
                <a:spcPct val="100000"/>
              </a:lnSpc>
              <a:spcBef>
                <a:spcPts val="100"/>
              </a:spcBef>
            </a:pPr>
            <a:r>
              <a:rPr sz="3000" b="1" spc="-70" dirty="0">
                <a:solidFill>
                  <a:srgbClr val="C45911"/>
                </a:solidFill>
                <a:latin typeface="Times New Roman"/>
                <a:cs typeface="Times New Roman"/>
              </a:rPr>
              <a:t>Under</a:t>
            </a:r>
            <a:r>
              <a:rPr sz="3000" b="1" spc="-120" dirty="0">
                <a:solidFill>
                  <a:srgbClr val="C45911"/>
                </a:solidFill>
                <a:latin typeface="Times New Roman"/>
                <a:cs typeface="Times New Roman"/>
              </a:rPr>
              <a:t> </a:t>
            </a:r>
            <a:r>
              <a:rPr sz="3000" b="1" spc="-20" dirty="0">
                <a:solidFill>
                  <a:srgbClr val="C45911"/>
                </a:solidFill>
                <a:latin typeface="Times New Roman"/>
                <a:cs typeface="Times New Roman"/>
              </a:rPr>
              <a:t>the</a:t>
            </a:r>
            <a:r>
              <a:rPr sz="3000" b="1" spc="-135" dirty="0">
                <a:solidFill>
                  <a:srgbClr val="C45911"/>
                </a:solidFill>
                <a:latin typeface="Times New Roman"/>
                <a:cs typeface="Times New Roman"/>
              </a:rPr>
              <a:t> </a:t>
            </a:r>
            <a:r>
              <a:rPr sz="3000" b="1" spc="-70" dirty="0">
                <a:solidFill>
                  <a:srgbClr val="C45911"/>
                </a:solidFill>
                <a:latin typeface="Times New Roman"/>
                <a:cs typeface="Times New Roman"/>
              </a:rPr>
              <a:t>Guidance</a:t>
            </a:r>
            <a:r>
              <a:rPr sz="3000" b="1" spc="-114" dirty="0">
                <a:solidFill>
                  <a:srgbClr val="C45911"/>
                </a:solidFill>
                <a:latin typeface="Times New Roman"/>
                <a:cs typeface="Times New Roman"/>
              </a:rPr>
              <a:t> </a:t>
            </a:r>
            <a:r>
              <a:rPr sz="3000" b="1" spc="-25" dirty="0">
                <a:solidFill>
                  <a:srgbClr val="C45911"/>
                </a:solidFill>
                <a:latin typeface="Times New Roman"/>
                <a:cs typeface="Times New Roman"/>
              </a:rPr>
              <a:t>of</a:t>
            </a:r>
            <a:endParaRPr lang="en-US" sz="3000" b="1" spc="-25" dirty="0">
              <a:solidFill>
                <a:srgbClr val="C45911"/>
              </a:solidFill>
              <a:latin typeface="Times New Roman"/>
              <a:cs typeface="Times New Roman"/>
            </a:endParaRPr>
          </a:p>
          <a:p>
            <a:pPr marL="12700">
              <a:lnSpc>
                <a:spcPct val="100000"/>
              </a:lnSpc>
              <a:spcBef>
                <a:spcPts val="100"/>
              </a:spcBef>
            </a:pPr>
            <a:r>
              <a:rPr lang="en-US" sz="3000" b="1" dirty="0">
                <a:latin typeface="Times New Roman"/>
                <a:cs typeface="Times New Roman"/>
              </a:rPr>
              <a:t>Mr. BJL Narayana</a:t>
            </a:r>
          </a:p>
          <a:p>
            <a:pPr marL="12700">
              <a:lnSpc>
                <a:spcPts val="3245"/>
              </a:lnSpc>
            </a:pPr>
            <a:r>
              <a:rPr sz="2850" b="1" spc="-25" dirty="0">
                <a:latin typeface="Times New Roman"/>
                <a:cs typeface="Times New Roman"/>
              </a:rPr>
              <a:t>Assistant</a:t>
            </a:r>
            <a:r>
              <a:rPr sz="2850" b="1" spc="-100" dirty="0">
                <a:latin typeface="Times New Roman"/>
                <a:cs typeface="Times New Roman"/>
              </a:rPr>
              <a:t> </a:t>
            </a:r>
            <a:r>
              <a:rPr sz="2850" b="1" spc="-20" dirty="0">
                <a:latin typeface="Times New Roman"/>
                <a:cs typeface="Times New Roman"/>
              </a:rPr>
              <a:t>Professor</a:t>
            </a:r>
            <a:endParaRPr sz="2850" dirty="0">
              <a:latin typeface="Times New Roman"/>
              <a:cs typeface="Times New Roman"/>
            </a:endParaRPr>
          </a:p>
        </p:txBody>
      </p:sp>
      <p:sp>
        <p:nvSpPr>
          <p:cNvPr id="5" name="object 5"/>
          <p:cNvSpPr txBox="1">
            <a:spLocks noGrp="1"/>
          </p:cNvSpPr>
          <p:nvPr>
            <p:ph type="title"/>
          </p:nvPr>
        </p:nvSpPr>
        <p:spPr>
          <a:xfrm>
            <a:off x="4989365" y="925809"/>
            <a:ext cx="8308975" cy="1286510"/>
          </a:xfrm>
          <a:prstGeom prst="rect">
            <a:avLst/>
          </a:prstGeom>
        </p:spPr>
        <p:txBody>
          <a:bodyPr vert="horz" wrap="square" lIns="0" tIns="72390" rIns="0" bIns="0" rtlCol="0">
            <a:spAutoFit/>
          </a:bodyPr>
          <a:lstStyle/>
          <a:p>
            <a:pPr marL="12700" marR="5080" algn="ctr">
              <a:lnSpc>
                <a:spcPts val="3160"/>
              </a:lnSpc>
              <a:spcBef>
                <a:spcPts val="570"/>
              </a:spcBef>
            </a:pPr>
            <a:r>
              <a:rPr sz="3000" dirty="0">
                <a:solidFill>
                  <a:srgbClr val="000000"/>
                </a:solidFill>
              </a:rPr>
              <a:t>VR</a:t>
            </a:r>
            <a:r>
              <a:rPr sz="3000" spc="40" dirty="0">
                <a:solidFill>
                  <a:srgbClr val="000000"/>
                </a:solidFill>
              </a:rPr>
              <a:t> </a:t>
            </a:r>
            <a:r>
              <a:rPr sz="3000" spc="50" dirty="0">
                <a:solidFill>
                  <a:srgbClr val="000000"/>
                </a:solidFill>
              </a:rPr>
              <a:t>SIDDHARTHA</a:t>
            </a:r>
            <a:r>
              <a:rPr sz="3000" spc="40" dirty="0">
                <a:solidFill>
                  <a:srgbClr val="000000"/>
                </a:solidFill>
              </a:rPr>
              <a:t> </a:t>
            </a:r>
            <a:r>
              <a:rPr sz="3000" dirty="0">
                <a:solidFill>
                  <a:srgbClr val="000000"/>
                </a:solidFill>
              </a:rPr>
              <a:t>ENGINEERING</a:t>
            </a:r>
            <a:r>
              <a:rPr sz="3000" spc="45" dirty="0">
                <a:solidFill>
                  <a:srgbClr val="000000"/>
                </a:solidFill>
              </a:rPr>
              <a:t> </a:t>
            </a:r>
            <a:r>
              <a:rPr sz="3000" spc="-10" dirty="0">
                <a:solidFill>
                  <a:srgbClr val="000000"/>
                </a:solidFill>
              </a:rPr>
              <a:t>COLLEGE, VIJAYAWADA</a:t>
            </a:r>
            <a:endParaRPr sz="3000"/>
          </a:p>
          <a:p>
            <a:pPr algn="ctr">
              <a:lnSpc>
                <a:spcPts val="3135"/>
              </a:lnSpc>
            </a:pPr>
            <a:r>
              <a:rPr sz="3000" spc="-60" dirty="0">
                <a:solidFill>
                  <a:srgbClr val="000000"/>
                </a:solidFill>
              </a:rPr>
              <a:t>Department</a:t>
            </a:r>
            <a:r>
              <a:rPr sz="3000" spc="-85" dirty="0">
                <a:solidFill>
                  <a:srgbClr val="000000"/>
                </a:solidFill>
              </a:rPr>
              <a:t> </a:t>
            </a:r>
            <a:r>
              <a:rPr sz="3000" dirty="0">
                <a:solidFill>
                  <a:srgbClr val="000000"/>
                </a:solidFill>
              </a:rPr>
              <a:t>of</a:t>
            </a:r>
            <a:r>
              <a:rPr sz="3000" spc="-85" dirty="0">
                <a:solidFill>
                  <a:srgbClr val="000000"/>
                </a:solidFill>
              </a:rPr>
              <a:t> </a:t>
            </a:r>
            <a:r>
              <a:rPr sz="3000" spc="-95" dirty="0">
                <a:solidFill>
                  <a:srgbClr val="000000"/>
                </a:solidFill>
              </a:rPr>
              <a:t>Computer</a:t>
            </a:r>
            <a:r>
              <a:rPr sz="3000" spc="-85" dirty="0">
                <a:solidFill>
                  <a:srgbClr val="000000"/>
                </a:solidFill>
              </a:rPr>
              <a:t> </a:t>
            </a:r>
            <a:r>
              <a:rPr sz="3000" spc="-10" dirty="0">
                <a:solidFill>
                  <a:srgbClr val="000000"/>
                </a:solidFill>
              </a:rPr>
              <a:t>Science</a:t>
            </a:r>
            <a:r>
              <a:rPr sz="3000" spc="-85" dirty="0">
                <a:solidFill>
                  <a:srgbClr val="000000"/>
                </a:solidFill>
              </a:rPr>
              <a:t> </a:t>
            </a:r>
            <a:r>
              <a:rPr sz="3000" spc="-90" dirty="0">
                <a:solidFill>
                  <a:srgbClr val="000000"/>
                </a:solidFill>
              </a:rPr>
              <a:t>and</a:t>
            </a:r>
            <a:r>
              <a:rPr sz="3000" spc="-85" dirty="0">
                <a:solidFill>
                  <a:srgbClr val="000000"/>
                </a:solidFill>
              </a:rPr>
              <a:t> </a:t>
            </a:r>
            <a:r>
              <a:rPr sz="3000" spc="-10" dirty="0">
                <a:solidFill>
                  <a:srgbClr val="000000"/>
                </a:solidFill>
              </a:rPr>
              <a:t>Engineering</a:t>
            </a:r>
            <a:endParaRPr sz="3000"/>
          </a:p>
        </p:txBody>
      </p:sp>
      <p:pic>
        <p:nvPicPr>
          <p:cNvPr id="6" name="object 6"/>
          <p:cNvPicPr/>
          <p:nvPr/>
        </p:nvPicPr>
        <p:blipFill>
          <a:blip r:embed="rId2" cstate="print"/>
          <a:stretch>
            <a:fillRect/>
          </a:stretch>
        </p:blipFill>
        <p:spPr>
          <a:xfrm>
            <a:off x="2730525" y="763339"/>
            <a:ext cx="1428749" cy="1676399"/>
          </a:xfrm>
          <a:prstGeom prst="rect">
            <a:avLst/>
          </a:prstGeom>
        </p:spPr>
      </p:pic>
      <p:pic>
        <p:nvPicPr>
          <p:cNvPr id="7" name="object 7"/>
          <p:cNvPicPr/>
          <p:nvPr/>
        </p:nvPicPr>
        <p:blipFill>
          <a:blip r:embed="rId3" cstate="print"/>
          <a:stretch>
            <a:fillRect/>
          </a:stretch>
        </p:blipFill>
        <p:spPr>
          <a:xfrm>
            <a:off x="14091894" y="763339"/>
            <a:ext cx="1609343" cy="1609343"/>
          </a:xfrm>
          <a:prstGeom prst="rect">
            <a:avLst/>
          </a:prstGeom>
        </p:spPr>
      </p:pic>
      <p:sp>
        <p:nvSpPr>
          <p:cNvPr id="8" name="object 8"/>
          <p:cNvSpPr txBox="1"/>
          <p:nvPr/>
        </p:nvSpPr>
        <p:spPr>
          <a:xfrm>
            <a:off x="17660937" y="9690958"/>
            <a:ext cx="160655" cy="330200"/>
          </a:xfrm>
          <a:prstGeom prst="rect">
            <a:avLst/>
          </a:prstGeom>
        </p:spPr>
        <p:txBody>
          <a:bodyPr vert="horz" wrap="square" lIns="0" tIns="12700" rIns="0" bIns="0" rtlCol="0">
            <a:spAutoFit/>
          </a:bodyPr>
          <a:lstStyle/>
          <a:p>
            <a:pPr marL="12700">
              <a:lnSpc>
                <a:spcPct val="100000"/>
              </a:lnSpc>
              <a:spcBef>
                <a:spcPts val="100"/>
              </a:spcBef>
            </a:pPr>
            <a:r>
              <a:rPr sz="2000" spc="-160" dirty="0">
                <a:latin typeface="Verdana"/>
                <a:cs typeface="Verdana"/>
              </a:rPr>
              <a:t>1</a:t>
            </a:r>
            <a:endParaRPr sz="2000">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object 8"/>
          <p:cNvSpPr txBox="1"/>
          <p:nvPr/>
        </p:nvSpPr>
        <p:spPr>
          <a:xfrm>
            <a:off x="4038600" y="3539490"/>
            <a:ext cx="247650" cy="345440"/>
          </a:xfrm>
          <a:prstGeom prst="rect">
            <a:avLst/>
          </a:prstGeom>
        </p:spPr>
        <p:txBody>
          <a:bodyPr vert="horz" wrap="square" lIns="0" tIns="12700" rIns="0" bIns="0" rtlCol="0">
            <a:spAutoFit/>
          </a:bodyPr>
          <a:lstStyle/>
          <a:p>
            <a:pPr marL="12700">
              <a:lnSpc>
                <a:spcPct val="100000"/>
              </a:lnSpc>
              <a:spcBef>
                <a:spcPts val="100"/>
              </a:spcBef>
            </a:pPr>
            <a:r>
              <a:rPr sz="2100" spc="25" dirty="0">
                <a:latin typeface="Times New Roman"/>
                <a:cs typeface="Times New Roman"/>
              </a:rPr>
              <a:t>a)</a:t>
            </a:r>
            <a:endParaRPr sz="2100" dirty="0">
              <a:latin typeface="Times New Roman"/>
              <a:cs typeface="Times New Roman"/>
            </a:endParaRPr>
          </a:p>
        </p:txBody>
      </p:sp>
      <p:sp>
        <p:nvSpPr>
          <p:cNvPr id="9" name="object 9"/>
          <p:cNvSpPr txBox="1"/>
          <p:nvPr/>
        </p:nvSpPr>
        <p:spPr>
          <a:xfrm>
            <a:off x="8881243" y="3539490"/>
            <a:ext cx="261620" cy="345440"/>
          </a:xfrm>
          <a:prstGeom prst="rect">
            <a:avLst/>
          </a:prstGeom>
        </p:spPr>
        <p:txBody>
          <a:bodyPr vert="horz" wrap="square" lIns="0" tIns="12700" rIns="0" bIns="0" rtlCol="0">
            <a:spAutoFit/>
          </a:bodyPr>
          <a:lstStyle/>
          <a:p>
            <a:pPr marL="12700">
              <a:lnSpc>
                <a:spcPct val="100000"/>
              </a:lnSpc>
              <a:spcBef>
                <a:spcPts val="100"/>
              </a:spcBef>
            </a:pPr>
            <a:r>
              <a:rPr sz="2100" spc="-25" dirty="0">
                <a:latin typeface="Times New Roman"/>
                <a:cs typeface="Times New Roman"/>
              </a:rPr>
              <a:t>b)</a:t>
            </a:r>
            <a:endParaRPr sz="2100" dirty="0">
              <a:latin typeface="Times New Roman"/>
              <a:cs typeface="Times New Roman"/>
            </a:endParaRPr>
          </a:p>
        </p:txBody>
      </p:sp>
      <p:sp>
        <p:nvSpPr>
          <p:cNvPr id="22" name="object 22"/>
          <p:cNvSpPr txBox="1"/>
          <p:nvPr/>
        </p:nvSpPr>
        <p:spPr>
          <a:xfrm>
            <a:off x="821139" y="4361018"/>
            <a:ext cx="7924800" cy="841064"/>
          </a:xfrm>
          <a:prstGeom prst="rect">
            <a:avLst/>
          </a:prstGeom>
        </p:spPr>
        <p:txBody>
          <a:bodyPr vert="horz" wrap="square" lIns="0" tIns="12700" rIns="0" bIns="0" rtlCol="0">
            <a:spAutoFit/>
          </a:bodyPr>
          <a:lstStyle/>
          <a:p>
            <a:pPr marL="12700" marR="5080">
              <a:lnSpc>
                <a:spcPct val="114599"/>
              </a:lnSpc>
              <a:spcBef>
                <a:spcPts val="100"/>
              </a:spcBef>
              <a:tabLst>
                <a:tab pos="1025525" algn="l"/>
                <a:tab pos="1669414" algn="l"/>
                <a:tab pos="3148965" algn="l"/>
                <a:tab pos="3758565" algn="l"/>
                <a:tab pos="4368165" algn="l"/>
                <a:tab pos="4827905" algn="l"/>
              </a:tabLst>
            </a:pPr>
            <a:r>
              <a:rPr sz="2400" spc="70" dirty="0">
                <a:latin typeface="Times New Roman"/>
                <a:cs typeface="Times New Roman"/>
              </a:rPr>
              <a:t>Fig.</a:t>
            </a:r>
            <a:r>
              <a:rPr sz="2400" spc="434" dirty="0">
                <a:latin typeface="Times New Roman"/>
                <a:cs typeface="Times New Roman"/>
              </a:rPr>
              <a:t> </a:t>
            </a:r>
            <a:r>
              <a:rPr sz="2400" dirty="0">
                <a:latin typeface="Times New Roman"/>
                <a:cs typeface="Times New Roman"/>
              </a:rPr>
              <a:t>1:</a:t>
            </a:r>
            <a:r>
              <a:rPr sz="2400" spc="434" dirty="0">
                <a:latin typeface="Times New Roman"/>
                <a:cs typeface="Times New Roman"/>
              </a:rPr>
              <a:t> </a:t>
            </a:r>
            <a:r>
              <a:rPr sz="2400" dirty="0">
                <a:latin typeface="Times New Roman"/>
                <a:cs typeface="Times New Roman"/>
              </a:rPr>
              <a:t>(a</a:t>
            </a:r>
            <a:r>
              <a:rPr lang="en-US" sz="2400" dirty="0">
                <a:latin typeface="Times New Roman"/>
                <a:cs typeface="Times New Roman"/>
              </a:rPr>
              <a:t>) </a:t>
            </a:r>
            <a:r>
              <a:rPr sz="2400" dirty="0">
                <a:latin typeface="Times New Roman"/>
                <a:cs typeface="Times New Roman"/>
              </a:rPr>
              <a:t>depicts</a:t>
            </a:r>
            <a:r>
              <a:rPr sz="2400" spc="434" dirty="0">
                <a:latin typeface="Times New Roman"/>
                <a:cs typeface="Times New Roman"/>
              </a:rPr>
              <a:t> </a:t>
            </a:r>
            <a:r>
              <a:rPr sz="2400" spc="65" dirty="0">
                <a:latin typeface="Times New Roman"/>
                <a:cs typeface="Times New Roman"/>
              </a:rPr>
              <a:t>healthy</a:t>
            </a:r>
            <a:r>
              <a:rPr sz="2400" spc="440" dirty="0">
                <a:latin typeface="Times New Roman"/>
                <a:cs typeface="Times New Roman"/>
              </a:rPr>
              <a:t> </a:t>
            </a:r>
            <a:r>
              <a:rPr lang="en-US" sz="2400" spc="-10" dirty="0">
                <a:latin typeface="Times New Roman"/>
                <a:cs typeface="Times New Roman"/>
              </a:rPr>
              <a:t>blood cell images</a:t>
            </a:r>
          </a:p>
          <a:p>
            <a:pPr marL="12700" marR="5080">
              <a:lnSpc>
                <a:spcPct val="114599"/>
              </a:lnSpc>
              <a:spcBef>
                <a:spcPts val="100"/>
              </a:spcBef>
              <a:tabLst>
                <a:tab pos="1025525" algn="l"/>
                <a:tab pos="1669414" algn="l"/>
                <a:tab pos="3148965" algn="l"/>
                <a:tab pos="3758565" algn="l"/>
                <a:tab pos="4368165" algn="l"/>
                <a:tab pos="4827905" algn="l"/>
              </a:tabLst>
            </a:pPr>
            <a:r>
              <a:rPr sz="2400" dirty="0">
                <a:latin typeface="Times New Roman"/>
                <a:cs typeface="Times New Roman"/>
              </a:rPr>
              <a:t>	</a:t>
            </a:r>
            <a:r>
              <a:rPr sz="2400" spc="-20" dirty="0">
                <a:latin typeface="Times New Roman"/>
                <a:cs typeface="Times New Roman"/>
              </a:rPr>
              <a:t>(b</a:t>
            </a:r>
            <a:r>
              <a:rPr lang="en-US" sz="2400" spc="-20" dirty="0">
                <a:latin typeface="Times New Roman"/>
                <a:cs typeface="Times New Roman"/>
              </a:rPr>
              <a:t>) </a:t>
            </a:r>
            <a:r>
              <a:rPr sz="2400" spc="40" dirty="0">
                <a:latin typeface="Times New Roman"/>
                <a:cs typeface="Times New Roman"/>
              </a:rPr>
              <a:t>depict</a:t>
            </a:r>
            <a:r>
              <a:rPr lang="en-US" sz="2400" spc="40" dirty="0">
                <a:latin typeface="Times New Roman"/>
                <a:cs typeface="Times New Roman"/>
              </a:rPr>
              <a:t>s Leukemia diseased blood cell images </a:t>
            </a:r>
            <a:endParaRPr sz="2400" dirty="0">
              <a:latin typeface="Times New Roman"/>
              <a:cs typeface="Times New Roman"/>
            </a:endParaRPr>
          </a:p>
        </p:txBody>
      </p:sp>
      <p:sp>
        <p:nvSpPr>
          <p:cNvPr id="24" name="object 24"/>
          <p:cNvSpPr txBox="1"/>
          <p:nvPr/>
        </p:nvSpPr>
        <p:spPr>
          <a:xfrm>
            <a:off x="17552113" y="9588348"/>
            <a:ext cx="339090" cy="330200"/>
          </a:xfrm>
          <a:prstGeom prst="rect">
            <a:avLst/>
          </a:prstGeom>
        </p:spPr>
        <p:txBody>
          <a:bodyPr vert="horz" wrap="square" lIns="0" tIns="12700" rIns="0" bIns="0" rtlCol="0">
            <a:spAutoFit/>
          </a:bodyPr>
          <a:lstStyle/>
          <a:p>
            <a:pPr marL="12700">
              <a:lnSpc>
                <a:spcPct val="100000"/>
              </a:lnSpc>
              <a:spcBef>
                <a:spcPts val="100"/>
              </a:spcBef>
            </a:pPr>
            <a:r>
              <a:rPr sz="2000" spc="-25" dirty="0">
                <a:latin typeface="Verdana"/>
                <a:cs typeface="Verdana"/>
              </a:rPr>
              <a:t>10</a:t>
            </a:r>
            <a:endParaRPr sz="2000">
              <a:latin typeface="Verdana"/>
              <a:cs typeface="Verdana"/>
            </a:endParaRPr>
          </a:p>
        </p:txBody>
      </p:sp>
      <p:pic>
        <p:nvPicPr>
          <p:cNvPr id="28" name="Picture 27">
            <a:extLst>
              <a:ext uri="{FF2B5EF4-FFF2-40B4-BE49-F238E27FC236}">
                <a16:creationId xmlns:a16="http://schemas.microsoft.com/office/drawing/2014/main" id="{7BC980E4-65B8-3449-22CC-6260BAE98E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273" y="609601"/>
            <a:ext cx="2895600" cy="2895600"/>
          </a:xfrm>
          <a:prstGeom prst="rect">
            <a:avLst/>
          </a:prstGeom>
        </p:spPr>
      </p:pic>
      <p:pic>
        <p:nvPicPr>
          <p:cNvPr id="30" name="Picture 29">
            <a:extLst>
              <a:ext uri="{FF2B5EF4-FFF2-40B4-BE49-F238E27FC236}">
                <a16:creationId xmlns:a16="http://schemas.microsoft.com/office/drawing/2014/main" id="{5456D06F-229A-73DB-3DB3-6FAA9F95AB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7600" y="609601"/>
            <a:ext cx="2895600" cy="2895600"/>
          </a:xfrm>
          <a:prstGeom prst="rect">
            <a:avLst/>
          </a:prstGeom>
        </p:spPr>
      </p:pic>
      <p:sp>
        <p:nvSpPr>
          <p:cNvPr id="32" name="TextBox 31">
            <a:extLst>
              <a:ext uri="{FF2B5EF4-FFF2-40B4-BE49-F238E27FC236}">
                <a16:creationId xmlns:a16="http://schemas.microsoft.com/office/drawing/2014/main" id="{570C0B11-A259-840D-608A-5729494805A0}"/>
              </a:ext>
            </a:extLst>
          </p:cNvPr>
          <p:cNvSpPr txBox="1"/>
          <p:nvPr/>
        </p:nvSpPr>
        <p:spPr>
          <a:xfrm>
            <a:off x="838199" y="6057900"/>
            <a:ext cx="16713913" cy="2062103"/>
          </a:xfrm>
          <a:prstGeom prst="rect">
            <a:avLst/>
          </a:prstGeom>
          <a:noFill/>
        </p:spPr>
        <p:txBody>
          <a:bodyPr wrap="square">
            <a:spAutoFit/>
          </a:bodyPr>
          <a:lstStyle/>
          <a:p>
            <a:r>
              <a:rPr lang="en-US" sz="3200" dirty="0">
                <a:latin typeface="Times New Roman" panose="02020603050405020304" pitchFamily="18" charset="0"/>
                <a:cs typeface="Times New Roman" panose="02020603050405020304" pitchFamily="18" charset="0"/>
              </a:rPr>
              <a:t>The two primary types of Acute Lymphoblastic Leukemia (ALL) are:</a:t>
            </a:r>
          </a:p>
          <a:p>
            <a:r>
              <a:rPr lang="en-US" sz="3200" dirty="0">
                <a:latin typeface="Times New Roman" panose="02020603050405020304" pitchFamily="18" charset="0"/>
                <a:cs typeface="Times New Roman" panose="02020603050405020304" pitchFamily="18" charset="0"/>
              </a:rPr>
              <a:t>1️⃣ </a:t>
            </a:r>
            <a:r>
              <a:rPr lang="en-US" sz="3200" b="1" dirty="0">
                <a:latin typeface="Times New Roman" panose="02020603050405020304" pitchFamily="18" charset="0"/>
                <a:cs typeface="Times New Roman" panose="02020603050405020304" pitchFamily="18" charset="0"/>
              </a:rPr>
              <a:t>B-cell ALL</a:t>
            </a:r>
            <a:r>
              <a:rPr lang="en-US" sz="3200" dirty="0">
                <a:latin typeface="Times New Roman" panose="02020603050405020304" pitchFamily="18" charset="0"/>
                <a:cs typeface="Times New Roman" panose="02020603050405020304" pitchFamily="18" charset="0"/>
              </a:rPr>
              <a:t> – Affects B-cells, which produce antibodies to fight infections. It accounts for </a:t>
            </a:r>
            <a:r>
              <a:rPr lang="en-US" sz="3200" b="1" dirty="0">
                <a:latin typeface="Times New Roman" panose="02020603050405020304" pitchFamily="18" charset="0"/>
                <a:cs typeface="Times New Roman" panose="02020603050405020304" pitchFamily="18" charset="0"/>
              </a:rPr>
              <a:t>75% to 80% of ALL cases</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2️⃣ </a:t>
            </a:r>
            <a:r>
              <a:rPr lang="en-US" sz="3200" b="1" dirty="0">
                <a:latin typeface="Times New Roman" panose="02020603050405020304" pitchFamily="18" charset="0"/>
                <a:cs typeface="Times New Roman" panose="02020603050405020304" pitchFamily="18" charset="0"/>
              </a:rPr>
              <a:t>T-cell ALL</a:t>
            </a:r>
            <a:r>
              <a:rPr lang="en-US" sz="3200" dirty="0">
                <a:latin typeface="Times New Roman" panose="02020603050405020304" pitchFamily="18" charset="0"/>
                <a:cs typeface="Times New Roman" panose="02020603050405020304" pitchFamily="18" charset="0"/>
              </a:rPr>
              <a:t> – Affects T-cells, which help eliminate pathogens and support immune function.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246600" y="9232962"/>
            <a:ext cx="295910" cy="330200"/>
          </a:xfrm>
          <a:prstGeom prst="rect">
            <a:avLst/>
          </a:prstGeom>
        </p:spPr>
        <p:txBody>
          <a:bodyPr vert="horz" wrap="square" lIns="0" tIns="12700" rIns="0" bIns="0" rtlCol="0">
            <a:spAutoFit/>
          </a:bodyPr>
          <a:lstStyle/>
          <a:p>
            <a:pPr marL="12700">
              <a:lnSpc>
                <a:spcPct val="100000"/>
              </a:lnSpc>
              <a:spcBef>
                <a:spcPts val="100"/>
              </a:spcBef>
            </a:pPr>
            <a:r>
              <a:rPr sz="2000" spc="-185" dirty="0">
                <a:latin typeface="Verdana"/>
                <a:cs typeface="Verdana"/>
              </a:rPr>
              <a:t>11</a:t>
            </a:r>
            <a:endParaRPr sz="2000">
              <a:latin typeface="Verdana"/>
              <a:cs typeface="Verdana"/>
            </a:endParaRPr>
          </a:p>
        </p:txBody>
      </p:sp>
      <p:sp>
        <p:nvSpPr>
          <p:cNvPr id="3" name="object 3"/>
          <p:cNvSpPr txBox="1">
            <a:spLocks noGrp="1"/>
          </p:cNvSpPr>
          <p:nvPr>
            <p:ph type="title"/>
          </p:nvPr>
        </p:nvSpPr>
        <p:spPr>
          <a:xfrm>
            <a:off x="292715" y="47670"/>
            <a:ext cx="8342630" cy="711200"/>
          </a:xfrm>
          <a:prstGeom prst="rect">
            <a:avLst/>
          </a:prstGeom>
        </p:spPr>
        <p:txBody>
          <a:bodyPr vert="horz" wrap="square" lIns="0" tIns="12700" rIns="0" bIns="0" rtlCol="0">
            <a:spAutoFit/>
          </a:bodyPr>
          <a:lstStyle/>
          <a:p>
            <a:pPr marL="12700">
              <a:lnSpc>
                <a:spcPct val="100000"/>
              </a:lnSpc>
              <a:spcBef>
                <a:spcPts val="100"/>
              </a:spcBef>
            </a:pPr>
            <a:r>
              <a:rPr dirty="0"/>
              <a:t>7.1</a:t>
            </a:r>
            <a:r>
              <a:rPr spc="-175" dirty="0"/>
              <a:t> </a:t>
            </a:r>
            <a:r>
              <a:rPr spc="-25" dirty="0"/>
              <a:t>Study</a:t>
            </a:r>
            <a:r>
              <a:rPr spc="-170" dirty="0"/>
              <a:t> </a:t>
            </a:r>
            <a:r>
              <a:rPr dirty="0"/>
              <a:t>on</a:t>
            </a:r>
            <a:r>
              <a:rPr spc="-170" dirty="0"/>
              <a:t> </a:t>
            </a:r>
            <a:r>
              <a:rPr dirty="0"/>
              <a:t>Existing</a:t>
            </a:r>
            <a:r>
              <a:rPr spc="-170" dirty="0"/>
              <a:t> </a:t>
            </a:r>
            <a:r>
              <a:rPr spc="-50" dirty="0"/>
              <a:t>Technologies</a:t>
            </a:r>
          </a:p>
        </p:txBody>
      </p:sp>
      <p:pic>
        <p:nvPicPr>
          <p:cNvPr id="4" name="object 4"/>
          <p:cNvPicPr/>
          <p:nvPr/>
        </p:nvPicPr>
        <p:blipFill>
          <a:blip r:embed="rId2" cstate="print"/>
          <a:stretch>
            <a:fillRect/>
          </a:stretch>
        </p:blipFill>
        <p:spPr>
          <a:xfrm>
            <a:off x="884301" y="2722224"/>
            <a:ext cx="66675" cy="66674"/>
          </a:xfrm>
          <a:prstGeom prst="rect">
            <a:avLst/>
          </a:prstGeom>
        </p:spPr>
      </p:pic>
      <p:pic>
        <p:nvPicPr>
          <p:cNvPr id="5" name="object 5"/>
          <p:cNvPicPr/>
          <p:nvPr/>
        </p:nvPicPr>
        <p:blipFill>
          <a:blip r:embed="rId2" cstate="print"/>
          <a:stretch>
            <a:fillRect/>
          </a:stretch>
        </p:blipFill>
        <p:spPr>
          <a:xfrm>
            <a:off x="884301" y="3150849"/>
            <a:ext cx="66675" cy="66674"/>
          </a:xfrm>
          <a:prstGeom prst="rect">
            <a:avLst/>
          </a:prstGeom>
        </p:spPr>
      </p:pic>
      <p:pic>
        <p:nvPicPr>
          <p:cNvPr id="6" name="object 6"/>
          <p:cNvPicPr/>
          <p:nvPr/>
        </p:nvPicPr>
        <p:blipFill>
          <a:blip r:embed="rId2" cstate="print"/>
          <a:stretch>
            <a:fillRect/>
          </a:stretch>
        </p:blipFill>
        <p:spPr>
          <a:xfrm>
            <a:off x="884301" y="3579474"/>
            <a:ext cx="66675" cy="66674"/>
          </a:xfrm>
          <a:prstGeom prst="rect">
            <a:avLst/>
          </a:prstGeom>
        </p:spPr>
      </p:pic>
      <p:pic>
        <p:nvPicPr>
          <p:cNvPr id="7" name="object 7"/>
          <p:cNvPicPr/>
          <p:nvPr/>
        </p:nvPicPr>
        <p:blipFill>
          <a:blip r:embed="rId2" cstate="print"/>
          <a:stretch>
            <a:fillRect/>
          </a:stretch>
        </p:blipFill>
        <p:spPr>
          <a:xfrm>
            <a:off x="884301" y="4008099"/>
            <a:ext cx="66675" cy="66674"/>
          </a:xfrm>
          <a:prstGeom prst="rect">
            <a:avLst/>
          </a:prstGeom>
        </p:spPr>
      </p:pic>
      <p:pic>
        <p:nvPicPr>
          <p:cNvPr id="8" name="object 8"/>
          <p:cNvPicPr/>
          <p:nvPr/>
        </p:nvPicPr>
        <p:blipFill>
          <a:blip r:embed="rId2" cstate="print"/>
          <a:stretch>
            <a:fillRect/>
          </a:stretch>
        </p:blipFill>
        <p:spPr>
          <a:xfrm>
            <a:off x="884301" y="4436724"/>
            <a:ext cx="66675" cy="66674"/>
          </a:xfrm>
          <a:prstGeom prst="rect">
            <a:avLst/>
          </a:prstGeom>
        </p:spPr>
      </p:pic>
      <p:pic>
        <p:nvPicPr>
          <p:cNvPr id="9" name="object 9"/>
          <p:cNvPicPr/>
          <p:nvPr/>
        </p:nvPicPr>
        <p:blipFill>
          <a:blip r:embed="rId2" cstate="print"/>
          <a:stretch>
            <a:fillRect/>
          </a:stretch>
        </p:blipFill>
        <p:spPr>
          <a:xfrm>
            <a:off x="884301" y="5293974"/>
            <a:ext cx="66675" cy="66674"/>
          </a:xfrm>
          <a:prstGeom prst="rect">
            <a:avLst/>
          </a:prstGeom>
        </p:spPr>
      </p:pic>
      <p:pic>
        <p:nvPicPr>
          <p:cNvPr id="10" name="object 10"/>
          <p:cNvPicPr/>
          <p:nvPr/>
        </p:nvPicPr>
        <p:blipFill>
          <a:blip r:embed="rId2" cstate="print"/>
          <a:stretch>
            <a:fillRect/>
          </a:stretch>
        </p:blipFill>
        <p:spPr>
          <a:xfrm>
            <a:off x="884301" y="6151224"/>
            <a:ext cx="66675" cy="66674"/>
          </a:xfrm>
          <a:prstGeom prst="rect">
            <a:avLst/>
          </a:prstGeom>
        </p:spPr>
      </p:pic>
      <p:pic>
        <p:nvPicPr>
          <p:cNvPr id="11" name="object 11"/>
          <p:cNvPicPr/>
          <p:nvPr/>
        </p:nvPicPr>
        <p:blipFill>
          <a:blip r:embed="rId2" cstate="print"/>
          <a:stretch>
            <a:fillRect/>
          </a:stretch>
        </p:blipFill>
        <p:spPr>
          <a:xfrm>
            <a:off x="884301" y="7008474"/>
            <a:ext cx="66675" cy="66674"/>
          </a:xfrm>
          <a:prstGeom prst="rect">
            <a:avLst/>
          </a:prstGeom>
        </p:spPr>
      </p:pic>
      <p:pic>
        <p:nvPicPr>
          <p:cNvPr id="12" name="object 12"/>
          <p:cNvPicPr/>
          <p:nvPr/>
        </p:nvPicPr>
        <p:blipFill>
          <a:blip r:embed="rId2" cstate="print"/>
          <a:stretch>
            <a:fillRect/>
          </a:stretch>
        </p:blipFill>
        <p:spPr>
          <a:xfrm>
            <a:off x="884301" y="7865724"/>
            <a:ext cx="66675" cy="66674"/>
          </a:xfrm>
          <a:prstGeom prst="rect">
            <a:avLst/>
          </a:prstGeom>
        </p:spPr>
      </p:pic>
      <p:sp>
        <p:nvSpPr>
          <p:cNvPr id="15" name="object 15"/>
          <p:cNvSpPr txBox="1"/>
          <p:nvPr/>
        </p:nvSpPr>
        <p:spPr>
          <a:xfrm>
            <a:off x="547751" y="723067"/>
            <a:ext cx="17187545" cy="7706982"/>
          </a:xfrm>
          <a:prstGeom prst="rect">
            <a:avLst/>
          </a:prstGeom>
        </p:spPr>
        <p:txBody>
          <a:bodyPr vert="horz" wrap="square" lIns="0" tIns="74930" rIns="0" bIns="0" rtlCol="0">
            <a:spAutoFit/>
          </a:bodyPr>
          <a:lstStyle/>
          <a:p>
            <a:pPr marL="12700">
              <a:lnSpc>
                <a:spcPct val="100000"/>
              </a:lnSpc>
              <a:spcBef>
                <a:spcPts val="590"/>
              </a:spcBef>
            </a:pPr>
            <a:r>
              <a:rPr sz="2400" b="1" spc="-20" dirty="0">
                <a:latin typeface="Times New Roman"/>
                <a:cs typeface="Times New Roman"/>
              </a:rPr>
              <a:t>Title:</a:t>
            </a:r>
            <a:r>
              <a:rPr sz="2400" b="1" spc="45" dirty="0">
                <a:latin typeface="Times New Roman"/>
                <a:cs typeface="Times New Roman"/>
              </a:rPr>
              <a:t> </a:t>
            </a:r>
            <a:r>
              <a:rPr lang="en-IN" sz="2400" dirty="0"/>
              <a:t>Ensemble learning using Gompertz function for </a:t>
            </a:r>
            <a:r>
              <a:rPr lang="en-IN" sz="2400" dirty="0" err="1"/>
              <a:t>leukemia</a:t>
            </a:r>
            <a:r>
              <a:rPr lang="en-IN" sz="2400" dirty="0"/>
              <a:t> classification</a:t>
            </a:r>
            <a:endParaRPr sz="2400" dirty="0">
              <a:latin typeface="Times New Roman"/>
              <a:cs typeface="Times New Roman"/>
            </a:endParaRPr>
          </a:p>
          <a:p>
            <a:pPr marL="12700">
              <a:lnSpc>
                <a:spcPct val="100000"/>
              </a:lnSpc>
              <a:spcBef>
                <a:spcPts val="495"/>
              </a:spcBef>
            </a:pPr>
            <a:r>
              <a:rPr sz="2400" b="1" spc="-30" dirty="0">
                <a:latin typeface="Times New Roman"/>
                <a:cs typeface="Times New Roman"/>
              </a:rPr>
              <a:t>Journal</a:t>
            </a:r>
            <a:r>
              <a:rPr sz="2400" b="1" spc="35" dirty="0">
                <a:latin typeface="Times New Roman"/>
                <a:cs typeface="Times New Roman"/>
              </a:rPr>
              <a:t> </a:t>
            </a:r>
            <a:r>
              <a:rPr sz="2400" b="1" dirty="0">
                <a:latin typeface="Times New Roman"/>
                <a:cs typeface="Times New Roman"/>
              </a:rPr>
              <a:t>Details:</a:t>
            </a:r>
            <a:r>
              <a:rPr sz="2400" b="1" spc="50" dirty="0">
                <a:latin typeface="Times New Roman"/>
                <a:cs typeface="Times New Roman"/>
              </a:rPr>
              <a:t> </a:t>
            </a:r>
            <a:r>
              <a:rPr lang="en-US" sz="2400" dirty="0"/>
              <a:t>Biomedical Signal Processing and Control</a:t>
            </a:r>
            <a:r>
              <a:rPr sz="2400" spc="95" dirty="0">
                <a:latin typeface="Times New Roman"/>
                <a:cs typeface="Times New Roman"/>
              </a:rPr>
              <a:t>,</a:t>
            </a:r>
            <a:r>
              <a:rPr sz="2400" spc="35" dirty="0">
                <a:latin typeface="Times New Roman"/>
                <a:cs typeface="Times New Roman"/>
              </a:rPr>
              <a:t> </a:t>
            </a:r>
            <a:r>
              <a:rPr sz="2400" dirty="0">
                <a:latin typeface="Times New Roman"/>
                <a:cs typeface="Times New Roman"/>
              </a:rPr>
              <a:t>202</a:t>
            </a:r>
            <a:r>
              <a:rPr lang="en-US" sz="2400" dirty="0">
                <a:latin typeface="Times New Roman"/>
                <a:cs typeface="Times New Roman"/>
              </a:rPr>
              <a:t>5</a:t>
            </a:r>
            <a:r>
              <a:rPr sz="2400" dirty="0">
                <a:latin typeface="Times New Roman"/>
                <a:cs typeface="Times New Roman"/>
              </a:rPr>
              <a:t>,</a:t>
            </a:r>
            <a:r>
              <a:rPr sz="2400" spc="40" dirty="0">
                <a:latin typeface="Times New Roman"/>
                <a:cs typeface="Times New Roman"/>
              </a:rPr>
              <a:t> </a:t>
            </a:r>
            <a:r>
              <a:rPr sz="2400" dirty="0">
                <a:latin typeface="Times New Roman"/>
                <a:cs typeface="Times New Roman"/>
              </a:rPr>
              <a:t>Vol.</a:t>
            </a:r>
            <a:r>
              <a:rPr sz="2400" spc="40" dirty="0">
                <a:latin typeface="Times New Roman"/>
                <a:cs typeface="Times New Roman"/>
              </a:rPr>
              <a:t> </a:t>
            </a:r>
            <a:r>
              <a:rPr lang="en-US" sz="2400" spc="40" dirty="0">
                <a:latin typeface="Times New Roman"/>
                <a:cs typeface="Times New Roman"/>
              </a:rPr>
              <a:t>10</a:t>
            </a:r>
            <a:r>
              <a:rPr sz="2400" dirty="0">
                <a:latin typeface="Times New Roman"/>
                <a:cs typeface="Times New Roman"/>
              </a:rPr>
              <a:t>0,</a:t>
            </a:r>
            <a:r>
              <a:rPr sz="2400" spc="40" dirty="0">
                <a:latin typeface="Times New Roman"/>
                <a:cs typeface="Times New Roman"/>
              </a:rPr>
              <a:t> </a:t>
            </a:r>
            <a:r>
              <a:rPr sz="2400" spc="114" dirty="0">
                <a:latin typeface="Times New Roman"/>
                <a:cs typeface="Times New Roman"/>
              </a:rPr>
              <a:t>DOI</a:t>
            </a:r>
            <a:r>
              <a:rPr lang="en-IN" sz="2400" b="1" dirty="0"/>
              <a:t>:</a:t>
            </a:r>
            <a:r>
              <a:rPr lang="en-IN" sz="2400" dirty="0"/>
              <a:t> </a:t>
            </a:r>
            <a:r>
              <a:rPr lang="en-IN" sz="2400" dirty="0">
                <a:hlinkClick r:id="rId3"/>
              </a:rPr>
              <a:t>10.1016/j.bspc.2024.106925</a:t>
            </a:r>
            <a:endParaRPr sz="2400" dirty="0">
              <a:latin typeface="Times New Roman"/>
              <a:cs typeface="Times New Roman"/>
            </a:endParaRPr>
          </a:p>
          <a:p>
            <a:pPr marL="12700">
              <a:lnSpc>
                <a:spcPct val="100000"/>
              </a:lnSpc>
              <a:spcBef>
                <a:spcPts val="495"/>
              </a:spcBef>
            </a:pPr>
            <a:r>
              <a:rPr sz="2400" b="1" dirty="0">
                <a:latin typeface="Times New Roman"/>
                <a:cs typeface="Times New Roman"/>
              </a:rPr>
              <a:t>Dataset:</a:t>
            </a:r>
            <a:r>
              <a:rPr sz="2400" b="1" spc="-20" dirty="0">
                <a:latin typeface="Times New Roman"/>
                <a:cs typeface="Times New Roman"/>
              </a:rPr>
              <a:t> </a:t>
            </a:r>
            <a:r>
              <a:rPr lang="en-US" sz="2400" dirty="0"/>
              <a:t>1,250 microscopic blood smear images</a:t>
            </a:r>
            <a:endParaRPr sz="2400" dirty="0">
              <a:latin typeface="Times New Roman"/>
              <a:cs typeface="Times New Roman"/>
            </a:endParaRPr>
          </a:p>
          <a:p>
            <a:pPr marL="12700">
              <a:lnSpc>
                <a:spcPct val="100000"/>
              </a:lnSpc>
              <a:spcBef>
                <a:spcPts val="495"/>
              </a:spcBef>
            </a:pPr>
            <a:r>
              <a:rPr sz="2400" b="1" spc="-10" dirty="0">
                <a:latin typeface="Times New Roman"/>
                <a:cs typeface="Times New Roman"/>
              </a:rPr>
              <a:t>Methodology:</a:t>
            </a:r>
            <a:endParaRPr lang="en-US" sz="2400" b="1" spc="-10" dirty="0">
              <a:latin typeface="Times New Roman"/>
              <a:cs typeface="Times New Roman"/>
            </a:endParaRPr>
          </a:p>
          <a:p>
            <a:pPr marL="355600" indent="-342900">
              <a:lnSpc>
                <a:spcPct val="100000"/>
              </a:lnSpc>
              <a:spcBef>
                <a:spcPts val="495"/>
              </a:spcBef>
              <a:buFont typeface="Arial" panose="020B0604020202020204" pitchFamily="34" charset="0"/>
              <a:buChar char="•"/>
            </a:pPr>
            <a:r>
              <a:rPr lang="en-US" sz="2400" dirty="0"/>
              <a:t>The research employed a </a:t>
            </a:r>
            <a:r>
              <a:rPr lang="en-US" sz="2400" b="1" dirty="0"/>
              <a:t>CNN-based classification approach</a:t>
            </a:r>
            <a:r>
              <a:rPr lang="en-US" sz="2400" dirty="0"/>
              <a:t> with transfer learning.</a:t>
            </a:r>
          </a:p>
          <a:p>
            <a:pPr marL="355600" indent="-342900">
              <a:lnSpc>
                <a:spcPct val="100000"/>
              </a:lnSpc>
              <a:spcBef>
                <a:spcPts val="495"/>
              </a:spcBef>
              <a:buFont typeface="Arial" panose="020B0604020202020204" pitchFamily="34" charset="0"/>
              <a:buChar char="•"/>
            </a:pPr>
            <a:r>
              <a:rPr lang="en-US" sz="2400" b="1" dirty="0"/>
              <a:t>Image preprocessing</a:t>
            </a:r>
            <a:r>
              <a:rPr lang="en-US" sz="2400" dirty="0"/>
              <a:t> included normalization and augmentation techniques to enhance model generalization.</a:t>
            </a:r>
          </a:p>
          <a:p>
            <a:pPr marL="355600" indent="-342900">
              <a:lnSpc>
                <a:spcPct val="100000"/>
              </a:lnSpc>
              <a:spcBef>
                <a:spcPts val="495"/>
              </a:spcBef>
              <a:buFont typeface="Arial" panose="020B0604020202020204" pitchFamily="34" charset="0"/>
              <a:buChar char="•"/>
            </a:pPr>
            <a:r>
              <a:rPr lang="en-US" sz="2400" b="1" dirty="0"/>
              <a:t>VGG16 with a Squeeze-and-Excitation (SE) block</a:t>
            </a:r>
            <a:r>
              <a:rPr lang="en-US" sz="2400" dirty="0"/>
              <a:t> was fine-tuned for improved feature extraction.</a:t>
            </a:r>
          </a:p>
          <a:p>
            <a:pPr marL="355600" indent="-342900">
              <a:lnSpc>
                <a:spcPct val="100000"/>
              </a:lnSpc>
              <a:spcBef>
                <a:spcPts val="495"/>
              </a:spcBef>
              <a:buFont typeface="Arial" panose="020B0604020202020204" pitchFamily="34" charset="0"/>
              <a:buChar char="•"/>
            </a:pPr>
            <a:r>
              <a:rPr lang="en-US" sz="2400" b="1" dirty="0"/>
              <a:t>80% of the data</a:t>
            </a:r>
            <a:r>
              <a:rPr lang="en-US" sz="2400" dirty="0"/>
              <a:t> was used for training, while </a:t>
            </a:r>
            <a:r>
              <a:rPr lang="en-US" sz="2400" b="1" dirty="0"/>
              <a:t>20% was reserved for testing</a:t>
            </a:r>
            <a:r>
              <a:rPr lang="en-US" sz="2400" dirty="0"/>
              <a:t>.</a:t>
            </a:r>
          </a:p>
          <a:p>
            <a:pPr marL="355600" indent="-342900">
              <a:lnSpc>
                <a:spcPct val="100000"/>
              </a:lnSpc>
              <a:spcBef>
                <a:spcPts val="495"/>
              </a:spcBef>
              <a:buFont typeface="Arial" panose="020B0604020202020204" pitchFamily="34" charset="0"/>
              <a:buChar char="•"/>
            </a:pPr>
            <a:r>
              <a:rPr lang="en-US" sz="2400" dirty="0"/>
              <a:t>The model was trained using </a:t>
            </a:r>
            <a:r>
              <a:rPr lang="en-US" sz="2400" b="1" dirty="0"/>
              <a:t>Stochastic Gradient Descent with Momentum (SGDM)</a:t>
            </a:r>
            <a:r>
              <a:rPr lang="en-US" sz="2400" dirty="0"/>
              <a:t>.</a:t>
            </a:r>
          </a:p>
          <a:p>
            <a:pPr marL="355600" indent="-342900">
              <a:lnSpc>
                <a:spcPct val="100000"/>
              </a:lnSpc>
              <a:spcBef>
                <a:spcPts val="495"/>
              </a:spcBef>
              <a:buFont typeface="Arial" panose="020B0604020202020204" pitchFamily="34" charset="0"/>
              <a:buChar char="•"/>
            </a:pPr>
            <a:r>
              <a:rPr lang="en-US" sz="2400" b="1" dirty="0"/>
              <a:t>Ensemble learning techniques</a:t>
            </a:r>
            <a:r>
              <a:rPr lang="en-US" sz="2400" dirty="0"/>
              <a:t> such as </a:t>
            </a:r>
            <a:r>
              <a:rPr lang="en-US" sz="2400" b="1" dirty="0"/>
              <a:t>Majority Voting, Weighted Average, and Fuzzy Rank-based Ensemble</a:t>
            </a:r>
            <a:r>
              <a:rPr lang="en-US" sz="2400" dirty="0"/>
              <a:t> (using the Gompertz function) were compared.</a:t>
            </a:r>
          </a:p>
          <a:p>
            <a:pPr marL="355600" indent="-342900">
              <a:lnSpc>
                <a:spcPct val="100000"/>
              </a:lnSpc>
              <a:spcBef>
                <a:spcPts val="495"/>
              </a:spcBef>
              <a:buFont typeface="Arial" panose="020B0604020202020204" pitchFamily="34" charset="0"/>
              <a:buChar char="•"/>
            </a:pPr>
            <a:r>
              <a:rPr lang="en-US" sz="2400" dirty="0"/>
              <a:t>Performance was evaluated using </a:t>
            </a:r>
            <a:r>
              <a:rPr lang="en-US" sz="2400" b="1" dirty="0"/>
              <a:t>accuracy, precision, recall, F1-score, and MCC</a:t>
            </a:r>
            <a:r>
              <a:rPr lang="en-US" sz="2400" dirty="0"/>
              <a:t>.</a:t>
            </a:r>
            <a:endParaRPr sz="2400" dirty="0">
              <a:latin typeface="Times New Roman"/>
              <a:cs typeface="Times New Roman"/>
            </a:endParaRPr>
          </a:p>
          <a:p>
            <a:pPr marL="12700">
              <a:lnSpc>
                <a:spcPct val="100000"/>
              </a:lnSpc>
              <a:spcBef>
                <a:spcPts val="495"/>
              </a:spcBef>
            </a:pPr>
            <a:r>
              <a:rPr sz="2400" b="1" spc="-10" dirty="0">
                <a:latin typeface="Times New Roman"/>
                <a:cs typeface="Times New Roman"/>
              </a:rPr>
              <a:t>Advantages:</a:t>
            </a:r>
            <a:endParaRPr sz="2400" dirty="0">
              <a:latin typeface="Times New Roman"/>
              <a:cs typeface="Times New Roman"/>
            </a:endParaRPr>
          </a:p>
          <a:p>
            <a:pPr marL="534670" marR="6899909">
              <a:lnSpc>
                <a:spcPct val="117200"/>
              </a:lnSpc>
            </a:pPr>
            <a:r>
              <a:rPr lang="en-US" sz="2400" dirty="0"/>
              <a:t>The proposed CNN achieved </a:t>
            </a:r>
            <a:r>
              <a:rPr lang="en-US" sz="2400" b="1" dirty="0"/>
              <a:t>88.80% accuracy</a:t>
            </a:r>
            <a:r>
              <a:rPr lang="en-US" sz="2400" dirty="0"/>
              <a:t>, surpassing other ensemble techniques.</a:t>
            </a:r>
          </a:p>
          <a:p>
            <a:pPr marL="534670" marR="6899909">
              <a:lnSpc>
                <a:spcPct val="117200"/>
              </a:lnSpc>
            </a:pPr>
            <a:r>
              <a:rPr lang="en-US" sz="2400" dirty="0"/>
              <a:t>The SE block helped capture </a:t>
            </a:r>
            <a:r>
              <a:rPr lang="en-US" sz="2400" b="1" dirty="0"/>
              <a:t>fine-grained features</a:t>
            </a:r>
            <a:r>
              <a:rPr lang="en-US" sz="2400" dirty="0"/>
              <a:t> in blood smear         images, enhancing classification.</a:t>
            </a:r>
          </a:p>
          <a:p>
            <a:pPr marL="534670" marR="6899909">
              <a:lnSpc>
                <a:spcPct val="117200"/>
              </a:lnSpc>
            </a:pPr>
            <a:endParaRPr sz="2400" dirty="0">
              <a:latin typeface="Times New Roman"/>
              <a:cs typeface="Times New Roman"/>
            </a:endParaRPr>
          </a:p>
        </p:txBody>
      </p:sp>
      <p:pic>
        <p:nvPicPr>
          <p:cNvPr id="16" name="object 16"/>
          <p:cNvPicPr/>
          <p:nvPr/>
        </p:nvPicPr>
        <p:blipFill>
          <a:blip r:embed="rId2" cstate="print"/>
          <a:stretch>
            <a:fillRect/>
          </a:stretch>
        </p:blipFill>
        <p:spPr>
          <a:xfrm>
            <a:off x="884301" y="9580224"/>
            <a:ext cx="66675" cy="66674"/>
          </a:xfrm>
          <a:prstGeom prst="rect">
            <a:avLst/>
          </a:prstGeom>
        </p:spPr>
      </p:pic>
      <p:sp>
        <p:nvSpPr>
          <p:cNvPr id="17" name="object 17"/>
          <p:cNvSpPr txBox="1"/>
          <p:nvPr/>
        </p:nvSpPr>
        <p:spPr>
          <a:xfrm>
            <a:off x="547751" y="8294943"/>
            <a:ext cx="16468090" cy="882650"/>
          </a:xfrm>
          <a:prstGeom prst="rect">
            <a:avLst/>
          </a:prstGeom>
        </p:spPr>
        <p:txBody>
          <a:bodyPr vert="horz" wrap="square" lIns="0" tIns="74930" rIns="0" bIns="0" rtlCol="0">
            <a:spAutoFit/>
          </a:bodyPr>
          <a:lstStyle/>
          <a:p>
            <a:pPr marL="12700">
              <a:lnSpc>
                <a:spcPct val="100000"/>
              </a:lnSpc>
              <a:spcBef>
                <a:spcPts val="590"/>
              </a:spcBef>
            </a:pPr>
            <a:r>
              <a:rPr sz="2400" b="1" spc="-10" dirty="0">
                <a:latin typeface="Times New Roman"/>
                <a:cs typeface="Times New Roman"/>
              </a:rPr>
              <a:t>Disadvantages:</a:t>
            </a:r>
            <a:endParaRPr sz="2400" dirty="0">
              <a:latin typeface="Times New Roman"/>
              <a:cs typeface="Times New Roman"/>
            </a:endParaRPr>
          </a:p>
          <a:p>
            <a:pPr marL="534670">
              <a:lnSpc>
                <a:spcPct val="100000"/>
              </a:lnSpc>
              <a:spcBef>
                <a:spcPts val="495"/>
              </a:spcBef>
            </a:pPr>
            <a:r>
              <a:rPr lang="en-US" sz="2400" dirty="0"/>
              <a:t>Pre-trained models require careful fine-tuning to </a:t>
            </a:r>
            <a:r>
              <a:rPr lang="en-US" sz="2400" b="1" dirty="0"/>
              <a:t>prevent overfitting</a:t>
            </a:r>
            <a:r>
              <a:rPr lang="en-US" sz="2400" dirty="0"/>
              <a:t> on medical datasets.</a:t>
            </a:r>
            <a:r>
              <a:rPr sz="2400" spc="70" dirty="0">
                <a:latin typeface="Times New Roman"/>
                <a:cs typeface="Times New Roman"/>
              </a:rPr>
              <a:t>.</a:t>
            </a:r>
            <a:endParaRPr sz="2400" dirty="0">
              <a:latin typeface="Times New Roman"/>
              <a:cs typeface="Times New Roman"/>
            </a:endParaRPr>
          </a:p>
        </p:txBody>
      </p:sp>
      <p:pic>
        <p:nvPicPr>
          <p:cNvPr id="18" name="object 18"/>
          <p:cNvPicPr/>
          <p:nvPr/>
        </p:nvPicPr>
        <p:blipFill>
          <a:blip r:embed="rId2" cstate="print"/>
          <a:stretch>
            <a:fillRect/>
          </a:stretch>
        </p:blipFill>
        <p:spPr>
          <a:xfrm>
            <a:off x="884301" y="10008849"/>
            <a:ext cx="66675" cy="66674"/>
          </a:xfrm>
          <a:prstGeom prst="rect">
            <a:avLst/>
          </a:prstGeom>
        </p:spPr>
      </p:pic>
      <p:sp>
        <p:nvSpPr>
          <p:cNvPr id="19" name="object 19"/>
          <p:cNvSpPr txBox="1"/>
          <p:nvPr/>
        </p:nvSpPr>
        <p:spPr>
          <a:xfrm>
            <a:off x="1068705" y="9342970"/>
            <a:ext cx="16473805" cy="394335"/>
          </a:xfrm>
          <a:prstGeom prst="rect">
            <a:avLst/>
          </a:prstGeom>
        </p:spPr>
        <p:txBody>
          <a:bodyPr vert="horz" wrap="square" lIns="0" tIns="14604" rIns="0" bIns="0" rtlCol="0">
            <a:spAutoFit/>
          </a:bodyPr>
          <a:lstStyle/>
          <a:p>
            <a:pPr marL="12700">
              <a:lnSpc>
                <a:spcPct val="100000"/>
              </a:lnSpc>
              <a:spcBef>
                <a:spcPts val="114"/>
              </a:spcBef>
            </a:pPr>
            <a:r>
              <a:rPr lang="en-US" sz="2400" dirty="0"/>
              <a:t>The study focuses only on </a:t>
            </a:r>
            <a:r>
              <a:rPr lang="en-US" sz="2400" b="1" dirty="0"/>
              <a:t>blood smear images</a:t>
            </a:r>
            <a:r>
              <a:rPr lang="en-US" sz="2400" dirty="0"/>
              <a:t>, excluding other leukemia detection methods</a:t>
            </a:r>
            <a:r>
              <a:rPr sz="2400" spc="105" dirty="0">
                <a:latin typeface="Times New Roman"/>
                <a:cs typeface="Times New Roman"/>
              </a:rPr>
              <a:t>.</a:t>
            </a:r>
            <a:endParaRPr sz="24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246600" y="9232962"/>
            <a:ext cx="300355" cy="330200"/>
          </a:xfrm>
          <a:prstGeom prst="rect">
            <a:avLst/>
          </a:prstGeom>
        </p:spPr>
        <p:txBody>
          <a:bodyPr vert="horz" wrap="square" lIns="0" tIns="12700" rIns="0" bIns="0" rtlCol="0">
            <a:spAutoFit/>
          </a:bodyPr>
          <a:lstStyle/>
          <a:p>
            <a:pPr marL="12700">
              <a:lnSpc>
                <a:spcPct val="100000"/>
              </a:lnSpc>
              <a:spcBef>
                <a:spcPts val="100"/>
              </a:spcBef>
            </a:pPr>
            <a:r>
              <a:rPr sz="2000" spc="-175" dirty="0">
                <a:latin typeface="Verdana"/>
                <a:cs typeface="Verdana"/>
              </a:rPr>
              <a:t>12</a:t>
            </a:r>
            <a:endParaRPr sz="2000">
              <a:latin typeface="Verdana"/>
              <a:cs typeface="Verdana"/>
            </a:endParaRPr>
          </a:p>
        </p:txBody>
      </p:sp>
      <p:sp>
        <p:nvSpPr>
          <p:cNvPr id="3" name="object 3"/>
          <p:cNvSpPr txBox="1">
            <a:spLocks noGrp="1"/>
          </p:cNvSpPr>
          <p:nvPr>
            <p:ph type="title"/>
          </p:nvPr>
        </p:nvSpPr>
        <p:spPr>
          <a:xfrm>
            <a:off x="292715" y="47670"/>
            <a:ext cx="8342630" cy="711200"/>
          </a:xfrm>
          <a:prstGeom prst="rect">
            <a:avLst/>
          </a:prstGeom>
        </p:spPr>
        <p:txBody>
          <a:bodyPr vert="horz" wrap="square" lIns="0" tIns="12700" rIns="0" bIns="0" rtlCol="0">
            <a:spAutoFit/>
          </a:bodyPr>
          <a:lstStyle/>
          <a:p>
            <a:pPr marL="12700">
              <a:lnSpc>
                <a:spcPct val="100000"/>
              </a:lnSpc>
              <a:spcBef>
                <a:spcPts val="100"/>
              </a:spcBef>
            </a:pPr>
            <a:r>
              <a:rPr dirty="0"/>
              <a:t>7.2</a:t>
            </a:r>
            <a:r>
              <a:rPr spc="-175" dirty="0"/>
              <a:t> </a:t>
            </a:r>
            <a:r>
              <a:rPr spc="-25" dirty="0"/>
              <a:t>Study</a:t>
            </a:r>
            <a:r>
              <a:rPr spc="-170" dirty="0"/>
              <a:t> </a:t>
            </a:r>
            <a:r>
              <a:rPr dirty="0"/>
              <a:t>on</a:t>
            </a:r>
            <a:r>
              <a:rPr spc="-170" dirty="0"/>
              <a:t> </a:t>
            </a:r>
            <a:r>
              <a:rPr dirty="0"/>
              <a:t>Existing</a:t>
            </a:r>
            <a:r>
              <a:rPr spc="-170" dirty="0"/>
              <a:t> </a:t>
            </a:r>
            <a:r>
              <a:rPr spc="-50" dirty="0"/>
              <a:t>Technologies</a:t>
            </a:r>
          </a:p>
        </p:txBody>
      </p:sp>
      <p:pic>
        <p:nvPicPr>
          <p:cNvPr id="4" name="object 4"/>
          <p:cNvPicPr/>
          <p:nvPr/>
        </p:nvPicPr>
        <p:blipFill>
          <a:blip r:embed="rId2" cstate="print"/>
          <a:stretch>
            <a:fillRect/>
          </a:stretch>
        </p:blipFill>
        <p:spPr>
          <a:xfrm>
            <a:off x="931926" y="3404215"/>
            <a:ext cx="76200" cy="76199"/>
          </a:xfrm>
          <a:prstGeom prst="rect">
            <a:avLst/>
          </a:prstGeom>
        </p:spPr>
      </p:pic>
      <p:pic>
        <p:nvPicPr>
          <p:cNvPr id="5" name="object 5"/>
          <p:cNvPicPr/>
          <p:nvPr/>
        </p:nvPicPr>
        <p:blipFill>
          <a:blip r:embed="rId2" cstate="print"/>
          <a:stretch>
            <a:fillRect/>
          </a:stretch>
        </p:blipFill>
        <p:spPr>
          <a:xfrm>
            <a:off x="931926" y="4356715"/>
            <a:ext cx="76200" cy="76199"/>
          </a:xfrm>
          <a:prstGeom prst="rect">
            <a:avLst/>
          </a:prstGeom>
        </p:spPr>
      </p:pic>
      <p:pic>
        <p:nvPicPr>
          <p:cNvPr id="6" name="object 6"/>
          <p:cNvPicPr/>
          <p:nvPr/>
        </p:nvPicPr>
        <p:blipFill>
          <a:blip r:embed="rId2" cstate="print"/>
          <a:stretch>
            <a:fillRect/>
          </a:stretch>
        </p:blipFill>
        <p:spPr>
          <a:xfrm>
            <a:off x="931926" y="4832965"/>
            <a:ext cx="76200" cy="76199"/>
          </a:xfrm>
          <a:prstGeom prst="rect">
            <a:avLst/>
          </a:prstGeom>
        </p:spPr>
      </p:pic>
      <p:pic>
        <p:nvPicPr>
          <p:cNvPr id="7" name="object 7"/>
          <p:cNvPicPr/>
          <p:nvPr/>
        </p:nvPicPr>
        <p:blipFill>
          <a:blip r:embed="rId2" cstate="print"/>
          <a:stretch>
            <a:fillRect/>
          </a:stretch>
        </p:blipFill>
        <p:spPr>
          <a:xfrm>
            <a:off x="931926" y="5309215"/>
            <a:ext cx="76200" cy="76199"/>
          </a:xfrm>
          <a:prstGeom prst="rect">
            <a:avLst/>
          </a:prstGeom>
        </p:spPr>
      </p:pic>
      <p:pic>
        <p:nvPicPr>
          <p:cNvPr id="8" name="object 8"/>
          <p:cNvPicPr/>
          <p:nvPr/>
        </p:nvPicPr>
        <p:blipFill>
          <a:blip r:embed="rId2" cstate="print"/>
          <a:stretch>
            <a:fillRect/>
          </a:stretch>
        </p:blipFill>
        <p:spPr>
          <a:xfrm>
            <a:off x="931926" y="5785465"/>
            <a:ext cx="76200" cy="76199"/>
          </a:xfrm>
          <a:prstGeom prst="rect">
            <a:avLst/>
          </a:prstGeom>
        </p:spPr>
      </p:pic>
      <p:pic>
        <p:nvPicPr>
          <p:cNvPr id="9" name="object 9"/>
          <p:cNvPicPr/>
          <p:nvPr/>
        </p:nvPicPr>
        <p:blipFill>
          <a:blip r:embed="rId2" cstate="print"/>
          <a:stretch>
            <a:fillRect/>
          </a:stretch>
        </p:blipFill>
        <p:spPr>
          <a:xfrm>
            <a:off x="931926" y="7214214"/>
            <a:ext cx="76200" cy="76199"/>
          </a:xfrm>
          <a:prstGeom prst="rect">
            <a:avLst/>
          </a:prstGeom>
        </p:spPr>
      </p:pic>
      <p:pic>
        <p:nvPicPr>
          <p:cNvPr id="10" name="object 10"/>
          <p:cNvPicPr/>
          <p:nvPr/>
        </p:nvPicPr>
        <p:blipFill>
          <a:blip r:embed="rId2" cstate="print"/>
          <a:stretch>
            <a:fillRect/>
          </a:stretch>
        </p:blipFill>
        <p:spPr>
          <a:xfrm>
            <a:off x="931926" y="7690464"/>
            <a:ext cx="76200" cy="76199"/>
          </a:xfrm>
          <a:prstGeom prst="rect">
            <a:avLst/>
          </a:prstGeom>
        </p:spPr>
      </p:pic>
      <p:pic>
        <p:nvPicPr>
          <p:cNvPr id="11" name="object 11"/>
          <p:cNvPicPr/>
          <p:nvPr/>
        </p:nvPicPr>
        <p:blipFill>
          <a:blip r:embed="rId2" cstate="print"/>
          <a:stretch>
            <a:fillRect/>
          </a:stretch>
        </p:blipFill>
        <p:spPr>
          <a:xfrm>
            <a:off x="931926" y="8166714"/>
            <a:ext cx="76200" cy="76199"/>
          </a:xfrm>
          <a:prstGeom prst="rect">
            <a:avLst/>
          </a:prstGeom>
        </p:spPr>
      </p:pic>
      <p:sp>
        <p:nvSpPr>
          <p:cNvPr id="13" name="object 13"/>
          <p:cNvSpPr txBox="1"/>
          <p:nvPr/>
        </p:nvSpPr>
        <p:spPr>
          <a:xfrm>
            <a:off x="547751" y="717352"/>
            <a:ext cx="17187545" cy="8275342"/>
          </a:xfrm>
          <a:prstGeom prst="rect">
            <a:avLst/>
          </a:prstGeom>
        </p:spPr>
        <p:txBody>
          <a:bodyPr vert="horz" wrap="square" lIns="0" tIns="12065" rIns="0" bIns="0" rtlCol="0">
            <a:spAutoFit/>
          </a:bodyPr>
          <a:lstStyle/>
          <a:p>
            <a:pPr marL="12700" marR="5080">
              <a:lnSpc>
                <a:spcPct val="115700"/>
              </a:lnSpc>
              <a:spcBef>
                <a:spcPts val="95"/>
              </a:spcBef>
              <a:tabLst>
                <a:tab pos="956944" algn="l"/>
                <a:tab pos="1927225" algn="l"/>
                <a:tab pos="3464560" algn="l"/>
                <a:tab pos="3937635" algn="l"/>
                <a:tab pos="5801995" algn="l"/>
                <a:tab pos="6994525" algn="l"/>
                <a:tab pos="7942580" algn="l"/>
                <a:tab pos="9843135" algn="l"/>
                <a:tab pos="11877040" algn="l"/>
                <a:tab pos="13450569" algn="l"/>
                <a:tab pos="15502255" algn="l"/>
              </a:tabLst>
            </a:pPr>
            <a:r>
              <a:rPr sz="2700" b="1" spc="-10" dirty="0">
                <a:latin typeface="Times New Roman"/>
                <a:cs typeface="Times New Roman"/>
              </a:rPr>
              <a:t>Title:</a:t>
            </a:r>
            <a:r>
              <a:rPr sz="2700" b="1" dirty="0">
                <a:latin typeface="Times New Roman"/>
                <a:cs typeface="Times New Roman"/>
              </a:rPr>
              <a:t>	</a:t>
            </a:r>
            <a:r>
              <a:rPr lang="en-IN" sz="2800" dirty="0">
                <a:latin typeface="Times New Roman" panose="02020603050405020304" pitchFamily="18" charset="0"/>
                <a:cs typeface="Times New Roman" panose="02020603050405020304" pitchFamily="18" charset="0"/>
              </a:rPr>
              <a:t>LEU3: An Attention Augmented-Based Model for Acute Lymphoblastic </a:t>
            </a:r>
            <a:r>
              <a:rPr lang="en-IN" sz="2800" dirty="0" err="1">
                <a:latin typeface="Times New Roman" panose="02020603050405020304" pitchFamily="18" charset="0"/>
                <a:cs typeface="Times New Roman" panose="02020603050405020304" pitchFamily="18" charset="0"/>
              </a:rPr>
              <a:t>Leukemia</a:t>
            </a:r>
            <a:r>
              <a:rPr lang="en-IN" sz="2800" dirty="0">
                <a:latin typeface="Times New Roman" panose="02020603050405020304" pitchFamily="18" charset="0"/>
                <a:cs typeface="Times New Roman" panose="02020603050405020304" pitchFamily="18" charset="0"/>
              </a:rPr>
              <a:t> Classification</a:t>
            </a:r>
          </a:p>
          <a:p>
            <a:pPr marL="12700" marR="5080">
              <a:lnSpc>
                <a:spcPct val="115700"/>
              </a:lnSpc>
              <a:spcBef>
                <a:spcPts val="95"/>
              </a:spcBef>
              <a:tabLst>
                <a:tab pos="956944" algn="l"/>
                <a:tab pos="1927225" algn="l"/>
                <a:tab pos="3464560" algn="l"/>
                <a:tab pos="3937635" algn="l"/>
                <a:tab pos="5801995" algn="l"/>
                <a:tab pos="6994525" algn="l"/>
                <a:tab pos="7942580" algn="l"/>
                <a:tab pos="9843135" algn="l"/>
                <a:tab pos="11877040" algn="l"/>
                <a:tab pos="13450569" algn="l"/>
                <a:tab pos="15502255" algn="l"/>
              </a:tabLst>
            </a:pPr>
            <a:r>
              <a:rPr sz="2700" b="1" spc="-35" dirty="0">
                <a:latin typeface="Times New Roman"/>
                <a:cs typeface="Times New Roman"/>
              </a:rPr>
              <a:t>Journal</a:t>
            </a:r>
            <a:r>
              <a:rPr sz="2700" b="1" spc="10" dirty="0">
                <a:latin typeface="Times New Roman"/>
                <a:cs typeface="Times New Roman"/>
              </a:rPr>
              <a:t> </a:t>
            </a:r>
            <a:r>
              <a:rPr sz="2700" b="1" dirty="0">
                <a:latin typeface="Times New Roman"/>
                <a:cs typeface="Times New Roman"/>
              </a:rPr>
              <a:t>Details:</a:t>
            </a:r>
            <a:r>
              <a:rPr sz="2700" b="1" spc="10" dirty="0">
                <a:latin typeface="Times New Roman"/>
                <a:cs typeface="Times New Roman"/>
              </a:rPr>
              <a:t> </a:t>
            </a:r>
            <a:r>
              <a:rPr lang="en-IN" sz="2800" dirty="0">
                <a:latin typeface="Times New Roman" panose="02020603050405020304" pitchFamily="18" charset="0"/>
                <a:cs typeface="Times New Roman" panose="02020603050405020304" pitchFamily="18" charset="0"/>
              </a:rPr>
              <a:t>IEEE Access</a:t>
            </a:r>
            <a:r>
              <a:rPr sz="2700" spc="80" dirty="0">
                <a:latin typeface="Times New Roman" panose="02020603050405020304" pitchFamily="18" charset="0"/>
                <a:cs typeface="Times New Roman" panose="02020603050405020304" pitchFamily="18" charset="0"/>
              </a:rPr>
              <a:t>,</a:t>
            </a:r>
            <a:r>
              <a:rPr sz="2700" spc="10" dirty="0">
                <a:latin typeface="Times New Roman" panose="02020603050405020304" pitchFamily="18" charset="0"/>
                <a:cs typeface="Times New Roman" panose="02020603050405020304" pitchFamily="18" charset="0"/>
              </a:rPr>
              <a:t> </a:t>
            </a:r>
            <a:r>
              <a:rPr sz="2700" dirty="0">
                <a:latin typeface="Times New Roman" panose="02020603050405020304" pitchFamily="18" charset="0"/>
                <a:cs typeface="Times New Roman" panose="02020603050405020304" pitchFamily="18" charset="0"/>
              </a:rPr>
              <a:t>202</a:t>
            </a:r>
            <a:r>
              <a:rPr lang="en-US" sz="2700" dirty="0">
                <a:latin typeface="Times New Roman" panose="02020603050405020304" pitchFamily="18" charset="0"/>
                <a:cs typeface="Times New Roman" panose="02020603050405020304" pitchFamily="18" charset="0"/>
              </a:rPr>
              <a:t>5</a:t>
            </a:r>
            <a:r>
              <a:rPr sz="2700" dirty="0">
                <a:latin typeface="Times New Roman" panose="02020603050405020304" pitchFamily="18" charset="0"/>
                <a:cs typeface="Times New Roman" panose="02020603050405020304" pitchFamily="18" charset="0"/>
              </a:rPr>
              <a:t>,</a:t>
            </a:r>
            <a:r>
              <a:rPr sz="2700" spc="15" dirty="0">
                <a:latin typeface="Times New Roman" panose="02020603050405020304" pitchFamily="18" charset="0"/>
                <a:cs typeface="Times New Roman" panose="02020603050405020304" pitchFamily="18" charset="0"/>
              </a:rPr>
              <a:t> </a:t>
            </a:r>
            <a:r>
              <a:rPr sz="2700" spc="130" dirty="0">
                <a:latin typeface="Times New Roman" panose="02020603050405020304" pitchFamily="18" charset="0"/>
                <a:cs typeface="Times New Roman" panose="02020603050405020304" pitchFamily="18" charset="0"/>
              </a:rPr>
              <a:t>DOI</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10.1109/ACCESS.2025.3542609</a:t>
            </a:r>
            <a:endParaRPr sz="2700" dirty="0">
              <a:latin typeface="Times New Roman" panose="02020603050405020304" pitchFamily="18" charset="0"/>
              <a:cs typeface="Times New Roman" panose="02020603050405020304" pitchFamily="18" charset="0"/>
            </a:endParaRPr>
          </a:p>
          <a:p>
            <a:pPr marL="12700">
              <a:lnSpc>
                <a:spcPct val="100000"/>
              </a:lnSpc>
              <a:spcBef>
                <a:spcPts val="509"/>
              </a:spcBef>
            </a:pPr>
            <a:r>
              <a:rPr sz="2700" b="1" dirty="0">
                <a:latin typeface="Times New Roman"/>
                <a:cs typeface="Times New Roman"/>
              </a:rPr>
              <a:t>Dataset:</a:t>
            </a:r>
            <a:r>
              <a:rPr sz="2700" b="1" spc="-10" dirty="0">
                <a:latin typeface="Times New Roman"/>
                <a:cs typeface="Times New Roman"/>
              </a:rPr>
              <a:t> </a:t>
            </a:r>
            <a:r>
              <a:rPr lang="en-US" sz="2800" dirty="0">
                <a:latin typeface="Times New Roman" panose="02020603050405020304" pitchFamily="18" charset="0"/>
                <a:cs typeface="Times New Roman" panose="02020603050405020304" pitchFamily="18" charset="0"/>
              </a:rPr>
              <a:t>484 peripheral blood smear (PBS) images</a:t>
            </a:r>
            <a:r>
              <a:rPr sz="2700" spc="85" dirty="0">
                <a:latin typeface="Times New Roman" panose="02020603050405020304" pitchFamily="18" charset="0"/>
                <a:cs typeface="Times New Roman" panose="02020603050405020304" pitchFamily="18" charset="0"/>
              </a:rPr>
              <a:t>.</a:t>
            </a:r>
            <a:endParaRPr sz="2700" dirty="0">
              <a:latin typeface="Times New Roman" panose="02020603050405020304" pitchFamily="18" charset="0"/>
              <a:cs typeface="Times New Roman" panose="02020603050405020304" pitchFamily="18" charset="0"/>
            </a:endParaRPr>
          </a:p>
          <a:p>
            <a:pPr marL="12700">
              <a:lnSpc>
                <a:spcPct val="100000"/>
              </a:lnSpc>
              <a:spcBef>
                <a:spcPts val="509"/>
              </a:spcBef>
            </a:pPr>
            <a:r>
              <a:rPr sz="2700" b="1" spc="-10" dirty="0">
                <a:latin typeface="Times New Roman"/>
                <a:cs typeface="Times New Roman"/>
              </a:rPr>
              <a:t>Methodology:</a:t>
            </a:r>
            <a:endParaRPr lang="en-US" sz="2700" b="1" spc="-10" dirty="0">
              <a:latin typeface="Times New Roman"/>
              <a:cs typeface="Times New Roman"/>
            </a:endParaRPr>
          </a:p>
          <a:p>
            <a:pPr marL="469900" indent="-457200">
              <a:lnSpc>
                <a:spcPct val="100000"/>
              </a:lnSpc>
              <a:spcBef>
                <a:spcPts val="509"/>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CNN-based classification model</a:t>
            </a:r>
            <a:r>
              <a:rPr lang="en-US" sz="2800" dirty="0">
                <a:latin typeface="Times New Roman" panose="02020603050405020304" pitchFamily="18" charset="0"/>
                <a:cs typeface="Times New Roman" panose="02020603050405020304" pitchFamily="18" charset="0"/>
              </a:rPr>
              <a:t> was developed with an attention mechanism.</a:t>
            </a:r>
          </a:p>
          <a:p>
            <a:pPr marL="469900" indent="-457200">
              <a:lnSpc>
                <a:spcPct val="100000"/>
              </a:lnSpc>
              <a:spcBef>
                <a:spcPts val="509"/>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Image preprocessing</a:t>
            </a:r>
            <a:r>
              <a:rPr lang="en-US" sz="2800" dirty="0">
                <a:latin typeface="Times New Roman" panose="02020603050405020304" pitchFamily="18" charset="0"/>
                <a:cs typeface="Times New Roman" panose="02020603050405020304" pitchFamily="18" charset="0"/>
              </a:rPr>
              <a:t> involved resizing to 224×224 pixels, normalization, and data augmentation (rotation, shifting, zooming, flipping).</a:t>
            </a:r>
          </a:p>
          <a:p>
            <a:pPr marL="469900" indent="-457200">
              <a:lnSpc>
                <a:spcPct val="100000"/>
              </a:lnSpc>
              <a:spcBef>
                <a:spcPts val="509"/>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model </a:t>
            </a:r>
            <a:r>
              <a:rPr lang="en-US" sz="2800" b="1" dirty="0">
                <a:latin typeface="Times New Roman" panose="02020603050405020304" pitchFamily="18" charset="0"/>
                <a:cs typeface="Times New Roman" panose="02020603050405020304" pitchFamily="18" charset="0"/>
              </a:rPr>
              <a:t>LEU3</a:t>
            </a:r>
            <a:r>
              <a:rPr lang="en-US" sz="2800" dirty="0">
                <a:latin typeface="Times New Roman" panose="02020603050405020304" pitchFamily="18" charset="0"/>
                <a:cs typeface="Times New Roman" panose="02020603050405020304" pitchFamily="18" charset="0"/>
              </a:rPr>
              <a:t> uses convolutional layers to extract spatial features and integrates </a:t>
            </a:r>
            <a:r>
              <a:rPr lang="en-US" sz="2800" b="1" dirty="0">
                <a:latin typeface="Times New Roman" panose="02020603050405020304" pitchFamily="18" charset="0"/>
                <a:cs typeface="Times New Roman" panose="02020603050405020304" pitchFamily="18" charset="0"/>
              </a:rPr>
              <a:t>an attention module</a:t>
            </a:r>
            <a:r>
              <a:rPr lang="en-US" sz="2800" dirty="0">
                <a:latin typeface="Times New Roman" panose="02020603050405020304" pitchFamily="18" charset="0"/>
                <a:cs typeface="Times New Roman" panose="02020603050405020304" pitchFamily="18" charset="0"/>
              </a:rPr>
              <a:t> to highlight crucial image areas.</a:t>
            </a:r>
          </a:p>
          <a:p>
            <a:pPr marL="469900" indent="-457200">
              <a:lnSpc>
                <a:spcPct val="100000"/>
              </a:lnSpc>
              <a:spcBef>
                <a:spcPts val="509"/>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Adam optimizer</a:t>
            </a:r>
            <a:r>
              <a:rPr lang="en-US" sz="2800" dirty="0">
                <a:latin typeface="Times New Roman" panose="02020603050405020304" pitchFamily="18" charset="0"/>
                <a:cs typeface="Times New Roman" panose="02020603050405020304" pitchFamily="18" charset="0"/>
              </a:rPr>
              <a:t> was used for training with categorical cross-entropy loss.</a:t>
            </a:r>
          </a:p>
          <a:p>
            <a:pPr marL="469900" indent="-457200">
              <a:lnSpc>
                <a:spcPct val="100000"/>
              </a:lnSpc>
              <a:spcBef>
                <a:spcPts val="509"/>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Explainable AI (XAI) techniques</a:t>
            </a:r>
            <a:r>
              <a:rPr lang="en-US" sz="2800" dirty="0">
                <a:latin typeface="Times New Roman" panose="02020603050405020304" pitchFamily="18" charset="0"/>
                <a:cs typeface="Times New Roman" panose="02020603050405020304" pitchFamily="18" charset="0"/>
              </a:rPr>
              <a:t> like </a:t>
            </a:r>
            <a:r>
              <a:rPr lang="en-US" sz="2800" b="1" dirty="0">
                <a:latin typeface="Times New Roman" panose="02020603050405020304" pitchFamily="18" charset="0"/>
                <a:cs typeface="Times New Roman" panose="02020603050405020304" pitchFamily="18" charset="0"/>
              </a:rPr>
              <a:t>LIME and SHAP</a:t>
            </a:r>
            <a:r>
              <a:rPr lang="en-US" sz="2800" dirty="0">
                <a:latin typeface="Times New Roman" panose="02020603050405020304" pitchFamily="18" charset="0"/>
                <a:cs typeface="Times New Roman" panose="02020603050405020304" pitchFamily="18" charset="0"/>
              </a:rPr>
              <a:t> were incorporated to enhance interpretability.</a:t>
            </a:r>
          </a:p>
          <a:p>
            <a:pPr marL="12700">
              <a:lnSpc>
                <a:spcPct val="100000"/>
              </a:lnSpc>
              <a:spcBef>
                <a:spcPts val="509"/>
              </a:spcBef>
            </a:pPr>
            <a:r>
              <a:rPr sz="2700" b="1" spc="-10" dirty="0">
                <a:latin typeface="Times New Roman"/>
                <a:cs typeface="Times New Roman"/>
              </a:rPr>
              <a:t>Advantages:</a:t>
            </a:r>
            <a:endParaRPr lang="en-US" sz="2700" b="1" dirty="0">
              <a:latin typeface="Times New Roman"/>
              <a:cs typeface="Times New Roman"/>
            </a:endParaRPr>
          </a:p>
          <a:p>
            <a:pPr marL="469900" indent="-457200">
              <a:lnSpc>
                <a:spcPct val="100000"/>
              </a:lnSpc>
              <a:spcBef>
                <a:spcPts val="509"/>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Attention layers improved feature extraction for better leukemia detection.</a:t>
            </a:r>
          </a:p>
          <a:p>
            <a:pPr marL="469900" indent="-457200">
              <a:lnSpc>
                <a:spcPct val="100000"/>
              </a:lnSpc>
              <a:spcBef>
                <a:spcPts val="509"/>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LIME and SHAP</a:t>
            </a:r>
            <a:r>
              <a:rPr lang="en-US" sz="2800" dirty="0">
                <a:latin typeface="Times New Roman" panose="02020603050405020304" pitchFamily="18" charset="0"/>
                <a:cs typeface="Times New Roman" panose="02020603050405020304" pitchFamily="18" charset="0"/>
              </a:rPr>
              <a:t> provided insights into model decisions, enhancing transparency.</a:t>
            </a:r>
            <a:endParaRPr lang="en-US" sz="2700" spc="70" dirty="0">
              <a:latin typeface="Times New Roman" panose="02020603050405020304" pitchFamily="18" charset="0"/>
              <a:cs typeface="Times New Roman" panose="02020603050405020304" pitchFamily="18" charset="0"/>
            </a:endParaRPr>
          </a:p>
          <a:p>
            <a:pPr marL="12700">
              <a:lnSpc>
                <a:spcPct val="100000"/>
              </a:lnSpc>
              <a:spcBef>
                <a:spcPts val="509"/>
              </a:spcBef>
            </a:pPr>
            <a:r>
              <a:rPr sz="2700" b="1" spc="-10" dirty="0">
                <a:latin typeface="Times New Roman"/>
                <a:cs typeface="Times New Roman"/>
              </a:rPr>
              <a:t>Disadvantages:</a:t>
            </a:r>
            <a:endParaRPr lang="en-US" sz="2700" b="1" spc="-10" dirty="0">
              <a:latin typeface="Times New Roman"/>
              <a:cs typeface="Times New Roman"/>
            </a:endParaRPr>
          </a:p>
          <a:p>
            <a:pPr marL="469900" indent="-457200">
              <a:lnSpc>
                <a:spcPct val="100000"/>
              </a:lnSpc>
              <a:spcBef>
                <a:spcPts val="509"/>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Requires </a:t>
            </a:r>
            <a:r>
              <a:rPr lang="en-US" sz="2800" b="1" dirty="0">
                <a:latin typeface="Times New Roman" panose="02020603050405020304" pitchFamily="18" charset="0"/>
                <a:cs typeface="Times New Roman" panose="02020603050405020304" pitchFamily="18" charset="0"/>
              </a:rPr>
              <a:t>high-quality augmented data</a:t>
            </a:r>
            <a:r>
              <a:rPr lang="en-US" sz="2800" dirty="0">
                <a:latin typeface="Times New Roman" panose="02020603050405020304" pitchFamily="18" charset="0"/>
                <a:cs typeface="Times New Roman" panose="02020603050405020304" pitchFamily="18" charset="0"/>
              </a:rPr>
              <a:t> for effective training.</a:t>
            </a:r>
            <a:endParaRPr lang="en-IN" sz="2700" b="1" spc="-10" dirty="0">
              <a:latin typeface="Times New Roman" panose="02020603050405020304" pitchFamily="18" charset="0"/>
              <a:cs typeface="Times New Roman" panose="02020603050405020304" pitchFamily="18" charset="0"/>
            </a:endParaRPr>
          </a:p>
          <a:p>
            <a:pPr marL="469900" indent="-457200">
              <a:lnSpc>
                <a:spcPct val="100000"/>
              </a:lnSpc>
              <a:spcBef>
                <a:spcPts val="509"/>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Limited to </a:t>
            </a:r>
            <a:r>
              <a:rPr lang="en-US" sz="2800" b="1" dirty="0">
                <a:latin typeface="Times New Roman" panose="02020603050405020304" pitchFamily="18" charset="0"/>
                <a:cs typeface="Times New Roman" panose="02020603050405020304" pitchFamily="18" charset="0"/>
              </a:rPr>
              <a:t>PBS images</a:t>
            </a:r>
            <a:r>
              <a:rPr lang="en-US" sz="2800" dirty="0">
                <a:latin typeface="Times New Roman" panose="02020603050405020304" pitchFamily="18" charset="0"/>
                <a:cs typeface="Times New Roman" panose="02020603050405020304" pitchFamily="18" charset="0"/>
              </a:rPr>
              <a:t>, restricting generalization to other leukemia diagnosis methods.</a:t>
            </a:r>
            <a:endParaRPr sz="2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246600" y="9232962"/>
            <a:ext cx="307975" cy="330200"/>
          </a:xfrm>
          <a:prstGeom prst="rect">
            <a:avLst/>
          </a:prstGeom>
        </p:spPr>
        <p:txBody>
          <a:bodyPr vert="horz" wrap="square" lIns="0" tIns="12700" rIns="0" bIns="0" rtlCol="0">
            <a:spAutoFit/>
          </a:bodyPr>
          <a:lstStyle/>
          <a:p>
            <a:pPr marL="12700">
              <a:lnSpc>
                <a:spcPct val="100000"/>
              </a:lnSpc>
              <a:spcBef>
                <a:spcPts val="100"/>
              </a:spcBef>
            </a:pPr>
            <a:r>
              <a:rPr sz="2000" spc="-145" dirty="0">
                <a:latin typeface="Verdana"/>
                <a:cs typeface="Verdana"/>
              </a:rPr>
              <a:t>13</a:t>
            </a:r>
            <a:endParaRPr sz="2000">
              <a:latin typeface="Verdana"/>
              <a:cs typeface="Verdana"/>
            </a:endParaRPr>
          </a:p>
        </p:txBody>
      </p:sp>
      <p:sp>
        <p:nvSpPr>
          <p:cNvPr id="3" name="object 3"/>
          <p:cNvSpPr txBox="1">
            <a:spLocks noGrp="1"/>
          </p:cNvSpPr>
          <p:nvPr>
            <p:ph type="title"/>
          </p:nvPr>
        </p:nvSpPr>
        <p:spPr>
          <a:xfrm>
            <a:off x="292715" y="47670"/>
            <a:ext cx="8342630" cy="711200"/>
          </a:xfrm>
          <a:prstGeom prst="rect">
            <a:avLst/>
          </a:prstGeom>
        </p:spPr>
        <p:txBody>
          <a:bodyPr vert="horz" wrap="square" lIns="0" tIns="12700" rIns="0" bIns="0" rtlCol="0">
            <a:spAutoFit/>
          </a:bodyPr>
          <a:lstStyle/>
          <a:p>
            <a:pPr marL="12700">
              <a:lnSpc>
                <a:spcPct val="100000"/>
              </a:lnSpc>
              <a:spcBef>
                <a:spcPts val="100"/>
              </a:spcBef>
            </a:pPr>
            <a:r>
              <a:rPr dirty="0"/>
              <a:t>7.3</a:t>
            </a:r>
            <a:r>
              <a:rPr spc="-175" dirty="0"/>
              <a:t> </a:t>
            </a:r>
            <a:r>
              <a:rPr spc="-25" dirty="0"/>
              <a:t>Study</a:t>
            </a:r>
            <a:r>
              <a:rPr spc="-170" dirty="0"/>
              <a:t> </a:t>
            </a:r>
            <a:r>
              <a:rPr dirty="0"/>
              <a:t>on</a:t>
            </a:r>
            <a:r>
              <a:rPr spc="-170" dirty="0"/>
              <a:t> </a:t>
            </a:r>
            <a:r>
              <a:rPr dirty="0"/>
              <a:t>Existing</a:t>
            </a:r>
            <a:r>
              <a:rPr spc="-170" dirty="0"/>
              <a:t> </a:t>
            </a:r>
            <a:r>
              <a:rPr spc="-50" dirty="0"/>
              <a:t>Technologies</a:t>
            </a:r>
          </a:p>
        </p:txBody>
      </p:sp>
      <p:pic>
        <p:nvPicPr>
          <p:cNvPr id="4" name="object 4"/>
          <p:cNvPicPr/>
          <p:nvPr/>
        </p:nvPicPr>
        <p:blipFill>
          <a:blip r:embed="rId2" cstate="print"/>
          <a:stretch>
            <a:fillRect/>
          </a:stretch>
        </p:blipFill>
        <p:spPr>
          <a:xfrm>
            <a:off x="748376" y="3002895"/>
            <a:ext cx="85725" cy="85724"/>
          </a:xfrm>
          <a:prstGeom prst="rect">
            <a:avLst/>
          </a:prstGeom>
        </p:spPr>
      </p:pic>
      <p:pic>
        <p:nvPicPr>
          <p:cNvPr id="5" name="object 5"/>
          <p:cNvPicPr/>
          <p:nvPr/>
        </p:nvPicPr>
        <p:blipFill>
          <a:blip r:embed="rId2" cstate="print"/>
          <a:stretch>
            <a:fillRect/>
          </a:stretch>
        </p:blipFill>
        <p:spPr>
          <a:xfrm>
            <a:off x="748376" y="3993495"/>
            <a:ext cx="85725" cy="85724"/>
          </a:xfrm>
          <a:prstGeom prst="rect">
            <a:avLst/>
          </a:prstGeom>
        </p:spPr>
      </p:pic>
      <p:pic>
        <p:nvPicPr>
          <p:cNvPr id="6" name="object 6"/>
          <p:cNvPicPr/>
          <p:nvPr/>
        </p:nvPicPr>
        <p:blipFill>
          <a:blip r:embed="rId3" cstate="print"/>
          <a:stretch>
            <a:fillRect/>
          </a:stretch>
        </p:blipFill>
        <p:spPr>
          <a:xfrm>
            <a:off x="748376" y="4488795"/>
            <a:ext cx="85725" cy="85724"/>
          </a:xfrm>
          <a:prstGeom prst="rect">
            <a:avLst/>
          </a:prstGeom>
        </p:spPr>
      </p:pic>
      <p:pic>
        <p:nvPicPr>
          <p:cNvPr id="7" name="object 7"/>
          <p:cNvPicPr/>
          <p:nvPr/>
        </p:nvPicPr>
        <p:blipFill>
          <a:blip r:embed="rId3" cstate="print"/>
          <a:stretch>
            <a:fillRect/>
          </a:stretch>
        </p:blipFill>
        <p:spPr>
          <a:xfrm>
            <a:off x="748376" y="4984095"/>
            <a:ext cx="85725" cy="85724"/>
          </a:xfrm>
          <a:prstGeom prst="rect">
            <a:avLst/>
          </a:prstGeom>
        </p:spPr>
      </p:pic>
      <p:pic>
        <p:nvPicPr>
          <p:cNvPr id="8" name="object 8"/>
          <p:cNvPicPr/>
          <p:nvPr/>
        </p:nvPicPr>
        <p:blipFill>
          <a:blip r:embed="rId2" cstate="print"/>
          <a:stretch>
            <a:fillRect/>
          </a:stretch>
        </p:blipFill>
        <p:spPr>
          <a:xfrm>
            <a:off x="748376" y="5974695"/>
            <a:ext cx="85725" cy="85724"/>
          </a:xfrm>
          <a:prstGeom prst="rect">
            <a:avLst/>
          </a:prstGeom>
        </p:spPr>
      </p:pic>
      <p:pic>
        <p:nvPicPr>
          <p:cNvPr id="9" name="object 9"/>
          <p:cNvPicPr/>
          <p:nvPr/>
        </p:nvPicPr>
        <p:blipFill>
          <a:blip r:embed="rId2" cstate="print"/>
          <a:stretch>
            <a:fillRect/>
          </a:stretch>
        </p:blipFill>
        <p:spPr>
          <a:xfrm>
            <a:off x="748376" y="6984345"/>
            <a:ext cx="85725" cy="85724"/>
          </a:xfrm>
          <a:prstGeom prst="rect">
            <a:avLst/>
          </a:prstGeom>
        </p:spPr>
      </p:pic>
      <p:pic>
        <p:nvPicPr>
          <p:cNvPr id="10" name="object 10"/>
          <p:cNvPicPr/>
          <p:nvPr/>
        </p:nvPicPr>
        <p:blipFill>
          <a:blip r:embed="rId2" cstate="print"/>
          <a:stretch>
            <a:fillRect/>
          </a:stretch>
        </p:blipFill>
        <p:spPr>
          <a:xfrm>
            <a:off x="748376" y="7479645"/>
            <a:ext cx="85725" cy="85724"/>
          </a:xfrm>
          <a:prstGeom prst="rect">
            <a:avLst/>
          </a:prstGeom>
        </p:spPr>
      </p:pic>
      <p:pic>
        <p:nvPicPr>
          <p:cNvPr id="11" name="object 11"/>
          <p:cNvPicPr/>
          <p:nvPr/>
        </p:nvPicPr>
        <p:blipFill>
          <a:blip r:embed="rId4" cstate="print"/>
          <a:stretch>
            <a:fillRect/>
          </a:stretch>
        </p:blipFill>
        <p:spPr>
          <a:xfrm>
            <a:off x="748376" y="7974945"/>
            <a:ext cx="85725" cy="85724"/>
          </a:xfrm>
          <a:prstGeom prst="rect">
            <a:avLst/>
          </a:prstGeom>
        </p:spPr>
      </p:pic>
      <p:pic>
        <p:nvPicPr>
          <p:cNvPr id="12" name="object 12"/>
          <p:cNvPicPr/>
          <p:nvPr/>
        </p:nvPicPr>
        <p:blipFill>
          <a:blip r:embed="rId5" cstate="print"/>
          <a:stretch>
            <a:fillRect/>
          </a:stretch>
        </p:blipFill>
        <p:spPr>
          <a:xfrm>
            <a:off x="748376" y="8965545"/>
            <a:ext cx="85725" cy="85724"/>
          </a:xfrm>
          <a:prstGeom prst="rect">
            <a:avLst/>
          </a:prstGeom>
        </p:spPr>
      </p:pic>
      <p:sp>
        <p:nvSpPr>
          <p:cNvPr id="13" name="object 13"/>
          <p:cNvSpPr txBox="1"/>
          <p:nvPr/>
        </p:nvSpPr>
        <p:spPr>
          <a:xfrm>
            <a:off x="364201" y="718615"/>
            <a:ext cx="17559655" cy="9584355"/>
          </a:xfrm>
          <a:prstGeom prst="rect">
            <a:avLst/>
          </a:prstGeom>
        </p:spPr>
        <p:txBody>
          <a:bodyPr vert="horz" wrap="square" lIns="0" tIns="12065" rIns="0" bIns="0" rtlCol="0">
            <a:spAutoFit/>
          </a:bodyPr>
          <a:lstStyle/>
          <a:p>
            <a:pPr marL="12700" marR="1852295">
              <a:lnSpc>
                <a:spcPct val="116100"/>
              </a:lnSpc>
              <a:spcBef>
                <a:spcPts val="95"/>
              </a:spcBef>
              <a:tabLst>
                <a:tab pos="3818254" algn="l"/>
                <a:tab pos="11823700" algn="l"/>
              </a:tabLst>
            </a:pPr>
            <a:r>
              <a:rPr sz="2800" b="1" spc="-20" dirty="0">
                <a:latin typeface="Times New Roman"/>
                <a:cs typeface="Times New Roman"/>
              </a:rPr>
              <a:t>Title:</a:t>
            </a:r>
            <a:r>
              <a:rPr sz="2800" b="1" spc="5" dirty="0">
                <a:latin typeface="Times New Roman"/>
                <a:cs typeface="Times New Roman"/>
              </a:rPr>
              <a:t> </a:t>
            </a:r>
            <a:r>
              <a:rPr lang="en-US" sz="2800" dirty="0">
                <a:latin typeface="Times New Roman" panose="02020603050405020304" pitchFamily="18" charset="0"/>
                <a:cs typeface="Times New Roman" panose="02020603050405020304" pitchFamily="18" charset="0"/>
              </a:rPr>
              <a:t>Advanced Blast Identification in ALL Using Pivot-Growing Segmentation and U-Net PLR</a:t>
            </a:r>
            <a:r>
              <a:rPr sz="2800" spc="110" dirty="0">
                <a:latin typeface="Times New Roman" panose="02020603050405020304" pitchFamily="18" charset="0"/>
                <a:cs typeface="Times New Roman" panose="02020603050405020304" pitchFamily="18" charset="0"/>
              </a:rPr>
              <a:t> </a:t>
            </a:r>
            <a:endParaRPr lang="en-IN" sz="2800" spc="110" dirty="0">
              <a:latin typeface="Times New Roman" panose="02020603050405020304" pitchFamily="18" charset="0"/>
              <a:cs typeface="Times New Roman" panose="02020603050405020304" pitchFamily="18" charset="0"/>
            </a:endParaRPr>
          </a:p>
          <a:p>
            <a:pPr marL="12700" marR="1852295">
              <a:lnSpc>
                <a:spcPct val="116100"/>
              </a:lnSpc>
              <a:spcBef>
                <a:spcPts val="95"/>
              </a:spcBef>
              <a:tabLst>
                <a:tab pos="3818254" algn="l"/>
                <a:tab pos="11823700" algn="l"/>
              </a:tabLst>
            </a:pPr>
            <a:r>
              <a:rPr sz="2800" b="1" spc="-35" dirty="0">
                <a:latin typeface="Times New Roman"/>
                <a:cs typeface="Times New Roman"/>
              </a:rPr>
              <a:t>Journal</a:t>
            </a:r>
            <a:r>
              <a:rPr sz="2800" b="1" spc="45" dirty="0">
                <a:latin typeface="Times New Roman"/>
                <a:cs typeface="Times New Roman"/>
              </a:rPr>
              <a:t> </a:t>
            </a:r>
            <a:r>
              <a:rPr sz="2800" b="1" dirty="0">
                <a:latin typeface="Times New Roman"/>
                <a:cs typeface="Times New Roman"/>
              </a:rPr>
              <a:t>Details:</a:t>
            </a:r>
            <a:r>
              <a:rPr sz="2800" b="1" spc="50" dirty="0">
                <a:latin typeface="Times New Roman"/>
                <a:cs typeface="Times New Roman"/>
              </a:rPr>
              <a:t> </a:t>
            </a:r>
            <a:r>
              <a:rPr lang="en-IN" sz="2800" dirty="0">
                <a:latin typeface="Times New Roman" panose="02020603050405020304" pitchFamily="18" charset="0"/>
                <a:cs typeface="Times New Roman" panose="02020603050405020304" pitchFamily="18" charset="0"/>
              </a:rPr>
              <a:t>SEEJPH Volume XXV</a:t>
            </a:r>
            <a:r>
              <a:rPr sz="2800" spc="90" dirty="0">
                <a:latin typeface="Times New Roman" panose="02020603050405020304" pitchFamily="18" charset="0"/>
                <a:cs typeface="Times New Roman" panose="02020603050405020304" pitchFamily="18" charset="0"/>
              </a:rPr>
              <a:t>,</a:t>
            </a:r>
            <a:r>
              <a:rPr sz="2800" spc="4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Vol.</a:t>
            </a:r>
            <a:r>
              <a:rPr sz="2800" spc="4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27,</a:t>
            </a:r>
            <a:r>
              <a:rPr sz="2800" spc="45" dirty="0">
                <a:latin typeface="Times New Roman" panose="02020603050405020304" pitchFamily="18" charset="0"/>
                <a:cs typeface="Times New Roman" panose="02020603050405020304" pitchFamily="18" charset="0"/>
              </a:rPr>
              <a:t> </a:t>
            </a:r>
            <a:r>
              <a:rPr sz="2800" spc="160" dirty="0">
                <a:latin typeface="Times New Roman" panose="02020603050405020304" pitchFamily="18" charset="0"/>
                <a:cs typeface="Times New Roman" panose="02020603050405020304" pitchFamily="18" charset="0"/>
              </a:rPr>
              <a:t>No.</a:t>
            </a:r>
            <a:r>
              <a:rPr sz="2800" spc="45" dirty="0">
                <a:latin typeface="Times New Roman" panose="02020603050405020304" pitchFamily="18" charset="0"/>
                <a:cs typeface="Times New Roman" panose="02020603050405020304" pitchFamily="18" charset="0"/>
              </a:rPr>
              <a:t> </a:t>
            </a:r>
            <a:r>
              <a:rPr sz="2800" dirty="0">
                <a:latin typeface="Times New Roman" panose="02020603050405020304" pitchFamily="18" charset="0"/>
                <a:cs typeface="Times New Roman" panose="02020603050405020304" pitchFamily="18" charset="0"/>
              </a:rPr>
              <a:t>6,</a:t>
            </a:r>
            <a:r>
              <a:rPr sz="2800" spc="50" dirty="0">
                <a:latin typeface="Times New Roman" panose="02020603050405020304" pitchFamily="18" charset="0"/>
                <a:cs typeface="Times New Roman" panose="02020603050405020304" pitchFamily="18" charset="0"/>
              </a:rPr>
              <a:t> </a:t>
            </a:r>
            <a:r>
              <a:rPr sz="2800" spc="-10" dirty="0">
                <a:latin typeface="Times New Roman" panose="02020603050405020304" pitchFamily="18" charset="0"/>
                <a:cs typeface="Times New Roman" panose="02020603050405020304" pitchFamily="18" charset="0"/>
              </a:rPr>
              <a:t>202</a:t>
            </a:r>
            <a:r>
              <a:rPr lang="en-US" sz="2800" spc="-10" dirty="0">
                <a:latin typeface="Times New Roman" panose="02020603050405020304" pitchFamily="18" charset="0"/>
                <a:cs typeface="Times New Roman" panose="02020603050405020304" pitchFamily="18" charset="0"/>
              </a:rPr>
              <a:t>4</a:t>
            </a:r>
            <a:r>
              <a:rPr sz="2800" spc="-10" dirty="0">
                <a:latin typeface="Times New Roman" panose="02020603050405020304" pitchFamily="18" charset="0"/>
                <a:cs typeface="Times New Roman" panose="02020603050405020304" pitchFamily="18" charset="0"/>
              </a:rPr>
              <a:t>.</a:t>
            </a:r>
            <a:r>
              <a:rPr sz="2800" dirty="0">
                <a:latin typeface="Times New Roman"/>
                <a:cs typeface="Times New Roman"/>
              </a:rPr>
              <a:t>	</a:t>
            </a:r>
            <a:endParaRPr lang="en-US" sz="2800" dirty="0">
              <a:latin typeface="Times New Roman"/>
              <a:cs typeface="Times New Roman"/>
            </a:endParaRPr>
          </a:p>
          <a:p>
            <a:pPr marL="12700" marR="1852295">
              <a:lnSpc>
                <a:spcPct val="116100"/>
              </a:lnSpc>
              <a:spcBef>
                <a:spcPts val="95"/>
              </a:spcBef>
              <a:tabLst>
                <a:tab pos="3818254" algn="l"/>
                <a:tab pos="11823700" algn="l"/>
              </a:tabLst>
            </a:pPr>
            <a:r>
              <a:rPr sz="2800" b="1" dirty="0">
                <a:latin typeface="Times New Roman"/>
                <a:cs typeface="Times New Roman"/>
              </a:rPr>
              <a:t>Dataset:</a:t>
            </a:r>
            <a:r>
              <a:rPr sz="2800" b="1" spc="-40" dirty="0">
                <a:latin typeface="Times New Roman"/>
                <a:cs typeface="Times New Roman"/>
              </a:rPr>
              <a:t> </a:t>
            </a:r>
            <a:r>
              <a:rPr lang="en-US" sz="2800" b="1" dirty="0">
                <a:latin typeface="Times New Roman" panose="02020603050405020304" pitchFamily="18" charset="0"/>
                <a:cs typeface="Times New Roman" panose="02020603050405020304" pitchFamily="18" charset="0"/>
              </a:rPr>
              <a:t>15,135 microscopic images</a:t>
            </a:r>
            <a:r>
              <a:rPr lang="en-US" sz="2800" dirty="0">
                <a:latin typeface="Times New Roman" panose="02020603050405020304" pitchFamily="18" charset="0"/>
                <a:cs typeface="Times New Roman" panose="02020603050405020304" pitchFamily="18" charset="0"/>
              </a:rPr>
              <a:t> of pediatric Acute Lymphoblastic Leukemia (ALL) patients.</a:t>
            </a:r>
          </a:p>
          <a:p>
            <a:pPr marL="12700" marR="1852295">
              <a:lnSpc>
                <a:spcPct val="116100"/>
              </a:lnSpc>
              <a:spcBef>
                <a:spcPts val="95"/>
              </a:spcBef>
              <a:tabLst>
                <a:tab pos="3818254" algn="l"/>
                <a:tab pos="11823700" algn="l"/>
              </a:tabLst>
            </a:pPr>
            <a:r>
              <a:rPr sz="2800" b="1" spc="-10" dirty="0">
                <a:latin typeface="Times New Roman"/>
                <a:cs typeface="Times New Roman"/>
              </a:rPr>
              <a:t>Methodology:</a:t>
            </a:r>
            <a:endParaRPr lang="en-US" sz="2800" b="1" spc="-10" dirty="0">
              <a:latin typeface="Times New Roman"/>
              <a:cs typeface="Times New Roman"/>
            </a:endParaRPr>
          </a:p>
          <a:p>
            <a:pPr marL="469900" marR="1852295" indent="-457200">
              <a:lnSpc>
                <a:spcPct val="116100"/>
              </a:lnSpc>
              <a:spcBef>
                <a:spcPts val="95"/>
              </a:spcBef>
              <a:buFont typeface="Arial" panose="020B0604020202020204" pitchFamily="34" charset="0"/>
              <a:buChar char="•"/>
              <a:tabLst>
                <a:tab pos="3818254" algn="l"/>
                <a:tab pos="11823700" algn="l"/>
              </a:tabLst>
            </a:pPr>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CNN-based segmentation and classification model</a:t>
            </a:r>
            <a:r>
              <a:rPr lang="en-US" sz="2800" dirty="0">
                <a:latin typeface="Times New Roman" panose="02020603050405020304" pitchFamily="18" charset="0"/>
                <a:cs typeface="Times New Roman" panose="02020603050405020304" pitchFamily="18" charset="0"/>
              </a:rPr>
              <a:t> was developed.</a:t>
            </a:r>
            <a:endParaRPr lang="en-IN" sz="2800" b="1" spc="-10" dirty="0">
              <a:latin typeface="Times New Roman" panose="02020603050405020304" pitchFamily="18" charset="0"/>
              <a:cs typeface="Times New Roman" panose="02020603050405020304" pitchFamily="18" charset="0"/>
            </a:endParaRPr>
          </a:p>
          <a:p>
            <a:pPr marL="469900" marR="1852295" indent="-457200">
              <a:lnSpc>
                <a:spcPct val="116100"/>
              </a:lnSpc>
              <a:spcBef>
                <a:spcPts val="95"/>
              </a:spcBef>
              <a:buFont typeface="Arial" panose="020B0604020202020204" pitchFamily="34" charset="0"/>
              <a:buChar char="•"/>
              <a:tabLst>
                <a:tab pos="3818254" algn="l"/>
                <a:tab pos="11823700" algn="l"/>
              </a:tabLst>
            </a:pPr>
            <a:r>
              <a:rPr lang="en-US" sz="2800" b="1" dirty="0">
                <a:latin typeface="Times New Roman" panose="02020603050405020304" pitchFamily="18" charset="0"/>
                <a:cs typeface="Times New Roman" panose="02020603050405020304" pitchFamily="18" charset="0"/>
              </a:rPr>
              <a:t>Pivot-Growing Segmentation (PGS)</a:t>
            </a:r>
            <a:r>
              <a:rPr lang="en-US" sz="2800" dirty="0">
                <a:latin typeface="Times New Roman" panose="02020603050405020304" pitchFamily="18" charset="0"/>
                <a:cs typeface="Times New Roman" panose="02020603050405020304" pitchFamily="18" charset="0"/>
              </a:rPr>
              <a:t> was used to </a:t>
            </a:r>
            <a:r>
              <a:rPr lang="en-US" sz="2800" b="1" dirty="0">
                <a:latin typeface="Times New Roman" panose="02020603050405020304" pitchFamily="18" charset="0"/>
                <a:cs typeface="Times New Roman" panose="02020603050405020304" pitchFamily="18" charset="0"/>
              </a:rPr>
              <a:t>partition blood smear images</a:t>
            </a:r>
            <a:r>
              <a:rPr lang="en-US" sz="2800" dirty="0">
                <a:latin typeface="Times New Roman" panose="02020603050405020304" pitchFamily="18" charset="0"/>
                <a:cs typeface="Times New Roman" panose="02020603050405020304" pitchFamily="18" charset="0"/>
              </a:rPr>
              <a:t> into multiple regions based on pixel intensity similarity.</a:t>
            </a:r>
            <a:endParaRPr lang="en-US" sz="2800" spc="5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The segmentation process involved:</a:t>
            </a:r>
          </a:p>
          <a:p>
            <a:pPr lvl="2"/>
            <a:r>
              <a:rPr lang="en-US" sz="2800" dirty="0">
                <a:latin typeface="Times New Roman" panose="02020603050405020304" pitchFamily="18" charset="0"/>
                <a:cs typeface="Times New Roman" panose="02020603050405020304" pitchFamily="18" charset="0"/>
              </a:rPr>
              <a:t>       Selecting pivot points using </a:t>
            </a:r>
            <a:r>
              <a:rPr lang="en-US" sz="2800" b="1" dirty="0">
                <a:latin typeface="Times New Roman" panose="02020603050405020304" pitchFamily="18" charset="0"/>
                <a:cs typeface="Times New Roman" panose="02020603050405020304" pitchFamily="18" charset="0"/>
              </a:rPr>
              <a:t>K-medoids clustering</a:t>
            </a:r>
            <a:r>
              <a:rPr lang="en-US" sz="2800" dirty="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Iteratively </a:t>
            </a:r>
            <a:r>
              <a:rPr lang="en-US" sz="2800" b="1" dirty="0">
                <a:latin typeface="Times New Roman" panose="02020603050405020304" pitchFamily="18" charset="0"/>
                <a:cs typeface="Times New Roman" panose="02020603050405020304" pitchFamily="18" charset="0"/>
              </a:rPr>
              <a:t>growing clusters</a:t>
            </a:r>
            <a:r>
              <a:rPr lang="en-US" sz="2800" dirty="0">
                <a:latin typeface="Times New Roman" panose="02020603050405020304" pitchFamily="18" charset="0"/>
                <a:cs typeface="Times New Roman" panose="02020603050405020304" pitchFamily="18" charset="0"/>
              </a:rPr>
              <a:t> based on squared Euclidean distance.</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The </a:t>
            </a:r>
            <a:r>
              <a:rPr lang="en-US" sz="2800" b="1" dirty="0">
                <a:latin typeface="Times New Roman" panose="02020603050405020304" pitchFamily="18" charset="0"/>
                <a:cs typeface="Times New Roman" panose="02020603050405020304" pitchFamily="18" charset="0"/>
              </a:rPr>
              <a:t>U-Net PLR (Parametric Leaky </a:t>
            </a:r>
            <a:r>
              <a:rPr lang="en-US" sz="2800" b="1" dirty="0" err="1">
                <a:latin typeface="Times New Roman" panose="02020603050405020304" pitchFamily="18" charset="0"/>
                <a:cs typeface="Times New Roman" panose="02020603050405020304" pitchFamily="18" charset="0"/>
              </a:rPr>
              <a:t>ReLU</a:t>
            </a:r>
            <a:r>
              <a:rPr lang="en-US" sz="2800" b="1" dirty="0">
                <a:latin typeface="Times New Roman" panose="02020603050405020304" pitchFamily="18" charset="0"/>
                <a:cs typeface="Times New Roman" panose="02020603050405020304" pitchFamily="18" charset="0"/>
              </a:rPr>
              <a:t>) model</a:t>
            </a:r>
            <a:r>
              <a:rPr lang="en-US" sz="2800" dirty="0">
                <a:latin typeface="Times New Roman" panose="02020603050405020304" pitchFamily="18" charset="0"/>
                <a:cs typeface="Times New Roman" panose="02020603050405020304" pitchFamily="18" charset="0"/>
              </a:rPr>
              <a:t> was employed for classification, consisting of:</a:t>
            </a:r>
          </a:p>
          <a:p>
            <a:r>
              <a:rPr lang="en-US" sz="2800" b="1" dirty="0">
                <a:latin typeface="Times New Roman" panose="02020603050405020304" pitchFamily="18" charset="0"/>
                <a:cs typeface="Times New Roman" panose="02020603050405020304" pitchFamily="18" charset="0"/>
              </a:rPr>
              <a:t>       Encoder-decoder architecture</a:t>
            </a:r>
            <a:r>
              <a:rPr lang="en-US" sz="2800" dirty="0">
                <a:latin typeface="Times New Roman" panose="02020603050405020304" pitchFamily="18" charset="0"/>
                <a:cs typeface="Times New Roman" panose="02020603050405020304" pitchFamily="18" charset="0"/>
              </a:rPr>
              <a:t> with convolutional layers.</a:t>
            </a:r>
          </a:p>
          <a:p>
            <a:r>
              <a:rPr lang="en-US" sz="2800" dirty="0">
                <a:latin typeface="Times New Roman" panose="02020603050405020304" pitchFamily="18" charset="0"/>
                <a:cs typeface="Times New Roman" panose="02020603050405020304" pitchFamily="18" charset="0"/>
              </a:rPr>
              <a:t>       Skip connections to retain spatial details.</a:t>
            </a:r>
          </a:p>
          <a:p>
            <a:r>
              <a:rPr lang="en-US" sz="2800" b="1" dirty="0">
                <a:latin typeface="Times New Roman" panose="02020603050405020304" pitchFamily="18" charset="0"/>
                <a:cs typeface="Times New Roman" panose="02020603050405020304" pitchFamily="18" charset="0"/>
              </a:rPr>
              <a:t>       PLR activation</a:t>
            </a:r>
            <a:r>
              <a:rPr lang="en-US" sz="2800" dirty="0">
                <a:latin typeface="Times New Roman" panose="02020603050405020304" pitchFamily="18" charset="0"/>
                <a:cs typeface="Times New Roman" panose="02020603050405020304" pitchFamily="18" charset="0"/>
              </a:rPr>
              <a:t> to improve feature extraction.</a:t>
            </a:r>
          </a:p>
          <a:p>
            <a:pPr>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The model was trained using </a:t>
            </a:r>
            <a:r>
              <a:rPr lang="en-US" sz="2800" b="1" dirty="0">
                <a:latin typeface="Times New Roman" panose="02020603050405020304" pitchFamily="18" charset="0"/>
                <a:cs typeface="Times New Roman" panose="02020603050405020304" pitchFamily="18" charset="0"/>
              </a:rPr>
              <a:t>EfficientNet-B3</a:t>
            </a:r>
            <a:r>
              <a:rPr lang="en-US" sz="2800" dirty="0">
                <a:latin typeface="Times New Roman" panose="02020603050405020304" pitchFamily="18" charset="0"/>
                <a:cs typeface="Times New Roman" panose="02020603050405020304" pitchFamily="18" charset="0"/>
              </a:rPr>
              <a:t> with cross-validation.</a:t>
            </a:r>
          </a:p>
          <a:p>
            <a:pPr marL="12700">
              <a:lnSpc>
                <a:spcPct val="100000"/>
              </a:lnSpc>
              <a:spcBef>
                <a:spcPts val="440"/>
              </a:spcBef>
            </a:pPr>
            <a:r>
              <a:rPr sz="2900" b="1" spc="-10" dirty="0" err="1">
                <a:latin typeface="Times New Roman"/>
                <a:cs typeface="Times New Roman"/>
              </a:rPr>
              <a:t>Advantag</a:t>
            </a:r>
            <a:r>
              <a:rPr lang="en-IN" sz="2900" b="1" spc="-10" dirty="0">
                <a:latin typeface="Times New Roman"/>
                <a:cs typeface="Times New Roman"/>
              </a:rPr>
              <a:t>es:</a:t>
            </a:r>
          </a:p>
          <a:p>
            <a:pPr marL="469900" indent="-457200">
              <a:lnSpc>
                <a:spcPct val="100000"/>
              </a:lnSpc>
              <a:spcBef>
                <a:spcPts val="44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PGS-based segmentation</a:t>
            </a:r>
            <a:r>
              <a:rPr lang="en-US" sz="3200" dirty="0">
                <a:latin typeface="Times New Roman" panose="02020603050405020304" pitchFamily="18" charset="0"/>
                <a:cs typeface="Times New Roman" panose="02020603050405020304" pitchFamily="18" charset="0"/>
              </a:rPr>
              <a:t> provided precise localization of blast cells.</a:t>
            </a:r>
            <a:endParaRPr lang="en-IN" sz="2900" b="1" spc="-10" dirty="0">
              <a:latin typeface="Times New Roman" panose="02020603050405020304" pitchFamily="18" charset="0"/>
              <a:cs typeface="Times New Roman" panose="02020603050405020304" pitchFamily="18" charset="0"/>
            </a:endParaRPr>
          </a:p>
          <a:p>
            <a:pPr marL="469900" indent="-457200">
              <a:lnSpc>
                <a:spcPct val="100000"/>
              </a:lnSpc>
              <a:spcBef>
                <a:spcPts val="44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a:t>
            </a:r>
            <a:r>
              <a:rPr lang="en-US" sz="3200" b="1" dirty="0">
                <a:latin typeface="Times New Roman" panose="02020603050405020304" pitchFamily="18" charset="0"/>
                <a:cs typeface="Times New Roman" panose="02020603050405020304" pitchFamily="18" charset="0"/>
              </a:rPr>
              <a:t>U-Net PLR</a:t>
            </a:r>
            <a:r>
              <a:rPr lang="en-US" sz="3200" dirty="0">
                <a:latin typeface="Times New Roman" panose="02020603050405020304" pitchFamily="18" charset="0"/>
                <a:cs typeface="Times New Roman" panose="02020603050405020304" pitchFamily="18" charset="0"/>
              </a:rPr>
              <a:t> model captured </a:t>
            </a:r>
            <a:r>
              <a:rPr lang="en-US" sz="3200" b="1" dirty="0">
                <a:latin typeface="Times New Roman" panose="02020603050405020304" pitchFamily="18" charset="0"/>
                <a:cs typeface="Times New Roman" panose="02020603050405020304" pitchFamily="18" charset="0"/>
              </a:rPr>
              <a:t>fine-grained features</a:t>
            </a:r>
            <a:r>
              <a:rPr lang="en-US" sz="3200" dirty="0">
                <a:latin typeface="Times New Roman" panose="02020603050405020304" pitchFamily="18" charset="0"/>
                <a:cs typeface="Times New Roman" panose="02020603050405020304" pitchFamily="18" charset="0"/>
              </a:rPr>
              <a:t>, enhancing classification.</a:t>
            </a:r>
            <a:endParaRPr lang="en-IN" sz="2900" dirty="0">
              <a:latin typeface="Times New Roman" panose="02020603050405020304" pitchFamily="18" charset="0"/>
              <a:cs typeface="Times New Roman" panose="02020603050405020304" pitchFamily="18" charset="0"/>
            </a:endParaRPr>
          </a:p>
          <a:p>
            <a:pPr marL="12700">
              <a:lnSpc>
                <a:spcPct val="100000"/>
              </a:lnSpc>
              <a:spcBef>
                <a:spcPts val="540"/>
              </a:spcBef>
            </a:pPr>
            <a:r>
              <a:rPr sz="2800" b="1" spc="-10" dirty="0">
                <a:latin typeface="Times New Roman"/>
                <a:cs typeface="Times New Roman"/>
              </a:rPr>
              <a:t>Disadvantages:</a:t>
            </a:r>
            <a:endParaRPr sz="2800" dirty="0">
              <a:latin typeface="Times New Roman"/>
              <a:cs typeface="Times New Roman"/>
            </a:endParaRPr>
          </a:p>
          <a:p>
            <a:pPr marL="621030">
              <a:lnSpc>
                <a:spcPct val="100000"/>
              </a:lnSpc>
              <a:spcBef>
                <a:spcPts val="540"/>
              </a:spcBef>
            </a:pPr>
            <a:r>
              <a:rPr lang="en-US" sz="2800" dirty="0">
                <a:latin typeface="Times New Roman" panose="02020603050405020304" pitchFamily="18" charset="0"/>
                <a:cs typeface="Times New Roman" panose="02020603050405020304" pitchFamily="18" charset="0"/>
              </a:rPr>
              <a:t>The study is </a:t>
            </a:r>
            <a:r>
              <a:rPr lang="en-US" sz="2800" b="1" dirty="0">
                <a:latin typeface="Times New Roman" panose="02020603050405020304" pitchFamily="18" charset="0"/>
                <a:cs typeface="Times New Roman" panose="02020603050405020304" pitchFamily="18" charset="0"/>
              </a:rPr>
              <a:t>limited to microscopic images</a:t>
            </a:r>
            <a:r>
              <a:rPr lang="en-US" sz="2800" dirty="0">
                <a:latin typeface="Times New Roman" panose="02020603050405020304" pitchFamily="18" charset="0"/>
                <a:cs typeface="Times New Roman" panose="02020603050405020304" pitchFamily="18" charset="0"/>
              </a:rPr>
              <a:t>, not considering genetic or molecular biomarkers.</a:t>
            </a:r>
            <a:endParaRPr sz="2800" dirty="0">
              <a:latin typeface="Times New Roman" panose="02020603050405020304" pitchFamily="18" charset="0"/>
              <a:cs typeface="Times New Roman" panose="02020603050405020304" pitchFamily="18" charset="0"/>
            </a:endParaRPr>
          </a:p>
        </p:txBody>
      </p:sp>
      <p:pic>
        <p:nvPicPr>
          <p:cNvPr id="14" name="object 14"/>
          <p:cNvPicPr/>
          <p:nvPr/>
        </p:nvPicPr>
        <p:blipFill>
          <a:blip r:embed="rId5" cstate="print"/>
          <a:stretch>
            <a:fillRect/>
          </a:stretch>
        </p:blipFill>
        <p:spPr>
          <a:xfrm>
            <a:off x="748376" y="9460845"/>
            <a:ext cx="85725" cy="85724"/>
          </a:xfrm>
          <a:prstGeom prst="rect">
            <a:avLst/>
          </a:prstGeom>
        </p:spPr>
      </p:pic>
      <p:pic>
        <p:nvPicPr>
          <p:cNvPr id="16" name="object 16"/>
          <p:cNvPicPr/>
          <p:nvPr/>
        </p:nvPicPr>
        <p:blipFill>
          <a:blip r:embed="rId5" cstate="print"/>
          <a:stretch>
            <a:fillRect/>
          </a:stretch>
        </p:blipFill>
        <p:spPr>
          <a:xfrm>
            <a:off x="748376" y="9956144"/>
            <a:ext cx="85725" cy="8572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246600" y="9232962"/>
            <a:ext cx="314325" cy="330200"/>
          </a:xfrm>
          <a:prstGeom prst="rect">
            <a:avLst/>
          </a:prstGeom>
        </p:spPr>
        <p:txBody>
          <a:bodyPr vert="horz" wrap="square" lIns="0" tIns="12700" rIns="0" bIns="0" rtlCol="0">
            <a:spAutoFit/>
          </a:bodyPr>
          <a:lstStyle/>
          <a:p>
            <a:pPr marL="12700">
              <a:lnSpc>
                <a:spcPct val="100000"/>
              </a:lnSpc>
              <a:spcBef>
                <a:spcPts val="100"/>
              </a:spcBef>
            </a:pPr>
            <a:r>
              <a:rPr sz="2000" spc="-120" dirty="0">
                <a:latin typeface="Verdana"/>
                <a:cs typeface="Verdana"/>
              </a:rPr>
              <a:t>14</a:t>
            </a:r>
            <a:endParaRPr sz="2000">
              <a:latin typeface="Verdana"/>
              <a:cs typeface="Verdana"/>
            </a:endParaRPr>
          </a:p>
        </p:txBody>
      </p:sp>
      <p:sp>
        <p:nvSpPr>
          <p:cNvPr id="3" name="object 3"/>
          <p:cNvSpPr txBox="1">
            <a:spLocks noGrp="1"/>
          </p:cNvSpPr>
          <p:nvPr>
            <p:ph type="title"/>
          </p:nvPr>
        </p:nvSpPr>
        <p:spPr>
          <a:xfrm>
            <a:off x="292715" y="47670"/>
            <a:ext cx="8342630" cy="711200"/>
          </a:xfrm>
          <a:prstGeom prst="rect">
            <a:avLst/>
          </a:prstGeom>
        </p:spPr>
        <p:txBody>
          <a:bodyPr vert="horz" wrap="square" lIns="0" tIns="12700" rIns="0" bIns="0" rtlCol="0">
            <a:spAutoFit/>
          </a:bodyPr>
          <a:lstStyle/>
          <a:p>
            <a:pPr marL="12700">
              <a:lnSpc>
                <a:spcPct val="100000"/>
              </a:lnSpc>
              <a:spcBef>
                <a:spcPts val="100"/>
              </a:spcBef>
            </a:pPr>
            <a:r>
              <a:rPr dirty="0"/>
              <a:t>7.4</a:t>
            </a:r>
            <a:r>
              <a:rPr spc="-175" dirty="0"/>
              <a:t> </a:t>
            </a:r>
            <a:r>
              <a:rPr spc="-25" dirty="0"/>
              <a:t>Study</a:t>
            </a:r>
            <a:r>
              <a:rPr spc="-170" dirty="0"/>
              <a:t> </a:t>
            </a:r>
            <a:r>
              <a:rPr dirty="0"/>
              <a:t>on</a:t>
            </a:r>
            <a:r>
              <a:rPr spc="-170" dirty="0"/>
              <a:t> </a:t>
            </a:r>
            <a:r>
              <a:rPr dirty="0"/>
              <a:t>Existing</a:t>
            </a:r>
            <a:r>
              <a:rPr spc="-170" dirty="0"/>
              <a:t> </a:t>
            </a:r>
            <a:r>
              <a:rPr spc="-50" dirty="0"/>
              <a:t>Technologies</a:t>
            </a:r>
          </a:p>
        </p:txBody>
      </p:sp>
      <p:pic>
        <p:nvPicPr>
          <p:cNvPr id="4" name="object 4"/>
          <p:cNvPicPr/>
          <p:nvPr/>
        </p:nvPicPr>
        <p:blipFill>
          <a:blip r:embed="rId2" cstate="print"/>
          <a:stretch>
            <a:fillRect/>
          </a:stretch>
        </p:blipFill>
        <p:spPr>
          <a:xfrm>
            <a:off x="931926" y="2965282"/>
            <a:ext cx="85725" cy="85724"/>
          </a:xfrm>
          <a:prstGeom prst="rect">
            <a:avLst/>
          </a:prstGeom>
        </p:spPr>
      </p:pic>
      <p:pic>
        <p:nvPicPr>
          <p:cNvPr id="5" name="object 5"/>
          <p:cNvPicPr/>
          <p:nvPr/>
        </p:nvPicPr>
        <p:blipFill>
          <a:blip r:embed="rId2" cstate="print"/>
          <a:stretch>
            <a:fillRect/>
          </a:stretch>
        </p:blipFill>
        <p:spPr>
          <a:xfrm>
            <a:off x="931926" y="3451057"/>
            <a:ext cx="85725" cy="85724"/>
          </a:xfrm>
          <a:prstGeom prst="rect">
            <a:avLst/>
          </a:prstGeom>
        </p:spPr>
      </p:pic>
      <p:pic>
        <p:nvPicPr>
          <p:cNvPr id="6" name="object 6"/>
          <p:cNvPicPr/>
          <p:nvPr/>
        </p:nvPicPr>
        <p:blipFill>
          <a:blip r:embed="rId2" cstate="print"/>
          <a:stretch>
            <a:fillRect/>
          </a:stretch>
        </p:blipFill>
        <p:spPr>
          <a:xfrm>
            <a:off x="931926" y="4422607"/>
            <a:ext cx="85725" cy="85724"/>
          </a:xfrm>
          <a:prstGeom prst="rect">
            <a:avLst/>
          </a:prstGeom>
        </p:spPr>
      </p:pic>
      <p:pic>
        <p:nvPicPr>
          <p:cNvPr id="7" name="object 7"/>
          <p:cNvPicPr/>
          <p:nvPr/>
        </p:nvPicPr>
        <p:blipFill>
          <a:blip r:embed="rId2" cstate="print"/>
          <a:stretch>
            <a:fillRect/>
          </a:stretch>
        </p:blipFill>
        <p:spPr>
          <a:xfrm>
            <a:off x="931926" y="5394157"/>
            <a:ext cx="85725" cy="85724"/>
          </a:xfrm>
          <a:prstGeom prst="rect">
            <a:avLst/>
          </a:prstGeom>
        </p:spPr>
      </p:pic>
      <p:pic>
        <p:nvPicPr>
          <p:cNvPr id="8" name="object 8"/>
          <p:cNvPicPr/>
          <p:nvPr/>
        </p:nvPicPr>
        <p:blipFill>
          <a:blip r:embed="rId2" cstate="print"/>
          <a:stretch>
            <a:fillRect/>
          </a:stretch>
        </p:blipFill>
        <p:spPr>
          <a:xfrm>
            <a:off x="931926" y="6365707"/>
            <a:ext cx="85725" cy="85724"/>
          </a:xfrm>
          <a:prstGeom prst="rect">
            <a:avLst/>
          </a:prstGeom>
        </p:spPr>
      </p:pic>
      <p:pic>
        <p:nvPicPr>
          <p:cNvPr id="9" name="object 9"/>
          <p:cNvPicPr/>
          <p:nvPr/>
        </p:nvPicPr>
        <p:blipFill>
          <a:blip r:embed="rId2" cstate="print"/>
          <a:stretch>
            <a:fillRect/>
          </a:stretch>
        </p:blipFill>
        <p:spPr>
          <a:xfrm>
            <a:off x="931926" y="7823032"/>
            <a:ext cx="85725" cy="85724"/>
          </a:xfrm>
          <a:prstGeom prst="rect">
            <a:avLst/>
          </a:prstGeom>
        </p:spPr>
      </p:pic>
      <p:pic>
        <p:nvPicPr>
          <p:cNvPr id="10" name="object 10"/>
          <p:cNvPicPr/>
          <p:nvPr/>
        </p:nvPicPr>
        <p:blipFill>
          <a:blip r:embed="rId3" cstate="print"/>
          <a:stretch>
            <a:fillRect/>
          </a:stretch>
        </p:blipFill>
        <p:spPr>
          <a:xfrm>
            <a:off x="931926" y="8308807"/>
            <a:ext cx="85725" cy="85724"/>
          </a:xfrm>
          <a:prstGeom prst="rect">
            <a:avLst/>
          </a:prstGeom>
        </p:spPr>
      </p:pic>
      <p:sp>
        <p:nvSpPr>
          <p:cNvPr id="11" name="object 11"/>
          <p:cNvSpPr txBox="1"/>
          <p:nvPr/>
        </p:nvSpPr>
        <p:spPr>
          <a:xfrm>
            <a:off x="547751" y="718131"/>
            <a:ext cx="17187545" cy="8466420"/>
          </a:xfrm>
          <a:prstGeom prst="rect">
            <a:avLst/>
          </a:prstGeom>
        </p:spPr>
        <p:txBody>
          <a:bodyPr vert="horz" wrap="square" lIns="0" tIns="78740" rIns="0" bIns="0" rtlCol="0">
            <a:spAutoFit/>
          </a:bodyPr>
          <a:lstStyle/>
          <a:p>
            <a:pPr marL="12700">
              <a:lnSpc>
                <a:spcPct val="100000"/>
              </a:lnSpc>
              <a:spcBef>
                <a:spcPts val="620"/>
              </a:spcBef>
            </a:pPr>
            <a:r>
              <a:rPr sz="2750" b="1" spc="-10" dirty="0">
                <a:latin typeface="Times New Roman"/>
                <a:cs typeface="Times New Roman"/>
              </a:rPr>
              <a:t>Title:</a:t>
            </a:r>
            <a:r>
              <a:rPr sz="2750" b="1" spc="5" dirty="0">
                <a:latin typeface="Times New Roman"/>
                <a:cs typeface="Times New Roman"/>
              </a:rPr>
              <a:t> </a:t>
            </a:r>
            <a:r>
              <a:rPr lang="en-IN" sz="2800" dirty="0">
                <a:latin typeface="Times New Roman" panose="02020603050405020304" pitchFamily="18" charset="0"/>
                <a:cs typeface="Times New Roman" panose="02020603050405020304" pitchFamily="18" charset="0"/>
              </a:rPr>
              <a:t>Secretary Bird Optimization Algorithm Based on Quantum Computing and Multiple Strategies Improvement for KELM Diabetes Classification</a:t>
            </a:r>
          </a:p>
          <a:p>
            <a:pPr marL="12700">
              <a:lnSpc>
                <a:spcPct val="100000"/>
              </a:lnSpc>
              <a:spcBef>
                <a:spcPts val="620"/>
              </a:spcBef>
            </a:pPr>
            <a:r>
              <a:rPr sz="2750" b="1" spc="-25" dirty="0">
                <a:latin typeface="Times New Roman"/>
                <a:cs typeface="Times New Roman"/>
              </a:rPr>
              <a:t>Journal</a:t>
            </a:r>
            <a:r>
              <a:rPr sz="2750" b="1" spc="35" dirty="0">
                <a:latin typeface="Times New Roman"/>
                <a:cs typeface="Times New Roman"/>
              </a:rPr>
              <a:t> </a:t>
            </a:r>
            <a:r>
              <a:rPr sz="2750" b="1" dirty="0">
                <a:latin typeface="Times New Roman"/>
                <a:cs typeface="Times New Roman"/>
              </a:rPr>
              <a:t>Details:</a:t>
            </a:r>
            <a:r>
              <a:rPr sz="2750" b="1" spc="30" dirty="0">
                <a:latin typeface="Times New Roman"/>
                <a:cs typeface="Times New Roman"/>
              </a:rPr>
              <a:t> </a:t>
            </a:r>
            <a:r>
              <a:rPr lang="en-IN" sz="2800" dirty="0">
                <a:latin typeface="Times New Roman" panose="02020603050405020304" pitchFamily="18" charset="0"/>
                <a:cs typeface="Times New Roman" panose="02020603050405020304" pitchFamily="18" charset="0"/>
              </a:rPr>
              <a:t>Scientific Reports</a:t>
            </a:r>
            <a:r>
              <a:rPr sz="2750" spc="110" dirty="0">
                <a:latin typeface="Times New Roman" panose="02020603050405020304" pitchFamily="18" charset="0"/>
                <a:cs typeface="Times New Roman" panose="02020603050405020304" pitchFamily="18" charset="0"/>
              </a:rPr>
              <a:t>,</a:t>
            </a:r>
            <a:r>
              <a:rPr sz="2750" spc="3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202</a:t>
            </a:r>
            <a:r>
              <a:rPr lang="en-US" sz="2750" dirty="0">
                <a:latin typeface="Times New Roman" panose="02020603050405020304" pitchFamily="18" charset="0"/>
                <a:cs typeface="Times New Roman" panose="02020603050405020304" pitchFamily="18" charset="0"/>
              </a:rPr>
              <a:t>5</a:t>
            </a:r>
            <a:r>
              <a:rPr sz="2750" dirty="0">
                <a:latin typeface="Times New Roman" panose="02020603050405020304" pitchFamily="18" charset="0"/>
                <a:cs typeface="Times New Roman" panose="02020603050405020304" pitchFamily="18" charset="0"/>
              </a:rPr>
              <a:t>,</a:t>
            </a:r>
            <a:r>
              <a:rPr sz="2750" spc="4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Vol.</a:t>
            </a:r>
            <a:r>
              <a:rPr sz="2750" spc="30" dirty="0">
                <a:latin typeface="Times New Roman" panose="02020603050405020304" pitchFamily="18" charset="0"/>
                <a:cs typeface="Times New Roman" panose="02020603050405020304" pitchFamily="18" charset="0"/>
              </a:rPr>
              <a:t> </a:t>
            </a:r>
            <a:r>
              <a:rPr sz="2750" dirty="0">
                <a:latin typeface="Times New Roman" panose="02020603050405020304" pitchFamily="18" charset="0"/>
                <a:cs typeface="Times New Roman" panose="02020603050405020304" pitchFamily="18" charset="0"/>
              </a:rPr>
              <a:t>13,</a:t>
            </a:r>
            <a:r>
              <a:rPr sz="2750" spc="30" dirty="0">
                <a:latin typeface="Times New Roman" panose="02020603050405020304" pitchFamily="18" charset="0"/>
                <a:cs typeface="Times New Roman" panose="02020603050405020304" pitchFamily="18" charset="0"/>
              </a:rPr>
              <a:t> </a:t>
            </a:r>
            <a:r>
              <a:rPr sz="2750" spc="140" dirty="0">
                <a:latin typeface="Times New Roman" panose="02020603050405020304" pitchFamily="18" charset="0"/>
                <a:cs typeface="Times New Roman" panose="02020603050405020304" pitchFamily="18" charset="0"/>
              </a:rPr>
              <a:t>DOI</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hlinkClick r:id="rId4"/>
              </a:rPr>
              <a:t>10.1038/s41598-025-87285-0</a:t>
            </a:r>
            <a:endParaRPr sz="2750" dirty="0">
              <a:latin typeface="Times New Roman" panose="02020603050405020304" pitchFamily="18" charset="0"/>
              <a:cs typeface="Times New Roman" panose="02020603050405020304" pitchFamily="18" charset="0"/>
            </a:endParaRPr>
          </a:p>
          <a:p>
            <a:pPr marL="12700">
              <a:lnSpc>
                <a:spcPct val="100000"/>
              </a:lnSpc>
              <a:spcBef>
                <a:spcPts val="525"/>
              </a:spcBef>
            </a:pPr>
            <a:r>
              <a:rPr sz="2750" b="1" dirty="0">
                <a:latin typeface="Times New Roman"/>
                <a:cs typeface="Times New Roman"/>
              </a:rPr>
              <a:t>Dataset:</a:t>
            </a:r>
            <a:r>
              <a:rPr sz="2750" b="1" spc="-5" dirty="0">
                <a:latin typeface="Times New Roman"/>
                <a:cs typeface="Times New Roman"/>
              </a:rPr>
              <a:t> </a:t>
            </a:r>
            <a:r>
              <a:rPr lang="pt-BR" sz="2800" dirty="0">
                <a:latin typeface="Times New Roman" panose="02020603050405020304" pitchFamily="18" charset="0"/>
                <a:cs typeface="Times New Roman" panose="02020603050405020304" pitchFamily="18" charset="0"/>
              </a:rPr>
              <a:t>Pima Indians Diabetes Dataset (PIDD)</a:t>
            </a:r>
            <a:endParaRPr sz="2750" dirty="0">
              <a:latin typeface="Times New Roman" panose="02020603050405020304" pitchFamily="18" charset="0"/>
              <a:cs typeface="Times New Roman" panose="02020603050405020304" pitchFamily="18" charset="0"/>
            </a:endParaRPr>
          </a:p>
          <a:p>
            <a:pPr marL="12700">
              <a:lnSpc>
                <a:spcPct val="100000"/>
              </a:lnSpc>
              <a:spcBef>
                <a:spcPts val="525"/>
              </a:spcBef>
            </a:pPr>
            <a:r>
              <a:rPr sz="2750" b="1" spc="-10" dirty="0">
                <a:latin typeface="Times New Roman"/>
                <a:cs typeface="Times New Roman"/>
              </a:rPr>
              <a:t>Methodology:</a:t>
            </a:r>
            <a:endParaRPr lang="en-US" sz="2750" b="1" spc="-10" dirty="0">
              <a:latin typeface="Times New Roman"/>
              <a:cs typeface="Times New Roman"/>
            </a:endParaRPr>
          </a:p>
          <a:p>
            <a:pPr marL="469900" indent="-457200">
              <a:lnSpc>
                <a:spcPct val="100000"/>
              </a:lnSpc>
              <a:spcBef>
                <a:spcPts val="525"/>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study introduced an </a:t>
            </a:r>
            <a:r>
              <a:rPr lang="en-US" sz="2800" b="1" dirty="0">
                <a:latin typeface="Times New Roman" panose="02020603050405020304" pitchFamily="18" charset="0"/>
                <a:cs typeface="Times New Roman" panose="02020603050405020304" pitchFamily="18" charset="0"/>
              </a:rPr>
              <a:t>improved Secretary Bird Optimization Algorithm (QHSBOA)</a:t>
            </a:r>
            <a:r>
              <a:rPr lang="en-US" sz="2800" dirty="0">
                <a:latin typeface="Times New Roman" panose="02020603050405020304" pitchFamily="18" charset="0"/>
                <a:cs typeface="Times New Roman" panose="02020603050405020304" pitchFamily="18" charset="0"/>
              </a:rPr>
              <a:t> to optimize the Kernel Extreme Learning Machine (KELM) for diabetes classification</a:t>
            </a:r>
            <a:r>
              <a:rPr sz="2750" spc="50" dirty="0">
                <a:latin typeface="Times New Roman" panose="02020603050405020304" pitchFamily="18" charset="0"/>
                <a:cs typeface="Times New Roman" panose="02020603050405020304" pitchFamily="18" charset="0"/>
              </a:rPr>
              <a:t>.</a:t>
            </a:r>
            <a:endParaRPr sz="275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a:t>
            </a:r>
            <a:r>
              <a:rPr lang="en-IN" sz="2800" b="1" dirty="0">
                <a:latin typeface="Times New Roman" panose="02020603050405020304" pitchFamily="18" charset="0"/>
                <a:cs typeface="Times New Roman" panose="02020603050405020304" pitchFamily="18" charset="0"/>
              </a:rPr>
              <a:t>Secretary Bird Optimization Algorithm (SBOA)</a:t>
            </a:r>
            <a:r>
              <a:rPr lang="en-IN" sz="2800" dirty="0">
                <a:latin typeface="Times New Roman" panose="02020603050405020304" pitchFamily="18" charset="0"/>
                <a:cs typeface="Times New Roman" panose="02020603050405020304" pitchFamily="18" charset="0"/>
              </a:rPr>
              <a:t> was enhanced with:</a:t>
            </a:r>
          </a:p>
          <a:p>
            <a:pPr lvl="1"/>
            <a:r>
              <a:rPr lang="en-IN" sz="2800" dirty="0">
                <a:latin typeface="Times New Roman" panose="02020603050405020304" pitchFamily="18" charset="0"/>
                <a:cs typeface="Times New Roman" panose="02020603050405020304" pitchFamily="18" charset="0"/>
              </a:rPr>
              <a:t>             A </a:t>
            </a:r>
            <a:r>
              <a:rPr lang="en-IN" sz="2800" b="1" dirty="0">
                <a:latin typeface="Times New Roman" panose="02020603050405020304" pitchFamily="18" charset="0"/>
                <a:cs typeface="Times New Roman" panose="02020603050405020304" pitchFamily="18" charset="0"/>
              </a:rPr>
              <a:t>Particle Swarm Optimization (PSO) search mechanism</a:t>
            </a:r>
            <a:r>
              <a:rPr lang="en-IN" sz="2800" dirty="0">
                <a:latin typeface="Times New Roman" panose="02020603050405020304" pitchFamily="18" charset="0"/>
                <a:cs typeface="Times New Roman" panose="02020603050405020304" pitchFamily="18" charset="0"/>
              </a:rPr>
              <a:t> for better exploration.</a:t>
            </a:r>
          </a:p>
          <a:p>
            <a:r>
              <a:rPr lang="en-IN" sz="2800" b="1" dirty="0">
                <a:latin typeface="Times New Roman" panose="02020603050405020304" pitchFamily="18" charset="0"/>
                <a:cs typeface="Times New Roman" panose="02020603050405020304" pitchFamily="18" charset="0"/>
              </a:rPr>
              <a:t>             Dynamic boundary adjustment</a:t>
            </a:r>
            <a:r>
              <a:rPr lang="en-IN" sz="2800" dirty="0">
                <a:latin typeface="Times New Roman" panose="02020603050405020304" pitchFamily="18" charset="0"/>
                <a:cs typeface="Times New Roman" panose="02020603050405020304" pitchFamily="18" charset="0"/>
              </a:rPr>
              <a:t> based on the best-performing individuals.</a:t>
            </a:r>
          </a:p>
          <a:p>
            <a:r>
              <a:rPr lang="en-IN" sz="2800" b="1" dirty="0">
                <a:latin typeface="Times New Roman" panose="02020603050405020304" pitchFamily="18" charset="0"/>
                <a:cs typeface="Times New Roman" panose="02020603050405020304" pitchFamily="18" charset="0"/>
              </a:rPr>
              <a:t>             Quantum computing-based t-distribution variation</a:t>
            </a:r>
            <a:r>
              <a:rPr lang="en-IN" sz="2800" dirty="0">
                <a:latin typeface="Times New Roman" panose="02020603050405020304" pitchFamily="18" charset="0"/>
                <a:cs typeface="Times New Roman" panose="02020603050405020304" pitchFamily="18" charset="0"/>
              </a:rPr>
              <a:t> for improved search diversity</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QHSBOA was used to fine-tune the </a:t>
            </a:r>
            <a:r>
              <a:rPr lang="en-US" sz="2800" b="1" dirty="0">
                <a:latin typeface="Times New Roman" panose="02020603050405020304" pitchFamily="18" charset="0"/>
                <a:cs typeface="Times New Roman" panose="02020603050405020304" pitchFamily="18" charset="0"/>
              </a:rPr>
              <a:t>kernel penalty parameter (C) and bandwidth (c)</a:t>
            </a:r>
            <a:r>
              <a:rPr lang="en-US" sz="2800" dirty="0">
                <a:latin typeface="Times New Roman" panose="02020603050405020304" pitchFamily="18" charset="0"/>
                <a:cs typeface="Times New Roman" panose="02020603050405020304" pitchFamily="18" charset="0"/>
              </a:rPr>
              <a:t> of the KELM model.</a:t>
            </a:r>
          </a:p>
          <a:p>
            <a:pPr marL="12700">
              <a:lnSpc>
                <a:spcPct val="100000"/>
              </a:lnSpc>
              <a:spcBef>
                <a:spcPts val="525"/>
              </a:spcBef>
            </a:pPr>
            <a:r>
              <a:rPr sz="2750" b="1" spc="-10" dirty="0">
                <a:latin typeface="Times New Roman"/>
                <a:cs typeface="Times New Roman"/>
              </a:rPr>
              <a:t>Advantages:</a:t>
            </a:r>
            <a:endParaRPr lang="en-US" sz="2750" b="1" spc="-10" dirty="0">
              <a:latin typeface="Times New Roman"/>
              <a:cs typeface="Times New Roman"/>
            </a:endParaRPr>
          </a:p>
          <a:p>
            <a:pPr marL="469900" indent="-457200">
              <a:lnSpc>
                <a:spcPct val="100000"/>
              </a:lnSpc>
              <a:spcBef>
                <a:spcPts val="525"/>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Achieved </a:t>
            </a:r>
            <a:r>
              <a:rPr lang="en-US" sz="2800" b="1" dirty="0">
                <a:latin typeface="Times New Roman" panose="02020603050405020304" pitchFamily="18" charset="0"/>
                <a:cs typeface="Times New Roman" panose="02020603050405020304" pitchFamily="18" charset="0"/>
              </a:rPr>
              <a:t>higher classification accuracy</a:t>
            </a:r>
            <a:r>
              <a:rPr lang="en-US" sz="2800" dirty="0">
                <a:latin typeface="Times New Roman" panose="02020603050405020304" pitchFamily="18" charset="0"/>
                <a:cs typeface="Times New Roman" panose="02020603050405020304" pitchFamily="18" charset="0"/>
              </a:rPr>
              <a:t> compared to traditional KELM models</a:t>
            </a:r>
            <a:r>
              <a:rPr lang="en-US" sz="2800" dirty="0"/>
              <a:t>.</a:t>
            </a:r>
          </a:p>
          <a:p>
            <a:pPr marL="469900" indent="-457200">
              <a:lnSpc>
                <a:spcPct val="100000"/>
              </a:lnSpc>
              <a:spcBef>
                <a:spcPts val="525"/>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Quantum computing-based optimization</a:t>
            </a:r>
            <a:r>
              <a:rPr lang="en-US" sz="2800" dirty="0">
                <a:latin typeface="Times New Roman" panose="02020603050405020304" pitchFamily="18" charset="0"/>
                <a:cs typeface="Times New Roman" panose="02020603050405020304" pitchFamily="18" charset="0"/>
              </a:rPr>
              <a:t> improved convergence speed and reduced the risk of local optima</a:t>
            </a:r>
            <a:r>
              <a:rPr lang="en-US" sz="2750" spc="70" dirty="0">
                <a:latin typeface="Times New Roman" panose="02020603050405020304" pitchFamily="18" charset="0"/>
                <a:cs typeface="Times New Roman" panose="02020603050405020304" pitchFamily="18" charset="0"/>
              </a:rPr>
              <a:t>.</a:t>
            </a:r>
            <a:endParaRPr lang="en-US" sz="2750" dirty="0">
              <a:latin typeface="Times New Roman" panose="02020603050405020304" pitchFamily="18" charset="0"/>
              <a:cs typeface="Times New Roman" panose="02020603050405020304" pitchFamily="18" charset="0"/>
            </a:endParaRPr>
          </a:p>
          <a:p>
            <a:pPr marL="12700">
              <a:lnSpc>
                <a:spcPct val="100000"/>
              </a:lnSpc>
              <a:spcBef>
                <a:spcPts val="525"/>
              </a:spcBef>
            </a:pPr>
            <a:r>
              <a:rPr sz="2750" b="1" spc="-10" dirty="0">
                <a:latin typeface="Times New Roman"/>
                <a:cs typeface="Times New Roman"/>
              </a:rPr>
              <a:t>Disadvantages:</a:t>
            </a:r>
            <a:endParaRPr lang="en-US" sz="2750" b="1" spc="-10" dirty="0">
              <a:latin typeface="Times New Roman"/>
              <a:cs typeface="Times New Roman"/>
            </a:endParaRPr>
          </a:p>
          <a:p>
            <a:pPr marL="469900" indent="-457200">
              <a:lnSpc>
                <a:spcPct val="100000"/>
              </a:lnSpc>
              <a:spcBef>
                <a:spcPts val="525"/>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Requires </a:t>
            </a:r>
            <a:r>
              <a:rPr lang="en-US" sz="2800" b="1" dirty="0">
                <a:latin typeface="Times New Roman" panose="02020603050405020304" pitchFamily="18" charset="0"/>
                <a:cs typeface="Times New Roman" panose="02020603050405020304" pitchFamily="18" charset="0"/>
              </a:rPr>
              <a:t>fine-tuning of hyperparameters</a:t>
            </a:r>
            <a:r>
              <a:rPr lang="en-US" sz="2800" dirty="0">
                <a:latin typeface="Times New Roman" panose="02020603050405020304" pitchFamily="18" charset="0"/>
                <a:cs typeface="Times New Roman" panose="02020603050405020304" pitchFamily="18" charset="0"/>
              </a:rPr>
              <a:t>, making model training more complex.</a:t>
            </a:r>
            <a:endParaRPr lang="en-IN" sz="2750" b="1" spc="-10" dirty="0">
              <a:latin typeface="Times New Roman" panose="02020603050405020304" pitchFamily="18" charset="0"/>
              <a:cs typeface="Times New Roman" panose="02020603050405020304" pitchFamily="18" charset="0"/>
            </a:endParaRPr>
          </a:p>
          <a:p>
            <a:pPr marL="469900" indent="-457200">
              <a:lnSpc>
                <a:spcPct val="100000"/>
              </a:lnSpc>
              <a:spcBef>
                <a:spcPts val="525"/>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Performance is </a:t>
            </a:r>
            <a:r>
              <a:rPr lang="en-US" sz="2800" b="1" dirty="0">
                <a:latin typeface="Times New Roman" panose="02020603050405020304" pitchFamily="18" charset="0"/>
                <a:cs typeface="Times New Roman" panose="02020603050405020304" pitchFamily="18" charset="0"/>
              </a:rPr>
              <a:t>dataset-dependent</a:t>
            </a:r>
            <a:r>
              <a:rPr lang="en-US" sz="2800" dirty="0">
                <a:latin typeface="Times New Roman" panose="02020603050405020304" pitchFamily="18" charset="0"/>
                <a:cs typeface="Times New Roman" panose="02020603050405020304" pitchFamily="18" charset="0"/>
              </a:rPr>
              <a:t>, limiting generalization to other medical datasets without adaptation.</a:t>
            </a:r>
            <a:endParaRPr sz="27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246600" y="9232962"/>
            <a:ext cx="311150" cy="330200"/>
          </a:xfrm>
          <a:prstGeom prst="rect">
            <a:avLst/>
          </a:prstGeom>
        </p:spPr>
        <p:txBody>
          <a:bodyPr vert="horz" wrap="square" lIns="0" tIns="12700" rIns="0" bIns="0" rtlCol="0">
            <a:spAutoFit/>
          </a:bodyPr>
          <a:lstStyle/>
          <a:p>
            <a:pPr marL="12700">
              <a:lnSpc>
                <a:spcPct val="100000"/>
              </a:lnSpc>
              <a:spcBef>
                <a:spcPts val="100"/>
              </a:spcBef>
            </a:pPr>
            <a:r>
              <a:rPr sz="2000" spc="-125" dirty="0">
                <a:latin typeface="Verdana"/>
                <a:cs typeface="Verdana"/>
              </a:rPr>
              <a:t>15</a:t>
            </a:r>
            <a:endParaRPr sz="2000">
              <a:latin typeface="Verdana"/>
              <a:cs typeface="Verdana"/>
            </a:endParaRPr>
          </a:p>
        </p:txBody>
      </p:sp>
      <p:sp>
        <p:nvSpPr>
          <p:cNvPr id="3" name="object 3"/>
          <p:cNvSpPr txBox="1">
            <a:spLocks noGrp="1"/>
          </p:cNvSpPr>
          <p:nvPr>
            <p:ph type="title"/>
          </p:nvPr>
        </p:nvSpPr>
        <p:spPr>
          <a:xfrm>
            <a:off x="292715" y="47670"/>
            <a:ext cx="8342630" cy="711200"/>
          </a:xfrm>
          <a:prstGeom prst="rect">
            <a:avLst/>
          </a:prstGeom>
        </p:spPr>
        <p:txBody>
          <a:bodyPr vert="horz" wrap="square" lIns="0" tIns="12700" rIns="0" bIns="0" rtlCol="0">
            <a:spAutoFit/>
          </a:bodyPr>
          <a:lstStyle/>
          <a:p>
            <a:pPr marL="12700">
              <a:lnSpc>
                <a:spcPct val="100000"/>
              </a:lnSpc>
              <a:spcBef>
                <a:spcPts val="100"/>
              </a:spcBef>
            </a:pPr>
            <a:r>
              <a:rPr dirty="0"/>
              <a:t>7.5</a:t>
            </a:r>
            <a:r>
              <a:rPr spc="-175" dirty="0"/>
              <a:t> </a:t>
            </a:r>
            <a:r>
              <a:rPr spc="-25" dirty="0"/>
              <a:t>Study</a:t>
            </a:r>
            <a:r>
              <a:rPr spc="-170" dirty="0"/>
              <a:t> </a:t>
            </a:r>
            <a:r>
              <a:rPr dirty="0"/>
              <a:t>on</a:t>
            </a:r>
            <a:r>
              <a:rPr spc="-170" dirty="0"/>
              <a:t> </a:t>
            </a:r>
            <a:r>
              <a:rPr dirty="0"/>
              <a:t>Existing</a:t>
            </a:r>
            <a:r>
              <a:rPr spc="-170" dirty="0"/>
              <a:t> </a:t>
            </a:r>
            <a:r>
              <a:rPr spc="-50" dirty="0"/>
              <a:t>Technologies</a:t>
            </a:r>
          </a:p>
        </p:txBody>
      </p:sp>
      <p:pic>
        <p:nvPicPr>
          <p:cNvPr id="4" name="object 4"/>
          <p:cNvPicPr/>
          <p:nvPr/>
        </p:nvPicPr>
        <p:blipFill>
          <a:blip r:embed="rId2" cstate="print"/>
          <a:stretch>
            <a:fillRect/>
          </a:stretch>
        </p:blipFill>
        <p:spPr>
          <a:xfrm>
            <a:off x="864623" y="3498047"/>
            <a:ext cx="85725" cy="85724"/>
          </a:xfrm>
          <a:prstGeom prst="rect">
            <a:avLst/>
          </a:prstGeom>
        </p:spPr>
      </p:pic>
      <p:pic>
        <p:nvPicPr>
          <p:cNvPr id="5" name="object 5"/>
          <p:cNvPicPr/>
          <p:nvPr/>
        </p:nvPicPr>
        <p:blipFill>
          <a:blip r:embed="rId2" cstate="print"/>
          <a:stretch>
            <a:fillRect/>
          </a:stretch>
        </p:blipFill>
        <p:spPr>
          <a:xfrm>
            <a:off x="864623" y="4488647"/>
            <a:ext cx="85725" cy="85724"/>
          </a:xfrm>
          <a:prstGeom prst="rect">
            <a:avLst/>
          </a:prstGeom>
        </p:spPr>
      </p:pic>
      <p:pic>
        <p:nvPicPr>
          <p:cNvPr id="6" name="object 6"/>
          <p:cNvPicPr/>
          <p:nvPr/>
        </p:nvPicPr>
        <p:blipFill>
          <a:blip r:embed="rId2" cstate="print"/>
          <a:stretch>
            <a:fillRect/>
          </a:stretch>
        </p:blipFill>
        <p:spPr>
          <a:xfrm>
            <a:off x="864623" y="4983947"/>
            <a:ext cx="85725" cy="85724"/>
          </a:xfrm>
          <a:prstGeom prst="rect">
            <a:avLst/>
          </a:prstGeom>
        </p:spPr>
      </p:pic>
      <p:pic>
        <p:nvPicPr>
          <p:cNvPr id="7" name="object 7"/>
          <p:cNvPicPr/>
          <p:nvPr/>
        </p:nvPicPr>
        <p:blipFill>
          <a:blip r:embed="rId2" cstate="print"/>
          <a:stretch>
            <a:fillRect/>
          </a:stretch>
        </p:blipFill>
        <p:spPr>
          <a:xfrm>
            <a:off x="864623" y="5974547"/>
            <a:ext cx="85725" cy="85724"/>
          </a:xfrm>
          <a:prstGeom prst="rect">
            <a:avLst/>
          </a:prstGeom>
        </p:spPr>
      </p:pic>
      <p:pic>
        <p:nvPicPr>
          <p:cNvPr id="8" name="object 8"/>
          <p:cNvPicPr/>
          <p:nvPr/>
        </p:nvPicPr>
        <p:blipFill>
          <a:blip r:embed="rId3" cstate="print"/>
          <a:stretch>
            <a:fillRect/>
          </a:stretch>
        </p:blipFill>
        <p:spPr>
          <a:xfrm>
            <a:off x="864623" y="6965147"/>
            <a:ext cx="85725" cy="85724"/>
          </a:xfrm>
          <a:prstGeom prst="rect">
            <a:avLst/>
          </a:prstGeom>
        </p:spPr>
      </p:pic>
      <p:pic>
        <p:nvPicPr>
          <p:cNvPr id="9" name="object 9"/>
          <p:cNvPicPr/>
          <p:nvPr/>
        </p:nvPicPr>
        <p:blipFill>
          <a:blip r:embed="rId3" cstate="print"/>
          <a:stretch>
            <a:fillRect/>
          </a:stretch>
        </p:blipFill>
        <p:spPr>
          <a:xfrm>
            <a:off x="864623" y="7955746"/>
            <a:ext cx="85725" cy="85724"/>
          </a:xfrm>
          <a:prstGeom prst="rect">
            <a:avLst/>
          </a:prstGeom>
        </p:spPr>
      </p:pic>
      <p:pic>
        <p:nvPicPr>
          <p:cNvPr id="10" name="object 10"/>
          <p:cNvPicPr/>
          <p:nvPr/>
        </p:nvPicPr>
        <p:blipFill>
          <a:blip r:embed="rId3" cstate="print"/>
          <a:stretch>
            <a:fillRect/>
          </a:stretch>
        </p:blipFill>
        <p:spPr>
          <a:xfrm>
            <a:off x="864623" y="8451046"/>
            <a:ext cx="85725" cy="85724"/>
          </a:xfrm>
          <a:prstGeom prst="rect">
            <a:avLst/>
          </a:prstGeom>
        </p:spPr>
      </p:pic>
      <p:sp>
        <p:nvSpPr>
          <p:cNvPr id="11" name="object 11"/>
          <p:cNvSpPr txBox="1"/>
          <p:nvPr/>
        </p:nvSpPr>
        <p:spPr>
          <a:xfrm>
            <a:off x="480448" y="718773"/>
            <a:ext cx="17591405" cy="10031592"/>
          </a:xfrm>
          <a:prstGeom prst="rect">
            <a:avLst/>
          </a:prstGeom>
        </p:spPr>
        <p:txBody>
          <a:bodyPr vert="horz" wrap="square" lIns="0" tIns="11430" rIns="0" bIns="0" rtlCol="0">
            <a:spAutoFit/>
          </a:bodyPr>
          <a:lstStyle/>
          <a:p>
            <a:pPr marL="12700" marR="5080">
              <a:lnSpc>
                <a:spcPct val="116100"/>
              </a:lnSpc>
              <a:spcBef>
                <a:spcPts val="90"/>
              </a:spcBef>
              <a:tabLst>
                <a:tab pos="1050925" algn="l"/>
                <a:tab pos="5340985" algn="l"/>
                <a:tab pos="6637655" algn="l"/>
                <a:tab pos="8233409" algn="l"/>
                <a:tab pos="8919845" algn="l"/>
                <a:tab pos="9984105" algn="l"/>
                <a:tab pos="11715115" algn="l"/>
                <a:tab pos="12263120" algn="l"/>
                <a:tab pos="14292580" algn="l"/>
                <a:tab pos="15687040" algn="l"/>
                <a:tab pos="16668750" algn="l"/>
              </a:tabLst>
            </a:pPr>
            <a:r>
              <a:rPr sz="2800" b="1" spc="-10" dirty="0">
                <a:latin typeface="Times New Roman"/>
                <a:cs typeface="Times New Roman"/>
              </a:rPr>
              <a:t>Title:</a:t>
            </a:r>
            <a:r>
              <a:rPr sz="2800" b="1" dirty="0">
                <a:latin typeface="Times New Roman"/>
                <a:cs typeface="Times New Roman"/>
              </a:rPr>
              <a:t>	</a:t>
            </a:r>
            <a:r>
              <a:rPr lang="en-US" sz="2800" dirty="0">
                <a:latin typeface="Times New Roman" panose="02020603050405020304" pitchFamily="18" charset="0"/>
                <a:cs typeface="Times New Roman" panose="02020603050405020304" pitchFamily="18" charset="0"/>
              </a:rPr>
              <a:t>Enhanced Multi-Label Ocular Disease Identification Using a Quantum Convolutional Neural Network Approach Based on Fundus Images.</a:t>
            </a:r>
            <a:endParaRPr sz="2800" dirty="0">
              <a:latin typeface="Times New Roman" panose="02020603050405020304" pitchFamily="18" charset="0"/>
              <a:cs typeface="Times New Roman" panose="02020603050405020304" pitchFamily="18" charset="0"/>
            </a:endParaRPr>
          </a:p>
          <a:p>
            <a:pPr marL="12700">
              <a:lnSpc>
                <a:spcPct val="100000"/>
              </a:lnSpc>
              <a:spcBef>
                <a:spcPts val="540"/>
              </a:spcBef>
            </a:pPr>
            <a:r>
              <a:rPr sz="2800" b="1" spc="-30" dirty="0">
                <a:latin typeface="Times New Roman"/>
                <a:cs typeface="Times New Roman"/>
              </a:rPr>
              <a:t>Journal</a:t>
            </a:r>
            <a:r>
              <a:rPr sz="2800" b="1" spc="10" dirty="0">
                <a:latin typeface="Times New Roman"/>
                <a:cs typeface="Times New Roman"/>
              </a:rPr>
              <a:t> </a:t>
            </a:r>
            <a:r>
              <a:rPr sz="2800" b="1" dirty="0">
                <a:latin typeface="Times New Roman"/>
                <a:cs typeface="Times New Roman"/>
              </a:rPr>
              <a:t>Details:</a:t>
            </a:r>
            <a:r>
              <a:rPr sz="2800" b="1" spc="15" dirty="0">
                <a:latin typeface="Times New Roman"/>
                <a:cs typeface="Times New Roman"/>
              </a:rPr>
              <a:t> </a:t>
            </a:r>
            <a:r>
              <a:rPr lang="en-IN" sz="2800" dirty="0">
                <a:latin typeface="Times New Roman" panose="02020603050405020304" pitchFamily="18" charset="0"/>
                <a:cs typeface="Times New Roman" panose="02020603050405020304" pitchFamily="18" charset="0"/>
              </a:rPr>
              <a:t>Preprint (SSRN)</a:t>
            </a:r>
            <a:r>
              <a:rPr sz="2800" spc="90" dirty="0">
                <a:latin typeface="Times New Roman"/>
                <a:cs typeface="Times New Roman"/>
              </a:rPr>
              <a:t>,</a:t>
            </a:r>
            <a:r>
              <a:rPr sz="2800" spc="15" dirty="0">
                <a:latin typeface="Times New Roman"/>
                <a:cs typeface="Times New Roman"/>
              </a:rPr>
              <a:t> </a:t>
            </a:r>
            <a:r>
              <a:rPr sz="2800" dirty="0">
                <a:latin typeface="Times New Roman"/>
                <a:cs typeface="Times New Roman"/>
              </a:rPr>
              <a:t>202</a:t>
            </a:r>
            <a:r>
              <a:rPr lang="en-US" sz="2800" dirty="0">
                <a:latin typeface="Times New Roman"/>
                <a:cs typeface="Times New Roman"/>
              </a:rPr>
              <a:t>4</a:t>
            </a:r>
            <a:r>
              <a:rPr sz="2800" dirty="0">
                <a:latin typeface="Times New Roman"/>
                <a:cs typeface="Times New Roman"/>
              </a:rPr>
              <a:t>,</a:t>
            </a:r>
            <a:r>
              <a:rPr sz="2800" spc="10" dirty="0">
                <a:latin typeface="Times New Roman"/>
                <a:cs typeface="Times New Roman"/>
              </a:rPr>
              <a:t> </a:t>
            </a:r>
            <a:r>
              <a:rPr sz="2800" spc="70" dirty="0">
                <a:latin typeface="Times New Roman"/>
                <a:cs typeface="Times New Roman"/>
              </a:rPr>
              <a:t>Volume</a:t>
            </a:r>
            <a:r>
              <a:rPr sz="2800" spc="15" dirty="0">
                <a:latin typeface="Times New Roman"/>
                <a:cs typeface="Times New Roman"/>
              </a:rPr>
              <a:t> </a:t>
            </a:r>
            <a:r>
              <a:rPr sz="2800" dirty="0">
                <a:latin typeface="Times New Roman"/>
                <a:cs typeface="Times New Roman"/>
              </a:rPr>
              <a:t>9,</a:t>
            </a:r>
            <a:r>
              <a:rPr sz="2800" spc="10" dirty="0">
                <a:latin typeface="Times New Roman"/>
                <a:cs typeface="Times New Roman"/>
              </a:rPr>
              <a:t> </a:t>
            </a:r>
            <a:r>
              <a:rPr sz="2800" spc="140" dirty="0">
                <a:latin typeface="Times New Roman"/>
                <a:cs typeface="Times New Roman"/>
              </a:rPr>
              <a:t>DOI</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hlinkClick r:id="rId4"/>
              </a:rPr>
              <a:t>10.2139/ssrn.5139712</a:t>
            </a:r>
            <a:endParaRPr sz="2800" dirty="0">
              <a:latin typeface="Times New Roman" panose="02020603050405020304" pitchFamily="18" charset="0"/>
              <a:cs typeface="Times New Roman" panose="02020603050405020304" pitchFamily="18" charset="0"/>
            </a:endParaRPr>
          </a:p>
          <a:p>
            <a:pPr marL="12700">
              <a:lnSpc>
                <a:spcPct val="100000"/>
              </a:lnSpc>
              <a:spcBef>
                <a:spcPts val="540"/>
              </a:spcBef>
            </a:pPr>
            <a:r>
              <a:rPr sz="2800" b="1" dirty="0">
                <a:latin typeface="Times New Roman"/>
                <a:cs typeface="Times New Roman"/>
              </a:rPr>
              <a:t>Dataset:</a:t>
            </a:r>
            <a:r>
              <a:rPr sz="2800" b="1" spc="10" dirty="0">
                <a:latin typeface="Times New Roman"/>
                <a:cs typeface="Times New Roman"/>
              </a:rPr>
              <a:t> </a:t>
            </a:r>
            <a:r>
              <a:rPr lang="en-US" sz="2800" b="1" dirty="0">
                <a:latin typeface="Times New Roman" panose="02020603050405020304" pitchFamily="18" charset="0"/>
                <a:cs typeface="Times New Roman" panose="02020603050405020304" pitchFamily="18" charset="0"/>
              </a:rPr>
              <a:t>OIA-ODIR dataset</a:t>
            </a:r>
            <a:r>
              <a:rPr lang="en-US" sz="2800" dirty="0">
                <a:latin typeface="Times New Roman" panose="02020603050405020304" pitchFamily="18" charset="0"/>
                <a:cs typeface="Times New Roman" panose="02020603050405020304" pitchFamily="18" charset="0"/>
              </a:rPr>
              <a:t>, which consists of </a:t>
            </a:r>
            <a:r>
              <a:rPr lang="en-US" sz="2800" b="1" dirty="0">
                <a:latin typeface="Times New Roman" panose="02020603050405020304" pitchFamily="18" charset="0"/>
                <a:cs typeface="Times New Roman" panose="02020603050405020304" pitchFamily="18" charset="0"/>
              </a:rPr>
              <a:t>10,000 fundus images</a:t>
            </a:r>
            <a:r>
              <a:rPr lang="en-US" sz="2800" dirty="0">
                <a:latin typeface="Times New Roman" panose="02020603050405020304" pitchFamily="18" charset="0"/>
                <a:cs typeface="Times New Roman" panose="02020603050405020304" pitchFamily="18" charset="0"/>
              </a:rPr>
              <a:t> from </a:t>
            </a:r>
            <a:r>
              <a:rPr lang="en-US" sz="2800" b="1" dirty="0">
                <a:latin typeface="Times New Roman" panose="02020603050405020304" pitchFamily="18" charset="0"/>
                <a:cs typeface="Times New Roman" panose="02020603050405020304" pitchFamily="18" charset="0"/>
              </a:rPr>
              <a:t>5,000 patients</a:t>
            </a:r>
            <a:r>
              <a:rPr lang="en-US" sz="2800" dirty="0">
                <a:latin typeface="Times New Roman" panose="02020603050405020304" pitchFamily="18" charset="0"/>
                <a:cs typeface="Times New Roman" panose="02020603050405020304" pitchFamily="18" charset="0"/>
              </a:rPr>
              <a:t>.</a:t>
            </a:r>
            <a:endParaRPr sz="2800" dirty="0">
              <a:latin typeface="Times New Roman" panose="02020603050405020304" pitchFamily="18" charset="0"/>
              <a:cs typeface="Times New Roman" panose="02020603050405020304" pitchFamily="18" charset="0"/>
            </a:endParaRPr>
          </a:p>
          <a:p>
            <a:pPr marL="12700">
              <a:lnSpc>
                <a:spcPct val="100000"/>
              </a:lnSpc>
              <a:spcBef>
                <a:spcPts val="540"/>
              </a:spcBef>
            </a:pPr>
            <a:r>
              <a:rPr sz="2800" b="1" spc="-10" dirty="0">
                <a:latin typeface="Times New Roman"/>
                <a:cs typeface="Times New Roman"/>
              </a:rPr>
              <a:t>Methodology:</a:t>
            </a:r>
            <a:endParaRPr lang="en-US" sz="2800" b="1" spc="-10" dirty="0">
              <a:latin typeface="Times New Roman"/>
              <a:cs typeface="Times New Roman"/>
            </a:endParaRPr>
          </a:p>
          <a:p>
            <a:pPr marL="469900" indent="-457200">
              <a:lnSpc>
                <a:spcPct val="100000"/>
              </a:lnSpc>
              <a:spcBef>
                <a:spcPts val="54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Quantum Convolutional Neural Network (QCNN)-based classification model</a:t>
            </a:r>
            <a:r>
              <a:rPr lang="en-US" sz="2800" dirty="0">
                <a:latin typeface="Times New Roman" panose="02020603050405020304" pitchFamily="18" charset="0"/>
                <a:cs typeface="Times New Roman" panose="02020603050405020304" pitchFamily="18" charset="0"/>
              </a:rPr>
              <a:t> was developed.</a:t>
            </a:r>
          </a:p>
          <a:p>
            <a:pPr marL="469900" indent="-457200">
              <a:lnSpc>
                <a:spcPct val="100000"/>
              </a:lnSpc>
              <a:spcBef>
                <a:spcPts val="54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Image preprocessing</a:t>
            </a:r>
            <a:r>
              <a:rPr lang="en-US" sz="2800" dirty="0">
                <a:latin typeface="Times New Roman" panose="02020603050405020304" pitchFamily="18" charset="0"/>
                <a:cs typeface="Times New Roman" panose="02020603050405020304" pitchFamily="18" charset="0"/>
              </a:rPr>
              <a:t> included circular border cropping, resizing, contrast enhancement, noise reduction, and augmentation</a:t>
            </a:r>
          </a:p>
          <a:p>
            <a:pPr marL="469900" indent="-457200">
              <a:lnSpc>
                <a:spcPct val="100000"/>
              </a:lnSpc>
              <a:spcBef>
                <a:spcPts val="54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Quantum Convolutional Layers</a:t>
            </a:r>
            <a:r>
              <a:rPr lang="en-US" sz="2800" dirty="0">
                <a:latin typeface="Times New Roman" panose="02020603050405020304" pitchFamily="18" charset="0"/>
                <a:cs typeface="Times New Roman" panose="02020603050405020304" pitchFamily="18" charset="0"/>
              </a:rPr>
              <a:t> were integrated with CNN to extract quantum-enhanced features from fundus images.</a:t>
            </a:r>
          </a:p>
          <a:p>
            <a:pPr marL="469900" indent="-457200">
              <a:lnSpc>
                <a:spcPct val="100000"/>
              </a:lnSpc>
              <a:spcBef>
                <a:spcPts val="54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QCNN model</a:t>
            </a:r>
            <a:r>
              <a:rPr lang="en-US" sz="2800" dirty="0">
                <a:latin typeface="Times New Roman" panose="02020603050405020304" pitchFamily="18" charset="0"/>
                <a:cs typeface="Times New Roman" panose="02020603050405020304" pitchFamily="18" charset="0"/>
              </a:rPr>
              <a:t> used a combination of classical and quantum convolutional layers, leveraging </a:t>
            </a:r>
            <a:r>
              <a:rPr lang="en-US" sz="2800" b="1" dirty="0">
                <a:latin typeface="Times New Roman" panose="02020603050405020304" pitchFamily="18" charset="0"/>
                <a:cs typeface="Times New Roman" panose="02020603050405020304" pitchFamily="18" charset="0"/>
              </a:rPr>
              <a:t>entanglement-based quantum pooling</a:t>
            </a:r>
            <a:r>
              <a:rPr lang="en-US" sz="2800" dirty="0">
                <a:latin typeface="Times New Roman" panose="02020603050405020304" pitchFamily="18" charset="0"/>
                <a:cs typeface="Times New Roman" panose="02020603050405020304" pitchFamily="18" charset="0"/>
              </a:rPr>
              <a:t> for dimensionality reduction.</a:t>
            </a:r>
          </a:p>
          <a:p>
            <a:pPr marL="469900" indent="-457200">
              <a:lnSpc>
                <a:spcPct val="100000"/>
              </a:lnSpc>
              <a:spcBef>
                <a:spcPts val="54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Feature extraction was performed using </a:t>
            </a:r>
            <a:r>
              <a:rPr lang="en-US" sz="2800" b="1" dirty="0">
                <a:latin typeface="Times New Roman" panose="02020603050405020304" pitchFamily="18" charset="0"/>
                <a:cs typeface="Times New Roman" panose="02020603050405020304" pitchFamily="18" charset="0"/>
              </a:rPr>
              <a:t>Anisotropic Diffusion Filtering and Wavelet Transform (WT)</a:t>
            </a:r>
            <a:r>
              <a:rPr lang="en-US" sz="2800" dirty="0">
                <a:latin typeface="Times New Roman" panose="02020603050405020304" pitchFamily="18" charset="0"/>
                <a:cs typeface="Times New Roman" panose="02020603050405020304" pitchFamily="18" charset="0"/>
              </a:rPr>
              <a:t> to enhance contrast.</a:t>
            </a:r>
            <a:endParaRPr sz="2800" dirty="0">
              <a:latin typeface="Times New Roman" panose="02020603050405020304" pitchFamily="18" charset="0"/>
              <a:cs typeface="Times New Roman" panose="02020603050405020304" pitchFamily="18" charset="0"/>
            </a:endParaRPr>
          </a:p>
          <a:p>
            <a:pPr marL="12700">
              <a:lnSpc>
                <a:spcPct val="100000"/>
              </a:lnSpc>
              <a:spcBef>
                <a:spcPts val="540"/>
              </a:spcBef>
            </a:pPr>
            <a:r>
              <a:rPr sz="2800" b="1" spc="-10" dirty="0">
                <a:latin typeface="Times New Roman"/>
                <a:cs typeface="Times New Roman"/>
              </a:rPr>
              <a:t>Advantages:</a:t>
            </a:r>
            <a:endParaRPr lang="en-US" sz="2800" b="1" spc="-10" dirty="0">
              <a:latin typeface="Times New Roman"/>
              <a:cs typeface="Times New Roman"/>
            </a:endParaRPr>
          </a:p>
          <a:p>
            <a:pPr marL="469900" indent="-457200">
              <a:lnSpc>
                <a:spcPct val="100000"/>
              </a:lnSpc>
              <a:spcBef>
                <a:spcPts val="54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quantum convolutional layers improved feature extraction</a:t>
            </a:r>
            <a:r>
              <a:rPr lang="en-US" sz="2800" dirty="0">
                <a:latin typeface="Times New Roman" panose="02020603050405020304" pitchFamily="18" charset="0"/>
                <a:cs typeface="Times New Roman" panose="02020603050405020304" pitchFamily="18" charset="0"/>
              </a:rPr>
              <a:t>, leading to better classification of multiple ocular diseases.</a:t>
            </a:r>
            <a:endParaRPr lang="en-IN" sz="2800" b="1" spc="-10" dirty="0">
              <a:latin typeface="Times New Roman" panose="02020603050405020304" pitchFamily="18" charset="0"/>
              <a:cs typeface="Times New Roman" panose="02020603050405020304" pitchFamily="18" charset="0"/>
            </a:endParaRPr>
          </a:p>
          <a:p>
            <a:pPr marL="469900" indent="-457200">
              <a:lnSpc>
                <a:spcPct val="100000"/>
              </a:lnSpc>
              <a:spcBef>
                <a:spcPts val="54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Enhanced contrast filtering</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wavelet transform</a:t>
            </a:r>
            <a:r>
              <a:rPr lang="en-US" sz="2800" dirty="0">
                <a:latin typeface="Times New Roman" panose="02020603050405020304" pitchFamily="18" charset="0"/>
                <a:cs typeface="Times New Roman" panose="02020603050405020304" pitchFamily="18" charset="0"/>
              </a:rPr>
              <a:t> reduced noise, improving diagnostic accuracy.</a:t>
            </a:r>
            <a:endParaRPr sz="2800" dirty="0">
              <a:latin typeface="Times New Roman" panose="02020603050405020304" pitchFamily="18" charset="0"/>
              <a:cs typeface="Times New Roman" panose="02020603050405020304" pitchFamily="18" charset="0"/>
            </a:endParaRPr>
          </a:p>
          <a:p>
            <a:pPr marL="12700">
              <a:lnSpc>
                <a:spcPct val="100000"/>
              </a:lnSpc>
              <a:spcBef>
                <a:spcPts val="540"/>
              </a:spcBef>
            </a:pPr>
            <a:r>
              <a:rPr sz="2800" b="1" spc="-10" dirty="0">
                <a:latin typeface="Times New Roman"/>
                <a:cs typeface="Times New Roman"/>
              </a:rPr>
              <a:t>Disadvantages:</a:t>
            </a:r>
            <a:endParaRPr lang="en-US" sz="2800" b="1" spc="-10" dirty="0">
              <a:latin typeface="Times New Roman"/>
              <a:cs typeface="Times New Roman"/>
            </a:endParaRPr>
          </a:p>
          <a:p>
            <a:pPr marL="469900" indent="-457200">
              <a:lnSpc>
                <a:spcPct val="100000"/>
              </a:lnSpc>
              <a:spcBef>
                <a:spcPts val="54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model's performance is </a:t>
            </a:r>
            <a:r>
              <a:rPr lang="en-US" sz="2800" b="1" dirty="0">
                <a:latin typeface="Times New Roman" panose="02020603050405020304" pitchFamily="18" charset="0"/>
                <a:cs typeface="Times New Roman" panose="02020603050405020304" pitchFamily="18" charset="0"/>
              </a:rPr>
              <a:t>dependent on high-quality fundus images</a:t>
            </a:r>
            <a:r>
              <a:rPr lang="en-US" sz="2800" dirty="0">
                <a:latin typeface="Times New Roman" panose="02020603050405020304" pitchFamily="18" charset="0"/>
                <a:cs typeface="Times New Roman" panose="02020603050405020304" pitchFamily="18" charset="0"/>
              </a:rPr>
              <a:t>, limiting real-world applicability in noisy environments.</a:t>
            </a:r>
            <a:endParaRPr sz="2800" dirty="0">
              <a:latin typeface="Times New Roman" panose="02020603050405020304" pitchFamily="18" charset="0"/>
              <a:cs typeface="Times New Roman" panose="02020603050405020304" pitchFamily="18" charset="0"/>
            </a:endParaRPr>
          </a:p>
        </p:txBody>
      </p:sp>
      <p:pic>
        <p:nvPicPr>
          <p:cNvPr id="12" name="object 12"/>
          <p:cNvPicPr/>
          <p:nvPr/>
        </p:nvPicPr>
        <p:blipFill>
          <a:blip r:embed="rId3" cstate="print"/>
          <a:stretch>
            <a:fillRect/>
          </a:stretch>
        </p:blipFill>
        <p:spPr>
          <a:xfrm>
            <a:off x="864623" y="9441646"/>
            <a:ext cx="85725" cy="85724"/>
          </a:xfrm>
          <a:prstGeom prst="rect">
            <a:avLst/>
          </a:prstGeom>
        </p:spPr>
      </p:pic>
      <p:pic>
        <p:nvPicPr>
          <p:cNvPr id="14" name="object 14"/>
          <p:cNvPicPr/>
          <p:nvPr/>
        </p:nvPicPr>
        <p:blipFill>
          <a:blip r:embed="rId3" cstate="print"/>
          <a:stretch>
            <a:fillRect/>
          </a:stretch>
        </p:blipFill>
        <p:spPr>
          <a:xfrm>
            <a:off x="864623" y="9936946"/>
            <a:ext cx="85725" cy="8572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246600" y="9232962"/>
            <a:ext cx="323850" cy="330200"/>
          </a:xfrm>
          <a:prstGeom prst="rect">
            <a:avLst/>
          </a:prstGeom>
        </p:spPr>
        <p:txBody>
          <a:bodyPr vert="horz" wrap="square" lIns="0" tIns="12700" rIns="0" bIns="0" rtlCol="0">
            <a:spAutoFit/>
          </a:bodyPr>
          <a:lstStyle/>
          <a:p>
            <a:pPr marL="12700">
              <a:lnSpc>
                <a:spcPct val="100000"/>
              </a:lnSpc>
              <a:spcBef>
                <a:spcPts val="100"/>
              </a:spcBef>
            </a:pPr>
            <a:r>
              <a:rPr sz="2000" spc="-75" dirty="0">
                <a:latin typeface="Verdana"/>
                <a:cs typeface="Verdana"/>
              </a:rPr>
              <a:t>16</a:t>
            </a:r>
            <a:endParaRPr sz="2000">
              <a:latin typeface="Verdana"/>
              <a:cs typeface="Verdana"/>
            </a:endParaRPr>
          </a:p>
        </p:txBody>
      </p:sp>
      <p:sp>
        <p:nvSpPr>
          <p:cNvPr id="3" name="object 3"/>
          <p:cNvSpPr txBox="1">
            <a:spLocks noGrp="1"/>
          </p:cNvSpPr>
          <p:nvPr>
            <p:ph type="title"/>
          </p:nvPr>
        </p:nvSpPr>
        <p:spPr>
          <a:xfrm>
            <a:off x="292715" y="47670"/>
            <a:ext cx="8342630" cy="711200"/>
          </a:xfrm>
          <a:prstGeom prst="rect">
            <a:avLst/>
          </a:prstGeom>
        </p:spPr>
        <p:txBody>
          <a:bodyPr vert="horz" wrap="square" lIns="0" tIns="12700" rIns="0" bIns="0" rtlCol="0">
            <a:spAutoFit/>
          </a:bodyPr>
          <a:lstStyle/>
          <a:p>
            <a:pPr marL="12700">
              <a:lnSpc>
                <a:spcPct val="100000"/>
              </a:lnSpc>
              <a:spcBef>
                <a:spcPts val="100"/>
              </a:spcBef>
            </a:pPr>
            <a:r>
              <a:rPr dirty="0"/>
              <a:t>7.6</a:t>
            </a:r>
            <a:r>
              <a:rPr spc="-175" dirty="0"/>
              <a:t> </a:t>
            </a:r>
            <a:r>
              <a:rPr spc="-25" dirty="0"/>
              <a:t>Study</a:t>
            </a:r>
            <a:r>
              <a:rPr spc="-170" dirty="0"/>
              <a:t> </a:t>
            </a:r>
            <a:r>
              <a:rPr dirty="0"/>
              <a:t>on</a:t>
            </a:r>
            <a:r>
              <a:rPr spc="-170" dirty="0"/>
              <a:t> </a:t>
            </a:r>
            <a:r>
              <a:rPr dirty="0"/>
              <a:t>Existing</a:t>
            </a:r>
            <a:r>
              <a:rPr spc="-170" dirty="0"/>
              <a:t> </a:t>
            </a:r>
            <a:r>
              <a:rPr spc="-50" dirty="0"/>
              <a:t>Technologies</a:t>
            </a:r>
          </a:p>
        </p:txBody>
      </p:sp>
      <p:pic>
        <p:nvPicPr>
          <p:cNvPr id="4" name="object 4"/>
          <p:cNvPicPr/>
          <p:nvPr/>
        </p:nvPicPr>
        <p:blipFill>
          <a:blip r:embed="rId2" cstate="print"/>
          <a:stretch>
            <a:fillRect/>
          </a:stretch>
        </p:blipFill>
        <p:spPr>
          <a:xfrm>
            <a:off x="864623" y="3002747"/>
            <a:ext cx="85725" cy="85724"/>
          </a:xfrm>
          <a:prstGeom prst="rect">
            <a:avLst/>
          </a:prstGeom>
        </p:spPr>
      </p:pic>
      <p:pic>
        <p:nvPicPr>
          <p:cNvPr id="5" name="object 5"/>
          <p:cNvPicPr/>
          <p:nvPr/>
        </p:nvPicPr>
        <p:blipFill>
          <a:blip r:embed="rId2" cstate="print"/>
          <a:stretch>
            <a:fillRect/>
          </a:stretch>
        </p:blipFill>
        <p:spPr>
          <a:xfrm>
            <a:off x="864623" y="3498047"/>
            <a:ext cx="85725" cy="85724"/>
          </a:xfrm>
          <a:prstGeom prst="rect">
            <a:avLst/>
          </a:prstGeom>
        </p:spPr>
      </p:pic>
      <p:pic>
        <p:nvPicPr>
          <p:cNvPr id="6" name="object 6"/>
          <p:cNvPicPr/>
          <p:nvPr/>
        </p:nvPicPr>
        <p:blipFill>
          <a:blip r:embed="rId2" cstate="print"/>
          <a:stretch>
            <a:fillRect/>
          </a:stretch>
        </p:blipFill>
        <p:spPr>
          <a:xfrm>
            <a:off x="864623" y="4488647"/>
            <a:ext cx="85725" cy="85724"/>
          </a:xfrm>
          <a:prstGeom prst="rect">
            <a:avLst/>
          </a:prstGeom>
        </p:spPr>
      </p:pic>
      <p:pic>
        <p:nvPicPr>
          <p:cNvPr id="7" name="object 7"/>
          <p:cNvPicPr/>
          <p:nvPr/>
        </p:nvPicPr>
        <p:blipFill>
          <a:blip r:embed="rId2" cstate="print"/>
          <a:stretch>
            <a:fillRect/>
          </a:stretch>
        </p:blipFill>
        <p:spPr>
          <a:xfrm>
            <a:off x="864623" y="5479247"/>
            <a:ext cx="85725" cy="85724"/>
          </a:xfrm>
          <a:prstGeom prst="rect">
            <a:avLst/>
          </a:prstGeom>
        </p:spPr>
      </p:pic>
      <p:pic>
        <p:nvPicPr>
          <p:cNvPr id="8" name="object 8"/>
          <p:cNvPicPr/>
          <p:nvPr/>
        </p:nvPicPr>
        <p:blipFill>
          <a:blip r:embed="rId2" cstate="print"/>
          <a:stretch>
            <a:fillRect/>
          </a:stretch>
        </p:blipFill>
        <p:spPr>
          <a:xfrm>
            <a:off x="864623" y="5974547"/>
            <a:ext cx="85725" cy="85724"/>
          </a:xfrm>
          <a:prstGeom prst="rect">
            <a:avLst/>
          </a:prstGeom>
        </p:spPr>
      </p:pic>
      <p:pic>
        <p:nvPicPr>
          <p:cNvPr id="9" name="object 9"/>
          <p:cNvPicPr/>
          <p:nvPr/>
        </p:nvPicPr>
        <p:blipFill>
          <a:blip r:embed="rId3" cstate="print"/>
          <a:stretch>
            <a:fillRect/>
          </a:stretch>
        </p:blipFill>
        <p:spPr>
          <a:xfrm>
            <a:off x="864623" y="7460447"/>
            <a:ext cx="85725" cy="85724"/>
          </a:xfrm>
          <a:prstGeom prst="rect">
            <a:avLst/>
          </a:prstGeom>
        </p:spPr>
      </p:pic>
      <p:pic>
        <p:nvPicPr>
          <p:cNvPr id="10" name="object 10"/>
          <p:cNvPicPr/>
          <p:nvPr/>
        </p:nvPicPr>
        <p:blipFill>
          <a:blip r:embed="rId3" cstate="print"/>
          <a:stretch>
            <a:fillRect/>
          </a:stretch>
        </p:blipFill>
        <p:spPr>
          <a:xfrm>
            <a:off x="864623" y="7955746"/>
            <a:ext cx="85725" cy="85724"/>
          </a:xfrm>
          <a:prstGeom prst="rect">
            <a:avLst/>
          </a:prstGeom>
        </p:spPr>
      </p:pic>
      <p:pic>
        <p:nvPicPr>
          <p:cNvPr id="11" name="object 11"/>
          <p:cNvPicPr/>
          <p:nvPr/>
        </p:nvPicPr>
        <p:blipFill>
          <a:blip r:embed="rId3" cstate="print"/>
          <a:stretch>
            <a:fillRect/>
          </a:stretch>
        </p:blipFill>
        <p:spPr>
          <a:xfrm>
            <a:off x="864623" y="8451046"/>
            <a:ext cx="85725" cy="85724"/>
          </a:xfrm>
          <a:prstGeom prst="rect">
            <a:avLst/>
          </a:prstGeom>
        </p:spPr>
      </p:pic>
      <p:sp>
        <p:nvSpPr>
          <p:cNvPr id="12" name="object 12"/>
          <p:cNvSpPr txBox="1"/>
          <p:nvPr/>
        </p:nvSpPr>
        <p:spPr>
          <a:xfrm>
            <a:off x="480448" y="718773"/>
            <a:ext cx="17591405" cy="8735084"/>
          </a:xfrm>
          <a:prstGeom prst="rect">
            <a:avLst/>
          </a:prstGeom>
        </p:spPr>
        <p:txBody>
          <a:bodyPr vert="horz" wrap="square" lIns="0" tIns="80645" rIns="0" bIns="0" rtlCol="0">
            <a:spAutoFit/>
          </a:bodyPr>
          <a:lstStyle/>
          <a:p>
            <a:pPr marL="12700">
              <a:lnSpc>
                <a:spcPct val="100000"/>
              </a:lnSpc>
              <a:spcBef>
                <a:spcPts val="635"/>
              </a:spcBef>
            </a:pPr>
            <a:r>
              <a:rPr sz="2800" b="1" spc="-10" dirty="0">
                <a:latin typeface="Times New Roman"/>
                <a:cs typeface="Times New Roman"/>
              </a:rPr>
              <a:t>Title:</a:t>
            </a:r>
            <a:r>
              <a:rPr sz="2800" b="1" spc="15" dirty="0">
                <a:latin typeface="Times New Roman"/>
                <a:cs typeface="Times New Roman"/>
              </a:rPr>
              <a:t> </a:t>
            </a:r>
            <a:r>
              <a:rPr lang="en-US" sz="2800" dirty="0">
                <a:latin typeface="Times New Roman" panose="02020603050405020304" pitchFamily="18" charset="0"/>
                <a:cs typeface="Times New Roman" panose="02020603050405020304" pitchFamily="18" charset="0"/>
              </a:rPr>
              <a:t>Pre-trained Quantum Convolutional Neural Network for COVID-19 Disease Classification Using Computed Tomography Images</a:t>
            </a:r>
            <a:endParaRPr sz="2800" dirty="0">
              <a:latin typeface="Times New Roman" panose="02020603050405020304" pitchFamily="18" charset="0"/>
              <a:cs typeface="Times New Roman" panose="02020603050405020304" pitchFamily="18" charset="0"/>
            </a:endParaRPr>
          </a:p>
          <a:p>
            <a:pPr marL="12700">
              <a:lnSpc>
                <a:spcPct val="100000"/>
              </a:lnSpc>
              <a:spcBef>
                <a:spcPts val="540"/>
              </a:spcBef>
            </a:pPr>
            <a:r>
              <a:rPr sz="2800" b="1" spc="-30" dirty="0">
                <a:latin typeface="Times New Roman"/>
                <a:cs typeface="Times New Roman"/>
              </a:rPr>
              <a:t>Journal</a:t>
            </a:r>
            <a:r>
              <a:rPr sz="2800" b="1" spc="185" dirty="0">
                <a:latin typeface="Times New Roman"/>
                <a:cs typeface="Times New Roman"/>
              </a:rPr>
              <a:t> </a:t>
            </a:r>
            <a:r>
              <a:rPr sz="2800" b="1" dirty="0">
                <a:latin typeface="Times New Roman"/>
                <a:cs typeface="Times New Roman"/>
              </a:rPr>
              <a:t>Details:</a:t>
            </a:r>
            <a:r>
              <a:rPr sz="2800" b="1" spc="185" dirty="0">
                <a:latin typeface="Times New Roman"/>
                <a:cs typeface="Times New Roman"/>
              </a:rPr>
              <a:t> </a:t>
            </a:r>
            <a:r>
              <a:rPr lang="en-IN" sz="2800" dirty="0" err="1">
                <a:latin typeface="Times New Roman" panose="02020603050405020304" pitchFamily="18" charset="0"/>
                <a:cs typeface="Times New Roman" panose="02020603050405020304" pitchFamily="18" charset="0"/>
              </a:rPr>
              <a:t>PeerJ</a:t>
            </a:r>
            <a:r>
              <a:rPr lang="en-IN" sz="2800" dirty="0">
                <a:latin typeface="Times New Roman" panose="02020603050405020304" pitchFamily="18" charset="0"/>
                <a:cs typeface="Times New Roman" panose="02020603050405020304" pitchFamily="18" charset="0"/>
              </a:rPr>
              <a:t> Computer Science</a:t>
            </a:r>
            <a:r>
              <a:rPr sz="2800" spc="165" dirty="0">
                <a:latin typeface="Times New Roman"/>
                <a:cs typeface="Times New Roman"/>
              </a:rPr>
              <a:t>,</a:t>
            </a:r>
            <a:r>
              <a:rPr sz="2800" spc="185" dirty="0">
                <a:latin typeface="Times New Roman"/>
                <a:cs typeface="Times New Roman"/>
              </a:rPr>
              <a:t> </a:t>
            </a:r>
            <a:r>
              <a:rPr sz="2800" dirty="0">
                <a:latin typeface="Times New Roman"/>
                <a:cs typeface="Times New Roman"/>
              </a:rPr>
              <a:t>202</a:t>
            </a:r>
            <a:r>
              <a:rPr lang="en-US" sz="2800" dirty="0">
                <a:latin typeface="Times New Roman"/>
                <a:cs typeface="Times New Roman"/>
              </a:rPr>
              <a:t>4</a:t>
            </a:r>
            <a:r>
              <a:rPr sz="2800" dirty="0">
                <a:latin typeface="Times New Roman"/>
                <a:cs typeface="Times New Roman"/>
              </a:rPr>
              <a:t>,</a:t>
            </a:r>
            <a:r>
              <a:rPr sz="2800" spc="185" dirty="0">
                <a:latin typeface="Times New Roman"/>
                <a:cs typeface="Times New Roman"/>
              </a:rPr>
              <a:t> </a:t>
            </a:r>
            <a:r>
              <a:rPr sz="2800" spc="140" dirty="0">
                <a:latin typeface="Times New Roman"/>
                <a:cs typeface="Times New Roman"/>
              </a:rPr>
              <a:t>DOI</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hlinkClick r:id="rId4"/>
              </a:rPr>
              <a:t>10.7717/peerj-cs.2343</a:t>
            </a:r>
            <a:endParaRPr sz="2800" dirty="0">
              <a:latin typeface="Times New Roman" panose="02020603050405020304" pitchFamily="18" charset="0"/>
              <a:cs typeface="Times New Roman" panose="02020603050405020304" pitchFamily="18" charset="0"/>
            </a:endParaRPr>
          </a:p>
          <a:p>
            <a:pPr marL="12700">
              <a:lnSpc>
                <a:spcPct val="100000"/>
              </a:lnSpc>
              <a:spcBef>
                <a:spcPts val="540"/>
              </a:spcBef>
            </a:pPr>
            <a:r>
              <a:rPr sz="2800" b="1" dirty="0">
                <a:latin typeface="Times New Roman"/>
                <a:cs typeface="Times New Roman"/>
              </a:rPr>
              <a:t>Dataset:</a:t>
            </a:r>
            <a:r>
              <a:rPr sz="2800" b="1" spc="20" dirty="0">
                <a:latin typeface="Times New Roman"/>
                <a:cs typeface="Times New Roman"/>
              </a:rPr>
              <a:t> </a:t>
            </a:r>
            <a:r>
              <a:rPr lang="en-US" sz="2800" b="1" dirty="0">
                <a:latin typeface="Times New Roman" panose="02020603050405020304" pitchFamily="18" charset="0"/>
                <a:cs typeface="Times New Roman" panose="02020603050405020304" pitchFamily="18" charset="0"/>
              </a:rPr>
              <a:t>SARS-CoV-2 CT dataset</a:t>
            </a:r>
            <a:r>
              <a:rPr lang="en-US" sz="2800" dirty="0">
                <a:latin typeface="Times New Roman" panose="02020603050405020304" pitchFamily="18" charset="0"/>
                <a:cs typeface="Times New Roman" panose="02020603050405020304" pitchFamily="18" charset="0"/>
              </a:rPr>
              <a:t>, consisting of </a:t>
            </a:r>
            <a:r>
              <a:rPr lang="en-US" sz="2800" b="1" dirty="0">
                <a:latin typeface="Times New Roman" panose="02020603050405020304" pitchFamily="18" charset="0"/>
                <a:cs typeface="Times New Roman" panose="02020603050405020304" pitchFamily="18" charset="0"/>
              </a:rPr>
              <a:t>2,482 CT scan images</a:t>
            </a:r>
            <a:r>
              <a:rPr lang="en-US" sz="2800" dirty="0">
                <a:latin typeface="Times New Roman" panose="02020603050405020304" pitchFamily="18" charset="0"/>
                <a:cs typeface="Times New Roman" panose="02020603050405020304" pitchFamily="18" charset="0"/>
              </a:rPr>
              <a:t> collected from hospitals in São Paulo, Brazil.</a:t>
            </a:r>
          </a:p>
          <a:p>
            <a:pPr marL="12700">
              <a:lnSpc>
                <a:spcPct val="100000"/>
              </a:lnSpc>
              <a:spcBef>
                <a:spcPts val="540"/>
              </a:spcBef>
            </a:pPr>
            <a:r>
              <a:rPr sz="2800" b="1" spc="-10" dirty="0">
                <a:latin typeface="Times New Roman"/>
                <a:cs typeface="Times New Roman"/>
              </a:rPr>
              <a:t>Methodology:</a:t>
            </a:r>
            <a:endParaRPr sz="2800" dirty="0">
              <a:latin typeface="Times New Roman"/>
              <a:cs typeface="Times New Roman"/>
            </a:endParaRPr>
          </a:p>
          <a:p>
            <a:pPr marL="623570">
              <a:lnSpc>
                <a:spcPct val="100000"/>
              </a:lnSpc>
              <a:spcBef>
                <a:spcPts val="540"/>
              </a:spcBef>
            </a:pPr>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Pre-trained Quantum Convolutional Neural Network (QCNN)-based classification model</a:t>
            </a:r>
            <a:r>
              <a:rPr lang="en-US" sz="2800" dirty="0">
                <a:latin typeface="Times New Roman" panose="02020603050405020304" pitchFamily="18" charset="0"/>
                <a:cs typeface="Times New Roman" panose="02020603050405020304" pitchFamily="18" charset="0"/>
              </a:rPr>
              <a:t> was developed.</a:t>
            </a:r>
          </a:p>
          <a:p>
            <a:pPr marL="623570">
              <a:lnSpc>
                <a:spcPct val="100000"/>
              </a:lnSpc>
              <a:spcBef>
                <a:spcPts val="540"/>
              </a:spcBef>
            </a:pPr>
            <a:r>
              <a:rPr lang="en-US" sz="2800" dirty="0">
                <a:latin typeface="Times New Roman" panose="02020603050405020304" pitchFamily="18" charset="0"/>
                <a:cs typeface="Times New Roman" panose="02020603050405020304" pitchFamily="18" charset="0"/>
              </a:rPr>
              <a:t>The model integrates </a:t>
            </a:r>
            <a:r>
              <a:rPr lang="en-US" sz="2800" b="1" dirty="0">
                <a:latin typeface="Times New Roman" panose="02020603050405020304" pitchFamily="18" charset="0"/>
                <a:cs typeface="Times New Roman" panose="02020603050405020304" pitchFamily="18" charset="0"/>
              </a:rPr>
              <a:t>VGG16</a:t>
            </a:r>
            <a:r>
              <a:rPr lang="en-US" sz="2800" dirty="0">
                <a:latin typeface="Times New Roman" panose="02020603050405020304" pitchFamily="18" charset="0"/>
                <a:cs typeface="Times New Roman" panose="02020603050405020304" pitchFamily="18" charset="0"/>
              </a:rPr>
              <a:t>, a classical CNN architecture, with a quantum computing layer to enhance feature extraction.</a:t>
            </a:r>
          </a:p>
          <a:p>
            <a:pPr marL="623570">
              <a:lnSpc>
                <a:spcPct val="100000"/>
              </a:lnSpc>
              <a:spcBef>
                <a:spcPts val="540"/>
              </a:spcBef>
            </a:pPr>
            <a:r>
              <a:rPr lang="en-US" sz="2800" b="1" dirty="0">
                <a:latin typeface="Times New Roman" panose="02020603050405020304" pitchFamily="18" charset="0"/>
                <a:cs typeface="Times New Roman" panose="02020603050405020304" pitchFamily="18" charset="0"/>
              </a:rPr>
              <a:t>Image preprocessing</a:t>
            </a:r>
            <a:r>
              <a:rPr lang="en-US" sz="2800" dirty="0">
                <a:latin typeface="Times New Roman" panose="02020603050405020304" pitchFamily="18" charset="0"/>
                <a:cs typeface="Times New Roman" panose="02020603050405020304" pitchFamily="18" charset="0"/>
              </a:rPr>
              <a:t> included resizing, grayscale conversion, and data normalization.</a:t>
            </a:r>
          </a:p>
          <a:p>
            <a:pPr marL="623570">
              <a:lnSpc>
                <a:spcPct val="100000"/>
              </a:lnSpc>
              <a:spcBef>
                <a:spcPts val="540"/>
              </a:spcBef>
            </a:pPr>
            <a:r>
              <a:rPr lang="en-US" sz="2800" b="1" dirty="0">
                <a:latin typeface="Times New Roman" panose="02020603050405020304" pitchFamily="18" charset="0"/>
                <a:cs typeface="Times New Roman" panose="02020603050405020304" pitchFamily="18" charset="0"/>
              </a:rPr>
              <a:t>Quantum Feature Encoding (</a:t>
            </a:r>
            <a:r>
              <a:rPr lang="en-US" sz="2800" b="1" dirty="0" err="1">
                <a:latin typeface="Times New Roman" panose="02020603050405020304" pitchFamily="18" charset="0"/>
                <a:cs typeface="Times New Roman" panose="02020603050405020304" pitchFamily="18" charset="0"/>
              </a:rPr>
              <a:t>ZZFeatureMap</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and </a:t>
            </a:r>
            <a:r>
              <a:rPr lang="en-US" sz="2800" b="1" dirty="0" err="1">
                <a:latin typeface="Times New Roman" panose="02020603050405020304" pitchFamily="18" charset="0"/>
                <a:cs typeface="Times New Roman" panose="02020603050405020304" pitchFamily="18" charset="0"/>
              </a:rPr>
              <a:t>RealAmplitudes</a:t>
            </a:r>
            <a:r>
              <a:rPr lang="en-US" sz="2800" b="1" dirty="0">
                <a:latin typeface="Times New Roman" panose="02020603050405020304" pitchFamily="18" charset="0"/>
                <a:cs typeface="Times New Roman" panose="02020603050405020304" pitchFamily="18" charset="0"/>
              </a:rPr>
              <a:t> Ansatz circuits</a:t>
            </a:r>
            <a:r>
              <a:rPr lang="en-US" sz="2800" dirty="0">
                <a:latin typeface="Times New Roman" panose="02020603050405020304" pitchFamily="18" charset="0"/>
                <a:cs typeface="Times New Roman" panose="02020603050405020304" pitchFamily="18" charset="0"/>
              </a:rPr>
              <a:t> were applied to embed data into quantum space.</a:t>
            </a:r>
            <a:endParaRPr sz="2800" dirty="0">
              <a:latin typeface="Times New Roman" panose="02020603050405020304" pitchFamily="18" charset="0"/>
              <a:cs typeface="Times New Roman" panose="02020603050405020304" pitchFamily="18" charset="0"/>
            </a:endParaRPr>
          </a:p>
          <a:p>
            <a:pPr marL="12700">
              <a:lnSpc>
                <a:spcPct val="100000"/>
              </a:lnSpc>
              <a:spcBef>
                <a:spcPts val="540"/>
              </a:spcBef>
            </a:pPr>
            <a:r>
              <a:rPr sz="2800" b="1" spc="-10" dirty="0">
                <a:latin typeface="Times New Roman"/>
                <a:cs typeface="Times New Roman"/>
              </a:rPr>
              <a:t>Advantages:</a:t>
            </a:r>
            <a:endParaRPr sz="2800" dirty="0">
              <a:latin typeface="Times New Roman"/>
              <a:cs typeface="Times New Roman"/>
            </a:endParaRPr>
          </a:p>
          <a:p>
            <a:pPr marL="623570">
              <a:lnSpc>
                <a:spcPct val="100000"/>
              </a:lnSpc>
              <a:spcBef>
                <a:spcPts val="540"/>
              </a:spcBef>
            </a:pPr>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quantum-enhanced feature extraction</a:t>
            </a:r>
            <a:r>
              <a:rPr lang="en-US" sz="2800" dirty="0">
                <a:latin typeface="Times New Roman" panose="02020603050405020304" pitchFamily="18" charset="0"/>
                <a:cs typeface="Times New Roman" panose="02020603050405020304" pitchFamily="18" charset="0"/>
              </a:rPr>
              <a:t> improved classification performance.</a:t>
            </a:r>
          </a:p>
          <a:p>
            <a:pPr marL="623570">
              <a:lnSpc>
                <a:spcPct val="100000"/>
              </a:lnSpc>
              <a:spcBef>
                <a:spcPts val="540"/>
              </a:spcBef>
            </a:pPr>
            <a:r>
              <a:rPr lang="en-US" sz="2800" dirty="0">
                <a:latin typeface="Times New Roman" panose="02020603050405020304" pitchFamily="18" charset="0"/>
                <a:cs typeface="Times New Roman" panose="02020603050405020304" pitchFamily="18" charset="0"/>
              </a:rPr>
              <a:t>Achieved </a:t>
            </a:r>
            <a:r>
              <a:rPr lang="en-US" sz="2800" b="1" dirty="0">
                <a:latin typeface="Times New Roman" panose="02020603050405020304" pitchFamily="18" charset="0"/>
                <a:cs typeface="Times New Roman" panose="02020603050405020304" pitchFamily="18" charset="0"/>
              </a:rPr>
              <a:t>96.78% accuracy</a:t>
            </a:r>
            <a:r>
              <a:rPr lang="en-US" sz="2800" dirty="0">
                <a:latin typeface="Times New Roman" panose="02020603050405020304" pitchFamily="18" charset="0"/>
                <a:cs typeface="Times New Roman" panose="02020603050405020304" pitchFamily="18" charset="0"/>
              </a:rPr>
              <a:t>, outperforming conventional CNN models.</a:t>
            </a:r>
          </a:p>
          <a:p>
            <a:pPr marL="623570">
              <a:lnSpc>
                <a:spcPct val="100000"/>
              </a:lnSpc>
              <a:spcBef>
                <a:spcPts val="540"/>
              </a:spcBef>
            </a:pPr>
            <a:r>
              <a:rPr lang="en-US" sz="2800" b="1" dirty="0">
                <a:latin typeface="Times New Roman" panose="02020603050405020304" pitchFamily="18" charset="0"/>
                <a:cs typeface="Times New Roman" panose="02020603050405020304" pitchFamily="18" charset="0"/>
              </a:rPr>
              <a:t>Low computational complexity</a:t>
            </a:r>
            <a:r>
              <a:rPr lang="en-US" sz="2800" dirty="0">
                <a:latin typeface="Times New Roman" panose="02020603050405020304" pitchFamily="18" charset="0"/>
                <a:cs typeface="Times New Roman" panose="02020603050405020304" pitchFamily="18" charset="0"/>
              </a:rPr>
              <a:t>, making it suitable for real-world deployment.</a:t>
            </a:r>
          </a:p>
          <a:p>
            <a:pPr marL="12700">
              <a:lnSpc>
                <a:spcPct val="100000"/>
              </a:lnSpc>
              <a:spcBef>
                <a:spcPts val="540"/>
              </a:spcBef>
            </a:pPr>
            <a:r>
              <a:rPr sz="2800" b="1" spc="-10" dirty="0">
                <a:latin typeface="Times New Roman"/>
                <a:cs typeface="Times New Roman"/>
              </a:rPr>
              <a:t>Disadvantages:</a:t>
            </a:r>
            <a:endParaRPr lang="en-US" sz="2800" b="1" spc="-10" dirty="0">
              <a:latin typeface="Times New Roman"/>
              <a:cs typeface="Times New Roman"/>
            </a:endParaRPr>
          </a:p>
          <a:p>
            <a:pPr marL="469900" indent="-457200">
              <a:lnSpc>
                <a:spcPct val="100000"/>
              </a:lnSpc>
              <a:spcBef>
                <a:spcPts val="54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Requires </a:t>
            </a:r>
            <a:r>
              <a:rPr lang="en-US" sz="2800" b="1" dirty="0">
                <a:latin typeface="Times New Roman" panose="02020603050405020304" pitchFamily="18" charset="0"/>
                <a:cs typeface="Times New Roman" panose="02020603050405020304" pitchFamily="18" charset="0"/>
              </a:rPr>
              <a:t>specialized quantum computing hardware</a:t>
            </a:r>
            <a:r>
              <a:rPr lang="en-US" sz="2800" dirty="0">
                <a:latin typeface="Times New Roman" panose="02020603050405020304" pitchFamily="18" charset="0"/>
                <a:cs typeface="Times New Roman" panose="02020603050405020304" pitchFamily="18" charset="0"/>
              </a:rPr>
              <a:t>, limiting accessibility.</a:t>
            </a:r>
            <a:endParaRPr lang="en-IN" sz="2800" b="1" spc="-10" dirty="0">
              <a:latin typeface="Times New Roman" panose="02020603050405020304" pitchFamily="18" charset="0"/>
              <a:cs typeface="Times New Roman" panose="02020603050405020304" pitchFamily="18" charset="0"/>
            </a:endParaRPr>
          </a:p>
          <a:p>
            <a:pPr marL="469900" indent="-457200">
              <a:lnSpc>
                <a:spcPct val="100000"/>
              </a:lnSpc>
              <a:spcBef>
                <a:spcPts val="54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dataset is </a:t>
            </a:r>
            <a:r>
              <a:rPr lang="en-US" sz="2800" b="1" dirty="0">
                <a:latin typeface="Times New Roman" panose="02020603050405020304" pitchFamily="18" charset="0"/>
                <a:cs typeface="Times New Roman" panose="02020603050405020304" pitchFamily="18" charset="0"/>
              </a:rPr>
              <a:t>limited to CT scan images</a:t>
            </a:r>
            <a:r>
              <a:rPr lang="en-US" sz="2800" dirty="0">
                <a:latin typeface="Times New Roman" panose="02020603050405020304" pitchFamily="18" charset="0"/>
                <a:cs typeface="Times New Roman" panose="02020603050405020304" pitchFamily="18" charset="0"/>
              </a:rPr>
              <a:t>, reducing generalizability to other medical imaging modalities.</a:t>
            </a:r>
            <a:endParaRPr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246600" y="9232962"/>
            <a:ext cx="286385" cy="330200"/>
          </a:xfrm>
          <a:prstGeom prst="rect">
            <a:avLst/>
          </a:prstGeom>
        </p:spPr>
        <p:txBody>
          <a:bodyPr vert="horz" wrap="square" lIns="0" tIns="12700" rIns="0" bIns="0" rtlCol="0">
            <a:spAutoFit/>
          </a:bodyPr>
          <a:lstStyle/>
          <a:p>
            <a:pPr marL="12700">
              <a:lnSpc>
                <a:spcPct val="100000"/>
              </a:lnSpc>
              <a:spcBef>
                <a:spcPts val="100"/>
              </a:spcBef>
            </a:pPr>
            <a:r>
              <a:rPr sz="2000" spc="-285" dirty="0">
                <a:latin typeface="Verdana"/>
                <a:cs typeface="Verdana"/>
              </a:rPr>
              <a:t>17</a:t>
            </a:r>
            <a:endParaRPr sz="2000">
              <a:latin typeface="Verdana"/>
              <a:cs typeface="Verdana"/>
            </a:endParaRPr>
          </a:p>
        </p:txBody>
      </p:sp>
      <p:sp>
        <p:nvSpPr>
          <p:cNvPr id="3" name="object 3"/>
          <p:cNvSpPr txBox="1">
            <a:spLocks noGrp="1"/>
          </p:cNvSpPr>
          <p:nvPr>
            <p:ph type="title"/>
          </p:nvPr>
        </p:nvSpPr>
        <p:spPr>
          <a:xfrm>
            <a:off x="292715" y="47670"/>
            <a:ext cx="8342630" cy="711200"/>
          </a:xfrm>
          <a:prstGeom prst="rect">
            <a:avLst/>
          </a:prstGeom>
        </p:spPr>
        <p:txBody>
          <a:bodyPr vert="horz" wrap="square" lIns="0" tIns="12700" rIns="0" bIns="0" rtlCol="0">
            <a:spAutoFit/>
          </a:bodyPr>
          <a:lstStyle/>
          <a:p>
            <a:pPr marL="12700">
              <a:lnSpc>
                <a:spcPct val="100000"/>
              </a:lnSpc>
              <a:spcBef>
                <a:spcPts val="100"/>
              </a:spcBef>
            </a:pPr>
            <a:r>
              <a:rPr dirty="0"/>
              <a:t>7.7</a:t>
            </a:r>
            <a:r>
              <a:rPr spc="-175" dirty="0"/>
              <a:t> </a:t>
            </a:r>
            <a:r>
              <a:rPr spc="-25" dirty="0"/>
              <a:t>Study</a:t>
            </a:r>
            <a:r>
              <a:rPr spc="-170" dirty="0"/>
              <a:t> </a:t>
            </a:r>
            <a:r>
              <a:rPr dirty="0"/>
              <a:t>on</a:t>
            </a:r>
            <a:r>
              <a:rPr spc="-170" dirty="0"/>
              <a:t> </a:t>
            </a:r>
            <a:r>
              <a:rPr dirty="0"/>
              <a:t>Existing</a:t>
            </a:r>
            <a:r>
              <a:rPr spc="-170" dirty="0"/>
              <a:t> </a:t>
            </a:r>
            <a:r>
              <a:rPr spc="-50" dirty="0"/>
              <a:t>Technologies</a:t>
            </a:r>
          </a:p>
        </p:txBody>
      </p:sp>
      <p:pic>
        <p:nvPicPr>
          <p:cNvPr id="4" name="object 4"/>
          <p:cNvPicPr/>
          <p:nvPr/>
        </p:nvPicPr>
        <p:blipFill>
          <a:blip r:embed="rId2" cstate="print"/>
          <a:stretch>
            <a:fillRect/>
          </a:stretch>
        </p:blipFill>
        <p:spPr>
          <a:xfrm>
            <a:off x="851853" y="3002747"/>
            <a:ext cx="85725" cy="85724"/>
          </a:xfrm>
          <a:prstGeom prst="rect">
            <a:avLst/>
          </a:prstGeom>
        </p:spPr>
      </p:pic>
      <p:pic>
        <p:nvPicPr>
          <p:cNvPr id="5" name="object 5"/>
          <p:cNvPicPr/>
          <p:nvPr/>
        </p:nvPicPr>
        <p:blipFill>
          <a:blip r:embed="rId2" cstate="print"/>
          <a:stretch>
            <a:fillRect/>
          </a:stretch>
        </p:blipFill>
        <p:spPr>
          <a:xfrm>
            <a:off x="851853" y="3993347"/>
            <a:ext cx="85725" cy="85724"/>
          </a:xfrm>
          <a:prstGeom prst="rect">
            <a:avLst/>
          </a:prstGeom>
        </p:spPr>
      </p:pic>
      <p:pic>
        <p:nvPicPr>
          <p:cNvPr id="6" name="object 6"/>
          <p:cNvPicPr/>
          <p:nvPr/>
        </p:nvPicPr>
        <p:blipFill>
          <a:blip r:embed="rId2" cstate="print"/>
          <a:stretch>
            <a:fillRect/>
          </a:stretch>
        </p:blipFill>
        <p:spPr>
          <a:xfrm>
            <a:off x="851853" y="4983947"/>
            <a:ext cx="85725" cy="85724"/>
          </a:xfrm>
          <a:prstGeom prst="rect">
            <a:avLst/>
          </a:prstGeom>
        </p:spPr>
      </p:pic>
      <p:pic>
        <p:nvPicPr>
          <p:cNvPr id="7" name="object 7"/>
          <p:cNvPicPr/>
          <p:nvPr/>
        </p:nvPicPr>
        <p:blipFill>
          <a:blip r:embed="rId2" cstate="print"/>
          <a:stretch>
            <a:fillRect/>
          </a:stretch>
        </p:blipFill>
        <p:spPr>
          <a:xfrm>
            <a:off x="851853" y="5974547"/>
            <a:ext cx="85725" cy="85724"/>
          </a:xfrm>
          <a:prstGeom prst="rect">
            <a:avLst/>
          </a:prstGeom>
        </p:spPr>
      </p:pic>
      <p:pic>
        <p:nvPicPr>
          <p:cNvPr id="8" name="object 8"/>
          <p:cNvPicPr/>
          <p:nvPr/>
        </p:nvPicPr>
        <p:blipFill>
          <a:blip r:embed="rId3" cstate="print"/>
          <a:stretch>
            <a:fillRect/>
          </a:stretch>
        </p:blipFill>
        <p:spPr>
          <a:xfrm>
            <a:off x="851853" y="7955746"/>
            <a:ext cx="85725" cy="85724"/>
          </a:xfrm>
          <a:prstGeom prst="rect">
            <a:avLst/>
          </a:prstGeom>
        </p:spPr>
      </p:pic>
      <p:pic>
        <p:nvPicPr>
          <p:cNvPr id="9" name="object 9"/>
          <p:cNvPicPr/>
          <p:nvPr/>
        </p:nvPicPr>
        <p:blipFill>
          <a:blip r:embed="rId3" cstate="print"/>
          <a:stretch>
            <a:fillRect/>
          </a:stretch>
        </p:blipFill>
        <p:spPr>
          <a:xfrm>
            <a:off x="851853" y="8451046"/>
            <a:ext cx="85725" cy="85724"/>
          </a:xfrm>
          <a:prstGeom prst="rect">
            <a:avLst/>
          </a:prstGeom>
        </p:spPr>
      </p:pic>
      <p:sp>
        <p:nvSpPr>
          <p:cNvPr id="10" name="object 10"/>
          <p:cNvSpPr txBox="1"/>
          <p:nvPr/>
        </p:nvSpPr>
        <p:spPr>
          <a:xfrm>
            <a:off x="467679" y="718773"/>
            <a:ext cx="17381855" cy="9255739"/>
          </a:xfrm>
          <a:prstGeom prst="rect">
            <a:avLst/>
          </a:prstGeom>
        </p:spPr>
        <p:txBody>
          <a:bodyPr vert="horz" wrap="square" lIns="0" tIns="80645" rIns="0" bIns="0" rtlCol="0">
            <a:spAutoFit/>
          </a:bodyPr>
          <a:lstStyle/>
          <a:p>
            <a:pPr marL="12700">
              <a:lnSpc>
                <a:spcPct val="100000"/>
              </a:lnSpc>
              <a:spcBef>
                <a:spcPts val="635"/>
              </a:spcBef>
            </a:pPr>
            <a:r>
              <a:rPr sz="2800" b="1" spc="-10" dirty="0">
                <a:latin typeface="Times New Roman"/>
                <a:cs typeface="Times New Roman"/>
              </a:rPr>
              <a:t>Title:</a:t>
            </a:r>
            <a:r>
              <a:rPr sz="2800" b="1" spc="-5" dirty="0">
                <a:latin typeface="Times New Roman"/>
                <a:cs typeface="Times New Roman"/>
              </a:rPr>
              <a:t> </a:t>
            </a:r>
            <a:r>
              <a:rPr lang="en-IN" sz="2800" dirty="0">
                <a:latin typeface="Times New Roman" panose="02020603050405020304" pitchFamily="18" charset="0"/>
                <a:cs typeface="Times New Roman" panose="02020603050405020304" pitchFamily="18" charset="0"/>
              </a:rPr>
              <a:t>H-QNN: A Hybrid Quantum–Classical Neural Network for Improved Binary Image Classification</a:t>
            </a:r>
          </a:p>
          <a:p>
            <a:pPr marL="12700">
              <a:lnSpc>
                <a:spcPct val="100000"/>
              </a:lnSpc>
              <a:spcBef>
                <a:spcPts val="635"/>
              </a:spcBef>
            </a:pPr>
            <a:r>
              <a:rPr sz="2800" b="1" spc="-30" dirty="0">
                <a:latin typeface="Times New Roman"/>
                <a:cs typeface="Times New Roman"/>
              </a:rPr>
              <a:t>Journal</a:t>
            </a:r>
            <a:r>
              <a:rPr sz="2800" b="1" spc="45" dirty="0">
                <a:latin typeface="Times New Roman"/>
                <a:cs typeface="Times New Roman"/>
              </a:rPr>
              <a:t> </a:t>
            </a:r>
            <a:r>
              <a:rPr sz="2800" b="1" dirty="0">
                <a:latin typeface="Times New Roman"/>
                <a:cs typeface="Times New Roman"/>
              </a:rPr>
              <a:t>Details:</a:t>
            </a:r>
            <a:r>
              <a:rPr sz="2800" b="1" spc="50" dirty="0">
                <a:latin typeface="Times New Roman"/>
                <a:cs typeface="Times New Roman"/>
              </a:rPr>
              <a:t> </a:t>
            </a:r>
            <a:r>
              <a:rPr lang="en-IN" sz="2800" dirty="0">
                <a:latin typeface="Times New Roman" panose="02020603050405020304" pitchFamily="18" charset="0"/>
                <a:cs typeface="Times New Roman" panose="02020603050405020304" pitchFamily="18" charset="0"/>
              </a:rPr>
              <a:t>AI (MDPI)</a:t>
            </a:r>
            <a:r>
              <a:rPr sz="2800" dirty="0">
                <a:latin typeface="Times New Roman"/>
                <a:cs typeface="Times New Roman"/>
              </a:rPr>
              <a:t>,</a:t>
            </a:r>
            <a:r>
              <a:rPr sz="2800" spc="50" dirty="0">
                <a:latin typeface="Times New Roman"/>
                <a:cs typeface="Times New Roman"/>
              </a:rPr>
              <a:t> </a:t>
            </a:r>
            <a:r>
              <a:rPr sz="2800" dirty="0">
                <a:latin typeface="Times New Roman"/>
                <a:cs typeface="Times New Roman"/>
              </a:rPr>
              <a:t>2024,</a:t>
            </a:r>
            <a:r>
              <a:rPr sz="2800" spc="45" dirty="0">
                <a:latin typeface="Times New Roman"/>
                <a:cs typeface="Times New Roman"/>
              </a:rPr>
              <a:t> </a:t>
            </a:r>
            <a:r>
              <a:rPr sz="2800" spc="70" dirty="0">
                <a:latin typeface="Times New Roman"/>
                <a:cs typeface="Times New Roman"/>
              </a:rPr>
              <a:t>Volume</a:t>
            </a:r>
            <a:r>
              <a:rPr sz="2800" spc="50" dirty="0">
                <a:latin typeface="Times New Roman"/>
                <a:cs typeface="Times New Roman"/>
              </a:rPr>
              <a:t> </a:t>
            </a:r>
            <a:r>
              <a:rPr sz="2800" dirty="0">
                <a:latin typeface="Times New Roman"/>
                <a:cs typeface="Times New Roman"/>
              </a:rPr>
              <a:t>20-7s,</a:t>
            </a:r>
            <a:r>
              <a:rPr sz="2800" spc="50" dirty="0">
                <a:latin typeface="Times New Roman"/>
                <a:cs typeface="Times New Roman"/>
              </a:rPr>
              <a:t> </a:t>
            </a:r>
            <a:r>
              <a:rPr sz="2800" spc="60" dirty="0">
                <a:latin typeface="Times New Roman"/>
                <a:cs typeface="Times New Roman"/>
              </a:rPr>
              <a:t>Pages</a:t>
            </a:r>
            <a:r>
              <a:rPr sz="2800" spc="50" dirty="0">
                <a:latin typeface="Times New Roman"/>
                <a:cs typeface="Times New Roman"/>
              </a:rPr>
              <a:t> </a:t>
            </a:r>
            <a:r>
              <a:rPr sz="2800" dirty="0">
                <a:latin typeface="Times New Roman"/>
                <a:cs typeface="Times New Roman"/>
              </a:rPr>
              <a:t>1395-1405,</a:t>
            </a:r>
            <a:r>
              <a:rPr sz="2800" spc="50" dirty="0">
                <a:latin typeface="Times New Roman"/>
                <a:cs typeface="Times New Roman"/>
              </a:rPr>
              <a:t> </a:t>
            </a:r>
            <a:r>
              <a:rPr sz="2800" spc="140" dirty="0">
                <a:latin typeface="Times New Roman"/>
                <a:cs typeface="Times New Roman"/>
              </a:rPr>
              <a:t>DOI</a:t>
            </a:r>
            <a:r>
              <a:rPr lang="en-IN" sz="2800" b="1" dirty="0">
                <a:latin typeface="Times New Roman" panose="02020603050405020304" pitchFamily="18" charset="0"/>
                <a:cs typeface="Times New Roman" panose="02020603050405020304" pitchFamily="18" charset="0"/>
              </a:rPr>
              <a:t>:</a:t>
            </a:r>
            <a:r>
              <a:rPr lang="en-IN" sz="2800" dirty="0">
                <a:latin typeface="Times New Roman" panose="02020603050405020304" pitchFamily="18" charset="0"/>
                <a:cs typeface="Times New Roman" panose="02020603050405020304" pitchFamily="18" charset="0"/>
              </a:rPr>
              <a:t> </a:t>
            </a:r>
            <a:r>
              <a:rPr lang="en-IN" sz="2800" dirty="0">
                <a:latin typeface="Times New Roman" panose="02020603050405020304" pitchFamily="18" charset="0"/>
                <a:cs typeface="Times New Roman" panose="02020603050405020304" pitchFamily="18" charset="0"/>
                <a:hlinkClick r:id="rId4"/>
              </a:rPr>
              <a:t>10.3390/ai5030070</a:t>
            </a:r>
            <a:endParaRPr lang="en-IN" sz="2800" dirty="0">
              <a:latin typeface="Times New Roman" panose="02020603050405020304" pitchFamily="18" charset="0"/>
              <a:cs typeface="Times New Roman" panose="02020603050405020304" pitchFamily="18" charset="0"/>
            </a:endParaRPr>
          </a:p>
          <a:p>
            <a:pPr marL="12700">
              <a:lnSpc>
                <a:spcPct val="100000"/>
              </a:lnSpc>
              <a:spcBef>
                <a:spcPts val="635"/>
              </a:spcBef>
            </a:pPr>
            <a:r>
              <a:rPr sz="2800" b="1" dirty="0">
                <a:latin typeface="Times New Roman"/>
                <a:cs typeface="Times New Roman"/>
              </a:rPr>
              <a:t>Dataset:</a:t>
            </a:r>
            <a:r>
              <a:rPr sz="2800" b="1" spc="15" dirty="0">
                <a:latin typeface="Times New Roman"/>
                <a:cs typeface="Times New Roman"/>
              </a:rPr>
              <a:t> </a:t>
            </a:r>
            <a:r>
              <a:rPr lang="en-US" sz="2800" spc="15" dirty="0">
                <a:latin typeface="Times New Roman" panose="02020603050405020304" pitchFamily="18" charset="0"/>
                <a:cs typeface="Times New Roman" panose="02020603050405020304" pitchFamily="18" charset="0"/>
              </a:rPr>
              <a:t>T</a:t>
            </a:r>
            <a:r>
              <a:rPr lang="en-US" sz="2800" dirty="0">
                <a:latin typeface="Times New Roman" panose="02020603050405020304" pitchFamily="18" charset="0"/>
                <a:cs typeface="Times New Roman" panose="02020603050405020304" pitchFamily="18" charset="0"/>
              </a:rPr>
              <a:t>hree binary image classification datasets from Kaggle</a:t>
            </a:r>
            <a:endParaRPr sz="2800" dirty="0">
              <a:latin typeface="Times New Roman" panose="02020603050405020304" pitchFamily="18" charset="0"/>
              <a:cs typeface="Times New Roman" panose="02020603050405020304" pitchFamily="18" charset="0"/>
            </a:endParaRPr>
          </a:p>
          <a:p>
            <a:pPr marL="12700">
              <a:lnSpc>
                <a:spcPct val="100000"/>
              </a:lnSpc>
              <a:spcBef>
                <a:spcPts val="540"/>
              </a:spcBef>
            </a:pPr>
            <a:r>
              <a:rPr sz="2800" b="1" spc="-10" dirty="0">
                <a:latin typeface="Times New Roman"/>
                <a:cs typeface="Times New Roman"/>
              </a:rPr>
              <a:t>Methodology:</a:t>
            </a:r>
            <a:endParaRPr lang="en-US" sz="2800" b="1" spc="-10" dirty="0">
              <a:latin typeface="Times New Roman"/>
              <a:cs typeface="Times New Roman"/>
            </a:endParaRPr>
          </a:p>
          <a:p>
            <a:pPr marL="469900" indent="-457200">
              <a:lnSpc>
                <a:spcPct val="100000"/>
              </a:lnSpc>
              <a:spcBef>
                <a:spcPts val="54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Hybrid Quantum–Classical Neural Network (H-QNN)</a:t>
            </a:r>
            <a:r>
              <a:rPr lang="en-US" sz="2800" dirty="0">
                <a:latin typeface="Times New Roman" panose="02020603050405020304" pitchFamily="18" charset="0"/>
                <a:cs typeface="Times New Roman" panose="02020603050405020304" pitchFamily="18" charset="0"/>
              </a:rPr>
              <a:t> was developed for binary image classification.</a:t>
            </a:r>
            <a:endParaRPr lang="en-IN" sz="2800" b="1" spc="-10" dirty="0">
              <a:latin typeface="Times New Roman" panose="02020603050405020304" pitchFamily="18" charset="0"/>
              <a:cs typeface="Times New Roman" panose="02020603050405020304" pitchFamily="18" charset="0"/>
            </a:endParaRPr>
          </a:p>
          <a:p>
            <a:pPr marL="469900" indent="-457200">
              <a:lnSpc>
                <a:spcPct val="100000"/>
              </a:lnSpc>
              <a:spcBef>
                <a:spcPts val="54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model integrates </a:t>
            </a:r>
            <a:r>
              <a:rPr lang="en-US" sz="2800" b="1" dirty="0">
                <a:latin typeface="Times New Roman" panose="02020603050405020304" pitchFamily="18" charset="0"/>
                <a:cs typeface="Times New Roman" panose="02020603050405020304" pitchFamily="18" charset="0"/>
              </a:rPr>
              <a:t>a two-qubit quantum circuit</a:t>
            </a:r>
            <a:r>
              <a:rPr lang="en-US" sz="2800" dirty="0">
                <a:latin typeface="Times New Roman" panose="02020603050405020304" pitchFamily="18" charset="0"/>
                <a:cs typeface="Times New Roman" panose="02020603050405020304" pitchFamily="18" charset="0"/>
              </a:rPr>
              <a:t> with classical CNN architecture.</a:t>
            </a:r>
            <a:endParaRPr lang="en-IN" sz="2800" b="1" spc="-10" dirty="0">
              <a:latin typeface="Times New Roman" panose="02020603050405020304" pitchFamily="18" charset="0"/>
              <a:cs typeface="Times New Roman" panose="02020603050405020304" pitchFamily="18" charset="0"/>
            </a:endParaRPr>
          </a:p>
          <a:p>
            <a:pPr marL="469900" indent="-457200">
              <a:lnSpc>
                <a:spcPct val="100000"/>
              </a:lnSpc>
              <a:spcBef>
                <a:spcPts val="54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Image preprocessing</a:t>
            </a:r>
            <a:r>
              <a:rPr lang="en-US" sz="2800" dirty="0">
                <a:latin typeface="Times New Roman" panose="02020603050405020304" pitchFamily="18" charset="0"/>
                <a:cs typeface="Times New Roman" panose="02020603050405020304" pitchFamily="18" charset="0"/>
              </a:rPr>
              <a:t> included resizing images to 720×720 pixels, normalization, and augmentation.</a:t>
            </a:r>
            <a:endParaRPr lang="en-IN" sz="2800" b="1" spc="-10" dirty="0">
              <a:latin typeface="Times New Roman" panose="02020603050405020304" pitchFamily="18" charset="0"/>
              <a:cs typeface="Times New Roman" panose="02020603050405020304" pitchFamily="18" charset="0"/>
            </a:endParaRPr>
          </a:p>
          <a:p>
            <a:pPr marL="469900" indent="-457200">
              <a:lnSpc>
                <a:spcPct val="100000"/>
              </a:lnSpc>
              <a:spcBef>
                <a:spcPts val="54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quantum circuit</a:t>
            </a:r>
            <a:r>
              <a:rPr lang="en-US" sz="2800" dirty="0">
                <a:latin typeface="Times New Roman" panose="02020603050405020304" pitchFamily="18" charset="0"/>
                <a:cs typeface="Times New Roman" panose="02020603050405020304" pitchFamily="18" charset="0"/>
              </a:rPr>
              <a:t> contained </a:t>
            </a:r>
            <a:r>
              <a:rPr lang="en-US" sz="2800" b="1" dirty="0">
                <a:latin typeface="Times New Roman" panose="02020603050405020304" pitchFamily="18" charset="0"/>
                <a:cs typeface="Times New Roman" panose="02020603050405020304" pitchFamily="18" charset="0"/>
              </a:rPr>
              <a:t>parameterized quantum gates (Hadamard and Ry gates)</a:t>
            </a:r>
            <a:r>
              <a:rPr lang="en-US" sz="2800" dirty="0">
                <a:latin typeface="Times New Roman" panose="02020603050405020304" pitchFamily="18" charset="0"/>
                <a:cs typeface="Times New Roman" panose="02020603050405020304" pitchFamily="18" charset="0"/>
              </a:rPr>
              <a:t> for feature transformation.</a:t>
            </a:r>
            <a:endParaRPr lang="en-IN" sz="2800" b="1" spc="-10" dirty="0">
              <a:latin typeface="Times New Roman" panose="02020603050405020304" pitchFamily="18" charset="0"/>
              <a:cs typeface="Times New Roman" panose="02020603050405020304" pitchFamily="18" charset="0"/>
            </a:endParaRPr>
          </a:p>
          <a:p>
            <a:pPr marL="469900" indent="-457200">
              <a:lnSpc>
                <a:spcPct val="100000"/>
              </a:lnSpc>
              <a:spcBef>
                <a:spcPts val="54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hybrid module</a:t>
            </a:r>
            <a:r>
              <a:rPr lang="en-US" sz="2800" dirty="0">
                <a:latin typeface="Times New Roman" panose="02020603050405020304" pitchFamily="18" charset="0"/>
                <a:cs typeface="Times New Roman" panose="02020603050405020304" pitchFamily="18" charset="0"/>
              </a:rPr>
              <a:t> connected the classical CNN layers with the quantum circuit, using </a:t>
            </a:r>
            <a:r>
              <a:rPr lang="en-US" sz="2800" dirty="0" err="1">
                <a:latin typeface="Times New Roman" panose="02020603050405020304" pitchFamily="18" charset="0"/>
                <a:cs typeface="Times New Roman" panose="02020603050405020304" pitchFamily="18" charset="0"/>
              </a:rPr>
              <a:t>PyTorch's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autograd</a:t>
            </a:r>
            <a:r>
              <a:rPr lang="en-US" sz="2800" dirty="0">
                <a:latin typeface="Times New Roman" panose="02020603050405020304" pitchFamily="18" charset="0"/>
                <a:cs typeface="Times New Roman" panose="02020603050405020304" pitchFamily="18" charset="0"/>
              </a:rPr>
              <a:t> function for backpropagation.</a:t>
            </a:r>
            <a:endParaRPr lang="en-IN" sz="2800" b="1" spc="-10" dirty="0">
              <a:latin typeface="Times New Roman" panose="02020603050405020304" pitchFamily="18" charset="0"/>
              <a:cs typeface="Times New Roman" panose="02020603050405020304" pitchFamily="18" charset="0"/>
            </a:endParaRPr>
          </a:p>
          <a:p>
            <a:pPr marL="469900" indent="-457200">
              <a:lnSpc>
                <a:spcPct val="100000"/>
              </a:lnSpc>
              <a:spcBef>
                <a:spcPts val="54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model was trained using </a:t>
            </a:r>
            <a:r>
              <a:rPr lang="en-US" sz="2800" b="1" dirty="0">
                <a:latin typeface="Times New Roman" panose="02020603050405020304" pitchFamily="18" charset="0"/>
                <a:cs typeface="Times New Roman" panose="02020603050405020304" pitchFamily="18" charset="0"/>
              </a:rPr>
              <a:t>gradient-based optimization with the parameter-shift rule</a:t>
            </a:r>
            <a:r>
              <a:rPr lang="en-US" sz="2800" dirty="0"/>
              <a:t>.</a:t>
            </a:r>
            <a:endParaRPr sz="2800" dirty="0">
              <a:latin typeface="Times New Roman"/>
              <a:cs typeface="Times New Roman"/>
            </a:endParaRPr>
          </a:p>
          <a:p>
            <a:pPr marL="12700">
              <a:lnSpc>
                <a:spcPct val="100000"/>
              </a:lnSpc>
              <a:spcBef>
                <a:spcPts val="535"/>
              </a:spcBef>
            </a:pPr>
            <a:r>
              <a:rPr sz="2800" b="1" spc="-10" dirty="0">
                <a:latin typeface="Times New Roman"/>
                <a:cs typeface="Times New Roman"/>
              </a:rPr>
              <a:t>Advantages:</a:t>
            </a:r>
            <a:endParaRPr lang="en-US" sz="2800" b="1" spc="-10" dirty="0">
              <a:latin typeface="Times New Roman"/>
              <a:cs typeface="Times New Roman"/>
            </a:endParaRPr>
          </a:p>
          <a:p>
            <a:pPr marL="469900" indent="-457200">
              <a:lnSpc>
                <a:spcPct val="100000"/>
              </a:lnSpc>
              <a:spcBef>
                <a:spcPts val="535"/>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Quantum-enhanced feature extraction</a:t>
            </a:r>
            <a:r>
              <a:rPr lang="en-US" sz="2800" dirty="0">
                <a:latin typeface="Times New Roman" panose="02020603050405020304" pitchFamily="18" charset="0"/>
                <a:cs typeface="Times New Roman" panose="02020603050405020304" pitchFamily="18" charset="0"/>
              </a:rPr>
              <a:t> improved classification accuracy compared to CNN.</a:t>
            </a:r>
            <a:endParaRPr lang="en-IN" sz="2800" b="1" spc="-10" dirty="0">
              <a:latin typeface="Times New Roman" panose="02020603050405020304" pitchFamily="18" charset="0"/>
              <a:cs typeface="Times New Roman" panose="02020603050405020304" pitchFamily="18" charset="0"/>
            </a:endParaRPr>
          </a:p>
          <a:p>
            <a:pPr marL="469900" indent="-457200">
              <a:lnSpc>
                <a:spcPct val="100000"/>
              </a:lnSpc>
              <a:spcBef>
                <a:spcPts val="535"/>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model showed </a:t>
            </a:r>
            <a:r>
              <a:rPr lang="en-US" sz="2800" b="1" dirty="0">
                <a:latin typeface="Times New Roman" panose="02020603050405020304" pitchFamily="18" charset="0"/>
                <a:cs typeface="Times New Roman" panose="02020603050405020304" pitchFamily="18" charset="0"/>
              </a:rPr>
              <a:t>better generalization on small datasets</a:t>
            </a:r>
            <a:r>
              <a:rPr lang="en-US" sz="2800" dirty="0">
                <a:latin typeface="Times New Roman" panose="02020603050405020304" pitchFamily="18" charset="0"/>
                <a:cs typeface="Times New Roman" panose="02020603050405020304" pitchFamily="18" charset="0"/>
              </a:rPr>
              <a:t>, reducing overfitting.</a:t>
            </a:r>
            <a:endParaRPr sz="2800" dirty="0">
              <a:latin typeface="Times New Roman" panose="02020603050405020304" pitchFamily="18" charset="0"/>
              <a:cs typeface="Times New Roman" panose="02020603050405020304" pitchFamily="18" charset="0"/>
            </a:endParaRPr>
          </a:p>
          <a:p>
            <a:pPr marL="12700">
              <a:lnSpc>
                <a:spcPct val="100000"/>
              </a:lnSpc>
              <a:spcBef>
                <a:spcPts val="540"/>
              </a:spcBef>
            </a:pPr>
            <a:r>
              <a:rPr sz="2800" b="1" spc="-10" dirty="0">
                <a:latin typeface="Times New Roman"/>
                <a:cs typeface="Times New Roman"/>
              </a:rPr>
              <a:t>Disadvantages:</a:t>
            </a:r>
            <a:endParaRPr lang="en-US" sz="2800" b="1" spc="-10" dirty="0">
              <a:latin typeface="Times New Roman"/>
              <a:cs typeface="Times New Roman"/>
            </a:endParaRPr>
          </a:p>
          <a:p>
            <a:pPr marL="469900" indent="-457200">
              <a:lnSpc>
                <a:spcPct val="100000"/>
              </a:lnSpc>
              <a:spcBef>
                <a:spcPts val="540"/>
              </a:spcBef>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model requires </a:t>
            </a:r>
            <a:r>
              <a:rPr lang="en-US" sz="2800" b="1" dirty="0">
                <a:latin typeface="Times New Roman" panose="02020603050405020304" pitchFamily="18" charset="0"/>
                <a:cs typeface="Times New Roman" panose="02020603050405020304" pitchFamily="18" charset="0"/>
              </a:rPr>
              <a:t>quantum simulators or specialized quantum hardware</a:t>
            </a:r>
            <a:r>
              <a:rPr lang="en-US" sz="2800" dirty="0">
                <a:latin typeface="Times New Roman" panose="02020603050405020304" pitchFamily="18" charset="0"/>
                <a:cs typeface="Times New Roman" panose="02020603050405020304" pitchFamily="18" charset="0"/>
              </a:rPr>
              <a:t>.</a:t>
            </a:r>
            <a:endParaRPr lang="en-IN" sz="2800" b="1" spc="-10" dirty="0">
              <a:latin typeface="Times New Roman" panose="02020603050405020304" pitchFamily="18" charset="0"/>
              <a:cs typeface="Times New Roman" panose="02020603050405020304" pitchFamily="18" charset="0"/>
            </a:endParaRPr>
          </a:p>
          <a:p>
            <a:pPr marL="469900" indent="-457200">
              <a:spcBef>
                <a:spcPts val="540"/>
              </a:spcBef>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Limited to binary classification</a:t>
            </a:r>
            <a:r>
              <a:rPr lang="en-US" sz="2800" dirty="0">
                <a:latin typeface="Times New Roman" panose="02020603050405020304" pitchFamily="18" charset="0"/>
                <a:cs typeface="Times New Roman" panose="02020603050405020304" pitchFamily="18" charset="0"/>
              </a:rPr>
              <a:t>, requiring modifications for multi-class tasks.</a:t>
            </a:r>
          </a:p>
          <a:p>
            <a:pPr marL="469900" indent="-457200">
              <a:lnSpc>
                <a:spcPct val="100000"/>
              </a:lnSpc>
              <a:spcBef>
                <a:spcPts val="540"/>
              </a:spcBef>
              <a:buFont typeface="Arial" panose="020B0604020202020204" pitchFamily="34" charset="0"/>
              <a:buChar char="•"/>
            </a:pPr>
            <a:endParaRPr sz="2800" dirty="0">
              <a:latin typeface="Times New Roman"/>
              <a:cs typeface="Times New Roman"/>
            </a:endParaRPr>
          </a:p>
        </p:txBody>
      </p:sp>
      <p:pic>
        <p:nvPicPr>
          <p:cNvPr id="11" name="object 11"/>
          <p:cNvPicPr/>
          <p:nvPr/>
        </p:nvPicPr>
        <p:blipFill>
          <a:blip r:embed="rId3" cstate="print"/>
          <a:stretch>
            <a:fillRect/>
          </a:stretch>
        </p:blipFill>
        <p:spPr>
          <a:xfrm>
            <a:off x="851853" y="9441646"/>
            <a:ext cx="85725" cy="8572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246600" y="9232962"/>
            <a:ext cx="314325" cy="330200"/>
          </a:xfrm>
          <a:prstGeom prst="rect">
            <a:avLst/>
          </a:prstGeom>
        </p:spPr>
        <p:txBody>
          <a:bodyPr vert="horz" wrap="square" lIns="0" tIns="12700" rIns="0" bIns="0" rtlCol="0">
            <a:spAutoFit/>
          </a:bodyPr>
          <a:lstStyle/>
          <a:p>
            <a:pPr marL="12700">
              <a:lnSpc>
                <a:spcPct val="100000"/>
              </a:lnSpc>
              <a:spcBef>
                <a:spcPts val="100"/>
              </a:spcBef>
            </a:pPr>
            <a:r>
              <a:rPr sz="2000" spc="-120" dirty="0">
                <a:latin typeface="Verdana"/>
                <a:cs typeface="Verdana"/>
              </a:rPr>
              <a:t>18</a:t>
            </a:r>
            <a:endParaRPr sz="2000">
              <a:latin typeface="Verdana"/>
              <a:cs typeface="Verdana"/>
            </a:endParaRPr>
          </a:p>
        </p:txBody>
      </p:sp>
      <p:sp>
        <p:nvSpPr>
          <p:cNvPr id="3" name="object 3"/>
          <p:cNvSpPr txBox="1">
            <a:spLocks noGrp="1"/>
          </p:cNvSpPr>
          <p:nvPr>
            <p:ph type="title"/>
          </p:nvPr>
        </p:nvSpPr>
        <p:spPr>
          <a:xfrm>
            <a:off x="292715" y="47670"/>
            <a:ext cx="8342630" cy="711200"/>
          </a:xfrm>
          <a:prstGeom prst="rect">
            <a:avLst/>
          </a:prstGeom>
        </p:spPr>
        <p:txBody>
          <a:bodyPr vert="horz" wrap="square" lIns="0" tIns="12700" rIns="0" bIns="0" rtlCol="0">
            <a:spAutoFit/>
          </a:bodyPr>
          <a:lstStyle/>
          <a:p>
            <a:pPr marL="12700">
              <a:lnSpc>
                <a:spcPct val="100000"/>
              </a:lnSpc>
              <a:spcBef>
                <a:spcPts val="100"/>
              </a:spcBef>
            </a:pPr>
            <a:r>
              <a:rPr dirty="0"/>
              <a:t>7.8</a:t>
            </a:r>
            <a:r>
              <a:rPr spc="-175" dirty="0"/>
              <a:t> </a:t>
            </a:r>
            <a:r>
              <a:rPr spc="-25" dirty="0"/>
              <a:t>Study</a:t>
            </a:r>
            <a:r>
              <a:rPr spc="-170" dirty="0"/>
              <a:t> </a:t>
            </a:r>
            <a:r>
              <a:rPr dirty="0"/>
              <a:t>on</a:t>
            </a:r>
            <a:r>
              <a:rPr spc="-170" dirty="0"/>
              <a:t> </a:t>
            </a:r>
            <a:r>
              <a:rPr dirty="0"/>
              <a:t>Existing</a:t>
            </a:r>
            <a:r>
              <a:rPr spc="-170" dirty="0"/>
              <a:t> </a:t>
            </a:r>
            <a:r>
              <a:rPr spc="-50" dirty="0"/>
              <a:t>Technologies</a:t>
            </a:r>
          </a:p>
        </p:txBody>
      </p:sp>
      <p:pic>
        <p:nvPicPr>
          <p:cNvPr id="4" name="object 4"/>
          <p:cNvPicPr/>
          <p:nvPr/>
        </p:nvPicPr>
        <p:blipFill>
          <a:blip r:embed="rId2" cstate="print"/>
          <a:stretch>
            <a:fillRect/>
          </a:stretch>
        </p:blipFill>
        <p:spPr>
          <a:xfrm>
            <a:off x="870903" y="3077677"/>
            <a:ext cx="85725" cy="85724"/>
          </a:xfrm>
          <a:prstGeom prst="rect">
            <a:avLst/>
          </a:prstGeom>
        </p:spPr>
      </p:pic>
      <p:pic>
        <p:nvPicPr>
          <p:cNvPr id="5" name="object 5"/>
          <p:cNvPicPr/>
          <p:nvPr/>
        </p:nvPicPr>
        <p:blipFill>
          <a:blip r:embed="rId2" cstate="print"/>
          <a:stretch>
            <a:fillRect/>
          </a:stretch>
        </p:blipFill>
        <p:spPr>
          <a:xfrm>
            <a:off x="870903" y="4620727"/>
            <a:ext cx="85725" cy="85724"/>
          </a:xfrm>
          <a:prstGeom prst="rect">
            <a:avLst/>
          </a:prstGeom>
        </p:spPr>
      </p:pic>
      <p:pic>
        <p:nvPicPr>
          <p:cNvPr id="6" name="object 6"/>
          <p:cNvPicPr/>
          <p:nvPr/>
        </p:nvPicPr>
        <p:blipFill>
          <a:blip r:embed="rId2" cstate="print"/>
          <a:stretch>
            <a:fillRect/>
          </a:stretch>
        </p:blipFill>
        <p:spPr>
          <a:xfrm>
            <a:off x="870903" y="5649427"/>
            <a:ext cx="85725" cy="85724"/>
          </a:xfrm>
          <a:prstGeom prst="rect">
            <a:avLst/>
          </a:prstGeom>
        </p:spPr>
      </p:pic>
      <p:pic>
        <p:nvPicPr>
          <p:cNvPr id="7" name="object 7"/>
          <p:cNvPicPr/>
          <p:nvPr/>
        </p:nvPicPr>
        <p:blipFill>
          <a:blip r:embed="rId2" cstate="print"/>
          <a:stretch>
            <a:fillRect/>
          </a:stretch>
        </p:blipFill>
        <p:spPr>
          <a:xfrm>
            <a:off x="870903" y="6678127"/>
            <a:ext cx="85725" cy="85724"/>
          </a:xfrm>
          <a:prstGeom prst="rect">
            <a:avLst/>
          </a:prstGeom>
        </p:spPr>
      </p:pic>
      <p:pic>
        <p:nvPicPr>
          <p:cNvPr id="8" name="object 8"/>
          <p:cNvPicPr/>
          <p:nvPr/>
        </p:nvPicPr>
        <p:blipFill>
          <a:blip r:embed="rId2" cstate="print"/>
          <a:stretch>
            <a:fillRect/>
          </a:stretch>
        </p:blipFill>
        <p:spPr>
          <a:xfrm>
            <a:off x="870903" y="7706827"/>
            <a:ext cx="85725" cy="85724"/>
          </a:xfrm>
          <a:prstGeom prst="rect">
            <a:avLst/>
          </a:prstGeom>
        </p:spPr>
      </p:pic>
      <p:pic>
        <p:nvPicPr>
          <p:cNvPr id="9" name="object 9"/>
          <p:cNvPicPr/>
          <p:nvPr/>
        </p:nvPicPr>
        <p:blipFill>
          <a:blip r:embed="rId2" cstate="print"/>
          <a:stretch>
            <a:fillRect/>
          </a:stretch>
        </p:blipFill>
        <p:spPr>
          <a:xfrm>
            <a:off x="870903" y="8221177"/>
            <a:ext cx="85725" cy="85724"/>
          </a:xfrm>
          <a:prstGeom prst="rect">
            <a:avLst/>
          </a:prstGeom>
        </p:spPr>
      </p:pic>
      <p:sp>
        <p:nvSpPr>
          <p:cNvPr id="10" name="object 10"/>
          <p:cNvSpPr txBox="1"/>
          <p:nvPr/>
        </p:nvSpPr>
        <p:spPr>
          <a:xfrm>
            <a:off x="467679" y="700987"/>
            <a:ext cx="17381855" cy="9799286"/>
          </a:xfrm>
          <a:prstGeom prst="rect">
            <a:avLst/>
          </a:prstGeom>
        </p:spPr>
        <p:txBody>
          <a:bodyPr vert="horz" wrap="square" lIns="0" tIns="11430" rIns="0" bIns="0" rtlCol="0">
            <a:spAutoFit/>
          </a:bodyPr>
          <a:lstStyle/>
          <a:p>
            <a:pPr marL="12700" marR="151130">
              <a:lnSpc>
                <a:spcPct val="116399"/>
              </a:lnSpc>
              <a:spcBef>
                <a:spcPts val="90"/>
              </a:spcBef>
            </a:pPr>
            <a:r>
              <a:rPr sz="2900" b="1" spc="-10" dirty="0">
                <a:latin typeface="Times New Roman"/>
                <a:cs typeface="Times New Roman"/>
              </a:rPr>
              <a:t>Title:</a:t>
            </a:r>
            <a:r>
              <a:rPr sz="2900" b="1" spc="5" dirty="0">
                <a:latin typeface="Times New Roman"/>
                <a:cs typeface="Times New Roman"/>
              </a:rPr>
              <a:t> </a:t>
            </a:r>
            <a:r>
              <a:rPr lang="en-IN" sz="3200" dirty="0">
                <a:latin typeface="Times New Roman" panose="02020603050405020304" pitchFamily="18" charset="0"/>
                <a:cs typeface="Times New Roman" panose="02020603050405020304" pitchFamily="18" charset="0"/>
              </a:rPr>
              <a:t>Hybrid Quantum–Classical Neural Networks for Efficient MNIST Binary Image Classification</a:t>
            </a:r>
          </a:p>
          <a:p>
            <a:pPr marL="12700" marR="151130">
              <a:lnSpc>
                <a:spcPct val="116399"/>
              </a:lnSpc>
              <a:spcBef>
                <a:spcPts val="90"/>
              </a:spcBef>
            </a:pPr>
            <a:r>
              <a:rPr sz="2900" b="1" spc="-30" dirty="0">
                <a:latin typeface="Times New Roman"/>
                <a:cs typeface="Times New Roman"/>
              </a:rPr>
              <a:t>Journal</a:t>
            </a:r>
            <a:r>
              <a:rPr sz="2900" b="1" spc="25" dirty="0">
                <a:latin typeface="Times New Roman"/>
                <a:cs typeface="Times New Roman"/>
              </a:rPr>
              <a:t> </a:t>
            </a:r>
            <a:r>
              <a:rPr sz="2900" b="1" dirty="0">
                <a:latin typeface="Times New Roman"/>
                <a:cs typeface="Times New Roman"/>
              </a:rPr>
              <a:t>Details:</a:t>
            </a:r>
            <a:r>
              <a:rPr sz="2900" dirty="0">
                <a:latin typeface="Times New Roman"/>
                <a:cs typeface="Times New Roman"/>
              </a:rPr>
              <a:t>,</a:t>
            </a:r>
            <a:r>
              <a:rPr lang="en-IN" sz="2800" dirty="0"/>
              <a:t> Mathematics (MDPI)</a:t>
            </a:r>
            <a:r>
              <a:rPr sz="2900" spc="30" dirty="0">
                <a:latin typeface="Times New Roman"/>
                <a:cs typeface="Times New Roman"/>
              </a:rPr>
              <a:t> </a:t>
            </a:r>
            <a:r>
              <a:rPr lang="en-US" sz="2900" spc="30" dirty="0">
                <a:latin typeface="Times New Roman"/>
                <a:cs typeface="Times New Roman"/>
              </a:rPr>
              <a:t>,</a:t>
            </a:r>
            <a:r>
              <a:rPr sz="2900" dirty="0">
                <a:latin typeface="Times New Roman"/>
                <a:cs typeface="Times New Roman"/>
              </a:rPr>
              <a:t>2024,</a:t>
            </a:r>
            <a:r>
              <a:rPr sz="2900" spc="25" dirty="0">
                <a:latin typeface="Times New Roman"/>
                <a:cs typeface="Times New Roman"/>
              </a:rPr>
              <a:t> </a:t>
            </a:r>
            <a:r>
              <a:rPr sz="2900" spc="145" dirty="0">
                <a:latin typeface="Times New Roman"/>
                <a:cs typeface="Times New Roman"/>
              </a:rPr>
              <a:t>DOI</a:t>
            </a:r>
            <a:r>
              <a:rPr lang="en-IN" sz="3200" b="1" dirty="0">
                <a:latin typeface="Times New Roman" panose="02020603050405020304" pitchFamily="18" charset="0"/>
                <a:cs typeface="Times New Roman" panose="02020603050405020304" pitchFamily="18" charset="0"/>
              </a:rPr>
              <a:t>:</a:t>
            </a:r>
            <a:r>
              <a:rPr lang="en-IN" sz="320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hlinkClick r:id="rId3"/>
              </a:rPr>
              <a:t>10.3390/math12233684</a:t>
            </a:r>
            <a:endParaRPr lang="en-US" sz="2900" spc="-10" dirty="0">
              <a:latin typeface="Times New Roman" panose="02020603050405020304" pitchFamily="18" charset="0"/>
              <a:cs typeface="Times New Roman" panose="02020603050405020304" pitchFamily="18" charset="0"/>
            </a:endParaRPr>
          </a:p>
          <a:p>
            <a:pPr marL="12700" marR="151130">
              <a:lnSpc>
                <a:spcPct val="116399"/>
              </a:lnSpc>
              <a:spcBef>
                <a:spcPts val="90"/>
              </a:spcBef>
            </a:pPr>
            <a:r>
              <a:rPr sz="2900" b="1" dirty="0">
                <a:latin typeface="Times New Roman"/>
                <a:cs typeface="Times New Roman"/>
              </a:rPr>
              <a:t>Dataset:</a:t>
            </a:r>
            <a:r>
              <a:rPr sz="2900" b="1" spc="10" dirty="0">
                <a:latin typeface="Times New Roman"/>
                <a:cs typeface="Times New Roman"/>
              </a:rPr>
              <a:t> </a:t>
            </a:r>
            <a:r>
              <a:rPr lang="en-US" sz="3200" b="1" dirty="0">
                <a:latin typeface="Times New Roman" panose="02020603050405020304" pitchFamily="18" charset="0"/>
                <a:cs typeface="Times New Roman" panose="02020603050405020304" pitchFamily="18" charset="0"/>
              </a:rPr>
              <a:t>MNIST dataset</a:t>
            </a:r>
            <a:r>
              <a:rPr lang="en-US" sz="3200" dirty="0">
                <a:latin typeface="Times New Roman" panose="02020603050405020304" pitchFamily="18" charset="0"/>
                <a:cs typeface="Times New Roman" panose="02020603050405020304" pitchFamily="18" charset="0"/>
              </a:rPr>
              <a:t>, a widely recognized benchmark for handwritten digit classification.</a:t>
            </a:r>
            <a:endParaRPr sz="2900" dirty="0">
              <a:latin typeface="Times New Roman" panose="02020603050405020304" pitchFamily="18" charset="0"/>
              <a:cs typeface="Times New Roman" panose="02020603050405020304" pitchFamily="18" charset="0"/>
            </a:endParaRPr>
          </a:p>
          <a:p>
            <a:pPr marL="12700">
              <a:lnSpc>
                <a:spcPct val="100000"/>
              </a:lnSpc>
              <a:spcBef>
                <a:spcPts val="570"/>
              </a:spcBef>
            </a:pPr>
            <a:r>
              <a:rPr sz="2900" b="1" spc="-10" dirty="0">
                <a:latin typeface="Times New Roman"/>
                <a:cs typeface="Times New Roman"/>
              </a:rPr>
              <a:t>Methodology:</a:t>
            </a:r>
            <a:endParaRPr lang="en-US" sz="2900" b="1" spc="-10" dirty="0">
              <a:latin typeface="Times New Roman"/>
              <a:cs typeface="Times New Roman"/>
            </a:endParaRPr>
          </a:p>
          <a:p>
            <a:pPr marL="469900" indent="-457200">
              <a:lnSpc>
                <a:spcPct val="100000"/>
              </a:lnSpc>
              <a:spcBef>
                <a:spcPts val="570"/>
              </a:spcBef>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A </a:t>
            </a:r>
            <a:r>
              <a:rPr lang="en-IN" sz="3200" b="1" dirty="0">
                <a:latin typeface="Times New Roman" panose="02020603050405020304" pitchFamily="18" charset="0"/>
                <a:cs typeface="Times New Roman" panose="02020603050405020304" pitchFamily="18" charset="0"/>
              </a:rPr>
              <a:t>Hybrid Quantum–Classical Neural Network (H-QNN)</a:t>
            </a:r>
            <a:r>
              <a:rPr lang="en-IN" sz="3200" dirty="0">
                <a:latin typeface="Times New Roman" panose="02020603050405020304" pitchFamily="18" charset="0"/>
                <a:cs typeface="Times New Roman" panose="02020603050405020304" pitchFamily="18" charset="0"/>
              </a:rPr>
              <a:t> was developed to enhance image classification performance.</a:t>
            </a:r>
            <a:endParaRPr lang="en-IN" sz="2900" b="1" spc="-10" dirty="0">
              <a:latin typeface="Times New Roman" panose="02020603050405020304" pitchFamily="18" charset="0"/>
              <a:cs typeface="Times New Roman" panose="02020603050405020304" pitchFamily="18" charset="0"/>
            </a:endParaRPr>
          </a:p>
          <a:p>
            <a:pPr marL="469900" indent="-457200">
              <a:lnSpc>
                <a:spcPct val="100000"/>
              </a:lnSpc>
              <a:spcBef>
                <a:spcPts val="57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Image preprocessing</a:t>
            </a:r>
            <a:r>
              <a:rPr lang="en-US" sz="3200" dirty="0">
                <a:latin typeface="Times New Roman" panose="02020603050405020304" pitchFamily="18" charset="0"/>
                <a:cs typeface="Times New Roman" panose="02020603050405020304" pitchFamily="18" charset="0"/>
              </a:rPr>
              <a:t> involved resizing, standardization, and quantum feature encoding.</a:t>
            </a:r>
            <a:endParaRPr lang="en-IN" sz="2900" b="1" spc="-10" dirty="0">
              <a:latin typeface="Times New Roman" panose="02020603050405020304" pitchFamily="18" charset="0"/>
              <a:cs typeface="Times New Roman" panose="02020603050405020304" pitchFamily="18" charset="0"/>
            </a:endParaRPr>
          </a:p>
          <a:p>
            <a:pPr marL="469900" indent="-457200">
              <a:lnSpc>
                <a:spcPct val="100000"/>
              </a:lnSpc>
              <a:spcBef>
                <a:spcPts val="570"/>
              </a:spcBef>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The </a:t>
            </a:r>
            <a:r>
              <a:rPr lang="en-IN" sz="3200" b="1" dirty="0">
                <a:latin typeface="Times New Roman" panose="02020603050405020304" pitchFamily="18" charset="0"/>
                <a:cs typeface="Times New Roman" panose="02020603050405020304" pitchFamily="18" charset="0"/>
              </a:rPr>
              <a:t>quantum layer</a:t>
            </a:r>
            <a:r>
              <a:rPr lang="en-IN" sz="3200" dirty="0">
                <a:latin typeface="Times New Roman" panose="02020603050405020304" pitchFamily="18" charset="0"/>
                <a:cs typeface="Times New Roman" panose="02020603050405020304" pitchFamily="18" charset="0"/>
              </a:rPr>
              <a:t> utilized </a:t>
            </a:r>
            <a:r>
              <a:rPr lang="en-IN" sz="3200" b="1" dirty="0" err="1">
                <a:latin typeface="Times New Roman" panose="02020603050405020304" pitchFamily="18" charset="0"/>
                <a:cs typeface="Times New Roman" panose="02020603050405020304" pitchFamily="18" charset="0"/>
              </a:rPr>
              <a:t>ZZFeature</a:t>
            </a:r>
            <a:r>
              <a:rPr lang="en-IN" sz="3200" b="1" dirty="0">
                <a:latin typeface="Times New Roman" panose="02020603050405020304" pitchFamily="18" charset="0"/>
                <a:cs typeface="Times New Roman" panose="02020603050405020304" pitchFamily="18" charset="0"/>
              </a:rPr>
              <a:t> Map</a:t>
            </a:r>
            <a:r>
              <a:rPr lang="en-IN" sz="3200" dirty="0">
                <a:latin typeface="Times New Roman" panose="02020603050405020304" pitchFamily="18" charset="0"/>
                <a:cs typeface="Times New Roman" panose="02020603050405020304" pitchFamily="18" charset="0"/>
              </a:rPr>
              <a:t> for data embedding and </a:t>
            </a:r>
            <a:r>
              <a:rPr lang="en-IN" sz="3200" b="1" dirty="0">
                <a:latin typeface="Times New Roman" panose="02020603050405020304" pitchFamily="18" charset="0"/>
                <a:cs typeface="Times New Roman" panose="02020603050405020304" pitchFamily="18" charset="0"/>
              </a:rPr>
              <a:t>Real Amplitudes Ansatz circuits</a:t>
            </a:r>
            <a:r>
              <a:rPr lang="en-IN" sz="3200" dirty="0">
                <a:latin typeface="Times New Roman" panose="02020603050405020304" pitchFamily="18" charset="0"/>
                <a:cs typeface="Times New Roman" panose="02020603050405020304" pitchFamily="18" charset="0"/>
              </a:rPr>
              <a:t> for quantum transformation.</a:t>
            </a:r>
            <a:endParaRPr lang="en-IN" sz="2900" b="1" spc="-10" dirty="0">
              <a:latin typeface="Times New Roman" panose="02020603050405020304" pitchFamily="18" charset="0"/>
              <a:cs typeface="Times New Roman" panose="02020603050405020304" pitchFamily="18" charset="0"/>
            </a:endParaRPr>
          </a:p>
          <a:p>
            <a:pPr marL="469900" indent="-457200">
              <a:lnSpc>
                <a:spcPct val="100000"/>
              </a:lnSpc>
              <a:spcBef>
                <a:spcPts val="57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a:t>
            </a:r>
            <a:r>
              <a:rPr lang="en-US" sz="3200" b="1" dirty="0">
                <a:latin typeface="Times New Roman" panose="02020603050405020304" pitchFamily="18" charset="0"/>
                <a:cs typeface="Times New Roman" panose="02020603050405020304" pitchFamily="18" charset="0"/>
              </a:rPr>
              <a:t>hybrid architecture</a:t>
            </a:r>
            <a:r>
              <a:rPr lang="en-US" sz="3200" dirty="0">
                <a:latin typeface="Times New Roman" panose="02020603050405020304" pitchFamily="18" charset="0"/>
                <a:cs typeface="Times New Roman" panose="02020603050405020304" pitchFamily="18" charset="0"/>
              </a:rPr>
              <a:t> combined </a:t>
            </a:r>
            <a:r>
              <a:rPr lang="en-US" sz="3200" b="1" dirty="0">
                <a:latin typeface="Times New Roman" panose="02020603050405020304" pitchFamily="18" charset="0"/>
                <a:cs typeface="Times New Roman" panose="02020603050405020304" pitchFamily="18" charset="0"/>
              </a:rPr>
              <a:t>classical CNN layers</a:t>
            </a:r>
            <a:r>
              <a:rPr lang="en-US" sz="3200" dirty="0">
                <a:latin typeface="Times New Roman" panose="02020603050405020304" pitchFamily="18" charset="0"/>
                <a:cs typeface="Times New Roman" panose="02020603050405020304" pitchFamily="18" charset="0"/>
              </a:rPr>
              <a:t> with </a:t>
            </a:r>
            <a:r>
              <a:rPr lang="en-US" sz="3200" b="1" dirty="0">
                <a:latin typeface="Times New Roman" panose="02020603050405020304" pitchFamily="18" charset="0"/>
                <a:cs typeface="Times New Roman" panose="02020603050405020304" pitchFamily="18" charset="0"/>
              </a:rPr>
              <a:t>quantum circuits</a:t>
            </a:r>
            <a:r>
              <a:rPr lang="en-US" sz="3200" dirty="0">
                <a:latin typeface="Times New Roman" panose="02020603050405020304" pitchFamily="18" charset="0"/>
                <a:cs typeface="Times New Roman" panose="02020603050405020304" pitchFamily="18" charset="0"/>
              </a:rPr>
              <a:t> containing </a:t>
            </a:r>
            <a:r>
              <a:rPr lang="en-US" sz="3200" b="1" dirty="0">
                <a:latin typeface="Times New Roman" panose="02020603050405020304" pitchFamily="18" charset="0"/>
                <a:cs typeface="Times New Roman" panose="02020603050405020304" pitchFamily="18" charset="0"/>
              </a:rPr>
              <a:t>parameterized rotation gates (RY) and CX entanglement gates</a:t>
            </a:r>
            <a:r>
              <a:rPr lang="en-US" sz="3200" dirty="0">
                <a:latin typeface="Times New Roman" panose="02020603050405020304" pitchFamily="18" charset="0"/>
                <a:cs typeface="Times New Roman" panose="02020603050405020304" pitchFamily="18" charset="0"/>
              </a:rPr>
              <a:t>.</a:t>
            </a:r>
            <a:endParaRPr lang="en-IN" sz="2900" b="1" spc="-10" dirty="0">
              <a:latin typeface="Times New Roman" panose="02020603050405020304" pitchFamily="18" charset="0"/>
              <a:cs typeface="Times New Roman" panose="02020603050405020304" pitchFamily="18" charset="0"/>
            </a:endParaRPr>
          </a:p>
          <a:p>
            <a:pPr marL="469900" indent="-457200">
              <a:lnSpc>
                <a:spcPct val="100000"/>
              </a:lnSpc>
              <a:spcBef>
                <a:spcPts val="57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 model was optimized using the </a:t>
            </a:r>
            <a:r>
              <a:rPr lang="en-US" sz="3200" b="1" dirty="0">
                <a:latin typeface="Times New Roman" panose="02020603050405020304" pitchFamily="18" charset="0"/>
                <a:cs typeface="Times New Roman" panose="02020603050405020304" pitchFamily="18" charset="0"/>
              </a:rPr>
              <a:t>Adam optimizer</a:t>
            </a:r>
            <a:r>
              <a:rPr lang="en-US" sz="3200" dirty="0">
                <a:latin typeface="Times New Roman" panose="02020603050405020304" pitchFamily="18" charset="0"/>
                <a:cs typeface="Times New Roman" panose="02020603050405020304" pitchFamily="18" charset="0"/>
              </a:rPr>
              <a:t> with </a:t>
            </a:r>
            <a:r>
              <a:rPr lang="en-US" sz="3200" b="1" dirty="0">
                <a:latin typeface="Times New Roman" panose="02020603050405020304" pitchFamily="18" charset="0"/>
                <a:cs typeface="Times New Roman" panose="02020603050405020304" pitchFamily="18" charset="0"/>
              </a:rPr>
              <a:t>gradient-based parameter tuning</a:t>
            </a:r>
            <a:r>
              <a:rPr lang="en-US" sz="3200" dirty="0">
                <a:latin typeface="Times New Roman" panose="02020603050405020304" pitchFamily="18" charset="0"/>
                <a:cs typeface="Times New Roman" panose="02020603050405020304" pitchFamily="18" charset="0"/>
              </a:rPr>
              <a:t>.</a:t>
            </a:r>
            <a:endParaRPr sz="2900" dirty="0">
              <a:latin typeface="Times New Roman" panose="02020603050405020304" pitchFamily="18" charset="0"/>
              <a:cs typeface="Times New Roman" panose="02020603050405020304" pitchFamily="18" charset="0"/>
            </a:endParaRPr>
          </a:p>
          <a:p>
            <a:pPr marL="12700">
              <a:lnSpc>
                <a:spcPct val="100000"/>
              </a:lnSpc>
              <a:spcBef>
                <a:spcPts val="570"/>
              </a:spcBef>
            </a:pPr>
            <a:r>
              <a:rPr sz="2900" b="1" spc="-10" dirty="0">
                <a:latin typeface="Times New Roman"/>
                <a:cs typeface="Times New Roman"/>
              </a:rPr>
              <a:t>Advantages:</a:t>
            </a:r>
            <a:endParaRPr lang="en-US" sz="2900" b="1" spc="-10" dirty="0">
              <a:latin typeface="Times New Roman"/>
              <a:cs typeface="Times New Roman"/>
            </a:endParaRPr>
          </a:p>
          <a:p>
            <a:pPr marL="469900" indent="-457200">
              <a:lnSpc>
                <a:spcPct val="100000"/>
              </a:lnSpc>
              <a:spcBef>
                <a:spcPts val="57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Quantum-enhanced feature mapping</a:t>
            </a:r>
            <a:r>
              <a:rPr lang="en-US" sz="3200" dirty="0">
                <a:latin typeface="Times New Roman" panose="02020603050405020304" pitchFamily="18" charset="0"/>
                <a:cs typeface="Times New Roman" panose="02020603050405020304" pitchFamily="18" charset="0"/>
              </a:rPr>
              <a:t> improved pattern recognition and reduced computational complexity.</a:t>
            </a:r>
            <a:endParaRPr lang="en-IN" sz="2900" b="1" spc="-10" dirty="0">
              <a:latin typeface="Times New Roman" panose="02020603050405020304" pitchFamily="18" charset="0"/>
              <a:cs typeface="Times New Roman" panose="02020603050405020304" pitchFamily="18" charset="0"/>
            </a:endParaRPr>
          </a:p>
          <a:p>
            <a:pPr marL="469900" indent="-457200">
              <a:lnSpc>
                <a:spcPct val="100000"/>
              </a:lnSpc>
              <a:spcBef>
                <a:spcPts val="570"/>
              </a:spcBef>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Required </a:t>
            </a:r>
            <a:r>
              <a:rPr lang="en-US" sz="3200" b="1" dirty="0">
                <a:latin typeface="Times New Roman" panose="02020603050405020304" pitchFamily="18" charset="0"/>
                <a:cs typeface="Times New Roman" panose="02020603050405020304" pitchFamily="18" charset="0"/>
              </a:rPr>
              <a:t>fewer parameters</a:t>
            </a:r>
            <a:r>
              <a:rPr lang="en-US" sz="3200" dirty="0">
                <a:latin typeface="Times New Roman" panose="02020603050405020304" pitchFamily="18" charset="0"/>
                <a:cs typeface="Times New Roman" panose="02020603050405020304" pitchFamily="18" charset="0"/>
              </a:rPr>
              <a:t> compared to conventional CNNs, making it more resource-efficient.</a:t>
            </a:r>
            <a:endParaRPr sz="2900" dirty="0">
              <a:latin typeface="Times New Roman" panose="02020603050405020304" pitchFamily="18" charset="0"/>
              <a:cs typeface="Times New Roman" panose="02020603050405020304" pitchFamily="18" charset="0"/>
            </a:endParaRPr>
          </a:p>
          <a:p>
            <a:pPr marL="12700">
              <a:lnSpc>
                <a:spcPct val="100000"/>
              </a:lnSpc>
              <a:spcBef>
                <a:spcPts val="570"/>
              </a:spcBef>
            </a:pPr>
            <a:r>
              <a:rPr sz="2900" b="1" spc="-10" dirty="0">
                <a:latin typeface="Times New Roman"/>
                <a:cs typeface="Times New Roman"/>
              </a:rPr>
              <a:t>Disadvantages:</a:t>
            </a:r>
            <a:endParaRPr lang="en-US" sz="2900" b="1" spc="-10" dirty="0">
              <a:latin typeface="Times New Roman"/>
              <a:cs typeface="Times New Roman"/>
            </a:endParaRPr>
          </a:p>
          <a:p>
            <a:pPr marL="469900" indent="-457200">
              <a:lnSpc>
                <a:spcPct val="100000"/>
              </a:lnSpc>
              <a:spcBef>
                <a:spcPts val="570"/>
              </a:spcBef>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Restricted to binary classification</a:t>
            </a:r>
            <a:r>
              <a:rPr lang="en-US" sz="3200" dirty="0">
                <a:latin typeface="Times New Roman" panose="02020603050405020304" pitchFamily="18" charset="0"/>
                <a:cs typeface="Times New Roman" panose="02020603050405020304" pitchFamily="18" charset="0"/>
              </a:rPr>
              <a:t>, requiring modifications for multi-class tasks.</a:t>
            </a:r>
            <a:endParaRPr sz="2900" dirty="0">
              <a:latin typeface="Times New Roman" panose="02020603050405020304" pitchFamily="18" charset="0"/>
              <a:cs typeface="Times New Roman" panose="02020603050405020304" pitchFamily="18" charset="0"/>
            </a:endParaRPr>
          </a:p>
        </p:txBody>
      </p:sp>
      <p:pic>
        <p:nvPicPr>
          <p:cNvPr id="11" name="object 11"/>
          <p:cNvPicPr/>
          <p:nvPr/>
        </p:nvPicPr>
        <p:blipFill>
          <a:blip r:embed="rId2" cstate="print"/>
          <a:stretch>
            <a:fillRect/>
          </a:stretch>
        </p:blipFill>
        <p:spPr>
          <a:xfrm>
            <a:off x="870903" y="9249877"/>
            <a:ext cx="85725" cy="85724"/>
          </a:xfrm>
          <a:prstGeom prst="rect">
            <a:avLst/>
          </a:prstGeom>
        </p:spPr>
      </p:pic>
      <p:pic>
        <p:nvPicPr>
          <p:cNvPr id="13" name="object 13"/>
          <p:cNvPicPr/>
          <p:nvPr/>
        </p:nvPicPr>
        <p:blipFill>
          <a:blip r:embed="rId2" cstate="print"/>
          <a:stretch>
            <a:fillRect/>
          </a:stretch>
        </p:blipFill>
        <p:spPr>
          <a:xfrm>
            <a:off x="870903" y="9764227"/>
            <a:ext cx="85725" cy="8572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EC9F78E8-492C-D3A0-96F2-8CC767E0691A}"/>
              </a:ext>
            </a:extLst>
          </p:cNvPr>
          <p:cNvGraphicFramePr>
            <a:graphicFrameLocks noGrp="1"/>
          </p:cNvGraphicFramePr>
          <p:nvPr>
            <p:extLst>
              <p:ext uri="{D42A27DB-BD31-4B8C-83A1-F6EECF244321}">
                <p14:modId xmlns:p14="http://schemas.microsoft.com/office/powerpoint/2010/main" val="2942655252"/>
              </p:ext>
            </p:extLst>
          </p:nvPr>
        </p:nvGraphicFramePr>
        <p:xfrm>
          <a:off x="0" y="0"/>
          <a:ext cx="18288004" cy="10287000"/>
        </p:xfrm>
        <a:graphic>
          <a:graphicData uri="http://schemas.openxmlformats.org/drawingml/2006/table">
            <a:tbl>
              <a:tblPr firstRow="1" bandRow="1">
                <a:tableStyleId>{5C22544A-7EE6-4342-B048-85BDC9FD1C3A}</a:tableStyleId>
              </a:tblPr>
              <a:tblGrid>
                <a:gridCol w="2612572">
                  <a:extLst>
                    <a:ext uri="{9D8B030D-6E8A-4147-A177-3AD203B41FA5}">
                      <a16:colId xmlns:a16="http://schemas.microsoft.com/office/drawing/2014/main" val="1029350416"/>
                    </a:ext>
                  </a:extLst>
                </a:gridCol>
                <a:gridCol w="2188028">
                  <a:extLst>
                    <a:ext uri="{9D8B030D-6E8A-4147-A177-3AD203B41FA5}">
                      <a16:colId xmlns:a16="http://schemas.microsoft.com/office/drawing/2014/main" val="3677956985"/>
                    </a:ext>
                  </a:extLst>
                </a:gridCol>
                <a:gridCol w="1219200">
                  <a:extLst>
                    <a:ext uri="{9D8B030D-6E8A-4147-A177-3AD203B41FA5}">
                      <a16:colId xmlns:a16="http://schemas.microsoft.com/office/drawing/2014/main" val="2729726152"/>
                    </a:ext>
                  </a:extLst>
                </a:gridCol>
                <a:gridCol w="4430488">
                  <a:extLst>
                    <a:ext uri="{9D8B030D-6E8A-4147-A177-3AD203B41FA5}">
                      <a16:colId xmlns:a16="http://schemas.microsoft.com/office/drawing/2014/main" val="2752738301"/>
                    </a:ext>
                  </a:extLst>
                </a:gridCol>
                <a:gridCol w="2612572">
                  <a:extLst>
                    <a:ext uri="{9D8B030D-6E8A-4147-A177-3AD203B41FA5}">
                      <a16:colId xmlns:a16="http://schemas.microsoft.com/office/drawing/2014/main" val="2999779429"/>
                    </a:ext>
                  </a:extLst>
                </a:gridCol>
                <a:gridCol w="2612572">
                  <a:extLst>
                    <a:ext uri="{9D8B030D-6E8A-4147-A177-3AD203B41FA5}">
                      <a16:colId xmlns:a16="http://schemas.microsoft.com/office/drawing/2014/main" val="3708753500"/>
                    </a:ext>
                  </a:extLst>
                </a:gridCol>
                <a:gridCol w="2612572">
                  <a:extLst>
                    <a:ext uri="{9D8B030D-6E8A-4147-A177-3AD203B41FA5}">
                      <a16:colId xmlns:a16="http://schemas.microsoft.com/office/drawing/2014/main" val="135503020"/>
                    </a:ext>
                  </a:extLst>
                </a:gridCol>
              </a:tblGrid>
              <a:tr h="1598272">
                <a:tc>
                  <a:txBody>
                    <a:bodyPr/>
                    <a:lstStyle/>
                    <a:p>
                      <a:r>
                        <a:rPr lang="en-IN" sz="2400" dirty="0">
                          <a:latin typeface="Times New Roman" panose="02020603050405020304" pitchFamily="18" charset="0"/>
                          <a:cs typeface="Times New Roman" panose="02020603050405020304" pitchFamily="18" charset="0"/>
                        </a:rPr>
                        <a:t>Journal Name</a:t>
                      </a:r>
                    </a:p>
                  </a:txBody>
                  <a:tcPr/>
                </a:tc>
                <a:tc>
                  <a:txBody>
                    <a:bodyPr/>
                    <a:lstStyle/>
                    <a:p>
                      <a:r>
                        <a:rPr lang="en-IN" sz="2400" dirty="0">
                          <a:latin typeface="Times New Roman" panose="02020603050405020304" pitchFamily="18" charset="0"/>
                          <a:cs typeface="Times New Roman" panose="02020603050405020304" pitchFamily="18" charset="0"/>
                        </a:rPr>
                        <a:t>Publisher</a:t>
                      </a:r>
                    </a:p>
                  </a:txBody>
                  <a:tcPr/>
                </a:tc>
                <a:tc>
                  <a:txBody>
                    <a:bodyPr/>
                    <a:lstStyle/>
                    <a:p>
                      <a:r>
                        <a:rPr lang="en-IN" sz="2400" dirty="0">
                          <a:latin typeface="Times New Roman" panose="02020603050405020304" pitchFamily="18" charset="0"/>
                          <a:cs typeface="Times New Roman" panose="02020603050405020304" pitchFamily="18" charset="0"/>
                        </a:rPr>
                        <a:t>Year</a:t>
                      </a:r>
                    </a:p>
                  </a:txBody>
                  <a:tcPr/>
                </a:tc>
                <a:tc>
                  <a:txBody>
                    <a:bodyPr/>
                    <a:lstStyle/>
                    <a:p>
                      <a:r>
                        <a:rPr lang="en-IN" sz="2400" dirty="0">
                          <a:latin typeface="Times New Roman" panose="02020603050405020304" pitchFamily="18" charset="0"/>
                          <a:cs typeface="Times New Roman" panose="02020603050405020304" pitchFamily="18" charset="0"/>
                        </a:rPr>
                        <a:t>Methodology</a:t>
                      </a:r>
                    </a:p>
                  </a:txBody>
                  <a:tcPr/>
                </a:tc>
                <a:tc>
                  <a:txBody>
                    <a:bodyPr/>
                    <a:lstStyle/>
                    <a:p>
                      <a:r>
                        <a:rPr lang="en-IN" sz="2400" dirty="0">
                          <a:latin typeface="Times New Roman" panose="02020603050405020304" pitchFamily="18" charset="0"/>
                          <a:cs typeface="Times New Roman" panose="02020603050405020304" pitchFamily="18" charset="0"/>
                        </a:rPr>
                        <a:t>Advantages</a:t>
                      </a:r>
                    </a:p>
                  </a:txBody>
                  <a:tcPr/>
                </a:tc>
                <a:tc>
                  <a:txBody>
                    <a:bodyPr/>
                    <a:lstStyle/>
                    <a:p>
                      <a:r>
                        <a:rPr lang="en-IN" sz="2400" dirty="0">
                          <a:latin typeface="Times New Roman" panose="02020603050405020304" pitchFamily="18" charset="0"/>
                          <a:cs typeface="Times New Roman" panose="02020603050405020304" pitchFamily="18" charset="0"/>
                        </a:rPr>
                        <a:t>Disadvantages</a:t>
                      </a:r>
                    </a:p>
                  </a:txBody>
                  <a:tcPr/>
                </a:tc>
                <a:tc>
                  <a:txBody>
                    <a:bodyPr/>
                    <a:lstStyle/>
                    <a:p>
                      <a:r>
                        <a:rPr lang="en-IN" sz="2400" dirty="0">
                          <a:latin typeface="Times New Roman" panose="02020603050405020304" pitchFamily="18" charset="0"/>
                          <a:cs typeface="Times New Roman" panose="02020603050405020304" pitchFamily="18" charset="0"/>
                        </a:rPr>
                        <a:t>Dataset</a:t>
                      </a:r>
                    </a:p>
                  </a:txBody>
                  <a:tcPr/>
                </a:tc>
                <a:extLst>
                  <a:ext uri="{0D108BD9-81ED-4DB2-BD59-A6C34878D82A}">
                    <a16:rowId xmlns:a16="http://schemas.microsoft.com/office/drawing/2014/main" val="3049701165"/>
                  </a:ext>
                </a:extLst>
              </a:tr>
              <a:tr h="3344078">
                <a:tc>
                  <a:txBody>
                    <a:bodyPr/>
                    <a:lstStyle/>
                    <a:p>
                      <a:r>
                        <a:rPr lang="en-US" sz="2400" dirty="0">
                          <a:latin typeface="Times New Roman" panose="02020603050405020304" pitchFamily="18" charset="0"/>
                          <a:cs typeface="Times New Roman" panose="02020603050405020304" pitchFamily="18" charset="0"/>
                        </a:rPr>
                        <a:t>Biomedical Signal Processing and Control</a:t>
                      </a:r>
                      <a:endParaRPr lang="en-IN" sz="2400" dirty="0">
                        <a:latin typeface="Times New Roman" panose="02020603050405020304" pitchFamily="18" charset="0"/>
                        <a:cs typeface="Times New Roman" panose="02020603050405020304" pitchFamily="18" charset="0"/>
                      </a:endParaRPr>
                    </a:p>
                  </a:txBody>
                  <a:tcPr/>
                </a:tc>
                <a:tc>
                  <a:txBody>
                    <a:bodyPr/>
                    <a:lstStyle/>
                    <a:p>
                      <a:endParaRPr lang="en-IN" dirty="0"/>
                    </a:p>
                  </a:txBody>
                  <a:tcPr/>
                </a:tc>
                <a:tc>
                  <a:txBody>
                    <a:bodyPr/>
                    <a:lstStyle/>
                    <a:p>
                      <a:r>
                        <a:rPr lang="en-IN" sz="2400" dirty="0">
                          <a:latin typeface="Times New Roman" panose="02020603050405020304" pitchFamily="18" charset="0"/>
                          <a:cs typeface="Times New Roman" panose="02020603050405020304" pitchFamily="18" charset="0"/>
                        </a:rPr>
                        <a:t>2023</a:t>
                      </a:r>
                    </a:p>
                  </a:txBody>
                  <a:tcPr/>
                </a:tc>
                <a:tc>
                  <a:txBody>
                    <a:bodyPr/>
                    <a:lstStyle/>
                    <a:p>
                      <a:r>
                        <a:rPr lang="en-US" dirty="0"/>
                        <a:t>The study utilized a CNN-based classification approach with transfer learning, incorporating VGG16 with a Squeeze-and-Excitation (SE) block for enhanced feature extraction. The model, trained with SGDM on an 80-20 data split, was evaluated using various ensemble learning techniques, including Majority Voting, Weighted Average, and Fuzzy Rank-based Ensemble, with performance assessed through accuracy, precision, recall, F1-score, and MCC.</a:t>
                      </a:r>
                      <a:endParaRPr lang="en-IN" dirty="0"/>
                    </a:p>
                  </a:txBody>
                  <a:tcPr/>
                </a:tc>
                <a:tc>
                  <a:txBody>
                    <a:bodyPr/>
                    <a:lstStyle/>
                    <a:p>
                      <a:r>
                        <a:rPr lang="en-US" dirty="0"/>
                        <a:t>The proposed CNN achieved 88.80% accuracy, outperforming other ensembles. The SE block enhanced fine-grained feature extraction in blood smear images.</a:t>
                      </a:r>
                      <a:endParaRPr lang="en-IN" dirty="0"/>
                    </a:p>
                  </a:txBody>
                  <a:tcPr/>
                </a:tc>
                <a:tc>
                  <a:txBody>
                    <a:bodyPr/>
                    <a:lstStyle/>
                    <a:p>
                      <a:r>
                        <a:rPr lang="en-US" dirty="0"/>
                        <a:t>Fine-tuning pre-trained models is crucial to avoid overfitting on medical data. The study is limited to blood smear images for leukemia detection.</a:t>
                      </a:r>
                      <a:endParaRPr lang="en-IN" dirty="0"/>
                    </a:p>
                  </a:txBody>
                  <a:tcPr/>
                </a:tc>
                <a:tc>
                  <a:txBody>
                    <a:bodyPr/>
                    <a:lstStyle/>
                    <a:p>
                      <a:r>
                        <a:rPr lang="en-US" sz="2000" dirty="0">
                          <a:latin typeface="Times New Roman" panose="02020603050405020304" pitchFamily="18" charset="0"/>
                          <a:cs typeface="Times New Roman" panose="02020603050405020304" pitchFamily="18" charset="0"/>
                        </a:rPr>
                        <a:t>1,250 microscopic blood smear images</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55666474"/>
                  </a:ext>
                </a:extLst>
              </a:tr>
              <a:tr h="2527183">
                <a:tc>
                  <a:txBody>
                    <a:bodyPr/>
                    <a:lstStyle/>
                    <a:p>
                      <a:r>
                        <a:rPr lang="en-IN" sz="2000" dirty="0">
                          <a:latin typeface="Times New Roman" panose="02020603050405020304" pitchFamily="18" charset="0"/>
                          <a:cs typeface="Times New Roman" panose="02020603050405020304" pitchFamily="18" charset="0"/>
                        </a:rPr>
                        <a:t>LEU3: An Attention Augmented-Based Model for Acute Lymphoblastic </a:t>
                      </a:r>
                      <a:r>
                        <a:rPr lang="en-IN" sz="2000" dirty="0" err="1">
                          <a:latin typeface="Times New Roman" panose="02020603050405020304" pitchFamily="18" charset="0"/>
                          <a:cs typeface="Times New Roman" panose="02020603050405020304" pitchFamily="18" charset="0"/>
                        </a:rPr>
                        <a:t>Leukemia</a:t>
                      </a:r>
                      <a:r>
                        <a:rPr lang="en-IN" sz="2000" dirty="0">
                          <a:latin typeface="Times New Roman" panose="02020603050405020304" pitchFamily="18" charset="0"/>
                          <a:cs typeface="Times New Roman" panose="02020603050405020304" pitchFamily="18" charset="0"/>
                        </a:rPr>
                        <a:t> Classification</a:t>
                      </a:r>
                      <a:endParaRPr lang="en-IN" sz="2000" dirty="0"/>
                    </a:p>
                  </a:txBody>
                  <a:tcPr/>
                </a:tc>
                <a:tc>
                  <a:txBody>
                    <a:bodyPr/>
                    <a:lstStyle/>
                    <a:p>
                      <a:r>
                        <a:rPr lang="en-IN" sz="2400" dirty="0">
                          <a:latin typeface="Times New Roman" panose="02020603050405020304" pitchFamily="18" charset="0"/>
                          <a:cs typeface="Times New Roman" panose="02020603050405020304" pitchFamily="18" charset="0"/>
                        </a:rPr>
                        <a:t>IEEE Access</a:t>
                      </a:r>
                      <a:endParaRPr lang="en-IN" sz="2400" dirty="0"/>
                    </a:p>
                  </a:txBody>
                  <a:tcPr/>
                </a:tc>
                <a:tc>
                  <a:txBody>
                    <a:bodyPr/>
                    <a:lstStyle/>
                    <a:p>
                      <a:r>
                        <a:rPr lang="en-IN" sz="2400" dirty="0">
                          <a:latin typeface="Times New Roman" panose="02020603050405020304" pitchFamily="18" charset="0"/>
                          <a:cs typeface="Times New Roman" panose="02020603050405020304" pitchFamily="18" charset="0"/>
                        </a:rPr>
                        <a:t>2025</a:t>
                      </a:r>
                    </a:p>
                  </a:txBody>
                  <a:tcPr/>
                </a:tc>
                <a:tc>
                  <a:txBody>
                    <a:bodyPr/>
                    <a:lstStyle/>
                    <a:p>
                      <a:r>
                        <a:rPr lang="en-US" dirty="0"/>
                        <a:t>A CNN-based model with an attention mechanism, LEU3, was developed for leukemia classification, incorporating image preprocessing and feature extraction. Trained with Adam and categorical cross-entropy, it utilized XAI techniques like LIME and SHAP for interpretability.</a:t>
                      </a:r>
                      <a:endParaRPr lang="en-IN" dirty="0"/>
                    </a:p>
                  </a:txBody>
                  <a:tcPr/>
                </a:tc>
                <a:tc>
                  <a:txBody>
                    <a:bodyPr/>
                    <a:lstStyle/>
                    <a:p>
                      <a:pPr marL="12700" indent="0">
                        <a:lnSpc>
                          <a:spcPct val="100000"/>
                        </a:lnSpc>
                        <a:spcBef>
                          <a:spcPts val="509"/>
                        </a:spcBef>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Attention layers improved feature extraction for better leukemia detection.</a:t>
                      </a:r>
                    </a:p>
                    <a:p>
                      <a:pPr marL="12700" indent="0">
                        <a:lnSpc>
                          <a:spcPct val="100000"/>
                        </a:lnSpc>
                        <a:spcBef>
                          <a:spcPts val="509"/>
                        </a:spcBef>
                        <a:buFont typeface="Arial" panose="020B0604020202020204" pitchFamily="34" charset="0"/>
                        <a:buNone/>
                      </a:pPr>
                      <a:r>
                        <a:rPr lang="en-US" sz="1800" b="1" dirty="0">
                          <a:latin typeface="Times New Roman" panose="02020603050405020304" pitchFamily="18" charset="0"/>
                          <a:cs typeface="Times New Roman" panose="02020603050405020304" pitchFamily="18" charset="0"/>
                        </a:rPr>
                        <a:t>LIME and SHAP</a:t>
                      </a:r>
                      <a:r>
                        <a:rPr lang="en-US" sz="1800" dirty="0">
                          <a:latin typeface="Times New Roman" panose="02020603050405020304" pitchFamily="18" charset="0"/>
                          <a:cs typeface="Times New Roman" panose="02020603050405020304" pitchFamily="18" charset="0"/>
                        </a:rPr>
                        <a:t> provided insights into model decisions, enhancing transparency.</a:t>
                      </a:r>
                      <a:endParaRPr lang="en-US" sz="1800" spc="70" dirty="0">
                        <a:latin typeface="Times New Roman" panose="02020603050405020304" pitchFamily="18" charset="0"/>
                        <a:cs typeface="Times New Roman" panose="02020603050405020304" pitchFamily="18" charset="0"/>
                      </a:endParaRPr>
                    </a:p>
                    <a:p>
                      <a:endParaRPr lang="en-IN" dirty="0"/>
                    </a:p>
                  </a:txBody>
                  <a:tcPr/>
                </a:tc>
                <a:tc>
                  <a:txBody>
                    <a:bodyPr/>
                    <a:lstStyle/>
                    <a:p>
                      <a:pPr marL="12700" indent="0">
                        <a:lnSpc>
                          <a:spcPct val="100000"/>
                        </a:lnSpc>
                        <a:spcBef>
                          <a:spcPts val="509"/>
                        </a:spcBef>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Requires </a:t>
                      </a:r>
                      <a:r>
                        <a:rPr lang="en-US" sz="1800" b="1" dirty="0">
                          <a:latin typeface="Times New Roman" panose="02020603050405020304" pitchFamily="18" charset="0"/>
                          <a:cs typeface="Times New Roman" panose="02020603050405020304" pitchFamily="18" charset="0"/>
                        </a:rPr>
                        <a:t>high-quality augmented data</a:t>
                      </a:r>
                      <a:r>
                        <a:rPr lang="en-US" sz="1800" dirty="0">
                          <a:latin typeface="Times New Roman" panose="02020603050405020304" pitchFamily="18" charset="0"/>
                          <a:cs typeface="Times New Roman" panose="02020603050405020304" pitchFamily="18" charset="0"/>
                        </a:rPr>
                        <a:t> for effective training.</a:t>
                      </a:r>
                      <a:endParaRPr lang="en-US" sz="1800" b="1" spc="-10" dirty="0">
                        <a:latin typeface="Times New Roman" panose="02020603050405020304" pitchFamily="18" charset="0"/>
                        <a:cs typeface="Times New Roman" panose="02020603050405020304" pitchFamily="18" charset="0"/>
                      </a:endParaRPr>
                    </a:p>
                    <a:p>
                      <a:pPr marL="12700" indent="0">
                        <a:lnSpc>
                          <a:spcPct val="100000"/>
                        </a:lnSpc>
                        <a:spcBef>
                          <a:spcPts val="509"/>
                        </a:spcBef>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Limited to </a:t>
                      </a:r>
                      <a:r>
                        <a:rPr lang="en-US" sz="1800" b="1" dirty="0">
                          <a:latin typeface="Times New Roman" panose="02020603050405020304" pitchFamily="18" charset="0"/>
                          <a:cs typeface="Times New Roman" panose="02020603050405020304" pitchFamily="18" charset="0"/>
                        </a:rPr>
                        <a:t>PBS images</a:t>
                      </a:r>
                      <a:r>
                        <a:rPr lang="en-US" sz="1800" dirty="0">
                          <a:latin typeface="Times New Roman" panose="02020603050405020304" pitchFamily="18" charset="0"/>
                          <a:cs typeface="Times New Roman" panose="02020603050405020304" pitchFamily="18" charset="0"/>
                        </a:rPr>
                        <a:t>, restricting generalization to other leukemia diagnosis methods.</a:t>
                      </a:r>
                    </a:p>
                    <a:p>
                      <a:endParaRPr lang="en-IN" dirty="0"/>
                    </a:p>
                  </a:txBody>
                  <a:tcPr/>
                </a:tc>
                <a:tc>
                  <a:txBody>
                    <a:bodyPr/>
                    <a:lstStyle/>
                    <a:p>
                      <a:r>
                        <a:rPr lang="en-US" sz="2000" dirty="0">
                          <a:latin typeface="Times New Roman" panose="02020603050405020304" pitchFamily="18" charset="0"/>
                          <a:cs typeface="Times New Roman" panose="02020603050405020304" pitchFamily="18" charset="0"/>
                        </a:rPr>
                        <a:t>484 peripheral blood smear (PBS) images</a:t>
                      </a:r>
                      <a:endParaRPr lang="en-IN" sz="2000" dirty="0"/>
                    </a:p>
                  </a:txBody>
                  <a:tcPr/>
                </a:tc>
                <a:extLst>
                  <a:ext uri="{0D108BD9-81ED-4DB2-BD59-A6C34878D82A}">
                    <a16:rowId xmlns:a16="http://schemas.microsoft.com/office/drawing/2014/main" val="3167137293"/>
                  </a:ext>
                </a:extLst>
              </a:tr>
              <a:tr h="2817467">
                <a:tc>
                  <a:txBody>
                    <a:bodyPr/>
                    <a:lstStyle/>
                    <a:p>
                      <a:r>
                        <a:rPr lang="en-US" sz="2400" dirty="0">
                          <a:latin typeface="Times New Roman" panose="02020603050405020304" pitchFamily="18" charset="0"/>
                          <a:cs typeface="Times New Roman" panose="02020603050405020304" pitchFamily="18" charset="0"/>
                        </a:rPr>
                        <a:t>Advanced Blast Identification in ALL Using Pivot-Growing Segmentation and U-Net PLR</a:t>
                      </a:r>
                      <a:endParaRPr lang="en-IN" sz="2400" dirty="0"/>
                    </a:p>
                  </a:txBody>
                  <a:tcPr/>
                </a:tc>
                <a:tc>
                  <a:txBody>
                    <a:bodyPr/>
                    <a:lstStyle/>
                    <a:p>
                      <a:endParaRPr lang="en-IN" dirty="0"/>
                    </a:p>
                  </a:txBody>
                  <a:tcPr/>
                </a:tc>
                <a:tc>
                  <a:txBody>
                    <a:bodyPr/>
                    <a:lstStyle/>
                    <a:p>
                      <a:r>
                        <a:rPr lang="en-IN" sz="2400" dirty="0">
                          <a:latin typeface="Times New Roman" panose="02020603050405020304" pitchFamily="18" charset="0"/>
                          <a:cs typeface="Times New Roman" panose="02020603050405020304" pitchFamily="18" charset="0"/>
                        </a:rPr>
                        <a:t>2024</a:t>
                      </a:r>
                    </a:p>
                  </a:txBody>
                  <a:tcPr/>
                </a:tc>
                <a:tc>
                  <a:txBody>
                    <a:bodyPr/>
                    <a:lstStyle/>
                    <a:p>
                      <a:r>
                        <a:rPr lang="en-IN" dirty="0"/>
                        <a:t>A CNN-based model integrated Pivot-Growing Segmentation (PGS) for partitioning blood smear images, using K-medoids clustering and iterative growth. The U-Net PLR model with EfficientNet-B3 and cross-validation was employed for classification, leveraging skip connections and PLR activation for enhanced feature extraction.</a:t>
                      </a:r>
                    </a:p>
                  </a:txBody>
                  <a:tcPr/>
                </a:tc>
                <a:tc>
                  <a:txBody>
                    <a:bodyPr/>
                    <a:lstStyle/>
                    <a:p>
                      <a:pPr marL="12700" indent="0">
                        <a:lnSpc>
                          <a:spcPct val="100000"/>
                        </a:lnSpc>
                        <a:spcBef>
                          <a:spcPts val="440"/>
                        </a:spcBef>
                        <a:buFont typeface="Arial" panose="020B0604020202020204" pitchFamily="34" charset="0"/>
                        <a:buNone/>
                      </a:pPr>
                      <a:r>
                        <a:rPr lang="en-US" sz="1800" b="1" dirty="0">
                          <a:latin typeface="Times New Roman" panose="02020603050405020304" pitchFamily="18" charset="0"/>
                          <a:cs typeface="Times New Roman" panose="02020603050405020304" pitchFamily="18" charset="0"/>
                        </a:rPr>
                        <a:t>PGS-based segmentation</a:t>
                      </a:r>
                      <a:r>
                        <a:rPr lang="en-US" sz="1800" dirty="0">
                          <a:latin typeface="Times New Roman" panose="02020603050405020304" pitchFamily="18" charset="0"/>
                          <a:cs typeface="Times New Roman" panose="02020603050405020304" pitchFamily="18" charset="0"/>
                        </a:rPr>
                        <a:t> provided precise localization of blast cells.</a:t>
                      </a:r>
                      <a:endParaRPr lang="en-IN" sz="1800" b="1" spc="-10" dirty="0">
                        <a:latin typeface="Times New Roman" panose="02020603050405020304" pitchFamily="18" charset="0"/>
                        <a:cs typeface="Times New Roman" panose="02020603050405020304" pitchFamily="18" charset="0"/>
                      </a:endParaRPr>
                    </a:p>
                    <a:p>
                      <a:pPr marL="12700" indent="0">
                        <a:lnSpc>
                          <a:spcPct val="100000"/>
                        </a:lnSpc>
                        <a:spcBef>
                          <a:spcPts val="440"/>
                        </a:spcBef>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U-Net PLR</a:t>
                      </a:r>
                      <a:r>
                        <a:rPr lang="en-US" sz="1800" dirty="0">
                          <a:latin typeface="Times New Roman" panose="02020603050405020304" pitchFamily="18" charset="0"/>
                          <a:cs typeface="Times New Roman" panose="02020603050405020304" pitchFamily="18" charset="0"/>
                        </a:rPr>
                        <a:t> model captured </a:t>
                      </a:r>
                      <a:r>
                        <a:rPr lang="en-US" sz="1800" b="1" dirty="0">
                          <a:latin typeface="Times New Roman" panose="02020603050405020304" pitchFamily="18" charset="0"/>
                          <a:cs typeface="Times New Roman" panose="02020603050405020304" pitchFamily="18" charset="0"/>
                        </a:rPr>
                        <a:t>fine-grained features</a:t>
                      </a:r>
                      <a:r>
                        <a:rPr lang="en-US" sz="1800" dirty="0">
                          <a:latin typeface="Times New Roman" panose="02020603050405020304" pitchFamily="18" charset="0"/>
                          <a:cs typeface="Times New Roman" panose="02020603050405020304" pitchFamily="18" charset="0"/>
                        </a:rPr>
                        <a:t>, enhancing classification.</a:t>
                      </a:r>
                      <a:endParaRPr lang="en-IN" sz="1800" dirty="0">
                        <a:latin typeface="Times New Roman" panose="02020603050405020304" pitchFamily="18" charset="0"/>
                        <a:cs typeface="Times New Roman" panose="02020603050405020304" pitchFamily="18" charset="0"/>
                      </a:endParaRPr>
                    </a:p>
                    <a:p>
                      <a:endParaRPr lang="en-IN" dirty="0"/>
                    </a:p>
                  </a:txBody>
                  <a:tcPr/>
                </a:tc>
                <a:tc>
                  <a:txBody>
                    <a:bodyPr/>
                    <a:lstStyle/>
                    <a:p>
                      <a:r>
                        <a:rPr lang="en-US" sz="2000" dirty="0">
                          <a:latin typeface="Times New Roman" panose="02020603050405020304" pitchFamily="18" charset="0"/>
                          <a:cs typeface="Times New Roman" panose="02020603050405020304" pitchFamily="18" charset="0"/>
                        </a:rPr>
                        <a:t>The study is </a:t>
                      </a:r>
                      <a:r>
                        <a:rPr lang="en-US" sz="2000" b="1" dirty="0">
                          <a:latin typeface="Times New Roman" panose="02020603050405020304" pitchFamily="18" charset="0"/>
                          <a:cs typeface="Times New Roman" panose="02020603050405020304" pitchFamily="18" charset="0"/>
                        </a:rPr>
                        <a:t>limited to microscopic images</a:t>
                      </a:r>
                      <a:r>
                        <a:rPr lang="en-US" sz="2000" dirty="0">
                          <a:latin typeface="Times New Roman" panose="02020603050405020304" pitchFamily="18" charset="0"/>
                          <a:cs typeface="Times New Roman" panose="02020603050405020304" pitchFamily="18" charset="0"/>
                        </a:rPr>
                        <a:t>, not considering genetic or molecular biomarkers</a:t>
                      </a:r>
                      <a:endParaRPr lang="en-IN" sz="2000" dirty="0"/>
                    </a:p>
                  </a:txBody>
                  <a:tcPr/>
                </a:tc>
                <a:tc>
                  <a:txBody>
                    <a:bodyPr/>
                    <a:lstStyle/>
                    <a:p>
                      <a:r>
                        <a:rPr lang="en-US" sz="2000" b="1" dirty="0">
                          <a:latin typeface="Times New Roman" panose="02020603050405020304" pitchFamily="18" charset="0"/>
                          <a:cs typeface="Times New Roman" panose="02020603050405020304" pitchFamily="18" charset="0"/>
                        </a:rPr>
                        <a:t>15,135 microscopic images</a:t>
                      </a:r>
                      <a:r>
                        <a:rPr lang="en-US" sz="2000" dirty="0">
                          <a:latin typeface="Times New Roman" panose="02020603050405020304" pitchFamily="18" charset="0"/>
                          <a:cs typeface="Times New Roman" panose="02020603050405020304" pitchFamily="18" charset="0"/>
                        </a:rPr>
                        <a:t> of pediatric Acute Lymphoblastic Leukemia (ALL) patients.</a:t>
                      </a:r>
                      <a:endParaRPr lang="en-IN" sz="2000" dirty="0"/>
                    </a:p>
                  </a:txBody>
                  <a:tcPr/>
                </a:tc>
                <a:extLst>
                  <a:ext uri="{0D108BD9-81ED-4DB2-BD59-A6C34878D82A}">
                    <a16:rowId xmlns:a16="http://schemas.microsoft.com/office/drawing/2014/main" val="969601142"/>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4175" rIns="0" bIns="0" rtlCol="0">
            <a:spAutoFit/>
          </a:bodyPr>
          <a:lstStyle/>
          <a:p>
            <a:pPr marL="330200">
              <a:lnSpc>
                <a:spcPct val="100000"/>
              </a:lnSpc>
              <a:spcBef>
                <a:spcPts val="100"/>
              </a:spcBef>
            </a:pPr>
            <a:r>
              <a:rPr sz="4200" spc="-75" dirty="0"/>
              <a:t>Abstract</a:t>
            </a:r>
            <a:endParaRPr sz="4200"/>
          </a:p>
        </p:txBody>
      </p:sp>
      <p:sp>
        <p:nvSpPr>
          <p:cNvPr id="3" name="object 3"/>
          <p:cNvSpPr txBox="1"/>
          <p:nvPr/>
        </p:nvSpPr>
        <p:spPr>
          <a:xfrm>
            <a:off x="643159" y="1289572"/>
            <a:ext cx="17281525" cy="8619154"/>
          </a:xfrm>
          <a:prstGeom prst="rect">
            <a:avLst/>
          </a:prstGeom>
        </p:spPr>
        <p:txBody>
          <a:bodyPr vert="horz" wrap="square" lIns="0" tIns="54610" rIns="0" bIns="0" rtlCol="0">
            <a:spAutoFit/>
          </a:bodyPr>
          <a:lstStyle/>
          <a:p>
            <a:pPr marL="194310" marR="372745" algn="just">
              <a:lnSpc>
                <a:spcPts val="3900"/>
              </a:lnSpc>
              <a:spcBef>
                <a:spcPts val="430"/>
              </a:spcBef>
            </a:pPr>
            <a:r>
              <a:rPr lang="en-US" sz="2800" spc="75" dirty="0">
                <a:latin typeface="Times New Roman"/>
                <a:cs typeface="Times New Roman"/>
              </a:rPr>
              <a:t>Acute Lymphoblastic Leukemia (ALL) is a severe blood cancer that affects both children and adults. Early and accurate detection is crucial for improving survival rates. Traditional diagnostic methods rely on manual microscopic examination, which is time-consuming and prone to human error. Deep learning-based approaches, particularly Convolutional Neural Networks (CNNs), have shown promise in automating leukemia classification. However, CNNs require large datasets and suffer from computational inefficiencies due to the high number of parameters in fully connected </a:t>
            </a:r>
            <a:r>
              <a:rPr lang="en-US" sz="2800" spc="75" dirty="0" err="1">
                <a:latin typeface="Times New Roman"/>
                <a:cs typeface="Times New Roman"/>
              </a:rPr>
              <a:t>layers.To</a:t>
            </a:r>
            <a:r>
              <a:rPr lang="en-US" sz="2800" spc="75" dirty="0">
                <a:latin typeface="Times New Roman"/>
                <a:cs typeface="Times New Roman"/>
              </a:rPr>
              <a:t> address these challenges, we propose HQC-Net, a Hybrid Quantum-Classical Network that integrates CNN-based feature extraction with Quantum Neural Networks (QNNs) for efficient leukemia classification. Unlike pure CNN models, which require extensive fully connected layers for classification, our approach utilizes QNNs to leverage quantum properties such as superposition and entanglement, reducing parameter count while maintaining high classification </a:t>
            </a:r>
            <a:r>
              <a:rPr lang="en-US" sz="2800" spc="75" dirty="0" err="1">
                <a:latin typeface="Times New Roman"/>
                <a:cs typeface="Times New Roman"/>
              </a:rPr>
              <a:t>accuracy.We</a:t>
            </a:r>
            <a:r>
              <a:rPr lang="en-US" sz="2800" spc="75" dirty="0">
                <a:latin typeface="Times New Roman"/>
                <a:cs typeface="Times New Roman"/>
              </a:rPr>
              <a:t> experiment with multiple CNN architectures, including Simple CNN and ResNet50, and optimize hyperparameters such as learning rate, qubit count, and training epochs. Our results demonstrate that HQC-Net achieves an accuracy of 94.35% on the leukemia dataset, with the potential for further improvements through quantum circuit optimization and dataset expansion.</a:t>
            </a:r>
          </a:p>
          <a:p>
            <a:pPr marL="194310" marR="372745" algn="just">
              <a:lnSpc>
                <a:spcPts val="3900"/>
              </a:lnSpc>
              <a:spcBef>
                <a:spcPts val="430"/>
              </a:spcBef>
            </a:pPr>
            <a:r>
              <a:rPr lang="en-US" sz="2800" b="1" spc="-95" dirty="0">
                <a:solidFill>
                  <a:srgbClr val="582807"/>
                </a:solidFill>
                <a:latin typeface="Times New Roman"/>
                <a:cs typeface="Times New Roman"/>
              </a:rPr>
              <a:t>Keywords-</a:t>
            </a:r>
            <a:r>
              <a:rPr lang="en-US" sz="2800" b="1" spc="35" dirty="0">
                <a:solidFill>
                  <a:srgbClr val="582807"/>
                </a:solidFill>
                <a:latin typeface="Times New Roman"/>
                <a:cs typeface="Times New Roman"/>
              </a:rPr>
              <a:t> </a:t>
            </a:r>
            <a:r>
              <a:rPr lang="en-US" sz="2800" spc="90" dirty="0">
                <a:latin typeface="Times New Roman"/>
                <a:cs typeface="Times New Roman"/>
              </a:rPr>
              <a:t>Quantum Computing, Convolutional </a:t>
            </a:r>
            <a:r>
              <a:rPr lang="en-US" sz="2800" spc="90" dirty="0" err="1">
                <a:latin typeface="Times New Roman"/>
                <a:cs typeface="Times New Roman"/>
              </a:rPr>
              <a:t>NeuralNetworks</a:t>
            </a:r>
            <a:r>
              <a:rPr lang="en-US" sz="2800" spc="90" dirty="0">
                <a:latin typeface="Times New Roman"/>
                <a:cs typeface="Times New Roman"/>
              </a:rPr>
              <a:t>, Quantum Neural Networks, Leukemia </a:t>
            </a:r>
            <a:r>
              <a:rPr lang="en-US" sz="2800" spc="90" dirty="0" err="1">
                <a:latin typeface="Times New Roman"/>
                <a:cs typeface="Times New Roman"/>
              </a:rPr>
              <a:t>Detection,Medical</a:t>
            </a:r>
            <a:r>
              <a:rPr lang="en-US" sz="2800" spc="90" dirty="0">
                <a:latin typeface="Times New Roman"/>
                <a:cs typeface="Times New Roman"/>
              </a:rPr>
              <a:t> Image Classification.</a:t>
            </a:r>
          </a:p>
          <a:p>
            <a:pPr marL="194310" marR="372745" algn="just">
              <a:lnSpc>
                <a:spcPts val="3900"/>
              </a:lnSpc>
              <a:spcBef>
                <a:spcPts val="430"/>
              </a:spcBef>
            </a:pPr>
            <a:r>
              <a:rPr lang="en-US" sz="2800" spc="90" dirty="0">
                <a:latin typeface="Times New Roman"/>
                <a:cs typeface="Times New Roman"/>
              </a:rPr>
              <a:t>                                                                                                                                                                     </a:t>
            </a:r>
            <a:r>
              <a:rPr spc="-50" dirty="0">
                <a:latin typeface="Times New Roman"/>
                <a:cs typeface="Times New Roman"/>
              </a:rPr>
              <a:t>2</a:t>
            </a:r>
            <a:endParaRPr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6604C3E1-D483-1CCE-E08F-03C09078A7F9}"/>
              </a:ext>
            </a:extLst>
          </p:cNvPr>
          <p:cNvGraphicFramePr>
            <a:graphicFrameLocks noGrp="1"/>
          </p:cNvGraphicFramePr>
          <p:nvPr>
            <p:extLst>
              <p:ext uri="{D42A27DB-BD31-4B8C-83A1-F6EECF244321}">
                <p14:modId xmlns:p14="http://schemas.microsoft.com/office/powerpoint/2010/main" val="2937942053"/>
              </p:ext>
            </p:extLst>
          </p:nvPr>
        </p:nvGraphicFramePr>
        <p:xfrm>
          <a:off x="0" y="0"/>
          <a:ext cx="18287997" cy="10868169"/>
        </p:xfrm>
        <a:graphic>
          <a:graphicData uri="http://schemas.openxmlformats.org/drawingml/2006/table">
            <a:tbl>
              <a:tblPr firstRow="1" bandRow="1">
                <a:tableStyleId>{5C22544A-7EE6-4342-B048-85BDC9FD1C3A}</a:tableStyleId>
              </a:tblPr>
              <a:tblGrid>
                <a:gridCol w="2612571">
                  <a:extLst>
                    <a:ext uri="{9D8B030D-6E8A-4147-A177-3AD203B41FA5}">
                      <a16:colId xmlns:a16="http://schemas.microsoft.com/office/drawing/2014/main" val="974232681"/>
                    </a:ext>
                  </a:extLst>
                </a:gridCol>
                <a:gridCol w="2612571">
                  <a:extLst>
                    <a:ext uri="{9D8B030D-6E8A-4147-A177-3AD203B41FA5}">
                      <a16:colId xmlns:a16="http://schemas.microsoft.com/office/drawing/2014/main" val="2161739204"/>
                    </a:ext>
                  </a:extLst>
                </a:gridCol>
                <a:gridCol w="1099458">
                  <a:extLst>
                    <a:ext uri="{9D8B030D-6E8A-4147-A177-3AD203B41FA5}">
                      <a16:colId xmlns:a16="http://schemas.microsoft.com/office/drawing/2014/main" val="2629313781"/>
                    </a:ext>
                  </a:extLst>
                </a:gridCol>
                <a:gridCol w="4125684">
                  <a:extLst>
                    <a:ext uri="{9D8B030D-6E8A-4147-A177-3AD203B41FA5}">
                      <a16:colId xmlns:a16="http://schemas.microsoft.com/office/drawing/2014/main" val="495640106"/>
                    </a:ext>
                  </a:extLst>
                </a:gridCol>
                <a:gridCol w="2612571">
                  <a:extLst>
                    <a:ext uri="{9D8B030D-6E8A-4147-A177-3AD203B41FA5}">
                      <a16:colId xmlns:a16="http://schemas.microsoft.com/office/drawing/2014/main" val="656115936"/>
                    </a:ext>
                  </a:extLst>
                </a:gridCol>
                <a:gridCol w="2612571">
                  <a:extLst>
                    <a:ext uri="{9D8B030D-6E8A-4147-A177-3AD203B41FA5}">
                      <a16:colId xmlns:a16="http://schemas.microsoft.com/office/drawing/2014/main" val="2050828728"/>
                    </a:ext>
                  </a:extLst>
                </a:gridCol>
                <a:gridCol w="2612571">
                  <a:extLst>
                    <a:ext uri="{9D8B030D-6E8A-4147-A177-3AD203B41FA5}">
                      <a16:colId xmlns:a16="http://schemas.microsoft.com/office/drawing/2014/main" val="1945242000"/>
                    </a:ext>
                  </a:extLst>
                </a:gridCol>
              </a:tblGrid>
              <a:tr h="1229894">
                <a:tc>
                  <a:txBody>
                    <a:bodyPr/>
                    <a:lstStyle/>
                    <a:p>
                      <a:r>
                        <a:rPr lang="en-IN" sz="2400" dirty="0">
                          <a:latin typeface="Times New Roman" panose="02020603050405020304" pitchFamily="18" charset="0"/>
                          <a:cs typeface="Times New Roman" panose="02020603050405020304" pitchFamily="18" charset="0"/>
                        </a:rPr>
                        <a:t>Journal Name</a:t>
                      </a:r>
                    </a:p>
                  </a:txBody>
                  <a:tcPr/>
                </a:tc>
                <a:tc>
                  <a:txBody>
                    <a:bodyPr/>
                    <a:lstStyle/>
                    <a:p>
                      <a:r>
                        <a:rPr lang="en-IN" sz="2400" dirty="0">
                          <a:latin typeface="Times New Roman" panose="02020603050405020304" pitchFamily="18" charset="0"/>
                          <a:cs typeface="Times New Roman" panose="02020603050405020304" pitchFamily="18" charset="0"/>
                        </a:rPr>
                        <a:t>Publisher</a:t>
                      </a:r>
                    </a:p>
                  </a:txBody>
                  <a:tcPr/>
                </a:tc>
                <a:tc>
                  <a:txBody>
                    <a:bodyPr/>
                    <a:lstStyle/>
                    <a:p>
                      <a:r>
                        <a:rPr lang="en-IN" sz="2400" dirty="0">
                          <a:latin typeface="Times New Roman" panose="02020603050405020304" pitchFamily="18" charset="0"/>
                          <a:cs typeface="Times New Roman" panose="02020603050405020304" pitchFamily="18" charset="0"/>
                        </a:rPr>
                        <a:t>Year</a:t>
                      </a:r>
                    </a:p>
                  </a:txBody>
                  <a:tcPr/>
                </a:tc>
                <a:tc>
                  <a:txBody>
                    <a:bodyPr/>
                    <a:lstStyle/>
                    <a:p>
                      <a:r>
                        <a:rPr lang="en-IN" sz="2400" dirty="0">
                          <a:latin typeface="Times New Roman" panose="02020603050405020304" pitchFamily="18" charset="0"/>
                          <a:cs typeface="Times New Roman" panose="02020603050405020304" pitchFamily="18" charset="0"/>
                        </a:rPr>
                        <a:t>Methodology</a:t>
                      </a:r>
                    </a:p>
                  </a:txBody>
                  <a:tcPr/>
                </a:tc>
                <a:tc>
                  <a:txBody>
                    <a:bodyPr/>
                    <a:lstStyle/>
                    <a:p>
                      <a:r>
                        <a:rPr lang="en-IN" sz="2400" dirty="0">
                          <a:latin typeface="Times New Roman" panose="02020603050405020304" pitchFamily="18" charset="0"/>
                          <a:cs typeface="Times New Roman" panose="02020603050405020304" pitchFamily="18" charset="0"/>
                        </a:rPr>
                        <a:t>Advantages</a:t>
                      </a:r>
                    </a:p>
                  </a:txBody>
                  <a:tcPr/>
                </a:tc>
                <a:tc>
                  <a:txBody>
                    <a:bodyPr/>
                    <a:lstStyle/>
                    <a:p>
                      <a:r>
                        <a:rPr lang="en-IN" sz="2400" dirty="0">
                          <a:latin typeface="Times New Roman" panose="02020603050405020304" pitchFamily="18" charset="0"/>
                          <a:cs typeface="Times New Roman" panose="02020603050405020304" pitchFamily="18" charset="0"/>
                        </a:rPr>
                        <a:t>Disadvantages</a:t>
                      </a:r>
                    </a:p>
                  </a:txBody>
                  <a:tcPr/>
                </a:tc>
                <a:tc>
                  <a:txBody>
                    <a:bodyPr/>
                    <a:lstStyle/>
                    <a:p>
                      <a:r>
                        <a:rPr lang="en-IN" sz="2400" dirty="0">
                          <a:latin typeface="Times New Roman" panose="02020603050405020304" pitchFamily="18" charset="0"/>
                          <a:cs typeface="Times New Roman" panose="02020603050405020304" pitchFamily="18" charset="0"/>
                        </a:rPr>
                        <a:t>Dataset</a:t>
                      </a:r>
                    </a:p>
                  </a:txBody>
                  <a:tcPr/>
                </a:tc>
                <a:extLst>
                  <a:ext uri="{0D108BD9-81ED-4DB2-BD59-A6C34878D82A}">
                    <a16:rowId xmlns:a16="http://schemas.microsoft.com/office/drawing/2014/main" val="83286080"/>
                  </a:ext>
                </a:extLst>
              </a:tr>
              <a:tr h="3019035">
                <a:tc>
                  <a:txBody>
                    <a:bodyPr/>
                    <a:lstStyle/>
                    <a:p>
                      <a:r>
                        <a:rPr lang="en-IN" sz="2000" dirty="0">
                          <a:latin typeface="Times New Roman" panose="02020603050405020304" pitchFamily="18" charset="0"/>
                          <a:cs typeface="Times New Roman" panose="02020603050405020304" pitchFamily="18" charset="0"/>
                        </a:rPr>
                        <a:t>Secretary Bird Optimization Algorithm Based on Quantum Computing and Multiple Strategies Improvement for KELM Diabetes Classification</a:t>
                      </a:r>
                      <a:endParaRPr lang="en-IN" sz="2000" dirty="0"/>
                    </a:p>
                  </a:txBody>
                  <a:tcPr/>
                </a:tc>
                <a:tc>
                  <a:txBody>
                    <a:bodyPr/>
                    <a:lstStyle/>
                    <a:p>
                      <a:endParaRPr lang="en-IN" dirty="0"/>
                    </a:p>
                  </a:txBody>
                  <a:tcPr/>
                </a:tc>
                <a:tc>
                  <a:txBody>
                    <a:bodyPr/>
                    <a:lstStyle/>
                    <a:p>
                      <a:r>
                        <a:rPr lang="en-IN" sz="2400" dirty="0"/>
                        <a:t>2025</a:t>
                      </a:r>
                    </a:p>
                  </a:txBody>
                  <a:tcPr/>
                </a:tc>
                <a:tc>
                  <a:txBody>
                    <a:bodyPr/>
                    <a:lstStyle/>
                    <a:p>
                      <a:r>
                        <a:rPr lang="en-IN" sz="2000" dirty="0"/>
                        <a:t>The study proposed an enhanced Secretary Bird Optimization Algorithm (QHSBOA) to optimize KELM for diabetes classification. QHSBOA integrated a PSO-based search, dynamic boundary adjustment, and quantum t-distribution variation to fine-tune the kernel penalty and bandwidth parameters.</a:t>
                      </a:r>
                    </a:p>
                  </a:txBody>
                  <a:tcPr/>
                </a:tc>
                <a:tc>
                  <a:txBody>
                    <a:bodyPr/>
                    <a:lstStyle/>
                    <a:p>
                      <a:pPr marL="12700" indent="0">
                        <a:lnSpc>
                          <a:spcPct val="100000"/>
                        </a:lnSpc>
                        <a:spcBef>
                          <a:spcPts val="540"/>
                        </a:spcBef>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quantum convolutional layers improved feature extraction</a:t>
                      </a:r>
                      <a:r>
                        <a:rPr lang="en-US" sz="1800" dirty="0">
                          <a:latin typeface="Times New Roman" panose="02020603050405020304" pitchFamily="18" charset="0"/>
                          <a:cs typeface="Times New Roman" panose="02020603050405020304" pitchFamily="18" charset="0"/>
                        </a:rPr>
                        <a:t>, leading to better classification of multiple ocular diseases.</a:t>
                      </a:r>
                      <a:endParaRPr lang="en-IN" sz="1800" b="1" spc="-10" dirty="0">
                        <a:latin typeface="Times New Roman" panose="02020603050405020304" pitchFamily="18" charset="0"/>
                        <a:cs typeface="Times New Roman" panose="02020603050405020304" pitchFamily="18" charset="0"/>
                      </a:endParaRPr>
                    </a:p>
                    <a:p>
                      <a:pPr marL="12700" indent="0">
                        <a:lnSpc>
                          <a:spcPct val="100000"/>
                        </a:lnSpc>
                        <a:spcBef>
                          <a:spcPts val="540"/>
                        </a:spcBef>
                        <a:buFont typeface="Arial" panose="020B0604020202020204" pitchFamily="34" charset="0"/>
                        <a:buNone/>
                      </a:pPr>
                      <a:r>
                        <a:rPr lang="en-US" sz="1800" b="1" dirty="0">
                          <a:latin typeface="Times New Roman" panose="02020603050405020304" pitchFamily="18" charset="0"/>
                          <a:cs typeface="Times New Roman" panose="02020603050405020304" pitchFamily="18" charset="0"/>
                        </a:rPr>
                        <a:t>Enhanced contrast filtering</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wavelet transform</a:t>
                      </a:r>
                      <a:r>
                        <a:rPr lang="en-US" sz="1800" dirty="0">
                          <a:latin typeface="Times New Roman" panose="02020603050405020304" pitchFamily="18" charset="0"/>
                          <a:cs typeface="Times New Roman" panose="02020603050405020304" pitchFamily="18" charset="0"/>
                        </a:rPr>
                        <a:t> reduced noise, improving diagnostic accuracy</a:t>
                      </a:r>
                      <a:endParaRPr lang="en-IN" dirty="0"/>
                    </a:p>
                  </a:txBody>
                  <a:tcPr/>
                </a:tc>
                <a:tc>
                  <a:txBody>
                    <a:bodyPr/>
                    <a:lstStyle/>
                    <a:p>
                      <a:pPr marL="12700" indent="0">
                        <a:lnSpc>
                          <a:spcPct val="100000"/>
                        </a:lnSpc>
                        <a:spcBef>
                          <a:spcPts val="525"/>
                        </a:spcBef>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Requires </a:t>
                      </a:r>
                      <a:r>
                        <a:rPr lang="en-US" sz="1800" b="1" dirty="0">
                          <a:latin typeface="Times New Roman" panose="02020603050405020304" pitchFamily="18" charset="0"/>
                          <a:cs typeface="Times New Roman" panose="02020603050405020304" pitchFamily="18" charset="0"/>
                        </a:rPr>
                        <a:t>fine-tuning of hyperparameters</a:t>
                      </a:r>
                      <a:r>
                        <a:rPr lang="en-US" sz="1800" dirty="0">
                          <a:latin typeface="Times New Roman" panose="02020603050405020304" pitchFamily="18" charset="0"/>
                          <a:cs typeface="Times New Roman" panose="02020603050405020304" pitchFamily="18" charset="0"/>
                        </a:rPr>
                        <a:t>, making model training more complex.</a:t>
                      </a:r>
                      <a:endParaRPr lang="en-IN" sz="1800" b="1" spc="-10" dirty="0">
                        <a:latin typeface="Times New Roman" panose="02020603050405020304" pitchFamily="18" charset="0"/>
                        <a:cs typeface="Times New Roman" panose="02020603050405020304" pitchFamily="18" charset="0"/>
                      </a:endParaRPr>
                    </a:p>
                    <a:p>
                      <a:pPr marL="12700" indent="0">
                        <a:lnSpc>
                          <a:spcPct val="100000"/>
                        </a:lnSpc>
                        <a:spcBef>
                          <a:spcPts val="525"/>
                        </a:spcBef>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Performance is </a:t>
                      </a:r>
                      <a:r>
                        <a:rPr lang="en-US" sz="1800" b="1" dirty="0">
                          <a:latin typeface="Times New Roman" panose="02020603050405020304" pitchFamily="18" charset="0"/>
                          <a:cs typeface="Times New Roman" panose="02020603050405020304" pitchFamily="18" charset="0"/>
                        </a:rPr>
                        <a:t>dataset-dependent</a:t>
                      </a:r>
                      <a:r>
                        <a:rPr lang="en-US" sz="1800" dirty="0">
                          <a:latin typeface="Times New Roman" panose="02020603050405020304" pitchFamily="18" charset="0"/>
                          <a:cs typeface="Times New Roman" panose="02020603050405020304" pitchFamily="18" charset="0"/>
                        </a:rPr>
                        <a:t>, limiting generalization to other medical datasets without adaptation</a:t>
                      </a:r>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pt-BR" sz="2400" dirty="0">
                          <a:latin typeface="Times New Roman" panose="02020603050405020304" pitchFamily="18" charset="0"/>
                          <a:cs typeface="Times New Roman" panose="02020603050405020304" pitchFamily="18" charset="0"/>
                        </a:rPr>
                        <a:t>Pima Indians Diabetes Dataset (PIDD)</a:t>
                      </a:r>
                    </a:p>
                    <a:p>
                      <a:endParaRPr lang="en-IN" dirty="0"/>
                    </a:p>
                  </a:txBody>
                  <a:tcPr/>
                </a:tc>
                <a:extLst>
                  <a:ext uri="{0D108BD9-81ED-4DB2-BD59-A6C34878D82A}">
                    <a16:rowId xmlns:a16="http://schemas.microsoft.com/office/drawing/2014/main" val="1750812820"/>
                  </a:ext>
                </a:extLst>
              </a:tr>
              <a:tr h="2941767">
                <a:tc>
                  <a:txBody>
                    <a:bodyPr/>
                    <a:lstStyle/>
                    <a:p>
                      <a:r>
                        <a:rPr lang="en-US" sz="1800" dirty="0">
                          <a:latin typeface="Times New Roman" panose="02020603050405020304" pitchFamily="18" charset="0"/>
                          <a:cs typeface="Times New Roman" panose="02020603050405020304" pitchFamily="18" charset="0"/>
                        </a:rPr>
                        <a:t>Enhanced Multi-Label Ocular Disease Identification Using a Quantum Convolutional Neural Network Approach Based on Fundus Images</a:t>
                      </a:r>
                      <a:endParaRPr lang="en-IN" dirty="0"/>
                    </a:p>
                  </a:txBody>
                  <a:tcPr/>
                </a:tc>
                <a:tc>
                  <a:txBody>
                    <a:bodyPr/>
                    <a:lstStyle/>
                    <a:p>
                      <a:endParaRPr lang="en-IN"/>
                    </a:p>
                  </a:txBody>
                  <a:tcPr/>
                </a:tc>
                <a:tc>
                  <a:txBody>
                    <a:bodyPr/>
                    <a:lstStyle/>
                    <a:p>
                      <a:r>
                        <a:rPr lang="en-IN" sz="2400" dirty="0"/>
                        <a:t>2024</a:t>
                      </a:r>
                    </a:p>
                  </a:txBody>
                  <a:tcPr/>
                </a:tc>
                <a:tc>
                  <a:txBody>
                    <a:bodyPr/>
                    <a:lstStyle/>
                    <a:p>
                      <a:r>
                        <a:rPr lang="en-IN" dirty="0"/>
                        <a:t>A QCNN-based classification model was developed, integrating quantum and classical convolutional layers for enhanced feature extraction from fundus images. Image preprocessing involved cropping, resizing, contrast enhancement, and noise reduction, while quantum pooling, Anisotropic Diffusion Filtering, and Wavelet Transform improved feature representation.</a:t>
                      </a:r>
                    </a:p>
                  </a:txBody>
                  <a:tcPr/>
                </a:tc>
                <a:tc>
                  <a:txBody>
                    <a:bodyPr/>
                    <a:lstStyle/>
                    <a:p>
                      <a:pPr marL="12700" indent="0">
                        <a:lnSpc>
                          <a:spcPct val="100000"/>
                        </a:lnSpc>
                        <a:spcBef>
                          <a:spcPts val="540"/>
                        </a:spcBef>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quantum convolutional layers improved feature extraction</a:t>
                      </a:r>
                      <a:r>
                        <a:rPr lang="en-US" sz="1800" dirty="0">
                          <a:latin typeface="Times New Roman" panose="02020603050405020304" pitchFamily="18" charset="0"/>
                          <a:cs typeface="Times New Roman" panose="02020603050405020304" pitchFamily="18" charset="0"/>
                        </a:rPr>
                        <a:t>, leading to better classification of multiple ocular diseases.</a:t>
                      </a:r>
                      <a:endParaRPr lang="en-US" sz="1800" b="1" spc="-10" dirty="0">
                        <a:latin typeface="Times New Roman" panose="02020603050405020304" pitchFamily="18" charset="0"/>
                        <a:cs typeface="Times New Roman" panose="02020603050405020304" pitchFamily="18" charset="0"/>
                      </a:endParaRPr>
                    </a:p>
                    <a:p>
                      <a:pPr marL="12700" indent="0">
                        <a:lnSpc>
                          <a:spcPct val="100000"/>
                        </a:lnSpc>
                        <a:spcBef>
                          <a:spcPts val="540"/>
                        </a:spcBef>
                        <a:buFont typeface="Arial" panose="020B0604020202020204" pitchFamily="34" charset="0"/>
                        <a:buNone/>
                      </a:pPr>
                      <a:r>
                        <a:rPr lang="en-US" sz="1800" b="1" dirty="0">
                          <a:latin typeface="Times New Roman" panose="02020603050405020304" pitchFamily="18" charset="0"/>
                          <a:cs typeface="Times New Roman" panose="02020603050405020304" pitchFamily="18" charset="0"/>
                        </a:rPr>
                        <a:t>Enhanced contrast filtering</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wavelet transform</a:t>
                      </a:r>
                      <a:r>
                        <a:rPr lang="en-US" sz="1800" dirty="0">
                          <a:latin typeface="Times New Roman" panose="02020603050405020304" pitchFamily="18" charset="0"/>
                          <a:cs typeface="Times New Roman" panose="02020603050405020304" pitchFamily="18" charset="0"/>
                        </a:rPr>
                        <a:t> reduced noise, improving diagnostic accuracy.</a:t>
                      </a:r>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dirty="0">
                          <a:latin typeface="Times New Roman" panose="02020603050405020304" pitchFamily="18" charset="0"/>
                          <a:cs typeface="Times New Roman" panose="02020603050405020304" pitchFamily="18" charset="0"/>
                        </a:rPr>
                        <a:t>The model's performance is </a:t>
                      </a:r>
                      <a:r>
                        <a:rPr lang="en-US" sz="2000" b="1" dirty="0">
                          <a:latin typeface="Times New Roman" panose="02020603050405020304" pitchFamily="18" charset="0"/>
                          <a:cs typeface="Times New Roman" panose="02020603050405020304" pitchFamily="18" charset="0"/>
                        </a:rPr>
                        <a:t>dependent on high-quality fundus images</a:t>
                      </a:r>
                      <a:r>
                        <a:rPr lang="en-US" sz="2000" dirty="0">
                          <a:latin typeface="Times New Roman" panose="02020603050405020304" pitchFamily="18" charset="0"/>
                          <a:cs typeface="Times New Roman" panose="02020603050405020304" pitchFamily="18" charset="0"/>
                        </a:rPr>
                        <a:t>, limiting real-world applicability in noisy environments.</a:t>
                      </a:r>
                    </a:p>
                    <a:p>
                      <a:endParaRPr lang="en-IN" dirty="0"/>
                    </a:p>
                  </a:txBody>
                  <a:tcPr/>
                </a:tc>
                <a:tc>
                  <a:txBody>
                    <a:bodyPr/>
                    <a:lstStyle/>
                    <a:p>
                      <a:r>
                        <a:rPr lang="en-US" sz="2000" b="1" dirty="0">
                          <a:latin typeface="Times New Roman" panose="02020603050405020304" pitchFamily="18" charset="0"/>
                          <a:cs typeface="Times New Roman" panose="02020603050405020304" pitchFamily="18" charset="0"/>
                        </a:rPr>
                        <a:t>OIA-ODIR dataset</a:t>
                      </a:r>
                      <a:r>
                        <a:rPr lang="en-US" sz="2000" dirty="0">
                          <a:latin typeface="Times New Roman" panose="02020603050405020304" pitchFamily="18" charset="0"/>
                          <a:cs typeface="Times New Roman" panose="02020603050405020304" pitchFamily="18" charset="0"/>
                        </a:rPr>
                        <a:t>, which consists of </a:t>
                      </a:r>
                      <a:r>
                        <a:rPr lang="en-US" sz="2000" b="1" dirty="0">
                          <a:latin typeface="Times New Roman" panose="02020603050405020304" pitchFamily="18" charset="0"/>
                          <a:cs typeface="Times New Roman" panose="02020603050405020304" pitchFamily="18" charset="0"/>
                        </a:rPr>
                        <a:t>10,000 fundus images</a:t>
                      </a:r>
                      <a:r>
                        <a:rPr lang="en-US" sz="2000" dirty="0">
                          <a:latin typeface="Times New Roman" panose="02020603050405020304" pitchFamily="18" charset="0"/>
                          <a:cs typeface="Times New Roman" panose="02020603050405020304" pitchFamily="18" charset="0"/>
                        </a:rPr>
                        <a:t> from </a:t>
                      </a:r>
                      <a:r>
                        <a:rPr lang="en-US" sz="2000" b="1" dirty="0">
                          <a:latin typeface="Times New Roman" panose="02020603050405020304" pitchFamily="18" charset="0"/>
                          <a:cs typeface="Times New Roman" panose="02020603050405020304" pitchFamily="18" charset="0"/>
                        </a:rPr>
                        <a:t>5,000 patients</a:t>
                      </a:r>
                      <a:endParaRPr lang="en-IN" sz="2000" dirty="0"/>
                    </a:p>
                  </a:txBody>
                  <a:tcPr/>
                </a:tc>
                <a:extLst>
                  <a:ext uri="{0D108BD9-81ED-4DB2-BD59-A6C34878D82A}">
                    <a16:rowId xmlns:a16="http://schemas.microsoft.com/office/drawing/2014/main" val="3139306777"/>
                  </a:ext>
                </a:extLst>
              </a:tr>
              <a:tr h="3019035">
                <a:tc>
                  <a:txBody>
                    <a:bodyPr/>
                    <a:lstStyle/>
                    <a:p>
                      <a:r>
                        <a:rPr lang="en-US" sz="1800" dirty="0">
                          <a:latin typeface="Times New Roman" panose="02020603050405020304" pitchFamily="18" charset="0"/>
                          <a:cs typeface="Times New Roman" panose="02020603050405020304" pitchFamily="18" charset="0"/>
                        </a:rPr>
                        <a:t>Pre-trained Quantum Convolutional Neural Network for COVID-19 Disease Classification Using Computed Tomography Images</a:t>
                      </a:r>
                      <a:endParaRPr lang="en-IN" dirty="0"/>
                    </a:p>
                  </a:txBody>
                  <a:tcPr/>
                </a:tc>
                <a:tc>
                  <a:txBody>
                    <a:bodyPr/>
                    <a:lstStyle/>
                    <a:p>
                      <a:endParaRPr lang="en-IN"/>
                    </a:p>
                  </a:txBody>
                  <a:tcPr/>
                </a:tc>
                <a:tc>
                  <a:txBody>
                    <a:bodyPr/>
                    <a:lstStyle/>
                    <a:p>
                      <a:r>
                        <a:rPr lang="en-IN" sz="2400" dirty="0"/>
                        <a:t>2024</a:t>
                      </a:r>
                    </a:p>
                  </a:txBody>
                  <a:tcPr/>
                </a:tc>
                <a:tc>
                  <a:txBody>
                    <a:bodyPr/>
                    <a:lstStyle/>
                    <a:p>
                      <a:r>
                        <a:rPr lang="en-IN" dirty="0"/>
                        <a:t>A pre-trained QCNN-based model combining VGG16 with quantum computing layers was developed for enhanced feature extraction. Image preprocessing involved resizing, grayscale conversion, and normalization, while Quantum Feature Encoding (</a:t>
                      </a:r>
                      <a:r>
                        <a:rPr lang="en-IN" dirty="0" err="1"/>
                        <a:t>ZZFeatureMap</a:t>
                      </a:r>
                      <a:r>
                        <a:rPr lang="en-IN" dirty="0"/>
                        <a:t>) and </a:t>
                      </a:r>
                      <a:r>
                        <a:rPr lang="en-IN" dirty="0" err="1"/>
                        <a:t>RealAmplitudes</a:t>
                      </a:r>
                      <a:r>
                        <a:rPr lang="en-IN" dirty="0"/>
                        <a:t> Ansatz circuits embedded data into quantum space.</a:t>
                      </a:r>
                    </a:p>
                  </a:txBody>
                  <a:tcPr/>
                </a:tc>
                <a:tc>
                  <a:txBody>
                    <a:bodyPr/>
                    <a:lstStyle/>
                    <a:p>
                      <a:r>
                        <a:rPr lang="en-US" dirty="0"/>
                        <a:t>Quantum-enhanced features boosted classification, achieving 96.78% accuracy with low computational complexity for real-world use.</a:t>
                      </a:r>
                      <a:endParaRPr lang="en-IN" dirty="0"/>
                    </a:p>
                  </a:txBody>
                  <a:tcPr/>
                </a:tc>
                <a:tc>
                  <a:txBody>
                    <a:bodyPr/>
                    <a:lstStyle/>
                    <a:p>
                      <a:r>
                        <a:rPr lang="en-US" dirty="0"/>
                        <a:t>Requires quantum hardware, limiting accessibility, and is tested only on CT scans, affecting generalizability.</a:t>
                      </a:r>
                      <a:endParaRPr lang="en-IN" dirty="0"/>
                    </a:p>
                  </a:txBody>
                  <a:tcPr/>
                </a:tc>
                <a:tc>
                  <a:txBody>
                    <a:bodyPr/>
                    <a:lstStyle/>
                    <a:p>
                      <a:r>
                        <a:rPr lang="en-US" sz="2400" b="1" dirty="0">
                          <a:latin typeface="Times New Roman" panose="02020603050405020304" pitchFamily="18" charset="0"/>
                          <a:cs typeface="Times New Roman" panose="02020603050405020304" pitchFamily="18" charset="0"/>
                        </a:rPr>
                        <a:t>SARS-CoV-2 CT dataset</a:t>
                      </a:r>
                      <a:endParaRPr lang="en-IN" sz="2400" dirty="0"/>
                    </a:p>
                  </a:txBody>
                  <a:tcPr/>
                </a:tc>
                <a:extLst>
                  <a:ext uri="{0D108BD9-81ED-4DB2-BD59-A6C34878D82A}">
                    <a16:rowId xmlns:a16="http://schemas.microsoft.com/office/drawing/2014/main" val="2008263166"/>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object 10"/>
          <p:cNvSpPr txBox="1"/>
          <p:nvPr/>
        </p:nvSpPr>
        <p:spPr>
          <a:xfrm>
            <a:off x="17246600" y="9232962"/>
            <a:ext cx="300355" cy="330200"/>
          </a:xfrm>
          <a:prstGeom prst="rect">
            <a:avLst/>
          </a:prstGeom>
        </p:spPr>
        <p:txBody>
          <a:bodyPr vert="horz" wrap="square" lIns="0" tIns="12700" rIns="0" bIns="0" rtlCol="0">
            <a:spAutoFit/>
          </a:bodyPr>
          <a:lstStyle/>
          <a:p>
            <a:pPr marL="12700">
              <a:lnSpc>
                <a:spcPct val="100000"/>
              </a:lnSpc>
              <a:spcBef>
                <a:spcPts val="100"/>
              </a:spcBef>
            </a:pPr>
            <a:r>
              <a:rPr sz="2000" spc="-175" dirty="0">
                <a:latin typeface="Verdana"/>
                <a:cs typeface="Verdana"/>
              </a:rPr>
              <a:t>21</a:t>
            </a:r>
            <a:endParaRPr sz="2000">
              <a:latin typeface="Verdana"/>
              <a:cs typeface="Verdana"/>
            </a:endParaRPr>
          </a:p>
        </p:txBody>
      </p:sp>
      <p:graphicFrame>
        <p:nvGraphicFramePr>
          <p:cNvPr id="11" name="Table 10">
            <a:extLst>
              <a:ext uri="{FF2B5EF4-FFF2-40B4-BE49-F238E27FC236}">
                <a16:creationId xmlns:a16="http://schemas.microsoft.com/office/drawing/2014/main" id="{166DF613-3F6A-160E-4616-CEB5705CD082}"/>
              </a:ext>
            </a:extLst>
          </p:cNvPr>
          <p:cNvGraphicFramePr>
            <a:graphicFrameLocks noGrp="1"/>
          </p:cNvGraphicFramePr>
          <p:nvPr>
            <p:extLst>
              <p:ext uri="{D42A27DB-BD31-4B8C-83A1-F6EECF244321}">
                <p14:modId xmlns:p14="http://schemas.microsoft.com/office/powerpoint/2010/main" val="3900450332"/>
              </p:ext>
            </p:extLst>
          </p:nvPr>
        </p:nvGraphicFramePr>
        <p:xfrm>
          <a:off x="0" y="0"/>
          <a:ext cx="18287997" cy="7454996"/>
        </p:xfrm>
        <a:graphic>
          <a:graphicData uri="http://schemas.openxmlformats.org/drawingml/2006/table">
            <a:tbl>
              <a:tblPr firstRow="1" bandRow="1">
                <a:tableStyleId>{5C22544A-7EE6-4342-B048-85BDC9FD1C3A}</a:tableStyleId>
              </a:tblPr>
              <a:tblGrid>
                <a:gridCol w="2612571">
                  <a:extLst>
                    <a:ext uri="{9D8B030D-6E8A-4147-A177-3AD203B41FA5}">
                      <a16:colId xmlns:a16="http://schemas.microsoft.com/office/drawing/2014/main" val="2016045798"/>
                    </a:ext>
                  </a:extLst>
                </a:gridCol>
                <a:gridCol w="1807029">
                  <a:extLst>
                    <a:ext uri="{9D8B030D-6E8A-4147-A177-3AD203B41FA5}">
                      <a16:colId xmlns:a16="http://schemas.microsoft.com/office/drawing/2014/main" val="4001759892"/>
                    </a:ext>
                  </a:extLst>
                </a:gridCol>
                <a:gridCol w="1524000">
                  <a:extLst>
                    <a:ext uri="{9D8B030D-6E8A-4147-A177-3AD203B41FA5}">
                      <a16:colId xmlns:a16="http://schemas.microsoft.com/office/drawing/2014/main" val="1164866364"/>
                    </a:ext>
                  </a:extLst>
                </a:gridCol>
                <a:gridCol w="4506684">
                  <a:extLst>
                    <a:ext uri="{9D8B030D-6E8A-4147-A177-3AD203B41FA5}">
                      <a16:colId xmlns:a16="http://schemas.microsoft.com/office/drawing/2014/main" val="1298084462"/>
                    </a:ext>
                  </a:extLst>
                </a:gridCol>
                <a:gridCol w="2612571">
                  <a:extLst>
                    <a:ext uri="{9D8B030D-6E8A-4147-A177-3AD203B41FA5}">
                      <a16:colId xmlns:a16="http://schemas.microsoft.com/office/drawing/2014/main" val="3289833065"/>
                    </a:ext>
                  </a:extLst>
                </a:gridCol>
                <a:gridCol w="2612571">
                  <a:extLst>
                    <a:ext uri="{9D8B030D-6E8A-4147-A177-3AD203B41FA5}">
                      <a16:colId xmlns:a16="http://schemas.microsoft.com/office/drawing/2014/main" val="1746141211"/>
                    </a:ext>
                  </a:extLst>
                </a:gridCol>
                <a:gridCol w="2612571">
                  <a:extLst>
                    <a:ext uri="{9D8B030D-6E8A-4147-A177-3AD203B41FA5}">
                      <a16:colId xmlns:a16="http://schemas.microsoft.com/office/drawing/2014/main" val="2062306188"/>
                    </a:ext>
                  </a:extLst>
                </a:gridCol>
              </a:tblGrid>
              <a:tr h="1204469">
                <a:tc>
                  <a:txBody>
                    <a:bodyPr/>
                    <a:lstStyle/>
                    <a:p>
                      <a:r>
                        <a:rPr lang="en-IN" sz="2400" dirty="0">
                          <a:latin typeface="Times New Roman" panose="02020603050405020304" pitchFamily="18" charset="0"/>
                          <a:cs typeface="Times New Roman" panose="02020603050405020304" pitchFamily="18" charset="0"/>
                        </a:rPr>
                        <a:t>Journal Name</a:t>
                      </a:r>
                    </a:p>
                  </a:txBody>
                  <a:tcPr/>
                </a:tc>
                <a:tc>
                  <a:txBody>
                    <a:bodyPr/>
                    <a:lstStyle/>
                    <a:p>
                      <a:r>
                        <a:rPr lang="en-IN" sz="2400" dirty="0">
                          <a:latin typeface="Times New Roman" panose="02020603050405020304" pitchFamily="18" charset="0"/>
                          <a:cs typeface="Times New Roman" panose="02020603050405020304" pitchFamily="18" charset="0"/>
                        </a:rPr>
                        <a:t>Publisher</a:t>
                      </a:r>
                    </a:p>
                  </a:txBody>
                  <a:tcPr/>
                </a:tc>
                <a:tc>
                  <a:txBody>
                    <a:bodyPr/>
                    <a:lstStyle/>
                    <a:p>
                      <a:r>
                        <a:rPr lang="en-IN" sz="2400" dirty="0">
                          <a:latin typeface="Times New Roman" panose="02020603050405020304" pitchFamily="18" charset="0"/>
                          <a:cs typeface="Times New Roman" panose="02020603050405020304" pitchFamily="18" charset="0"/>
                        </a:rPr>
                        <a:t>Year</a:t>
                      </a:r>
                    </a:p>
                  </a:txBody>
                  <a:tcPr/>
                </a:tc>
                <a:tc>
                  <a:txBody>
                    <a:bodyPr/>
                    <a:lstStyle/>
                    <a:p>
                      <a:r>
                        <a:rPr lang="en-IN" sz="2400" dirty="0">
                          <a:latin typeface="Times New Roman" panose="02020603050405020304" pitchFamily="18" charset="0"/>
                          <a:cs typeface="Times New Roman" panose="02020603050405020304" pitchFamily="18" charset="0"/>
                        </a:rPr>
                        <a:t>Methodology</a:t>
                      </a:r>
                    </a:p>
                  </a:txBody>
                  <a:tcPr/>
                </a:tc>
                <a:tc>
                  <a:txBody>
                    <a:bodyPr/>
                    <a:lstStyle/>
                    <a:p>
                      <a:r>
                        <a:rPr lang="en-IN" sz="2400" dirty="0">
                          <a:latin typeface="Times New Roman" panose="02020603050405020304" pitchFamily="18" charset="0"/>
                          <a:cs typeface="Times New Roman" panose="02020603050405020304" pitchFamily="18" charset="0"/>
                        </a:rPr>
                        <a:t>Advantages</a:t>
                      </a:r>
                    </a:p>
                  </a:txBody>
                  <a:tcPr/>
                </a:tc>
                <a:tc>
                  <a:txBody>
                    <a:bodyPr/>
                    <a:lstStyle/>
                    <a:p>
                      <a:r>
                        <a:rPr lang="en-IN" sz="2400" dirty="0">
                          <a:latin typeface="Times New Roman" panose="02020603050405020304" pitchFamily="18" charset="0"/>
                          <a:cs typeface="Times New Roman" panose="02020603050405020304" pitchFamily="18" charset="0"/>
                        </a:rPr>
                        <a:t>Disadvantages</a:t>
                      </a:r>
                    </a:p>
                  </a:txBody>
                  <a:tcPr/>
                </a:tc>
                <a:tc>
                  <a:txBody>
                    <a:bodyPr/>
                    <a:lstStyle/>
                    <a:p>
                      <a:r>
                        <a:rPr lang="en-IN" sz="2400" dirty="0">
                          <a:latin typeface="Times New Roman" panose="02020603050405020304" pitchFamily="18" charset="0"/>
                          <a:cs typeface="Times New Roman" panose="02020603050405020304" pitchFamily="18" charset="0"/>
                        </a:rPr>
                        <a:t>Dataset</a:t>
                      </a:r>
                    </a:p>
                  </a:txBody>
                  <a:tcPr/>
                </a:tc>
                <a:extLst>
                  <a:ext uri="{0D108BD9-81ED-4DB2-BD59-A6C34878D82A}">
                    <a16:rowId xmlns:a16="http://schemas.microsoft.com/office/drawing/2014/main" val="3744339014"/>
                  </a:ext>
                </a:extLst>
              </a:tr>
              <a:tr h="2791047">
                <a:tc>
                  <a:txBody>
                    <a:bodyPr/>
                    <a:lstStyle/>
                    <a:p>
                      <a:r>
                        <a:rPr lang="en-IN" sz="1800" dirty="0">
                          <a:latin typeface="Times New Roman" panose="02020603050405020304" pitchFamily="18" charset="0"/>
                          <a:cs typeface="Times New Roman" panose="02020603050405020304" pitchFamily="18" charset="0"/>
                        </a:rPr>
                        <a:t>H-QNN: A Hybrid Quantum–Classical Neural Network for Improved Binary Image Classification</a:t>
                      </a:r>
                      <a:endParaRPr lang="en-IN" dirty="0"/>
                    </a:p>
                  </a:txBody>
                  <a:tcPr/>
                </a:tc>
                <a:tc>
                  <a:txBody>
                    <a:bodyPr/>
                    <a:lstStyle/>
                    <a:p>
                      <a:endParaRPr lang="en-IN"/>
                    </a:p>
                  </a:txBody>
                  <a:tcPr/>
                </a:tc>
                <a:tc>
                  <a:txBody>
                    <a:bodyPr/>
                    <a:lstStyle/>
                    <a:p>
                      <a:r>
                        <a:rPr lang="en-IN" sz="2400" dirty="0"/>
                        <a:t>2024</a:t>
                      </a:r>
                    </a:p>
                  </a:txBody>
                  <a:tcPr/>
                </a:tc>
                <a:tc>
                  <a:txBody>
                    <a:bodyPr/>
                    <a:lstStyle/>
                    <a:p>
                      <a:r>
                        <a:rPr lang="en-IN" dirty="0"/>
                        <a:t>An H-QNN was developed for binary image classification, combining a two-qubit quantum circuit with a classical CNN. Image preprocessing included resizing, normalization, and augmentation, while parameterized quantum gates transformed features, and </a:t>
                      </a:r>
                      <a:r>
                        <a:rPr lang="en-IN" dirty="0" err="1"/>
                        <a:t>PyTorch’s</a:t>
                      </a:r>
                      <a:r>
                        <a:rPr lang="en-IN" dirty="0"/>
                        <a:t> </a:t>
                      </a:r>
                      <a:r>
                        <a:rPr lang="en-IN" dirty="0" err="1"/>
                        <a:t>autograd</a:t>
                      </a:r>
                      <a:r>
                        <a:rPr lang="en-IN" dirty="0"/>
                        <a:t> enabled gradient-based training with the parameter-shift rule.</a:t>
                      </a:r>
                    </a:p>
                  </a:txBody>
                  <a:tcPr/>
                </a:tc>
                <a:tc>
                  <a:txBody>
                    <a:bodyPr/>
                    <a:lstStyle/>
                    <a:p>
                      <a:r>
                        <a:rPr lang="en-US" sz="2000" dirty="0"/>
                        <a:t>Quantum features improved accuracy and enhanced generalization on small datasets, reducing overfitting.</a:t>
                      </a:r>
                      <a:endParaRPr lang="en-IN" sz="2000" dirty="0"/>
                    </a:p>
                  </a:txBody>
                  <a:tcPr/>
                </a:tc>
                <a:tc>
                  <a:txBody>
                    <a:bodyPr/>
                    <a:lstStyle/>
                    <a:p>
                      <a:r>
                        <a:rPr lang="en-US" dirty="0"/>
                        <a:t>Requires quantum simulators or hardware and is limited to binary classification, needing adjustments for multi-class tasks.</a:t>
                      </a:r>
                      <a:endParaRPr lang="en-IN" dirty="0"/>
                    </a:p>
                  </a:txBody>
                  <a:tcPr/>
                </a:tc>
                <a:tc>
                  <a:txBody>
                    <a:bodyPr/>
                    <a:lstStyle/>
                    <a:p>
                      <a:r>
                        <a:rPr lang="en-US" sz="2400" spc="15"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hree binary image classification datasets from Kaggle</a:t>
                      </a:r>
                      <a:endParaRPr lang="en-IN" sz="2400" dirty="0"/>
                    </a:p>
                  </a:txBody>
                  <a:tcPr/>
                </a:tc>
                <a:extLst>
                  <a:ext uri="{0D108BD9-81ED-4DB2-BD59-A6C34878D82A}">
                    <a16:rowId xmlns:a16="http://schemas.microsoft.com/office/drawing/2014/main" val="2146435607"/>
                  </a:ext>
                </a:extLst>
              </a:tr>
              <a:tr h="2671984">
                <a:tc>
                  <a:txBody>
                    <a:bodyPr/>
                    <a:lstStyle/>
                    <a:p>
                      <a:r>
                        <a:rPr lang="en-IN" sz="1800" dirty="0">
                          <a:latin typeface="Times New Roman" panose="02020603050405020304" pitchFamily="18" charset="0"/>
                          <a:cs typeface="Times New Roman" panose="02020603050405020304" pitchFamily="18" charset="0"/>
                        </a:rPr>
                        <a:t>Hybrid Quantum–Classical Neural Networks for Efficient MNIST Binary Image Classification</a:t>
                      </a:r>
                      <a:endParaRPr lang="en-IN" dirty="0"/>
                    </a:p>
                  </a:txBody>
                  <a:tcPr/>
                </a:tc>
                <a:tc>
                  <a:txBody>
                    <a:bodyPr/>
                    <a:lstStyle/>
                    <a:p>
                      <a:endParaRPr lang="en-IN"/>
                    </a:p>
                  </a:txBody>
                  <a:tcPr/>
                </a:tc>
                <a:tc>
                  <a:txBody>
                    <a:bodyPr/>
                    <a:lstStyle/>
                    <a:p>
                      <a:r>
                        <a:rPr lang="en-IN" sz="2400" dirty="0"/>
                        <a:t>2024</a:t>
                      </a:r>
                    </a:p>
                  </a:txBody>
                  <a:tcPr/>
                </a:tc>
                <a:tc>
                  <a:txBody>
                    <a:bodyPr/>
                    <a:lstStyle/>
                    <a:p>
                      <a:r>
                        <a:rPr lang="en-IN" dirty="0"/>
                        <a:t>An H-QNN was developed for improved image classification, integrating classical CNN layers with quantum circuits. Image preprocessing included resizing and standardization, while </a:t>
                      </a:r>
                      <a:r>
                        <a:rPr lang="en-IN" dirty="0" err="1"/>
                        <a:t>ZZFeature</a:t>
                      </a:r>
                      <a:r>
                        <a:rPr lang="en-IN" dirty="0"/>
                        <a:t> Map and Real Amplitudes Ansatz circuits enabled quantum transformation, optimized using Adam with gradient-based tuning.</a:t>
                      </a:r>
                    </a:p>
                  </a:txBody>
                  <a:tcPr/>
                </a:tc>
                <a:tc>
                  <a:txBody>
                    <a:bodyPr/>
                    <a:lstStyle/>
                    <a:p>
                      <a:pPr marL="12700" indent="0">
                        <a:lnSpc>
                          <a:spcPct val="100000"/>
                        </a:lnSpc>
                        <a:spcBef>
                          <a:spcPts val="570"/>
                        </a:spcBef>
                        <a:buFont typeface="Arial" panose="020B0604020202020204" pitchFamily="34" charset="0"/>
                        <a:buNone/>
                      </a:pPr>
                      <a:r>
                        <a:rPr lang="en-US" sz="1800" b="1" dirty="0">
                          <a:latin typeface="Times New Roman" panose="02020603050405020304" pitchFamily="18" charset="0"/>
                          <a:cs typeface="Times New Roman" panose="02020603050405020304" pitchFamily="18" charset="0"/>
                        </a:rPr>
                        <a:t>Quantum-enhanced feature mapping</a:t>
                      </a:r>
                      <a:r>
                        <a:rPr lang="en-US" sz="1800" dirty="0">
                          <a:latin typeface="Times New Roman" panose="02020603050405020304" pitchFamily="18" charset="0"/>
                          <a:cs typeface="Times New Roman" panose="02020603050405020304" pitchFamily="18" charset="0"/>
                        </a:rPr>
                        <a:t> improved pattern recognition and reduced computational complexity.</a:t>
                      </a:r>
                      <a:endParaRPr lang="en-US" sz="1800" b="1" spc="-10" dirty="0">
                        <a:latin typeface="Times New Roman" panose="02020603050405020304" pitchFamily="18" charset="0"/>
                        <a:cs typeface="Times New Roman" panose="02020603050405020304" pitchFamily="18" charset="0"/>
                      </a:endParaRPr>
                    </a:p>
                    <a:p>
                      <a:pPr marL="12700" indent="0">
                        <a:lnSpc>
                          <a:spcPct val="100000"/>
                        </a:lnSpc>
                        <a:spcBef>
                          <a:spcPts val="570"/>
                        </a:spcBef>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Required </a:t>
                      </a:r>
                      <a:r>
                        <a:rPr lang="en-US" sz="1800" b="1" dirty="0">
                          <a:latin typeface="Times New Roman" panose="02020603050405020304" pitchFamily="18" charset="0"/>
                          <a:cs typeface="Times New Roman" panose="02020603050405020304" pitchFamily="18" charset="0"/>
                        </a:rPr>
                        <a:t>fewer parameters</a:t>
                      </a:r>
                      <a:r>
                        <a:rPr lang="en-US" sz="1800" dirty="0">
                          <a:latin typeface="Times New Roman" panose="02020603050405020304" pitchFamily="18" charset="0"/>
                          <a:cs typeface="Times New Roman" panose="02020603050405020304" pitchFamily="18" charset="0"/>
                        </a:rPr>
                        <a:t> compared to conventional CNNs, making it more resource-efficient.</a:t>
                      </a:r>
                    </a:p>
                    <a:p>
                      <a:endParaRPr lang="en-IN" dirty="0"/>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dirty="0">
                          <a:latin typeface="Times New Roman" panose="02020603050405020304" pitchFamily="18" charset="0"/>
                          <a:cs typeface="Times New Roman" panose="02020603050405020304" pitchFamily="18" charset="0"/>
                        </a:rPr>
                        <a:t>Restricted to binary classification</a:t>
                      </a:r>
                      <a:r>
                        <a:rPr lang="en-US" sz="2000" dirty="0">
                          <a:latin typeface="Times New Roman" panose="02020603050405020304" pitchFamily="18" charset="0"/>
                          <a:cs typeface="Times New Roman" panose="02020603050405020304" pitchFamily="18" charset="0"/>
                        </a:rPr>
                        <a:t>, requiring modifications for multi-class tasks.</a:t>
                      </a:r>
                    </a:p>
                    <a:p>
                      <a:endParaRPr lang="en-IN" dirty="0"/>
                    </a:p>
                  </a:txBody>
                  <a:tcPr/>
                </a:tc>
                <a:tc>
                  <a:txBody>
                    <a:bodyPr/>
                    <a:lstStyle/>
                    <a:p>
                      <a:r>
                        <a:rPr lang="en-US" sz="2000" b="1" dirty="0">
                          <a:latin typeface="Times New Roman" panose="02020603050405020304" pitchFamily="18" charset="0"/>
                          <a:cs typeface="Times New Roman" panose="02020603050405020304" pitchFamily="18" charset="0"/>
                        </a:rPr>
                        <a:t>MNIST dataset</a:t>
                      </a:r>
                      <a:r>
                        <a:rPr lang="en-US" sz="2000" dirty="0">
                          <a:latin typeface="Times New Roman" panose="02020603050405020304" pitchFamily="18" charset="0"/>
                          <a:cs typeface="Times New Roman" panose="02020603050405020304" pitchFamily="18" charset="0"/>
                        </a:rPr>
                        <a:t>, a widely recognized benchmark for handwritten digit classification.</a:t>
                      </a:r>
                      <a:endParaRPr lang="en-IN" sz="2000" dirty="0"/>
                    </a:p>
                  </a:txBody>
                  <a:tcPr/>
                </a:tc>
                <a:extLst>
                  <a:ext uri="{0D108BD9-81ED-4DB2-BD59-A6C34878D82A}">
                    <a16:rowId xmlns:a16="http://schemas.microsoft.com/office/drawing/2014/main" val="3822085949"/>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246600" y="9181527"/>
            <a:ext cx="317500" cy="375920"/>
          </a:xfrm>
          <a:prstGeom prst="rect">
            <a:avLst/>
          </a:prstGeom>
        </p:spPr>
        <p:txBody>
          <a:bodyPr vert="horz" wrap="square" lIns="0" tIns="12700" rIns="0" bIns="0" rtlCol="0">
            <a:spAutoFit/>
          </a:bodyPr>
          <a:lstStyle/>
          <a:p>
            <a:pPr marL="12700">
              <a:lnSpc>
                <a:spcPct val="100000"/>
              </a:lnSpc>
              <a:spcBef>
                <a:spcPts val="100"/>
              </a:spcBef>
            </a:pPr>
            <a:r>
              <a:rPr sz="2300" spc="-25" dirty="0">
                <a:latin typeface="Times New Roman"/>
                <a:cs typeface="Times New Roman"/>
              </a:rPr>
              <a:t>22</a:t>
            </a:r>
            <a:endParaRPr sz="2300">
              <a:latin typeface="Times New Roman"/>
              <a:cs typeface="Times New Roman"/>
            </a:endParaRPr>
          </a:p>
        </p:txBody>
      </p:sp>
      <p:sp>
        <p:nvSpPr>
          <p:cNvPr id="3" name="object 3"/>
          <p:cNvSpPr txBox="1">
            <a:spLocks noGrp="1"/>
          </p:cNvSpPr>
          <p:nvPr>
            <p:ph type="title"/>
          </p:nvPr>
        </p:nvSpPr>
        <p:spPr>
          <a:xfrm>
            <a:off x="580247" y="867922"/>
            <a:ext cx="4021454" cy="756920"/>
          </a:xfrm>
          <a:prstGeom prst="rect">
            <a:avLst/>
          </a:prstGeom>
        </p:spPr>
        <p:txBody>
          <a:bodyPr vert="horz" wrap="square" lIns="0" tIns="12700" rIns="0" bIns="0" rtlCol="0">
            <a:spAutoFit/>
          </a:bodyPr>
          <a:lstStyle/>
          <a:p>
            <a:pPr marL="12700">
              <a:lnSpc>
                <a:spcPct val="100000"/>
              </a:lnSpc>
              <a:spcBef>
                <a:spcPts val="100"/>
              </a:spcBef>
            </a:pPr>
            <a:r>
              <a:rPr sz="4800" dirty="0"/>
              <a:t>8.</a:t>
            </a:r>
            <a:r>
              <a:rPr sz="4800" spc="-90" dirty="0"/>
              <a:t> </a:t>
            </a:r>
            <a:r>
              <a:rPr sz="4800" spc="-40" dirty="0"/>
              <a:t>Gap</a:t>
            </a:r>
            <a:r>
              <a:rPr sz="4800" spc="-90" dirty="0"/>
              <a:t> </a:t>
            </a:r>
            <a:r>
              <a:rPr sz="4800" spc="-50" dirty="0"/>
              <a:t>Analysis</a:t>
            </a:r>
            <a:endParaRPr sz="4800"/>
          </a:p>
        </p:txBody>
      </p:sp>
      <p:pic>
        <p:nvPicPr>
          <p:cNvPr id="4" name="object 4"/>
          <p:cNvPicPr/>
          <p:nvPr/>
        </p:nvPicPr>
        <p:blipFill>
          <a:blip r:embed="rId2" cstate="print"/>
          <a:stretch>
            <a:fillRect/>
          </a:stretch>
        </p:blipFill>
        <p:spPr>
          <a:xfrm>
            <a:off x="609599" y="2440304"/>
            <a:ext cx="123825" cy="123824"/>
          </a:xfrm>
          <a:prstGeom prst="rect">
            <a:avLst/>
          </a:prstGeom>
        </p:spPr>
      </p:pic>
      <p:sp>
        <p:nvSpPr>
          <p:cNvPr id="5" name="object 5"/>
          <p:cNvSpPr txBox="1"/>
          <p:nvPr/>
        </p:nvSpPr>
        <p:spPr>
          <a:xfrm>
            <a:off x="915540" y="1955793"/>
            <a:ext cx="16762861" cy="6128665"/>
          </a:xfrm>
          <a:prstGeom prst="rect">
            <a:avLst/>
          </a:prstGeom>
        </p:spPr>
        <p:txBody>
          <a:bodyPr vert="horz" wrap="square" lIns="0" tIns="12065" rIns="0" bIns="0" rtlCol="0">
            <a:spAutoFit/>
          </a:bodyPr>
          <a:lstStyle/>
          <a:p>
            <a:pPr marL="584200" marR="5080" indent="-571500">
              <a:lnSpc>
                <a:spcPct val="116300"/>
              </a:lnSpc>
              <a:spcBef>
                <a:spcPts val="95"/>
              </a:spcBef>
              <a:buFont typeface="Arial" panose="020B0604020202020204" pitchFamily="34" charset="0"/>
              <a:buChar char="•"/>
              <a:tabLst>
                <a:tab pos="1546860" algn="l"/>
                <a:tab pos="3508375" algn="l"/>
              </a:tabLst>
            </a:pPr>
            <a:r>
              <a:rPr lang="en-US" sz="4300" dirty="0">
                <a:latin typeface="Times New Roman"/>
                <a:cs typeface="Times New Roman"/>
              </a:rPr>
              <a:t>Limitations of Classical Models – Traditional CNNs require large datasets and high computational power, limiting efficiency.</a:t>
            </a:r>
          </a:p>
          <a:p>
            <a:pPr marL="584200" marR="5080" indent="-571500">
              <a:lnSpc>
                <a:spcPct val="116300"/>
              </a:lnSpc>
              <a:spcBef>
                <a:spcPts val="95"/>
              </a:spcBef>
              <a:buFont typeface="Arial" panose="020B0604020202020204" pitchFamily="34" charset="0"/>
              <a:buChar char="•"/>
              <a:tabLst>
                <a:tab pos="1546860" algn="l"/>
                <a:tab pos="3508375" algn="l"/>
              </a:tabLst>
            </a:pPr>
            <a:r>
              <a:rPr lang="en-US" sz="4300" spc="55" dirty="0">
                <a:latin typeface="Times New Roman"/>
                <a:cs typeface="Times New Roman"/>
              </a:rPr>
              <a:t>Feature Extraction Challenges – Existing methods struggle to capture complex patterns in medical images, affecting accuracy. </a:t>
            </a:r>
          </a:p>
          <a:p>
            <a:pPr marL="584200" marR="5080" indent="-571500">
              <a:lnSpc>
                <a:spcPct val="116300"/>
              </a:lnSpc>
              <a:spcBef>
                <a:spcPts val="95"/>
              </a:spcBef>
              <a:buFont typeface="Arial" panose="020B0604020202020204" pitchFamily="34" charset="0"/>
              <a:buChar char="•"/>
              <a:tabLst>
                <a:tab pos="1546860" algn="l"/>
                <a:tab pos="3508375" algn="l"/>
              </a:tabLst>
            </a:pPr>
            <a:r>
              <a:rPr lang="en-US" sz="4300" spc="55" dirty="0">
                <a:latin typeface="Times New Roman"/>
                <a:cs typeface="Times New Roman"/>
              </a:rPr>
              <a:t>QNN Potential – Pure QNNs offer quantum advantages but face hardware constraints for practical implementation. </a:t>
            </a:r>
          </a:p>
          <a:p>
            <a:pPr marL="584200" marR="5080" indent="-571500">
              <a:lnSpc>
                <a:spcPct val="116300"/>
              </a:lnSpc>
              <a:spcBef>
                <a:spcPts val="95"/>
              </a:spcBef>
              <a:buFont typeface="Arial" panose="020B0604020202020204" pitchFamily="34" charset="0"/>
              <a:buChar char="•"/>
              <a:tabLst>
                <a:tab pos="1546860" algn="l"/>
                <a:tab pos="3508375" algn="l"/>
              </a:tabLst>
            </a:pPr>
            <a:r>
              <a:rPr lang="en-US" sz="4300" spc="55" dirty="0">
                <a:latin typeface="Times New Roman"/>
                <a:cs typeface="Times New Roman"/>
              </a:rPr>
              <a:t>Hybrid Approach Advantage – Combining CNNs with QNNs enhances feature extraction and classification accuracy efficiently.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33779" y="787935"/>
            <a:ext cx="9331865" cy="8365066"/>
          </a:xfrm>
          <a:prstGeom prst="rect">
            <a:avLst/>
          </a:prstGeom>
        </p:spPr>
      </p:pic>
      <p:sp>
        <p:nvSpPr>
          <p:cNvPr id="3" name="object 3"/>
          <p:cNvSpPr txBox="1">
            <a:spLocks noGrp="1"/>
          </p:cNvSpPr>
          <p:nvPr>
            <p:ph type="title"/>
          </p:nvPr>
        </p:nvSpPr>
        <p:spPr>
          <a:prstGeom prst="rect">
            <a:avLst/>
          </a:prstGeom>
        </p:spPr>
        <p:txBody>
          <a:bodyPr vert="horz" wrap="square" lIns="0" tIns="516775" rIns="0" bIns="0" rtlCol="0">
            <a:spAutoFit/>
          </a:bodyPr>
          <a:lstStyle/>
          <a:p>
            <a:pPr marL="283210">
              <a:lnSpc>
                <a:spcPct val="100000"/>
              </a:lnSpc>
              <a:spcBef>
                <a:spcPts val="100"/>
              </a:spcBef>
            </a:pPr>
            <a:r>
              <a:rPr dirty="0"/>
              <a:t>9.</a:t>
            </a:r>
            <a:r>
              <a:rPr spc="55" dirty="0"/>
              <a:t> </a:t>
            </a:r>
            <a:r>
              <a:rPr spc="60" dirty="0"/>
              <a:t>SDLC</a:t>
            </a:r>
          </a:p>
        </p:txBody>
      </p:sp>
      <p:sp>
        <p:nvSpPr>
          <p:cNvPr id="4" name="object 4"/>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fld id="{81D60167-4931-47E6-BA6A-407CBD079E47}" type="slidenum">
              <a:rPr spc="-25" dirty="0"/>
              <a:t>23</a:t>
            </a:fld>
            <a:endParaRPr spc="-2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74411" rIns="0" bIns="0" rtlCol="0">
            <a:spAutoFit/>
          </a:bodyPr>
          <a:lstStyle/>
          <a:p>
            <a:pPr marL="12700">
              <a:lnSpc>
                <a:spcPct val="100000"/>
              </a:lnSpc>
              <a:spcBef>
                <a:spcPts val="100"/>
              </a:spcBef>
            </a:pPr>
            <a:r>
              <a:rPr dirty="0"/>
              <a:t>10.1 Use</a:t>
            </a:r>
            <a:r>
              <a:rPr spc="5" dirty="0"/>
              <a:t> </a:t>
            </a:r>
            <a:r>
              <a:rPr dirty="0"/>
              <a:t>Case</a:t>
            </a:r>
            <a:r>
              <a:rPr spc="5" dirty="0"/>
              <a:t> </a:t>
            </a:r>
            <a:r>
              <a:rPr spc="-40" dirty="0"/>
              <a:t>Diagram</a:t>
            </a:r>
          </a:p>
        </p:txBody>
      </p:sp>
      <p:sp>
        <p:nvSpPr>
          <p:cNvPr id="4" name="object 4"/>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fld id="{81D60167-4931-47E6-BA6A-407CBD079E47}" type="slidenum">
              <a:rPr spc="-25" dirty="0"/>
              <a:t>24</a:t>
            </a:fld>
            <a:endParaRPr spc="-25" dirty="0"/>
          </a:p>
        </p:txBody>
      </p:sp>
      <p:pic>
        <p:nvPicPr>
          <p:cNvPr id="5" name="Picture 4">
            <a:extLst>
              <a:ext uri="{FF2B5EF4-FFF2-40B4-BE49-F238E27FC236}">
                <a16:creationId xmlns:a16="http://schemas.microsoft.com/office/drawing/2014/main" id="{E1F7ADF7-0DD0-3A6A-D6B8-0536BD3F0001}"/>
              </a:ext>
            </a:extLst>
          </p:cNvPr>
          <p:cNvPicPr>
            <a:picLocks noChangeAspect="1"/>
          </p:cNvPicPr>
          <p:nvPr/>
        </p:nvPicPr>
        <p:blipFill>
          <a:blip r:embed="rId2"/>
          <a:stretch>
            <a:fillRect/>
          </a:stretch>
        </p:blipFill>
        <p:spPr>
          <a:xfrm>
            <a:off x="3891025" y="1138037"/>
            <a:ext cx="10505950" cy="801092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67203" y="551745"/>
            <a:ext cx="4716145" cy="711200"/>
          </a:xfrm>
          <a:prstGeom prst="rect">
            <a:avLst/>
          </a:prstGeom>
        </p:spPr>
        <p:txBody>
          <a:bodyPr vert="horz" wrap="square" lIns="0" tIns="12700" rIns="0" bIns="0" rtlCol="0">
            <a:spAutoFit/>
          </a:bodyPr>
          <a:lstStyle/>
          <a:p>
            <a:pPr marL="12700">
              <a:lnSpc>
                <a:spcPct val="100000"/>
              </a:lnSpc>
              <a:spcBef>
                <a:spcPts val="100"/>
              </a:spcBef>
            </a:pPr>
            <a:r>
              <a:rPr dirty="0"/>
              <a:t>10.2</a:t>
            </a:r>
            <a:r>
              <a:rPr spc="-60" dirty="0"/>
              <a:t> </a:t>
            </a:r>
            <a:r>
              <a:rPr dirty="0"/>
              <a:t>Class</a:t>
            </a:r>
            <a:r>
              <a:rPr spc="-55" dirty="0"/>
              <a:t> </a:t>
            </a:r>
            <a:r>
              <a:rPr spc="-45" dirty="0"/>
              <a:t>Diagram</a:t>
            </a:r>
          </a:p>
        </p:txBody>
      </p:sp>
      <p:sp>
        <p:nvSpPr>
          <p:cNvPr id="6" name="object 6"/>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fld id="{81D60167-4931-47E6-BA6A-407CBD079E47}" type="slidenum">
              <a:rPr spc="-25" dirty="0"/>
              <a:t>25</a:t>
            </a:fld>
            <a:endParaRPr spc="-25" dirty="0"/>
          </a:p>
        </p:txBody>
      </p:sp>
      <p:pic>
        <p:nvPicPr>
          <p:cNvPr id="7" name="Picture 6">
            <a:extLst>
              <a:ext uri="{FF2B5EF4-FFF2-40B4-BE49-F238E27FC236}">
                <a16:creationId xmlns:a16="http://schemas.microsoft.com/office/drawing/2014/main" id="{362E03F2-5079-45A4-5101-7EF6605C20D6}"/>
              </a:ext>
            </a:extLst>
          </p:cNvPr>
          <p:cNvPicPr>
            <a:picLocks noChangeAspect="1"/>
          </p:cNvPicPr>
          <p:nvPr/>
        </p:nvPicPr>
        <p:blipFill>
          <a:blip r:embed="rId2"/>
          <a:stretch>
            <a:fillRect/>
          </a:stretch>
        </p:blipFill>
        <p:spPr>
          <a:xfrm>
            <a:off x="4125330" y="1319859"/>
            <a:ext cx="10037341" cy="770984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74411" rIns="0" bIns="0" rtlCol="0">
            <a:spAutoFit/>
          </a:bodyPr>
          <a:lstStyle/>
          <a:p>
            <a:pPr marL="63500">
              <a:lnSpc>
                <a:spcPct val="100000"/>
              </a:lnSpc>
              <a:spcBef>
                <a:spcPts val="100"/>
              </a:spcBef>
            </a:pPr>
            <a:r>
              <a:rPr dirty="0"/>
              <a:t>10.3</a:t>
            </a:r>
            <a:r>
              <a:rPr spc="-105" dirty="0"/>
              <a:t> </a:t>
            </a:r>
            <a:r>
              <a:rPr spc="-40" dirty="0"/>
              <a:t>Activity</a:t>
            </a:r>
            <a:r>
              <a:rPr spc="-95" dirty="0"/>
              <a:t> </a:t>
            </a:r>
            <a:r>
              <a:rPr spc="-35" dirty="0"/>
              <a:t>Diagram</a:t>
            </a:r>
          </a:p>
        </p:txBody>
      </p:sp>
      <p:sp>
        <p:nvSpPr>
          <p:cNvPr id="4" name="object 4"/>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fld id="{81D60167-4931-47E6-BA6A-407CBD079E47}" type="slidenum">
              <a:rPr spc="-25" dirty="0"/>
              <a:t>26</a:t>
            </a:fld>
            <a:endParaRPr spc="-25" dirty="0"/>
          </a:p>
        </p:txBody>
      </p:sp>
      <p:pic>
        <p:nvPicPr>
          <p:cNvPr id="5" name="Picture 4">
            <a:extLst>
              <a:ext uri="{FF2B5EF4-FFF2-40B4-BE49-F238E27FC236}">
                <a16:creationId xmlns:a16="http://schemas.microsoft.com/office/drawing/2014/main" id="{42816BD9-FBB6-D886-640E-6CE30CBC0260}"/>
              </a:ext>
            </a:extLst>
          </p:cNvPr>
          <p:cNvPicPr>
            <a:picLocks noChangeAspect="1"/>
          </p:cNvPicPr>
          <p:nvPr/>
        </p:nvPicPr>
        <p:blipFill>
          <a:blip r:embed="rId2"/>
          <a:stretch>
            <a:fillRect/>
          </a:stretch>
        </p:blipFill>
        <p:spPr>
          <a:xfrm>
            <a:off x="4724400" y="729930"/>
            <a:ext cx="8839200" cy="882714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17246600" y="9236773"/>
            <a:ext cx="274320" cy="284480"/>
          </a:xfrm>
          <a:prstGeom prst="rect">
            <a:avLst/>
          </a:prstGeom>
        </p:spPr>
        <p:txBody>
          <a:bodyPr vert="horz" wrap="square" lIns="0" tIns="12700" rIns="0" bIns="0" rtlCol="0">
            <a:spAutoFit/>
          </a:bodyPr>
          <a:lstStyle/>
          <a:p>
            <a:pPr marL="12700">
              <a:lnSpc>
                <a:spcPct val="100000"/>
              </a:lnSpc>
              <a:spcBef>
                <a:spcPts val="100"/>
              </a:spcBef>
            </a:pPr>
            <a:r>
              <a:rPr sz="1700" spc="-70" dirty="0">
                <a:latin typeface="Verdana"/>
                <a:cs typeface="Verdana"/>
              </a:rPr>
              <a:t>28</a:t>
            </a:r>
            <a:endParaRPr sz="1700">
              <a:latin typeface="Verdana"/>
              <a:cs typeface="Verdana"/>
            </a:endParaRPr>
          </a:p>
        </p:txBody>
      </p:sp>
      <p:sp>
        <p:nvSpPr>
          <p:cNvPr id="4" name="object 4"/>
          <p:cNvSpPr txBox="1">
            <a:spLocks noGrp="1"/>
          </p:cNvSpPr>
          <p:nvPr>
            <p:ph type="title"/>
          </p:nvPr>
        </p:nvSpPr>
        <p:spPr>
          <a:prstGeom prst="rect">
            <a:avLst/>
          </a:prstGeom>
        </p:spPr>
        <p:txBody>
          <a:bodyPr vert="horz" wrap="square" lIns="0" tIns="561929" rIns="0" bIns="0" rtlCol="0">
            <a:spAutoFit/>
          </a:bodyPr>
          <a:lstStyle/>
          <a:p>
            <a:pPr marL="283210">
              <a:lnSpc>
                <a:spcPct val="100000"/>
              </a:lnSpc>
              <a:spcBef>
                <a:spcPts val="100"/>
              </a:spcBef>
            </a:pPr>
            <a:r>
              <a:rPr sz="4200" dirty="0"/>
              <a:t>11.</a:t>
            </a:r>
            <a:r>
              <a:rPr sz="4200" spc="100" dirty="0"/>
              <a:t> </a:t>
            </a:r>
            <a:r>
              <a:rPr sz="4200" dirty="0"/>
              <a:t>Data</a:t>
            </a:r>
            <a:r>
              <a:rPr sz="4200" spc="105" dirty="0"/>
              <a:t> </a:t>
            </a:r>
            <a:r>
              <a:rPr sz="4200" spc="-40" dirty="0"/>
              <a:t>Collection</a:t>
            </a:r>
            <a:endParaRPr sz="4200"/>
          </a:p>
        </p:txBody>
      </p:sp>
      <p:pic>
        <p:nvPicPr>
          <p:cNvPr id="5" name="object 5"/>
          <p:cNvPicPr/>
          <p:nvPr/>
        </p:nvPicPr>
        <p:blipFill>
          <a:blip r:embed="rId2" cstate="print"/>
          <a:stretch>
            <a:fillRect/>
          </a:stretch>
        </p:blipFill>
        <p:spPr>
          <a:xfrm>
            <a:off x="571499" y="2202279"/>
            <a:ext cx="114300" cy="114299"/>
          </a:xfrm>
          <a:prstGeom prst="rect">
            <a:avLst/>
          </a:prstGeom>
        </p:spPr>
      </p:pic>
      <p:sp>
        <p:nvSpPr>
          <p:cNvPr id="13" name="object 13"/>
          <p:cNvSpPr txBox="1"/>
          <p:nvPr/>
        </p:nvSpPr>
        <p:spPr>
          <a:xfrm>
            <a:off x="850800" y="1853061"/>
            <a:ext cx="17017365" cy="2528897"/>
          </a:xfrm>
          <a:prstGeom prst="rect">
            <a:avLst/>
          </a:prstGeom>
        </p:spPr>
        <p:txBody>
          <a:bodyPr vert="horz" wrap="square" lIns="0" tIns="40640" rIns="0" bIns="0" rtlCol="0">
            <a:spAutoFit/>
          </a:bodyPr>
          <a:lstStyle/>
          <a:p>
            <a:pPr marL="12700" marR="5080">
              <a:lnSpc>
                <a:spcPts val="4720"/>
              </a:lnSpc>
              <a:spcBef>
                <a:spcPts val="320"/>
              </a:spcBef>
            </a:pPr>
            <a:r>
              <a:rPr lang="en-US" sz="4000" spc="120" dirty="0">
                <a:latin typeface="Times New Roman"/>
                <a:cs typeface="Times New Roman"/>
              </a:rPr>
              <a:t>Acute lymphoblastic leukemia(ALL) disease dataset is collected and downloaded using below link </a:t>
            </a:r>
          </a:p>
          <a:p>
            <a:pPr marL="12700" marR="5080">
              <a:lnSpc>
                <a:spcPts val="4720"/>
              </a:lnSpc>
              <a:spcBef>
                <a:spcPts val="320"/>
              </a:spcBef>
            </a:pPr>
            <a:r>
              <a:rPr lang="en-US" sz="4000" spc="120" dirty="0">
                <a:latin typeface="Times New Roman"/>
                <a:cs typeface="Times New Roman"/>
                <a:hlinkClick r:id="rId3"/>
              </a:rPr>
              <a:t>https://www.kaggle.com/datasets/andrewmvd/leukemia-classification</a:t>
            </a:r>
            <a:endParaRPr lang="en-US" sz="4000" spc="120" dirty="0">
              <a:latin typeface="Times New Roman"/>
              <a:cs typeface="Times New Roman"/>
            </a:endParaRPr>
          </a:p>
          <a:p>
            <a:pPr marL="12700" marR="5080">
              <a:lnSpc>
                <a:spcPts val="4720"/>
              </a:lnSpc>
              <a:spcBef>
                <a:spcPts val="320"/>
              </a:spcBef>
            </a:pPr>
            <a:endParaRPr lang="en-US" sz="4000" spc="120" dirty="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23725" y="894109"/>
            <a:ext cx="5071745" cy="711200"/>
          </a:xfrm>
          <a:prstGeom prst="rect">
            <a:avLst/>
          </a:prstGeom>
        </p:spPr>
        <p:txBody>
          <a:bodyPr vert="horz" wrap="square" lIns="0" tIns="12700" rIns="0" bIns="0" rtlCol="0">
            <a:spAutoFit/>
          </a:bodyPr>
          <a:lstStyle/>
          <a:p>
            <a:pPr marL="12700">
              <a:lnSpc>
                <a:spcPct val="100000"/>
              </a:lnSpc>
              <a:spcBef>
                <a:spcPts val="100"/>
              </a:spcBef>
            </a:pPr>
            <a:r>
              <a:rPr dirty="0"/>
              <a:t>12.</a:t>
            </a:r>
            <a:r>
              <a:rPr spc="95" dirty="0"/>
              <a:t> </a:t>
            </a:r>
            <a:r>
              <a:rPr dirty="0"/>
              <a:t>Data</a:t>
            </a:r>
            <a:r>
              <a:rPr spc="95" dirty="0"/>
              <a:t> </a:t>
            </a:r>
            <a:r>
              <a:rPr spc="-80" dirty="0"/>
              <a:t>Preparation</a:t>
            </a:r>
          </a:p>
        </p:txBody>
      </p:sp>
      <p:sp>
        <p:nvSpPr>
          <p:cNvPr id="4" name="object 4"/>
          <p:cNvSpPr txBox="1"/>
          <p:nvPr/>
        </p:nvSpPr>
        <p:spPr>
          <a:xfrm>
            <a:off x="798507" y="2527178"/>
            <a:ext cx="17212310" cy="4439036"/>
          </a:xfrm>
          <a:prstGeom prst="rect">
            <a:avLst/>
          </a:prstGeom>
        </p:spPr>
        <p:txBody>
          <a:bodyPr vert="horz" wrap="square" lIns="0" tIns="78105" rIns="0" bIns="0" rtlCol="0">
            <a:spAutoFit/>
          </a:bodyPr>
          <a:lstStyle/>
          <a:p>
            <a:pPr marL="584200" marR="5080" indent="-571500" algn="just">
              <a:lnSpc>
                <a:spcPts val="4050"/>
              </a:lnSpc>
              <a:spcBef>
                <a:spcPts val="615"/>
              </a:spcBef>
              <a:buFont typeface="Arial" panose="020B0604020202020204" pitchFamily="34" charset="0"/>
              <a:buChar char="•"/>
            </a:pPr>
            <a:r>
              <a:rPr lang="en-US" sz="3750" spc="120" dirty="0">
                <a:latin typeface="Times New Roman"/>
                <a:cs typeface="Times New Roman"/>
              </a:rPr>
              <a:t>The dataset consists of blood smear images categorized into Healthy and ALL-positive classes. The images were collected from publicly available sources such as Kaggle.</a:t>
            </a:r>
          </a:p>
          <a:p>
            <a:pPr marL="584200" marR="5080" indent="-571500" algn="just">
              <a:lnSpc>
                <a:spcPts val="4050"/>
              </a:lnSpc>
              <a:spcBef>
                <a:spcPts val="615"/>
              </a:spcBef>
              <a:buFont typeface="Arial" panose="020B0604020202020204" pitchFamily="34" charset="0"/>
              <a:buChar char="•"/>
            </a:pPr>
            <a:r>
              <a:rPr lang="en-US" sz="3750" spc="120" dirty="0">
                <a:latin typeface="Times New Roman"/>
                <a:cs typeface="Times New Roman"/>
              </a:rPr>
              <a:t>To ensure uniformity, all images were resized to 64×64 pixels and normalized to a [0,1] range to enhance model training.</a:t>
            </a:r>
          </a:p>
          <a:p>
            <a:pPr marL="584200" marR="5080" indent="-571500" algn="just">
              <a:lnSpc>
                <a:spcPts val="4050"/>
              </a:lnSpc>
              <a:spcBef>
                <a:spcPts val="615"/>
              </a:spcBef>
              <a:buFont typeface="Arial" panose="020B0604020202020204" pitchFamily="34" charset="0"/>
              <a:buChar char="•"/>
            </a:pPr>
            <a:r>
              <a:rPr lang="en-US" sz="3750" spc="120" dirty="0">
                <a:latin typeface="Times New Roman"/>
                <a:cs typeface="Times New Roman"/>
              </a:rPr>
              <a:t>For training and evaluation, the dataset was split into training (80%) and testing (20%) subsets. This ensures that the model generalizes well and is not biased towards the training data.</a:t>
            </a:r>
            <a:endParaRPr lang="en-US" sz="3750" dirty="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fld id="{81D60167-4931-47E6-BA6A-407CBD079E47}" type="slidenum">
              <a:rPr spc="-25" dirty="0"/>
              <a:t>28</a:t>
            </a:fld>
            <a:endParaRPr spc="-25"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516775" rIns="0" bIns="0" rtlCol="0">
            <a:spAutoFit/>
          </a:bodyPr>
          <a:lstStyle/>
          <a:p>
            <a:pPr marL="283210">
              <a:lnSpc>
                <a:spcPct val="100000"/>
              </a:lnSpc>
              <a:spcBef>
                <a:spcPts val="100"/>
              </a:spcBef>
            </a:pPr>
            <a:r>
              <a:rPr dirty="0"/>
              <a:t>13.</a:t>
            </a:r>
            <a:r>
              <a:rPr lang="en-US" dirty="0"/>
              <a:t>1</a:t>
            </a:r>
            <a:r>
              <a:rPr spc="-60" dirty="0"/>
              <a:t> </a:t>
            </a:r>
            <a:r>
              <a:rPr spc="-65" dirty="0"/>
              <a:t>Proposed</a:t>
            </a:r>
            <a:r>
              <a:rPr spc="-50" dirty="0"/>
              <a:t> </a:t>
            </a:r>
            <a:r>
              <a:rPr lang="en-US" spc="-35" dirty="0"/>
              <a:t>Architecture</a:t>
            </a:r>
            <a:endParaRPr spc="-35" dirty="0"/>
          </a:p>
        </p:txBody>
      </p:sp>
      <p:sp>
        <p:nvSpPr>
          <p:cNvPr id="4" name="object 4"/>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fld id="{81D60167-4931-47E6-BA6A-407CBD079E47}" type="slidenum">
              <a:rPr spc="-25" dirty="0"/>
              <a:t>29</a:t>
            </a:fld>
            <a:endParaRPr spc="-25" dirty="0"/>
          </a:p>
        </p:txBody>
      </p:sp>
      <p:pic>
        <p:nvPicPr>
          <p:cNvPr id="5" name="Picture 4">
            <a:extLst>
              <a:ext uri="{FF2B5EF4-FFF2-40B4-BE49-F238E27FC236}">
                <a16:creationId xmlns:a16="http://schemas.microsoft.com/office/drawing/2014/main" id="{80A142BF-E2AB-2173-24AC-061075CC3F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1969" y="2705100"/>
            <a:ext cx="15579231" cy="6057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329345" y="9503837"/>
            <a:ext cx="158750" cy="292100"/>
          </a:xfrm>
          <a:prstGeom prst="rect">
            <a:avLst/>
          </a:prstGeom>
        </p:spPr>
        <p:txBody>
          <a:bodyPr vert="horz" wrap="square" lIns="0" tIns="0" rIns="0" bIns="0" rtlCol="0">
            <a:spAutoFit/>
          </a:bodyPr>
          <a:lstStyle/>
          <a:p>
            <a:pPr marL="12700">
              <a:lnSpc>
                <a:spcPts val="2025"/>
              </a:lnSpc>
            </a:pPr>
            <a:r>
              <a:rPr sz="2100" spc="-50" dirty="0">
                <a:latin typeface="Times New Roman"/>
                <a:cs typeface="Times New Roman"/>
              </a:rPr>
              <a:t>3</a:t>
            </a:r>
            <a:endParaRPr sz="2100">
              <a:latin typeface="Times New Roman"/>
              <a:cs typeface="Times New Roman"/>
            </a:endParaRPr>
          </a:p>
        </p:txBody>
      </p:sp>
      <p:sp>
        <p:nvSpPr>
          <p:cNvPr id="2" name="object 2"/>
          <p:cNvSpPr txBox="1">
            <a:spLocks noGrp="1"/>
          </p:cNvSpPr>
          <p:nvPr>
            <p:ph type="title"/>
          </p:nvPr>
        </p:nvSpPr>
        <p:spPr>
          <a:xfrm>
            <a:off x="365995" y="80359"/>
            <a:ext cx="5713730" cy="817880"/>
          </a:xfrm>
          <a:prstGeom prst="rect">
            <a:avLst/>
          </a:prstGeom>
        </p:spPr>
        <p:txBody>
          <a:bodyPr vert="horz" wrap="square" lIns="0" tIns="12700" rIns="0" bIns="0" rtlCol="0">
            <a:spAutoFit/>
          </a:bodyPr>
          <a:lstStyle/>
          <a:p>
            <a:pPr marL="12700">
              <a:lnSpc>
                <a:spcPct val="100000"/>
              </a:lnSpc>
              <a:spcBef>
                <a:spcPts val="100"/>
              </a:spcBef>
            </a:pPr>
            <a:r>
              <a:rPr sz="5200" spc="-60" dirty="0"/>
              <a:t>Presentation</a:t>
            </a:r>
            <a:r>
              <a:rPr sz="5200" spc="-235" dirty="0"/>
              <a:t> </a:t>
            </a:r>
            <a:r>
              <a:rPr sz="5200" spc="-55" dirty="0"/>
              <a:t>Outline</a:t>
            </a:r>
            <a:endParaRPr sz="5200"/>
          </a:p>
        </p:txBody>
      </p:sp>
      <p:sp>
        <p:nvSpPr>
          <p:cNvPr id="3" name="object 3"/>
          <p:cNvSpPr txBox="1"/>
          <p:nvPr/>
        </p:nvSpPr>
        <p:spPr>
          <a:xfrm>
            <a:off x="914400" y="909374"/>
            <a:ext cx="13106400" cy="8876789"/>
          </a:xfrm>
          <a:prstGeom prst="rect">
            <a:avLst/>
          </a:prstGeom>
        </p:spPr>
        <p:txBody>
          <a:bodyPr vert="horz" wrap="square" lIns="0" tIns="12700" rIns="0" bIns="0" rtlCol="0">
            <a:spAutoFit/>
          </a:bodyPr>
          <a:lstStyle/>
          <a:p>
            <a:pPr marL="572135" indent="-495934">
              <a:lnSpc>
                <a:spcPct val="100000"/>
              </a:lnSpc>
              <a:spcBef>
                <a:spcPts val="100"/>
              </a:spcBef>
              <a:buAutoNum type="arabicPeriod"/>
              <a:tabLst>
                <a:tab pos="572135" algn="l"/>
              </a:tabLst>
            </a:pPr>
            <a:r>
              <a:rPr sz="3200" spc="80" dirty="0">
                <a:latin typeface="Times New Roman"/>
                <a:cs typeface="Times New Roman"/>
              </a:rPr>
              <a:t>Aim</a:t>
            </a:r>
            <a:r>
              <a:rPr sz="3200" spc="-10" dirty="0">
                <a:latin typeface="Times New Roman"/>
                <a:cs typeface="Times New Roman"/>
              </a:rPr>
              <a:t> </a:t>
            </a:r>
            <a:r>
              <a:rPr sz="3200" spc="175" dirty="0">
                <a:latin typeface="Times New Roman"/>
                <a:cs typeface="Times New Roman"/>
              </a:rPr>
              <a:t>and</a:t>
            </a:r>
            <a:r>
              <a:rPr sz="3200" spc="-5" dirty="0">
                <a:latin typeface="Times New Roman"/>
                <a:cs typeface="Times New Roman"/>
              </a:rPr>
              <a:t> </a:t>
            </a:r>
            <a:r>
              <a:rPr sz="3200" spc="120" dirty="0">
                <a:latin typeface="Times New Roman"/>
                <a:cs typeface="Times New Roman"/>
              </a:rPr>
              <a:t>Motivation</a:t>
            </a:r>
            <a:endParaRPr sz="3200" dirty="0">
              <a:latin typeface="Times New Roman"/>
              <a:cs typeface="Times New Roman"/>
            </a:endParaRPr>
          </a:p>
          <a:p>
            <a:pPr marL="572135" indent="-495934">
              <a:lnSpc>
                <a:spcPct val="100000"/>
              </a:lnSpc>
              <a:buAutoNum type="arabicPeriod"/>
              <a:tabLst>
                <a:tab pos="572135" algn="l"/>
              </a:tabLst>
            </a:pPr>
            <a:r>
              <a:rPr sz="3200" spc="90" dirty="0">
                <a:latin typeface="Times New Roman"/>
                <a:cs typeface="Times New Roman"/>
              </a:rPr>
              <a:t>Research</a:t>
            </a:r>
            <a:r>
              <a:rPr sz="3200" dirty="0">
                <a:latin typeface="Times New Roman"/>
                <a:cs typeface="Times New Roman"/>
              </a:rPr>
              <a:t> </a:t>
            </a:r>
            <a:r>
              <a:rPr sz="3200" spc="65" dirty="0">
                <a:latin typeface="Times New Roman"/>
                <a:cs typeface="Times New Roman"/>
              </a:rPr>
              <a:t>Questions</a:t>
            </a:r>
            <a:endParaRPr sz="3200" dirty="0">
              <a:latin typeface="Times New Roman"/>
              <a:cs typeface="Times New Roman"/>
            </a:endParaRPr>
          </a:p>
          <a:p>
            <a:pPr marL="572135" indent="-495934">
              <a:lnSpc>
                <a:spcPct val="100000"/>
              </a:lnSpc>
              <a:buAutoNum type="arabicPeriod"/>
              <a:tabLst>
                <a:tab pos="572135" algn="l"/>
              </a:tabLst>
            </a:pPr>
            <a:r>
              <a:rPr sz="3200" spc="50" dirty="0">
                <a:latin typeface="Times New Roman"/>
                <a:cs typeface="Times New Roman"/>
              </a:rPr>
              <a:t>Title</a:t>
            </a:r>
            <a:r>
              <a:rPr sz="3200" spc="5" dirty="0">
                <a:latin typeface="Times New Roman"/>
                <a:cs typeface="Times New Roman"/>
              </a:rPr>
              <a:t> </a:t>
            </a:r>
            <a:r>
              <a:rPr sz="3200" spc="65" dirty="0">
                <a:latin typeface="Times New Roman"/>
                <a:cs typeface="Times New Roman"/>
              </a:rPr>
              <a:t>Justification</a:t>
            </a:r>
            <a:endParaRPr sz="3200" dirty="0">
              <a:latin typeface="Times New Roman"/>
              <a:cs typeface="Times New Roman"/>
            </a:endParaRPr>
          </a:p>
          <a:p>
            <a:pPr marL="572135" indent="-495934">
              <a:lnSpc>
                <a:spcPct val="100000"/>
              </a:lnSpc>
              <a:buAutoNum type="arabicPeriod"/>
              <a:tabLst>
                <a:tab pos="572135" algn="l"/>
              </a:tabLst>
            </a:pPr>
            <a:r>
              <a:rPr sz="3200" spc="-10" dirty="0">
                <a:latin typeface="Times New Roman"/>
                <a:cs typeface="Times New Roman"/>
              </a:rPr>
              <a:t>Objectives</a:t>
            </a:r>
            <a:endParaRPr sz="3200" dirty="0">
              <a:latin typeface="Times New Roman"/>
              <a:cs typeface="Times New Roman"/>
            </a:endParaRPr>
          </a:p>
          <a:p>
            <a:pPr marL="572135" indent="-495934">
              <a:lnSpc>
                <a:spcPct val="100000"/>
              </a:lnSpc>
              <a:buAutoNum type="arabicPeriod"/>
              <a:tabLst>
                <a:tab pos="572135" algn="l"/>
              </a:tabLst>
            </a:pPr>
            <a:r>
              <a:rPr sz="3200" spc="-10" dirty="0">
                <a:latin typeface="Times New Roman"/>
                <a:cs typeface="Times New Roman"/>
              </a:rPr>
              <a:t>Scope</a:t>
            </a:r>
            <a:endParaRPr sz="3200" dirty="0">
              <a:latin typeface="Times New Roman"/>
              <a:cs typeface="Times New Roman"/>
            </a:endParaRPr>
          </a:p>
          <a:p>
            <a:pPr marL="572135" indent="-495934">
              <a:lnSpc>
                <a:spcPct val="100000"/>
              </a:lnSpc>
              <a:buAutoNum type="arabicPeriod"/>
              <a:tabLst>
                <a:tab pos="572135" algn="l"/>
              </a:tabLst>
            </a:pPr>
            <a:r>
              <a:rPr sz="3200" spc="125" dirty="0">
                <a:latin typeface="Times New Roman"/>
                <a:cs typeface="Times New Roman"/>
              </a:rPr>
              <a:t>Introduction</a:t>
            </a:r>
            <a:endParaRPr sz="3200" dirty="0">
              <a:latin typeface="Times New Roman"/>
              <a:cs typeface="Times New Roman"/>
            </a:endParaRPr>
          </a:p>
          <a:p>
            <a:pPr marL="461645" indent="-385445">
              <a:lnSpc>
                <a:spcPct val="100000"/>
              </a:lnSpc>
              <a:buAutoNum type="arabicPeriod"/>
              <a:tabLst>
                <a:tab pos="461645" algn="l"/>
              </a:tabLst>
            </a:pPr>
            <a:r>
              <a:rPr sz="3200" spc="95" dirty="0">
                <a:latin typeface="Times New Roman"/>
                <a:cs typeface="Times New Roman"/>
              </a:rPr>
              <a:t>Study</a:t>
            </a:r>
            <a:r>
              <a:rPr sz="3200" spc="5" dirty="0">
                <a:latin typeface="Times New Roman"/>
                <a:cs typeface="Times New Roman"/>
              </a:rPr>
              <a:t> </a:t>
            </a:r>
            <a:r>
              <a:rPr sz="3200" spc="170" dirty="0">
                <a:latin typeface="Times New Roman"/>
                <a:cs typeface="Times New Roman"/>
              </a:rPr>
              <a:t>on</a:t>
            </a:r>
            <a:r>
              <a:rPr sz="3200" spc="10" dirty="0">
                <a:latin typeface="Times New Roman"/>
                <a:cs typeface="Times New Roman"/>
              </a:rPr>
              <a:t> </a:t>
            </a:r>
            <a:r>
              <a:rPr sz="3200" spc="50" dirty="0">
                <a:latin typeface="Times New Roman"/>
                <a:cs typeface="Times New Roman"/>
              </a:rPr>
              <a:t>Existing</a:t>
            </a:r>
            <a:r>
              <a:rPr sz="3200" spc="10" dirty="0">
                <a:latin typeface="Times New Roman"/>
                <a:cs typeface="Times New Roman"/>
              </a:rPr>
              <a:t> </a:t>
            </a:r>
            <a:r>
              <a:rPr sz="3200" spc="40" dirty="0">
                <a:latin typeface="Times New Roman"/>
                <a:cs typeface="Times New Roman"/>
              </a:rPr>
              <a:t>Technologies</a:t>
            </a:r>
            <a:endParaRPr sz="3200" dirty="0">
              <a:latin typeface="Times New Roman"/>
              <a:cs typeface="Times New Roman"/>
            </a:endParaRPr>
          </a:p>
          <a:p>
            <a:pPr marL="461645" indent="-385445">
              <a:lnSpc>
                <a:spcPct val="100000"/>
              </a:lnSpc>
              <a:buAutoNum type="arabicPeriod"/>
              <a:tabLst>
                <a:tab pos="461645" algn="l"/>
              </a:tabLst>
            </a:pPr>
            <a:r>
              <a:rPr sz="3200" spc="229" dirty="0">
                <a:latin typeface="Times New Roman"/>
                <a:cs typeface="Times New Roman"/>
              </a:rPr>
              <a:t>Gap</a:t>
            </a:r>
            <a:r>
              <a:rPr sz="3200" dirty="0">
                <a:latin typeface="Times New Roman"/>
                <a:cs typeface="Times New Roman"/>
              </a:rPr>
              <a:t> </a:t>
            </a:r>
            <a:r>
              <a:rPr sz="3200" spc="35" dirty="0">
                <a:latin typeface="Times New Roman"/>
                <a:cs typeface="Times New Roman"/>
              </a:rPr>
              <a:t>Analysis</a:t>
            </a:r>
            <a:endParaRPr sz="3200" dirty="0">
              <a:latin typeface="Times New Roman"/>
              <a:cs typeface="Times New Roman"/>
            </a:endParaRPr>
          </a:p>
          <a:p>
            <a:pPr marL="461645" indent="-385445">
              <a:lnSpc>
                <a:spcPct val="100000"/>
              </a:lnSpc>
              <a:buAutoNum type="arabicPeriod"/>
              <a:tabLst>
                <a:tab pos="461645" algn="l"/>
              </a:tabLst>
            </a:pPr>
            <a:r>
              <a:rPr sz="3200" spc="145" dirty="0">
                <a:latin typeface="Times New Roman"/>
                <a:cs typeface="Times New Roman"/>
              </a:rPr>
              <a:t>SDLC</a:t>
            </a:r>
            <a:endParaRPr sz="3200" dirty="0">
              <a:latin typeface="Times New Roman"/>
              <a:cs typeface="Times New Roman"/>
            </a:endParaRPr>
          </a:p>
          <a:p>
            <a:pPr marL="572770" indent="-568325">
              <a:lnSpc>
                <a:spcPct val="100000"/>
              </a:lnSpc>
              <a:buAutoNum type="arabicPeriod"/>
              <a:tabLst>
                <a:tab pos="572770" algn="l"/>
              </a:tabLst>
            </a:pPr>
            <a:r>
              <a:rPr sz="3200" spc="95" dirty="0">
                <a:latin typeface="Times New Roman"/>
                <a:cs typeface="Times New Roman"/>
              </a:rPr>
              <a:t>Use</a:t>
            </a:r>
            <a:r>
              <a:rPr sz="3200" spc="-5" dirty="0">
                <a:latin typeface="Times New Roman"/>
                <a:cs typeface="Times New Roman"/>
              </a:rPr>
              <a:t> </a:t>
            </a:r>
            <a:r>
              <a:rPr sz="3200" spc="65" dirty="0">
                <a:latin typeface="Times New Roman"/>
                <a:cs typeface="Times New Roman"/>
              </a:rPr>
              <a:t>Case</a:t>
            </a:r>
            <a:r>
              <a:rPr sz="3200" dirty="0">
                <a:latin typeface="Times New Roman"/>
                <a:cs typeface="Times New Roman"/>
              </a:rPr>
              <a:t> </a:t>
            </a:r>
            <a:r>
              <a:rPr sz="3200" spc="125" dirty="0">
                <a:latin typeface="Times New Roman"/>
                <a:cs typeface="Times New Roman"/>
              </a:rPr>
              <a:t>Diagram</a:t>
            </a:r>
            <a:endParaRPr sz="3200" dirty="0">
              <a:latin typeface="Times New Roman"/>
              <a:cs typeface="Times New Roman"/>
            </a:endParaRPr>
          </a:p>
          <a:p>
            <a:pPr marL="572770" indent="-568325">
              <a:lnSpc>
                <a:spcPct val="100000"/>
              </a:lnSpc>
              <a:buAutoNum type="arabicPeriod"/>
              <a:tabLst>
                <a:tab pos="572770" algn="l"/>
              </a:tabLst>
            </a:pPr>
            <a:r>
              <a:rPr sz="3200" spc="220" dirty="0">
                <a:latin typeface="Times New Roman"/>
                <a:cs typeface="Times New Roman"/>
              </a:rPr>
              <a:t>Data</a:t>
            </a:r>
            <a:r>
              <a:rPr sz="3200" spc="5" dirty="0">
                <a:latin typeface="Times New Roman"/>
                <a:cs typeface="Times New Roman"/>
              </a:rPr>
              <a:t> </a:t>
            </a:r>
            <a:r>
              <a:rPr sz="3200" spc="55" dirty="0">
                <a:latin typeface="Times New Roman"/>
                <a:cs typeface="Times New Roman"/>
              </a:rPr>
              <a:t>Collection</a:t>
            </a:r>
            <a:endParaRPr sz="3200" dirty="0">
              <a:latin typeface="Times New Roman"/>
              <a:cs typeface="Times New Roman"/>
            </a:endParaRPr>
          </a:p>
          <a:p>
            <a:pPr marL="12700" marR="1390015" indent="-8255">
              <a:lnSpc>
                <a:spcPct val="100000"/>
              </a:lnSpc>
              <a:buAutoNum type="arabicPeriod"/>
              <a:tabLst>
                <a:tab pos="572770" algn="l"/>
              </a:tabLst>
            </a:pPr>
            <a:r>
              <a:rPr sz="3200" spc="220" dirty="0">
                <a:latin typeface="Times New Roman"/>
                <a:cs typeface="Times New Roman"/>
              </a:rPr>
              <a:t>	Data</a:t>
            </a:r>
            <a:r>
              <a:rPr sz="3200" spc="5" dirty="0">
                <a:latin typeface="Times New Roman"/>
                <a:cs typeface="Times New Roman"/>
              </a:rPr>
              <a:t> </a:t>
            </a:r>
            <a:r>
              <a:rPr sz="3200" spc="120" dirty="0">
                <a:latin typeface="Times New Roman"/>
                <a:cs typeface="Times New Roman"/>
              </a:rPr>
              <a:t>Preparation </a:t>
            </a:r>
            <a:endParaRPr lang="en-US" sz="3200" spc="120" dirty="0">
              <a:latin typeface="Times New Roman"/>
              <a:cs typeface="Times New Roman"/>
            </a:endParaRPr>
          </a:p>
          <a:p>
            <a:pPr marL="12700" marR="1390015" indent="-8255">
              <a:lnSpc>
                <a:spcPct val="100000"/>
              </a:lnSpc>
              <a:buAutoNum type="arabicPeriod"/>
              <a:tabLst>
                <a:tab pos="572770" algn="l"/>
              </a:tabLst>
            </a:pPr>
            <a:r>
              <a:rPr sz="3200" spc="85" dirty="0">
                <a:latin typeface="Times New Roman"/>
                <a:cs typeface="Times New Roman"/>
              </a:rPr>
              <a:t>Proposed</a:t>
            </a:r>
            <a:r>
              <a:rPr sz="3200" spc="25" dirty="0">
                <a:latin typeface="Times New Roman"/>
                <a:cs typeface="Times New Roman"/>
              </a:rPr>
              <a:t> </a:t>
            </a:r>
            <a:r>
              <a:rPr sz="3200" spc="105" dirty="0">
                <a:latin typeface="Times New Roman"/>
                <a:cs typeface="Times New Roman"/>
              </a:rPr>
              <a:t>Methodology </a:t>
            </a:r>
            <a:endParaRPr lang="en-US" sz="3200" spc="105" dirty="0">
              <a:latin typeface="Times New Roman"/>
              <a:cs typeface="Times New Roman"/>
            </a:endParaRPr>
          </a:p>
          <a:p>
            <a:pPr marL="12700" marR="1390015" indent="-8255">
              <a:lnSpc>
                <a:spcPct val="100000"/>
              </a:lnSpc>
              <a:buAutoNum type="arabicPeriod"/>
              <a:tabLst>
                <a:tab pos="572770" algn="l"/>
              </a:tabLst>
            </a:pPr>
            <a:r>
              <a:rPr lang="en-IN" sz="3200" spc="105" dirty="0">
                <a:latin typeface="Times New Roman"/>
                <a:cs typeface="Times New Roman"/>
              </a:rPr>
              <a:t>Result</a:t>
            </a:r>
            <a:endParaRPr lang="en-US" sz="3200" spc="105" dirty="0">
              <a:latin typeface="Times New Roman"/>
              <a:cs typeface="Times New Roman"/>
            </a:endParaRPr>
          </a:p>
          <a:p>
            <a:pPr marL="12700" marR="1390015" indent="-8255">
              <a:lnSpc>
                <a:spcPct val="100000"/>
              </a:lnSpc>
              <a:buAutoNum type="arabicPeriod"/>
              <a:tabLst>
                <a:tab pos="572770" algn="l"/>
              </a:tabLst>
            </a:pPr>
            <a:r>
              <a:rPr sz="3200" spc="-10" dirty="0">
                <a:latin typeface="Times New Roman"/>
                <a:cs typeface="Times New Roman"/>
              </a:rPr>
              <a:t>Timeline</a:t>
            </a:r>
            <a:endParaRPr sz="3200" dirty="0">
              <a:latin typeface="Times New Roman"/>
              <a:cs typeface="Times New Roman"/>
            </a:endParaRPr>
          </a:p>
          <a:p>
            <a:pPr marL="12700" marR="4018279">
              <a:lnSpc>
                <a:spcPct val="100000"/>
              </a:lnSpc>
            </a:pPr>
            <a:r>
              <a:rPr sz="3200" spc="65" dirty="0">
                <a:latin typeface="Times New Roman"/>
                <a:cs typeface="Times New Roman"/>
              </a:rPr>
              <a:t>15.Summary</a:t>
            </a:r>
            <a:endParaRPr lang="en-US" sz="3200" spc="65" dirty="0">
              <a:latin typeface="Times New Roman"/>
              <a:cs typeface="Times New Roman"/>
            </a:endParaRPr>
          </a:p>
          <a:p>
            <a:pPr marL="12700" marR="4018279">
              <a:lnSpc>
                <a:spcPct val="100000"/>
              </a:lnSpc>
            </a:pPr>
            <a:r>
              <a:rPr lang="en-IN" sz="3200" spc="65" dirty="0">
                <a:latin typeface="Times New Roman"/>
                <a:cs typeface="Times New Roman"/>
              </a:rPr>
              <a:t>16.Publication status </a:t>
            </a:r>
            <a:r>
              <a:rPr sz="3200" spc="65" dirty="0">
                <a:latin typeface="Times New Roman"/>
                <a:cs typeface="Times New Roman"/>
              </a:rPr>
              <a:t> </a:t>
            </a:r>
            <a:endParaRPr lang="en-US" sz="3200" spc="65" dirty="0">
              <a:latin typeface="Times New Roman"/>
              <a:cs typeface="Times New Roman"/>
            </a:endParaRPr>
          </a:p>
          <a:p>
            <a:pPr marL="12700" marR="4018279">
              <a:lnSpc>
                <a:spcPct val="100000"/>
              </a:lnSpc>
            </a:pPr>
            <a:r>
              <a:rPr sz="3200" spc="35" dirty="0">
                <a:latin typeface="Times New Roman"/>
                <a:cs typeface="Times New Roman"/>
              </a:rPr>
              <a:t>References</a:t>
            </a:r>
            <a:endParaRPr sz="3200" dirty="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DD390-FDD0-00C2-5313-FA34F723BB89}"/>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00213766-AB2C-ED9D-B2DE-D8E2F0D35B64}"/>
              </a:ext>
            </a:extLst>
          </p:cNvPr>
          <p:cNvSpPr txBox="1">
            <a:spLocks noGrp="1"/>
          </p:cNvSpPr>
          <p:nvPr>
            <p:ph type="title"/>
          </p:nvPr>
        </p:nvSpPr>
        <p:spPr>
          <a:prstGeom prst="rect">
            <a:avLst/>
          </a:prstGeom>
        </p:spPr>
        <p:txBody>
          <a:bodyPr vert="horz" wrap="square" lIns="0" tIns="516775" rIns="0" bIns="0" rtlCol="0">
            <a:spAutoFit/>
          </a:bodyPr>
          <a:lstStyle/>
          <a:p>
            <a:pPr marL="283210">
              <a:lnSpc>
                <a:spcPct val="100000"/>
              </a:lnSpc>
              <a:spcBef>
                <a:spcPts val="100"/>
              </a:spcBef>
            </a:pPr>
            <a:r>
              <a:rPr dirty="0"/>
              <a:t>13.</a:t>
            </a:r>
            <a:r>
              <a:rPr lang="en-US" dirty="0"/>
              <a:t>2</a:t>
            </a:r>
            <a:r>
              <a:rPr spc="-60" dirty="0"/>
              <a:t> </a:t>
            </a:r>
            <a:r>
              <a:rPr spc="-65" dirty="0"/>
              <a:t>Proposed</a:t>
            </a:r>
            <a:r>
              <a:rPr spc="-50" dirty="0"/>
              <a:t> </a:t>
            </a:r>
            <a:r>
              <a:rPr lang="en-US" spc="-35" dirty="0"/>
              <a:t>Methodology</a:t>
            </a:r>
            <a:endParaRPr spc="-35" dirty="0"/>
          </a:p>
        </p:txBody>
      </p:sp>
      <p:sp>
        <p:nvSpPr>
          <p:cNvPr id="4" name="object 4">
            <a:extLst>
              <a:ext uri="{FF2B5EF4-FFF2-40B4-BE49-F238E27FC236}">
                <a16:creationId xmlns:a16="http://schemas.microsoft.com/office/drawing/2014/main" id="{FEE0FBAA-2446-410A-E8B2-E062DC25D7EC}"/>
              </a:ext>
            </a:extLst>
          </p:cNvPr>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fld id="{81D60167-4931-47E6-BA6A-407CBD079E47}" type="slidenum">
              <a:rPr spc="-25" dirty="0"/>
              <a:t>30</a:t>
            </a:fld>
            <a:endParaRPr spc="-25" dirty="0"/>
          </a:p>
        </p:txBody>
      </p:sp>
      <p:pic>
        <p:nvPicPr>
          <p:cNvPr id="6" name="Picture 5">
            <a:extLst>
              <a:ext uri="{FF2B5EF4-FFF2-40B4-BE49-F238E27FC236}">
                <a16:creationId xmlns:a16="http://schemas.microsoft.com/office/drawing/2014/main" id="{3DEC2703-AAFA-DB73-A3CB-3A5F6F54B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689" y="2095500"/>
            <a:ext cx="16833166" cy="6324600"/>
          </a:xfrm>
          <a:prstGeom prst="rect">
            <a:avLst/>
          </a:prstGeom>
        </p:spPr>
      </p:pic>
    </p:spTree>
    <p:extLst>
      <p:ext uri="{BB962C8B-B14F-4D97-AF65-F5344CB8AC3E}">
        <p14:creationId xmlns:p14="http://schemas.microsoft.com/office/powerpoint/2010/main" val="943441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305766-BDAA-117A-B362-6C0B236219C3}"/>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A98DECA7-6DC1-B786-0071-8401CBAB77E4}"/>
              </a:ext>
            </a:extLst>
          </p:cNvPr>
          <p:cNvSpPr txBox="1">
            <a:spLocks noGrp="1"/>
          </p:cNvSpPr>
          <p:nvPr>
            <p:ph type="title"/>
          </p:nvPr>
        </p:nvSpPr>
        <p:spPr>
          <a:prstGeom prst="rect">
            <a:avLst/>
          </a:prstGeom>
        </p:spPr>
        <p:txBody>
          <a:bodyPr vert="horz" wrap="square" lIns="0" tIns="516775" rIns="0" bIns="0" rtlCol="0">
            <a:spAutoFit/>
          </a:bodyPr>
          <a:lstStyle/>
          <a:p>
            <a:pPr marL="283210">
              <a:lnSpc>
                <a:spcPct val="100000"/>
              </a:lnSpc>
              <a:spcBef>
                <a:spcPts val="100"/>
              </a:spcBef>
            </a:pPr>
            <a:r>
              <a:rPr dirty="0"/>
              <a:t>13.</a:t>
            </a:r>
            <a:r>
              <a:rPr lang="en-US" dirty="0"/>
              <a:t>2</a:t>
            </a:r>
            <a:r>
              <a:rPr spc="-60" dirty="0"/>
              <a:t> </a:t>
            </a:r>
            <a:r>
              <a:rPr spc="-65" dirty="0"/>
              <a:t>Proposed</a:t>
            </a:r>
            <a:r>
              <a:rPr spc="-50" dirty="0"/>
              <a:t> </a:t>
            </a:r>
            <a:r>
              <a:rPr lang="en-US" spc="-35" dirty="0"/>
              <a:t>Methodology</a:t>
            </a:r>
            <a:endParaRPr spc="-35" dirty="0"/>
          </a:p>
        </p:txBody>
      </p:sp>
      <p:sp>
        <p:nvSpPr>
          <p:cNvPr id="4" name="object 4">
            <a:extLst>
              <a:ext uri="{FF2B5EF4-FFF2-40B4-BE49-F238E27FC236}">
                <a16:creationId xmlns:a16="http://schemas.microsoft.com/office/drawing/2014/main" id="{543F3D62-A6AB-56AE-6FA9-CFFA16CECC8D}"/>
              </a:ext>
            </a:extLst>
          </p:cNvPr>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fld id="{81D60167-4931-47E6-BA6A-407CBD079E47}" type="slidenum">
              <a:rPr spc="-25" dirty="0"/>
              <a:t>31</a:t>
            </a:fld>
            <a:endParaRPr spc="-25" dirty="0"/>
          </a:p>
        </p:txBody>
      </p:sp>
      <p:pic>
        <p:nvPicPr>
          <p:cNvPr id="5" name="Picture 4">
            <a:extLst>
              <a:ext uri="{FF2B5EF4-FFF2-40B4-BE49-F238E27FC236}">
                <a16:creationId xmlns:a16="http://schemas.microsoft.com/office/drawing/2014/main" id="{780BB54A-D6B8-E3D5-F1D2-C662805360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514600"/>
            <a:ext cx="15019130" cy="3238500"/>
          </a:xfrm>
          <a:prstGeom prst="rect">
            <a:avLst/>
          </a:prstGeom>
        </p:spPr>
      </p:pic>
      <p:pic>
        <p:nvPicPr>
          <p:cNvPr id="8" name="Picture 7">
            <a:extLst>
              <a:ext uri="{FF2B5EF4-FFF2-40B4-BE49-F238E27FC236}">
                <a16:creationId xmlns:a16="http://schemas.microsoft.com/office/drawing/2014/main" id="{2552B327-BFDC-6CB1-99B2-30A80FEB5F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6545429"/>
            <a:ext cx="7538140" cy="2693365"/>
          </a:xfrm>
          <a:prstGeom prst="rect">
            <a:avLst/>
          </a:prstGeom>
        </p:spPr>
      </p:pic>
    </p:spTree>
    <p:extLst>
      <p:ext uri="{BB962C8B-B14F-4D97-AF65-F5344CB8AC3E}">
        <p14:creationId xmlns:p14="http://schemas.microsoft.com/office/powerpoint/2010/main" val="11491892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89422-4AEB-1207-8C77-BDF0DDC76837}"/>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3FBF6EA1-A0D5-7DBB-9AAE-5F9A941B59A4}"/>
              </a:ext>
            </a:extLst>
          </p:cNvPr>
          <p:cNvSpPr txBox="1">
            <a:spLocks noGrp="1"/>
          </p:cNvSpPr>
          <p:nvPr>
            <p:ph type="title"/>
          </p:nvPr>
        </p:nvSpPr>
        <p:spPr>
          <a:prstGeom prst="rect">
            <a:avLst/>
          </a:prstGeom>
        </p:spPr>
        <p:txBody>
          <a:bodyPr vert="horz" wrap="square" lIns="0" tIns="516775" rIns="0" bIns="0" rtlCol="0">
            <a:spAutoFit/>
          </a:bodyPr>
          <a:lstStyle/>
          <a:p>
            <a:pPr marL="283210">
              <a:lnSpc>
                <a:spcPct val="100000"/>
              </a:lnSpc>
              <a:spcBef>
                <a:spcPts val="100"/>
              </a:spcBef>
            </a:pPr>
            <a:r>
              <a:rPr dirty="0"/>
              <a:t>13.</a:t>
            </a:r>
            <a:r>
              <a:rPr lang="en-IN" dirty="0"/>
              <a:t>3 Algorithm</a:t>
            </a:r>
            <a:endParaRPr spc="-35" dirty="0"/>
          </a:p>
        </p:txBody>
      </p:sp>
      <p:sp>
        <p:nvSpPr>
          <p:cNvPr id="4" name="object 4">
            <a:extLst>
              <a:ext uri="{FF2B5EF4-FFF2-40B4-BE49-F238E27FC236}">
                <a16:creationId xmlns:a16="http://schemas.microsoft.com/office/drawing/2014/main" id="{A834AFC9-FAE5-7737-4B7B-7DC49C9A238B}"/>
              </a:ext>
            </a:extLst>
          </p:cNvPr>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fld id="{81D60167-4931-47E6-BA6A-407CBD079E47}" type="slidenum">
              <a:rPr spc="-25" dirty="0"/>
              <a:t>32</a:t>
            </a:fld>
            <a:endParaRPr spc="-25" dirty="0"/>
          </a:p>
        </p:txBody>
      </p:sp>
      <p:pic>
        <p:nvPicPr>
          <p:cNvPr id="5" name="Picture 4">
            <a:extLst>
              <a:ext uri="{FF2B5EF4-FFF2-40B4-BE49-F238E27FC236}">
                <a16:creationId xmlns:a16="http://schemas.microsoft.com/office/drawing/2014/main" id="{7A850321-2D54-D8DC-FC45-0E5E1C935FBF}"/>
              </a:ext>
            </a:extLst>
          </p:cNvPr>
          <p:cNvPicPr>
            <a:picLocks noChangeAspect="1"/>
          </p:cNvPicPr>
          <p:nvPr/>
        </p:nvPicPr>
        <p:blipFill>
          <a:blip r:embed="rId2"/>
          <a:stretch>
            <a:fillRect/>
          </a:stretch>
        </p:blipFill>
        <p:spPr>
          <a:xfrm>
            <a:off x="4825345" y="800100"/>
            <a:ext cx="7620000" cy="9219660"/>
          </a:xfrm>
          <a:prstGeom prst="rect">
            <a:avLst/>
          </a:prstGeom>
        </p:spPr>
      </p:pic>
    </p:spTree>
    <p:extLst>
      <p:ext uri="{BB962C8B-B14F-4D97-AF65-F5344CB8AC3E}">
        <p14:creationId xmlns:p14="http://schemas.microsoft.com/office/powerpoint/2010/main" val="3257137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516775" rIns="0" bIns="0" rtlCol="0">
            <a:spAutoFit/>
          </a:bodyPr>
          <a:lstStyle/>
          <a:p>
            <a:pPr marL="283210">
              <a:lnSpc>
                <a:spcPct val="100000"/>
              </a:lnSpc>
              <a:spcBef>
                <a:spcPts val="100"/>
              </a:spcBef>
            </a:pPr>
            <a:r>
              <a:rPr lang="en-US" spc="-100" dirty="0"/>
              <a:t>14 . Result</a:t>
            </a:r>
            <a:endParaRPr spc="-100" dirty="0"/>
          </a:p>
        </p:txBody>
      </p:sp>
      <p:sp>
        <p:nvSpPr>
          <p:cNvPr id="4" name="object 4"/>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fld id="{81D60167-4931-47E6-BA6A-407CBD079E47}" type="slidenum">
              <a:rPr spc="-25" dirty="0"/>
              <a:t>33</a:t>
            </a:fld>
            <a:endParaRPr spc="-25" dirty="0"/>
          </a:p>
        </p:txBody>
      </p:sp>
      <p:pic>
        <p:nvPicPr>
          <p:cNvPr id="5" name="Picture 4">
            <a:extLst>
              <a:ext uri="{FF2B5EF4-FFF2-40B4-BE49-F238E27FC236}">
                <a16:creationId xmlns:a16="http://schemas.microsoft.com/office/drawing/2014/main" id="{23F16731-869E-CC9F-BFEA-B39892099C94}"/>
              </a:ext>
            </a:extLst>
          </p:cNvPr>
          <p:cNvPicPr>
            <a:picLocks noChangeAspect="1"/>
          </p:cNvPicPr>
          <p:nvPr/>
        </p:nvPicPr>
        <p:blipFill>
          <a:blip r:embed="rId2"/>
          <a:stretch>
            <a:fillRect/>
          </a:stretch>
        </p:blipFill>
        <p:spPr>
          <a:xfrm>
            <a:off x="1464469" y="1951148"/>
            <a:ext cx="15359062" cy="761931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5C53FC-BDF2-ACCA-774E-0F3B8D1ED7D2}"/>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E0A1BFB1-8ED4-8E1B-B536-94C9D9CF1A7C}"/>
              </a:ext>
            </a:extLst>
          </p:cNvPr>
          <p:cNvSpPr txBox="1">
            <a:spLocks noGrp="1"/>
          </p:cNvSpPr>
          <p:nvPr>
            <p:ph type="title"/>
          </p:nvPr>
        </p:nvSpPr>
        <p:spPr>
          <a:prstGeom prst="rect">
            <a:avLst/>
          </a:prstGeom>
        </p:spPr>
        <p:txBody>
          <a:bodyPr vert="horz" wrap="square" lIns="0" tIns="516775" rIns="0" bIns="0" rtlCol="0">
            <a:spAutoFit/>
          </a:bodyPr>
          <a:lstStyle/>
          <a:p>
            <a:pPr marL="283210">
              <a:lnSpc>
                <a:spcPct val="100000"/>
              </a:lnSpc>
              <a:spcBef>
                <a:spcPts val="100"/>
              </a:spcBef>
            </a:pPr>
            <a:r>
              <a:rPr lang="en-US" spc="-100" dirty="0"/>
              <a:t>14 . Result</a:t>
            </a:r>
            <a:endParaRPr spc="-100" dirty="0"/>
          </a:p>
        </p:txBody>
      </p:sp>
      <p:sp>
        <p:nvSpPr>
          <p:cNvPr id="4" name="object 4">
            <a:extLst>
              <a:ext uri="{FF2B5EF4-FFF2-40B4-BE49-F238E27FC236}">
                <a16:creationId xmlns:a16="http://schemas.microsoft.com/office/drawing/2014/main" id="{D4196F8F-A62C-6041-5D3D-66040F691DF4}"/>
              </a:ext>
            </a:extLst>
          </p:cNvPr>
          <p:cNvSpPr txBox="1">
            <a:spLocks noGrp="1"/>
          </p:cNvSpPr>
          <p:nvPr>
            <p:ph type="sldNum" sz="quarter" idx="7"/>
          </p:nvPr>
        </p:nvSpPr>
        <p:spPr>
          <a:prstGeom prst="rect">
            <a:avLst/>
          </a:prstGeom>
        </p:spPr>
        <p:txBody>
          <a:bodyPr vert="horz" wrap="square" lIns="0" tIns="29845" rIns="0" bIns="0" rtlCol="0">
            <a:spAutoFit/>
          </a:bodyPr>
          <a:lstStyle/>
          <a:p>
            <a:pPr marL="38100">
              <a:lnSpc>
                <a:spcPct val="100000"/>
              </a:lnSpc>
              <a:spcBef>
                <a:spcPts val="235"/>
              </a:spcBef>
            </a:pPr>
            <a:fld id="{81D60167-4931-47E6-BA6A-407CBD079E47}" type="slidenum">
              <a:rPr spc="-25" dirty="0"/>
              <a:t>34</a:t>
            </a:fld>
            <a:endParaRPr spc="-25" dirty="0"/>
          </a:p>
        </p:txBody>
      </p:sp>
      <p:pic>
        <p:nvPicPr>
          <p:cNvPr id="6" name="Picture 5">
            <a:extLst>
              <a:ext uri="{FF2B5EF4-FFF2-40B4-BE49-F238E27FC236}">
                <a16:creationId xmlns:a16="http://schemas.microsoft.com/office/drawing/2014/main" id="{39C4C61A-4BD6-D412-6D72-BCF0A9EF17F1}"/>
              </a:ext>
            </a:extLst>
          </p:cNvPr>
          <p:cNvPicPr>
            <a:picLocks noChangeAspect="1"/>
          </p:cNvPicPr>
          <p:nvPr/>
        </p:nvPicPr>
        <p:blipFill>
          <a:blip r:embed="rId2"/>
          <a:stretch>
            <a:fillRect/>
          </a:stretch>
        </p:blipFill>
        <p:spPr>
          <a:xfrm>
            <a:off x="195424" y="1409700"/>
            <a:ext cx="9305382" cy="4876800"/>
          </a:xfrm>
          <a:prstGeom prst="rect">
            <a:avLst/>
          </a:prstGeom>
        </p:spPr>
      </p:pic>
      <p:pic>
        <p:nvPicPr>
          <p:cNvPr id="9" name="Picture 8">
            <a:extLst>
              <a:ext uri="{FF2B5EF4-FFF2-40B4-BE49-F238E27FC236}">
                <a16:creationId xmlns:a16="http://schemas.microsoft.com/office/drawing/2014/main" id="{5E0198D7-CEF5-0647-01F8-4EDD5696A1BD}"/>
              </a:ext>
            </a:extLst>
          </p:cNvPr>
          <p:cNvPicPr>
            <a:picLocks noChangeAspect="1"/>
          </p:cNvPicPr>
          <p:nvPr/>
        </p:nvPicPr>
        <p:blipFill>
          <a:blip r:embed="rId3"/>
          <a:stretch>
            <a:fillRect/>
          </a:stretch>
        </p:blipFill>
        <p:spPr>
          <a:xfrm>
            <a:off x="8839200" y="4914900"/>
            <a:ext cx="8382000" cy="4134069"/>
          </a:xfrm>
          <a:prstGeom prst="rect">
            <a:avLst/>
          </a:prstGeom>
        </p:spPr>
      </p:pic>
    </p:spTree>
    <p:extLst>
      <p:ext uri="{BB962C8B-B14F-4D97-AF65-F5344CB8AC3E}">
        <p14:creationId xmlns:p14="http://schemas.microsoft.com/office/powerpoint/2010/main" val="4114032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91609" y="1512262"/>
            <a:ext cx="15918376" cy="8212694"/>
          </a:xfrm>
          <a:prstGeom prst="rect">
            <a:avLst/>
          </a:prstGeom>
        </p:spPr>
      </p:pic>
      <p:sp>
        <p:nvSpPr>
          <p:cNvPr id="3" name="object 3"/>
          <p:cNvSpPr txBox="1">
            <a:spLocks noGrp="1"/>
          </p:cNvSpPr>
          <p:nvPr>
            <p:ph type="title"/>
          </p:nvPr>
        </p:nvSpPr>
        <p:spPr>
          <a:xfrm>
            <a:off x="505308" y="196754"/>
            <a:ext cx="4591050" cy="726440"/>
          </a:xfrm>
          <a:prstGeom prst="rect">
            <a:avLst/>
          </a:prstGeom>
        </p:spPr>
        <p:txBody>
          <a:bodyPr vert="horz" wrap="square" lIns="0" tIns="12700" rIns="0" bIns="0" rtlCol="0">
            <a:spAutoFit/>
          </a:bodyPr>
          <a:lstStyle/>
          <a:p>
            <a:pPr marL="12700">
              <a:lnSpc>
                <a:spcPct val="100000"/>
              </a:lnSpc>
              <a:spcBef>
                <a:spcPts val="100"/>
              </a:spcBef>
            </a:pPr>
            <a:r>
              <a:rPr sz="4600" dirty="0"/>
              <a:t>1</a:t>
            </a:r>
            <a:r>
              <a:rPr lang="en-US" sz="4600" dirty="0"/>
              <a:t>5</a:t>
            </a:r>
            <a:r>
              <a:rPr sz="4600" dirty="0"/>
              <a:t>.</a:t>
            </a:r>
            <a:r>
              <a:rPr sz="4600" spc="-50" dirty="0"/>
              <a:t> </a:t>
            </a:r>
            <a:r>
              <a:rPr sz="4600" spc="-90" dirty="0"/>
              <a:t>Timeline</a:t>
            </a:r>
            <a:r>
              <a:rPr sz="4600" spc="-45" dirty="0"/>
              <a:t> </a:t>
            </a:r>
            <a:r>
              <a:rPr sz="4600" spc="-80" dirty="0"/>
              <a:t>Chart</a:t>
            </a:r>
            <a:endParaRPr sz="4600" dirty="0"/>
          </a:p>
        </p:txBody>
      </p:sp>
      <p:sp>
        <p:nvSpPr>
          <p:cNvPr id="4" name="object 4"/>
          <p:cNvSpPr txBox="1"/>
          <p:nvPr/>
        </p:nvSpPr>
        <p:spPr>
          <a:xfrm>
            <a:off x="17549248" y="9598202"/>
            <a:ext cx="383540" cy="371475"/>
          </a:xfrm>
          <a:prstGeom prst="rect">
            <a:avLst/>
          </a:prstGeom>
        </p:spPr>
        <p:txBody>
          <a:bodyPr vert="horz" wrap="square" lIns="0" tIns="29845" rIns="0" bIns="0" rtlCol="0">
            <a:spAutoFit/>
          </a:bodyPr>
          <a:lstStyle/>
          <a:p>
            <a:pPr marL="38100">
              <a:lnSpc>
                <a:spcPct val="100000"/>
              </a:lnSpc>
              <a:spcBef>
                <a:spcPts val="235"/>
              </a:spcBef>
            </a:pPr>
            <a:fld id="{81D60167-4931-47E6-BA6A-407CBD079E47}" type="slidenum">
              <a:rPr sz="2000" spc="-25" dirty="0">
                <a:latin typeface="Verdana"/>
                <a:cs typeface="Verdana"/>
              </a:rPr>
              <a:t>35</a:t>
            </a:fld>
            <a:endParaRPr sz="2000">
              <a:latin typeface="Verdana"/>
              <a:cs typeface="Verdan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67203" y="551745"/>
            <a:ext cx="3190875" cy="711200"/>
          </a:xfrm>
          <a:prstGeom prst="rect">
            <a:avLst/>
          </a:prstGeom>
        </p:spPr>
        <p:txBody>
          <a:bodyPr vert="horz" wrap="square" lIns="0" tIns="12700" rIns="0" bIns="0" rtlCol="0">
            <a:spAutoFit/>
          </a:bodyPr>
          <a:lstStyle/>
          <a:p>
            <a:pPr marL="12700">
              <a:lnSpc>
                <a:spcPct val="100000"/>
              </a:lnSpc>
              <a:spcBef>
                <a:spcPts val="100"/>
              </a:spcBef>
            </a:pPr>
            <a:r>
              <a:rPr dirty="0"/>
              <a:t>1</a:t>
            </a:r>
            <a:r>
              <a:rPr lang="en-US" dirty="0"/>
              <a:t>6</a:t>
            </a:r>
            <a:r>
              <a:rPr dirty="0"/>
              <a:t>.</a:t>
            </a:r>
            <a:r>
              <a:rPr spc="55" dirty="0"/>
              <a:t> </a:t>
            </a:r>
            <a:r>
              <a:rPr spc="-125" dirty="0"/>
              <a:t>Summary</a:t>
            </a:r>
          </a:p>
        </p:txBody>
      </p:sp>
      <p:sp>
        <p:nvSpPr>
          <p:cNvPr id="3" name="object 3"/>
          <p:cNvSpPr txBox="1">
            <a:spLocks noGrp="1"/>
          </p:cNvSpPr>
          <p:nvPr>
            <p:ph type="body" idx="1"/>
          </p:nvPr>
        </p:nvSpPr>
        <p:spPr>
          <a:xfrm>
            <a:off x="803820" y="2062778"/>
            <a:ext cx="16737965" cy="6910674"/>
          </a:xfrm>
          <a:prstGeom prst="rect">
            <a:avLst/>
          </a:prstGeom>
        </p:spPr>
        <p:txBody>
          <a:bodyPr vert="horz" wrap="square" lIns="0" tIns="12700" rIns="0" bIns="0" rtlCol="0">
            <a:spAutoFit/>
          </a:bodyPr>
          <a:lstStyle/>
          <a:p>
            <a:pPr marL="38100" marR="30480">
              <a:lnSpc>
                <a:spcPct val="115399"/>
              </a:lnSpc>
              <a:spcBef>
                <a:spcPts val="100"/>
              </a:spcBef>
            </a:pPr>
            <a:r>
              <a:rPr lang="en-IN" spc="110" dirty="0"/>
              <a:t>- Leverages </a:t>
            </a:r>
            <a:r>
              <a:rPr lang="en-IN" b="1" spc="110" dirty="0"/>
              <a:t>blood smear image analysis </a:t>
            </a:r>
            <a:r>
              <a:rPr lang="en-IN" spc="110" dirty="0"/>
              <a:t>to identify signs of </a:t>
            </a:r>
            <a:r>
              <a:rPr lang="en-IN" b="1" spc="110" dirty="0"/>
              <a:t>acute lymphoblastic </a:t>
            </a:r>
            <a:r>
              <a:rPr lang="en-IN" b="1" spc="110" dirty="0" err="1"/>
              <a:t>leukemia</a:t>
            </a:r>
            <a:r>
              <a:rPr lang="en-IN" b="1" spc="110" dirty="0"/>
              <a:t> (ALL).</a:t>
            </a:r>
            <a:r>
              <a:rPr lang="en-IN" spc="110" dirty="0"/>
              <a:t>  </a:t>
            </a:r>
          </a:p>
          <a:p>
            <a:pPr marL="38100" marR="30480">
              <a:lnSpc>
                <a:spcPct val="115399"/>
              </a:lnSpc>
              <a:spcBef>
                <a:spcPts val="100"/>
              </a:spcBef>
            </a:pPr>
            <a:r>
              <a:rPr lang="en-IN" spc="110" dirty="0"/>
              <a:t>- Develops a </a:t>
            </a:r>
            <a:r>
              <a:rPr lang="en-IN" b="1" spc="110" dirty="0"/>
              <a:t>hybrid CNN-QNN model </a:t>
            </a:r>
            <a:r>
              <a:rPr lang="en-IN" spc="110" dirty="0"/>
              <a:t>to extract deep features from blood smear images </a:t>
            </a:r>
            <a:r>
              <a:rPr lang="en-IN" b="1" spc="110" dirty="0"/>
              <a:t>for precise classification</a:t>
            </a:r>
            <a:r>
              <a:rPr lang="en-IN" spc="110" dirty="0"/>
              <a:t>.  </a:t>
            </a:r>
          </a:p>
          <a:p>
            <a:pPr marL="38100" marR="30480">
              <a:lnSpc>
                <a:spcPct val="115399"/>
              </a:lnSpc>
              <a:spcBef>
                <a:spcPts val="100"/>
              </a:spcBef>
            </a:pPr>
            <a:r>
              <a:rPr lang="en-IN" spc="110" dirty="0"/>
              <a:t>- Aims to create a </a:t>
            </a:r>
            <a:r>
              <a:rPr lang="en-IN" b="1" spc="110" dirty="0"/>
              <a:t>efficient, and accessible</a:t>
            </a:r>
            <a:r>
              <a:rPr lang="en-IN" spc="110" dirty="0"/>
              <a:t> diagnostic tool for </a:t>
            </a:r>
            <a:r>
              <a:rPr lang="en-IN" spc="110" dirty="0" err="1"/>
              <a:t>leukemia</a:t>
            </a:r>
            <a:r>
              <a:rPr lang="en-IN" spc="110" dirty="0"/>
              <a:t> detection.  </a:t>
            </a:r>
          </a:p>
          <a:p>
            <a:pPr marL="38100" marR="30480">
              <a:lnSpc>
                <a:spcPct val="115399"/>
              </a:lnSpc>
              <a:spcBef>
                <a:spcPts val="100"/>
              </a:spcBef>
            </a:pPr>
            <a:r>
              <a:rPr lang="en-IN" spc="110" dirty="0"/>
              <a:t>- Enhances </a:t>
            </a:r>
            <a:r>
              <a:rPr lang="en-IN" b="1" spc="110" dirty="0"/>
              <a:t>diagnostic accuracy </a:t>
            </a:r>
            <a:r>
              <a:rPr lang="en-IN" spc="110" dirty="0"/>
              <a:t>and reduces dependency on </a:t>
            </a:r>
            <a:r>
              <a:rPr lang="en-IN" b="1" spc="110" dirty="0"/>
              <a:t>manual microscopic examination</a:t>
            </a:r>
            <a:r>
              <a:rPr lang="en-IN" spc="110" dirty="0"/>
              <a:t> of blood samples.  </a:t>
            </a:r>
          </a:p>
          <a:p>
            <a:pPr marL="38100" marR="30480">
              <a:lnSpc>
                <a:spcPct val="115399"/>
              </a:lnSpc>
              <a:spcBef>
                <a:spcPts val="100"/>
              </a:spcBef>
            </a:pPr>
            <a:r>
              <a:rPr lang="en-IN" spc="110" dirty="0"/>
              <a:t>- Provides a </a:t>
            </a:r>
            <a:r>
              <a:rPr lang="en-IN" b="1" spc="110" dirty="0"/>
              <a:t>scalable AI-driven solution</a:t>
            </a:r>
            <a:r>
              <a:rPr lang="en-IN" spc="110" dirty="0"/>
              <a:t> to improve accessibility for </a:t>
            </a:r>
            <a:r>
              <a:rPr lang="en-IN" b="1" spc="110" dirty="0"/>
              <a:t>early </a:t>
            </a:r>
            <a:r>
              <a:rPr lang="en-IN" b="1" spc="110" dirty="0" err="1"/>
              <a:t>leukemia</a:t>
            </a:r>
            <a:r>
              <a:rPr lang="en-IN" b="1" spc="110" dirty="0"/>
              <a:t> screening</a:t>
            </a:r>
            <a:r>
              <a:rPr lang="en-IN" spc="110" dirty="0"/>
              <a:t>, aiding in better disease management.  </a:t>
            </a:r>
          </a:p>
        </p:txBody>
      </p:sp>
      <p:sp>
        <p:nvSpPr>
          <p:cNvPr id="9" name="object 9"/>
          <p:cNvSpPr txBox="1"/>
          <p:nvPr/>
        </p:nvSpPr>
        <p:spPr>
          <a:xfrm>
            <a:off x="17549248" y="9598202"/>
            <a:ext cx="383540" cy="371475"/>
          </a:xfrm>
          <a:prstGeom prst="rect">
            <a:avLst/>
          </a:prstGeom>
        </p:spPr>
        <p:txBody>
          <a:bodyPr vert="horz" wrap="square" lIns="0" tIns="29845" rIns="0" bIns="0" rtlCol="0">
            <a:spAutoFit/>
          </a:bodyPr>
          <a:lstStyle/>
          <a:p>
            <a:pPr marL="38100">
              <a:lnSpc>
                <a:spcPct val="100000"/>
              </a:lnSpc>
              <a:spcBef>
                <a:spcPts val="235"/>
              </a:spcBef>
            </a:pPr>
            <a:fld id="{81D60167-4931-47E6-BA6A-407CBD079E47}" type="slidenum">
              <a:rPr sz="2000" spc="-25" dirty="0">
                <a:latin typeface="Verdana"/>
                <a:cs typeface="Verdana"/>
              </a:rPr>
              <a:t>36</a:t>
            </a:fld>
            <a:endParaRPr sz="2000">
              <a:latin typeface="Verdana"/>
              <a:cs typeface="Verdan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BBC69-4EBF-C3C9-4F71-04646F29F57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EFDF8C2-3B75-F306-429C-B1A8CC961FCA}"/>
              </a:ext>
            </a:extLst>
          </p:cNvPr>
          <p:cNvSpPr txBox="1">
            <a:spLocks noGrp="1"/>
          </p:cNvSpPr>
          <p:nvPr>
            <p:ph type="title"/>
          </p:nvPr>
        </p:nvSpPr>
        <p:spPr>
          <a:xfrm>
            <a:off x="467203" y="551745"/>
            <a:ext cx="3190875" cy="711200"/>
          </a:xfrm>
          <a:prstGeom prst="rect">
            <a:avLst/>
          </a:prstGeom>
        </p:spPr>
        <p:txBody>
          <a:bodyPr vert="horz" wrap="square" lIns="0" tIns="12700" rIns="0" bIns="0" rtlCol="0">
            <a:spAutoFit/>
          </a:bodyPr>
          <a:lstStyle/>
          <a:p>
            <a:pPr marL="12700">
              <a:lnSpc>
                <a:spcPct val="100000"/>
              </a:lnSpc>
              <a:spcBef>
                <a:spcPts val="100"/>
              </a:spcBef>
            </a:pPr>
            <a:r>
              <a:rPr dirty="0"/>
              <a:t>1</a:t>
            </a:r>
            <a:r>
              <a:rPr lang="en-US" dirty="0"/>
              <a:t>6</a:t>
            </a:r>
            <a:r>
              <a:rPr dirty="0"/>
              <a:t>.</a:t>
            </a:r>
            <a:r>
              <a:rPr spc="55" dirty="0"/>
              <a:t> </a:t>
            </a:r>
            <a:r>
              <a:rPr spc="-125" dirty="0"/>
              <a:t>Summary</a:t>
            </a:r>
          </a:p>
        </p:txBody>
      </p:sp>
      <p:sp>
        <p:nvSpPr>
          <p:cNvPr id="3" name="object 3">
            <a:extLst>
              <a:ext uri="{FF2B5EF4-FFF2-40B4-BE49-F238E27FC236}">
                <a16:creationId xmlns:a16="http://schemas.microsoft.com/office/drawing/2014/main" id="{5688D704-B589-9498-8A49-4BD52915F1FE}"/>
              </a:ext>
            </a:extLst>
          </p:cNvPr>
          <p:cNvSpPr txBox="1">
            <a:spLocks noGrp="1"/>
          </p:cNvSpPr>
          <p:nvPr>
            <p:ph type="body" idx="1"/>
          </p:nvPr>
        </p:nvSpPr>
        <p:spPr>
          <a:xfrm>
            <a:off x="803820" y="2062778"/>
            <a:ext cx="16737965" cy="6910674"/>
          </a:xfrm>
          <a:prstGeom prst="rect">
            <a:avLst/>
          </a:prstGeom>
        </p:spPr>
        <p:txBody>
          <a:bodyPr vert="horz" wrap="square" lIns="0" tIns="12700" rIns="0" bIns="0" rtlCol="0">
            <a:spAutoFit/>
          </a:bodyPr>
          <a:lstStyle/>
          <a:p>
            <a:pPr marL="38100" marR="30480">
              <a:lnSpc>
                <a:spcPct val="115399"/>
              </a:lnSpc>
              <a:spcBef>
                <a:spcPts val="100"/>
              </a:spcBef>
            </a:pPr>
            <a:r>
              <a:rPr lang="en-IN" spc="110" dirty="0"/>
              <a:t>- Leverages </a:t>
            </a:r>
            <a:r>
              <a:rPr lang="en-IN" b="1" spc="110" dirty="0"/>
              <a:t>blood smear image analysis </a:t>
            </a:r>
            <a:r>
              <a:rPr lang="en-IN" spc="110" dirty="0"/>
              <a:t>to identify signs of </a:t>
            </a:r>
            <a:r>
              <a:rPr lang="en-IN" b="1" spc="110" dirty="0"/>
              <a:t>acute lymphoblastic </a:t>
            </a:r>
            <a:r>
              <a:rPr lang="en-IN" b="1" spc="110" dirty="0" err="1"/>
              <a:t>leukemia</a:t>
            </a:r>
            <a:r>
              <a:rPr lang="en-IN" b="1" spc="110" dirty="0"/>
              <a:t> (ALL).</a:t>
            </a:r>
            <a:r>
              <a:rPr lang="en-IN" spc="110" dirty="0"/>
              <a:t>  </a:t>
            </a:r>
          </a:p>
          <a:p>
            <a:pPr marL="38100" marR="30480">
              <a:lnSpc>
                <a:spcPct val="115399"/>
              </a:lnSpc>
              <a:spcBef>
                <a:spcPts val="100"/>
              </a:spcBef>
            </a:pPr>
            <a:r>
              <a:rPr lang="en-IN" spc="110" dirty="0"/>
              <a:t>- Develops a </a:t>
            </a:r>
            <a:r>
              <a:rPr lang="en-IN" b="1" spc="110" dirty="0"/>
              <a:t>hybrid CNN-QNN model </a:t>
            </a:r>
            <a:r>
              <a:rPr lang="en-IN" spc="110" dirty="0"/>
              <a:t>to extract deep features from blood smear images </a:t>
            </a:r>
            <a:r>
              <a:rPr lang="en-IN" b="1" spc="110" dirty="0"/>
              <a:t>for precise classification</a:t>
            </a:r>
            <a:r>
              <a:rPr lang="en-IN" spc="110" dirty="0"/>
              <a:t>.  </a:t>
            </a:r>
          </a:p>
          <a:p>
            <a:pPr marL="38100" marR="30480">
              <a:lnSpc>
                <a:spcPct val="115399"/>
              </a:lnSpc>
              <a:spcBef>
                <a:spcPts val="100"/>
              </a:spcBef>
            </a:pPr>
            <a:r>
              <a:rPr lang="en-IN" spc="110" dirty="0"/>
              <a:t>- Aims to create a </a:t>
            </a:r>
            <a:r>
              <a:rPr lang="en-IN" b="1" spc="110" dirty="0"/>
              <a:t>efficient, and accessible</a:t>
            </a:r>
            <a:r>
              <a:rPr lang="en-IN" spc="110" dirty="0"/>
              <a:t> diagnostic tool for </a:t>
            </a:r>
            <a:r>
              <a:rPr lang="en-IN" spc="110" dirty="0" err="1"/>
              <a:t>leukemia</a:t>
            </a:r>
            <a:r>
              <a:rPr lang="en-IN" spc="110" dirty="0"/>
              <a:t> detection.  </a:t>
            </a:r>
          </a:p>
          <a:p>
            <a:pPr marL="38100" marR="30480">
              <a:lnSpc>
                <a:spcPct val="115399"/>
              </a:lnSpc>
              <a:spcBef>
                <a:spcPts val="100"/>
              </a:spcBef>
            </a:pPr>
            <a:r>
              <a:rPr lang="en-IN" spc="110" dirty="0"/>
              <a:t>- Enhances </a:t>
            </a:r>
            <a:r>
              <a:rPr lang="en-IN" b="1" spc="110" dirty="0"/>
              <a:t>diagnostic accuracy </a:t>
            </a:r>
            <a:r>
              <a:rPr lang="en-IN" spc="110" dirty="0"/>
              <a:t>and reduces dependency on </a:t>
            </a:r>
            <a:r>
              <a:rPr lang="en-IN" b="1" spc="110" dirty="0"/>
              <a:t>manual microscopic examination</a:t>
            </a:r>
            <a:r>
              <a:rPr lang="en-IN" spc="110" dirty="0"/>
              <a:t> of blood samples.  </a:t>
            </a:r>
          </a:p>
          <a:p>
            <a:pPr marL="38100" marR="30480">
              <a:lnSpc>
                <a:spcPct val="115399"/>
              </a:lnSpc>
              <a:spcBef>
                <a:spcPts val="100"/>
              </a:spcBef>
            </a:pPr>
            <a:r>
              <a:rPr lang="en-IN" spc="110" dirty="0"/>
              <a:t>- Provides a </a:t>
            </a:r>
            <a:r>
              <a:rPr lang="en-IN" b="1" spc="110" dirty="0"/>
              <a:t>scalable AI-driven solution</a:t>
            </a:r>
            <a:r>
              <a:rPr lang="en-IN" spc="110" dirty="0"/>
              <a:t> to improve accessibility for </a:t>
            </a:r>
            <a:r>
              <a:rPr lang="en-IN" b="1" spc="110" dirty="0"/>
              <a:t>early </a:t>
            </a:r>
            <a:r>
              <a:rPr lang="en-IN" b="1" spc="110" dirty="0" err="1"/>
              <a:t>leukemia</a:t>
            </a:r>
            <a:r>
              <a:rPr lang="en-IN" b="1" spc="110" dirty="0"/>
              <a:t> screening</a:t>
            </a:r>
            <a:r>
              <a:rPr lang="en-IN" spc="110" dirty="0"/>
              <a:t>, aiding in better disease management.  </a:t>
            </a:r>
          </a:p>
        </p:txBody>
      </p:sp>
      <p:sp>
        <p:nvSpPr>
          <p:cNvPr id="9" name="object 9">
            <a:extLst>
              <a:ext uri="{FF2B5EF4-FFF2-40B4-BE49-F238E27FC236}">
                <a16:creationId xmlns:a16="http://schemas.microsoft.com/office/drawing/2014/main" id="{94E56DD9-AEFC-B288-7C74-04854BE9DCA7}"/>
              </a:ext>
            </a:extLst>
          </p:cNvPr>
          <p:cNvSpPr txBox="1"/>
          <p:nvPr/>
        </p:nvSpPr>
        <p:spPr>
          <a:xfrm>
            <a:off x="17549248" y="9598202"/>
            <a:ext cx="383540" cy="371475"/>
          </a:xfrm>
          <a:prstGeom prst="rect">
            <a:avLst/>
          </a:prstGeom>
        </p:spPr>
        <p:txBody>
          <a:bodyPr vert="horz" wrap="square" lIns="0" tIns="29845" rIns="0" bIns="0" rtlCol="0">
            <a:spAutoFit/>
          </a:bodyPr>
          <a:lstStyle/>
          <a:p>
            <a:pPr marL="38100">
              <a:lnSpc>
                <a:spcPct val="100000"/>
              </a:lnSpc>
              <a:spcBef>
                <a:spcPts val="235"/>
              </a:spcBef>
            </a:pPr>
            <a:fld id="{81D60167-4931-47E6-BA6A-407CBD079E47}" type="slidenum">
              <a:rPr sz="2000" spc="-25" dirty="0">
                <a:latin typeface="Verdana"/>
                <a:cs typeface="Verdana"/>
              </a:rPr>
              <a:t>37</a:t>
            </a:fld>
            <a:endParaRPr sz="2000">
              <a:latin typeface="Verdana"/>
              <a:cs typeface="Verdana"/>
            </a:endParaRPr>
          </a:p>
        </p:txBody>
      </p:sp>
    </p:spTree>
    <p:extLst>
      <p:ext uri="{BB962C8B-B14F-4D97-AF65-F5344CB8AC3E}">
        <p14:creationId xmlns:p14="http://schemas.microsoft.com/office/powerpoint/2010/main" val="2794229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DF089-3AE0-0609-6D82-2F1FF452EE5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9CA6873F-33B1-7D2B-9B27-0B3D019400FD}"/>
              </a:ext>
            </a:extLst>
          </p:cNvPr>
          <p:cNvSpPr txBox="1">
            <a:spLocks noGrp="1"/>
          </p:cNvSpPr>
          <p:nvPr>
            <p:ph type="title"/>
          </p:nvPr>
        </p:nvSpPr>
        <p:spPr>
          <a:xfrm>
            <a:off x="457200" y="608227"/>
            <a:ext cx="5943600" cy="705321"/>
          </a:xfrm>
          <a:prstGeom prst="rect">
            <a:avLst/>
          </a:prstGeom>
        </p:spPr>
        <p:txBody>
          <a:bodyPr vert="horz" wrap="square" lIns="0" tIns="12700" rIns="0" bIns="0" rtlCol="0">
            <a:spAutoFit/>
          </a:bodyPr>
          <a:lstStyle/>
          <a:p>
            <a:pPr marL="12700">
              <a:lnSpc>
                <a:spcPct val="100000"/>
              </a:lnSpc>
              <a:spcBef>
                <a:spcPts val="100"/>
              </a:spcBef>
            </a:pPr>
            <a:r>
              <a:rPr dirty="0"/>
              <a:t>1</a:t>
            </a:r>
            <a:r>
              <a:rPr lang="en-US" dirty="0"/>
              <a:t>7</a:t>
            </a:r>
            <a:r>
              <a:rPr dirty="0"/>
              <a:t>.</a:t>
            </a:r>
            <a:r>
              <a:rPr spc="55" dirty="0"/>
              <a:t> </a:t>
            </a:r>
            <a:r>
              <a:rPr lang="en-US" spc="55" dirty="0"/>
              <a:t>Publication status </a:t>
            </a:r>
            <a:endParaRPr spc="-125" dirty="0"/>
          </a:p>
        </p:txBody>
      </p:sp>
      <p:sp>
        <p:nvSpPr>
          <p:cNvPr id="9" name="object 9">
            <a:extLst>
              <a:ext uri="{FF2B5EF4-FFF2-40B4-BE49-F238E27FC236}">
                <a16:creationId xmlns:a16="http://schemas.microsoft.com/office/drawing/2014/main" id="{07893993-F545-97AA-F4A1-52693A6F8E0D}"/>
              </a:ext>
            </a:extLst>
          </p:cNvPr>
          <p:cNvSpPr txBox="1"/>
          <p:nvPr/>
        </p:nvSpPr>
        <p:spPr>
          <a:xfrm>
            <a:off x="17549248" y="9598202"/>
            <a:ext cx="383540" cy="371475"/>
          </a:xfrm>
          <a:prstGeom prst="rect">
            <a:avLst/>
          </a:prstGeom>
        </p:spPr>
        <p:txBody>
          <a:bodyPr vert="horz" wrap="square" lIns="0" tIns="29845" rIns="0" bIns="0" rtlCol="0">
            <a:spAutoFit/>
          </a:bodyPr>
          <a:lstStyle/>
          <a:p>
            <a:pPr marL="38100">
              <a:lnSpc>
                <a:spcPct val="100000"/>
              </a:lnSpc>
              <a:spcBef>
                <a:spcPts val="235"/>
              </a:spcBef>
            </a:pPr>
            <a:fld id="{81D60167-4931-47E6-BA6A-407CBD079E47}" type="slidenum">
              <a:rPr sz="2000" spc="-25" dirty="0">
                <a:latin typeface="Verdana"/>
                <a:cs typeface="Verdana"/>
              </a:rPr>
              <a:t>38</a:t>
            </a:fld>
            <a:endParaRPr sz="2000">
              <a:latin typeface="Verdana"/>
              <a:cs typeface="Verdana"/>
            </a:endParaRPr>
          </a:p>
        </p:txBody>
      </p:sp>
      <p:sp>
        <p:nvSpPr>
          <p:cNvPr id="6" name="TextBox 5">
            <a:extLst>
              <a:ext uri="{FF2B5EF4-FFF2-40B4-BE49-F238E27FC236}">
                <a16:creationId xmlns:a16="http://schemas.microsoft.com/office/drawing/2014/main" id="{4B3FB8B6-214C-782F-FD2C-4B1AFB453E1B}"/>
              </a:ext>
            </a:extLst>
          </p:cNvPr>
          <p:cNvSpPr txBox="1"/>
          <p:nvPr/>
        </p:nvSpPr>
        <p:spPr>
          <a:xfrm>
            <a:off x="914400" y="2095500"/>
            <a:ext cx="4114800"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Epics - published</a:t>
            </a:r>
            <a:r>
              <a:rPr lang="en-US" dirty="0"/>
              <a:t> </a:t>
            </a:r>
            <a:endParaRPr lang="en-IN" dirty="0"/>
          </a:p>
        </p:txBody>
      </p:sp>
      <p:pic>
        <p:nvPicPr>
          <p:cNvPr id="8" name="Picture 7">
            <a:extLst>
              <a:ext uri="{FF2B5EF4-FFF2-40B4-BE49-F238E27FC236}">
                <a16:creationId xmlns:a16="http://schemas.microsoft.com/office/drawing/2014/main" id="{B309EDBB-E9D9-78E5-CA69-743E541C9671}"/>
              </a:ext>
            </a:extLst>
          </p:cNvPr>
          <p:cNvPicPr>
            <a:picLocks noChangeAspect="1"/>
          </p:cNvPicPr>
          <p:nvPr/>
        </p:nvPicPr>
        <p:blipFill>
          <a:blip r:embed="rId2"/>
          <a:stretch>
            <a:fillRect/>
          </a:stretch>
        </p:blipFill>
        <p:spPr>
          <a:xfrm>
            <a:off x="914401" y="3063058"/>
            <a:ext cx="8610600" cy="6906619"/>
          </a:xfrm>
          <a:prstGeom prst="rect">
            <a:avLst/>
          </a:prstGeom>
        </p:spPr>
      </p:pic>
      <p:pic>
        <p:nvPicPr>
          <p:cNvPr id="7" name="Picture 6">
            <a:extLst>
              <a:ext uri="{FF2B5EF4-FFF2-40B4-BE49-F238E27FC236}">
                <a16:creationId xmlns:a16="http://schemas.microsoft.com/office/drawing/2014/main" id="{C2735D2A-06E5-968D-606F-03B184E13C5D}"/>
              </a:ext>
            </a:extLst>
          </p:cNvPr>
          <p:cNvPicPr>
            <a:picLocks noChangeAspect="1"/>
          </p:cNvPicPr>
          <p:nvPr/>
        </p:nvPicPr>
        <p:blipFill>
          <a:blip r:embed="rId3"/>
          <a:stretch>
            <a:fillRect/>
          </a:stretch>
        </p:blipFill>
        <p:spPr>
          <a:xfrm>
            <a:off x="9844465" y="2106472"/>
            <a:ext cx="7896553" cy="7868323"/>
          </a:xfrm>
          <a:prstGeom prst="rect">
            <a:avLst/>
          </a:prstGeom>
        </p:spPr>
      </p:pic>
    </p:spTree>
    <p:extLst>
      <p:ext uri="{BB962C8B-B14F-4D97-AF65-F5344CB8AC3E}">
        <p14:creationId xmlns:p14="http://schemas.microsoft.com/office/powerpoint/2010/main" val="19460661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E8EDC-5FAA-3EBC-5E6B-F9236097248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C05B035B-F3BB-3CE9-897A-CEBB7023CB4C}"/>
              </a:ext>
            </a:extLst>
          </p:cNvPr>
          <p:cNvSpPr txBox="1">
            <a:spLocks noGrp="1"/>
          </p:cNvSpPr>
          <p:nvPr>
            <p:ph type="title"/>
          </p:nvPr>
        </p:nvSpPr>
        <p:spPr>
          <a:xfrm>
            <a:off x="457200" y="662774"/>
            <a:ext cx="5562600" cy="705321"/>
          </a:xfrm>
          <a:prstGeom prst="rect">
            <a:avLst/>
          </a:prstGeom>
        </p:spPr>
        <p:txBody>
          <a:bodyPr vert="horz" wrap="square" lIns="0" tIns="12700" rIns="0" bIns="0" rtlCol="0">
            <a:spAutoFit/>
          </a:bodyPr>
          <a:lstStyle/>
          <a:p>
            <a:pPr marL="12700">
              <a:lnSpc>
                <a:spcPct val="100000"/>
              </a:lnSpc>
              <a:spcBef>
                <a:spcPts val="100"/>
              </a:spcBef>
            </a:pPr>
            <a:r>
              <a:rPr lang="en-IN" dirty="0"/>
              <a:t>17.</a:t>
            </a:r>
            <a:r>
              <a:rPr lang="en-IN" spc="55" dirty="0"/>
              <a:t> Publication status </a:t>
            </a:r>
            <a:endParaRPr spc="-125" dirty="0"/>
          </a:p>
        </p:txBody>
      </p:sp>
      <p:sp>
        <p:nvSpPr>
          <p:cNvPr id="9" name="object 9">
            <a:extLst>
              <a:ext uri="{FF2B5EF4-FFF2-40B4-BE49-F238E27FC236}">
                <a16:creationId xmlns:a16="http://schemas.microsoft.com/office/drawing/2014/main" id="{37D8D8C7-3C54-D60D-E405-420D59BB2FD8}"/>
              </a:ext>
            </a:extLst>
          </p:cNvPr>
          <p:cNvSpPr txBox="1"/>
          <p:nvPr/>
        </p:nvSpPr>
        <p:spPr>
          <a:xfrm>
            <a:off x="17549248" y="9598202"/>
            <a:ext cx="383540" cy="371475"/>
          </a:xfrm>
          <a:prstGeom prst="rect">
            <a:avLst/>
          </a:prstGeom>
        </p:spPr>
        <p:txBody>
          <a:bodyPr vert="horz" wrap="square" lIns="0" tIns="29845" rIns="0" bIns="0" rtlCol="0">
            <a:spAutoFit/>
          </a:bodyPr>
          <a:lstStyle/>
          <a:p>
            <a:pPr marL="38100">
              <a:lnSpc>
                <a:spcPct val="100000"/>
              </a:lnSpc>
              <a:spcBef>
                <a:spcPts val="235"/>
              </a:spcBef>
            </a:pPr>
            <a:fld id="{81D60167-4931-47E6-BA6A-407CBD079E47}" type="slidenum">
              <a:rPr sz="2000" spc="-25" dirty="0">
                <a:latin typeface="Verdana"/>
                <a:cs typeface="Verdana"/>
              </a:rPr>
              <a:t>39</a:t>
            </a:fld>
            <a:endParaRPr sz="2000">
              <a:latin typeface="Verdana"/>
              <a:cs typeface="Verdana"/>
            </a:endParaRPr>
          </a:p>
        </p:txBody>
      </p:sp>
      <p:sp>
        <p:nvSpPr>
          <p:cNvPr id="10" name="TextBox 9">
            <a:extLst>
              <a:ext uri="{FF2B5EF4-FFF2-40B4-BE49-F238E27FC236}">
                <a16:creationId xmlns:a16="http://schemas.microsoft.com/office/drawing/2014/main" id="{D96AB484-33E2-77DC-7B0D-9EDD1E189F0C}"/>
              </a:ext>
            </a:extLst>
          </p:cNvPr>
          <p:cNvSpPr txBox="1"/>
          <p:nvPr/>
        </p:nvSpPr>
        <p:spPr>
          <a:xfrm>
            <a:off x="762000" y="1943100"/>
            <a:ext cx="9144000" cy="369332"/>
          </a:xfrm>
          <a:prstGeom prst="rect">
            <a:avLst/>
          </a:prstGeom>
          <a:noFill/>
        </p:spPr>
        <p:txBody>
          <a:bodyPr wrap="square">
            <a:spAutoFit/>
          </a:bodyPr>
          <a:lstStyle/>
          <a:p>
            <a:r>
              <a:rPr lang="en-US" dirty="0"/>
              <a:t>Mini-1 - Presented</a:t>
            </a:r>
            <a:endParaRPr lang="en-IN" dirty="0"/>
          </a:p>
        </p:txBody>
      </p:sp>
      <p:pic>
        <p:nvPicPr>
          <p:cNvPr id="4" name="Picture 3">
            <a:extLst>
              <a:ext uri="{FF2B5EF4-FFF2-40B4-BE49-F238E27FC236}">
                <a16:creationId xmlns:a16="http://schemas.microsoft.com/office/drawing/2014/main" id="{86BC25BA-3E53-59BE-6144-3FF72746FB4A}"/>
              </a:ext>
            </a:extLst>
          </p:cNvPr>
          <p:cNvPicPr>
            <a:picLocks noChangeAspect="1"/>
          </p:cNvPicPr>
          <p:nvPr/>
        </p:nvPicPr>
        <p:blipFill>
          <a:blip r:embed="rId2"/>
          <a:stretch>
            <a:fillRect/>
          </a:stretch>
        </p:blipFill>
        <p:spPr>
          <a:xfrm>
            <a:off x="499281" y="2552700"/>
            <a:ext cx="8911901" cy="6172200"/>
          </a:xfrm>
          <a:prstGeom prst="rect">
            <a:avLst/>
          </a:prstGeom>
        </p:spPr>
      </p:pic>
      <p:pic>
        <p:nvPicPr>
          <p:cNvPr id="6" name="Picture 5">
            <a:extLst>
              <a:ext uri="{FF2B5EF4-FFF2-40B4-BE49-F238E27FC236}">
                <a16:creationId xmlns:a16="http://schemas.microsoft.com/office/drawing/2014/main" id="{CBE98D57-C6CA-4AB9-7A0A-1D55DC22FADD}"/>
              </a:ext>
            </a:extLst>
          </p:cNvPr>
          <p:cNvPicPr>
            <a:picLocks noChangeAspect="1"/>
          </p:cNvPicPr>
          <p:nvPr/>
        </p:nvPicPr>
        <p:blipFill>
          <a:blip r:embed="rId3"/>
          <a:stretch>
            <a:fillRect/>
          </a:stretch>
        </p:blipFill>
        <p:spPr>
          <a:xfrm>
            <a:off x="9734635" y="2552700"/>
            <a:ext cx="8044985" cy="5692380"/>
          </a:xfrm>
          <a:prstGeom prst="rect">
            <a:avLst/>
          </a:prstGeom>
        </p:spPr>
      </p:pic>
    </p:spTree>
    <p:extLst>
      <p:ext uri="{BB962C8B-B14F-4D97-AF65-F5344CB8AC3E}">
        <p14:creationId xmlns:p14="http://schemas.microsoft.com/office/powerpoint/2010/main" val="12738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678041" y="9632222"/>
            <a:ext cx="247015" cy="341630"/>
          </a:xfrm>
          <a:prstGeom prst="rect">
            <a:avLst/>
          </a:prstGeom>
        </p:spPr>
        <p:txBody>
          <a:bodyPr vert="horz" wrap="square" lIns="0" tIns="0" rIns="0" bIns="0" rtlCol="0">
            <a:spAutoFit/>
          </a:bodyPr>
          <a:lstStyle/>
          <a:p>
            <a:pPr marL="12700">
              <a:lnSpc>
                <a:spcPts val="2415"/>
              </a:lnSpc>
            </a:pPr>
            <a:fld id="{81D60167-4931-47E6-BA6A-407CBD079E47}" type="slidenum">
              <a:rPr sz="2100" spc="-50" dirty="0">
                <a:latin typeface="Times New Roman"/>
                <a:cs typeface="Times New Roman"/>
              </a:rPr>
              <a:t>4</a:t>
            </a:fld>
            <a:endParaRPr sz="2100">
              <a:latin typeface="Times New Roman"/>
              <a:cs typeface="Times New Roman"/>
            </a:endParaRPr>
          </a:p>
        </p:txBody>
      </p:sp>
      <p:sp>
        <p:nvSpPr>
          <p:cNvPr id="2" name="object 2"/>
          <p:cNvSpPr txBox="1">
            <a:spLocks noGrp="1"/>
          </p:cNvSpPr>
          <p:nvPr>
            <p:ph type="title"/>
          </p:nvPr>
        </p:nvSpPr>
        <p:spPr>
          <a:prstGeom prst="rect">
            <a:avLst/>
          </a:prstGeom>
        </p:spPr>
        <p:txBody>
          <a:bodyPr vert="horz" wrap="square" lIns="0" tIns="506071" rIns="0" bIns="0" rtlCol="0">
            <a:spAutoFit/>
          </a:bodyPr>
          <a:lstStyle/>
          <a:p>
            <a:pPr marL="409575">
              <a:lnSpc>
                <a:spcPct val="100000"/>
              </a:lnSpc>
              <a:spcBef>
                <a:spcPts val="100"/>
              </a:spcBef>
            </a:pPr>
            <a:r>
              <a:rPr sz="4600" dirty="0"/>
              <a:t>1.</a:t>
            </a:r>
            <a:r>
              <a:rPr sz="4600" spc="-90" dirty="0"/>
              <a:t> </a:t>
            </a:r>
            <a:r>
              <a:rPr sz="4600" spc="-65" dirty="0"/>
              <a:t>Aim</a:t>
            </a:r>
            <a:r>
              <a:rPr sz="4600" spc="-85" dirty="0"/>
              <a:t> </a:t>
            </a:r>
            <a:r>
              <a:rPr sz="4600" spc="-165" dirty="0"/>
              <a:t>and</a:t>
            </a:r>
            <a:r>
              <a:rPr sz="4600" spc="-85" dirty="0"/>
              <a:t> </a:t>
            </a:r>
            <a:r>
              <a:rPr sz="4600" spc="-35" dirty="0"/>
              <a:t>Motivation</a:t>
            </a:r>
            <a:endParaRPr sz="4600"/>
          </a:p>
        </p:txBody>
      </p:sp>
      <p:sp>
        <p:nvSpPr>
          <p:cNvPr id="3" name="object 3"/>
          <p:cNvSpPr txBox="1"/>
          <p:nvPr/>
        </p:nvSpPr>
        <p:spPr>
          <a:xfrm>
            <a:off x="747237" y="1883498"/>
            <a:ext cx="16996410" cy="7745710"/>
          </a:xfrm>
          <a:prstGeom prst="rect">
            <a:avLst/>
          </a:prstGeom>
        </p:spPr>
        <p:txBody>
          <a:bodyPr vert="horz" wrap="square" lIns="0" tIns="12700" rIns="0" bIns="0" rtlCol="0">
            <a:spAutoFit/>
          </a:bodyPr>
          <a:lstStyle/>
          <a:p>
            <a:pPr marL="12700">
              <a:lnSpc>
                <a:spcPts val="4690"/>
              </a:lnSpc>
              <a:spcBef>
                <a:spcPts val="100"/>
              </a:spcBef>
            </a:pPr>
            <a:r>
              <a:rPr sz="3200" b="1" u="heavy" spc="-20" dirty="0">
                <a:uFill>
                  <a:solidFill>
                    <a:srgbClr val="000000"/>
                  </a:solidFill>
                </a:uFill>
                <a:latin typeface="Times New Roman"/>
                <a:cs typeface="Times New Roman"/>
              </a:rPr>
              <a:t>Aim</a:t>
            </a:r>
            <a:r>
              <a:rPr sz="3200" u="heavy" spc="-20" dirty="0">
                <a:uFill>
                  <a:solidFill>
                    <a:srgbClr val="000000"/>
                  </a:solidFill>
                </a:uFill>
                <a:latin typeface="Times New Roman"/>
                <a:cs typeface="Times New Roman"/>
              </a:rPr>
              <a:t>:</a:t>
            </a:r>
            <a:endParaRPr sz="3200" dirty="0">
              <a:latin typeface="Times New Roman"/>
              <a:cs typeface="Times New Roman"/>
            </a:endParaRPr>
          </a:p>
          <a:p>
            <a:pPr marL="12700" marR="5080" algn="just">
              <a:lnSpc>
                <a:spcPts val="4570"/>
              </a:lnSpc>
              <a:spcBef>
                <a:spcPts val="229"/>
              </a:spcBef>
            </a:pPr>
            <a:r>
              <a:rPr lang="en-US" sz="3200" spc="204" dirty="0">
                <a:latin typeface="Times New Roman"/>
                <a:cs typeface="Times New Roman"/>
              </a:rPr>
              <a:t>To develop a Hybrid CNN-QNN model for early and accurate classification of Acute Lymphoblastic Leukemia (ALL) using blood smear images, integrating classical and quantum computing techniques.</a:t>
            </a:r>
          </a:p>
          <a:p>
            <a:pPr marL="12700" marR="5080" algn="just">
              <a:lnSpc>
                <a:spcPts val="4570"/>
              </a:lnSpc>
              <a:spcBef>
                <a:spcPts val="229"/>
              </a:spcBef>
            </a:pPr>
            <a:endParaRPr lang="en-US" sz="3200" b="1" u="heavy" spc="204" dirty="0">
              <a:uFill>
                <a:solidFill>
                  <a:srgbClr val="000000"/>
                </a:solidFill>
              </a:uFill>
              <a:latin typeface="Times New Roman"/>
              <a:cs typeface="Times New Roman"/>
            </a:endParaRPr>
          </a:p>
          <a:p>
            <a:pPr marL="12700" marR="5080" algn="just">
              <a:lnSpc>
                <a:spcPts val="4570"/>
              </a:lnSpc>
              <a:spcBef>
                <a:spcPts val="229"/>
              </a:spcBef>
            </a:pPr>
            <a:r>
              <a:rPr sz="3200" b="1" u="heavy" spc="-10" dirty="0">
                <a:uFill>
                  <a:solidFill>
                    <a:srgbClr val="000000"/>
                  </a:solidFill>
                </a:uFill>
                <a:latin typeface="Times New Roman"/>
                <a:cs typeface="Times New Roman"/>
              </a:rPr>
              <a:t>Motivation</a:t>
            </a:r>
            <a:r>
              <a:rPr sz="3200" u="heavy" spc="-10" dirty="0">
                <a:uFill>
                  <a:solidFill>
                    <a:srgbClr val="000000"/>
                  </a:solidFill>
                </a:uFill>
                <a:latin typeface="Times New Roman"/>
                <a:cs typeface="Times New Roman"/>
              </a:rPr>
              <a:t>:</a:t>
            </a:r>
            <a:endParaRPr sz="3200" dirty="0">
              <a:latin typeface="Times New Roman"/>
              <a:cs typeface="Times New Roman"/>
            </a:endParaRPr>
          </a:p>
          <a:p>
            <a:pPr marL="12700" marR="5080" algn="just">
              <a:lnSpc>
                <a:spcPts val="4570"/>
              </a:lnSpc>
              <a:spcBef>
                <a:spcPts val="229"/>
              </a:spcBef>
            </a:pPr>
            <a:r>
              <a:rPr lang="en-US" sz="3200" spc="195" dirty="0">
                <a:latin typeface="Times New Roman"/>
                <a:cs typeface="Times New Roman"/>
              </a:rPr>
              <a:t>ALL is a common blood cancer affecting both children and adults, with high mortality rates if not detected </a:t>
            </a:r>
            <a:r>
              <a:rPr lang="en-US" sz="3200" spc="195" dirty="0" err="1">
                <a:latin typeface="Times New Roman"/>
                <a:cs typeface="Times New Roman"/>
              </a:rPr>
              <a:t>early.Manual</a:t>
            </a:r>
            <a:r>
              <a:rPr lang="en-US" sz="3200" spc="195" dirty="0">
                <a:latin typeface="Times New Roman"/>
                <a:cs typeface="Times New Roman"/>
              </a:rPr>
              <a:t> diagnosis is slow and prone to errors, necessitating automated </a:t>
            </a:r>
            <a:r>
              <a:rPr lang="en-US" sz="3200" spc="195" dirty="0" err="1">
                <a:latin typeface="Times New Roman"/>
                <a:cs typeface="Times New Roman"/>
              </a:rPr>
              <a:t>solutions.CNN</a:t>
            </a:r>
            <a:r>
              <a:rPr lang="en-US" sz="3200" spc="195" dirty="0">
                <a:latin typeface="Times New Roman"/>
                <a:cs typeface="Times New Roman"/>
              </a:rPr>
              <a:t>-based leukemia classification, though effective, suffers from computational inefficiency and large parameter </a:t>
            </a:r>
            <a:r>
              <a:rPr lang="en-US" sz="3200" spc="195" dirty="0" err="1">
                <a:latin typeface="Times New Roman"/>
                <a:cs typeface="Times New Roman"/>
              </a:rPr>
              <a:t>sizes.QNNs</a:t>
            </a:r>
            <a:r>
              <a:rPr lang="en-US" sz="3200" spc="195" dirty="0">
                <a:latin typeface="Times New Roman"/>
                <a:cs typeface="Times New Roman"/>
              </a:rPr>
              <a:t>, leveraging quantum superposition and entanglement, offer efficient classification with fewer </a:t>
            </a:r>
            <a:r>
              <a:rPr lang="en-US" sz="3200" spc="195" dirty="0" err="1">
                <a:latin typeface="Times New Roman"/>
                <a:cs typeface="Times New Roman"/>
              </a:rPr>
              <a:t>parameters.Quantum</a:t>
            </a:r>
            <a:r>
              <a:rPr lang="en-US" sz="3200" spc="195" dirty="0">
                <a:latin typeface="Times New Roman"/>
                <a:cs typeface="Times New Roman"/>
              </a:rPr>
              <a:t> computing is advancing rapidly, making hybrid models a promising solution for medical imaging.</a:t>
            </a:r>
            <a:endParaRPr lang="en-US" sz="3200" dirty="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3E631-9B07-3531-F7EB-78428C9A5EA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2E550D1-CA4C-0431-35CD-EB8C3B869C5F}"/>
              </a:ext>
            </a:extLst>
          </p:cNvPr>
          <p:cNvSpPr txBox="1">
            <a:spLocks noGrp="1"/>
          </p:cNvSpPr>
          <p:nvPr>
            <p:ph type="title"/>
          </p:nvPr>
        </p:nvSpPr>
        <p:spPr>
          <a:xfrm>
            <a:off x="457200" y="662774"/>
            <a:ext cx="5562600" cy="705321"/>
          </a:xfrm>
          <a:prstGeom prst="rect">
            <a:avLst/>
          </a:prstGeom>
        </p:spPr>
        <p:txBody>
          <a:bodyPr vert="horz" wrap="square" lIns="0" tIns="12700" rIns="0" bIns="0" rtlCol="0">
            <a:spAutoFit/>
          </a:bodyPr>
          <a:lstStyle/>
          <a:p>
            <a:pPr marL="12700">
              <a:lnSpc>
                <a:spcPct val="100000"/>
              </a:lnSpc>
              <a:spcBef>
                <a:spcPts val="100"/>
              </a:spcBef>
            </a:pPr>
            <a:r>
              <a:rPr lang="en-IN" dirty="0"/>
              <a:t>17.</a:t>
            </a:r>
            <a:r>
              <a:rPr lang="en-IN" spc="55" dirty="0"/>
              <a:t> Publication status </a:t>
            </a:r>
            <a:endParaRPr spc="-125" dirty="0"/>
          </a:p>
        </p:txBody>
      </p:sp>
      <p:sp>
        <p:nvSpPr>
          <p:cNvPr id="9" name="object 9">
            <a:extLst>
              <a:ext uri="{FF2B5EF4-FFF2-40B4-BE49-F238E27FC236}">
                <a16:creationId xmlns:a16="http://schemas.microsoft.com/office/drawing/2014/main" id="{145A44FD-9A6B-FAA3-ABEB-1FCB48E6E4C8}"/>
              </a:ext>
            </a:extLst>
          </p:cNvPr>
          <p:cNvSpPr txBox="1"/>
          <p:nvPr/>
        </p:nvSpPr>
        <p:spPr>
          <a:xfrm>
            <a:off x="17549248" y="9598202"/>
            <a:ext cx="383540" cy="371475"/>
          </a:xfrm>
          <a:prstGeom prst="rect">
            <a:avLst/>
          </a:prstGeom>
        </p:spPr>
        <p:txBody>
          <a:bodyPr vert="horz" wrap="square" lIns="0" tIns="29845" rIns="0" bIns="0" rtlCol="0">
            <a:spAutoFit/>
          </a:bodyPr>
          <a:lstStyle/>
          <a:p>
            <a:pPr marL="38100">
              <a:lnSpc>
                <a:spcPct val="100000"/>
              </a:lnSpc>
              <a:spcBef>
                <a:spcPts val="235"/>
              </a:spcBef>
            </a:pPr>
            <a:fld id="{81D60167-4931-47E6-BA6A-407CBD079E47}" type="slidenum">
              <a:rPr sz="2000" spc="-25" dirty="0">
                <a:latin typeface="Verdana"/>
                <a:cs typeface="Verdana"/>
              </a:rPr>
              <a:t>40</a:t>
            </a:fld>
            <a:endParaRPr sz="2000">
              <a:latin typeface="Verdana"/>
              <a:cs typeface="Verdana"/>
            </a:endParaRPr>
          </a:p>
        </p:txBody>
      </p:sp>
      <p:sp>
        <p:nvSpPr>
          <p:cNvPr id="5" name="TextBox 4">
            <a:extLst>
              <a:ext uri="{FF2B5EF4-FFF2-40B4-BE49-F238E27FC236}">
                <a16:creationId xmlns:a16="http://schemas.microsoft.com/office/drawing/2014/main" id="{3057CB36-0AE2-402E-478F-D2D561571C2B}"/>
              </a:ext>
            </a:extLst>
          </p:cNvPr>
          <p:cNvSpPr txBox="1"/>
          <p:nvPr/>
        </p:nvSpPr>
        <p:spPr>
          <a:xfrm>
            <a:off x="1066800" y="1714500"/>
            <a:ext cx="3352800" cy="381000"/>
          </a:xfrm>
          <a:prstGeom prst="rect">
            <a:avLst/>
          </a:prstGeom>
          <a:noFill/>
        </p:spPr>
        <p:txBody>
          <a:bodyPr wrap="square" rtlCol="0">
            <a:spAutoFit/>
          </a:bodyPr>
          <a:lstStyle/>
          <a:p>
            <a:r>
              <a:rPr lang="en-US" dirty="0"/>
              <a:t>Mini-2 – Registered </a:t>
            </a:r>
            <a:endParaRPr lang="en-IN" dirty="0"/>
          </a:p>
        </p:txBody>
      </p:sp>
      <p:pic>
        <p:nvPicPr>
          <p:cNvPr id="4" name="Picture 3">
            <a:extLst>
              <a:ext uri="{FF2B5EF4-FFF2-40B4-BE49-F238E27FC236}">
                <a16:creationId xmlns:a16="http://schemas.microsoft.com/office/drawing/2014/main" id="{D2C2B6AE-398B-F12C-8AD1-B60CAA1011F8}"/>
              </a:ext>
            </a:extLst>
          </p:cNvPr>
          <p:cNvPicPr>
            <a:picLocks noChangeAspect="1"/>
          </p:cNvPicPr>
          <p:nvPr/>
        </p:nvPicPr>
        <p:blipFill>
          <a:blip r:embed="rId2"/>
          <a:stretch>
            <a:fillRect/>
          </a:stretch>
        </p:blipFill>
        <p:spPr>
          <a:xfrm>
            <a:off x="3962400" y="1714500"/>
            <a:ext cx="9240540" cy="7725853"/>
          </a:xfrm>
          <a:prstGeom prst="rect">
            <a:avLst/>
          </a:prstGeom>
        </p:spPr>
      </p:pic>
    </p:spTree>
    <p:extLst>
      <p:ext uri="{BB962C8B-B14F-4D97-AF65-F5344CB8AC3E}">
        <p14:creationId xmlns:p14="http://schemas.microsoft.com/office/powerpoint/2010/main" val="12662865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object 11"/>
          <p:cNvSpPr txBox="1"/>
          <p:nvPr/>
        </p:nvSpPr>
        <p:spPr>
          <a:xfrm>
            <a:off x="17660238" y="9728075"/>
            <a:ext cx="323215" cy="371475"/>
          </a:xfrm>
          <a:prstGeom prst="rect">
            <a:avLst/>
          </a:prstGeom>
        </p:spPr>
        <p:txBody>
          <a:bodyPr vert="horz" wrap="square" lIns="0" tIns="29845" rIns="0" bIns="0" rtlCol="0">
            <a:spAutoFit/>
          </a:bodyPr>
          <a:lstStyle/>
          <a:p>
            <a:pPr marL="12700">
              <a:lnSpc>
                <a:spcPct val="100000"/>
              </a:lnSpc>
              <a:spcBef>
                <a:spcPts val="235"/>
              </a:spcBef>
            </a:pPr>
            <a:r>
              <a:rPr sz="2000" spc="-85" dirty="0">
                <a:latin typeface="Verdana"/>
                <a:cs typeface="Verdana"/>
              </a:rPr>
              <a:t>35</a:t>
            </a:r>
            <a:endParaRPr sz="2000">
              <a:latin typeface="Verdana"/>
              <a:cs typeface="Verdana"/>
            </a:endParaRPr>
          </a:p>
        </p:txBody>
      </p:sp>
      <p:sp>
        <p:nvSpPr>
          <p:cNvPr id="2" name="object 2"/>
          <p:cNvSpPr txBox="1">
            <a:spLocks noGrp="1"/>
          </p:cNvSpPr>
          <p:nvPr>
            <p:ph type="title"/>
          </p:nvPr>
        </p:nvSpPr>
        <p:spPr>
          <a:xfrm>
            <a:off x="675129" y="209381"/>
            <a:ext cx="2597785" cy="711200"/>
          </a:xfrm>
          <a:prstGeom prst="rect">
            <a:avLst/>
          </a:prstGeom>
        </p:spPr>
        <p:txBody>
          <a:bodyPr vert="horz" wrap="square" lIns="0" tIns="12700" rIns="0" bIns="0" rtlCol="0">
            <a:spAutoFit/>
          </a:bodyPr>
          <a:lstStyle/>
          <a:p>
            <a:pPr marL="12700">
              <a:lnSpc>
                <a:spcPct val="100000"/>
              </a:lnSpc>
              <a:spcBef>
                <a:spcPts val="100"/>
              </a:spcBef>
            </a:pPr>
            <a:r>
              <a:rPr spc="-75" dirty="0"/>
              <a:t>References</a:t>
            </a:r>
          </a:p>
        </p:txBody>
      </p:sp>
      <p:sp>
        <p:nvSpPr>
          <p:cNvPr id="3" name="object 3"/>
          <p:cNvSpPr txBox="1"/>
          <p:nvPr/>
        </p:nvSpPr>
        <p:spPr>
          <a:xfrm>
            <a:off x="507863" y="1116261"/>
            <a:ext cx="17461230" cy="9080050"/>
          </a:xfrm>
          <a:prstGeom prst="rect">
            <a:avLst/>
          </a:prstGeom>
        </p:spPr>
        <p:txBody>
          <a:bodyPr vert="horz" wrap="square" lIns="0" tIns="38735" rIns="0" bIns="0" rtlCol="0">
            <a:spAutoFit/>
          </a:bodyPr>
          <a:lstStyle/>
          <a:p>
            <a:pPr marL="369570" marR="5080" indent="-357505" algn="just">
              <a:lnSpc>
                <a:spcPts val="3800"/>
              </a:lnSpc>
              <a:spcBef>
                <a:spcPts val="305"/>
              </a:spcBef>
              <a:buAutoNum type="arabicPeriod"/>
              <a:tabLst>
                <a:tab pos="370840" algn="l"/>
              </a:tabLst>
            </a:pPr>
            <a:r>
              <a:rPr lang="en-IN" sz="3600" b="0" i="0" dirty="0">
                <a:solidFill>
                  <a:srgbClr val="222222"/>
                </a:solidFill>
                <a:effectLst/>
                <a:latin typeface="Times New Roman" panose="02020603050405020304" pitchFamily="18" charset="0"/>
                <a:cs typeface="Times New Roman" panose="02020603050405020304" pitchFamily="18" charset="0"/>
              </a:rPr>
              <a:t>Abhishek, A., Deb, S. D., Jha, R. K., Sinha, R., &amp; Jha, K. (2025). Ensemble learning using Gompertz function for </a:t>
            </a:r>
            <a:r>
              <a:rPr lang="en-IN" sz="3600" b="0" i="0" dirty="0" err="1">
                <a:solidFill>
                  <a:srgbClr val="222222"/>
                </a:solidFill>
                <a:effectLst/>
                <a:latin typeface="Times New Roman" panose="02020603050405020304" pitchFamily="18" charset="0"/>
                <a:cs typeface="Times New Roman" panose="02020603050405020304" pitchFamily="18" charset="0"/>
              </a:rPr>
              <a:t>leukemia</a:t>
            </a:r>
            <a:r>
              <a:rPr lang="en-IN" sz="3600" b="0" i="0" dirty="0">
                <a:solidFill>
                  <a:srgbClr val="222222"/>
                </a:solidFill>
                <a:effectLst/>
                <a:latin typeface="Times New Roman" panose="02020603050405020304" pitchFamily="18" charset="0"/>
                <a:cs typeface="Times New Roman" panose="02020603050405020304" pitchFamily="18" charset="0"/>
              </a:rPr>
              <a:t> classification. </a:t>
            </a:r>
            <a:r>
              <a:rPr lang="en-IN" sz="3600" b="0" i="1" dirty="0">
                <a:solidFill>
                  <a:srgbClr val="222222"/>
                </a:solidFill>
                <a:effectLst/>
                <a:latin typeface="Times New Roman" panose="02020603050405020304" pitchFamily="18" charset="0"/>
                <a:cs typeface="Times New Roman" panose="02020603050405020304" pitchFamily="18" charset="0"/>
              </a:rPr>
              <a:t>Biomedical Signal Processing and Control</a:t>
            </a:r>
            <a:r>
              <a:rPr lang="en-IN" sz="3600" b="0" i="0" dirty="0">
                <a:solidFill>
                  <a:srgbClr val="222222"/>
                </a:solidFill>
                <a:effectLst/>
                <a:latin typeface="Times New Roman" panose="02020603050405020304" pitchFamily="18" charset="0"/>
                <a:cs typeface="Times New Roman" panose="02020603050405020304" pitchFamily="18" charset="0"/>
              </a:rPr>
              <a:t>, </a:t>
            </a:r>
            <a:r>
              <a:rPr lang="en-IN" sz="3600" b="0" i="1" dirty="0">
                <a:solidFill>
                  <a:srgbClr val="222222"/>
                </a:solidFill>
                <a:effectLst/>
                <a:latin typeface="Times New Roman" panose="02020603050405020304" pitchFamily="18" charset="0"/>
                <a:cs typeface="Times New Roman" panose="02020603050405020304" pitchFamily="18" charset="0"/>
              </a:rPr>
              <a:t>100</a:t>
            </a:r>
            <a:r>
              <a:rPr lang="en-IN" sz="3600" b="0" i="0" dirty="0">
                <a:solidFill>
                  <a:srgbClr val="222222"/>
                </a:solidFill>
                <a:effectLst/>
                <a:latin typeface="Times New Roman" panose="02020603050405020304" pitchFamily="18" charset="0"/>
                <a:cs typeface="Times New Roman" panose="02020603050405020304" pitchFamily="18" charset="0"/>
              </a:rPr>
              <a:t>, 106925. </a:t>
            </a:r>
          </a:p>
          <a:p>
            <a:pPr marL="369570" marR="5080" indent="-357505" algn="just">
              <a:lnSpc>
                <a:spcPts val="3800"/>
              </a:lnSpc>
              <a:spcBef>
                <a:spcPts val="305"/>
              </a:spcBef>
              <a:buAutoNum type="arabicPeriod"/>
              <a:tabLst>
                <a:tab pos="370840" algn="l"/>
              </a:tabLst>
            </a:pPr>
            <a:r>
              <a:rPr lang="en-IN" sz="3600" b="0" i="0" dirty="0">
                <a:solidFill>
                  <a:srgbClr val="222222"/>
                </a:solidFill>
                <a:effectLst/>
                <a:latin typeface="Times New Roman" panose="02020603050405020304" pitchFamily="18" charset="0"/>
                <a:cs typeface="Times New Roman" panose="02020603050405020304" pitchFamily="18" charset="0"/>
              </a:rPr>
              <a:t>Dutta, M., </a:t>
            </a:r>
            <a:r>
              <a:rPr lang="en-IN" sz="3600" b="0" i="0" dirty="0" err="1">
                <a:solidFill>
                  <a:srgbClr val="222222"/>
                </a:solidFill>
                <a:effectLst/>
                <a:latin typeface="Times New Roman" panose="02020603050405020304" pitchFamily="18" charset="0"/>
                <a:cs typeface="Times New Roman" panose="02020603050405020304" pitchFamily="18" charset="0"/>
              </a:rPr>
              <a:t>Mojumdar</a:t>
            </a:r>
            <a:r>
              <a:rPr lang="en-IN" sz="3600" b="0" i="0" dirty="0">
                <a:solidFill>
                  <a:srgbClr val="222222"/>
                </a:solidFill>
                <a:effectLst/>
                <a:latin typeface="Times New Roman" panose="02020603050405020304" pitchFamily="18" charset="0"/>
                <a:cs typeface="Times New Roman" panose="02020603050405020304" pitchFamily="18" charset="0"/>
              </a:rPr>
              <a:t>, M. U., Kabir, M. A., Chakraborty, N. R., </a:t>
            </a:r>
            <a:r>
              <a:rPr lang="en-IN" sz="3600" b="0" i="0" dirty="0" err="1">
                <a:solidFill>
                  <a:srgbClr val="222222"/>
                </a:solidFill>
                <a:effectLst/>
                <a:latin typeface="Times New Roman" panose="02020603050405020304" pitchFamily="18" charset="0"/>
                <a:cs typeface="Times New Roman" panose="02020603050405020304" pitchFamily="18" charset="0"/>
              </a:rPr>
              <a:t>Siddiquee</a:t>
            </a:r>
            <a:r>
              <a:rPr lang="en-IN" sz="3600" b="0" i="0" dirty="0">
                <a:solidFill>
                  <a:srgbClr val="222222"/>
                </a:solidFill>
                <a:effectLst/>
                <a:latin typeface="Times New Roman" panose="02020603050405020304" pitchFamily="18" charset="0"/>
                <a:cs typeface="Times New Roman" panose="02020603050405020304" pitchFamily="18" charset="0"/>
              </a:rPr>
              <a:t>, S. M. T., &amp; Abdullah, S. (2025). LEU3: An Attention Augmented-based Model for Acute Lymphoblastic </a:t>
            </a:r>
            <a:r>
              <a:rPr lang="en-IN" sz="3600" b="0" i="0" dirty="0" err="1">
                <a:solidFill>
                  <a:srgbClr val="222222"/>
                </a:solidFill>
                <a:effectLst/>
                <a:latin typeface="Times New Roman" panose="02020603050405020304" pitchFamily="18" charset="0"/>
                <a:cs typeface="Times New Roman" panose="02020603050405020304" pitchFamily="18" charset="0"/>
              </a:rPr>
              <a:t>Leukemia</a:t>
            </a:r>
            <a:r>
              <a:rPr lang="en-IN" sz="3600" b="0" i="0" dirty="0">
                <a:solidFill>
                  <a:srgbClr val="222222"/>
                </a:solidFill>
                <a:effectLst/>
                <a:latin typeface="Times New Roman" panose="02020603050405020304" pitchFamily="18" charset="0"/>
                <a:cs typeface="Times New Roman" panose="02020603050405020304" pitchFamily="18" charset="0"/>
              </a:rPr>
              <a:t> Classification. </a:t>
            </a:r>
            <a:r>
              <a:rPr lang="en-IN" sz="3600" b="0" i="1" dirty="0">
                <a:solidFill>
                  <a:srgbClr val="222222"/>
                </a:solidFill>
                <a:effectLst/>
                <a:latin typeface="Times New Roman" panose="02020603050405020304" pitchFamily="18" charset="0"/>
                <a:cs typeface="Times New Roman" panose="02020603050405020304" pitchFamily="18" charset="0"/>
              </a:rPr>
              <a:t>IEEE Access</a:t>
            </a:r>
            <a:r>
              <a:rPr lang="en-IN" sz="3600" b="0" i="0" dirty="0">
                <a:solidFill>
                  <a:srgbClr val="222222"/>
                </a:solidFill>
                <a:effectLst/>
                <a:latin typeface="Times New Roman" panose="02020603050405020304" pitchFamily="18" charset="0"/>
                <a:cs typeface="Times New Roman" panose="02020603050405020304" pitchFamily="18" charset="0"/>
              </a:rPr>
              <a:t>. </a:t>
            </a:r>
          </a:p>
          <a:p>
            <a:pPr marL="369570" marR="5080" indent="-357505" algn="just">
              <a:lnSpc>
                <a:spcPts val="3800"/>
              </a:lnSpc>
              <a:spcBef>
                <a:spcPts val="305"/>
              </a:spcBef>
              <a:buAutoNum type="arabicPeriod"/>
              <a:tabLst>
                <a:tab pos="370840" algn="l"/>
              </a:tabLst>
            </a:pPr>
            <a:r>
              <a:rPr lang="en-IN" sz="3600" b="0" i="0" dirty="0">
                <a:solidFill>
                  <a:srgbClr val="222222"/>
                </a:solidFill>
                <a:effectLst/>
                <a:latin typeface="Times New Roman" panose="02020603050405020304" pitchFamily="18" charset="0"/>
                <a:cs typeface="Times New Roman" panose="02020603050405020304" pitchFamily="18" charset="0"/>
              </a:rPr>
              <a:t>Asaad, R. R., </a:t>
            </a:r>
            <a:r>
              <a:rPr lang="en-IN" sz="3600" b="0" i="0" dirty="0" err="1">
                <a:solidFill>
                  <a:srgbClr val="222222"/>
                </a:solidFill>
                <a:effectLst/>
                <a:latin typeface="Times New Roman" panose="02020603050405020304" pitchFamily="18" charset="0"/>
                <a:cs typeface="Times New Roman" panose="02020603050405020304" pitchFamily="18" charset="0"/>
              </a:rPr>
              <a:t>Almufti</a:t>
            </a:r>
            <a:r>
              <a:rPr lang="en-IN" sz="3600" b="0" i="0" dirty="0">
                <a:solidFill>
                  <a:srgbClr val="222222"/>
                </a:solidFill>
                <a:effectLst/>
                <a:latin typeface="Times New Roman" panose="02020603050405020304" pitchFamily="18" charset="0"/>
                <a:cs typeface="Times New Roman" panose="02020603050405020304" pitchFamily="18" charset="0"/>
              </a:rPr>
              <a:t>, S. M., </a:t>
            </a:r>
            <a:r>
              <a:rPr lang="en-IN" sz="3600" b="0" i="0" dirty="0" err="1">
                <a:solidFill>
                  <a:srgbClr val="222222"/>
                </a:solidFill>
                <a:effectLst/>
                <a:latin typeface="Times New Roman" panose="02020603050405020304" pitchFamily="18" charset="0"/>
                <a:cs typeface="Times New Roman" panose="02020603050405020304" pitchFamily="18" charset="0"/>
              </a:rPr>
              <a:t>Marqas</a:t>
            </a:r>
            <a:r>
              <a:rPr lang="en-IN" sz="3600" b="0" i="0" dirty="0">
                <a:solidFill>
                  <a:srgbClr val="222222"/>
                </a:solidFill>
                <a:effectLst/>
                <a:latin typeface="Times New Roman" panose="02020603050405020304" pitchFamily="18" charset="0"/>
                <a:cs typeface="Times New Roman" panose="02020603050405020304" pitchFamily="18" charset="0"/>
              </a:rPr>
              <a:t>, R. B., Hussein, C. S., &amp; Majeed, D. A. U-NET PLR. </a:t>
            </a:r>
          </a:p>
          <a:p>
            <a:pPr marL="369570" marR="5080" indent="-357505" algn="just">
              <a:lnSpc>
                <a:spcPts val="3800"/>
              </a:lnSpc>
              <a:spcBef>
                <a:spcPts val="305"/>
              </a:spcBef>
              <a:buAutoNum type="arabicPeriod"/>
              <a:tabLst>
                <a:tab pos="370840" algn="l"/>
              </a:tabLst>
            </a:pPr>
            <a:r>
              <a:rPr lang="en-IN" sz="3600" b="0" i="0" dirty="0">
                <a:solidFill>
                  <a:srgbClr val="222222"/>
                </a:solidFill>
                <a:effectLst/>
                <a:latin typeface="Times New Roman" panose="02020603050405020304" pitchFamily="18" charset="0"/>
                <a:cs typeface="Times New Roman" panose="02020603050405020304" pitchFamily="18" charset="0"/>
              </a:rPr>
              <a:t>Zhu, Y., Zhang, M., Huang, Q., Wu, X., Wan, L., &amp; Huang, J. (2025). Secretary bird optimization algorithm based on quantum computing and multiple strategies improvement for KELM diabetes classification. </a:t>
            </a:r>
            <a:r>
              <a:rPr lang="en-IN" sz="3600" b="0" i="1" dirty="0">
                <a:solidFill>
                  <a:srgbClr val="222222"/>
                </a:solidFill>
                <a:effectLst/>
                <a:latin typeface="Times New Roman" panose="02020603050405020304" pitchFamily="18" charset="0"/>
                <a:cs typeface="Times New Roman" panose="02020603050405020304" pitchFamily="18" charset="0"/>
              </a:rPr>
              <a:t>Scientific Reports</a:t>
            </a:r>
            <a:r>
              <a:rPr lang="en-IN" sz="3600" b="0" i="0" dirty="0">
                <a:solidFill>
                  <a:srgbClr val="222222"/>
                </a:solidFill>
                <a:effectLst/>
                <a:latin typeface="Times New Roman" panose="02020603050405020304" pitchFamily="18" charset="0"/>
                <a:cs typeface="Times New Roman" panose="02020603050405020304" pitchFamily="18" charset="0"/>
              </a:rPr>
              <a:t>, </a:t>
            </a:r>
            <a:r>
              <a:rPr lang="en-IN" sz="3600" b="0" i="1" dirty="0">
                <a:solidFill>
                  <a:srgbClr val="222222"/>
                </a:solidFill>
                <a:effectLst/>
                <a:latin typeface="Times New Roman" panose="02020603050405020304" pitchFamily="18" charset="0"/>
                <a:cs typeface="Times New Roman" panose="02020603050405020304" pitchFamily="18" charset="0"/>
              </a:rPr>
              <a:t>15</a:t>
            </a:r>
            <a:r>
              <a:rPr lang="en-IN" sz="3600" b="0" i="0" dirty="0">
                <a:solidFill>
                  <a:srgbClr val="222222"/>
                </a:solidFill>
                <a:effectLst/>
                <a:latin typeface="Times New Roman" panose="02020603050405020304" pitchFamily="18" charset="0"/>
                <a:cs typeface="Times New Roman" panose="02020603050405020304" pitchFamily="18" charset="0"/>
              </a:rPr>
              <a:t>(1), 3774.</a:t>
            </a:r>
          </a:p>
          <a:p>
            <a:pPr marL="369570" marR="5080" indent="-357505" algn="just">
              <a:lnSpc>
                <a:spcPts val="3800"/>
              </a:lnSpc>
              <a:spcBef>
                <a:spcPts val="305"/>
              </a:spcBef>
              <a:buAutoNum type="arabicPeriod"/>
              <a:tabLst>
                <a:tab pos="370840" algn="l"/>
              </a:tabLst>
            </a:pPr>
            <a:r>
              <a:rPr lang="en-IN" sz="3600" b="0" i="0" dirty="0" err="1">
                <a:solidFill>
                  <a:srgbClr val="222222"/>
                </a:solidFill>
                <a:effectLst/>
                <a:latin typeface="Times New Roman" panose="02020603050405020304" pitchFamily="18" charset="0"/>
                <a:cs typeface="Times New Roman" panose="02020603050405020304" pitchFamily="18" charset="0"/>
              </a:rPr>
              <a:t>Alqassab</a:t>
            </a:r>
            <a:r>
              <a:rPr lang="en-IN" sz="3600" b="0" i="0" dirty="0">
                <a:solidFill>
                  <a:srgbClr val="222222"/>
                </a:solidFill>
                <a:effectLst/>
                <a:latin typeface="Times New Roman" panose="02020603050405020304" pitchFamily="18" charset="0"/>
                <a:cs typeface="Times New Roman" panose="02020603050405020304" pitchFamily="18" charset="0"/>
              </a:rPr>
              <a:t>, A. I. M., LUQUE-NIETO, M. A., &amp; Mohammed, M. A. Enhanced Multi-Label Ocular Disease Identification Using a Quantum Convolutional Neural Network Approach Based on Fundus Images. </a:t>
            </a:r>
            <a:r>
              <a:rPr lang="en-IN" sz="3600" b="0" i="1" dirty="0">
                <a:solidFill>
                  <a:srgbClr val="222222"/>
                </a:solidFill>
                <a:effectLst/>
                <a:latin typeface="Times New Roman" panose="02020603050405020304" pitchFamily="18" charset="0"/>
                <a:cs typeface="Times New Roman" panose="02020603050405020304" pitchFamily="18" charset="0"/>
              </a:rPr>
              <a:t>Available at SSRN 5139712</a:t>
            </a:r>
            <a:r>
              <a:rPr lang="en-IN" sz="3600" b="0" i="0" dirty="0">
                <a:solidFill>
                  <a:srgbClr val="222222"/>
                </a:solidFill>
                <a:effectLst/>
                <a:latin typeface="Times New Roman" panose="02020603050405020304" pitchFamily="18" charset="0"/>
                <a:cs typeface="Times New Roman" panose="02020603050405020304" pitchFamily="18" charset="0"/>
              </a:rPr>
              <a:t>.</a:t>
            </a:r>
          </a:p>
          <a:p>
            <a:pPr marL="369570" marR="5080" indent="-357505" algn="just">
              <a:lnSpc>
                <a:spcPts val="3800"/>
              </a:lnSpc>
              <a:spcBef>
                <a:spcPts val="305"/>
              </a:spcBef>
              <a:buAutoNum type="arabicPeriod"/>
              <a:tabLst>
                <a:tab pos="370840" algn="l"/>
              </a:tabLst>
            </a:pPr>
            <a:r>
              <a:rPr lang="en-IN" sz="3600" b="0" i="0" dirty="0" err="1">
                <a:solidFill>
                  <a:srgbClr val="222222"/>
                </a:solidFill>
                <a:effectLst/>
                <a:latin typeface="Times New Roman" panose="02020603050405020304" pitchFamily="18" charset="0"/>
                <a:cs typeface="Times New Roman" panose="02020603050405020304" pitchFamily="18" charset="0"/>
              </a:rPr>
              <a:t>Asadoorian</a:t>
            </a:r>
            <a:r>
              <a:rPr lang="en-IN" sz="3600" b="0" i="0" dirty="0">
                <a:solidFill>
                  <a:srgbClr val="222222"/>
                </a:solidFill>
                <a:effectLst/>
                <a:latin typeface="Times New Roman" panose="02020603050405020304" pitchFamily="18" charset="0"/>
                <a:cs typeface="Times New Roman" panose="02020603050405020304" pitchFamily="18" charset="0"/>
              </a:rPr>
              <a:t>, N., Yaraghi, S., &amp; </a:t>
            </a:r>
            <a:r>
              <a:rPr lang="en-IN" sz="3600" b="0" i="0" dirty="0" err="1">
                <a:solidFill>
                  <a:srgbClr val="222222"/>
                </a:solidFill>
                <a:effectLst/>
                <a:latin typeface="Times New Roman" panose="02020603050405020304" pitchFamily="18" charset="0"/>
                <a:cs typeface="Times New Roman" panose="02020603050405020304" pitchFamily="18" charset="0"/>
              </a:rPr>
              <a:t>Tahmasian</a:t>
            </a:r>
            <a:r>
              <a:rPr lang="en-IN" sz="3600" b="0" i="0" dirty="0">
                <a:solidFill>
                  <a:srgbClr val="222222"/>
                </a:solidFill>
                <a:effectLst/>
                <a:latin typeface="Times New Roman" panose="02020603050405020304" pitchFamily="18" charset="0"/>
                <a:cs typeface="Times New Roman" panose="02020603050405020304" pitchFamily="18" charset="0"/>
              </a:rPr>
              <a:t>, A. (2024). Pre-trained quantum convolutional neural network for COVID-19 disease classification using computed tomography images. </a:t>
            </a:r>
            <a:r>
              <a:rPr lang="en-IN" sz="3600" b="0" i="1" dirty="0" err="1">
                <a:solidFill>
                  <a:srgbClr val="222222"/>
                </a:solidFill>
                <a:effectLst/>
                <a:latin typeface="Times New Roman" panose="02020603050405020304" pitchFamily="18" charset="0"/>
                <a:cs typeface="Times New Roman" panose="02020603050405020304" pitchFamily="18" charset="0"/>
              </a:rPr>
              <a:t>PeerJ</a:t>
            </a:r>
            <a:r>
              <a:rPr lang="en-IN" sz="3600" b="0" i="1" dirty="0">
                <a:solidFill>
                  <a:srgbClr val="222222"/>
                </a:solidFill>
                <a:effectLst/>
                <a:latin typeface="Times New Roman" panose="02020603050405020304" pitchFamily="18" charset="0"/>
                <a:cs typeface="Times New Roman" panose="02020603050405020304" pitchFamily="18" charset="0"/>
              </a:rPr>
              <a:t> Computer Science</a:t>
            </a:r>
            <a:r>
              <a:rPr lang="en-IN" sz="3600" b="0" i="0" dirty="0">
                <a:solidFill>
                  <a:srgbClr val="222222"/>
                </a:solidFill>
                <a:effectLst/>
                <a:latin typeface="Times New Roman" panose="02020603050405020304" pitchFamily="18" charset="0"/>
                <a:cs typeface="Times New Roman" panose="02020603050405020304" pitchFamily="18" charset="0"/>
              </a:rPr>
              <a:t>, </a:t>
            </a:r>
            <a:r>
              <a:rPr lang="en-IN" sz="3600" b="0" i="1" dirty="0">
                <a:solidFill>
                  <a:srgbClr val="222222"/>
                </a:solidFill>
                <a:effectLst/>
                <a:latin typeface="Times New Roman" panose="02020603050405020304" pitchFamily="18" charset="0"/>
                <a:cs typeface="Times New Roman" panose="02020603050405020304" pitchFamily="18" charset="0"/>
              </a:rPr>
              <a:t>10</a:t>
            </a:r>
            <a:r>
              <a:rPr lang="en-IN" sz="3600" b="0" i="0" dirty="0">
                <a:solidFill>
                  <a:srgbClr val="222222"/>
                </a:solidFill>
                <a:effectLst/>
                <a:latin typeface="Times New Roman" panose="02020603050405020304" pitchFamily="18" charset="0"/>
                <a:cs typeface="Times New Roman" panose="02020603050405020304" pitchFamily="18" charset="0"/>
              </a:rPr>
              <a:t>, e2343.</a:t>
            </a:r>
          </a:p>
          <a:p>
            <a:pPr marL="369570" marR="5080" indent="-357505" algn="just">
              <a:lnSpc>
                <a:spcPts val="3800"/>
              </a:lnSpc>
              <a:spcBef>
                <a:spcPts val="305"/>
              </a:spcBef>
              <a:buAutoNum type="arabicPeriod"/>
              <a:tabLst>
                <a:tab pos="370840" algn="l"/>
              </a:tabLst>
            </a:pPr>
            <a:endParaRPr lang="en-IN" sz="3600" b="0" i="0" dirty="0">
              <a:solidFill>
                <a:srgbClr val="222222"/>
              </a:solidFill>
              <a:effectLst/>
              <a:latin typeface="Times New Roman" panose="02020603050405020304" pitchFamily="18" charset="0"/>
              <a:cs typeface="Times New Roman" panose="02020603050405020304" pitchFamily="18" charset="0"/>
            </a:endParaRPr>
          </a:p>
          <a:p>
            <a:pPr marL="369570" marR="5080" indent="-357505" algn="just">
              <a:lnSpc>
                <a:spcPts val="3800"/>
              </a:lnSpc>
              <a:spcBef>
                <a:spcPts val="305"/>
              </a:spcBef>
              <a:buAutoNum type="arabicPeriod"/>
              <a:tabLst>
                <a:tab pos="370840" algn="l"/>
              </a:tabLst>
            </a:pPr>
            <a:endParaRPr sz="325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5129" y="209381"/>
            <a:ext cx="2597785" cy="711200"/>
          </a:xfrm>
          <a:prstGeom prst="rect">
            <a:avLst/>
          </a:prstGeom>
        </p:spPr>
        <p:txBody>
          <a:bodyPr vert="horz" wrap="square" lIns="0" tIns="12700" rIns="0" bIns="0" rtlCol="0">
            <a:spAutoFit/>
          </a:bodyPr>
          <a:lstStyle/>
          <a:p>
            <a:pPr marL="12700">
              <a:lnSpc>
                <a:spcPct val="100000"/>
              </a:lnSpc>
              <a:spcBef>
                <a:spcPts val="100"/>
              </a:spcBef>
            </a:pPr>
            <a:r>
              <a:rPr spc="-75" dirty="0"/>
              <a:t>References</a:t>
            </a:r>
          </a:p>
        </p:txBody>
      </p:sp>
      <p:sp>
        <p:nvSpPr>
          <p:cNvPr id="3" name="object 3"/>
          <p:cNvSpPr txBox="1"/>
          <p:nvPr/>
        </p:nvSpPr>
        <p:spPr>
          <a:xfrm>
            <a:off x="17488458" y="9561010"/>
            <a:ext cx="336550" cy="330200"/>
          </a:xfrm>
          <a:prstGeom prst="rect">
            <a:avLst/>
          </a:prstGeom>
        </p:spPr>
        <p:txBody>
          <a:bodyPr vert="horz" wrap="square" lIns="0" tIns="12700" rIns="0" bIns="0" rtlCol="0">
            <a:spAutoFit/>
          </a:bodyPr>
          <a:lstStyle/>
          <a:p>
            <a:pPr marL="12700">
              <a:lnSpc>
                <a:spcPct val="100000"/>
              </a:lnSpc>
              <a:spcBef>
                <a:spcPts val="100"/>
              </a:spcBef>
            </a:pPr>
            <a:r>
              <a:rPr sz="2000" spc="-25" dirty="0">
                <a:latin typeface="Verdana"/>
                <a:cs typeface="Verdana"/>
              </a:rPr>
              <a:t>36</a:t>
            </a:r>
            <a:endParaRPr sz="2000">
              <a:latin typeface="Verdana"/>
              <a:cs typeface="Verdana"/>
            </a:endParaRPr>
          </a:p>
        </p:txBody>
      </p:sp>
      <p:sp>
        <p:nvSpPr>
          <p:cNvPr id="4" name="object 4"/>
          <p:cNvSpPr txBox="1"/>
          <p:nvPr/>
        </p:nvSpPr>
        <p:spPr>
          <a:xfrm>
            <a:off x="312801" y="1230905"/>
            <a:ext cx="17408525" cy="2657138"/>
          </a:xfrm>
          <a:prstGeom prst="rect">
            <a:avLst/>
          </a:prstGeom>
        </p:spPr>
        <p:txBody>
          <a:bodyPr vert="horz" wrap="square" lIns="0" tIns="12065" rIns="0" bIns="0" rtlCol="0">
            <a:spAutoFit/>
          </a:bodyPr>
          <a:lstStyle/>
          <a:p>
            <a:pPr marL="713105" marR="67945" indent="-497840" algn="just">
              <a:lnSpc>
                <a:spcPts val="4130"/>
              </a:lnSpc>
              <a:spcBef>
                <a:spcPts val="180"/>
              </a:spcBef>
              <a:buSzPct val="101562"/>
              <a:buAutoNum type="arabicPeriod" startAt="7"/>
              <a:tabLst>
                <a:tab pos="714375" algn="l"/>
              </a:tabLst>
            </a:pPr>
            <a:r>
              <a:rPr lang="en-IN" sz="3200" b="0" i="0" dirty="0">
                <a:solidFill>
                  <a:srgbClr val="222222"/>
                </a:solidFill>
                <a:effectLst/>
                <a:latin typeface="Times New Roman" panose="02020603050405020304" pitchFamily="18" charset="0"/>
                <a:cs typeface="Times New Roman" panose="02020603050405020304" pitchFamily="18" charset="0"/>
              </a:rPr>
              <a:t>Hafeez, M. A., Munir, A., &amp; Ullah, H. (2024). H-QNN: A Hybrid Quantum–Classical Neural Network for Improved Binary Image Classification. </a:t>
            </a:r>
            <a:r>
              <a:rPr lang="en-IN" sz="3200" b="0" i="1" dirty="0">
                <a:solidFill>
                  <a:srgbClr val="222222"/>
                </a:solidFill>
                <a:effectLst/>
                <a:latin typeface="Times New Roman" panose="02020603050405020304" pitchFamily="18" charset="0"/>
                <a:cs typeface="Times New Roman" panose="02020603050405020304" pitchFamily="18" charset="0"/>
              </a:rPr>
              <a:t>AI</a:t>
            </a:r>
            <a:r>
              <a:rPr lang="en-IN" sz="3200" b="0" i="0" dirty="0">
                <a:solidFill>
                  <a:srgbClr val="222222"/>
                </a:solidFill>
                <a:effectLst/>
                <a:latin typeface="Times New Roman" panose="02020603050405020304" pitchFamily="18" charset="0"/>
                <a:cs typeface="Times New Roman" panose="02020603050405020304" pitchFamily="18" charset="0"/>
              </a:rPr>
              <a:t>, </a:t>
            </a:r>
            <a:r>
              <a:rPr lang="en-IN" sz="3200" b="0" i="1" dirty="0">
                <a:solidFill>
                  <a:srgbClr val="222222"/>
                </a:solidFill>
                <a:effectLst/>
                <a:latin typeface="Times New Roman" panose="02020603050405020304" pitchFamily="18" charset="0"/>
                <a:cs typeface="Times New Roman" panose="02020603050405020304" pitchFamily="18" charset="0"/>
              </a:rPr>
              <a:t>5</a:t>
            </a:r>
            <a:r>
              <a:rPr lang="en-IN" sz="3200" b="0" i="0" dirty="0">
                <a:solidFill>
                  <a:srgbClr val="222222"/>
                </a:solidFill>
                <a:effectLst/>
                <a:latin typeface="Times New Roman" panose="02020603050405020304" pitchFamily="18" charset="0"/>
                <a:cs typeface="Times New Roman" panose="02020603050405020304" pitchFamily="18" charset="0"/>
              </a:rPr>
              <a:t>(3), 1462-1481. </a:t>
            </a:r>
          </a:p>
          <a:p>
            <a:pPr marL="713105" marR="67945" indent="-497840" algn="just">
              <a:lnSpc>
                <a:spcPts val="4130"/>
              </a:lnSpc>
              <a:spcBef>
                <a:spcPts val="180"/>
              </a:spcBef>
              <a:buSzPct val="101562"/>
              <a:buAutoNum type="arabicPeriod" startAt="7"/>
              <a:tabLst>
                <a:tab pos="714375" algn="l"/>
              </a:tabLst>
            </a:pPr>
            <a:r>
              <a:rPr lang="en-IN" sz="3200" b="0" i="0" dirty="0">
                <a:solidFill>
                  <a:srgbClr val="222222"/>
                </a:solidFill>
                <a:effectLst/>
                <a:latin typeface="Times New Roman" panose="02020603050405020304" pitchFamily="18" charset="0"/>
                <a:cs typeface="Times New Roman" panose="02020603050405020304" pitchFamily="18" charset="0"/>
              </a:rPr>
              <a:t>Ranga, D., Prajapat, S., Akhtar, Z., Kumar, P., &amp; </a:t>
            </a:r>
            <a:r>
              <a:rPr lang="en-IN" sz="3200" b="0" i="0" dirty="0" err="1">
                <a:solidFill>
                  <a:srgbClr val="222222"/>
                </a:solidFill>
                <a:effectLst/>
                <a:latin typeface="Times New Roman" panose="02020603050405020304" pitchFamily="18" charset="0"/>
                <a:cs typeface="Times New Roman" panose="02020603050405020304" pitchFamily="18" charset="0"/>
              </a:rPr>
              <a:t>Vasilakos</a:t>
            </a:r>
            <a:r>
              <a:rPr lang="en-IN" sz="3200" b="0" i="0" dirty="0">
                <a:solidFill>
                  <a:srgbClr val="222222"/>
                </a:solidFill>
                <a:effectLst/>
                <a:latin typeface="Times New Roman" panose="02020603050405020304" pitchFamily="18" charset="0"/>
                <a:cs typeface="Times New Roman" panose="02020603050405020304" pitchFamily="18" charset="0"/>
              </a:rPr>
              <a:t>, A. V. (2024). Hybrid Quantum–Classical Neural Networks for Efficient MNIST Binary Image Classification. </a:t>
            </a:r>
            <a:r>
              <a:rPr lang="en-IN" sz="3200" b="0" i="1" dirty="0">
                <a:solidFill>
                  <a:srgbClr val="222222"/>
                </a:solidFill>
                <a:effectLst/>
                <a:latin typeface="Times New Roman" panose="02020603050405020304" pitchFamily="18" charset="0"/>
                <a:cs typeface="Times New Roman" panose="02020603050405020304" pitchFamily="18" charset="0"/>
              </a:rPr>
              <a:t>Mathematics</a:t>
            </a:r>
            <a:r>
              <a:rPr lang="en-IN" sz="3200" b="0" i="0" dirty="0">
                <a:solidFill>
                  <a:srgbClr val="222222"/>
                </a:solidFill>
                <a:effectLst/>
                <a:latin typeface="Times New Roman" panose="02020603050405020304" pitchFamily="18" charset="0"/>
                <a:cs typeface="Times New Roman" panose="02020603050405020304" pitchFamily="18" charset="0"/>
              </a:rPr>
              <a:t>, </a:t>
            </a:r>
            <a:r>
              <a:rPr lang="en-IN" sz="3200" b="0" i="1" dirty="0">
                <a:solidFill>
                  <a:srgbClr val="222222"/>
                </a:solidFill>
                <a:effectLst/>
                <a:latin typeface="Times New Roman" panose="02020603050405020304" pitchFamily="18" charset="0"/>
                <a:cs typeface="Times New Roman" panose="02020603050405020304" pitchFamily="18" charset="0"/>
              </a:rPr>
              <a:t>12</a:t>
            </a:r>
            <a:r>
              <a:rPr lang="en-IN" sz="3200" b="0" i="0" dirty="0">
                <a:solidFill>
                  <a:srgbClr val="222222"/>
                </a:solidFill>
                <a:effectLst/>
                <a:latin typeface="Times New Roman" panose="02020603050405020304" pitchFamily="18" charset="0"/>
                <a:cs typeface="Times New Roman" panose="02020603050405020304" pitchFamily="18" charset="0"/>
              </a:rPr>
              <a:t>(23), 1-22.</a:t>
            </a:r>
          </a:p>
          <a:p>
            <a:pPr marL="713105" marR="67945" indent="-497840" algn="just">
              <a:lnSpc>
                <a:spcPts val="4130"/>
              </a:lnSpc>
              <a:spcBef>
                <a:spcPts val="180"/>
              </a:spcBef>
              <a:buSzPct val="101562"/>
              <a:buAutoNum type="arabicPeriod" startAt="7"/>
              <a:tabLst>
                <a:tab pos="714375" algn="l"/>
              </a:tabLst>
            </a:pPr>
            <a:endParaRPr lang="en-IN" sz="3200" b="0" i="0" dirty="0">
              <a:solidFill>
                <a:srgbClr val="222222"/>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64415" y="4366936"/>
            <a:ext cx="4351655" cy="1189990"/>
          </a:xfrm>
          <a:prstGeom prst="rect">
            <a:avLst/>
          </a:prstGeom>
        </p:spPr>
        <p:txBody>
          <a:bodyPr vert="horz" wrap="square" lIns="0" tIns="17145" rIns="0" bIns="0" rtlCol="0">
            <a:spAutoFit/>
          </a:bodyPr>
          <a:lstStyle/>
          <a:p>
            <a:pPr marL="12700">
              <a:lnSpc>
                <a:spcPct val="100000"/>
              </a:lnSpc>
              <a:spcBef>
                <a:spcPts val="135"/>
              </a:spcBef>
            </a:pPr>
            <a:r>
              <a:rPr sz="7600" spc="-120" dirty="0"/>
              <a:t>Thank</a:t>
            </a:r>
            <a:r>
              <a:rPr sz="7600" spc="-340" dirty="0"/>
              <a:t> </a:t>
            </a:r>
            <a:r>
              <a:rPr sz="7600" spc="-80" dirty="0"/>
              <a:t>you</a:t>
            </a:r>
            <a:endParaRPr sz="7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678041" y="9632222"/>
            <a:ext cx="247015" cy="341630"/>
          </a:xfrm>
          <a:prstGeom prst="rect">
            <a:avLst/>
          </a:prstGeom>
        </p:spPr>
        <p:txBody>
          <a:bodyPr vert="horz" wrap="square" lIns="0" tIns="0" rIns="0" bIns="0" rtlCol="0">
            <a:spAutoFit/>
          </a:bodyPr>
          <a:lstStyle/>
          <a:p>
            <a:pPr marL="12700">
              <a:lnSpc>
                <a:spcPts val="2415"/>
              </a:lnSpc>
            </a:pPr>
            <a:fld id="{81D60167-4931-47E6-BA6A-407CBD079E47}" type="slidenum">
              <a:rPr sz="2100" spc="-50" dirty="0">
                <a:latin typeface="Times New Roman"/>
                <a:cs typeface="Times New Roman"/>
              </a:rPr>
              <a:t>5</a:t>
            </a:fld>
            <a:endParaRPr sz="2100">
              <a:latin typeface="Times New Roman"/>
              <a:cs typeface="Times New Roman"/>
            </a:endParaRPr>
          </a:p>
        </p:txBody>
      </p:sp>
      <p:sp>
        <p:nvSpPr>
          <p:cNvPr id="2" name="object 2"/>
          <p:cNvSpPr txBox="1">
            <a:spLocks noGrp="1"/>
          </p:cNvSpPr>
          <p:nvPr>
            <p:ph type="title"/>
          </p:nvPr>
        </p:nvSpPr>
        <p:spPr>
          <a:xfrm>
            <a:off x="671441" y="895508"/>
            <a:ext cx="5391150" cy="726440"/>
          </a:xfrm>
          <a:prstGeom prst="rect">
            <a:avLst/>
          </a:prstGeom>
        </p:spPr>
        <p:txBody>
          <a:bodyPr vert="horz" wrap="square" lIns="0" tIns="12700" rIns="0" bIns="0" rtlCol="0">
            <a:spAutoFit/>
          </a:bodyPr>
          <a:lstStyle/>
          <a:p>
            <a:pPr marL="12700">
              <a:lnSpc>
                <a:spcPct val="100000"/>
              </a:lnSpc>
              <a:spcBef>
                <a:spcPts val="100"/>
              </a:spcBef>
            </a:pPr>
            <a:r>
              <a:rPr sz="4600" dirty="0"/>
              <a:t>2.</a:t>
            </a:r>
            <a:r>
              <a:rPr sz="4600" spc="-40" dirty="0"/>
              <a:t> </a:t>
            </a:r>
            <a:r>
              <a:rPr sz="4600" spc="-85" dirty="0"/>
              <a:t>Research</a:t>
            </a:r>
            <a:r>
              <a:rPr sz="4600" spc="-40" dirty="0"/>
              <a:t> </a:t>
            </a:r>
            <a:r>
              <a:rPr sz="4600" spc="-35" dirty="0"/>
              <a:t>Questions</a:t>
            </a:r>
            <a:endParaRPr sz="4600"/>
          </a:p>
        </p:txBody>
      </p:sp>
      <p:sp>
        <p:nvSpPr>
          <p:cNvPr id="3" name="object 3"/>
          <p:cNvSpPr txBox="1"/>
          <p:nvPr/>
        </p:nvSpPr>
        <p:spPr>
          <a:xfrm>
            <a:off x="1061817" y="2334516"/>
            <a:ext cx="16555719" cy="4662173"/>
          </a:xfrm>
          <a:prstGeom prst="rect">
            <a:avLst/>
          </a:prstGeom>
        </p:spPr>
        <p:txBody>
          <a:bodyPr vert="horz" wrap="square" lIns="0" tIns="32384" rIns="0" bIns="0" rtlCol="0">
            <a:spAutoFit/>
          </a:bodyPr>
          <a:lstStyle/>
          <a:p>
            <a:pPr marL="419734" marR="5080" indent="-407670">
              <a:lnSpc>
                <a:spcPts val="4430"/>
              </a:lnSpc>
              <a:spcBef>
                <a:spcPts val="254"/>
              </a:spcBef>
              <a:buAutoNum type="arabicPeriod"/>
              <a:tabLst>
                <a:tab pos="421005" algn="l"/>
              </a:tabLst>
            </a:pPr>
            <a:r>
              <a:rPr lang="en-US" sz="3700" spc="185" dirty="0">
                <a:latin typeface="Times New Roman"/>
                <a:cs typeface="Times New Roman"/>
              </a:rPr>
              <a:t>How can CNN and QNN be combined to improve leukemia classification efficiency?</a:t>
            </a:r>
          </a:p>
          <a:p>
            <a:pPr marL="419734" marR="5080" indent="-407670">
              <a:lnSpc>
                <a:spcPts val="4430"/>
              </a:lnSpc>
              <a:spcBef>
                <a:spcPts val="254"/>
              </a:spcBef>
              <a:buAutoNum type="arabicPeriod"/>
              <a:tabLst>
                <a:tab pos="421005" algn="l"/>
              </a:tabLst>
            </a:pPr>
            <a:r>
              <a:rPr lang="en-US" sz="3700" spc="185" dirty="0">
                <a:latin typeface="Times New Roman"/>
                <a:cs typeface="Times New Roman"/>
              </a:rPr>
              <a:t>What is the optimal number of qubits required for feature-based classification?</a:t>
            </a:r>
          </a:p>
          <a:p>
            <a:pPr marL="419734" marR="5080" indent="-407670">
              <a:lnSpc>
                <a:spcPts val="4430"/>
              </a:lnSpc>
              <a:spcBef>
                <a:spcPts val="254"/>
              </a:spcBef>
              <a:buAutoNum type="arabicPeriod"/>
              <a:tabLst>
                <a:tab pos="421005" algn="l"/>
              </a:tabLst>
            </a:pPr>
            <a:r>
              <a:rPr lang="en-US" sz="3700" spc="185" dirty="0">
                <a:latin typeface="Times New Roman"/>
                <a:cs typeface="Times New Roman"/>
              </a:rPr>
              <a:t>How does QNN compare to fully connected CNN layers in terms of performance and computational cost?</a:t>
            </a:r>
          </a:p>
          <a:p>
            <a:pPr marL="419734" marR="5080" indent="-407670">
              <a:lnSpc>
                <a:spcPts val="4430"/>
              </a:lnSpc>
              <a:spcBef>
                <a:spcPts val="254"/>
              </a:spcBef>
              <a:buAutoNum type="arabicPeriod"/>
              <a:tabLst>
                <a:tab pos="421005" algn="l"/>
              </a:tabLst>
            </a:pPr>
            <a:r>
              <a:rPr lang="en-US" sz="3700" spc="185" dirty="0">
                <a:latin typeface="Times New Roman"/>
                <a:cs typeface="Times New Roman"/>
              </a:rPr>
              <a:t>How can quantum computing be leveraged to improve small medical </a:t>
            </a:r>
            <a:r>
              <a:rPr lang="en-US" sz="3700" spc="185" dirty="0" err="1">
                <a:latin typeface="Times New Roman"/>
                <a:cs typeface="Times New Roman"/>
              </a:rPr>
              <a:t>datasets'</a:t>
            </a:r>
            <a:r>
              <a:rPr lang="en-US" sz="3700" spc="185" dirty="0">
                <a:latin typeface="Times New Roman"/>
                <a:cs typeface="Times New Roman"/>
              </a:rPr>
              <a:t> classification accuracy?</a:t>
            </a:r>
            <a:endParaRPr lang="en-US" sz="37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505193" y="9607612"/>
            <a:ext cx="222250" cy="292100"/>
          </a:xfrm>
          <a:prstGeom prst="rect">
            <a:avLst/>
          </a:prstGeom>
        </p:spPr>
        <p:txBody>
          <a:bodyPr vert="horz" wrap="square" lIns="0" tIns="0" rIns="0" bIns="0" rtlCol="0">
            <a:spAutoFit/>
          </a:bodyPr>
          <a:lstStyle/>
          <a:p>
            <a:pPr marL="38100">
              <a:lnSpc>
                <a:spcPts val="2025"/>
              </a:lnSpc>
            </a:pPr>
            <a:fld id="{81D60167-4931-47E6-BA6A-407CBD079E47}" type="slidenum">
              <a:rPr sz="2100" spc="-50" dirty="0">
                <a:latin typeface="Times New Roman"/>
                <a:cs typeface="Times New Roman"/>
              </a:rPr>
              <a:t>6</a:t>
            </a:fld>
            <a:endParaRPr sz="2100">
              <a:latin typeface="Times New Roman"/>
              <a:cs typeface="Times New Roman"/>
            </a:endParaRPr>
          </a:p>
        </p:txBody>
      </p:sp>
      <p:sp>
        <p:nvSpPr>
          <p:cNvPr id="2" name="object 2"/>
          <p:cNvSpPr txBox="1">
            <a:spLocks noGrp="1"/>
          </p:cNvSpPr>
          <p:nvPr>
            <p:ph type="title"/>
          </p:nvPr>
        </p:nvSpPr>
        <p:spPr>
          <a:xfrm>
            <a:off x="748887" y="1197024"/>
            <a:ext cx="4940300" cy="726440"/>
          </a:xfrm>
          <a:prstGeom prst="rect">
            <a:avLst/>
          </a:prstGeom>
        </p:spPr>
        <p:txBody>
          <a:bodyPr vert="horz" wrap="square" lIns="0" tIns="12700" rIns="0" bIns="0" rtlCol="0">
            <a:spAutoFit/>
          </a:bodyPr>
          <a:lstStyle/>
          <a:p>
            <a:pPr marL="12700">
              <a:lnSpc>
                <a:spcPct val="100000"/>
              </a:lnSpc>
              <a:spcBef>
                <a:spcPts val="100"/>
              </a:spcBef>
            </a:pPr>
            <a:r>
              <a:rPr sz="4600" dirty="0"/>
              <a:t>3.</a:t>
            </a:r>
            <a:r>
              <a:rPr sz="4600" spc="-65" dirty="0"/>
              <a:t> </a:t>
            </a:r>
            <a:r>
              <a:rPr sz="4600" dirty="0"/>
              <a:t>Title</a:t>
            </a:r>
            <a:r>
              <a:rPr sz="4600" spc="-60" dirty="0"/>
              <a:t> </a:t>
            </a:r>
            <a:r>
              <a:rPr sz="4600" spc="-35" dirty="0"/>
              <a:t>Justification</a:t>
            </a:r>
            <a:endParaRPr sz="4600"/>
          </a:p>
        </p:txBody>
      </p:sp>
      <p:sp>
        <p:nvSpPr>
          <p:cNvPr id="3" name="object 3"/>
          <p:cNvSpPr txBox="1"/>
          <p:nvPr/>
        </p:nvSpPr>
        <p:spPr>
          <a:xfrm>
            <a:off x="1116823" y="2511425"/>
            <a:ext cx="16341725" cy="3959417"/>
          </a:xfrm>
          <a:prstGeom prst="rect">
            <a:avLst/>
          </a:prstGeom>
        </p:spPr>
        <p:txBody>
          <a:bodyPr vert="horz" wrap="square" lIns="0" tIns="34925" rIns="0" bIns="0" rtlCol="0">
            <a:spAutoFit/>
          </a:bodyPr>
          <a:lstStyle/>
          <a:p>
            <a:pPr marL="474980" marR="677545" indent="-462915">
              <a:lnSpc>
                <a:spcPts val="5030"/>
              </a:lnSpc>
              <a:spcBef>
                <a:spcPts val="275"/>
              </a:spcBef>
              <a:buFont typeface="Times New Roman"/>
              <a:buAutoNum type="arabicPeriod"/>
              <a:tabLst>
                <a:tab pos="476250" algn="l"/>
              </a:tabLst>
            </a:pPr>
            <a:r>
              <a:rPr lang="en-US" sz="4200" b="1" spc="-85" dirty="0">
                <a:latin typeface="Times New Roman"/>
                <a:cs typeface="Times New Roman"/>
              </a:rPr>
              <a:t>Hybrid CNN-QNN Model: </a:t>
            </a:r>
            <a:r>
              <a:rPr lang="en-US" sz="4200" spc="-85" dirty="0">
                <a:latin typeface="Times New Roman"/>
                <a:cs typeface="Times New Roman"/>
              </a:rPr>
              <a:t>Integrates CNN for feature extraction and QNN for classification</a:t>
            </a:r>
            <a:r>
              <a:rPr lang="en-US" sz="4200" b="1" spc="-85" dirty="0">
                <a:latin typeface="Times New Roman"/>
                <a:cs typeface="Times New Roman"/>
              </a:rPr>
              <a:t>.</a:t>
            </a:r>
          </a:p>
          <a:p>
            <a:pPr marL="474980" marR="677545" indent="-462915">
              <a:lnSpc>
                <a:spcPts val="5030"/>
              </a:lnSpc>
              <a:spcBef>
                <a:spcPts val="275"/>
              </a:spcBef>
              <a:buFont typeface="Times New Roman"/>
              <a:buAutoNum type="arabicPeriod"/>
              <a:tabLst>
                <a:tab pos="476250" algn="l"/>
              </a:tabLst>
            </a:pPr>
            <a:r>
              <a:rPr lang="en-US" sz="4200" b="1" spc="-85" dirty="0">
                <a:latin typeface="Times New Roman"/>
                <a:cs typeface="Times New Roman"/>
              </a:rPr>
              <a:t>Leukemia Detection: </a:t>
            </a:r>
            <a:r>
              <a:rPr lang="en-US" sz="4200" spc="-85" dirty="0">
                <a:latin typeface="Times New Roman"/>
                <a:cs typeface="Times New Roman"/>
              </a:rPr>
              <a:t>Focuses on detecting Acute Lymphoblastic Leukemia (ALL) from blood smear images.</a:t>
            </a:r>
          </a:p>
          <a:p>
            <a:pPr marL="474980" marR="677545" indent="-462915">
              <a:lnSpc>
                <a:spcPts val="5030"/>
              </a:lnSpc>
              <a:spcBef>
                <a:spcPts val="275"/>
              </a:spcBef>
              <a:buFont typeface="Times New Roman"/>
              <a:buAutoNum type="arabicPeriod"/>
              <a:tabLst>
                <a:tab pos="476250" algn="l"/>
              </a:tabLst>
            </a:pPr>
            <a:r>
              <a:rPr lang="en-US" sz="4200" b="1" spc="-85" dirty="0">
                <a:latin typeface="Times New Roman"/>
                <a:cs typeface="Times New Roman"/>
              </a:rPr>
              <a:t>Quantum Computing: </a:t>
            </a:r>
            <a:r>
              <a:rPr lang="en-US" sz="4200" spc="-85" dirty="0">
                <a:latin typeface="Times New Roman"/>
                <a:cs typeface="Times New Roman"/>
              </a:rPr>
              <a:t>Introduces quantum advantages for efficient classification.</a:t>
            </a:r>
            <a:endParaRPr lang="en-US" sz="42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505193" y="9607612"/>
            <a:ext cx="222250" cy="292100"/>
          </a:xfrm>
          <a:prstGeom prst="rect">
            <a:avLst/>
          </a:prstGeom>
        </p:spPr>
        <p:txBody>
          <a:bodyPr vert="horz" wrap="square" lIns="0" tIns="0" rIns="0" bIns="0" rtlCol="0">
            <a:spAutoFit/>
          </a:bodyPr>
          <a:lstStyle/>
          <a:p>
            <a:pPr marL="38100">
              <a:lnSpc>
                <a:spcPts val="2025"/>
              </a:lnSpc>
            </a:pPr>
            <a:fld id="{81D60167-4931-47E6-BA6A-407CBD079E47}" type="slidenum">
              <a:rPr sz="2100" spc="-50" dirty="0">
                <a:latin typeface="Times New Roman"/>
                <a:cs typeface="Times New Roman"/>
              </a:rPr>
              <a:t>7</a:t>
            </a:fld>
            <a:endParaRPr sz="2100">
              <a:latin typeface="Times New Roman"/>
              <a:cs typeface="Times New Roman"/>
            </a:endParaRPr>
          </a:p>
        </p:txBody>
      </p:sp>
      <p:sp>
        <p:nvSpPr>
          <p:cNvPr id="2" name="object 2"/>
          <p:cNvSpPr txBox="1">
            <a:spLocks noGrp="1"/>
          </p:cNvSpPr>
          <p:nvPr>
            <p:ph type="title"/>
          </p:nvPr>
        </p:nvSpPr>
        <p:spPr>
          <a:xfrm>
            <a:off x="1016000" y="895508"/>
            <a:ext cx="3146425" cy="726440"/>
          </a:xfrm>
          <a:prstGeom prst="rect">
            <a:avLst/>
          </a:prstGeom>
        </p:spPr>
        <p:txBody>
          <a:bodyPr vert="horz" wrap="square" lIns="0" tIns="12700" rIns="0" bIns="0" rtlCol="0">
            <a:spAutoFit/>
          </a:bodyPr>
          <a:lstStyle/>
          <a:p>
            <a:pPr marL="12700">
              <a:lnSpc>
                <a:spcPct val="100000"/>
              </a:lnSpc>
              <a:spcBef>
                <a:spcPts val="100"/>
              </a:spcBef>
            </a:pPr>
            <a:r>
              <a:rPr sz="4600" dirty="0"/>
              <a:t>4.</a:t>
            </a:r>
            <a:r>
              <a:rPr sz="4600" spc="65" dirty="0"/>
              <a:t> </a:t>
            </a:r>
            <a:r>
              <a:rPr sz="4600" spc="-80" dirty="0"/>
              <a:t>Objectives</a:t>
            </a:r>
            <a:endParaRPr sz="4600"/>
          </a:p>
        </p:txBody>
      </p:sp>
      <p:sp>
        <p:nvSpPr>
          <p:cNvPr id="3" name="object 3"/>
          <p:cNvSpPr txBox="1"/>
          <p:nvPr/>
        </p:nvSpPr>
        <p:spPr>
          <a:xfrm>
            <a:off x="1222554" y="2433029"/>
            <a:ext cx="16292830" cy="6476132"/>
          </a:xfrm>
          <a:prstGeom prst="rect">
            <a:avLst/>
          </a:prstGeom>
        </p:spPr>
        <p:txBody>
          <a:bodyPr vert="horz" wrap="square" lIns="0" tIns="38100" rIns="0" bIns="0" rtlCol="0">
            <a:spAutoFit/>
          </a:bodyPr>
          <a:lstStyle/>
          <a:p>
            <a:pPr marL="464820" marR="5080" indent="-452755" algn="just">
              <a:lnSpc>
                <a:spcPts val="4870"/>
              </a:lnSpc>
              <a:spcBef>
                <a:spcPts val="300"/>
              </a:spcBef>
              <a:buAutoNum type="arabicPeriod"/>
              <a:tabLst>
                <a:tab pos="464820" algn="l"/>
              </a:tabLst>
            </a:pPr>
            <a:r>
              <a:rPr lang="en-US" sz="4100" spc="210" dirty="0">
                <a:latin typeface="Times New Roman"/>
                <a:cs typeface="Times New Roman"/>
              </a:rPr>
              <a:t>Collect and preprocess a dataset of blood smear images (ALL-positive &amp; healthy cells).</a:t>
            </a:r>
          </a:p>
          <a:p>
            <a:pPr marL="464820" marR="5080" indent="-452755" algn="just">
              <a:lnSpc>
                <a:spcPts val="4870"/>
              </a:lnSpc>
              <a:spcBef>
                <a:spcPts val="300"/>
              </a:spcBef>
              <a:buAutoNum type="arabicPeriod"/>
              <a:tabLst>
                <a:tab pos="464820" algn="l"/>
              </a:tabLst>
            </a:pPr>
            <a:r>
              <a:rPr lang="en-US" sz="4100" spc="210" dirty="0">
                <a:latin typeface="Times New Roman"/>
                <a:cs typeface="Times New Roman"/>
              </a:rPr>
              <a:t>Design and implement a CNN-based feature extractor to process images.</a:t>
            </a:r>
          </a:p>
          <a:p>
            <a:pPr marL="464820" marR="5080" indent="-452755" algn="just">
              <a:lnSpc>
                <a:spcPts val="4870"/>
              </a:lnSpc>
              <a:spcBef>
                <a:spcPts val="300"/>
              </a:spcBef>
              <a:buAutoNum type="arabicPeriod"/>
              <a:tabLst>
                <a:tab pos="464820" algn="l"/>
              </a:tabLst>
            </a:pPr>
            <a:r>
              <a:rPr lang="en-US" sz="4100" spc="210" dirty="0">
                <a:latin typeface="Times New Roman"/>
                <a:cs typeface="Times New Roman"/>
              </a:rPr>
              <a:t>Integrate a Quantum Neural Network (QNN) classifier to improve classification accuracy.</a:t>
            </a:r>
          </a:p>
          <a:p>
            <a:pPr marL="464820" marR="5080" indent="-452755" algn="just">
              <a:lnSpc>
                <a:spcPts val="4870"/>
              </a:lnSpc>
              <a:spcBef>
                <a:spcPts val="300"/>
              </a:spcBef>
              <a:buAutoNum type="arabicPeriod"/>
              <a:tabLst>
                <a:tab pos="464820" algn="l"/>
              </a:tabLst>
            </a:pPr>
            <a:r>
              <a:rPr lang="en-US" sz="4100" spc="210" dirty="0">
                <a:latin typeface="Times New Roman"/>
                <a:cs typeface="Times New Roman"/>
              </a:rPr>
              <a:t>Evaluate the model's performance against traditional CNN classification approaches.</a:t>
            </a:r>
          </a:p>
          <a:p>
            <a:pPr marL="464820" marR="5080" indent="-452755" algn="just">
              <a:lnSpc>
                <a:spcPts val="4870"/>
              </a:lnSpc>
              <a:spcBef>
                <a:spcPts val="300"/>
              </a:spcBef>
              <a:buAutoNum type="arabicPeriod"/>
              <a:tabLst>
                <a:tab pos="464820" algn="l"/>
              </a:tabLst>
            </a:pPr>
            <a:r>
              <a:rPr lang="en-US" sz="4100" spc="210" dirty="0">
                <a:latin typeface="Times New Roman"/>
                <a:cs typeface="Times New Roman"/>
              </a:rPr>
              <a:t>Optimize the model for real-world applications with limited computational resources.</a:t>
            </a:r>
            <a:endParaRPr lang="en-US" sz="41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7773474" y="9640967"/>
            <a:ext cx="158750" cy="292100"/>
          </a:xfrm>
          <a:prstGeom prst="rect">
            <a:avLst/>
          </a:prstGeom>
        </p:spPr>
        <p:txBody>
          <a:bodyPr vert="horz" wrap="square" lIns="0" tIns="0" rIns="0" bIns="0" rtlCol="0">
            <a:spAutoFit/>
          </a:bodyPr>
          <a:lstStyle/>
          <a:p>
            <a:pPr marL="12700">
              <a:lnSpc>
                <a:spcPts val="2025"/>
              </a:lnSpc>
            </a:pPr>
            <a:r>
              <a:rPr sz="2100" spc="-50" dirty="0">
                <a:latin typeface="Times New Roman"/>
                <a:cs typeface="Times New Roman"/>
              </a:rPr>
              <a:t>8</a:t>
            </a:r>
            <a:endParaRPr sz="2100">
              <a:latin typeface="Times New Roman"/>
              <a:cs typeface="Times New Roman"/>
            </a:endParaRPr>
          </a:p>
        </p:txBody>
      </p:sp>
      <p:sp>
        <p:nvSpPr>
          <p:cNvPr id="2" name="object 2"/>
          <p:cNvSpPr txBox="1">
            <a:spLocks noGrp="1"/>
          </p:cNvSpPr>
          <p:nvPr>
            <p:ph type="title"/>
          </p:nvPr>
        </p:nvSpPr>
        <p:spPr>
          <a:xfrm>
            <a:off x="801686" y="1151000"/>
            <a:ext cx="2066289" cy="726440"/>
          </a:xfrm>
          <a:prstGeom prst="rect">
            <a:avLst/>
          </a:prstGeom>
        </p:spPr>
        <p:txBody>
          <a:bodyPr vert="horz" wrap="square" lIns="0" tIns="12700" rIns="0" bIns="0" rtlCol="0">
            <a:spAutoFit/>
          </a:bodyPr>
          <a:lstStyle/>
          <a:p>
            <a:pPr marL="12700">
              <a:lnSpc>
                <a:spcPct val="100000"/>
              </a:lnSpc>
              <a:spcBef>
                <a:spcPts val="100"/>
              </a:spcBef>
            </a:pPr>
            <a:r>
              <a:rPr sz="4600" dirty="0"/>
              <a:t>5.</a:t>
            </a:r>
            <a:r>
              <a:rPr sz="4600" spc="65" dirty="0"/>
              <a:t> </a:t>
            </a:r>
            <a:r>
              <a:rPr sz="4600" spc="-20" dirty="0"/>
              <a:t>Scope</a:t>
            </a:r>
            <a:endParaRPr sz="4600"/>
          </a:p>
        </p:txBody>
      </p:sp>
      <p:sp>
        <p:nvSpPr>
          <p:cNvPr id="3" name="object 3"/>
          <p:cNvSpPr txBox="1"/>
          <p:nvPr/>
        </p:nvSpPr>
        <p:spPr>
          <a:xfrm>
            <a:off x="1083567" y="2392863"/>
            <a:ext cx="16484600" cy="1492716"/>
          </a:xfrm>
          <a:prstGeom prst="rect">
            <a:avLst/>
          </a:prstGeom>
        </p:spPr>
        <p:txBody>
          <a:bodyPr vert="horz" wrap="square" lIns="0" tIns="172720" rIns="0" bIns="0" rtlCol="0">
            <a:spAutoFit/>
          </a:bodyPr>
          <a:lstStyle/>
          <a:p>
            <a:pPr marL="420370" indent="-407670">
              <a:lnSpc>
                <a:spcPct val="100000"/>
              </a:lnSpc>
              <a:spcBef>
                <a:spcPts val="1360"/>
              </a:spcBef>
              <a:buAutoNum type="arabicPeriod"/>
              <a:tabLst>
                <a:tab pos="420370" algn="l"/>
              </a:tabLst>
            </a:pPr>
            <a:r>
              <a:rPr lang="en-US" sz="3700" spc="80" dirty="0">
                <a:latin typeface="Times New Roman"/>
                <a:cs typeface="Times New Roman"/>
              </a:rPr>
              <a:t>The dataset consists of BMP format blood smear images.</a:t>
            </a:r>
          </a:p>
          <a:p>
            <a:pPr marL="420370" indent="-407670">
              <a:lnSpc>
                <a:spcPct val="100000"/>
              </a:lnSpc>
              <a:spcBef>
                <a:spcPts val="1360"/>
              </a:spcBef>
              <a:buAutoNum type="arabicPeriod"/>
              <a:tabLst>
                <a:tab pos="420370" algn="l"/>
              </a:tabLst>
            </a:pPr>
            <a:r>
              <a:rPr lang="en-US" sz="3700" spc="80" dirty="0">
                <a:latin typeface="Times New Roman"/>
                <a:cs typeface="Times New Roman"/>
              </a:rPr>
              <a:t>Focuses on binary classification (ALL-positive vs. healthy).</a:t>
            </a:r>
            <a:endParaRPr lang="en-US" sz="37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6775" rIns="0" bIns="0" rtlCol="0">
            <a:spAutoFit/>
          </a:bodyPr>
          <a:lstStyle/>
          <a:p>
            <a:pPr marL="283210">
              <a:lnSpc>
                <a:spcPct val="100000"/>
              </a:lnSpc>
              <a:spcBef>
                <a:spcPts val="100"/>
              </a:spcBef>
            </a:pPr>
            <a:r>
              <a:rPr dirty="0"/>
              <a:t>6.</a:t>
            </a:r>
            <a:r>
              <a:rPr spc="65" dirty="0"/>
              <a:t> </a:t>
            </a:r>
            <a:r>
              <a:rPr spc="-120" dirty="0"/>
              <a:t>Introduction</a:t>
            </a:r>
          </a:p>
        </p:txBody>
      </p:sp>
      <p:sp>
        <p:nvSpPr>
          <p:cNvPr id="18" name="object 18"/>
          <p:cNvSpPr txBox="1"/>
          <p:nvPr/>
        </p:nvSpPr>
        <p:spPr>
          <a:xfrm>
            <a:off x="17994269" y="9801707"/>
            <a:ext cx="158750" cy="292100"/>
          </a:xfrm>
          <a:prstGeom prst="rect">
            <a:avLst/>
          </a:prstGeom>
        </p:spPr>
        <p:txBody>
          <a:bodyPr vert="horz" wrap="square" lIns="0" tIns="0" rIns="0" bIns="0" rtlCol="0">
            <a:spAutoFit/>
          </a:bodyPr>
          <a:lstStyle/>
          <a:p>
            <a:pPr marL="12700">
              <a:lnSpc>
                <a:spcPts val="2025"/>
              </a:lnSpc>
            </a:pPr>
            <a:r>
              <a:rPr sz="2100" spc="-50" dirty="0">
                <a:latin typeface="Times New Roman"/>
                <a:cs typeface="Times New Roman"/>
              </a:rPr>
              <a:t>9</a:t>
            </a:r>
            <a:endParaRPr sz="2100">
              <a:latin typeface="Times New Roman"/>
              <a:cs typeface="Times New Roman"/>
            </a:endParaRPr>
          </a:p>
        </p:txBody>
      </p:sp>
      <p:sp>
        <p:nvSpPr>
          <p:cNvPr id="20" name="TextBox 19">
            <a:extLst>
              <a:ext uri="{FF2B5EF4-FFF2-40B4-BE49-F238E27FC236}">
                <a16:creationId xmlns:a16="http://schemas.microsoft.com/office/drawing/2014/main" id="{0350F31B-8F21-C1D9-BD40-457BD56BED01}"/>
              </a:ext>
            </a:extLst>
          </p:cNvPr>
          <p:cNvSpPr txBox="1"/>
          <p:nvPr/>
        </p:nvSpPr>
        <p:spPr>
          <a:xfrm>
            <a:off x="838200" y="1562100"/>
            <a:ext cx="14706600" cy="7417415"/>
          </a:xfrm>
          <a:prstGeom prst="rect">
            <a:avLst/>
          </a:prstGeom>
          <a:noFill/>
        </p:spPr>
        <p:txBody>
          <a:bodyPr wrap="square">
            <a:spAutoFit/>
          </a:bodyPr>
          <a:lstStyle/>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Acute Lymphoblastic Leukemia (ALL)</a:t>
            </a:r>
            <a:r>
              <a:rPr lang="en-US" sz="2800" dirty="0">
                <a:latin typeface="Times New Roman" panose="02020603050405020304" pitchFamily="18" charset="0"/>
                <a:cs typeface="Times New Roman" panose="02020603050405020304" pitchFamily="18" charset="0"/>
              </a:rPr>
              <a:t> is a type of blood cancer that primarily affects white blood cells, leading to an overproduction of immature lymphoblasts in the bone marrow. If untreated, it can rapidly progress and become fatal.</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History of ALL:</a:t>
            </a:r>
            <a:r>
              <a:rPr lang="en-US" sz="2800" dirty="0">
                <a:latin typeface="Times New Roman" panose="02020603050405020304" pitchFamily="18" charset="0"/>
                <a:cs typeface="Times New Roman" panose="02020603050405020304" pitchFamily="18" charset="0"/>
              </a:rPr>
              <a:t> First identified in the early 20th century, advances in medical imaging and treatment have improved survival rates, but early diagnosis remains crucial.</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Blood Smear Images:</a:t>
            </a:r>
            <a:r>
              <a:rPr lang="en-US" sz="2800" dirty="0">
                <a:latin typeface="Times New Roman" panose="02020603050405020304" pitchFamily="18" charset="0"/>
                <a:cs typeface="Times New Roman" panose="02020603050405020304" pitchFamily="18" charset="0"/>
              </a:rPr>
              <a:t> A key diagnostic tool, these images are analyzed to detect abnormalities in white blood cells, helping in early leukemia detection.</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Traditional Detection Methods:</a:t>
            </a:r>
            <a:r>
              <a:rPr lang="en-US" sz="2800" dirty="0">
                <a:latin typeface="Times New Roman" panose="02020603050405020304" pitchFamily="18" charset="0"/>
                <a:cs typeface="Times New Roman" panose="02020603050405020304" pitchFamily="18" charset="0"/>
              </a:rPr>
              <a:t> Manual examination of blood smear images by pathologists, which is time-consuming and subject to human error.</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Deep Learning Approaches:</a:t>
            </a:r>
            <a:r>
              <a:rPr lang="en-US" sz="2800" dirty="0">
                <a:latin typeface="Times New Roman" panose="02020603050405020304" pitchFamily="18" charset="0"/>
                <a:cs typeface="Times New Roman" panose="02020603050405020304" pitchFamily="18" charset="0"/>
              </a:rPr>
              <a:t> CNNs have been used for automatic feature extraction and classification, but their reliance on fully connected layers makes them computationally expensive and prone to overfitting.</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Quantum Neural Networks (QNNs):</a:t>
            </a:r>
            <a:r>
              <a:rPr lang="en-US" sz="2800" dirty="0">
                <a:latin typeface="Times New Roman" panose="02020603050405020304" pitchFamily="18" charset="0"/>
                <a:cs typeface="Times New Roman" panose="02020603050405020304" pitchFamily="18" charset="0"/>
              </a:rPr>
              <a:t> Utilize quantum computing principles to process data more efficiently, requiring fewer parameters than traditional fully connected CNN layers.</a:t>
            </a:r>
          </a:p>
          <a:p>
            <a:pPr>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Hybrid CNN-QNN Approach:</a:t>
            </a:r>
            <a:r>
              <a:rPr lang="en-US" sz="2800" dirty="0">
                <a:latin typeface="Times New Roman" panose="02020603050405020304" pitchFamily="18" charset="0"/>
                <a:cs typeface="Times New Roman" panose="02020603050405020304" pitchFamily="18" charset="0"/>
              </a:rPr>
              <a:t> Combines the best of both worlds—CNN for robust feature extraction and QNN for efficient classification—aiming for improved accuracy and computational efficiency in leukemia diagnosis.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548</TotalTime>
  <Words>4225</Words>
  <Application>Microsoft Office PowerPoint</Application>
  <PresentationFormat>Custom</PresentationFormat>
  <Paragraphs>376</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Times New Roman</vt:lpstr>
      <vt:lpstr>Verdana</vt:lpstr>
      <vt:lpstr>Office Theme</vt:lpstr>
      <vt:lpstr>VR SIDDHARTHA ENGINEERING COLLEGE, VIJAYAWADA Department of Computer Science and Engineering</vt:lpstr>
      <vt:lpstr>Abstract</vt:lpstr>
      <vt:lpstr>Presentation Outline</vt:lpstr>
      <vt:lpstr>1. Aim and Motivation</vt:lpstr>
      <vt:lpstr>2. Research Questions</vt:lpstr>
      <vt:lpstr>3. Title Justification</vt:lpstr>
      <vt:lpstr>4. Objectives</vt:lpstr>
      <vt:lpstr>5. Scope</vt:lpstr>
      <vt:lpstr>6. Introduction</vt:lpstr>
      <vt:lpstr>PowerPoint Presentation</vt:lpstr>
      <vt:lpstr>7.1 Study on Existing Technologies</vt:lpstr>
      <vt:lpstr>7.2 Study on Existing Technologies</vt:lpstr>
      <vt:lpstr>7.3 Study on Existing Technologies</vt:lpstr>
      <vt:lpstr>7.4 Study on Existing Technologies</vt:lpstr>
      <vt:lpstr>7.5 Study on Existing Technologies</vt:lpstr>
      <vt:lpstr>7.6 Study on Existing Technologies</vt:lpstr>
      <vt:lpstr>7.7 Study on Existing Technologies</vt:lpstr>
      <vt:lpstr>7.8 Study on Existing Technologies</vt:lpstr>
      <vt:lpstr>PowerPoint Presentation</vt:lpstr>
      <vt:lpstr>PowerPoint Presentation</vt:lpstr>
      <vt:lpstr>PowerPoint Presentation</vt:lpstr>
      <vt:lpstr>8. Gap Analysis</vt:lpstr>
      <vt:lpstr>9. SDLC</vt:lpstr>
      <vt:lpstr>10.1 Use Case Diagram</vt:lpstr>
      <vt:lpstr>10.2 Class Diagram</vt:lpstr>
      <vt:lpstr>10.3 Activity Diagram</vt:lpstr>
      <vt:lpstr>11. Data Collection</vt:lpstr>
      <vt:lpstr>12. Data Preparation</vt:lpstr>
      <vt:lpstr>13.1 Proposed Architecture</vt:lpstr>
      <vt:lpstr>13.2 Proposed Methodology</vt:lpstr>
      <vt:lpstr>13.2 Proposed Methodology</vt:lpstr>
      <vt:lpstr>13.3 Algorithm</vt:lpstr>
      <vt:lpstr>14 . Result</vt:lpstr>
      <vt:lpstr>14 . Result</vt:lpstr>
      <vt:lpstr>15. Timeline Chart</vt:lpstr>
      <vt:lpstr>16. Summary</vt:lpstr>
      <vt:lpstr>16. Summary</vt:lpstr>
      <vt:lpstr>17. Publication status </vt:lpstr>
      <vt:lpstr>17. Publication status </vt:lpstr>
      <vt:lpstr>17. Publication status </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15</dc:title>
  <dc:creator>crap logins</dc:creator>
  <cp:keywords>DAF9Bc99Dv4,BAFWVvFyycs,0</cp:keywords>
  <cp:lastModifiedBy>Aruna Bharathi Jadam</cp:lastModifiedBy>
  <cp:revision>8</cp:revision>
  <dcterms:created xsi:type="dcterms:W3CDTF">2025-02-27T14:48:27Z</dcterms:created>
  <dcterms:modified xsi:type="dcterms:W3CDTF">2025-04-27T04:19:35Z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2025-02-24T00:00:00Z</vt:filetime>
  </property>
  <property fmtid="{D5CDD505-2E9C-101B-9397-08002B2CF9AE}" pid="3" name="Creator">
    <vt:lpwstr>Canva</vt:lpwstr>
  </property>
  <property fmtid="{D5CDD505-2E9C-101B-9397-08002B2CF9AE}" pid="4" name="LastSaved">
    <vt:filetime>2025-02-27T00:00:00Z</vt:filetime>
  </property>
  <property fmtid="{D5CDD505-2E9C-101B-9397-08002B2CF9AE}" pid="5" name="Producer">
    <vt:lpwstr>Canva</vt:lpwstr>
  </property>
</Properties>
</file>