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2" r:id="rId1"/>
  </p:sldMasterIdLst>
  <p:sldIdLst>
    <p:sldId id="257" r:id="rId2"/>
    <p:sldId id="273" r:id="rId3"/>
    <p:sldId id="271" r:id="rId4"/>
    <p:sldId id="267" r:id="rId5"/>
    <p:sldId id="277" r:id="rId6"/>
    <p:sldId id="268" r:id="rId7"/>
    <p:sldId id="275" r:id="rId8"/>
    <p:sldId id="281" r:id="rId9"/>
    <p:sldId id="279" r:id="rId10"/>
    <p:sldId id="265" r:id="rId11"/>
    <p:sldId id="283" r:id="rId12"/>
    <p:sldId id="266" r:id="rId13"/>
    <p:sldId id="28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B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711DC9-A236-42E8-BC30-76780BB38876}" v="33" dt="2023-12-29T09:52:51.8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2EAC32-B279-4BE6-BF5C-CDCA7A7548D0}" type="datetimeFigureOut">
              <a:rPr lang="en-IN" smtClean="0"/>
              <a:t>29-12-2023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1C18429-79D1-472B-893F-3F142A74F876}" type="slidenum">
              <a:rPr lang="en-IN" smtClean="0"/>
              <a:t>‹#›</a:t>
            </a:fld>
            <a:endParaRPr lang="en-IN" dirty="0"/>
          </a:p>
        </p:txBody>
      </p:sp>
    </p:spTree>
    <p:extLst>
      <p:ext uri="{BB962C8B-B14F-4D97-AF65-F5344CB8AC3E}">
        <p14:creationId xmlns:p14="http://schemas.microsoft.com/office/powerpoint/2010/main" val="4222576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2EAC32-B279-4BE6-BF5C-CDCA7A7548D0}" type="datetimeFigureOut">
              <a:rPr lang="en-IN" smtClean="0"/>
              <a:t>29-12-2023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1C18429-79D1-472B-893F-3F142A74F876}" type="slidenum">
              <a:rPr lang="en-IN" smtClean="0"/>
              <a:t>‹#›</a:t>
            </a:fld>
            <a:endParaRPr lang="en-IN" dirty="0"/>
          </a:p>
        </p:txBody>
      </p:sp>
    </p:spTree>
    <p:extLst>
      <p:ext uri="{BB962C8B-B14F-4D97-AF65-F5344CB8AC3E}">
        <p14:creationId xmlns:p14="http://schemas.microsoft.com/office/powerpoint/2010/main" val="3701103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2EAC32-B279-4BE6-BF5C-CDCA7A7548D0}" type="datetimeFigureOut">
              <a:rPr lang="en-IN" smtClean="0"/>
              <a:t>29-12-2023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1C18429-79D1-472B-893F-3F142A74F876}"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52226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2EAC32-B279-4BE6-BF5C-CDCA7A7548D0}" type="datetimeFigureOut">
              <a:rPr lang="en-IN" smtClean="0"/>
              <a:t>29-12-2023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1C18429-79D1-472B-893F-3F142A74F876}" type="slidenum">
              <a:rPr lang="en-IN" smtClean="0"/>
              <a:t>‹#›</a:t>
            </a:fld>
            <a:endParaRPr lang="en-IN" dirty="0"/>
          </a:p>
        </p:txBody>
      </p:sp>
    </p:spTree>
    <p:extLst>
      <p:ext uri="{BB962C8B-B14F-4D97-AF65-F5344CB8AC3E}">
        <p14:creationId xmlns:p14="http://schemas.microsoft.com/office/powerpoint/2010/main" val="1170485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2EAC32-B279-4BE6-BF5C-CDCA7A7548D0}" type="datetimeFigureOut">
              <a:rPr lang="en-IN" smtClean="0"/>
              <a:t>29-12-2023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1C18429-79D1-472B-893F-3F142A74F876}"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71229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2EAC32-B279-4BE6-BF5C-CDCA7A7548D0}" type="datetimeFigureOut">
              <a:rPr lang="en-IN" smtClean="0"/>
              <a:t>29-12-2023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1C18429-79D1-472B-893F-3F142A74F876}" type="slidenum">
              <a:rPr lang="en-IN" smtClean="0"/>
              <a:t>‹#›</a:t>
            </a:fld>
            <a:endParaRPr lang="en-IN" dirty="0"/>
          </a:p>
        </p:txBody>
      </p:sp>
    </p:spTree>
    <p:extLst>
      <p:ext uri="{BB962C8B-B14F-4D97-AF65-F5344CB8AC3E}">
        <p14:creationId xmlns:p14="http://schemas.microsoft.com/office/powerpoint/2010/main" val="1667694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2EAC32-B279-4BE6-BF5C-CDCA7A7548D0}" type="datetimeFigureOut">
              <a:rPr lang="en-IN" smtClean="0"/>
              <a:t>29-12-2023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1C18429-79D1-472B-893F-3F142A74F876}" type="slidenum">
              <a:rPr lang="en-IN" smtClean="0"/>
              <a:t>‹#›</a:t>
            </a:fld>
            <a:endParaRPr lang="en-IN" dirty="0"/>
          </a:p>
        </p:txBody>
      </p:sp>
    </p:spTree>
    <p:extLst>
      <p:ext uri="{BB962C8B-B14F-4D97-AF65-F5344CB8AC3E}">
        <p14:creationId xmlns:p14="http://schemas.microsoft.com/office/powerpoint/2010/main" val="758505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2EAC32-B279-4BE6-BF5C-CDCA7A7548D0}" type="datetimeFigureOut">
              <a:rPr lang="en-IN" smtClean="0"/>
              <a:t>29-12-2023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1C18429-79D1-472B-893F-3F142A74F876}" type="slidenum">
              <a:rPr lang="en-IN" smtClean="0"/>
              <a:t>‹#›</a:t>
            </a:fld>
            <a:endParaRPr lang="en-IN" dirty="0"/>
          </a:p>
        </p:txBody>
      </p:sp>
    </p:spTree>
    <p:extLst>
      <p:ext uri="{BB962C8B-B14F-4D97-AF65-F5344CB8AC3E}">
        <p14:creationId xmlns:p14="http://schemas.microsoft.com/office/powerpoint/2010/main" val="2261290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2EAC32-B279-4BE6-BF5C-CDCA7A7548D0}" type="datetimeFigureOut">
              <a:rPr lang="en-IN" smtClean="0"/>
              <a:t>29-12-2023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1C18429-79D1-472B-893F-3F142A74F876}" type="slidenum">
              <a:rPr lang="en-IN" smtClean="0"/>
              <a:t>‹#›</a:t>
            </a:fld>
            <a:endParaRPr lang="en-IN" dirty="0"/>
          </a:p>
        </p:txBody>
      </p:sp>
    </p:spTree>
    <p:extLst>
      <p:ext uri="{BB962C8B-B14F-4D97-AF65-F5344CB8AC3E}">
        <p14:creationId xmlns:p14="http://schemas.microsoft.com/office/powerpoint/2010/main" val="2608823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2EAC32-B279-4BE6-BF5C-CDCA7A7548D0}" type="datetimeFigureOut">
              <a:rPr lang="en-IN" smtClean="0"/>
              <a:t>29-12-2023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1C18429-79D1-472B-893F-3F142A74F876}" type="slidenum">
              <a:rPr lang="en-IN" smtClean="0"/>
              <a:t>‹#›</a:t>
            </a:fld>
            <a:endParaRPr lang="en-IN" dirty="0"/>
          </a:p>
        </p:txBody>
      </p:sp>
    </p:spTree>
    <p:extLst>
      <p:ext uri="{BB962C8B-B14F-4D97-AF65-F5344CB8AC3E}">
        <p14:creationId xmlns:p14="http://schemas.microsoft.com/office/powerpoint/2010/main" val="1545535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2EAC32-B279-4BE6-BF5C-CDCA7A7548D0}" type="datetimeFigureOut">
              <a:rPr lang="en-IN" smtClean="0"/>
              <a:t>29-12-2023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1C18429-79D1-472B-893F-3F142A74F876}" type="slidenum">
              <a:rPr lang="en-IN" smtClean="0"/>
              <a:t>‹#›</a:t>
            </a:fld>
            <a:endParaRPr lang="en-IN" dirty="0"/>
          </a:p>
        </p:txBody>
      </p:sp>
    </p:spTree>
    <p:extLst>
      <p:ext uri="{BB962C8B-B14F-4D97-AF65-F5344CB8AC3E}">
        <p14:creationId xmlns:p14="http://schemas.microsoft.com/office/powerpoint/2010/main" val="119956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2EAC32-B279-4BE6-BF5C-CDCA7A7548D0}" type="datetimeFigureOut">
              <a:rPr lang="en-IN" smtClean="0"/>
              <a:t>29-12-2023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1C18429-79D1-472B-893F-3F142A74F876}" type="slidenum">
              <a:rPr lang="en-IN" smtClean="0"/>
              <a:t>‹#›</a:t>
            </a:fld>
            <a:endParaRPr lang="en-IN" dirty="0"/>
          </a:p>
        </p:txBody>
      </p:sp>
    </p:spTree>
    <p:extLst>
      <p:ext uri="{BB962C8B-B14F-4D97-AF65-F5344CB8AC3E}">
        <p14:creationId xmlns:p14="http://schemas.microsoft.com/office/powerpoint/2010/main" val="85813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2EAC32-B279-4BE6-BF5C-CDCA7A7548D0}" type="datetimeFigureOut">
              <a:rPr lang="en-IN" smtClean="0"/>
              <a:t>29-12-2023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1C18429-79D1-472B-893F-3F142A74F876}" type="slidenum">
              <a:rPr lang="en-IN" smtClean="0"/>
              <a:t>‹#›</a:t>
            </a:fld>
            <a:endParaRPr lang="en-IN" dirty="0"/>
          </a:p>
        </p:txBody>
      </p:sp>
    </p:spTree>
    <p:extLst>
      <p:ext uri="{BB962C8B-B14F-4D97-AF65-F5344CB8AC3E}">
        <p14:creationId xmlns:p14="http://schemas.microsoft.com/office/powerpoint/2010/main" val="1269315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2EAC32-B279-4BE6-BF5C-CDCA7A7548D0}" type="datetimeFigureOut">
              <a:rPr lang="en-IN" smtClean="0"/>
              <a:t>29-12-2023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1C18429-79D1-472B-893F-3F142A74F876}" type="slidenum">
              <a:rPr lang="en-IN" smtClean="0"/>
              <a:t>‹#›</a:t>
            </a:fld>
            <a:endParaRPr lang="en-IN" dirty="0"/>
          </a:p>
        </p:txBody>
      </p:sp>
    </p:spTree>
    <p:extLst>
      <p:ext uri="{BB962C8B-B14F-4D97-AF65-F5344CB8AC3E}">
        <p14:creationId xmlns:p14="http://schemas.microsoft.com/office/powerpoint/2010/main" val="2158533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2EAC32-B279-4BE6-BF5C-CDCA7A7548D0}" type="datetimeFigureOut">
              <a:rPr lang="en-IN" smtClean="0"/>
              <a:t>29-12-2023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1C18429-79D1-472B-893F-3F142A74F876}" type="slidenum">
              <a:rPr lang="en-IN" smtClean="0"/>
              <a:t>‹#›</a:t>
            </a:fld>
            <a:endParaRPr lang="en-IN" dirty="0"/>
          </a:p>
        </p:txBody>
      </p:sp>
    </p:spTree>
    <p:extLst>
      <p:ext uri="{BB962C8B-B14F-4D97-AF65-F5344CB8AC3E}">
        <p14:creationId xmlns:p14="http://schemas.microsoft.com/office/powerpoint/2010/main" val="2799419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2EAC32-B279-4BE6-BF5C-CDCA7A7548D0}" type="datetimeFigureOut">
              <a:rPr lang="en-IN" smtClean="0"/>
              <a:t>29-12-2023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1C18429-79D1-472B-893F-3F142A74F876}" type="slidenum">
              <a:rPr lang="en-IN" smtClean="0"/>
              <a:t>‹#›</a:t>
            </a:fld>
            <a:endParaRPr lang="en-IN" dirty="0"/>
          </a:p>
        </p:txBody>
      </p:sp>
    </p:spTree>
    <p:extLst>
      <p:ext uri="{BB962C8B-B14F-4D97-AF65-F5344CB8AC3E}">
        <p14:creationId xmlns:p14="http://schemas.microsoft.com/office/powerpoint/2010/main" val="2490238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2EAC32-B279-4BE6-BF5C-CDCA7A7548D0}" type="datetimeFigureOut">
              <a:rPr lang="en-IN" smtClean="0"/>
              <a:t>29-12-2023</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1C18429-79D1-472B-893F-3F142A74F876}" type="slidenum">
              <a:rPr lang="en-IN" smtClean="0"/>
              <a:t>‹#›</a:t>
            </a:fld>
            <a:endParaRPr lang="en-IN" dirty="0"/>
          </a:p>
        </p:txBody>
      </p:sp>
    </p:spTree>
    <p:extLst>
      <p:ext uri="{BB962C8B-B14F-4D97-AF65-F5344CB8AC3E}">
        <p14:creationId xmlns:p14="http://schemas.microsoft.com/office/powerpoint/2010/main" val="2172982219"/>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 id="2147483956" r:id="rId14"/>
    <p:sldLayoutId id="2147483957" r:id="rId15"/>
    <p:sldLayoutId id="214748395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832B-F626-0714-6605-0779D54EDB9D}"/>
              </a:ext>
            </a:extLst>
          </p:cNvPr>
          <p:cNvSpPr>
            <a:spLocks noGrp="1"/>
          </p:cNvSpPr>
          <p:nvPr>
            <p:ph type="title"/>
          </p:nvPr>
        </p:nvSpPr>
        <p:spPr>
          <a:xfrm>
            <a:off x="724677" y="874460"/>
            <a:ext cx="5616921" cy="3310025"/>
          </a:xfrm>
        </p:spPr>
        <p:txBody>
          <a:bodyPr>
            <a:noAutofit/>
          </a:bodyPr>
          <a:lstStyle/>
          <a:p>
            <a:r>
              <a:rPr lang="en-US" sz="2800" dirty="0">
                <a:solidFill>
                  <a:srgbClr val="FF0000"/>
                </a:solidFill>
                <a:latin typeface="Times New Roman" panose="02020603050405020304" pitchFamily="18" charset="0"/>
                <a:cs typeface="Times New Roman" panose="02020603050405020304" pitchFamily="18" charset="0"/>
              </a:rPr>
              <a:t>TITLE:</a:t>
            </a:r>
            <a:br>
              <a:rPr lang="en-US" sz="2800" b="1" dirty="0">
                <a:solidFill>
                  <a:srgbClr val="FF0000"/>
                </a:solidFill>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solidFill>
                  <a:schemeClr val="tx1"/>
                </a:solidFill>
                <a:latin typeface="Montserrat Ultra-Bold"/>
              </a:rPr>
              <a:t>Crop Guard: A Multi-Stage Disease Detection System along with Disease Classification  for plants Using Machine Learning On Leaf Images</a:t>
            </a:r>
            <a:br>
              <a:rPr lang="en-US" sz="2800" dirty="0">
                <a:solidFill>
                  <a:schemeClr val="accent3">
                    <a:lumMod val="40000"/>
                    <a:lumOff val="60000"/>
                  </a:schemeClr>
                </a:solidFill>
                <a:latin typeface="Montserrat Ultra-Bold"/>
              </a:rPr>
            </a:br>
            <a:endParaRPr lang="en-IN" sz="2800" dirty="0">
              <a:solidFill>
                <a:schemeClr val="accent3">
                  <a:lumMod val="40000"/>
                  <a:lumOff val="6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3BA073-42DB-7839-C20F-12566ECA2B0D}"/>
              </a:ext>
            </a:extLst>
          </p:cNvPr>
          <p:cNvSpPr>
            <a:spLocks noGrp="1"/>
          </p:cNvSpPr>
          <p:nvPr>
            <p:ph idx="1"/>
          </p:nvPr>
        </p:nvSpPr>
        <p:spPr>
          <a:xfrm>
            <a:off x="1006273" y="4376393"/>
            <a:ext cx="10670651" cy="1903445"/>
          </a:xfrm>
        </p:spPr>
        <p:txBody>
          <a:bodyPr>
            <a:normAutofit/>
          </a:bodyPr>
          <a:lstStyle/>
          <a:p>
            <a:pPr marL="0" indent="0" algn="ctr">
              <a:buNone/>
            </a:pPr>
            <a:endParaRPr lang="en-IN" sz="2000" dirty="0">
              <a:latin typeface="Times New Roman" panose="02020603050405020304" pitchFamily="18" charset="0"/>
              <a:cs typeface="Times New Roman" panose="02020603050405020304" pitchFamily="18" charset="0"/>
            </a:endParaRPr>
          </a:p>
          <a:p>
            <a:pPr marL="400050" lvl="1" indent="0" algn="ctr">
              <a:buNone/>
            </a:pPr>
            <a:r>
              <a:rPr lang="en-IN" dirty="0">
                <a:latin typeface="Times New Roman" panose="02020603050405020304" pitchFamily="18" charset="0"/>
                <a:cs typeface="Times New Roman" panose="02020603050405020304" pitchFamily="18" charset="0"/>
              </a:rPr>
              <a:t>Team Members:</a:t>
            </a:r>
          </a:p>
          <a:p>
            <a:pPr marL="400050" lvl="1" indent="0" algn="ctr">
              <a:buNone/>
            </a:pPr>
            <a:r>
              <a:rPr lang="en-IN" dirty="0">
                <a:latin typeface="Times New Roman" panose="02020603050405020304" pitchFamily="18" charset="0"/>
                <a:cs typeface="Times New Roman" panose="02020603050405020304" pitchFamily="18" charset="0"/>
              </a:rPr>
              <a:t>J. Aruna Bharathi</a:t>
            </a:r>
          </a:p>
          <a:p>
            <a:pPr marL="400050" lvl="1" indent="0" algn="ctr">
              <a:buNone/>
            </a:pPr>
            <a:r>
              <a:rPr lang="en-IN" dirty="0">
                <a:latin typeface="Times New Roman" panose="02020603050405020304" pitchFamily="18" charset="0"/>
                <a:cs typeface="Times New Roman" panose="02020603050405020304" pitchFamily="18" charset="0"/>
              </a:rPr>
              <a:t>K. Samitha</a:t>
            </a:r>
          </a:p>
          <a:p>
            <a:pPr marL="0" indent="0" algn="r">
              <a:buNone/>
            </a:pPr>
            <a:endParaRPr lang="en-IN" sz="1600" dirty="0">
              <a:latin typeface="Times New Roman" panose="02020603050405020304" pitchFamily="18" charset="0"/>
              <a:cs typeface="Times New Roman" panose="02020603050405020304" pitchFamily="18" charset="0"/>
            </a:endParaRPr>
          </a:p>
        </p:txBody>
      </p:sp>
      <p:pic>
        <p:nvPicPr>
          <p:cNvPr id="4" name="Picture 2" descr="Hands holding plant | Stock image | Colourbox">
            <a:extLst>
              <a:ext uri="{FF2B5EF4-FFF2-40B4-BE49-F238E27FC236}">
                <a16:creationId xmlns:a16="http://schemas.microsoft.com/office/drawing/2014/main" id="{2F398922-240B-5BCB-48EA-6C33602189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9608" y="3975549"/>
            <a:ext cx="4421408" cy="230428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Vishnu Institute of Technology">
            <a:extLst>
              <a:ext uri="{FF2B5EF4-FFF2-40B4-BE49-F238E27FC236}">
                <a16:creationId xmlns:a16="http://schemas.microsoft.com/office/drawing/2014/main" id="{FD8B600D-E0BD-D7A8-E3EE-63E2BCF27C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123" y="578162"/>
            <a:ext cx="2143125"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186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BCEEBC-A371-903B-AE2E-2AFC4F5A57D1}"/>
              </a:ext>
            </a:extLst>
          </p:cNvPr>
          <p:cNvSpPr>
            <a:spLocks noGrp="1"/>
          </p:cNvSpPr>
          <p:nvPr>
            <p:ph idx="1"/>
          </p:nvPr>
        </p:nvSpPr>
        <p:spPr>
          <a:xfrm>
            <a:off x="5437399" y="4417481"/>
            <a:ext cx="4126248" cy="1265908"/>
          </a:xfrm>
        </p:spPr>
        <p:txBody>
          <a:bodyPr>
            <a:noAutofit/>
          </a:bodyPr>
          <a:lstStyle/>
          <a:p>
            <a:pPr marL="0" indent="0" algn="ctr">
              <a:lnSpc>
                <a:spcPct val="150000"/>
              </a:lnSpc>
              <a:buNone/>
            </a:pPr>
            <a:r>
              <a:rPr lang="en-US" sz="2000" b="1" dirty="0">
                <a:solidFill>
                  <a:schemeClr val="tx1"/>
                </a:solidFill>
                <a:latin typeface="Algerian" panose="04020705040A02060702" pitchFamily="82" charset="0"/>
                <a:cs typeface="Times New Roman" panose="02020603050405020304" pitchFamily="18" charset="0"/>
              </a:rPr>
              <a:t>Test Accuracy:</a:t>
            </a:r>
          </a:p>
          <a:p>
            <a:pPr algn="ctr">
              <a:lnSpc>
                <a:spcPct val="150000"/>
              </a:lnSpc>
            </a:pPr>
            <a:r>
              <a:rPr lang="en-US" dirty="0">
                <a:latin typeface="Times New Roman" panose="02020603050405020304" pitchFamily="18" charset="0"/>
                <a:cs typeface="Times New Roman" panose="02020603050405020304" pitchFamily="18" charset="0"/>
              </a:rPr>
              <a:t>for the level of disease  detection-95% </a:t>
            </a:r>
            <a:endParaRPr lang="en-US" sz="3200"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38A7E5B-B500-56EB-3203-162F174A045A}"/>
              </a:ext>
            </a:extLst>
          </p:cNvPr>
          <p:cNvSpPr txBox="1"/>
          <p:nvPr/>
        </p:nvSpPr>
        <p:spPr>
          <a:xfrm>
            <a:off x="532075" y="768529"/>
            <a:ext cx="5784749" cy="2031325"/>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The model accurately graded disease severity levels, offering a nuanced understanding crucial for targeted and timely interventions, ultimately minimizing crop losses.</a:t>
            </a:r>
          </a:p>
          <a:p>
            <a:r>
              <a:rPr lang="en-US" sz="1800" dirty="0">
                <a:latin typeface="Times New Roman" panose="02020603050405020304" pitchFamily="18" charset="0"/>
                <a:cs typeface="Times New Roman" panose="02020603050405020304" pitchFamily="18" charset="0"/>
              </a:rPr>
              <a:t>The trained model demonstrated impressive accuracy, outperforming traditional methods, and exhibited high precision in correctly identifying diseased and healthy leaves.</a:t>
            </a:r>
            <a:endParaRPr lang="en-US" dirty="0"/>
          </a:p>
        </p:txBody>
      </p:sp>
      <p:sp>
        <p:nvSpPr>
          <p:cNvPr id="11" name="TextBox 10">
            <a:extLst>
              <a:ext uri="{FF2B5EF4-FFF2-40B4-BE49-F238E27FC236}">
                <a16:creationId xmlns:a16="http://schemas.microsoft.com/office/drawing/2014/main" id="{BE79F375-78AB-BD9D-CDBB-C5E70013BD67}"/>
              </a:ext>
            </a:extLst>
          </p:cNvPr>
          <p:cNvSpPr txBox="1"/>
          <p:nvPr/>
        </p:nvSpPr>
        <p:spPr>
          <a:xfrm>
            <a:off x="668680" y="124619"/>
            <a:ext cx="11218520" cy="461665"/>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Result Analysis</a:t>
            </a:r>
            <a:endParaRPr lang="en-US" sz="2400" dirty="0"/>
          </a:p>
        </p:txBody>
      </p:sp>
      <p:sp>
        <p:nvSpPr>
          <p:cNvPr id="14" name="Freeform 6">
            <a:extLst>
              <a:ext uri="{FF2B5EF4-FFF2-40B4-BE49-F238E27FC236}">
                <a16:creationId xmlns:a16="http://schemas.microsoft.com/office/drawing/2014/main" id="{5127B868-6CEC-BBB6-C235-809808FD5056}"/>
              </a:ext>
            </a:extLst>
          </p:cNvPr>
          <p:cNvSpPr/>
          <p:nvPr/>
        </p:nvSpPr>
        <p:spPr>
          <a:xfrm>
            <a:off x="6396608" y="560679"/>
            <a:ext cx="5631632" cy="3454818"/>
          </a:xfrm>
          <a:custGeom>
            <a:avLst/>
            <a:gdLst/>
            <a:ahLst/>
            <a:cxnLst/>
            <a:rect l="l" t="t" r="r" b="b"/>
            <a:pathLst>
              <a:path w="4031432" h="2905868">
                <a:moveTo>
                  <a:pt x="0" y="0"/>
                </a:moveTo>
                <a:lnTo>
                  <a:pt x="4031432" y="0"/>
                </a:lnTo>
                <a:lnTo>
                  <a:pt x="4031432" y="2905868"/>
                </a:lnTo>
                <a:lnTo>
                  <a:pt x="0" y="2905868"/>
                </a:lnTo>
                <a:lnTo>
                  <a:pt x="0" y="0"/>
                </a:lnTo>
                <a:close/>
              </a:path>
            </a:pathLst>
          </a:custGeom>
          <a:blipFill>
            <a:blip r:embed="rId2"/>
            <a:stretch>
              <a:fillRect/>
            </a:stretch>
          </a:blipFill>
        </p:spPr>
        <p:txBody>
          <a:bodyPr/>
          <a:lstStyle/>
          <a:p>
            <a:endParaRPr lang="en-US" dirty="0"/>
          </a:p>
        </p:txBody>
      </p:sp>
      <p:pic>
        <p:nvPicPr>
          <p:cNvPr id="4" name="Picture 3">
            <a:extLst>
              <a:ext uri="{FF2B5EF4-FFF2-40B4-BE49-F238E27FC236}">
                <a16:creationId xmlns:a16="http://schemas.microsoft.com/office/drawing/2014/main" id="{B076CD23-EAA1-36B1-FDBE-4F5B7D4E7F30}"/>
              </a:ext>
            </a:extLst>
          </p:cNvPr>
          <p:cNvPicPr>
            <a:picLocks noChangeAspect="1"/>
          </p:cNvPicPr>
          <p:nvPr/>
        </p:nvPicPr>
        <p:blipFill>
          <a:blip r:embed="rId3"/>
          <a:stretch>
            <a:fillRect/>
          </a:stretch>
        </p:blipFill>
        <p:spPr>
          <a:xfrm>
            <a:off x="921613" y="2786826"/>
            <a:ext cx="4126248" cy="3539518"/>
          </a:xfrm>
          <a:prstGeom prst="rect">
            <a:avLst/>
          </a:prstGeom>
        </p:spPr>
      </p:pic>
    </p:spTree>
    <p:extLst>
      <p:ext uri="{BB962C8B-B14F-4D97-AF65-F5344CB8AC3E}">
        <p14:creationId xmlns:p14="http://schemas.microsoft.com/office/powerpoint/2010/main" val="2246445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191E8-2FF7-C515-9FB0-D13A74FF076E}"/>
              </a:ext>
            </a:extLst>
          </p:cNvPr>
          <p:cNvSpPr>
            <a:spLocks noGrp="1"/>
          </p:cNvSpPr>
          <p:nvPr>
            <p:ph type="title"/>
          </p:nvPr>
        </p:nvSpPr>
        <p:spPr/>
        <p:txBody>
          <a:bodyPr/>
          <a:lstStyle/>
          <a:p>
            <a:r>
              <a:rPr lang="en-IN" dirty="0"/>
              <a:t>Trained models</a:t>
            </a:r>
          </a:p>
        </p:txBody>
      </p:sp>
      <p:pic>
        <p:nvPicPr>
          <p:cNvPr id="5" name="Content Placeholder 4">
            <a:extLst>
              <a:ext uri="{FF2B5EF4-FFF2-40B4-BE49-F238E27FC236}">
                <a16:creationId xmlns:a16="http://schemas.microsoft.com/office/drawing/2014/main" id="{C9DFF8E2-4837-7DD4-DA5D-0D8D1BBFDF18}"/>
              </a:ext>
            </a:extLst>
          </p:cNvPr>
          <p:cNvPicPr>
            <a:picLocks noGrp="1" noChangeAspect="1"/>
          </p:cNvPicPr>
          <p:nvPr>
            <p:ph idx="1"/>
          </p:nvPr>
        </p:nvPicPr>
        <p:blipFill rotWithShape="1">
          <a:blip r:embed="rId2"/>
          <a:srcRect l="3870" t="14369" r="6491"/>
          <a:stretch/>
        </p:blipFill>
        <p:spPr>
          <a:xfrm>
            <a:off x="317242" y="2370227"/>
            <a:ext cx="9563876" cy="2557374"/>
          </a:xfrm>
        </p:spPr>
      </p:pic>
    </p:spTree>
    <p:extLst>
      <p:ext uri="{BB962C8B-B14F-4D97-AF65-F5344CB8AC3E}">
        <p14:creationId xmlns:p14="http://schemas.microsoft.com/office/powerpoint/2010/main" val="3357506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A54F0A-6AD1-FD64-E87A-5F23B5208341}"/>
              </a:ext>
            </a:extLst>
          </p:cNvPr>
          <p:cNvSpPr>
            <a:spLocks noGrp="1"/>
          </p:cNvSpPr>
          <p:nvPr>
            <p:ph idx="4294967295"/>
          </p:nvPr>
        </p:nvSpPr>
        <p:spPr>
          <a:xfrm>
            <a:off x="0" y="365125"/>
            <a:ext cx="11209338" cy="6072188"/>
          </a:xfrm>
        </p:spPr>
        <p:txBody>
          <a:bodyPr>
            <a:normAutofit fontScale="92500" lnSpcReduction="20000"/>
          </a:bodyPr>
          <a:lstStyle/>
          <a:p>
            <a:pPr marL="0" indent="0">
              <a:buNone/>
            </a:pPr>
            <a:r>
              <a:rPr lang="en-US" sz="2600" dirty="0">
                <a:solidFill>
                  <a:srgbClr val="FF0000"/>
                </a:solidFill>
                <a:latin typeface="Times New Roman" panose="02020603050405020304" pitchFamily="18" charset="0"/>
                <a:cs typeface="Times New Roman" panose="02020603050405020304" pitchFamily="18" charset="0"/>
              </a:rPr>
              <a:t>Conclusion:</a:t>
            </a:r>
          </a:p>
          <a:p>
            <a:pPr marL="0" indent="0">
              <a:buNone/>
            </a:pPr>
            <a:r>
              <a:rPr lang="en-US" sz="2200" b="1" dirty="0">
                <a:solidFill>
                  <a:srgbClr val="FF0000"/>
                </a:solidFill>
                <a:latin typeface="Times New Roman" panose="02020603050405020304" pitchFamily="18" charset="0"/>
                <a:cs typeface="Times New Roman" panose="02020603050405020304" pitchFamily="18" charset="0"/>
              </a:rPr>
              <a:t>Key findings:</a:t>
            </a:r>
            <a:r>
              <a:rPr lang="en-US" sz="2200" dirty="0">
                <a:solidFill>
                  <a:srgbClr val="FF0000"/>
                </a:solidFill>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Input              					                                                 Output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200" b="1" dirty="0">
                <a:solidFill>
                  <a:srgbClr val="FF0000"/>
                </a:solidFill>
                <a:latin typeface="Times New Roman" panose="02020603050405020304" pitchFamily="18" charset="0"/>
                <a:cs typeface="Times New Roman" panose="02020603050405020304" pitchFamily="18" charset="0"/>
              </a:rPr>
              <a:t>Further direction</a:t>
            </a:r>
            <a:r>
              <a:rPr lang="en-US" sz="2200" dirty="0">
                <a:solidFill>
                  <a:srgbClr val="FF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Further research is encouraged to develop deeper into the causes and economic impact of the farming practices, as well as strategies for improving the yield.</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a:t>
            </a:r>
            <a:r>
              <a:rPr lang="en-US" sz="2200" b="1" dirty="0">
                <a:solidFill>
                  <a:srgbClr val="FF0000"/>
                </a:solidFill>
                <a:latin typeface="Times New Roman" panose="02020603050405020304" pitchFamily="18" charset="0"/>
                <a:cs typeface="Times New Roman" panose="02020603050405020304" pitchFamily="18" charset="0"/>
              </a:rPr>
              <a:t>Commitment:</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We strive for better accuracy.</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Our main moto is to increase the yield in farming.</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cxnSp>
        <p:nvCxnSpPr>
          <p:cNvPr id="6" name="Straight Arrow Connector 5"/>
          <p:cNvCxnSpPr>
            <a:cxnSpLocks/>
            <a:endCxn id="7" idx="1"/>
          </p:cNvCxnSpPr>
          <p:nvPr/>
        </p:nvCxnSpPr>
        <p:spPr>
          <a:xfrm flipV="1">
            <a:off x="4199333" y="2558139"/>
            <a:ext cx="267070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AA92DFD8-B211-351D-0044-C2C6378C44C7}"/>
              </a:ext>
            </a:extLst>
          </p:cNvPr>
          <p:cNvPicPr>
            <a:picLocks noChangeAspect="1"/>
          </p:cNvPicPr>
          <p:nvPr/>
        </p:nvPicPr>
        <p:blipFill rotWithShape="1">
          <a:blip r:embed="rId2">
            <a:extLst>
              <a:ext uri="{28A0092B-C50C-407E-A947-70E740481C1C}">
                <a14:useLocalDpi xmlns:a14="http://schemas.microsoft.com/office/drawing/2010/main" val="0"/>
              </a:ext>
            </a:extLst>
          </a:blip>
          <a:srcRect t="84157"/>
          <a:stretch/>
        </p:blipFill>
        <p:spPr>
          <a:xfrm>
            <a:off x="6870038" y="2268890"/>
            <a:ext cx="4646616" cy="578498"/>
          </a:xfrm>
          <a:prstGeom prst="rect">
            <a:avLst/>
          </a:prstGeom>
        </p:spPr>
      </p:pic>
      <p:pic>
        <p:nvPicPr>
          <p:cNvPr id="9" name="Picture 8">
            <a:extLst>
              <a:ext uri="{FF2B5EF4-FFF2-40B4-BE49-F238E27FC236}">
                <a16:creationId xmlns:a16="http://schemas.microsoft.com/office/drawing/2014/main" id="{F8690FBF-8ACF-3F6D-8B44-BE85033321FF}"/>
              </a:ext>
            </a:extLst>
          </p:cNvPr>
          <p:cNvPicPr>
            <a:picLocks noChangeAspect="1"/>
          </p:cNvPicPr>
          <p:nvPr/>
        </p:nvPicPr>
        <p:blipFill rotWithShape="1">
          <a:blip r:embed="rId2">
            <a:extLst>
              <a:ext uri="{28A0092B-C50C-407E-A947-70E740481C1C}">
                <a14:useLocalDpi xmlns:a14="http://schemas.microsoft.com/office/drawing/2010/main" val="0"/>
              </a:ext>
            </a:extLst>
          </a:blip>
          <a:srcRect l="4227" t="2029" r="3312" b="18609"/>
          <a:stretch/>
        </p:blipFill>
        <p:spPr>
          <a:xfrm>
            <a:off x="1617055" y="1687278"/>
            <a:ext cx="2582278" cy="1741722"/>
          </a:xfrm>
          <a:prstGeom prst="rect">
            <a:avLst/>
          </a:prstGeom>
        </p:spPr>
      </p:pic>
    </p:spTree>
    <p:extLst>
      <p:ext uri="{BB962C8B-B14F-4D97-AF65-F5344CB8AC3E}">
        <p14:creationId xmlns:p14="http://schemas.microsoft.com/office/powerpoint/2010/main" val="1519236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8820A0-0834-CFD2-230F-5C60E905B465}"/>
              </a:ext>
            </a:extLst>
          </p:cNvPr>
          <p:cNvSpPr txBox="1"/>
          <p:nvPr/>
        </p:nvSpPr>
        <p:spPr>
          <a:xfrm>
            <a:off x="2189583" y="2505670"/>
            <a:ext cx="7333861" cy="923330"/>
          </a:xfrm>
          <a:prstGeom prst="rect">
            <a:avLst/>
          </a:prstGeom>
          <a:noFill/>
        </p:spPr>
        <p:txBody>
          <a:bodyPr wrap="square" rtlCol="0">
            <a:spAutoFit/>
          </a:bodyPr>
          <a:lstStyle/>
          <a:p>
            <a:r>
              <a:rPr lang="en-US" sz="5400" dirty="0"/>
              <a:t>	       Thank you</a:t>
            </a:r>
          </a:p>
        </p:txBody>
      </p:sp>
    </p:spTree>
    <p:extLst>
      <p:ext uri="{BB962C8B-B14F-4D97-AF65-F5344CB8AC3E}">
        <p14:creationId xmlns:p14="http://schemas.microsoft.com/office/powerpoint/2010/main" val="61966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88552F-017D-9223-58D5-A3FE546354E9}"/>
              </a:ext>
            </a:extLst>
          </p:cNvPr>
          <p:cNvSpPr>
            <a:spLocks noGrp="1"/>
          </p:cNvSpPr>
          <p:nvPr>
            <p:ph idx="4294967295"/>
          </p:nvPr>
        </p:nvSpPr>
        <p:spPr>
          <a:xfrm>
            <a:off x="950914" y="784225"/>
            <a:ext cx="8603634" cy="5680075"/>
          </a:xfrm>
        </p:spPr>
        <p:txBody>
          <a:bodyPr>
            <a:normAutofit lnSpcReduction="10000"/>
          </a:bodyPr>
          <a:lstStyle/>
          <a:p>
            <a:pPr marL="0" indent="0" algn="just">
              <a:buNone/>
            </a:pPr>
            <a:r>
              <a:rPr lang="en-US" sz="2400" dirty="0">
                <a:solidFill>
                  <a:srgbClr val="FF0000"/>
                </a:solidFill>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Crop Guard is a sophisticated multi-stage plant disease detection system leveraging machine learning on leaf images. The system involves image acquisition, and preprocessing, and employs deep learning for disease identification and classification. Crop Guard goes beyond binary disease detection by assessing disease severity, unlike traditional systems. The core of Crop Guard lies in its machine learning-based disease detection and classification modules. We employ state-of-the-art deep learning architectures trained on a diverse dataset of plant diseases. The model is capable of identifying various diseases affecting plants, providing valuable insights into the specific type of infection present. This innovative approach provides farmers with actionable insights, empowering them to make informed decisions for effective disease management and crop protection. The user-friendly interface ensures accessibility for farmers, contributing to sustainable agriculture and food security. The machine learning model that we are using to detect the disease in the plant makes use of the Alex net algorithm to train the dataset. Our model not only detects the disease in the plant but also helps us in predicting the stage of the disease. So that farmers can make use of this to analyze the crop damage present.</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2000" dirty="0">
                <a:solidFill>
                  <a:srgbClr val="FF0000"/>
                </a:solidFill>
                <a:latin typeface="Times New Roman" panose="02020603050405020304" pitchFamily="18" charset="0"/>
                <a:cs typeface="Times New Roman" panose="02020603050405020304" pitchFamily="18" charset="0"/>
              </a:rPr>
              <a:t>Key Words:</a:t>
            </a:r>
          </a:p>
          <a:p>
            <a:pPr marL="0" indent="0" algn="just">
              <a:buNone/>
            </a:pPr>
            <a:r>
              <a:rPr lang="en-US" sz="1600" dirty="0">
                <a:latin typeface="Times New Roman" panose="02020603050405020304" pitchFamily="18" charset="0"/>
                <a:cs typeface="Times New Roman" panose="02020603050405020304" pitchFamily="18" charset="0"/>
              </a:rPr>
              <a:t>Machine learning, Alex net, Image processing, Leaf, Disease</a:t>
            </a:r>
          </a:p>
        </p:txBody>
      </p:sp>
    </p:spTree>
    <p:extLst>
      <p:ext uri="{BB962C8B-B14F-4D97-AF65-F5344CB8AC3E}">
        <p14:creationId xmlns:p14="http://schemas.microsoft.com/office/powerpoint/2010/main" val="3862652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0FBB-A479-328F-12D8-5E56481954D9}"/>
              </a:ext>
            </a:extLst>
          </p:cNvPr>
          <p:cNvSpPr>
            <a:spLocks noGrp="1"/>
          </p:cNvSpPr>
          <p:nvPr>
            <p:ph type="title"/>
          </p:nvPr>
        </p:nvSpPr>
        <p:spPr>
          <a:xfrm>
            <a:off x="838200" y="309466"/>
            <a:ext cx="10515600" cy="679579"/>
          </a:xfrm>
        </p:spPr>
        <p:txBody>
          <a:bodyPr>
            <a:normAutofit fontScale="90000"/>
          </a:bodyPr>
          <a:lstStyle/>
          <a:p>
            <a:r>
              <a:rPr lang="en-IN" sz="2700" dirty="0">
                <a:solidFill>
                  <a:srgbClr val="FF0000"/>
                </a:solidFill>
                <a:latin typeface="Times New Roman" panose="02020603050405020304" pitchFamily="18" charset="0"/>
                <a:cs typeface="Times New Roman" panose="02020603050405020304" pitchFamily="18" charset="0"/>
              </a:rPr>
              <a:t>Problem Definition:</a:t>
            </a:r>
            <a:br>
              <a:rPr lang="en-IN" sz="3200" dirty="0">
                <a:latin typeface="Times New Roman" panose="02020603050405020304" pitchFamily="18"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569B7F3B-9584-ED9A-DF37-D5203CAA70F0}"/>
              </a:ext>
            </a:extLst>
          </p:cNvPr>
          <p:cNvSpPr>
            <a:spLocks noGrp="1"/>
          </p:cNvSpPr>
          <p:nvPr>
            <p:ph idx="1"/>
          </p:nvPr>
        </p:nvSpPr>
        <p:spPr>
          <a:xfrm>
            <a:off x="528044" y="1143553"/>
            <a:ext cx="8596668" cy="4828039"/>
          </a:xfrm>
        </p:spPr>
        <p:txBody>
          <a:bodyPr>
            <a:noAutofit/>
          </a:body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Our project addresses the critical issue of uncertainty in crop disease prediction within the agricultural sector.</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Farmers often face challenges in accurately predicting the disease present in the crop, leading to resource inefficiencies and economic burdens.</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By leveraging ML techniques and focusing on leaf images, we aim to reduce the risk factors associated with disease prediction.</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project’s core objectives include developing a predictive model that enhances accuracy in disease prediction outcome forecasts, optimizing resource utilization for cost savings, and promoting sustainable farming practices. </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scalability of our model, applicable from small-scale farms to large agricultural fields, is a key consideration. </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Through data-driven decision-making, we aspire to empower farmers with valuable insights, contributing to informed and strategic choices. </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Ultimately, our project strives to address global food security concerns by improving agricultural productivity, minimizing wastage, and fostering a more sustainable and resilient future for the agricultural sector</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3501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24247-5AA5-1548-F8D0-959C212FABD6}"/>
              </a:ext>
            </a:extLst>
          </p:cNvPr>
          <p:cNvSpPr>
            <a:spLocks noGrp="1"/>
          </p:cNvSpPr>
          <p:nvPr>
            <p:ph type="title"/>
          </p:nvPr>
        </p:nvSpPr>
        <p:spPr>
          <a:xfrm>
            <a:off x="838200" y="197174"/>
            <a:ext cx="10515600" cy="791871"/>
          </a:xfrm>
        </p:spPr>
        <p:txBody>
          <a:bodyPr>
            <a:normAutofit/>
          </a:bodyPr>
          <a:lstStyle/>
          <a:p>
            <a:r>
              <a:rPr lang="en-IN" sz="2400" dirty="0">
                <a:solidFill>
                  <a:srgbClr val="FF0000"/>
                </a:solidFill>
                <a:latin typeface="Times New Roman" panose="02020603050405020304" pitchFamily="18" charset="0"/>
                <a:cs typeface="Times New Roman" panose="02020603050405020304" pitchFamily="18" charset="0"/>
              </a:rPr>
              <a:t>Social Significance :</a:t>
            </a:r>
          </a:p>
        </p:txBody>
      </p:sp>
      <p:sp>
        <p:nvSpPr>
          <p:cNvPr id="3" name="Content Placeholder 2">
            <a:extLst>
              <a:ext uri="{FF2B5EF4-FFF2-40B4-BE49-F238E27FC236}">
                <a16:creationId xmlns:a16="http://schemas.microsoft.com/office/drawing/2014/main" id="{1AA3E301-5642-3065-ABFA-3562F9B4DFDB}"/>
              </a:ext>
            </a:extLst>
          </p:cNvPr>
          <p:cNvSpPr>
            <a:spLocks noGrp="1"/>
          </p:cNvSpPr>
          <p:nvPr>
            <p:ph idx="1"/>
          </p:nvPr>
        </p:nvSpPr>
        <p:spPr>
          <a:xfrm>
            <a:off x="401217" y="1054359"/>
            <a:ext cx="9218644" cy="5187918"/>
          </a:xfrm>
        </p:spPr>
        <p:txBody>
          <a:bodyPr>
            <a:normAutofit/>
          </a:bodyPr>
          <a:lstStyle/>
          <a:p>
            <a:pPr lvl="1">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prospective for significant agricultural breakthroughs motivates the idea of developing a systemic agricultural system that anticipates crops. </a:t>
            </a:r>
          </a:p>
          <a:p>
            <a:pPr lvl="1">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novel strategy promises greater agricultural yields and an increased supply of food, which is critical for meeting the world’s growing food needs. </a:t>
            </a:r>
          </a:p>
          <a:p>
            <a:pPr lvl="1">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approach not only saves farmers money by optimizing resource use, but it also emphasizes sustainable farming practices. </a:t>
            </a:r>
          </a:p>
          <a:p>
            <a:pPr lvl="1">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Furthermore, this concept promotes decision-making based on data and can be scaled up to big agricultural fields from tiny gardens. </a:t>
            </a:r>
          </a:p>
          <a:p>
            <a:pPr lvl="1">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 it promotes awareness and learning about agricultural sustainability while also encouraging innovation in farming operations. </a:t>
            </a:r>
          </a:p>
          <a:p>
            <a:pPr lvl="1">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Finally, it contributes to the global availability of food by increasing agricultural output while decreasing food waste.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3162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7A64-3229-1ACA-9B08-F478C8B591E1}"/>
              </a:ext>
            </a:extLst>
          </p:cNvPr>
          <p:cNvSpPr>
            <a:spLocks noGrp="1"/>
          </p:cNvSpPr>
          <p:nvPr>
            <p:ph type="title" idx="4294967295"/>
          </p:nvPr>
        </p:nvSpPr>
        <p:spPr>
          <a:xfrm>
            <a:off x="0" y="365125"/>
            <a:ext cx="10515600" cy="1325563"/>
          </a:xfrm>
        </p:spPr>
        <p:txBody>
          <a:bodyPr>
            <a:normAutofit/>
          </a:bodyPr>
          <a:lstStyle/>
          <a:p>
            <a:r>
              <a:rPr lang="en-US" sz="2800" dirty="0">
                <a:solidFill>
                  <a:srgbClr val="FF0000"/>
                </a:solidFill>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Model Architecture:</a:t>
            </a:r>
            <a:br>
              <a:rPr lang="en-US" sz="3200" dirty="0">
                <a:solidFill>
                  <a:srgbClr val="FF0000"/>
                </a:solidFill>
                <a:latin typeface="Times New Roman" panose="02020603050405020304" pitchFamily="18" charset="0"/>
                <a:cs typeface="Times New Roman" panose="02020603050405020304" pitchFamily="18" charset="0"/>
              </a:rPr>
            </a:br>
            <a:r>
              <a:rPr lang="en-US" sz="2800" dirty="0">
                <a:solidFill>
                  <a:srgbClr val="FF0000"/>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DA7AE494-CDA6-87A6-FD64-E60988538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844" y="1443037"/>
            <a:ext cx="8829675" cy="3971925"/>
          </a:xfrm>
          <a:prstGeom prst="rect">
            <a:avLst/>
          </a:prstGeom>
        </p:spPr>
      </p:pic>
    </p:spTree>
    <p:extLst>
      <p:ext uri="{BB962C8B-B14F-4D97-AF65-F5344CB8AC3E}">
        <p14:creationId xmlns:p14="http://schemas.microsoft.com/office/powerpoint/2010/main" val="146867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06E38B-BE2B-9FD9-0922-85EFFF204A5D}"/>
              </a:ext>
            </a:extLst>
          </p:cNvPr>
          <p:cNvSpPr>
            <a:spLocks noGrp="1"/>
          </p:cNvSpPr>
          <p:nvPr>
            <p:ph idx="4294967295"/>
          </p:nvPr>
        </p:nvSpPr>
        <p:spPr>
          <a:xfrm>
            <a:off x="936626" y="195263"/>
            <a:ext cx="8067415" cy="6429375"/>
          </a:xfrm>
        </p:spPr>
        <p:txBody>
          <a:bodyPr>
            <a:normAutofit fontScale="32500" lnSpcReduction="20000"/>
          </a:bodyPr>
          <a:lstStyle/>
          <a:p>
            <a:pPr marL="0" indent="0" algn="just">
              <a:lnSpc>
                <a:spcPct val="110000"/>
              </a:lnSpc>
              <a:buNone/>
            </a:pPr>
            <a:r>
              <a:rPr lang="en-US" sz="9600" b="1" dirty="0">
                <a:solidFill>
                  <a:srgbClr val="FF0000"/>
                </a:solidFill>
                <a:latin typeface="Times New Roman" panose="02020603050405020304" pitchFamily="18" charset="0"/>
                <a:cs typeface="Times New Roman" panose="02020603050405020304" pitchFamily="18" charset="0"/>
              </a:rPr>
              <a:t>Methodology</a:t>
            </a:r>
          </a:p>
          <a:p>
            <a:pPr marL="0" indent="0" algn="just">
              <a:lnSpc>
                <a:spcPct val="110000"/>
              </a:lnSpc>
              <a:buNone/>
            </a:pPr>
            <a:endParaRPr lang="en-US" sz="9600" b="1" dirty="0">
              <a:latin typeface="Times New Roman" panose="02020603050405020304" pitchFamily="18" charset="0"/>
              <a:cs typeface="Times New Roman" panose="02020603050405020304" pitchFamily="18" charset="0"/>
            </a:endParaRPr>
          </a:p>
          <a:p>
            <a:pPr marL="0" indent="0" algn="just">
              <a:lnSpc>
                <a:spcPct val="110000"/>
              </a:lnSpc>
              <a:buNone/>
            </a:pPr>
            <a:endParaRPr lang="en-US" sz="9600" b="1" dirty="0">
              <a:latin typeface="Times New Roman" panose="02020603050405020304" pitchFamily="18" charset="0"/>
              <a:cs typeface="Times New Roman" panose="02020603050405020304" pitchFamily="18" charset="0"/>
            </a:endParaRPr>
          </a:p>
          <a:p>
            <a:pPr marL="0" indent="0" algn="just">
              <a:lnSpc>
                <a:spcPct val="110000"/>
              </a:lnSpc>
              <a:buNone/>
            </a:pPr>
            <a:r>
              <a:rPr lang="en-US" sz="8000" b="1" dirty="0">
                <a:latin typeface="Times New Roman" panose="02020603050405020304" pitchFamily="18" charset="0"/>
                <a:cs typeface="Times New Roman" panose="02020603050405020304" pitchFamily="18" charset="0"/>
              </a:rPr>
              <a:t>Step 1: Data Collection</a:t>
            </a:r>
            <a:endParaRPr lang="en-US" sz="8000" dirty="0">
              <a:latin typeface="Times New Roman" panose="02020603050405020304" pitchFamily="18" charset="0"/>
              <a:cs typeface="Times New Roman" panose="02020603050405020304" pitchFamily="18" charset="0"/>
            </a:endParaRPr>
          </a:p>
          <a:p>
            <a:pPr marL="0" indent="0" algn="just">
              <a:lnSpc>
                <a:spcPct val="110000"/>
              </a:lnSpc>
              <a:buNone/>
            </a:pPr>
            <a:r>
              <a:rPr lang="en-US" sz="9600" dirty="0">
                <a:latin typeface="Times New Roman" panose="02020603050405020304" pitchFamily="18" charset="0"/>
                <a:cs typeface="Times New Roman" panose="02020603050405020304" pitchFamily="18" charset="0"/>
              </a:rPr>
              <a:t>	</a:t>
            </a:r>
            <a:r>
              <a:rPr lang="en-US" sz="4900" dirty="0">
                <a:latin typeface="Times New Roman" panose="02020603050405020304" pitchFamily="18" charset="0"/>
                <a:cs typeface="Times New Roman" panose="02020603050405020304" pitchFamily="18" charset="0"/>
              </a:rPr>
              <a:t>Collecting a comprehensive dataset that includes leaf images in different stages and other relevant agricultural information.</a:t>
            </a:r>
          </a:p>
          <a:p>
            <a:pPr marL="0" indent="0">
              <a:lnSpc>
                <a:spcPct val="110000"/>
              </a:lnSpc>
              <a:buNone/>
            </a:pPr>
            <a:r>
              <a:rPr lang="en-US" sz="8000" b="1" dirty="0">
                <a:latin typeface="Times New Roman" panose="02020603050405020304" pitchFamily="18" charset="0"/>
                <a:cs typeface="Times New Roman" panose="02020603050405020304" pitchFamily="18" charset="0"/>
              </a:rPr>
              <a:t>Step2: Importing the dataset</a:t>
            </a:r>
          </a:p>
          <a:p>
            <a:pPr marL="0" indent="0">
              <a:lnSpc>
                <a:spcPct val="110000"/>
              </a:lnSpc>
              <a:buNone/>
            </a:pPr>
            <a:r>
              <a:rPr lang="en-IN" sz="9600" dirty="0">
                <a:latin typeface="Times New Roman" panose="02020603050405020304" pitchFamily="18" charset="0"/>
                <a:cs typeface="Times New Roman" panose="02020603050405020304" pitchFamily="18" charset="0"/>
              </a:rPr>
              <a:t>	</a:t>
            </a:r>
            <a:r>
              <a:rPr lang="en-IN" sz="6400" dirty="0">
                <a:latin typeface="Times New Roman" panose="02020603050405020304" pitchFamily="18" charset="0"/>
                <a:cs typeface="Times New Roman" panose="02020603050405020304" pitchFamily="18" charset="0"/>
              </a:rPr>
              <a:t>Importing the image dataset </a:t>
            </a:r>
          </a:p>
          <a:p>
            <a:pPr marL="0" indent="0">
              <a:lnSpc>
                <a:spcPct val="110000"/>
              </a:lnSpc>
              <a:buNone/>
            </a:pPr>
            <a:r>
              <a:rPr lang="en-US" sz="8000" b="1" dirty="0">
                <a:latin typeface="Times New Roman" panose="02020603050405020304" pitchFamily="18" charset="0"/>
                <a:cs typeface="Times New Roman" panose="02020603050405020304" pitchFamily="18" charset="0"/>
              </a:rPr>
              <a:t>Step3: </a:t>
            </a:r>
            <a:r>
              <a:rPr lang="en-US" sz="8000" b="1" i="0" dirty="0">
                <a:effectLst/>
                <a:latin typeface="Times New Roman" panose="02020603050405020304" pitchFamily="18" charset="0"/>
                <a:cs typeface="Times New Roman" panose="02020603050405020304" pitchFamily="18" charset="0"/>
              </a:rPr>
              <a:t>Data Exploration and Preprocessing</a:t>
            </a:r>
          </a:p>
          <a:p>
            <a:pPr marL="0" indent="0">
              <a:lnSpc>
                <a:spcPct val="110000"/>
              </a:lnSpc>
              <a:buNone/>
            </a:pPr>
            <a:endParaRPr lang="en-US" sz="4900" b="1" i="0" dirty="0">
              <a:solidFill>
                <a:srgbClr val="0F0F0F"/>
              </a:solidFill>
              <a:effectLst/>
              <a:latin typeface="Times New Roman" panose="02020603050405020304" pitchFamily="18" charset="0"/>
              <a:cs typeface="Times New Roman" panose="02020603050405020304" pitchFamily="18" charset="0"/>
            </a:endParaRPr>
          </a:p>
          <a:p>
            <a:pPr marL="0" indent="0">
              <a:lnSpc>
                <a:spcPct val="110000"/>
              </a:lnSpc>
              <a:buNone/>
            </a:pPr>
            <a:r>
              <a:rPr lang="en-US" sz="4900" b="0" i="0" dirty="0">
                <a:solidFill>
                  <a:srgbClr val="0F0F0F"/>
                </a:solidFill>
                <a:effectLst/>
                <a:latin typeface="Times New Roman" panose="02020603050405020304" pitchFamily="18" charset="0"/>
                <a:cs typeface="Times New Roman" panose="02020603050405020304" pitchFamily="18" charset="0"/>
              </a:rPr>
              <a:t>Following data loading, a thorough exploration is conducted. This involves analyzing properties, addressing missing values, and preprocessing the data. Preprocessing may include tasks like argumentation and resizing.</a:t>
            </a:r>
            <a:endParaRPr lang="en-US" sz="4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318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4684" y="220548"/>
            <a:ext cx="10930551" cy="5145511"/>
          </a:xfrm>
          <a:prstGeom prst="rect">
            <a:avLst/>
          </a:prstGeom>
        </p:spPr>
        <p:txBody>
          <a:bodyPr wrap="square">
            <a:spAutoFit/>
          </a:bodyPr>
          <a:lstStyle/>
          <a:p>
            <a:pPr marL="293020" lvl="1" indent="0" algn="just">
              <a:lnSpc>
                <a:spcPts val="3800"/>
              </a:lnSpc>
              <a:buNone/>
            </a:pPr>
            <a:r>
              <a:rPr lang="en-US" sz="2400" dirty="0">
                <a:solidFill>
                  <a:srgbClr val="FF0000"/>
                </a:solidFill>
                <a:latin typeface="Times New Roman" panose="02020603050405020304" pitchFamily="18" charset="0"/>
                <a:cs typeface="Times New Roman" panose="02020603050405020304" pitchFamily="18" charset="0"/>
              </a:rPr>
              <a:t>Methodology</a:t>
            </a:r>
          </a:p>
          <a:p>
            <a:pPr marL="663039" lvl="1" indent="-331520" algn="just">
              <a:lnSpc>
                <a:spcPts val="4299"/>
              </a:lnSpc>
              <a:buFont typeface="Arial"/>
              <a:buChar char="•"/>
            </a:pPr>
            <a:r>
              <a:rPr lang="en-US" sz="2000" dirty="0">
                <a:latin typeface="Times New Roman" panose="02020603050405020304" pitchFamily="18" charset="0"/>
                <a:cs typeface="Times New Roman" panose="02020603050405020304" pitchFamily="18" charset="0"/>
              </a:rPr>
              <a:t>Obtain images of leaves from the crops.</a:t>
            </a:r>
          </a:p>
          <a:p>
            <a:pPr marL="663039" lvl="1" indent="-331520" algn="just">
              <a:lnSpc>
                <a:spcPts val="4299"/>
              </a:lnSpc>
              <a:buFont typeface="Arial"/>
              <a:buChar char="•"/>
            </a:pPr>
            <a:r>
              <a:rPr lang="en-US" sz="2000" dirty="0">
                <a:latin typeface="Times New Roman" panose="02020603050405020304" pitchFamily="18" charset="0"/>
                <a:cs typeface="Times New Roman" panose="02020603050405020304" pitchFamily="18" charset="0"/>
              </a:rPr>
              <a:t>Resize, arguments, and preprocess the captured leaf images.</a:t>
            </a:r>
          </a:p>
          <a:p>
            <a:pPr marL="663039" lvl="1" indent="-331520" algn="just">
              <a:lnSpc>
                <a:spcPts val="4299"/>
              </a:lnSpc>
              <a:buFont typeface="Arial"/>
              <a:buChar char="•"/>
            </a:pPr>
            <a:r>
              <a:rPr lang="en-US" sz="2000" dirty="0">
                <a:latin typeface="Times New Roman" panose="02020603050405020304" pitchFamily="18" charset="0"/>
                <a:cs typeface="Times New Roman" panose="02020603050405020304" pitchFamily="18" charset="0"/>
              </a:rPr>
              <a:t>Extract relevant characteristics from the preprocessed images.</a:t>
            </a:r>
          </a:p>
          <a:p>
            <a:pPr marL="663039" lvl="1" indent="-331520" algn="just">
              <a:lnSpc>
                <a:spcPts val="4299"/>
              </a:lnSpc>
              <a:buFont typeface="Arial"/>
              <a:buChar char="•"/>
            </a:pPr>
            <a:r>
              <a:rPr lang="en-US" sz="2000" dirty="0">
                <a:latin typeface="Times New Roman" panose="02020603050405020304" pitchFamily="18" charset="0"/>
                <a:cs typeface="Times New Roman" panose="02020603050405020304" pitchFamily="18" charset="0"/>
              </a:rPr>
              <a:t>Identify the type of disease affecting the leaves.</a:t>
            </a:r>
          </a:p>
          <a:p>
            <a:pPr marL="663039" lvl="1" indent="-331520" algn="just">
              <a:lnSpc>
                <a:spcPts val="4299"/>
              </a:lnSpc>
              <a:buFont typeface="Arial"/>
              <a:buChar char="•"/>
            </a:pPr>
            <a:r>
              <a:rPr lang="en-US" sz="2000" dirty="0">
                <a:latin typeface="Times New Roman" panose="02020603050405020304" pitchFamily="18" charset="0"/>
                <a:cs typeface="Times New Roman" panose="02020603050405020304" pitchFamily="18" charset="0"/>
              </a:rPr>
              <a:t>Determine the severity level of the identified disease (healthy, powdery, and rust).</a:t>
            </a:r>
          </a:p>
          <a:p>
            <a:pPr marL="663039" lvl="1" indent="-331520" algn="just">
              <a:lnSpc>
                <a:spcPts val="4299"/>
              </a:lnSpc>
              <a:buFont typeface="Arial"/>
              <a:buChar char="•"/>
            </a:pPr>
            <a:r>
              <a:rPr lang="en-US" sz="2000" dirty="0">
                <a:latin typeface="Times New Roman" panose="02020603050405020304" pitchFamily="18" charset="0"/>
                <a:cs typeface="Times New Roman" panose="02020603050405020304" pitchFamily="18" charset="0"/>
              </a:rPr>
              <a:t>Visualize the results, potentially using tools like confusion matrices.</a:t>
            </a:r>
          </a:p>
          <a:p>
            <a:pPr marL="293020" lvl="1" indent="0" algn="just">
              <a:lnSpc>
                <a:spcPts val="3800"/>
              </a:lnSpc>
              <a:buNone/>
            </a:pPr>
            <a:endParaRPr lang="en-US" sz="2000" dirty="0">
              <a:latin typeface="Times New Roman" panose="02020603050405020304" pitchFamily="18" charset="0"/>
              <a:cs typeface="Times New Roman" panose="02020603050405020304" pitchFamily="18" charset="0"/>
            </a:endParaRPr>
          </a:p>
          <a:p>
            <a:pPr marL="293020" lvl="1" indent="0" algn="just">
              <a:lnSpc>
                <a:spcPts val="3800"/>
              </a:lnSpc>
              <a:buNone/>
            </a:pPr>
            <a:endParaRPr lang="en-US" sz="1800" dirty="0">
              <a:latin typeface="Times New Roman" panose="02020603050405020304" pitchFamily="18" charset="0"/>
              <a:cs typeface="Times New Roman" panose="02020603050405020304" pitchFamily="18" charset="0"/>
            </a:endParaRPr>
          </a:p>
          <a:p>
            <a:pPr>
              <a:lnSpc>
                <a:spcPct val="110000"/>
              </a:lnSpc>
            </a:pP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9A48888-2A4B-D2E6-3EAD-16A1BD743785}"/>
              </a:ext>
            </a:extLst>
          </p:cNvPr>
          <p:cNvSpPr txBox="1"/>
          <p:nvPr/>
        </p:nvSpPr>
        <p:spPr>
          <a:xfrm>
            <a:off x="2659224" y="5012291"/>
            <a:ext cx="6102220" cy="458074"/>
          </a:xfrm>
          <a:prstGeom prst="rect">
            <a:avLst/>
          </a:prstGeom>
          <a:noFill/>
        </p:spPr>
        <p:txBody>
          <a:bodyPr wrap="square">
            <a:spAutoFit/>
          </a:bodyPr>
          <a:lstStyle/>
          <a:p>
            <a:pPr algn="ctr">
              <a:lnSpc>
                <a:spcPct val="150000"/>
              </a:lnSpc>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8640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D67897-68BE-0424-5A34-C170E2ACED2F}"/>
              </a:ext>
            </a:extLst>
          </p:cNvPr>
          <p:cNvSpPr txBox="1"/>
          <p:nvPr/>
        </p:nvSpPr>
        <p:spPr>
          <a:xfrm>
            <a:off x="401216" y="354563"/>
            <a:ext cx="9032033" cy="5978560"/>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KEY FEATURES</a:t>
            </a:r>
          </a:p>
          <a:p>
            <a:pPr marL="663039" lvl="1" indent="-331520" algn="just">
              <a:lnSpc>
                <a:spcPts val="4299"/>
              </a:lnSpc>
              <a:buFont typeface="Arial"/>
              <a:buChar char="•"/>
            </a:pPr>
            <a:r>
              <a:rPr lang="en-US" sz="1800" b="1" dirty="0">
                <a:latin typeface="Times New Roman" panose="02020603050405020304" pitchFamily="18" charset="0"/>
                <a:cs typeface="Times New Roman" panose="02020603050405020304" pitchFamily="18" charset="0"/>
              </a:rPr>
              <a:t>Leaf Image Analysis</a:t>
            </a:r>
            <a:r>
              <a:rPr lang="en-US" sz="1800" dirty="0">
                <a:latin typeface="Times New Roman" panose="02020603050405020304" pitchFamily="18" charset="0"/>
                <a:cs typeface="Times New Roman" panose="02020603050405020304" pitchFamily="18" charset="0"/>
              </a:rPr>
              <a:t>: The model takes leaf images as input</a:t>
            </a:r>
            <a:r>
              <a:rPr lang="en-US" dirty="0">
                <a:latin typeface="Times New Roman" panose="02020603050405020304" pitchFamily="18" charset="0"/>
                <a:cs typeface="Times New Roman" panose="02020603050405020304" pitchFamily="18" charset="0"/>
              </a:rPr>
              <a:t> and predicts the disease present in that particular crop. </a:t>
            </a:r>
            <a:endParaRPr lang="en-US" sz="1800" dirty="0">
              <a:latin typeface="Times New Roman" panose="02020603050405020304" pitchFamily="18" charset="0"/>
              <a:cs typeface="Times New Roman" panose="02020603050405020304" pitchFamily="18" charset="0"/>
            </a:endParaRPr>
          </a:p>
          <a:p>
            <a:pPr marL="663039" lvl="1" indent="-331520" algn="just">
              <a:lnSpc>
                <a:spcPts val="4299"/>
              </a:lnSpc>
              <a:buFont typeface="Arial"/>
              <a:buChar char="•"/>
            </a:pPr>
            <a:r>
              <a:rPr lang="en-US" sz="1800" b="1" dirty="0">
                <a:latin typeface="Times New Roman" panose="02020603050405020304" pitchFamily="18" charset="0"/>
                <a:cs typeface="Times New Roman" panose="02020603050405020304" pitchFamily="18" charset="0"/>
              </a:rPr>
              <a:t>Disease Detection: </a:t>
            </a:r>
            <a:r>
              <a:rPr lang="en-US" sz="1800" dirty="0">
                <a:latin typeface="Times New Roman" panose="02020603050405020304" pitchFamily="18" charset="0"/>
                <a:cs typeface="Times New Roman" panose="02020603050405020304" pitchFamily="18" charset="0"/>
              </a:rPr>
              <a:t>Employing machine learning algorithms, Leaf Guard accurately detects the presence of diseases in plants, contributing to early diagnosis.</a:t>
            </a:r>
          </a:p>
          <a:p>
            <a:pPr marL="663039" lvl="1" indent="-331520" algn="just">
              <a:lnSpc>
                <a:spcPts val="4299"/>
              </a:lnSpc>
              <a:buFont typeface="Arial"/>
              <a:buChar char="•"/>
            </a:pPr>
            <a:r>
              <a:rPr lang="en-US" sz="1800" b="1" dirty="0">
                <a:latin typeface="Times New Roman" panose="02020603050405020304" pitchFamily="18" charset="0"/>
                <a:cs typeface="Times New Roman" panose="02020603050405020304" pitchFamily="18" charset="0"/>
              </a:rPr>
              <a:t>Multi-Stage Classification: </a:t>
            </a:r>
            <a:r>
              <a:rPr lang="en-US" sz="1800" dirty="0">
                <a:latin typeface="Times New Roman" panose="02020603050405020304" pitchFamily="18" charset="0"/>
                <a:cs typeface="Times New Roman" panose="02020603050405020304" pitchFamily="18" charset="0"/>
              </a:rPr>
              <a:t>Beyond binary identification, the model classifies diseases into different stages, offering a nuanced understanding of the severity of the infestation.</a:t>
            </a:r>
          </a:p>
          <a:p>
            <a:pPr marL="663039" lvl="1" indent="-331520" algn="just">
              <a:lnSpc>
                <a:spcPts val="4299"/>
              </a:lnSpc>
              <a:buFont typeface="Arial"/>
              <a:buChar char="•"/>
            </a:pPr>
            <a:r>
              <a:rPr lang="en-US" sz="1800" b="1" dirty="0">
                <a:latin typeface="Times New Roman" panose="02020603050405020304" pitchFamily="18" charset="0"/>
                <a:cs typeface="Times New Roman" panose="02020603050405020304" pitchFamily="18" charset="0"/>
              </a:rPr>
              <a:t>User-Friendly Interface: </a:t>
            </a:r>
            <a:r>
              <a:rPr lang="en-US" sz="1800" dirty="0">
                <a:latin typeface="Times New Roman" panose="02020603050405020304" pitchFamily="18" charset="0"/>
                <a:cs typeface="Times New Roman" panose="02020603050405020304" pitchFamily="18" charset="0"/>
              </a:rPr>
              <a:t>Leaf Guard incorporates a user-friendly interface, making it accessible to farmers and agricultural professionals, fostering seamless integration into existing agricultural practices.</a:t>
            </a:r>
          </a:p>
          <a:p>
            <a:endParaRPr lang="en-US" sz="1800" dirty="0">
              <a:solidFill>
                <a:srgbClr val="FF0000"/>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97834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9569" y="291571"/>
            <a:ext cx="11310471" cy="2441694"/>
          </a:xfrm>
          <a:prstGeom prst="rect">
            <a:avLst/>
          </a:prstGeom>
        </p:spPr>
        <p:txBody>
          <a:bodyPr wrap="square">
            <a:spAutoFit/>
          </a:bodyPr>
          <a:lstStyle/>
          <a:p>
            <a:r>
              <a:rPr lang="en-IN" sz="2400" dirty="0">
                <a:solidFill>
                  <a:srgbClr val="FF0000"/>
                </a:solidFill>
                <a:latin typeface="Times New Roman" panose="02020603050405020304" pitchFamily="18" charset="0"/>
                <a:cs typeface="Times New Roman" panose="02020603050405020304" pitchFamily="18" charset="0"/>
              </a:rPr>
              <a:t>Result Analysis</a:t>
            </a:r>
          </a:p>
          <a:p>
            <a:pPr marL="491333" lvl="1" indent="-245667" algn="just">
              <a:lnSpc>
                <a:spcPts val="3186"/>
              </a:lnSpc>
              <a:buFont typeface="Arial"/>
              <a:buChar char="•"/>
            </a:pPr>
            <a:r>
              <a:rPr lang="en-US" sz="2000" dirty="0">
                <a:latin typeface="Times New Roman" panose="02020603050405020304" pitchFamily="18" charset="0"/>
                <a:cs typeface="Times New Roman" panose="02020603050405020304" pitchFamily="18" charset="0"/>
              </a:rPr>
              <a:t>Assess model performance on test set using metrics like accuracy, precision, recall for effective evaluation.</a:t>
            </a:r>
          </a:p>
          <a:p>
            <a:pPr marL="491333" lvl="1" indent="-245667" algn="just">
              <a:lnSpc>
                <a:spcPts val="3186"/>
              </a:lnSpc>
              <a:buFont typeface="Arial"/>
              <a:buChar char="•"/>
            </a:pPr>
            <a:r>
              <a:rPr lang="en-US" sz="2000" dirty="0">
                <a:latin typeface="Times New Roman" panose="02020603050405020304" pitchFamily="18" charset="0"/>
                <a:cs typeface="Times New Roman" panose="02020603050405020304" pitchFamily="18" charset="0"/>
              </a:rPr>
              <a:t>Save the trained model for deployment, document the entire training process, and consider future refinements for continuous improvement.</a:t>
            </a:r>
            <a:endParaRPr lang="en-IN" sz="2000" dirty="0">
              <a:latin typeface="Times New Roman" panose="02020603050405020304" pitchFamily="18" charset="0"/>
              <a:cs typeface="Times New Roman" panose="02020603050405020304" pitchFamily="18" charset="0"/>
            </a:endParaRPr>
          </a:p>
          <a:p>
            <a:endParaRPr lang="en-IN" dirty="0">
              <a:solidFill>
                <a:srgbClr val="FF0000"/>
              </a:solidFill>
            </a:endParaRPr>
          </a:p>
        </p:txBody>
      </p:sp>
      <p:pic>
        <p:nvPicPr>
          <p:cNvPr id="6" name="Picture 5">
            <a:extLst>
              <a:ext uri="{FF2B5EF4-FFF2-40B4-BE49-F238E27FC236}">
                <a16:creationId xmlns:a16="http://schemas.microsoft.com/office/drawing/2014/main" id="{BA497D51-FAB6-24D6-1818-54165C000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569" y="2434244"/>
            <a:ext cx="10998848" cy="4111474"/>
          </a:xfrm>
          <a:prstGeom prst="rect">
            <a:avLst/>
          </a:prstGeom>
        </p:spPr>
      </p:pic>
    </p:spTree>
    <p:extLst>
      <p:ext uri="{BB962C8B-B14F-4D97-AF65-F5344CB8AC3E}">
        <p14:creationId xmlns:p14="http://schemas.microsoft.com/office/powerpoint/2010/main" val="38332719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1488</TotalTime>
  <Words>970</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Arial</vt:lpstr>
      <vt:lpstr>Montserrat Ultra-Bold</vt:lpstr>
      <vt:lpstr>Times New Roman</vt:lpstr>
      <vt:lpstr>Trebuchet MS</vt:lpstr>
      <vt:lpstr>Wingdings</vt:lpstr>
      <vt:lpstr>Wingdings 3</vt:lpstr>
      <vt:lpstr>Facet</vt:lpstr>
      <vt:lpstr>TITLE:  Crop Guard: A Multi-Stage Disease Detection System along with Disease Classification  for plants Using Machine Learning On Leaf Images </vt:lpstr>
      <vt:lpstr>PowerPoint Presentation</vt:lpstr>
      <vt:lpstr>Problem Definition: </vt:lpstr>
      <vt:lpstr>Social Significance :</vt:lpstr>
      <vt:lpstr>     Model Architecture:  </vt:lpstr>
      <vt:lpstr>PowerPoint Presentation</vt:lpstr>
      <vt:lpstr>PowerPoint Presentation</vt:lpstr>
      <vt:lpstr>PowerPoint Presentation</vt:lpstr>
      <vt:lpstr>PowerPoint Presentation</vt:lpstr>
      <vt:lpstr>PowerPoint Presentation</vt:lpstr>
      <vt:lpstr>Trained models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Nissi Angel Natta</dc:creator>
  <cp:lastModifiedBy>Aruna Bharathi Jadam</cp:lastModifiedBy>
  <cp:revision>75</cp:revision>
  <dcterms:created xsi:type="dcterms:W3CDTF">2023-10-23T10:57:31Z</dcterms:created>
  <dcterms:modified xsi:type="dcterms:W3CDTF">2023-12-29T10:55:55Z</dcterms:modified>
</cp:coreProperties>
</file>