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una-200/Secure-Data-Hiding-in-Images-using-Steganograph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rgbClr val="C00000"/>
                </a:solidFill>
              </a:rPr>
              <a:t>Secure Data Hiding in Images using Steganography</a:t>
            </a:r>
            <a:endParaRPr lang="en-US" b="1"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71154" y="4133879"/>
            <a:ext cx="8656550" cy="2185214"/>
          </a:xfrm>
          <a:prstGeom prst="rect">
            <a:avLst/>
          </a:prstGeom>
          <a:noFill/>
        </p:spPr>
        <p:txBody>
          <a:bodyPr wrap="square" lIns="91440" tIns="45720" rIns="91440" bIns="45720" rtlCol="0" anchor="t">
            <a:spAutoFit/>
          </a:bodyPr>
          <a:lstStyle/>
          <a:p>
            <a:r>
              <a:rPr lang="en-US" sz="2400" b="1" dirty="0">
                <a:solidFill>
                  <a:schemeClr val="accent5">
                    <a:lumMod val="60000"/>
                    <a:lumOff val="40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5">
                    <a:lumMod val="60000"/>
                    <a:lumOff val="40000"/>
                  </a:schemeClr>
                </a:solidFill>
                <a:latin typeface="Times New Roman" panose="02020603050405020304" pitchFamily="18" charset="0"/>
                <a:cs typeface="Times New Roman" panose="02020603050405020304" pitchFamily="18" charset="0"/>
              </a:rPr>
              <a:t>Student Name : Aruna S</a:t>
            </a:r>
          </a:p>
          <a:p>
            <a:r>
              <a:rPr lang="en-US" sz="2400" b="1" dirty="0">
                <a:solidFill>
                  <a:schemeClr val="accent5">
                    <a:lumMod val="60000"/>
                    <a:lumOff val="40000"/>
                  </a:schemeClr>
                </a:solidFill>
                <a:latin typeface="Times New Roman" panose="02020603050405020304" pitchFamily="18" charset="0"/>
                <a:cs typeface="Times New Roman" panose="02020603050405020304" pitchFamily="18" charset="0"/>
              </a:rPr>
              <a:t>College Name : BMS Institute of Technology and Management </a:t>
            </a:r>
          </a:p>
          <a:p>
            <a:r>
              <a:rPr lang="en-US" sz="2400" b="1" dirty="0">
                <a:solidFill>
                  <a:schemeClr val="accent5">
                    <a:lumMod val="60000"/>
                    <a:lumOff val="40000"/>
                  </a:schemeClr>
                </a:solidFill>
                <a:latin typeface="Times New Roman" panose="02020603050405020304" pitchFamily="18" charset="0"/>
                <a:cs typeface="Times New Roman" panose="02020603050405020304" pitchFamily="18" charset="0"/>
              </a:rPr>
              <a:t>Department: MTech – Cyber Security</a:t>
            </a:r>
            <a:br>
              <a:rPr lang="en-US" sz="2000" b="1" dirty="0">
                <a:solidFill>
                  <a:schemeClr val="accent5">
                    <a:lumMod val="60000"/>
                    <a:lumOff val="40000"/>
                  </a:schemeClr>
                </a:solidFill>
                <a:latin typeface="Arial"/>
                <a:cs typeface="Arial"/>
              </a:rPr>
            </a:br>
            <a:endParaRPr lang="en-US" sz="2000" b="1" dirty="0">
              <a:solidFill>
                <a:schemeClr val="accent5">
                  <a:lumMod val="60000"/>
                  <a:lumOff val="40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EE59B94C-7DB9-1086-261A-EB5F05D76EA5}"/>
              </a:ext>
            </a:extLst>
          </p:cNvPr>
          <p:cNvSpPr>
            <a:spLocks noGrp="1" noChangeArrowheads="1"/>
          </p:cNvSpPr>
          <p:nvPr>
            <p:ph idx="1"/>
          </p:nvPr>
        </p:nvSpPr>
        <p:spPr bwMode="auto">
          <a:xfrm>
            <a:off x="581192" y="1756757"/>
            <a:ext cx="10925008"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Data Hiding in Images using Steganography"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 successfully addresses the need for secure communication by embedding confidential messages within images. By utilizing steganographic techniques, the project ensures that sensitive information remains hidden from unauthorized users while maintaining the original image's appearance. The use of encryption further enhances security, preventing unauthorized access even if the encoded image is intercepted. With a user-friendly interface, password-protected encoding and decoding, and seamless image processing, this project provides a practical and efficient solution for secure data transmission.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58800" y="1318958"/>
            <a:ext cx="11012681" cy="2609575"/>
          </a:xfrm>
        </p:spPr>
        <p:txBody>
          <a:bodyPr/>
          <a:lstStyle/>
          <a:p>
            <a:r>
              <a:rPr lang="en-IN" dirty="0">
                <a:hlinkClick r:id="rId2"/>
              </a:rPr>
              <a:t>https://github.com/Aruna-200/Secure-Data-Hiding-in-Images-using-Steganography</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18066" y="1642532"/>
            <a:ext cx="10764140" cy="2961217"/>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Secure Data Hiding in Images using Steganography</a:t>
            </a:r>
            <a:r>
              <a:rPr lang="en-US" sz="1800" dirty="0">
                <a:latin typeface="Times New Roman" panose="02020603050405020304" pitchFamily="18" charset="0"/>
                <a:cs typeface="Times New Roman" panose="02020603050405020304" pitchFamily="18" charset="0"/>
              </a:rPr>
              <a:t> project has significant potential for further enhancements and applications. Future improvements could include integrating more robust encryption algorithms for added security, supporting multiple image formats, and developing mobile and web-based versions for wider accessibility. Additionally, implementing AI-based steganalysis detection prevention techniques can further enhance the system’s resistance against attacks. The project can also be extended for secure watermarking, digital forensics, and secure document transmission, making it highly relevant for government, corporate, and personal security applications.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36041" y="1885685"/>
            <a:ext cx="9298744" cy="1325563"/>
          </a:xfrm>
        </p:spPr>
        <p:txBody>
          <a:bodyPr>
            <a:normAutofit/>
          </a:bodyPr>
          <a:lstStyle/>
          <a:p>
            <a:pPr algn="ctr"/>
            <a:r>
              <a:rPr lang="en-US" sz="6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6526" y="87148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33399" y="1701801"/>
            <a:ext cx="10540472" cy="2608518"/>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With growing concerns over data privacy, traditional encryption alone may not be enough. This project uses steganography to hide secret messages within images, making them invisible to unauthorized users. A password-based system ensures only intended recipients can encode and decode the hidden data, enhancing secure communication.</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13915" y="1338606"/>
            <a:ext cx="11678085" cy="5307291"/>
          </a:xfrm>
        </p:spPr>
        <p:txBody>
          <a:bodyPr vert="horz" lIns="91440" tIns="45720" rIns="91440" bIns="45720" rtlCol="0" anchor="ctr">
            <a:noAutofit/>
          </a:bodyPr>
          <a:lstStyle/>
          <a:p>
            <a:pPr marL="0" indent="0">
              <a:buNone/>
            </a:pPr>
            <a:r>
              <a:rPr lang="en-US" sz="1800" b="1" dirty="0">
                <a:solidFill>
                  <a:srgbClr val="C00000"/>
                </a:solidFill>
                <a:latin typeface="Times New Roman" panose="02020603050405020304" pitchFamily="18" charset="0"/>
                <a:cs typeface="Times New Roman" panose="02020603050405020304" pitchFamily="18" charset="0"/>
              </a:rPr>
              <a:t>Technologies Used:</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Programming Language:</a:t>
            </a:r>
            <a:r>
              <a:rPr lang="en-US" sz="1800" dirty="0">
                <a:latin typeface="Times New Roman" panose="02020603050405020304" pitchFamily="18" charset="0"/>
                <a:cs typeface="Times New Roman" panose="02020603050405020304" pitchFamily="18" charset="0"/>
              </a:rPr>
              <a:t> Python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Platform:</a:t>
            </a:r>
            <a:r>
              <a:rPr lang="en-US" sz="1800" dirty="0">
                <a:latin typeface="Times New Roman" panose="02020603050405020304" pitchFamily="18" charset="0"/>
                <a:cs typeface="Times New Roman" panose="02020603050405020304" pitchFamily="18" charset="0"/>
              </a:rPr>
              <a:t> Windows (Using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for GUI)</a:t>
            </a:r>
          </a:p>
          <a:p>
            <a:pPr>
              <a:buFont typeface="Arial" panose="020B0604020202020204" pitchFamily="34" charset="0"/>
              <a:buChar char="•"/>
            </a:pPr>
            <a:endParaRPr lang="en-US" dirty="0"/>
          </a:p>
          <a:p>
            <a:pPr marL="0" indent="0">
              <a:buNone/>
            </a:pPr>
            <a:r>
              <a:rPr lang="en-US" sz="1800" b="1" dirty="0">
                <a:solidFill>
                  <a:srgbClr val="C00000"/>
                </a:solidFill>
                <a:latin typeface="Times New Roman" panose="02020603050405020304" pitchFamily="18" charset="0"/>
                <a:cs typeface="Times New Roman" panose="02020603050405020304" pitchFamily="18" charset="0"/>
              </a:rPr>
              <a:t>Libraries and Frameworks</a:t>
            </a:r>
          </a:p>
          <a:p>
            <a:pPr algn="just"/>
            <a:r>
              <a:rPr lang="en-US" sz="1800" b="1"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For building the graphical user interface(GUI)</a:t>
            </a:r>
          </a:p>
          <a:p>
            <a:pPr algn="just"/>
            <a:r>
              <a:rPr lang="en-US" sz="1800" b="1" dirty="0">
                <a:latin typeface="Times New Roman" panose="02020603050405020304" pitchFamily="18" charset="0"/>
                <a:cs typeface="Times New Roman" panose="02020603050405020304" pitchFamily="18" charset="0"/>
              </a:rPr>
              <a:t>PIL (Pillow) </a:t>
            </a:r>
            <a:r>
              <a:rPr lang="en-US" sz="1800" dirty="0">
                <a:latin typeface="Times New Roman" panose="02020603050405020304" pitchFamily="18" charset="0"/>
                <a:cs typeface="Times New Roman" panose="02020603050405020304" pitchFamily="18" charset="0"/>
              </a:rPr>
              <a:t>– For opening, processing, and displaying images</a:t>
            </a:r>
          </a:p>
          <a:p>
            <a:pPr algn="just"/>
            <a:r>
              <a:rPr lang="en-US" sz="1800" b="1" dirty="0">
                <a:latin typeface="Times New Roman" panose="02020603050405020304" pitchFamily="18" charset="0"/>
                <a:cs typeface="Times New Roman" panose="02020603050405020304" pitchFamily="18" charset="0"/>
              </a:rPr>
              <a:t>OpenCV (cv2) </a:t>
            </a:r>
            <a:r>
              <a:rPr lang="en-US" sz="1800" dirty="0">
                <a:latin typeface="Times New Roman" panose="02020603050405020304" pitchFamily="18" charset="0"/>
                <a:cs typeface="Times New Roman" panose="02020603050405020304" pitchFamily="18" charset="0"/>
              </a:rPr>
              <a:t>– For image manipulation, encoding, and decoding hidden data</a:t>
            </a:r>
          </a:p>
          <a:p>
            <a:pPr algn="just"/>
            <a:r>
              <a:rPr lang="en-US" sz="1800" b="1" dirty="0" err="1">
                <a:latin typeface="Times New Roman" panose="02020603050405020304" pitchFamily="18" charset="0"/>
                <a:cs typeface="Times New Roman" panose="02020603050405020304" pitchFamily="18" charset="0"/>
              </a:rPr>
              <a:t>os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For handling file operations and managing directories.</a:t>
            </a:r>
          </a:p>
          <a:p>
            <a:pPr algn="just"/>
            <a:r>
              <a:rPr lang="en-US" sz="1800" b="1"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 For efficient pixel manipulation in images.</a:t>
            </a:r>
          </a:p>
          <a:p>
            <a:pPr>
              <a:buFont typeface="Arial" panose="020B0604020202020204" pitchFamily="34" charset="0"/>
              <a:buChar char="•"/>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90619" y="1442301"/>
            <a:ext cx="11029615" cy="4666268"/>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What makes this steganography project stand out is its </a:t>
            </a:r>
            <a:r>
              <a:rPr lang="en-US" sz="1800" b="1" dirty="0">
                <a:latin typeface="Times New Roman" panose="02020603050405020304" pitchFamily="18" charset="0"/>
                <a:cs typeface="Times New Roman" panose="02020603050405020304" pitchFamily="18" charset="0"/>
              </a:rPr>
              <a:t>dual-layer security</a:t>
            </a:r>
            <a:r>
              <a:rPr lang="en-US" sz="1800" dirty="0">
                <a:latin typeface="Times New Roman" panose="02020603050405020304" pitchFamily="18" charset="0"/>
                <a:cs typeface="Times New Roman" panose="02020603050405020304" pitchFamily="18" charset="0"/>
              </a:rPr>
              <a:t>, combining </a:t>
            </a:r>
            <a:r>
              <a:rPr lang="en-US" sz="1800" b="1" dirty="0">
                <a:latin typeface="Times New Roman" panose="02020603050405020304" pitchFamily="18" charset="0"/>
                <a:cs typeface="Times New Roman" panose="02020603050405020304" pitchFamily="18" charset="0"/>
              </a:rPr>
              <a:t>password protection</a:t>
            </a:r>
            <a:r>
              <a:rPr lang="en-US" sz="1800" dirty="0">
                <a:latin typeface="Times New Roman" panose="02020603050405020304" pitchFamily="18" charset="0"/>
                <a:cs typeface="Times New Roman" panose="02020603050405020304" pitchFamily="18" charset="0"/>
              </a:rPr>
              <a:t> with </a:t>
            </a:r>
            <a:r>
              <a:rPr lang="en-US" sz="1800" b="1" dirty="0">
                <a:latin typeface="Times New Roman" panose="02020603050405020304" pitchFamily="18" charset="0"/>
                <a:cs typeface="Times New Roman" panose="02020603050405020304" pitchFamily="18" charset="0"/>
              </a:rPr>
              <a:t>image-based encryption</a:t>
            </a:r>
            <a:r>
              <a:rPr lang="en-US" sz="1800" dirty="0">
                <a:latin typeface="Times New Roman" panose="02020603050405020304" pitchFamily="18" charset="0"/>
                <a:cs typeface="Times New Roman" panose="02020603050405020304" pitchFamily="18" charset="0"/>
              </a:rPr>
              <a:t>, ensuring that only authorized users can decode hidden messages. </a:t>
            </a:r>
          </a:p>
          <a:p>
            <a:pPr algn="just">
              <a:lnSpc>
                <a:spcPct val="150000"/>
              </a:lnSpc>
            </a:pPr>
            <a:r>
              <a:rPr lang="en-US" sz="1800" dirty="0">
                <a:latin typeface="Times New Roman" panose="02020603050405020304" pitchFamily="18" charset="0"/>
                <a:cs typeface="Times New Roman" panose="02020603050405020304" pitchFamily="18" charset="0"/>
              </a:rPr>
              <a:t>Unlike traditional encryption, which is easily recognizable, this method seamlessly hides data within images </a:t>
            </a:r>
            <a:r>
              <a:rPr lang="en-US" sz="1800" b="1" dirty="0">
                <a:latin typeface="Times New Roman" panose="02020603050405020304" pitchFamily="18" charset="0"/>
                <a:cs typeface="Times New Roman" panose="02020603050405020304" pitchFamily="18" charset="0"/>
              </a:rPr>
              <a:t>without visible distortion</a:t>
            </a:r>
            <a:r>
              <a:rPr lang="en-US" sz="1800" dirty="0">
                <a:latin typeface="Times New Roman" panose="02020603050405020304" pitchFamily="18" charset="0"/>
                <a:cs typeface="Times New Roman" panose="02020603050405020304" pitchFamily="18" charset="0"/>
              </a:rPr>
              <a:t>, preserving image quality. </a:t>
            </a:r>
          </a:p>
          <a:p>
            <a:pPr algn="just">
              <a:lnSpc>
                <a:spcPct val="150000"/>
              </a:lnSpc>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user-friendly </a:t>
            </a:r>
            <a:r>
              <a:rPr lang="en-US" sz="1800" b="1" dirty="0" err="1">
                <a:latin typeface="Times New Roman" panose="02020603050405020304" pitchFamily="18" charset="0"/>
                <a:cs typeface="Times New Roman" panose="02020603050405020304" pitchFamily="18" charset="0"/>
              </a:rPr>
              <a:t>Tkinter</a:t>
            </a:r>
            <a:r>
              <a:rPr lang="en-US" sz="1800" b="1" dirty="0">
                <a:latin typeface="Times New Roman" panose="02020603050405020304" pitchFamily="18" charset="0"/>
                <a:cs typeface="Times New Roman" panose="02020603050405020304" pitchFamily="18" charset="0"/>
              </a:rPr>
              <a:t>-based GUI</a:t>
            </a:r>
            <a:r>
              <a:rPr lang="en-US" sz="1800" dirty="0">
                <a:latin typeface="Times New Roman" panose="02020603050405020304" pitchFamily="18" charset="0"/>
                <a:cs typeface="Times New Roman" panose="02020603050405020304" pitchFamily="18" charset="0"/>
              </a:rPr>
              <a:t> makes encryption and decryption accessible to non-technical users, while support for </a:t>
            </a:r>
            <a:r>
              <a:rPr lang="en-US" sz="1800" b="1" dirty="0">
                <a:latin typeface="Times New Roman" panose="02020603050405020304" pitchFamily="18" charset="0"/>
                <a:cs typeface="Times New Roman" panose="02020603050405020304" pitchFamily="18" charset="0"/>
              </a:rPr>
              <a:t>multiple image formats</a:t>
            </a:r>
            <a:r>
              <a:rPr lang="en-US" sz="1800" dirty="0">
                <a:latin typeface="Times New Roman" panose="02020603050405020304" pitchFamily="18" charset="0"/>
                <a:cs typeface="Times New Roman" panose="02020603050405020304" pitchFamily="18" charset="0"/>
              </a:rPr>
              <a:t> like PNG, JPEG, and BMP adds flexibility. </a:t>
            </a:r>
          </a:p>
          <a:p>
            <a:pPr algn="just">
              <a:lnSpc>
                <a:spcPct val="150000"/>
              </a:lnSpc>
            </a:pPr>
            <a:r>
              <a:rPr lang="en-US" sz="1800" dirty="0">
                <a:latin typeface="Times New Roman" panose="02020603050405020304" pitchFamily="18" charset="0"/>
                <a:cs typeface="Times New Roman" panose="02020603050405020304" pitchFamily="18" charset="0"/>
              </a:rPr>
              <a:t>Additionally, this project is </a:t>
            </a:r>
            <a:r>
              <a:rPr lang="en-US" sz="1800" b="1" dirty="0">
                <a:latin typeface="Times New Roman" panose="02020603050405020304" pitchFamily="18" charset="0"/>
                <a:cs typeface="Times New Roman" panose="02020603050405020304" pitchFamily="18" charset="0"/>
              </a:rPr>
              <a:t>lightweight and works offline</a:t>
            </a:r>
            <a:r>
              <a:rPr lang="en-US" sz="1800" dirty="0">
                <a:latin typeface="Times New Roman" panose="02020603050405020304" pitchFamily="18" charset="0"/>
                <a:cs typeface="Times New Roman" panose="02020603050405020304" pitchFamily="18" charset="0"/>
              </a:rPr>
              <a:t>, ensuring </a:t>
            </a:r>
            <a:r>
              <a:rPr lang="en-US" sz="1800" b="1" dirty="0">
                <a:latin typeface="Times New Roman" panose="02020603050405020304" pitchFamily="18" charset="0"/>
                <a:cs typeface="Times New Roman" panose="02020603050405020304" pitchFamily="18" charset="0"/>
              </a:rPr>
              <a:t>end-to-end confidentiality</a:t>
            </a:r>
            <a:r>
              <a:rPr lang="en-US" sz="1800" dirty="0">
                <a:latin typeface="Times New Roman" panose="02020603050405020304" pitchFamily="18" charset="0"/>
                <a:cs typeface="Times New Roman" panose="02020603050405020304" pitchFamily="18" charset="0"/>
              </a:rPr>
              <a:t> without relying on external servers, making it ideal for secure and private communication.</a:t>
            </a:r>
            <a:endParaRPr lang="en-IN" sz="16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202267"/>
            <a:ext cx="11029615" cy="4773083"/>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primary end users of this steganography project include:</a:t>
            </a:r>
          </a:p>
          <a:p>
            <a:pPr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Cybersecurity Professionals</a:t>
            </a:r>
            <a:r>
              <a:rPr lang="en-US" sz="1800" dirty="0">
                <a:latin typeface="Times New Roman" panose="02020603050405020304" pitchFamily="18" charset="0"/>
                <a:cs typeface="Times New Roman" panose="02020603050405020304" pitchFamily="18" charset="0"/>
              </a:rPr>
              <a:t> – For secure data transmission and covert communication.</a:t>
            </a:r>
          </a:p>
          <a:p>
            <a:pPr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Journalists &amp; Activists</a:t>
            </a:r>
            <a:r>
              <a:rPr lang="en-US" sz="1800" dirty="0">
                <a:latin typeface="Times New Roman" panose="02020603050405020304" pitchFamily="18" charset="0"/>
                <a:cs typeface="Times New Roman" panose="02020603050405020304" pitchFamily="18" charset="0"/>
              </a:rPr>
              <a:t> – To protect sensitive information from surveillance and censorship.</a:t>
            </a:r>
          </a:p>
          <a:p>
            <a:pPr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Government &amp; Military Personnel</a:t>
            </a:r>
            <a:r>
              <a:rPr lang="en-US" sz="1800" dirty="0">
                <a:latin typeface="Times New Roman" panose="02020603050405020304" pitchFamily="18" charset="0"/>
                <a:cs typeface="Times New Roman" panose="02020603050405020304" pitchFamily="18" charset="0"/>
              </a:rPr>
              <a:t> – For secure and confidential exchange of critical data.</a:t>
            </a:r>
          </a:p>
          <a:p>
            <a:pPr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Students &amp; Researchers</a:t>
            </a:r>
            <a:r>
              <a:rPr lang="en-US" sz="1800" dirty="0">
                <a:latin typeface="Times New Roman" panose="02020603050405020304" pitchFamily="18" charset="0"/>
                <a:cs typeface="Times New Roman" panose="02020603050405020304" pitchFamily="18" charset="0"/>
              </a:rPr>
              <a:t> – For learning and experimenting with data security techniques.</a:t>
            </a:r>
          </a:p>
          <a:p>
            <a:pPr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General Users</a:t>
            </a:r>
            <a:r>
              <a:rPr lang="en-US" sz="1800" dirty="0">
                <a:latin typeface="Times New Roman" panose="02020603050405020304" pitchFamily="18" charset="0"/>
                <a:cs typeface="Times New Roman" panose="02020603050405020304" pitchFamily="18" charset="0"/>
              </a:rPr>
              <a:t> – Anyone looking to privately share information without raising suspicion.</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This tool is ideal for individuals and organizations that require </a:t>
            </a:r>
            <a:r>
              <a:rPr lang="en-US" sz="1800" b="1" dirty="0">
                <a:latin typeface="Times New Roman" panose="02020603050405020304" pitchFamily="18" charset="0"/>
                <a:cs typeface="Times New Roman" panose="02020603050405020304" pitchFamily="18" charset="0"/>
              </a:rPr>
              <a:t>secure, hidden communication</a:t>
            </a:r>
            <a:r>
              <a:rPr lang="en-US" sz="1800" dirty="0">
                <a:latin typeface="Times New Roman" panose="02020603050405020304" pitchFamily="18" charset="0"/>
                <a:cs typeface="Times New Roman" panose="02020603050405020304" pitchFamily="18" charset="0"/>
              </a:rPr>
              <a:t> without relying on traditional encryption methods.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7" name="Content Placeholder 6">
            <a:extLst>
              <a:ext uri="{FF2B5EF4-FFF2-40B4-BE49-F238E27FC236}">
                <a16:creationId xmlns:a16="http://schemas.microsoft.com/office/drawing/2014/main" id="{77C22B91-0902-A615-A0B0-938221D2CFBF}"/>
              </a:ext>
            </a:extLst>
          </p:cNvPr>
          <p:cNvSpPr>
            <a:spLocks noGrp="1"/>
          </p:cNvSpPr>
          <p:nvPr>
            <p:ph idx="1"/>
          </p:nvPr>
        </p:nvSpPr>
        <p:spPr/>
        <p:txBody>
          <a:bodyPr>
            <a:normAutofit/>
          </a:bodyPr>
          <a:lstStyle/>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r>
              <a:rPr lang="en-IN" sz="1600" b="1" dirty="0">
                <a:latin typeface="Times New Roman" panose="02020603050405020304" pitchFamily="18" charset="0"/>
                <a:cs typeface="Times New Roman" panose="02020603050405020304" pitchFamily="18" charset="0"/>
              </a:rPr>
              <a:t>Fig 1: Encode Message                          Fig 2: Message encoded Successfully        Fig 3: Decryption Successful</a:t>
            </a:r>
          </a:p>
        </p:txBody>
      </p:sp>
      <p:pic>
        <p:nvPicPr>
          <p:cNvPr id="9" name="Picture 8">
            <a:extLst>
              <a:ext uri="{FF2B5EF4-FFF2-40B4-BE49-F238E27FC236}">
                <a16:creationId xmlns:a16="http://schemas.microsoft.com/office/drawing/2014/main" id="{CEAEE2C6-BAA6-8B70-6049-ADE0DF84571C}"/>
              </a:ext>
            </a:extLst>
          </p:cNvPr>
          <p:cNvPicPr>
            <a:picLocks noChangeAspect="1"/>
          </p:cNvPicPr>
          <p:nvPr/>
        </p:nvPicPr>
        <p:blipFill>
          <a:blip r:embed="rId2"/>
          <a:stretch>
            <a:fillRect/>
          </a:stretch>
        </p:blipFill>
        <p:spPr>
          <a:xfrm>
            <a:off x="856286" y="1445595"/>
            <a:ext cx="2690093" cy="355820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CF3F4E68-1B1C-C302-6726-F90628D4E0CC}"/>
              </a:ext>
            </a:extLst>
          </p:cNvPr>
          <p:cNvPicPr>
            <a:picLocks noChangeAspect="1"/>
          </p:cNvPicPr>
          <p:nvPr/>
        </p:nvPicPr>
        <p:blipFill>
          <a:blip r:embed="rId3"/>
          <a:stretch>
            <a:fillRect/>
          </a:stretch>
        </p:blipFill>
        <p:spPr>
          <a:xfrm>
            <a:off x="3877733" y="1473146"/>
            <a:ext cx="4038599" cy="3522187"/>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AC8DE133-B707-E6AC-F501-10B1D0F043A8}"/>
              </a:ext>
            </a:extLst>
          </p:cNvPr>
          <p:cNvPicPr>
            <a:picLocks noChangeAspect="1"/>
          </p:cNvPicPr>
          <p:nvPr/>
        </p:nvPicPr>
        <p:blipFill>
          <a:blip r:embed="rId4"/>
          <a:stretch>
            <a:fillRect/>
          </a:stretch>
        </p:blipFill>
        <p:spPr>
          <a:xfrm>
            <a:off x="8061602" y="1236132"/>
            <a:ext cx="3715531" cy="38523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AD9A-9982-E63F-744B-4EF9E40EE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B79F9-4BA6-3A54-A415-E5C302A94BFB}"/>
              </a:ext>
            </a:extLst>
          </p:cNvPr>
          <p:cNvSpPr>
            <a:spLocks noGrp="1"/>
          </p:cNvSpPr>
          <p:nvPr>
            <p:ph type="title"/>
          </p:nvPr>
        </p:nvSpPr>
        <p:spPr/>
        <p:txBody>
          <a:bodyPr/>
          <a:lstStyle/>
          <a:p>
            <a:r>
              <a:rPr lang="en-IN" dirty="0">
                <a:solidFill>
                  <a:schemeClr val="accent1"/>
                </a:solidFill>
              </a:rPr>
              <a:t>Results</a:t>
            </a:r>
          </a:p>
        </p:txBody>
      </p:sp>
      <p:sp>
        <p:nvSpPr>
          <p:cNvPr id="7" name="Content Placeholder 6">
            <a:extLst>
              <a:ext uri="{FF2B5EF4-FFF2-40B4-BE49-F238E27FC236}">
                <a16:creationId xmlns:a16="http://schemas.microsoft.com/office/drawing/2014/main" id="{71F7972D-3B9D-D3D5-7A92-0B00BE5ABB8D}"/>
              </a:ext>
            </a:extLst>
          </p:cNvPr>
          <p:cNvSpPr>
            <a:spLocks noGrp="1"/>
          </p:cNvSpPr>
          <p:nvPr>
            <p:ph idx="1"/>
          </p:nvPr>
        </p:nvSpPr>
        <p:spPr/>
        <p:txBody>
          <a:bodyPr>
            <a:normAutofit/>
          </a:bodyPr>
          <a:lstStyle/>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lgn="ctr">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                       Fig 4: Encryption Snippet                                                               Fig 5: Decryption Snippet</a:t>
            </a:r>
          </a:p>
        </p:txBody>
      </p:sp>
      <p:pic>
        <p:nvPicPr>
          <p:cNvPr id="19" name="Picture 18">
            <a:extLst>
              <a:ext uri="{FF2B5EF4-FFF2-40B4-BE49-F238E27FC236}">
                <a16:creationId xmlns:a16="http://schemas.microsoft.com/office/drawing/2014/main" id="{A1EED433-9A7F-F854-B635-C856C5B12D1E}"/>
              </a:ext>
            </a:extLst>
          </p:cNvPr>
          <p:cNvPicPr>
            <a:picLocks noChangeAspect="1"/>
          </p:cNvPicPr>
          <p:nvPr/>
        </p:nvPicPr>
        <p:blipFill>
          <a:blip r:embed="rId2"/>
          <a:stretch>
            <a:fillRect/>
          </a:stretch>
        </p:blipFill>
        <p:spPr>
          <a:xfrm>
            <a:off x="728660" y="1388534"/>
            <a:ext cx="4927073" cy="4021665"/>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8A9AC82C-40F2-5D96-02F8-05EE76E55B07}"/>
              </a:ext>
            </a:extLst>
          </p:cNvPr>
          <p:cNvPicPr>
            <a:picLocks noChangeAspect="1"/>
          </p:cNvPicPr>
          <p:nvPr/>
        </p:nvPicPr>
        <p:blipFill>
          <a:blip r:embed="rId3"/>
          <a:stretch>
            <a:fillRect/>
          </a:stretch>
        </p:blipFill>
        <p:spPr>
          <a:xfrm>
            <a:off x="6048345" y="1378092"/>
            <a:ext cx="5547841" cy="40236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567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34EF9-2D81-35CD-8516-208B81C57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6B18DD-8C85-FB72-2437-F538B8C13970}"/>
              </a:ext>
            </a:extLst>
          </p:cNvPr>
          <p:cNvSpPr>
            <a:spLocks noGrp="1"/>
          </p:cNvSpPr>
          <p:nvPr>
            <p:ph type="title"/>
          </p:nvPr>
        </p:nvSpPr>
        <p:spPr/>
        <p:txBody>
          <a:bodyPr/>
          <a:lstStyle/>
          <a:p>
            <a:r>
              <a:rPr lang="en-IN" dirty="0">
                <a:solidFill>
                  <a:schemeClr val="accent1"/>
                </a:solidFill>
              </a:rPr>
              <a:t>Results</a:t>
            </a:r>
          </a:p>
        </p:txBody>
      </p:sp>
      <p:sp>
        <p:nvSpPr>
          <p:cNvPr id="7" name="Content Placeholder 6">
            <a:extLst>
              <a:ext uri="{FF2B5EF4-FFF2-40B4-BE49-F238E27FC236}">
                <a16:creationId xmlns:a16="http://schemas.microsoft.com/office/drawing/2014/main" id="{0409B8E9-B066-7F8A-E159-C4857639C34D}"/>
              </a:ext>
            </a:extLst>
          </p:cNvPr>
          <p:cNvSpPr>
            <a:spLocks noGrp="1"/>
          </p:cNvSpPr>
          <p:nvPr>
            <p:ph idx="1"/>
          </p:nvPr>
        </p:nvSpPr>
        <p:spPr/>
        <p:txBody>
          <a:bodyPr>
            <a:normAutofit/>
          </a:bodyPr>
          <a:lstStyle/>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8D50D2-36E4-1149-5051-90B9F86340C2}"/>
              </a:ext>
            </a:extLst>
          </p:cNvPr>
          <p:cNvPicPr>
            <a:picLocks noChangeAspect="1"/>
          </p:cNvPicPr>
          <p:nvPr/>
        </p:nvPicPr>
        <p:blipFill>
          <a:blip r:embed="rId2"/>
          <a:stretch>
            <a:fillRect/>
          </a:stretch>
        </p:blipFill>
        <p:spPr>
          <a:xfrm>
            <a:off x="2270660" y="1236134"/>
            <a:ext cx="7108815" cy="446193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BCF00FB-E49C-28C8-C0BE-AB0371DBD827}"/>
              </a:ext>
            </a:extLst>
          </p:cNvPr>
          <p:cNvSpPr txBox="1"/>
          <p:nvPr/>
        </p:nvSpPr>
        <p:spPr>
          <a:xfrm>
            <a:off x="3564467" y="5842001"/>
            <a:ext cx="5291666"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Fig 6: Main.py Snippet</a:t>
            </a:r>
          </a:p>
        </p:txBody>
      </p:sp>
    </p:spTree>
    <p:extLst>
      <p:ext uri="{BB962C8B-B14F-4D97-AF65-F5344CB8AC3E}">
        <p14:creationId xmlns:p14="http://schemas.microsoft.com/office/powerpoint/2010/main" val="9919907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350</TotalTime>
  <Words>634</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Aruna S</cp:lastModifiedBy>
  <cp:revision>44</cp:revision>
  <dcterms:created xsi:type="dcterms:W3CDTF">2021-05-26T16:50:10Z</dcterms:created>
  <dcterms:modified xsi:type="dcterms:W3CDTF">2025-02-18T07:18:40Z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