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70" r:id="rId4"/>
    <p:sldId id="257" r:id="rId5"/>
    <p:sldId id="259" r:id="rId6"/>
    <p:sldId id="260" r:id="rId7"/>
    <p:sldId id="261" r:id="rId8"/>
    <p:sldId id="262" r:id="rId9"/>
    <p:sldId id="263" r:id="rId10"/>
    <p:sldId id="264" r:id="rId11"/>
    <p:sldId id="265"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824"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E063A8-6D3A-4808-87EA-F1290F48141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E063A8-6D3A-4808-87EA-F1290F48141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E063A8-6D3A-4808-87EA-F1290F48141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E063A8-6D3A-4808-87EA-F1290F48141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063A8-6D3A-4808-87EA-F1290F48141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E063A8-6D3A-4808-87EA-F1290F481416}"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E063A8-6D3A-4808-87EA-F1290F481416}"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E063A8-6D3A-4808-87EA-F1290F481416}"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063A8-6D3A-4808-87EA-F1290F481416}"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063A8-6D3A-4808-87EA-F1290F481416}"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063A8-6D3A-4808-87EA-F1290F481416}"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F9827-0D8A-4CA7-B6D7-51CD795663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063A8-6D3A-4808-87EA-F1290F481416}" type="datetimeFigureOut">
              <a:rPr lang="en-US" smtClean="0"/>
              <a:pPr/>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9827-0D8A-4CA7-B6D7-51CD795663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9067800" cy="1524000"/>
          </a:xfrm>
        </p:spPr>
        <p:txBody>
          <a:bodyPr>
            <a:normAutofit fontScale="90000"/>
          </a:bodyPr>
          <a:lstStyle/>
          <a:p>
            <a:r>
              <a:rPr lang="en-US" sz="3100" dirty="0">
                <a:solidFill>
                  <a:srgbClr val="FF0000"/>
                </a:solidFill>
                <a:latin typeface="Bahnschrift" panose="020B0502040204020203" pitchFamily="34" charset="0"/>
              </a:rPr>
              <a:t/>
            </a:r>
            <a:br>
              <a:rPr lang="en-US" sz="3100" dirty="0">
                <a:solidFill>
                  <a:srgbClr val="FF0000"/>
                </a:solidFill>
                <a:latin typeface="Bahnschrift" panose="020B0502040204020203" pitchFamily="34" charset="0"/>
              </a:rPr>
            </a:br>
            <a:r>
              <a:rPr lang="en-US" sz="3100" dirty="0">
                <a:solidFill>
                  <a:srgbClr val="FF0000"/>
                </a:solidFill>
                <a:latin typeface="Bahnschrift" panose="020B0502040204020203" pitchFamily="34" charset="0"/>
              </a:rPr>
              <a:t/>
            </a:r>
            <a:br>
              <a:rPr lang="en-US" sz="3100" dirty="0">
                <a:solidFill>
                  <a:srgbClr val="FF0000"/>
                </a:solidFill>
                <a:latin typeface="Bahnschrift" panose="020B0502040204020203" pitchFamily="34" charset="0"/>
              </a:rPr>
            </a:br>
            <a:r>
              <a:rPr lang="en-US" sz="3100" dirty="0">
                <a:solidFill>
                  <a:srgbClr val="FF0000"/>
                </a:solidFill>
                <a:latin typeface="Bahnschrift" panose="020B0502040204020203" pitchFamily="34" charset="0"/>
              </a:rPr>
              <a:t/>
            </a:r>
            <a:br>
              <a:rPr lang="en-US" sz="3100" dirty="0">
                <a:solidFill>
                  <a:srgbClr val="FF0000"/>
                </a:solidFill>
                <a:latin typeface="Bahnschrift" panose="020B0502040204020203" pitchFamily="34" charset="0"/>
              </a:rPr>
            </a:br>
            <a:r>
              <a:rPr lang="en-US" sz="3100" dirty="0">
                <a:solidFill>
                  <a:srgbClr val="FF0000"/>
                </a:solidFill>
                <a:latin typeface="Bahnschrift" panose="020B0502040204020203" pitchFamily="34" charset="0"/>
              </a:rPr>
              <a:t>Project Review – I</a:t>
            </a:r>
            <a:br>
              <a:rPr lang="en-US" sz="3100" dirty="0">
                <a:solidFill>
                  <a:srgbClr val="FF0000"/>
                </a:solidFill>
                <a:latin typeface="Bahnschrift" panose="020B0502040204020203" pitchFamily="34" charset="0"/>
              </a:rPr>
            </a:br>
            <a:r>
              <a:rPr lang="en-US" sz="3100" dirty="0">
                <a:solidFill>
                  <a:srgbClr val="FF0000"/>
                </a:solidFill>
                <a:latin typeface="Bahnschrift" panose="020B0502040204020203" pitchFamily="34" charset="0"/>
              </a:rPr>
              <a:t/>
            </a:r>
            <a:br>
              <a:rPr lang="en-US" sz="3100" dirty="0">
                <a:solidFill>
                  <a:srgbClr val="FF0000"/>
                </a:solidFill>
                <a:latin typeface="Bahnschrift" panose="020B0502040204020203" pitchFamily="34" charset="0"/>
              </a:rPr>
            </a:br>
            <a:r>
              <a:rPr lang="en-US" dirty="0">
                <a:latin typeface="Arial Black" panose="020B0A04020102020204" pitchFamily="34" charset="0"/>
              </a:rPr>
              <a:t>Helmet and Number Plate Detection</a:t>
            </a:r>
          </a:p>
        </p:txBody>
      </p:sp>
      <p:sp>
        <p:nvSpPr>
          <p:cNvPr id="3" name="Subtitle 2"/>
          <p:cNvSpPr>
            <a:spLocks noGrp="1"/>
          </p:cNvSpPr>
          <p:nvPr>
            <p:ph sz="half" idx="1"/>
          </p:nvPr>
        </p:nvSpPr>
        <p:spPr>
          <a:xfrm>
            <a:off x="2667000" y="5105400"/>
            <a:ext cx="3124200" cy="1767840"/>
          </a:xfrm>
        </p:spPr>
        <p:txBody>
          <a:bodyPr>
            <a:normAutofit fontScale="92500" lnSpcReduction="20000"/>
          </a:bodyPr>
          <a:lstStyle/>
          <a:p>
            <a:pPr algn="r">
              <a:buNone/>
            </a:pPr>
            <a:r>
              <a:rPr lang="en-US" dirty="0" err="1"/>
              <a:t>Ms.L.Divya</a:t>
            </a:r>
            <a:endParaRPr lang="en-US" dirty="0"/>
          </a:p>
          <a:p>
            <a:pPr algn="r">
              <a:buNone/>
            </a:pPr>
            <a:r>
              <a:rPr lang="en-US" dirty="0"/>
              <a:t>Assistant Professor Internal Guide  </a:t>
            </a:r>
          </a:p>
        </p:txBody>
      </p:sp>
      <p:sp>
        <p:nvSpPr>
          <p:cNvPr id="5" name="Content Placeholder 4"/>
          <p:cNvSpPr>
            <a:spLocks noGrp="1"/>
          </p:cNvSpPr>
          <p:nvPr>
            <p:ph sz="half" idx="2"/>
          </p:nvPr>
        </p:nvSpPr>
        <p:spPr>
          <a:xfrm>
            <a:off x="914400" y="2667000"/>
            <a:ext cx="4800600" cy="2133600"/>
          </a:xfrm>
        </p:spPr>
        <p:txBody>
          <a:bodyPr>
            <a:normAutofit fontScale="92500" lnSpcReduction="20000"/>
          </a:bodyPr>
          <a:lstStyle/>
          <a:p>
            <a:pPr algn="r">
              <a:buNone/>
            </a:pPr>
            <a:r>
              <a:rPr lang="en-US" sz="2400" dirty="0">
                <a:solidFill>
                  <a:srgbClr val="FF0000"/>
                </a:solidFill>
              </a:rPr>
              <a:t>Team ID: C22</a:t>
            </a:r>
          </a:p>
          <a:p>
            <a:pPr algn="r">
              <a:buNone/>
            </a:pPr>
            <a:r>
              <a:rPr lang="en-US" sz="2400" dirty="0"/>
              <a:t>Team members:</a:t>
            </a:r>
          </a:p>
          <a:p>
            <a:pPr algn="r">
              <a:buNone/>
            </a:pPr>
            <a:r>
              <a:rPr lang="en-US" sz="2400" dirty="0"/>
              <a:t>1602-20-737-125</a:t>
            </a:r>
          </a:p>
          <a:p>
            <a:pPr algn="r">
              <a:buNone/>
            </a:pPr>
            <a:r>
              <a:rPr lang="en-US" sz="2400" dirty="0" err="1"/>
              <a:t>J.Aruna</a:t>
            </a:r>
            <a:r>
              <a:rPr lang="en-US" sz="2400" dirty="0"/>
              <a:t> </a:t>
            </a:r>
          </a:p>
          <a:p>
            <a:pPr algn="r">
              <a:buNone/>
            </a:pPr>
            <a:r>
              <a:rPr lang="en-US" sz="2400" dirty="0"/>
              <a:t>1602-20-737-143</a:t>
            </a:r>
          </a:p>
          <a:p>
            <a:pPr algn="r">
              <a:buNone/>
            </a:pPr>
            <a:r>
              <a:rPr lang="en-US" sz="2400" dirty="0" err="1"/>
              <a:t>Ch.Mahesh</a:t>
            </a:r>
            <a:endParaRPr lang="en-US" sz="24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FUTURE SCOPE</a:t>
            </a:r>
          </a:p>
        </p:txBody>
      </p:sp>
      <p:sp>
        <p:nvSpPr>
          <p:cNvPr id="3" name="Content Placeholder 2"/>
          <p:cNvSpPr>
            <a:spLocks noGrp="1"/>
          </p:cNvSpPr>
          <p:nvPr>
            <p:ph idx="1"/>
          </p:nvPr>
        </p:nvSpPr>
        <p:spPr/>
        <p:txBody>
          <a:bodyPr/>
          <a:lstStyle/>
          <a:p>
            <a:pPr>
              <a:buNone/>
            </a:pPr>
            <a:r>
              <a:rPr lang="en-US" dirty="0"/>
              <a:t> </a:t>
            </a:r>
            <a:r>
              <a:rPr lang="en-US" sz="2400" dirty="0"/>
              <a:t>-&gt; The Project further extended to detect the number plate and triple ride violation.</a:t>
            </a:r>
          </a:p>
          <a:p>
            <a:pPr>
              <a:buNone/>
            </a:pPr>
            <a:endParaRPr lang="en-US" sz="2400"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800" dirty="0"/>
              <a:t>[1] </a:t>
            </a:r>
            <a:r>
              <a:rPr lang="en-US" sz="2000" dirty="0" err="1"/>
              <a:t>Yonten</a:t>
            </a:r>
            <a:r>
              <a:rPr lang="en-US" sz="2000" dirty="0"/>
              <a:t> </a:t>
            </a:r>
            <a:r>
              <a:rPr lang="en-US" sz="2000" dirty="0" err="1"/>
              <a:t>Jamtshoa</a:t>
            </a:r>
            <a:r>
              <a:rPr lang="en-US" sz="2000" dirty="0"/>
              <a:t>, </a:t>
            </a:r>
            <a:r>
              <a:rPr lang="en-US" sz="2000" dirty="0" err="1"/>
              <a:t>Panomkhawn</a:t>
            </a:r>
            <a:r>
              <a:rPr lang="en-US" sz="2000" dirty="0"/>
              <a:t> </a:t>
            </a:r>
            <a:r>
              <a:rPr lang="en-US" sz="2000" dirty="0" err="1"/>
              <a:t>Riyamongkol</a:t>
            </a:r>
            <a:r>
              <a:rPr lang="en-US" sz="2000" dirty="0"/>
              <a:t>, </a:t>
            </a:r>
            <a:r>
              <a:rPr lang="en-US" sz="2000" dirty="0" err="1"/>
              <a:t>Rattapoom</a:t>
            </a:r>
            <a:r>
              <a:rPr lang="en-US" sz="2000" dirty="0"/>
              <a:t> </a:t>
            </a:r>
            <a:r>
              <a:rPr lang="en-US" sz="2000" dirty="0" err="1"/>
              <a:t>Waranusast</a:t>
            </a:r>
            <a:r>
              <a:rPr lang="en-US" sz="2000" dirty="0"/>
              <a:t>,“ Real-</a:t>
            </a:r>
            <a:r>
              <a:rPr lang="en-US" sz="2000" dirty="0" err="1"/>
              <a:t>timelicense</a:t>
            </a:r>
            <a:r>
              <a:rPr lang="en-US" sz="2000" dirty="0"/>
              <a:t> plate detection for non-helmeted motorcyclist using YOLO”, Elsevier-Journal </a:t>
            </a:r>
            <a:r>
              <a:rPr lang="en-US" sz="2000" dirty="0" err="1"/>
              <a:t>ofBusiness</a:t>
            </a:r>
            <a:r>
              <a:rPr lang="en-US" sz="2000" dirty="0"/>
              <a:t> Research Volume-7,March 2021.</a:t>
            </a:r>
          </a:p>
          <a:p>
            <a:pPr>
              <a:buNone/>
            </a:pPr>
            <a:r>
              <a:rPr lang="en-US" sz="2000" dirty="0"/>
              <a:t>[2] </a:t>
            </a:r>
            <a:r>
              <a:rPr lang="en-US" sz="2000" dirty="0" err="1"/>
              <a:t>R.Shree</a:t>
            </a:r>
            <a:r>
              <a:rPr lang="en-US" sz="2000" dirty="0"/>
              <a:t> </a:t>
            </a:r>
            <a:r>
              <a:rPr lang="en-US" sz="2000" dirty="0" err="1"/>
              <a:t>Charran</a:t>
            </a:r>
            <a:r>
              <a:rPr lang="en-US" sz="2000" dirty="0"/>
              <a:t> , </a:t>
            </a:r>
            <a:r>
              <a:rPr lang="en-US" sz="2000" dirty="0" err="1"/>
              <a:t>Rahul</a:t>
            </a:r>
            <a:r>
              <a:rPr lang="en-US" sz="2000" dirty="0"/>
              <a:t> Kumar </a:t>
            </a:r>
            <a:r>
              <a:rPr lang="en-US" sz="2000" dirty="0" err="1"/>
              <a:t>Dubey</a:t>
            </a:r>
            <a:r>
              <a:rPr lang="en-US" sz="2000" dirty="0"/>
              <a:t>,“ Two-Wheeler Vehicle Traffic </a:t>
            </a:r>
            <a:r>
              <a:rPr lang="en-US" sz="2000" dirty="0" err="1"/>
              <a:t>ViolationsDetection</a:t>
            </a:r>
            <a:r>
              <a:rPr lang="en-US" sz="2000" dirty="0"/>
              <a:t> and Automated Ticketing for Indian Road Scenario”, IEEE Transactions </a:t>
            </a:r>
            <a:r>
              <a:rPr lang="en-US" sz="2000" dirty="0" err="1"/>
              <a:t>onIntelligent</a:t>
            </a:r>
            <a:r>
              <a:rPr lang="en-US" sz="2000" dirty="0"/>
              <a:t> Transportation Systems Volume-23,November 2022.</a:t>
            </a:r>
          </a:p>
          <a:p>
            <a:pPr>
              <a:buNone/>
            </a:pPr>
            <a:r>
              <a:rPr lang="en-US" sz="2000" dirty="0"/>
              <a:t>[3] </a:t>
            </a:r>
            <a:r>
              <a:rPr lang="en-US" sz="2000" dirty="0" err="1"/>
              <a:t>Aashik</a:t>
            </a:r>
            <a:r>
              <a:rPr lang="en-US" sz="2000" dirty="0"/>
              <a:t> Mathew P, </a:t>
            </a:r>
            <a:r>
              <a:rPr lang="en-US" sz="2000" dirty="0" err="1"/>
              <a:t>Anoohya</a:t>
            </a:r>
            <a:r>
              <a:rPr lang="en-US" sz="2000" dirty="0"/>
              <a:t> , </a:t>
            </a:r>
            <a:r>
              <a:rPr lang="en-US" sz="2000" dirty="0" err="1"/>
              <a:t>BharathwajN</a:t>
            </a:r>
            <a:r>
              <a:rPr lang="en-US" sz="2000" dirty="0"/>
              <a:t>, </a:t>
            </a:r>
            <a:r>
              <a:rPr lang="en-US" sz="2000" dirty="0" err="1"/>
              <a:t>K.Jaspin</a:t>
            </a:r>
            <a:r>
              <a:rPr lang="en-US" sz="2000" dirty="0"/>
              <a:t>,“ Real-Time Number Plate </a:t>
            </a:r>
            <a:r>
              <a:rPr lang="en-US" sz="2000" dirty="0" err="1"/>
              <a:t>andHelmet</a:t>
            </a:r>
            <a:r>
              <a:rPr lang="en-US" sz="2000" dirty="0"/>
              <a:t> Detection of Motorcyclists using YOLOv5 and ResNet-50”, Proceedings of </a:t>
            </a:r>
            <a:r>
              <a:rPr lang="en-US" sz="2000" dirty="0" err="1"/>
              <a:t>theInternational</a:t>
            </a:r>
            <a:r>
              <a:rPr lang="en-US" sz="2000" dirty="0"/>
              <a:t> Conference on Sustainable Computing and Data Communication </a:t>
            </a:r>
            <a:r>
              <a:rPr lang="en-US" sz="2000" dirty="0" err="1"/>
              <a:t>Systems,March</a:t>
            </a:r>
            <a:r>
              <a:rPr lang="en-US" sz="2000" dirty="0"/>
              <a:t> 2023.</a:t>
            </a:r>
          </a:p>
          <a:p>
            <a:pPr>
              <a:buNone/>
            </a:pPr>
            <a:r>
              <a:rPr lang="en-US" sz="2000" dirty="0"/>
              <a:t>[4] </a:t>
            </a:r>
            <a:r>
              <a:rPr lang="en-IN" sz="2000" dirty="0" err="1">
                <a:effectLst/>
                <a:latin typeface="Times New Roman" panose="02020603050405020304" pitchFamily="18" charset="0"/>
                <a:ea typeface="Calibri" panose="020F0502020204030204" pitchFamily="34" charset="0"/>
              </a:rPr>
              <a:t>Aditi</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Rao</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Aditya</a:t>
            </a:r>
            <a:r>
              <a:rPr lang="en-IN" sz="2000" dirty="0">
                <a:effectLst/>
                <a:latin typeface="Times New Roman" panose="02020603050405020304" pitchFamily="18" charset="0"/>
                <a:ea typeface="Calibri" panose="020F0502020204030204" pitchFamily="34" charset="0"/>
              </a:rPr>
              <a:t> Singh, </a:t>
            </a:r>
            <a:r>
              <a:rPr lang="en-IN" sz="2000" dirty="0" err="1">
                <a:effectLst/>
                <a:latin typeface="Times New Roman" panose="02020603050405020304" pitchFamily="18" charset="0"/>
                <a:ea typeface="Calibri" panose="020F0502020204030204" pitchFamily="34" charset="0"/>
              </a:rPr>
              <a:t>Ritika</a:t>
            </a:r>
            <a:r>
              <a:rPr lang="en-IN" sz="2000" dirty="0">
                <a:effectLst/>
                <a:latin typeface="Times New Roman" panose="02020603050405020304" pitchFamily="18" charset="0"/>
                <a:ea typeface="Calibri" panose="020F0502020204030204" pitchFamily="34" charset="0"/>
              </a:rPr>
              <a:t> Nair and </a:t>
            </a:r>
            <a:r>
              <a:rPr lang="en-IN" sz="2000" dirty="0" err="1">
                <a:effectLst/>
                <a:latin typeface="Times New Roman" panose="02020603050405020304" pitchFamily="18" charset="0"/>
                <a:ea typeface="Calibri" panose="020F0502020204030204" pitchFamily="34" charset="0"/>
              </a:rPr>
              <a:t>Abhilash</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Poojary</a:t>
            </a:r>
            <a:r>
              <a:rPr lang="en-IN" sz="2000" dirty="0">
                <a:effectLst/>
                <a:latin typeface="Times New Roman" panose="02020603050405020304" pitchFamily="18" charset="0"/>
                <a:ea typeface="Calibri" panose="020F0502020204030204" pitchFamily="34" charset="0"/>
              </a:rPr>
              <a:t>, “Helmet Detection And Number Plate Recognition Using Deep Learning” ,2022 IEEE Region 10 </a:t>
            </a:r>
            <a:r>
              <a:rPr lang="en-IN" sz="2000" dirty="0" err="1">
                <a:effectLst/>
                <a:latin typeface="Times New Roman" panose="02020603050405020304" pitchFamily="18" charset="0"/>
                <a:ea typeface="Calibri" panose="020F0502020204030204" pitchFamily="34" charset="0"/>
              </a:rPr>
              <a:t>Symphosium</a:t>
            </a:r>
            <a:r>
              <a:rPr lang="en-IN" sz="2000" dirty="0">
                <a:effectLst/>
                <a:latin typeface="Times New Roman" panose="02020603050405020304" pitchFamily="18" charset="0"/>
                <a:ea typeface="Calibri" panose="020F0502020204030204" pitchFamily="34" charset="0"/>
              </a:rPr>
              <a:t> (TENSYMP).</a:t>
            </a:r>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REFERENCES</a:t>
            </a:r>
          </a:p>
        </p:txBody>
      </p:sp>
      <p:sp>
        <p:nvSpPr>
          <p:cNvPr id="3" name="Content Placeholder 2"/>
          <p:cNvSpPr>
            <a:spLocks noGrp="1"/>
          </p:cNvSpPr>
          <p:nvPr>
            <p:ph idx="1"/>
          </p:nvPr>
        </p:nvSpPr>
        <p:spPr/>
        <p:txBody>
          <a:bodyPr>
            <a:normAutofit/>
          </a:bodyPr>
          <a:lstStyle/>
          <a:p>
            <a:pPr>
              <a:buNone/>
            </a:pPr>
            <a:r>
              <a:rPr lang="en-US" sz="2000" dirty="0"/>
              <a:t>[5] </a:t>
            </a:r>
            <a:r>
              <a:rPr lang="en-IN" sz="2000" dirty="0">
                <a:effectLst/>
                <a:latin typeface="Times New Roman" panose="02020603050405020304" pitchFamily="18" charset="0"/>
                <a:ea typeface="Calibri" panose="020F0502020204030204" pitchFamily="34" charset="0"/>
              </a:rPr>
              <a:t>R </a:t>
            </a:r>
            <a:r>
              <a:rPr lang="en-IN" sz="2000" dirty="0" err="1">
                <a:effectLst/>
                <a:latin typeface="Times New Roman" panose="02020603050405020304" pitchFamily="18" charset="0"/>
                <a:ea typeface="Calibri" panose="020F0502020204030204" pitchFamily="34" charset="0"/>
              </a:rPr>
              <a:t>Vedhaviyassh</a:t>
            </a:r>
            <a:r>
              <a:rPr lang="en-IN" sz="2000" dirty="0">
                <a:effectLst/>
                <a:latin typeface="Times New Roman" panose="02020603050405020304" pitchFamily="18" charset="0"/>
                <a:ea typeface="Calibri" panose="020F0502020204030204" pitchFamily="34" charset="0"/>
              </a:rPr>
              <a:t>, R </a:t>
            </a:r>
            <a:r>
              <a:rPr lang="en-IN" sz="2000" dirty="0" err="1">
                <a:effectLst/>
                <a:latin typeface="Times New Roman" panose="02020603050405020304" pitchFamily="18" charset="0"/>
                <a:ea typeface="Calibri" panose="020F0502020204030204" pitchFamily="34" charset="0"/>
              </a:rPr>
              <a:t>Sudhan</a:t>
            </a:r>
            <a:r>
              <a:rPr lang="en-IN" sz="2000" dirty="0">
                <a:effectLst/>
                <a:latin typeface="Times New Roman" panose="02020603050405020304" pitchFamily="18" charset="0"/>
                <a:ea typeface="Calibri" panose="020F0502020204030204" pitchFamily="34" charset="0"/>
              </a:rPr>
              <a:t>, G </a:t>
            </a:r>
            <a:r>
              <a:rPr lang="en-IN" sz="2000" dirty="0" err="1">
                <a:effectLst/>
                <a:latin typeface="Times New Roman" panose="02020603050405020304" pitchFamily="18" charset="0"/>
                <a:ea typeface="Calibri" panose="020F0502020204030204" pitchFamily="34" charset="0"/>
              </a:rPr>
              <a:t>Saranya</a:t>
            </a:r>
            <a:r>
              <a:rPr lang="en-IN" sz="2000" dirty="0">
                <a:effectLst/>
                <a:latin typeface="Times New Roman" panose="02020603050405020304" pitchFamily="18" charset="0"/>
                <a:ea typeface="Calibri" panose="020F0502020204030204" pitchFamily="34" charset="0"/>
              </a:rPr>
              <a:t>, M </a:t>
            </a:r>
            <a:r>
              <a:rPr lang="en-IN" sz="2000" dirty="0" err="1">
                <a:effectLst/>
                <a:latin typeface="Times New Roman" panose="02020603050405020304" pitchFamily="18" charset="0"/>
                <a:ea typeface="Calibri" panose="020F0502020204030204" pitchFamily="34" charset="0"/>
              </a:rPr>
              <a:t>Safa</a:t>
            </a:r>
            <a:r>
              <a:rPr lang="en-IN" sz="2000" dirty="0">
                <a:effectLst/>
                <a:latin typeface="Times New Roman" panose="02020603050405020304" pitchFamily="18" charset="0"/>
                <a:ea typeface="Calibri" panose="020F0502020204030204" pitchFamily="34" charset="0"/>
              </a:rPr>
              <a:t> and D </a:t>
            </a:r>
            <a:r>
              <a:rPr lang="en-IN" sz="2000" dirty="0" err="1">
                <a:effectLst/>
                <a:latin typeface="Times New Roman" panose="02020603050405020304" pitchFamily="18" charset="0"/>
                <a:ea typeface="Calibri" panose="020F0502020204030204" pitchFamily="34" charset="0"/>
              </a:rPr>
              <a:t>Arun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“Comparative Analysis of </a:t>
            </a:r>
            <a:r>
              <a:rPr lang="en-IN" sz="2000" dirty="0" err="1">
                <a:effectLst/>
                <a:latin typeface="Times New Roman" panose="02020603050405020304" pitchFamily="18" charset="0"/>
                <a:ea typeface="Calibri" panose="020F0502020204030204" pitchFamily="34" charset="0"/>
              </a:rPr>
              <a:t>EasyOCR</a:t>
            </a:r>
            <a:r>
              <a:rPr lang="en-IN" sz="2000" dirty="0">
                <a:effectLst/>
                <a:latin typeface="Times New Roman" panose="02020603050405020304" pitchFamily="18" charset="0"/>
                <a:ea typeface="Calibri" panose="020F0502020204030204" pitchFamily="34" charset="0"/>
              </a:rPr>
              <a:t> and </a:t>
            </a:r>
            <a:r>
              <a:rPr lang="en-IN" sz="2000" dirty="0" err="1">
                <a:effectLst/>
                <a:latin typeface="Times New Roman" panose="02020603050405020304" pitchFamily="18" charset="0"/>
                <a:ea typeface="Calibri" panose="020F0502020204030204" pitchFamily="34" charset="0"/>
              </a:rPr>
              <a:t>TesseractOCR</a:t>
            </a:r>
            <a:r>
              <a:rPr lang="en-IN" sz="2000" dirty="0">
                <a:effectLst/>
                <a:latin typeface="Times New Roman" panose="02020603050405020304" pitchFamily="18" charset="0"/>
                <a:ea typeface="Calibri" panose="020F0502020204030204" pitchFamily="34" charset="0"/>
              </a:rPr>
              <a:t> for Automatic License Plate Recognition using Deep Learning Algorithm”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Proceedings of the Sixth International Conference on Electronics, Communication and Aerospace Technology, December 2022.</a:t>
            </a:r>
          </a:p>
          <a:p>
            <a:pPr>
              <a:buNone/>
            </a:pPr>
            <a:r>
              <a:rPr lang="en-US"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ea typeface="Calibri" panose="020F0502020204030204" pitchFamily="34" charset="0"/>
              </a:rPr>
              <a:t>Aashik</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MathewP</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Anoohya</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Jagarlamudi</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Bharathwaj</a:t>
            </a:r>
            <a:r>
              <a:rPr lang="en-IN" sz="2000" dirty="0">
                <a:latin typeface="Times New Roman" panose="02020603050405020304" pitchFamily="18" charset="0"/>
                <a:ea typeface="Calibri" panose="020F0502020204030204" pitchFamily="34" charset="0"/>
              </a:rPr>
              <a:t> N and Mrs. K. </a:t>
            </a:r>
            <a:r>
              <a:rPr lang="en-IN" sz="2000" dirty="0" err="1">
                <a:latin typeface="Times New Roman" panose="02020603050405020304" pitchFamily="18" charset="0"/>
                <a:ea typeface="Calibri" panose="020F0502020204030204" pitchFamily="34" charset="0"/>
              </a:rPr>
              <a:t>Jaspin</a:t>
            </a:r>
            <a:r>
              <a:rPr lang="en-IN" sz="2000" dirty="0">
                <a:latin typeface="Times New Roman" panose="02020603050405020304" pitchFamily="18" charset="0"/>
                <a:ea typeface="Calibri" panose="020F0502020204030204" pitchFamily="34" charset="0"/>
              </a:rPr>
              <a:t>, “Real-Time Number Plate and Helmet Detection of Motorcyclists using YOLOv5 and ResNet-50”,</a:t>
            </a:r>
            <a:r>
              <a:rPr lang="en-US" sz="2000" dirty="0">
                <a:latin typeface="Times New Roman" panose="02020603050405020304" pitchFamily="18" charset="0"/>
                <a:cs typeface="Times New Roman" panose="02020603050405020304" pitchFamily="18" charset="0"/>
              </a:rPr>
              <a:t>International Conference on Sustainable Computing and Data Communication Systems, March 2023.</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667000"/>
            <a:ext cx="5105400" cy="2667000"/>
          </a:xfrm>
        </p:spPr>
        <p:txBody>
          <a:bodyPr>
            <a:normAutofit/>
          </a:bodyPr>
          <a:lstStyle/>
          <a:p>
            <a:pPr>
              <a:buNone/>
            </a:pPr>
            <a:r>
              <a:rPr lang="en-US" sz="4400" dirty="0">
                <a:latin typeface="+mj-l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3600" dirty="0">
                <a:solidFill>
                  <a:srgbClr val="FF0000"/>
                </a:solidFill>
              </a:rPr>
              <a:t>PROBLEM STATEMENT</a:t>
            </a:r>
          </a:p>
        </p:txBody>
      </p:sp>
      <p:sp>
        <p:nvSpPr>
          <p:cNvPr id="3" name="Content Placeholder 2"/>
          <p:cNvSpPr>
            <a:spLocks noGrp="1"/>
          </p:cNvSpPr>
          <p:nvPr>
            <p:ph idx="1"/>
          </p:nvPr>
        </p:nvSpPr>
        <p:spPr>
          <a:xfrm>
            <a:off x="0" y="1417638"/>
            <a:ext cx="9144000" cy="4708525"/>
          </a:xfrm>
        </p:spPr>
        <p:txBody>
          <a:bodyPr>
            <a:normAutofit/>
          </a:bodyPr>
          <a:lstStyle/>
          <a:p>
            <a:pPr>
              <a:buNone/>
            </a:pPr>
            <a:r>
              <a:rPr lang="en-IN" sz="2400" dirty="0"/>
              <a:t>     Develop a comprehensive computer vision system capable of detecting helmet usage, identifying instances of triple riding, and recognizing vehicle number plates. This system aims to enhance road safety and enforce traffic regulations by accurately detecting helmets on motorbike riders, identifying overcrowded motorcycles, and automating the process of capturing vehicle registration information for law enforcement and traffic management purposes.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2D5347-8CF8-EA46-EC0D-32B54D85D8ED}"/>
              </a:ext>
            </a:extLst>
          </p:cNvPr>
          <p:cNvSpPr>
            <a:spLocks noGrp="1"/>
          </p:cNvSpPr>
          <p:nvPr>
            <p:ph type="title"/>
          </p:nvPr>
        </p:nvSpPr>
        <p:spPr>
          <a:xfrm>
            <a:off x="457200" y="274638"/>
            <a:ext cx="8229600" cy="439718"/>
          </a:xfrm>
        </p:spPr>
        <p:txBody>
          <a:bodyPr>
            <a:normAutofit fontScale="90000"/>
          </a:bodyPr>
          <a:lstStyle/>
          <a:p>
            <a:r>
              <a:rPr lang="en-IN" sz="3600" dirty="0">
                <a:solidFill>
                  <a:srgbClr val="FF0000"/>
                </a:solidFill>
              </a:rPr>
              <a:t>Abstract</a:t>
            </a:r>
          </a:p>
        </p:txBody>
      </p:sp>
      <p:sp>
        <p:nvSpPr>
          <p:cNvPr id="3" name="Content Placeholder 2">
            <a:extLst>
              <a:ext uri="{FF2B5EF4-FFF2-40B4-BE49-F238E27FC236}">
                <a16:creationId xmlns="" xmlns:a16="http://schemas.microsoft.com/office/drawing/2014/main" id="{80D84693-06AD-0D7D-3E56-5B5543FC5C82}"/>
              </a:ext>
            </a:extLst>
          </p:cNvPr>
          <p:cNvSpPr>
            <a:spLocks noGrp="1"/>
          </p:cNvSpPr>
          <p:nvPr>
            <p:ph idx="1"/>
          </p:nvPr>
        </p:nvSpPr>
        <p:spPr/>
        <p:txBody>
          <a:bodyPr>
            <a:normAutofit/>
          </a:bodyPr>
          <a:lstStyle/>
          <a:p>
            <a:pPr marL="0" indent="0">
              <a:buNone/>
            </a:pPr>
            <a:endParaRPr lang="en-IN" sz="2000" dirty="0"/>
          </a:p>
        </p:txBody>
      </p:sp>
      <p:pic>
        <p:nvPicPr>
          <p:cNvPr id="4" name="Picture 3" descr="WhatsApp Image 2024-02-15 at 11.11.40.jpeg"/>
          <p:cNvPicPr>
            <a:picLocks noChangeAspect="1"/>
          </p:cNvPicPr>
          <p:nvPr/>
        </p:nvPicPr>
        <p:blipFill>
          <a:blip r:embed="rId2"/>
          <a:stretch>
            <a:fillRect/>
          </a:stretch>
        </p:blipFill>
        <p:spPr>
          <a:xfrm>
            <a:off x="357158" y="1000108"/>
            <a:ext cx="8429684" cy="5500726"/>
          </a:xfrm>
          <a:prstGeom prst="rect">
            <a:avLst/>
          </a:prstGeom>
        </p:spPr>
      </p:pic>
    </p:spTree>
    <p:extLst>
      <p:ext uri="{BB962C8B-B14F-4D97-AF65-F5344CB8AC3E}">
        <p14:creationId xmlns="" xmlns:p14="http://schemas.microsoft.com/office/powerpoint/2010/main" val="17279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a:ln>
            <a:solidFill>
              <a:schemeClr val="bg1">
                <a:lumMod val="95000"/>
              </a:schemeClr>
            </a:solidFill>
          </a:ln>
        </p:spPr>
        <p:txBody>
          <a:bodyPr>
            <a:normAutofit/>
          </a:bodyPr>
          <a:lstStyle/>
          <a:p>
            <a:r>
              <a:rPr lang="en-US" sz="3600" dirty="0">
                <a:solidFill>
                  <a:srgbClr val="FF0000"/>
                </a:solidFill>
              </a:rPr>
              <a:t>LITERATURE SURVEY</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764939685"/>
              </p:ext>
            </p:extLst>
          </p:nvPr>
        </p:nvGraphicFramePr>
        <p:xfrm>
          <a:off x="228600" y="762000"/>
          <a:ext cx="8686800" cy="5273040"/>
        </p:xfrm>
        <a:graphic>
          <a:graphicData uri="http://schemas.openxmlformats.org/drawingml/2006/table">
            <a:tbl>
              <a:tblPr firstRow="1" bandRow="1">
                <a:tableStyleId>{F5AB1C69-6EDB-4FF4-983F-18BD219EF322}</a:tableStyleId>
              </a:tblPr>
              <a:tblGrid>
                <a:gridCol w="717258">
                  <a:extLst>
                    <a:ext uri="{9D8B030D-6E8A-4147-A177-3AD203B41FA5}">
                      <a16:colId xmlns="" xmlns:a16="http://schemas.microsoft.com/office/drawing/2014/main" val="20000"/>
                    </a:ext>
                  </a:extLst>
                </a:gridCol>
                <a:gridCol w="2789340">
                  <a:extLst>
                    <a:ext uri="{9D8B030D-6E8A-4147-A177-3AD203B41FA5}">
                      <a16:colId xmlns="" xmlns:a16="http://schemas.microsoft.com/office/drawing/2014/main" val="20001"/>
                    </a:ext>
                  </a:extLst>
                </a:gridCol>
                <a:gridCol w="1836934">
                  <a:extLst>
                    <a:ext uri="{9D8B030D-6E8A-4147-A177-3AD203B41FA5}">
                      <a16:colId xmlns="" xmlns:a16="http://schemas.microsoft.com/office/drawing/2014/main" val="20002"/>
                    </a:ext>
                  </a:extLst>
                </a:gridCol>
                <a:gridCol w="3343268">
                  <a:extLst>
                    <a:ext uri="{9D8B030D-6E8A-4147-A177-3AD203B41FA5}">
                      <a16:colId xmlns="" xmlns:a16="http://schemas.microsoft.com/office/drawing/2014/main" val="20003"/>
                    </a:ext>
                  </a:extLst>
                </a:gridCol>
              </a:tblGrid>
              <a:tr h="1066800">
                <a:tc>
                  <a:txBody>
                    <a:bodyPr/>
                    <a:lstStyle/>
                    <a:p>
                      <a:r>
                        <a:rPr lang="en-US" dirty="0"/>
                        <a:t>  </a:t>
                      </a:r>
                    </a:p>
                    <a:p>
                      <a:r>
                        <a:rPr lang="en-US" baseline="0" dirty="0"/>
                        <a:t>             </a:t>
                      </a:r>
                      <a:r>
                        <a:rPr lang="en-US" sz="2000" dirty="0"/>
                        <a:t>S no.</a:t>
                      </a:r>
                    </a:p>
                  </a:txBody>
                  <a:tcPr/>
                </a:tc>
                <a:tc>
                  <a:txBody>
                    <a:bodyPr/>
                    <a:lstStyle/>
                    <a:p>
                      <a:endParaRPr lang="en-US" dirty="0"/>
                    </a:p>
                    <a:p>
                      <a:r>
                        <a:rPr lang="en-US" dirty="0"/>
                        <a:t>         </a:t>
                      </a:r>
                    </a:p>
                    <a:p>
                      <a:r>
                        <a:rPr lang="en-US" sz="2000" dirty="0"/>
                        <a:t>         Title</a:t>
                      </a:r>
                    </a:p>
                  </a:txBody>
                  <a:tcPr/>
                </a:tc>
                <a:tc>
                  <a:txBody>
                    <a:bodyPr/>
                    <a:lstStyle/>
                    <a:p>
                      <a:r>
                        <a:rPr lang="en-US" dirty="0"/>
                        <a:t> </a:t>
                      </a:r>
                    </a:p>
                    <a:p>
                      <a:endParaRPr lang="en-US" dirty="0"/>
                    </a:p>
                    <a:p>
                      <a:r>
                        <a:rPr lang="en-US" sz="2000" dirty="0" smtClean="0"/>
                        <a:t>   Year </a:t>
                      </a:r>
                      <a:r>
                        <a:rPr lang="en-US" sz="2000" dirty="0"/>
                        <a:t>of publication</a:t>
                      </a:r>
                    </a:p>
                  </a:txBody>
                  <a:tcPr/>
                </a:tc>
                <a:tc>
                  <a:txBody>
                    <a:bodyPr/>
                    <a:lstStyle/>
                    <a:p>
                      <a:endParaRPr lang="en-US" dirty="0"/>
                    </a:p>
                    <a:p>
                      <a:endParaRPr lang="en-US" dirty="0"/>
                    </a:p>
                    <a:p>
                      <a:r>
                        <a:rPr lang="en-US" sz="2000" dirty="0"/>
                        <a:t>Observation</a:t>
                      </a:r>
                    </a:p>
                  </a:txBody>
                  <a:tcPr/>
                </a:tc>
                <a:extLst>
                  <a:ext uri="{0D108BD9-81ED-4DB2-BD59-A6C34878D82A}">
                    <a16:rowId xmlns="" xmlns:a16="http://schemas.microsoft.com/office/drawing/2014/main" val="10000"/>
                  </a:ext>
                </a:extLst>
              </a:tr>
              <a:tr h="1697758">
                <a:tc>
                  <a:txBody>
                    <a:bodyPr/>
                    <a:lstStyle/>
                    <a:p>
                      <a:endParaRPr lang="en-US" dirty="0"/>
                    </a:p>
                    <a:p>
                      <a:r>
                        <a:rPr lang="en-US" dirty="0"/>
                        <a:t> </a:t>
                      </a:r>
                    </a:p>
                    <a:p>
                      <a:r>
                        <a:rPr lang="en-US" dirty="0"/>
                        <a:t> </a:t>
                      </a:r>
                      <a:r>
                        <a:rPr lang="en-US" baseline="0" dirty="0"/>
                        <a:t>     </a:t>
                      </a:r>
                      <a:r>
                        <a:rPr lang="en-US" dirty="0"/>
                        <a:t>1</a:t>
                      </a:r>
                    </a:p>
                  </a:txBody>
                  <a:tcPr/>
                </a:tc>
                <a:tc>
                  <a:txBody>
                    <a:bodyPr/>
                    <a:lstStyle/>
                    <a:p>
                      <a:r>
                        <a:rPr lang="en-US" dirty="0"/>
                        <a:t>Real-Time</a:t>
                      </a:r>
                      <a:r>
                        <a:rPr lang="en-US" baseline="0" dirty="0"/>
                        <a:t> license plate detection for non-helmeted  motorcyclist using YOLO</a:t>
                      </a:r>
                      <a:endParaRPr lang="en-US" dirty="0"/>
                    </a:p>
                  </a:txBody>
                  <a:tcPr/>
                </a:tc>
                <a:tc>
                  <a:txBody>
                    <a:bodyPr/>
                    <a:lstStyle/>
                    <a:p>
                      <a:endParaRPr lang="en-US" dirty="0"/>
                    </a:p>
                    <a:p>
                      <a:r>
                        <a:rPr lang="en-US" dirty="0"/>
                        <a:t>     </a:t>
                      </a:r>
                    </a:p>
                    <a:p>
                      <a:r>
                        <a:rPr lang="en-US" dirty="0"/>
                        <a:t>           2020</a:t>
                      </a:r>
                    </a:p>
                  </a:txBody>
                  <a:tcPr/>
                </a:tc>
                <a:tc>
                  <a:txBody>
                    <a:bodyPr/>
                    <a:lstStyle/>
                    <a:p>
                      <a:r>
                        <a:rPr lang="en-US" dirty="0"/>
                        <a:t>.This</a:t>
                      </a:r>
                      <a:r>
                        <a:rPr lang="en-US" baseline="0" dirty="0"/>
                        <a:t> paper uses the  YOLO (a object detection algorithm)</a:t>
                      </a:r>
                    </a:p>
                    <a:p>
                      <a:r>
                        <a:rPr lang="en-US" baseline="0" dirty="0"/>
                        <a:t>.To eliminate the false positive  rate ,  </a:t>
                      </a:r>
                      <a:r>
                        <a:rPr lang="en-US" baseline="0" dirty="0" err="1"/>
                        <a:t>Centroid</a:t>
                      </a:r>
                      <a:r>
                        <a:rPr lang="en-US" baseline="0" dirty="0"/>
                        <a:t> tracking method is used.</a:t>
                      </a:r>
                    </a:p>
                    <a:p>
                      <a:r>
                        <a:rPr lang="en-US" baseline="0" dirty="0"/>
                        <a:t>.Accuracy is 95.92%</a:t>
                      </a:r>
                      <a:endParaRPr lang="en-US" dirty="0"/>
                    </a:p>
                  </a:txBody>
                  <a:tcPr/>
                </a:tc>
                <a:extLst>
                  <a:ext uri="{0D108BD9-81ED-4DB2-BD59-A6C34878D82A}">
                    <a16:rowId xmlns="" xmlns:a16="http://schemas.microsoft.com/office/drawing/2014/main" val="10001"/>
                  </a:ext>
                </a:extLst>
              </a:tr>
              <a:tr h="2089549">
                <a:tc>
                  <a:txBody>
                    <a:bodyPr/>
                    <a:lstStyle/>
                    <a:p>
                      <a:r>
                        <a:rPr lang="en-US" dirty="0"/>
                        <a:t>     </a:t>
                      </a:r>
                    </a:p>
                    <a:p>
                      <a:endParaRPr lang="en-US" dirty="0"/>
                    </a:p>
                    <a:p>
                      <a:endParaRPr lang="en-US" dirty="0"/>
                    </a:p>
                    <a:p>
                      <a:r>
                        <a:rPr lang="en-US" dirty="0"/>
                        <a:t>     2</a:t>
                      </a:r>
                    </a:p>
                  </a:txBody>
                  <a:tcPr/>
                </a:tc>
                <a:tc>
                  <a:txBody>
                    <a:bodyPr/>
                    <a:lstStyle/>
                    <a:p>
                      <a:r>
                        <a:rPr lang="en-US" dirty="0"/>
                        <a:t>Two-Wheeler Vehicle Traffic</a:t>
                      </a:r>
                      <a:r>
                        <a:rPr lang="en-US" baseline="0" dirty="0"/>
                        <a:t> Violations Detection and Automated Ticketing for Indian Road Scenario</a:t>
                      </a:r>
                      <a:endParaRPr lang="en-US" dirty="0"/>
                    </a:p>
                  </a:txBody>
                  <a:tcPr/>
                </a:tc>
                <a:tc>
                  <a:txBody>
                    <a:bodyPr/>
                    <a:lstStyle/>
                    <a:p>
                      <a:r>
                        <a:rPr lang="en-US" dirty="0"/>
                        <a:t>     </a:t>
                      </a:r>
                    </a:p>
                    <a:p>
                      <a:r>
                        <a:rPr lang="en-US" dirty="0"/>
                        <a:t>   </a:t>
                      </a:r>
                    </a:p>
                    <a:p>
                      <a:r>
                        <a:rPr lang="en-US" dirty="0"/>
                        <a:t>          2022</a:t>
                      </a:r>
                    </a:p>
                  </a:txBody>
                  <a:tcPr/>
                </a:tc>
                <a:tc>
                  <a:txBody>
                    <a:bodyPr/>
                    <a:lstStyle/>
                    <a:p>
                      <a:r>
                        <a:rPr lang="en-US" dirty="0"/>
                        <a:t>.This paper uses</a:t>
                      </a:r>
                      <a:r>
                        <a:rPr lang="en-US" baseline="0" dirty="0"/>
                        <a:t> YOLOV4 for object detection and for object  tracking  </a:t>
                      </a:r>
                      <a:r>
                        <a:rPr lang="en-US" baseline="0" dirty="0" err="1"/>
                        <a:t>DeepSort</a:t>
                      </a:r>
                      <a:r>
                        <a:rPr lang="en-US" baseline="0" dirty="0"/>
                        <a:t> is used.</a:t>
                      </a:r>
                    </a:p>
                    <a:p>
                      <a:r>
                        <a:rPr lang="en-US" baseline="0" dirty="0"/>
                        <a:t>.Number plate is Extracting with OCR- </a:t>
                      </a:r>
                      <a:r>
                        <a:rPr lang="en-US" baseline="0" dirty="0" err="1"/>
                        <a:t>Tesseract</a:t>
                      </a:r>
                      <a:endParaRPr lang="en-US" baseline="0" dirty="0"/>
                    </a:p>
                    <a:p>
                      <a:r>
                        <a:rPr lang="en-US" baseline="0" dirty="0"/>
                        <a:t>.Accuracy for violation detection and Number plate detection are 98.09% and 99.41%</a:t>
                      </a:r>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solidFill>
                  <a:srgbClr val="FF0000"/>
                </a:solidFill>
              </a:rPr>
              <a:t>PROPOSED METHODOLOGY</a:t>
            </a:r>
          </a:p>
        </p:txBody>
      </p:sp>
      <p:sp>
        <p:nvSpPr>
          <p:cNvPr id="7" name="Content Placeholder 6"/>
          <p:cNvSpPr>
            <a:spLocks noGrp="1"/>
          </p:cNvSpPr>
          <p:nvPr>
            <p:ph idx="1"/>
          </p:nvPr>
        </p:nvSpPr>
        <p:spPr>
          <a:xfrm>
            <a:off x="381000" y="1600200"/>
            <a:ext cx="8229600" cy="4525963"/>
          </a:xfrm>
        </p:spPr>
        <p:txBody>
          <a:bodyPr/>
          <a:lstStyle/>
          <a:p>
            <a:r>
              <a:rPr lang="en-US" sz="2000" dirty="0">
                <a:cs typeface="Times New Roman" panose="02020603050405020304" pitchFamily="18" charset="0"/>
              </a:rPr>
              <a:t>Existing systems uses multiple stages of detection so we are</a:t>
            </a:r>
          </a:p>
          <a:p>
            <a:pPr>
              <a:buNone/>
            </a:pPr>
            <a:r>
              <a:rPr lang="en-US" sz="2000" dirty="0">
                <a:cs typeface="Times New Roman" panose="02020603050405020304" pitchFamily="18" charset="0"/>
              </a:rPr>
              <a:t>     going to reduce it to at most 2-stage detection, </a:t>
            </a:r>
            <a:r>
              <a:rPr lang="en-US" sz="2000" dirty="0" smtClean="0">
                <a:cs typeface="Times New Roman" panose="02020603050405020304" pitchFamily="18" charset="0"/>
              </a:rPr>
              <a:t>which </a:t>
            </a:r>
            <a:r>
              <a:rPr lang="en-US" sz="2000" dirty="0">
                <a:cs typeface="Times New Roman" panose="02020603050405020304" pitchFamily="18" charset="0"/>
              </a:rPr>
              <a:t>reduces</a:t>
            </a:r>
          </a:p>
          <a:p>
            <a:pPr>
              <a:buNone/>
            </a:pPr>
            <a:r>
              <a:rPr lang="en-US" sz="2000" dirty="0">
                <a:cs typeface="Times New Roman" panose="02020603050405020304" pitchFamily="18" charset="0"/>
              </a:rPr>
              <a:t>      overall computational time and </a:t>
            </a:r>
            <a:r>
              <a:rPr lang="en-US" sz="2000" dirty="0" smtClean="0">
                <a:cs typeface="Times New Roman" panose="02020603050405020304" pitchFamily="18" charset="0"/>
              </a:rPr>
              <a:t>complexity.</a:t>
            </a:r>
            <a:endParaRPr lang="en-US" sz="2000" dirty="0">
              <a:cs typeface="Times New Roman" panose="02020603050405020304" pitchFamily="18" charset="0"/>
            </a:endParaRPr>
          </a:p>
          <a:p>
            <a:r>
              <a:rPr lang="en-US" sz="2000" dirty="0">
                <a:cs typeface="Times New Roman" panose="02020603050405020304" pitchFamily="18" charset="0"/>
              </a:rPr>
              <a:t>We will be using Easy-OCR for character recognition which has better preprocessing methods and Deep learning models.</a:t>
            </a:r>
          </a:p>
          <a:p>
            <a:r>
              <a:rPr lang="en-US" sz="2000" dirty="0">
                <a:cs typeface="Times New Roman" panose="02020603050405020304" pitchFamily="18" charset="0"/>
              </a:rPr>
              <a:t>Canny Edge algorithm gives better edge detection for character segmentation than any other edge detection algorithms</a:t>
            </a:r>
            <a:r>
              <a:rPr lang="en-US" sz="2000" dirty="0">
                <a:latin typeface="Times New Roman" panose="02020603050405020304" pitchFamily="18" charset="0"/>
                <a:cs typeface="Times New Roman" panose="02020603050405020304" pitchFamily="18" charset="0"/>
              </a:rPr>
              <a:t>.</a:t>
            </a:r>
          </a:p>
          <a:p>
            <a:pPr>
              <a:buNone/>
            </a:pPr>
            <a:endParaRPr lang="en-US" sz="2000"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PROPOSED METHODOLOGY</a:t>
            </a:r>
          </a:p>
        </p:txBody>
      </p:sp>
      <p:sp>
        <p:nvSpPr>
          <p:cNvPr id="3" name="Content Placeholder 2"/>
          <p:cNvSpPr>
            <a:spLocks noGrp="1"/>
          </p:cNvSpPr>
          <p:nvPr>
            <p:ph idx="1"/>
          </p:nvPr>
        </p:nvSpPr>
        <p:spPr>
          <a:xfrm>
            <a:off x="304800" y="1524000"/>
            <a:ext cx="8382000" cy="4602163"/>
          </a:xfrm>
        </p:spPr>
        <p:txBody>
          <a:bodyPr>
            <a:normAutofit fontScale="92500" lnSpcReduction="20000"/>
          </a:bodyPr>
          <a:lstStyle/>
          <a:p>
            <a:r>
              <a:rPr lang="en-US" sz="2600" b="1" u="sng" dirty="0" err="1">
                <a:solidFill>
                  <a:srgbClr val="FF0000"/>
                </a:solidFill>
                <a:cs typeface="Times New Roman" panose="02020603050405020304" pitchFamily="18" charset="0"/>
              </a:rPr>
              <a:t>GrayScaling</a:t>
            </a:r>
            <a:r>
              <a:rPr lang="en-US" sz="2000" b="1" u="sng" dirty="0">
                <a:solidFill>
                  <a:srgbClr val="FF0000"/>
                </a:solidFill>
                <a:latin typeface="Times New Roman" panose="02020603050405020304" pitchFamily="18" charset="0"/>
                <a:cs typeface="Times New Roman" panose="02020603050405020304" pitchFamily="18" charset="0"/>
              </a:rPr>
              <a:t> : </a:t>
            </a:r>
          </a:p>
          <a:p>
            <a:pPr marL="800100" lvl="1" indent="-342900" algn="just">
              <a:buFont typeface="Arial" panose="020B0604020202020204" pitchFamily="34" charset="0"/>
              <a:buChar char="•"/>
            </a:pPr>
            <a:r>
              <a:rPr lang="en-US" sz="2200" dirty="0" err="1">
                <a:cs typeface="Times New Roman" panose="02020603050405020304" pitchFamily="18" charset="0"/>
              </a:rPr>
              <a:t>Grayscaling</a:t>
            </a:r>
            <a:r>
              <a:rPr lang="en-US" sz="2200" dirty="0">
                <a:cs typeface="Times New Roman" panose="02020603050405020304" pitchFamily="18" charset="0"/>
              </a:rPr>
              <a:t> is the process of converting an image from other color spaces e.g. RGB, HSV, etc. to shades of gray.</a:t>
            </a:r>
          </a:p>
          <a:p>
            <a:pPr marL="800100" lvl="1" indent="-342900" algn="just">
              <a:buFont typeface="Arial" panose="020B0604020202020204" pitchFamily="34" charset="0"/>
              <a:buChar char="•"/>
            </a:pPr>
            <a:r>
              <a:rPr lang="en-US" sz="2200" dirty="0">
                <a:cs typeface="Times New Roman" panose="02020603050405020304" pitchFamily="18" charset="0"/>
              </a:rPr>
              <a:t>It reduces the complexity of the image by representing it in shades of gray, which can make certain image processing tasks, such as edge detection and image segmentation, easier and more efficient. </a:t>
            </a:r>
          </a:p>
          <a:p>
            <a:pPr marL="800100" lvl="1" indent="-342900" algn="just">
              <a:buFont typeface="Arial" panose="020B0604020202020204" pitchFamily="34" charset="0"/>
              <a:buChar char="•"/>
            </a:pPr>
            <a:r>
              <a:rPr lang="en-US" sz="2200" dirty="0">
                <a:cs typeface="Times New Roman" panose="02020603050405020304" pitchFamily="18" charset="0"/>
              </a:rPr>
              <a:t>Grayscale images also require less memory and computational resources compared to color images, making them faster to process</a:t>
            </a:r>
            <a:r>
              <a:rPr lang="en-US" sz="2000" dirty="0">
                <a:cs typeface="Times New Roman" panose="02020603050405020304" pitchFamily="18" charset="0"/>
              </a:rPr>
              <a:t>.</a:t>
            </a:r>
            <a:endParaRPr lang="en-IN" sz="2000" dirty="0">
              <a:cs typeface="Times New Roman" panose="02020603050405020304" pitchFamily="18" charset="0"/>
            </a:endParaRPr>
          </a:p>
          <a:p>
            <a:endParaRPr lang="en-US" sz="2000" b="1" u="sng" dirty="0">
              <a:solidFill>
                <a:srgbClr val="FF0000"/>
              </a:solidFill>
              <a:latin typeface="Times New Roman" panose="02020603050405020304" pitchFamily="18" charset="0"/>
              <a:cs typeface="Times New Roman" panose="02020603050405020304" pitchFamily="18" charset="0"/>
            </a:endParaRPr>
          </a:p>
          <a:p>
            <a:r>
              <a:rPr lang="en-US" sz="2600" b="1" u="sng" dirty="0">
                <a:solidFill>
                  <a:srgbClr val="FF0000"/>
                </a:solidFill>
                <a:cs typeface="Times New Roman" panose="02020603050405020304" pitchFamily="18" charset="0"/>
              </a:rPr>
              <a:t>Canny Edge Detection :</a:t>
            </a:r>
          </a:p>
          <a:p>
            <a:pPr marL="800100" lvl="1" indent="-342900" algn="just">
              <a:lnSpc>
                <a:spcPct val="107000"/>
              </a:lnSpc>
              <a:buFont typeface="Arial" panose="020B0604020202020204" pitchFamily="34" charset="0"/>
              <a:buChar char="•"/>
            </a:pPr>
            <a:r>
              <a:rPr lang="en-IN" sz="2200" kern="100" dirty="0">
                <a:ea typeface="Calibri" panose="020F0502020204030204" pitchFamily="34" charset="0"/>
                <a:cs typeface="Times New Roman" panose="02020603050405020304" pitchFamily="18" charset="0"/>
              </a:rPr>
              <a:t>Canny edge detection is a popular image processing technique used to find the edges or boundaries of objects in an image. </a:t>
            </a:r>
          </a:p>
          <a:p>
            <a:pPr marL="800100" lvl="1" indent="-342900" algn="just">
              <a:lnSpc>
                <a:spcPct val="107000"/>
              </a:lnSpc>
              <a:buFont typeface="Arial" panose="020B0604020202020204" pitchFamily="34" charset="0"/>
              <a:buChar char="•"/>
            </a:pPr>
            <a:r>
              <a:rPr lang="en-IN" sz="2200" kern="100" dirty="0">
                <a:ea typeface="Calibri" panose="020F0502020204030204" pitchFamily="34" charset="0"/>
                <a:cs typeface="Times New Roman" panose="02020603050405020304" pitchFamily="18" charset="0"/>
              </a:rPr>
              <a:t>Canny edge detection is a pre-processing step that can be used to enhance the edges of objects in an image, making them more distinguishable.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SYSTEM REQUIREMENTS</a:t>
            </a:r>
          </a:p>
        </p:txBody>
      </p:sp>
      <p:sp>
        <p:nvSpPr>
          <p:cNvPr id="3" name="Content Placeholder 2"/>
          <p:cNvSpPr>
            <a:spLocks noGrp="1"/>
          </p:cNvSpPr>
          <p:nvPr>
            <p:ph idx="1"/>
          </p:nvPr>
        </p:nvSpPr>
        <p:spPr/>
        <p:txBody>
          <a:bodyPr>
            <a:normAutofit lnSpcReduction="10000"/>
          </a:bodyPr>
          <a:lstStyle/>
          <a:p>
            <a:pPr>
              <a:buNone/>
            </a:pPr>
            <a:r>
              <a:rPr lang="en-US" dirty="0"/>
              <a:t> Software Requirements :</a:t>
            </a:r>
          </a:p>
          <a:p>
            <a:pPr algn="just">
              <a:buNone/>
            </a:pPr>
            <a:r>
              <a:rPr lang="en-US" dirty="0"/>
              <a:t>     </a:t>
            </a:r>
            <a:r>
              <a:rPr lang="en-US" sz="2400" dirty="0"/>
              <a:t>1.python 3.7</a:t>
            </a:r>
          </a:p>
          <a:p>
            <a:pPr algn="just">
              <a:buNone/>
            </a:pPr>
            <a:r>
              <a:rPr lang="en-US" sz="2400" dirty="0"/>
              <a:t>       2.Tensor Flow</a:t>
            </a:r>
          </a:p>
          <a:p>
            <a:pPr algn="just">
              <a:buNone/>
            </a:pPr>
            <a:r>
              <a:rPr lang="en-US" sz="2400" dirty="0"/>
              <a:t>       3.Visual studio</a:t>
            </a:r>
          </a:p>
          <a:p>
            <a:pPr algn="just">
              <a:buNone/>
            </a:pPr>
            <a:r>
              <a:rPr lang="en-US" dirty="0"/>
              <a:t>Hardware Requirements :</a:t>
            </a:r>
          </a:p>
          <a:p>
            <a:pPr algn="just">
              <a:buNone/>
            </a:pPr>
            <a:r>
              <a:rPr lang="en-US" dirty="0"/>
              <a:t>      </a:t>
            </a:r>
            <a:r>
              <a:rPr lang="en-US" sz="2400" dirty="0"/>
              <a:t>1.Recommended operating system : Windows or Linux</a:t>
            </a:r>
          </a:p>
          <a:p>
            <a:pPr algn="just">
              <a:buNone/>
            </a:pPr>
            <a:r>
              <a:rPr lang="en-US" sz="2400" dirty="0"/>
              <a:t>        2.Windows:Windows10 or above</a:t>
            </a:r>
          </a:p>
          <a:p>
            <a:pPr algn="just">
              <a:buNone/>
            </a:pPr>
            <a:r>
              <a:rPr lang="en-US" sz="2400" dirty="0"/>
              <a:t>        3.Processor:Recommended 4GHz or more</a:t>
            </a:r>
          </a:p>
          <a:p>
            <a:pPr algn="just">
              <a:buNone/>
            </a:pPr>
            <a:r>
              <a:rPr lang="en-US" sz="2400" dirty="0"/>
              <a:t>        4.RAM:8GB or more</a:t>
            </a:r>
          </a:p>
          <a:p>
            <a:pPr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IMPLEMENTATION CODE</a:t>
            </a:r>
          </a:p>
        </p:txBody>
      </p:sp>
      <p:pic>
        <p:nvPicPr>
          <p:cNvPr id="4" name="Content Placeholder 3" descr="Screenshot (56).png"/>
          <p:cNvPicPr>
            <a:picLocks noGrp="1" noChangeAspect="1"/>
          </p:cNvPicPr>
          <p:nvPr>
            <p:ph idx="1"/>
          </p:nvPr>
        </p:nvPicPr>
        <p:blipFill>
          <a:blip r:embed="rId2"/>
          <a:stretch>
            <a:fillRect/>
          </a:stretch>
        </p:blipFill>
        <p:spPr>
          <a:xfrm>
            <a:off x="304799" y="1219200"/>
            <a:ext cx="8627579" cy="5105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a:t>
            </a:r>
            <a:r>
              <a:rPr lang="en-US" sz="3600" dirty="0">
                <a:solidFill>
                  <a:srgbClr val="FF0000"/>
                </a:solidFill>
              </a:rPr>
              <a:t>EXPECTED OUTPUT</a:t>
            </a:r>
          </a:p>
        </p:txBody>
      </p:sp>
      <p:pic>
        <p:nvPicPr>
          <p:cNvPr id="5" name="Content Placeholder 4">
            <a:extLst>
              <a:ext uri="{FF2B5EF4-FFF2-40B4-BE49-F238E27FC236}">
                <a16:creationId xmlns="" xmlns:a16="http://schemas.microsoft.com/office/drawing/2014/main" id="{2861E1AD-0C27-68CF-8D47-D073818C4181}"/>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48922" y="1600200"/>
            <a:ext cx="8046156"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TotalTime>
  <Words>702</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Project Review – I  Helmet and Number Plate Detection</vt:lpstr>
      <vt:lpstr>PROBLEM STATEMENT</vt:lpstr>
      <vt:lpstr>Abstract</vt:lpstr>
      <vt:lpstr>LITERATURE SURVEY</vt:lpstr>
      <vt:lpstr>PROPOSED METHODOLOGY</vt:lpstr>
      <vt:lpstr>PROPOSED METHODOLOGY</vt:lpstr>
      <vt:lpstr>SYSTEM REQUIREMENTS</vt:lpstr>
      <vt:lpstr>IMPLEMENTATION CODE</vt:lpstr>
      <vt:lpstr> EXPECTED OUTPUT</vt:lpstr>
      <vt:lpstr>FUTURE SCOPE</vt:lpstr>
      <vt:lpstr>REFERENCES</vt:lpstr>
      <vt:lpstr>REFERENCES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student</cp:lastModifiedBy>
  <cp:revision>25</cp:revision>
  <dcterms:created xsi:type="dcterms:W3CDTF">2024-02-09T13:41:38Z</dcterms:created>
  <dcterms:modified xsi:type="dcterms:W3CDTF">2024-02-15T05:50:25Z</dcterms:modified>
</cp:coreProperties>
</file>