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8474471-CD4D-4706-8861-8C67BD005959}"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804D3-1BB0-4699-9C84-32379EB84D96}" type="slidenum">
              <a:rPr lang="en-IN" smtClean="0"/>
              <a:t>‹#›</a:t>
            </a:fld>
            <a:endParaRPr lang="en-IN"/>
          </a:p>
        </p:txBody>
      </p:sp>
    </p:spTree>
    <p:extLst>
      <p:ext uri="{BB962C8B-B14F-4D97-AF65-F5344CB8AC3E}">
        <p14:creationId xmlns:p14="http://schemas.microsoft.com/office/powerpoint/2010/main" val="1427136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474471-CD4D-4706-8861-8C67BD005959}"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804D3-1BB0-4699-9C84-32379EB84D96}" type="slidenum">
              <a:rPr lang="en-IN" smtClean="0"/>
              <a:t>‹#›</a:t>
            </a:fld>
            <a:endParaRPr lang="en-IN"/>
          </a:p>
        </p:txBody>
      </p:sp>
    </p:spTree>
    <p:extLst>
      <p:ext uri="{BB962C8B-B14F-4D97-AF65-F5344CB8AC3E}">
        <p14:creationId xmlns:p14="http://schemas.microsoft.com/office/powerpoint/2010/main" val="59054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474471-CD4D-4706-8861-8C67BD005959}"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804D3-1BB0-4699-9C84-32379EB84D96}" type="slidenum">
              <a:rPr lang="en-IN" smtClean="0"/>
              <a:t>‹#›</a:t>
            </a:fld>
            <a:endParaRPr lang="en-IN"/>
          </a:p>
        </p:txBody>
      </p:sp>
    </p:spTree>
    <p:extLst>
      <p:ext uri="{BB962C8B-B14F-4D97-AF65-F5344CB8AC3E}">
        <p14:creationId xmlns:p14="http://schemas.microsoft.com/office/powerpoint/2010/main" val="227716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8474471-CD4D-4706-8861-8C67BD005959}"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804D3-1BB0-4699-9C84-32379EB84D96}" type="slidenum">
              <a:rPr lang="en-IN" smtClean="0"/>
              <a:t>‹#›</a:t>
            </a:fld>
            <a:endParaRPr lang="en-IN"/>
          </a:p>
        </p:txBody>
      </p:sp>
    </p:spTree>
    <p:extLst>
      <p:ext uri="{BB962C8B-B14F-4D97-AF65-F5344CB8AC3E}">
        <p14:creationId xmlns:p14="http://schemas.microsoft.com/office/powerpoint/2010/main" val="725813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474471-CD4D-4706-8861-8C67BD005959}"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7804D3-1BB0-4699-9C84-32379EB84D96}" type="slidenum">
              <a:rPr lang="en-IN" smtClean="0"/>
              <a:t>‹#›</a:t>
            </a:fld>
            <a:endParaRPr lang="en-IN"/>
          </a:p>
        </p:txBody>
      </p:sp>
    </p:spTree>
    <p:extLst>
      <p:ext uri="{BB962C8B-B14F-4D97-AF65-F5344CB8AC3E}">
        <p14:creationId xmlns:p14="http://schemas.microsoft.com/office/powerpoint/2010/main" val="285561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8474471-CD4D-4706-8861-8C67BD005959}"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804D3-1BB0-4699-9C84-32379EB84D96}" type="slidenum">
              <a:rPr lang="en-IN" smtClean="0"/>
              <a:t>‹#›</a:t>
            </a:fld>
            <a:endParaRPr lang="en-IN"/>
          </a:p>
        </p:txBody>
      </p:sp>
    </p:spTree>
    <p:extLst>
      <p:ext uri="{BB962C8B-B14F-4D97-AF65-F5344CB8AC3E}">
        <p14:creationId xmlns:p14="http://schemas.microsoft.com/office/powerpoint/2010/main" val="165156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8474471-CD4D-4706-8861-8C67BD005959}" type="datetimeFigureOut">
              <a:rPr lang="en-IN" smtClean="0"/>
              <a:t>05-11-2024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7804D3-1BB0-4699-9C84-32379EB84D96}" type="slidenum">
              <a:rPr lang="en-IN" smtClean="0"/>
              <a:t>‹#›</a:t>
            </a:fld>
            <a:endParaRPr lang="en-IN"/>
          </a:p>
        </p:txBody>
      </p:sp>
    </p:spTree>
    <p:extLst>
      <p:ext uri="{BB962C8B-B14F-4D97-AF65-F5344CB8AC3E}">
        <p14:creationId xmlns:p14="http://schemas.microsoft.com/office/powerpoint/2010/main" val="335727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8474471-CD4D-4706-8861-8C67BD005959}" type="datetimeFigureOut">
              <a:rPr lang="en-IN" smtClean="0"/>
              <a:t>05-11-2024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7804D3-1BB0-4699-9C84-32379EB84D96}" type="slidenum">
              <a:rPr lang="en-IN" smtClean="0"/>
              <a:t>‹#›</a:t>
            </a:fld>
            <a:endParaRPr lang="en-IN"/>
          </a:p>
        </p:txBody>
      </p:sp>
    </p:spTree>
    <p:extLst>
      <p:ext uri="{BB962C8B-B14F-4D97-AF65-F5344CB8AC3E}">
        <p14:creationId xmlns:p14="http://schemas.microsoft.com/office/powerpoint/2010/main" val="260872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474471-CD4D-4706-8861-8C67BD005959}" type="datetimeFigureOut">
              <a:rPr lang="en-IN" smtClean="0"/>
              <a:t>05-11-2024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7804D3-1BB0-4699-9C84-32379EB84D96}" type="slidenum">
              <a:rPr lang="en-IN" smtClean="0"/>
              <a:t>‹#›</a:t>
            </a:fld>
            <a:endParaRPr lang="en-IN"/>
          </a:p>
        </p:txBody>
      </p:sp>
    </p:spTree>
    <p:extLst>
      <p:ext uri="{BB962C8B-B14F-4D97-AF65-F5344CB8AC3E}">
        <p14:creationId xmlns:p14="http://schemas.microsoft.com/office/powerpoint/2010/main" val="3574815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474471-CD4D-4706-8861-8C67BD005959}"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804D3-1BB0-4699-9C84-32379EB84D96}" type="slidenum">
              <a:rPr lang="en-IN" smtClean="0"/>
              <a:t>‹#›</a:t>
            </a:fld>
            <a:endParaRPr lang="en-IN"/>
          </a:p>
        </p:txBody>
      </p:sp>
    </p:spTree>
    <p:extLst>
      <p:ext uri="{BB962C8B-B14F-4D97-AF65-F5344CB8AC3E}">
        <p14:creationId xmlns:p14="http://schemas.microsoft.com/office/powerpoint/2010/main" val="394632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474471-CD4D-4706-8861-8C67BD005959}"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7804D3-1BB0-4699-9C84-32379EB84D96}" type="slidenum">
              <a:rPr lang="en-IN" smtClean="0"/>
              <a:t>‹#›</a:t>
            </a:fld>
            <a:endParaRPr lang="en-IN"/>
          </a:p>
        </p:txBody>
      </p:sp>
    </p:spTree>
    <p:extLst>
      <p:ext uri="{BB962C8B-B14F-4D97-AF65-F5344CB8AC3E}">
        <p14:creationId xmlns:p14="http://schemas.microsoft.com/office/powerpoint/2010/main" val="4292011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74471-CD4D-4706-8861-8C67BD005959}" type="datetimeFigureOut">
              <a:rPr lang="en-IN" smtClean="0"/>
              <a:t>05-11-2024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804D3-1BB0-4699-9C84-32379EB84D96}" type="slidenum">
              <a:rPr lang="en-IN" smtClean="0"/>
              <a:t>‹#›</a:t>
            </a:fld>
            <a:endParaRPr lang="en-IN"/>
          </a:p>
        </p:txBody>
      </p:sp>
    </p:spTree>
    <p:extLst>
      <p:ext uri="{BB962C8B-B14F-4D97-AF65-F5344CB8AC3E}">
        <p14:creationId xmlns:p14="http://schemas.microsoft.com/office/powerpoint/2010/main" val="1930658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runa2897/IBM_Data_science_course_assignments/commit/a386e53069810f912ec99c1542aff617f109c9c8" TargetMode="External"/><Relationship Id="rId2" Type="http://schemas.openxmlformats.org/officeDocument/2006/relationships/hyperlink" Target="https://github.com/Aruna2897/IBM_Data_science_course_assignme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Applied Data Science Capstone project</a:t>
            </a:r>
            <a:endParaRPr lang="en-IN" dirty="0"/>
          </a:p>
        </p:txBody>
      </p:sp>
      <p:sp>
        <p:nvSpPr>
          <p:cNvPr id="3" name="Subtitle 2"/>
          <p:cNvSpPr>
            <a:spLocks noGrp="1"/>
          </p:cNvSpPr>
          <p:nvPr>
            <p:ph type="subTitle" idx="1"/>
          </p:nvPr>
        </p:nvSpPr>
        <p:spPr/>
        <p:txBody>
          <a:bodyPr/>
          <a:lstStyle/>
          <a:p>
            <a:r>
              <a:rPr lang="en-US" dirty="0" smtClean="0"/>
              <a:t>Optimizing Payload Pricing for Rocket Launches: A Data Science Approach</a:t>
            </a:r>
            <a:endParaRPr lang="en-IN" dirty="0"/>
          </a:p>
        </p:txBody>
      </p:sp>
    </p:spTree>
    <p:extLst>
      <p:ext uri="{BB962C8B-B14F-4D97-AF65-F5344CB8AC3E}">
        <p14:creationId xmlns:p14="http://schemas.microsoft.com/office/powerpoint/2010/main" val="1951993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5517232"/>
            <a:ext cx="5486400" cy="566738"/>
          </a:xfrm>
        </p:spPr>
        <p:txBody>
          <a:bodyPr/>
          <a:lstStyle/>
          <a:p>
            <a:r>
              <a:rPr lang="en-US" dirty="0" smtClean="0"/>
              <a:t>CONFUSION MATRIX FOR DECISION TREE MODEL</a:t>
            </a:r>
            <a:endParaRPr lang="en-IN" dirty="0"/>
          </a:p>
        </p:txBody>
      </p:sp>
      <p:sp>
        <p:nvSpPr>
          <p:cNvPr id="3" name="Picture Placeholder 2"/>
          <p:cNvSpPr>
            <a:spLocks noGrp="1"/>
          </p:cNvSpPr>
          <p:nvPr>
            <p:ph type="pic" idx="1"/>
          </p:nvPr>
        </p:nvSpPr>
        <p:spPr/>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76672"/>
            <a:ext cx="6041107" cy="4876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230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GRAPHS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268760"/>
            <a:ext cx="8229600" cy="24639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3789038"/>
            <a:ext cx="9144000" cy="2737725"/>
          </a:xfrm>
          <a:prstGeom prst="rect">
            <a:avLst/>
          </a:prstGeom>
        </p:spPr>
      </p:pic>
    </p:spTree>
    <p:extLst>
      <p:ext uri="{BB962C8B-B14F-4D97-AF65-F5344CB8AC3E}">
        <p14:creationId xmlns:p14="http://schemas.microsoft.com/office/powerpoint/2010/main" val="1909165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ANALYZING ROCKET LAUNCH SITES USING PIE CHARTS IN DASH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340768"/>
            <a:ext cx="8229600" cy="246395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45023"/>
            <a:ext cx="9144000" cy="2737725"/>
          </a:xfrm>
          <a:prstGeom prst="rect">
            <a:avLst/>
          </a:prstGeom>
        </p:spPr>
      </p:pic>
    </p:spTree>
    <p:extLst>
      <p:ext uri="{BB962C8B-B14F-4D97-AF65-F5344CB8AC3E}">
        <p14:creationId xmlns:p14="http://schemas.microsoft.com/office/powerpoint/2010/main" val="2908654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PIE CHART AND SCATTER PLOT ANALYSIS</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550" y="1196752"/>
            <a:ext cx="8229600" cy="24639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212976"/>
            <a:ext cx="8026590" cy="6858000"/>
          </a:xfrm>
          <a:prstGeom prst="rect">
            <a:avLst/>
          </a:prstGeom>
        </p:spPr>
      </p:pic>
    </p:spTree>
    <p:extLst>
      <p:ext uri="{BB962C8B-B14F-4D97-AF65-F5344CB8AC3E}">
        <p14:creationId xmlns:p14="http://schemas.microsoft.com/office/powerpoint/2010/main" val="117044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71" y="-12817"/>
            <a:ext cx="8229600" cy="1143000"/>
          </a:xfrm>
        </p:spPr>
        <p:txBody>
          <a:bodyPr>
            <a:normAutofit/>
          </a:bodyPr>
          <a:lstStyle/>
          <a:p>
            <a:r>
              <a:rPr lang="en-US" sz="2000" dirty="0" smtClean="0"/>
              <a:t>LAUNCH SITES GENERATED USING FOLIUM</a:t>
            </a:r>
            <a:endParaRPr lang="en-IN" sz="2000" dirty="0"/>
          </a:p>
        </p:txBody>
      </p:sp>
      <p:sp>
        <p:nvSpPr>
          <p:cNvPr id="3" name="Content Placeholder 2"/>
          <p:cNvSpPr>
            <a:spLocks noGrp="1"/>
          </p:cNvSpPr>
          <p:nvPr>
            <p:ph idx="1"/>
          </p:nvPr>
        </p:nvSpPr>
        <p:spPr/>
        <p:txBody>
          <a:bodyPr/>
          <a:lstStyle/>
          <a:p>
            <a:endParaRPr lang="en-IN"/>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46" y="781422"/>
            <a:ext cx="8782050" cy="3079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46" y="3920821"/>
            <a:ext cx="878205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115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SUCCESS AND FAILURE LOCATION OF  LAUNCH SITE CCAFS SLC-40</a:t>
            </a:r>
            <a:endParaRPr lang="en-IN" dirty="0"/>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8032750" cy="407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4405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CALCULATION OF DISTANCE BETWEEN LAUNCH SITE AND COASTLINE</a:t>
            </a:r>
            <a:endParaRPr lang="en-IN" sz="32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8039100"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p:txBody>
          <a:bodyPr/>
          <a:lstStyle/>
          <a:p>
            <a:endParaRPr lang="en-IN" dirty="0"/>
          </a:p>
        </p:txBody>
      </p:sp>
    </p:spTree>
    <p:extLst>
      <p:ext uri="{BB962C8B-B14F-4D97-AF65-F5344CB8AC3E}">
        <p14:creationId xmlns:p14="http://schemas.microsoft.com/office/powerpoint/2010/main" val="3864749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IN" dirty="0"/>
          </a:p>
        </p:txBody>
      </p:sp>
      <p:sp>
        <p:nvSpPr>
          <p:cNvPr id="3" name="Content Placeholder 2"/>
          <p:cNvSpPr>
            <a:spLocks noGrp="1"/>
          </p:cNvSpPr>
          <p:nvPr>
            <p:ph idx="1"/>
          </p:nvPr>
        </p:nvSpPr>
        <p:spPr/>
        <p:txBody>
          <a:bodyPr>
            <a:normAutofit fontScale="70000" lnSpcReduction="20000"/>
          </a:bodyPr>
          <a:lstStyle/>
          <a:p>
            <a:r>
              <a:rPr lang="en-US" b="1" dirty="0"/>
              <a:t>Proximity to Transportation Infrastructure:</a:t>
            </a:r>
            <a:r>
              <a:rPr lang="en-US" dirty="0"/>
              <a:t> Launch sites are located close to NASA railroads, providing cost-effective transportation of rocket parts to the launch area, enhancing logistical efficiency.</a:t>
            </a:r>
          </a:p>
          <a:p>
            <a:r>
              <a:rPr lang="en-US" b="1" dirty="0"/>
              <a:t>Strategic Coastal Positioning Near the Equator:</a:t>
            </a:r>
            <a:r>
              <a:rPr lang="en-US" dirty="0"/>
              <a:t> Sites are positioned near the coastline close to the equator. This location is ideal for launching rockets due to the Earth’s rotational speed, which provides an additional velocity boost, reducing the fuel required to reach orbit. In case of a malfunction, rockets can be safely diverted to the ocean, minimizing risks to populated areas.</a:t>
            </a:r>
          </a:p>
          <a:p>
            <a:r>
              <a:rPr lang="en-US" b="1" dirty="0"/>
              <a:t>Distance from Cities:</a:t>
            </a:r>
            <a:r>
              <a:rPr lang="en-US" dirty="0"/>
              <a:t> Launch sites are purposefully located far from cities to ensure safety, reduce noise disruptions, and enable smoother operations with minimal interference.</a:t>
            </a:r>
          </a:p>
          <a:p>
            <a:endParaRPr lang="en-IN" dirty="0"/>
          </a:p>
        </p:txBody>
      </p:sp>
    </p:spTree>
    <p:extLst>
      <p:ext uri="{BB962C8B-B14F-4D97-AF65-F5344CB8AC3E}">
        <p14:creationId xmlns:p14="http://schemas.microsoft.com/office/powerpoint/2010/main" val="3730515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dirty="0"/>
              <a:t>The best model for predicting a successful launch site should incorporate these discussed factors: proximity to reliable transportation infrastructure, coastal equatorial positioning for efficiency and safety, and distance from populated areas. These factors collectively enhance logistical, operational, and safety outcomes for rocket launches. In this project, we determined that the best model for predicting the success rate of rocket launches is based on the K-Nearest Neighbors (KNN) classification algorithm</a:t>
            </a:r>
            <a:endParaRPr lang="en-IN" dirty="0"/>
          </a:p>
        </p:txBody>
      </p:sp>
    </p:spTree>
    <p:extLst>
      <p:ext uri="{BB962C8B-B14F-4D97-AF65-F5344CB8AC3E}">
        <p14:creationId xmlns:p14="http://schemas.microsoft.com/office/powerpoint/2010/main" val="1078235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IN" dirty="0"/>
          </a:p>
        </p:txBody>
      </p:sp>
      <p:sp>
        <p:nvSpPr>
          <p:cNvPr id="3" name="Content Placeholder 2"/>
          <p:cNvSpPr>
            <a:spLocks noGrp="1"/>
          </p:cNvSpPr>
          <p:nvPr>
            <p:ph idx="1"/>
          </p:nvPr>
        </p:nvSpPr>
        <p:spPr/>
        <p:txBody>
          <a:bodyPr>
            <a:normAutofit fontScale="92500" lnSpcReduction="10000"/>
          </a:bodyPr>
          <a:lstStyle/>
          <a:p>
            <a:r>
              <a:rPr lang="en-IN" dirty="0">
                <a:hlinkClick r:id="rId2"/>
              </a:rPr>
              <a:t>https://</a:t>
            </a:r>
            <a:r>
              <a:rPr lang="en-IN" dirty="0" smtClean="0">
                <a:hlinkClick r:id="rId2"/>
              </a:rPr>
              <a:t>github.com/Aruna2897/IBM_Data_science_course_assignments</a:t>
            </a:r>
            <a:endParaRPr lang="en-IN" dirty="0" smtClean="0"/>
          </a:p>
          <a:p>
            <a:r>
              <a:rPr lang="en-IN" dirty="0">
                <a:hlinkClick r:id="rId3"/>
              </a:rPr>
              <a:t>https://</a:t>
            </a:r>
            <a:r>
              <a:rPr lang="en-IN" dirty="0" smtClean="0">
                <a:hlinkClick r:id="rId3"/>
              </a:rPr>
              <a:t>github.com/Aruna2897/IBM_Data_science_course_assignments/commit/a386e53069810f912ec99c1542aff617f109c9c8</a:t>
            </a:r>
            <a:endParaRPr lang="en-IN" dirty="0" smtClean="0"/>
          </a:p>
          <a:p>
            <a:r>
              <a:rPr lang="en-IN" dirty="0"/>
              <a:t>https://github.com/Aruna2897/IBM_Data_science_course_assignments/commit/a386e53069810f912ec99c1542aff617f109c9c8#diff-5020ebb2d5dc3e3a9957ee6692ac054ba0ddcce89e81035daf3f5768aa57c3b6</a:t>
            </a:r>
            <a:endParaRPr lang="en-IN" dirty="0"/>
          </a:p>
        </p:txBody>
      </p:sp>
    </p:spTree>
    <p:extLst>
      <p:ext uri="{BB962C8B-B14F-4D97-AF65-F5344CB8AC3E}">
        <p14:creationId xmlns:p14="http://schemas.microsoft.com/office/powerpoint/2010/main" val="72394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Cover Page</a:t>
            </a:r>
            <a:br>
              <a:rPr lang="en-US" dirty="0" smtClean="0"/>
            </a:br>
            <a:endParaRPr lang="en-IN" sz="2200" dirty="0"/>
          </a:p>
        </p:txBody>
      </p:sp>
      <p:sp>
        <p:nvSpPr>
          <p:cNvPr id="3" name="Content Placeholder 2"/>
          <p:cNvSpPr>
            <a:spLocks noGrp="1"/>
          </p:cNvSpPr>
          <p:nvPr>
            <p:ph idx="1"/>
          </p:nvPr>
        </p:nvSpPr>
        <p:spPr/>
        <p:txBody>
          <a:bodyPr>
            <a:normAutofit fontScale="92500" lnSpcReduction="10000"/>
          </a:bodyPr>
          <a:lstStyle/>
          <a:p>
            <a:pPr marL="0" indent="0" algn="ctr">
              <a:buNone/>
            </a:pPr>
            <a:r>
              <a:rPr lang="en-US" dirty="0" smtClean="0"/>
              <a:t>Rocket launches are complex and costly endeavors, with success hinging on precision, technology, and resource optimization. With Falcon 9, one of </a:t>
            </a:r>
            <a:r>
              <a:rPr lang="en-US" dirty="0" err="1" smtClean="0"/>
              <a:t>SpaceX's</a:t>
            </a:r>
            <a:r>
              <a:rPr lang="en-US" dirty="0" smtClean="0"/>
              <a:t> leading rockets, our project aims to develop a data-driven model to determine the most optimized payload price while minimizing financial losses and maximizing launch success. Through this model, we seek to enhance cost-efficiency in space missions by aligning payload costs with predicted mission outcomes and risk factors.</a:t>
            </a:r>
            <a:endParaRPr lang="en-IN" dirty="0"/>
          </a:p>
        </p:txBody>
      </p:sp>
    </p:spTree>
    <p:extLst>
      <p:ext uri="{BB962C8B-B14F-4D97-AF65-F5344CB8AC3E}">
        <p14:creationId xmlns:p14="http://schemas.microsoft.com/office/powerpoint/2010/main" val="426336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This project addresses the challenge of optimizing payload pricing for rocket launches, a crucial factor in reducing overall mission costs and enhancing the viability of space missions. By examining </a:t>
            </a:r>
            <a:r>
              <a:rPr lang="en-US" dirty="0" err="1" smtClean="0"/>
              <a:t>SpaceY’s</a:t>
            </a:r>
            <a:r>
              <a:rPr lang="en-US" dirty="0" smtClean="0"/>
              <a:t> Falcon 9 launch data, we aim to develop a data-driven model that predicts optimal payload pricing while minimizing financial losses associated with launch risks and failures.</a:t>
            </a:r>
          </a:p>
          <a:p>
            <a:r>
              <a:rPr lang="en-US" dirty="0" smtClean="0"/>
              <a:t>Using advanced data science techniques, including machine learning and statistical analysis, our approach analyzes historical launch data to identify patterns that impact launch success and pricing efficiency. Key features such as payload mass, launch location, and mission type are considered to predict the price point at which profitability and success likelihood are maximized.</a:t>
            </a:r>
          </a:p>
          <a:p>
            <a:r>
              <a:rPr lang="en-US" dirty="0" smtClean="0"/>
              <a:t>The outcome of this analysis provides an optimized pricing strategy that aligns with risk mitigation, supporting more cost-effective and reliable space missions. This model has potential applications across the aerospace industry, contributing to more sustainable practices in mission planning and budgeting.</a:t>
            </a:r>
          </a:p>
          <a:p>
            <a:endParaRPr lang="en-IN" dirty="0"/>
          </a:p>
        </p:txBody>
      </p:sp>
    </p:spTree>
    <p:extLst>
      <p:ext uri="{BB962C8B-B14F-4D97-AF65-F5344CB8AC3E}">
        <p14:creationId xmlns:p14="http://schemas.microsoft.com/office/powerpoint/2010/main" val="902007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IN" dirty="0"/>
          </a:p>
        </p:txBody>
      </p:sp>
      <p:sp>
        <p:nvSpPr>
          <p:cNvPr id="3" name="Content Placeholder 2"/>
          <p:cNvSpPr>
            <a:spLocks noGrp="1"/>
          </p:cNvSpPr>
          <p:nvPr>
            <p:ph idx="1"/>
          </p:nvPr>
        </p:nvSpPr>
        <p:spPr/>
        <p:txBody>
          <a:bodyPr/>
          <a:lstStyle/>
          <a:p>
            <a:r>
              <a:rPr lang="en-US" dirty="0" smtClean="0"/>
              <a:t>Introduction</a:t>
            </a:r>
          </a:p>
          <a:p>
            <a:r>
              <a:rPr lang="en-US" dirty="0" smtClean="0"/>
              <a:t>Methodology</a:t>
            </a:r>
          </a:p>
          <a:p>
            <a:r>
              <a:rPr lang="en-US" dirty="0" smtClean="0"/>
              <a:t>Results</a:t>
            </a:r>
          </a:p>
          <a:p>
            <a:r>
              <a:rPr lang="en-US" dirty="0" smtClean="0"/>
              <a:t>Discussion</a:t>
            </a:r>
          </a:p>
          <a:p>
            <a:r>
              <a:rPr lang="en-US" dirty="0" smtClean="0"/>
              <a:t>Conclusion</a:t>
            </a:r>
          </a:p>
          <a:p>
            <a:r>
              <a:rPr lang="en-US" dirty="0" smtClean="0"/>
              <a:t>Appendix</a:t>
            </a:r>
            <a:endParaRPr lang="en-IN" dirty="0"/>
          </a:p>
        </p:txBody>
      </p:sp>
    </p:spTree>
    <p:extLst>
      <p:ext uri="{BB962C8B-B14F-4D97-AF65-F5344CB8AC3E}">
        <p14:creationId xmlns:p14="http://schemas.microsoft.com/office/powerpoint/2010/main" val="1189298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dirty="0" smtClean="0"/>
              <a:t>In this Data Science project, </a:t>
            </a:r>
            <a:r>
              <a:rPr lang="en-US" b="1" dirty="0" smtClean="0"/>
              <a:t>Space Y</a:t>
            </a:r>
            <a:r>
              <a:rPr lang="en-US" dirty="0" smtClean="0"/>
              <a:t> aims to determine the optimal launch site for the Falcon 9 rocket to enhance operational efficiency and reduce costs. By analyzing launch data collected from </a:t>
            </a:r>
            <a:r>
              <a:rPr lang="en-US" dirty="0" err="1" smtClean="0"/>
              <a:t>SpaceX's</a:t>
            </a:r>
            <a:r>
              <a:rPr lang="en-US" dirty="0" smtClean="0"/>
              <a:t> websites, we created a comprehensive dataset, which was meticulously cleaned and preprocessed, including the removal of null values. Through data exploration and model optimization, we refined key metrics to meet the project's objectives, enabling more informed decision-making for future launches and improved cost-effectiveness for Space Y's Falcon 9 operations.</a:t>
            </a:r>
            <a:endParaRPr lang="en-IN" dirty="0"/>
          </a:p>
        </p:txBody>
      </p:sp>
    </p:spTree>
    <p:extLst>
      <p:ext uri="{BB962C8B-B14F-4D97-AF65-F5344CB8AC3E}">
        <p14:creationId xmlns:p14="http://schemas.microsoft.com/office/powerpoint/2010/main" val="3646513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5445224"/>
            <a:ext cx="5486400" cy="566738"/>
          </a:xfrm>
        </p:spPr>
        <p:txBody>
          <a:bodyPr/>
          <a:lstStyle/>
          <a:p>
            <a:pPr algn="ctr"/>
            <a:r>
              <a:rPr lang="en-US" dirty="0" smtClean="0"/>
              <a:t>DATA COLLECTION AND ANALYSIS</a:t>
            </a:r>
            <a:endParaRPr lang="en-IN"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7253" b="7253"/>
          <a:stretch>
            <a:fillRect/>
          </a:stretch>
        </p:blipFill>
        <p:spPr/>
      </p:pic>
      <p:sp>
        <p:nvSpPr>
          <p:cNvPr id="4" name="Text Placeholder 3"/>
          <p:cNvSpPr>
            <a:spLocks noGrp="1"/>
          </p:cNvSpPr>
          <p:nvPr>
            <p:ph type="body" sz="half" idx="2"/>
          </p:nvPr>
        </p:nvSpPr>
        <p:spPr>
          <a:xfrm>
            <a:off x="6400800" y="-243408"/>
            <a:ext cx="5486400" cy="804862"/>
          </a:xfrm>
        </p:spPr>
        <p:txBody>
          <a:bodyPr/>
          <a:lstStyle/>
          <a:p>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492896"/>
            <a:ext cx="3024336" cy="2301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783223"/>
            <a:ext cx="1800200" cy="172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5201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7136" b="7136"/>
          <a:stretch>
            <a:fillRect/>
          </a:stretch>
        </p:blipFill>
        <p:spPr>
          <a:xfrm>
            <a:off x="467544" y="1556792"/>
            <a:ext cx="8388424" cy="6597352"/>
          </a:xfrm>
        </p:spPr>
      </p:pic>
      <p:sp>
        <p:nvSpPr>
          <p:cNvPr id="4" name="Text Placeholder 3"/>
          <p:cNvSpPr>
            <a:spLocks noGrp="1"/>
          </p:cNvSpPr>
          <p:nvPr>
            <p:ph type="body" sz="half" idx="2"/>
          </p:nvPr>
        </p:nvSpPr>
        <p:spPr>
          <a:xfrm>
            <a:off x="1835696" y="764704"/>
            <a:ext cx="5486400" cy="804862"/>
          </a:xfrm>
        </p:spPr>
        <p:txBody>
          <a:bodyPr>
            <a:normAutofit/>
          </a:bodyPr>
          <a:lstStyle/>
          <a:p>
            <a:pPr algn="ctr"/>
            <a:r>
              <a:rPr lang="en-US" sz="1800" b="1" dirty="0" smtClean="0"/>
              <a:t>DATA WRANGLING AND METHODS</a:t>
            </a:r>
            <a:endParaRPr lang="en-IN" sz="1800" b="1" dirty="0"/>
          </a:p>
        </p:txBody>
      </p:sp>
    </p:spTree>
    <p:extLst>
      <p:ext uri="{BB962C8B-B14F-4D97-AF65-F5344CB8AC3E}">
        <p14:creationId xmlns:p14="http://schemas.microsoft.com/office/powerpoint/2010/main" val="973235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IN" dirty="0"/>
          </a:p>
        </p:txBody>
      </p:sp>
      <p:sp>
        <p:nvSpPr>
          <p:cNvPr id="3" name="Content Placeholder 2"/>
          <p:cNvSpPr>
            <a:spLocks noGrp="1"/>
          </p:cNvSpPr>
          <p:nvPr>
            <p:ph idx="1"/>
          </p:nvPr>
        </p:nvSpPr>
        <p:spPr/>
        <p:txBody>
          <a:bodyPr>
            <a:normAutofit fontScale="77500" lnSpcReduction="20000"/>
          </a:bodyPr>
          <a:lstStyle/>
          <a:p>
            <a:pPr marL="0" indent="0" algn="ctr">
              <a:buNone/>
            </a:pPr>
            <a:r>
              <a:rPr lang="en-US" dirty="0" smtClean="0"/>
              <a:t>The objective of this project is to identify the optimal launch sites for achieving successful Falcon 9 launches based on historical data. To achieve this, a classification approach was used to determine the probability of launch success at each site. Classification is ideal here as it allows us to categorize launches into successful or failed outcomes, providing clear insights into the factors associated with success.</a:t>
            </a:r>
          </a:p>
          <a:p>
            <a:pPr marL="0" indent="0" algn="ctr">
              <a:buNone/>
            </a:pPr>
            <a:r>
              <a:rPr lang="en-US" dirty="0" smtClean="0"/>
              <a:t>We separated the data into independent and dependent variables, splitting them into training and test sets with a 20:80 ratio. Various classification methods, including Logistic Regression, SVM, Decision Tree, and KNN classification, were employed. Each model was evaluated based on accuracy, F1 score, and recall, allowing us to compare performance and select the best approach for maximizing launch success.</a:t>
            </a:r>
          </a:p>
          <a:p>
            <a:pPr marL="0" indent="0" algn="ctr">
              <a:buNone/>
            </a:pPr>
            <a:endParaRPr lang="en-IN" dirty="0"/>
          </a:p>
        </p:txBody>
      </p:sp>
    </p:spTree>
    <p:extLst>
      <p:ext uri="{BB962C8B-B14F-4D97-AF65-F5344CB8AC3E}">
        <p14:creationId xmlns:p14="http://schemas.microsoft.com/office/powerpoint/2010/main" val="2447195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9915" y="5229200"/>
            <a:ext cx="5486400" cy="566738"/>
          </a:xfrm>
        </p:spPr>
        <p:txBody>
          <a:bodyPr/>
          <a:lstStyle/>
          <a:p>
            <a:pPr algn="ctr"/>
            <a:r>
              <a:rPr lang="en-IN" dirty="0"/>
              <a:t>MODEL EVALUATION </a:t>
            </a:r>
            <a:r>
              <a:rPr lang="en-IN" dirty="0" smtClean="0"/>
              <a:t>AND ITS RESULTS</a:t>
            </a:r>
            <a:endParaRPr lang="en-IN" dirty="0"/>
          </a:p>
        </p:txBody>
      </p:sp>
      <p:sp>
        <p:nvSpPr>
          <p:cNvPr id="6" name="Picture Placeholder 5"/>
          <p:cNvSpPr>
            <a:spLocks noGrp="1"/>
          </p:cNvSpPr>
          <p:nvPr>
            <p:ph type="pic" idx="1"/>
          </p:nvPr>
        </p:nvSpPr>
        <p:spPr/>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920" y="476672"/>
            <a:ext cx="561439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300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2608</TotalTime>
  <Words>780</Words>
  <Application>Microsoft Office PowerPoint</Application>
  <PresentationFormat>On-screen Show (4:3)</PresentationFormat>
  <Paragraphs>40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Applied Data Science Capstone project</vt:lpstr>
      <vt:lpstr>Cover Page </vt:lpstr>
      <vt:lpstr>Executive Summary</vt:lpstr>
      <vt:lpstr>Table of Contents</vt:lpstr>
      <vt:lpstr>Introduction</vt:lpstr>
      <vt:lpstr>DATA COLLECTION AND ANALYSIS</vt:lpstr>
      <vt:lpstr>PowerPoint Presentation</vt:lpstr>
      <vt:lpstr>Methodology</vt:lpstr>
      <vt:lpstr>MODEL EVALUATION AND ITS RESULTS</vt:lpstr>
      <vt:lpstr>CONFUSION MATRIX FOR DECISION TREE MODEL</vt:lpstr>
      <vt:lpstr>RESULTS AND GRAPHS</vt:lpstr>
      <vt:lpstr>ANALYZING ROCKET LAUNCH SITES USING PIE CHARTS IN DASH</vt:lpstr>
      <vt:lpstr>PIE CHART AND SCATTER PLOT ANALYSIS</vt:lpstr>
      <vt:lpstr>LAUNCH SITES GENERATED USING FOLIUM</vt:lpstr>
      <vt:lpstr>SUCCESS AND FAILURE LOCATION OF  LAUNCH SITE CCAFS SLC-40</vt:lpstr>
      <vt:lpstr>CALCULATION OF DISTANCE BETWEEN LAUNCH SITE AND COASTLINE</vt:lpstr>
      <vt:lpstr>DISCUSSION</vt:lpstr>
      <vt:lpstr>CONCLUSION</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cp:revision>
  <dcterms:created xsi:type="dcterms:W3CDTF">2024-11-03T12:13:08Z</dcterms:created>
  <dcterms:modified xsi:type="dcterms:W3CDTF">2024-11-05T11:39:29Z</dcterms:modified>
</cp:coreProperties>
</file>