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257" r:id="rId3"/>
    <p:sldId id="258" r:id="rId4"/>
    <p:sldId id="259" r:id="rId5"/>
    <p:sldId id="289" r:id="rId6"/>
    <p:sldId id="291" r:id="rId7"/>
    <p:sldId id="292" r:id="rId8"/>
    <p:sldId id="300" r:id="rId9"/>
    <p:sldId id="290" r:id="rId10"/>
    <p:sldId id="294" r:id="rId11"/>
    <p:sldId id="295" r:id="rId12"/>
    <p:sldId id="260" r:id="rId13"/>
    <p:sldId id="261" r:id="rId14"/>
    <p:sldId id="262" r:id="rId15"/>
    <p:sldId id="263" r:id="rId16"/>
    <p:sldId id="264" r:id="rId17"/>
    <p:sldId id="265" r:id="rId18"/>
    <p:sldId id="266" r:id="rId19"/>
    <p:sldId id="301" r:id="rId20"/>
    <p:sldId id="267" r:id="rId21"/>
    <p:sldId id="303" r:id="rId22"/>
    <p:sldId id="275" r:id="rId23"/>
    <p:sldId id="268" r:id="rId24"/>
    <p:sldId id="269" r:id="rId25"/>
    <p:sldId id="305" r:id="rId26"/>
    <p:sldId id="304" r:id="rId27"/>
    <p:sldId id="270" r:id="rId28"/>
    <p:sldId id="306" r:id="rId29"/>
    <p:sldId id="302" r:id="rId30"/>
    <p:sldId id="271" r:id="rId31"/>
    <p:sldId id="307" r:id="rId32"/>
    <p:sldId id="309" r:id="rId33"/>
    <p:sldId id="272" r:id="rId34"/>
    <p:sldId id="308" r:id="rId35"/>
    <p:sldId id="311" r:id="rId36"/>
    <p:sldId id="273" r:id="rId37"/>
    <p:sldId id="312" r:id="rId38"/>
    <p:sldId id="313" r:id="rId39"/>
    <p:sldId id="310" r:id="rId40"/>
    <p:sldId id="274" r:id="rId41"/>
    <p:sldId id="277" r:id="rId42"/>
    <p:sldId id="278" r:id="rId43"/>
    <p:sldId id="276" r:id="rId44"/>
    <p:sldId id="279" r:id="rId45"/>
    <p:sldId id="298" r:id="rId46"/>
    <p:sldId id="299" r:id="rId47"/>
    <p:sldId id="281" r:id="rId48"/>
    <p:sldId id="282" r:id="rId49"/>
    <p:sldId id="283" r:id="rId50"/>
    <p:sldId id="28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90" autoAdjust="0"/>
  </p:normalViewPr>
  <p:slideViewPr>
    <p:cSldViewPr snapToGrid="0">
      <p:cViewPr>
        <p:scale>
          <a:sx n="82" d="100"/>
          <a:sy n="82" d="100"/>
        </p:scale>
        <p:origin x="557" y="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 B" userId="955777f9eb3671fb" providerId="LiveId" clId="{276A79DD-6A4F-4D27-B1AD-C98F3913B96A}"/>
    <pc:docChg chg="undo custSel addSld modSld">
      <pc:chgData name="Preethi B" userId="955777f9eb3671fb" providerId="LiveId" clId="{276A79DD-6A4F-4D27-B1AD-C98F3913B96A}" dt="2023-03-25T15:46:28.210" v="200"/>
      <pc:docMkLst>
        <pc:docMk/>
      </pc:docMkLst>
      <pc:sldChg chg="modSp mod">
        <pc:chgData name="Preethi B" userId="955777f9eb3671fb" providerId="LiveId" clId="{276A79DD-6A4F-4D27-B1AD-C98F3913B96A}" dt="2023-03-25T14:10:27.475" v="87" actId="20577"/>
        <pc:sldMkLst>
          <pc:docMk/>
          <pc:sldMk cId="4265579079" sldId="265"/>
        </pc:sldMkLst>
        <pc:spChg chg="mod">
          <ac:chgData name="Preethi B" userId="955777f9eb3671fb" providerId="LiveId" clId="{276A79DD-6A4F-4D27-B1AD-C98F3913B96A}" dt="2023-03-25T14:10:27.475" v="87" actId="20577"/>
          <ac:spMkLst>
            <pc:docMk/>
            <pc:sldMk cId="4265579079" sldId="265"/>
            <ac:spMk id="3" creationId="{CE67DF2A-A0E1-C77A-B7C0-901B0DF0725B}"/>
          </ac:spMkLst>
        </pc:spChg>
      </pc:sldChg>
      <pc:sldChg chg="addSp delSp modSp mod">
        <pc:chgData name="Preethi B" userId="955777f9eb3671fb" providerId="LiveId" clId="{276A79DD-6A4F-4D27-B1AD-C98F3913B96A}" dt="2023-03-25T15:46:28.210" v="200"/>
        <pc:sldMkLst>
          <pc:docMk/>
          <pc:sldMk cId="3950678827" sldId="310"/>
        </pc:sldMkLst>
        <pc:spChg chg="mod">
          <ac:chgData name="Preethi B" userId="955777f9eb3671fb" providerId="LiveId" clId="{276A79DD-6A4F-4D27-B1AD-C98F3913B96A}" dt="2023-03-25T14:07:33.339" v="41" actId="1076"/>
          <ac:spMkLst>
            <pc:docMk/>
            <pc:sldMk cId="3950678827" sldId="310"/>
            <ac:spMk id="2" creationId="{6F95A681-6087-7128-FA92-8AFA3D61C587}"/>
          </ac:spMkLst>
        </pc:spChg>
        <pc:spChg chg="del">
          <ac:chgData name="Preethi B" userId="955777f9eb3671fb" providerId="LiveId" clId="{276A79DD-6A4F-4D27-B1AD-C98F3913B96A}" dt="2023-03-25T13:49:40.670" v="12" actId="3680"/>
          <ac:spMkLst>
            <pc:docMk/>
            <pc:sldMk cId="3950678827" sldId="310"/>
            <ac:spMk id="3" creationId="{99DE4AAA-4A37-FE78-E4C6-E5E4DF0B3E43}"/>
          </ac:spMkLst>
        </pc:spChg>
        <pc:graphicFrameChg chg="add mod ord modGraphic">
          <ac:chgData name="Preethi B" userId="955777f9eb3671fb" providerId="LiveId" clId="{276A79DD-6A4F-4D27-B1AD-C98F3913B96A}" dt="2023-03-25T15:46:28.210" v="200"/>
          <ac:graphicFrameMkLst>
            <pc:docMk/>
            <pc:sldMk cId="3950678827" sldId="310"/>
            <ac:graphicFrameMk id="4" creationId="{7360E65D-716E-1377-0F58-61D7933AE84C}"/>
          </ac:graphicFrameMkLst>
        </pc:graphicFrameChg>
      </pc:sldChg>
      <pc:sldChg chg="addSp delSp modSp mod">
        <pc:chgData name="Preethi B" userId="955777f9eb3671fb" providerId="LiveId" clId="{276A79DD-6A4F-4D27-B1AD-C98F3913B96A}" dt="2023-03-25T12:42:28.932" v="1" actId="931"/>
        <pc:sldMkLst>
          <pc:docMk/>
          <pc:sldMk cId="4120775636" sldId="312"/>
        </pc:sldMkLst>
        <pc:spChg chg="del">
          <ac:chgData name="Preethi B" userId="955777f9eb3671fb" providerId="LiveId" clId="{276A79DD-6A4F-4D27-B1AD-C98F3913B96A}" dt="2023-03-25T12:42:14.657" v="0" actId="478"/>
          <ac:spMkLst>
            <pc:docMk/>
            <pc:sldMk cId="4120775636" sldId="312"/>
            <ac:spMk id="2" creationId="{FBFF57DB-C443-82A8-0C22-C5A69DA110A9}"/>
          </ac:spMkLst>
        </pc:spChg>
        <pc:picChg chg="add mod">
          <ac:chgData name="Preethi B" userId="955777f9eb3671fb" providerId="LiveId" clId="{276A79DD-6A4F-4D27-B1AD-C98F3913B96A}" dt="2023-03-25T12:42:28.932" v="1" actId="931"/>
          <ac:picMkLst>
            <pc:docMk/>
            <pc:sldMk cId="4120775636" sldId="312"/>
            <ac:picMk id="4" creationId="{AD257CAE-584B-EA76-0010-8F945ACE4A70}"/>
          </ac:picMkLst>
        </pc:picChg>
      </pc:sldChg>
      <pc:sldChg chg="addSp delSp modSp new mod">
        <pc:chgData name="Preethi B" userId="955777f9eb3671fb" providerId="LiveId" clId="{276A79DD-6A4F-4D27-B1AD-C98F3913B96A}" dt="2023-03-25T12:47:05.665" v="9" actId="732"/>
        <pc:sldMkLst>
          <pc:docMk/>
          <pc:sldMk cId="2299671553" sldId="313"/>
        </pc:sldMkLst>
        <pc:spChg chg="del">
          <ac:chgData name="Preethi B" userId="955777f9eb3671fb" providerId="LiveId" clId="{276A79DD-6A4F-4D27-B1AD-C98F3913B96A}" dt="2023-03-25T12:46:30.863" v="4" actId="478"/>
          <ac:spMkLst>
            <pc:docMk/>
            <pc:sldMk cId="2299671553" sldId="313"/>
            <ac:spMk id="2" creationId="{BCF659D5-ABF8-A038-FC11-5E442A76EAAF}"/>
          </ac:spMkLst>
        </pc:spChg>
        <pc:spChg chg="del">
          <ac:chgData name="Preethi B" userId="955777f9eb3671fb" providerId="LiveId" clId="{276A79DD-6A4F-4D27-B1AD-C98F3913B96A}" dt="2023-03-25T12:46:28.207" v="3" actId="931"/>
          <ac:spMkLst>
            <pc:docMk/>
            <pc:sldMk cId="2299671553" sldId="313"/>
            <ac:spMk id="3" creationId="{24121D02-0A28-FDE4-07D2-1EE86A997DDC}"/>
          </ac:spMkLst>
        </pc:spChg>
        <pc:spChg chg="add del mod">
          <ac:chgData name="Preethi B" userId="955777f9eb3671fb" providerId="LiveId" clId="{276A79DD-6A4F-4D27-B1AD-C98F3913B96A}" dt="2023-03-25T12:46:35.384" v="6" actId="478"/>
          <ac:spMkLst>
            <pc:docMk/>
            <pc:sldMk cId="2299671553" sldId="313"/>
            <ac:spMk id="7" creationId="{2CDFCA05-6B17-5389-1D7D-4FBA802DBAF0}"/>
          </ac:spMkLst>
        </pc:spChg>
        <pc:picChg chg="add del mod">
          <ac:chgData name="Preethi B" userId="955777f9eb3671fb" providerId="LiveId" clId="{276A79DD-6A4F-4D27-B1AD-C98F3913B96A}" dt="2023-03-25T12:46:33.366" v="5" actId="478"/>
          <ac:picMkLst>
            <pc:docMk/>
            <pc:sldMk cId="2299671553" sldId="313"/>
            <ac:picMk id="5" creationId="{AA68A8B6-093C-BC6C-5552-99840C24797E}"/>
          </ac:picMkLst>
        </pc:picChg>
        <pc:picChg chg="add mod modCrop">
          <ac:chgData name="Preethi B" userId="955777f9eb3671fb" providerId="LiveId" clId="{276A79DD-6A4F-4D27-B1AD-C98F3913B96A}" dt="2023-03-25T12:47:05.665" v="9" actId="732"/>
          <ac:picMkLst>
            <pc:docMk/>
            <pc:sldMk cId="2299671553" sldId="313"/>
            <ac:picMk id="9" creationId="{59FEB795-E083-9029-861B-7A7366D5DD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AA93B2-247A-43B8-8BE7-C8A110980F6B}" type="datetimeFigureOut">
              <a:rPr lang="en-IN" smtClean="0"/>
              <a:t>25-03-2023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966AE-C2A0-4385-8148-3F1C8B3E434C}" type="slidenum">
              <a:rPr lang="en-IN" smtClean="0"/>
              <a:t>‹#›</a:t>
            </a:fld>
            <a:endParaRPr lang="en-IN"/>
          </a:p>
        </p:txBody>
      </p:sp>
    </p:spTree>
    <p:extLst>
      <p:ext uri="{BB962C8B-B14F-4D97-AF65-F5344CB8AC3E}">
        <p14:creationId xmlns:p14="http://schemas.microsoft.com/office/powerpoint/2010/main" val="283140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B966AE-C2A0-4385-8148-3F1C8B3E434C}" type="slidenum">
              <a:rPr lang="en-IN" smtClean="0"/>
              <a:t>39</a:t>
            </a:fld>
            <a:endParaRPr lang="en-IN"/>
          </a:p>
        </p:txBody>
      </p:sp>
    </p:spTree>
    <p:extLst>
      <p:ext uri="{BB962C8B-B14F-4D97-AF65-F5344CB8AC3E}">
        <p14:creationId xmlns:p14="http://schemas.microsoft.com/office/powerpoint/2010/main" val="32881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906885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fin-swufe.springeropen.com/articles/10.1186/s40854-019-0131-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le:///C:\Users\G%20Astalakshmi\Documents\Custom%20Office%20Templa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9737295"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dpi.com/2227-7390/10/8/1234"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s230.stanford.edu/projects_fall_2021/reports/103153267.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945377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916576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se.ust.hk/~rossiter/fyp/103_RO4_Final_201819.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B984-B757-35CB-C4E2-55C14D90238F}"/>
              </a:ext>
            </a:extLst>
          </p:cNvPr>
          <p:cNvSpPr>
            <a:spLocks noGrp="1"/>
          </p:cNvSpPr>
          <p:nvPr>
            <p:ph type="ctrTitle"/>
          </p:nvPr>
        </p:nvSpPr>
        <p:spPr>
          <a:xfrm>
            <a:off x="581191" y="1020431"/>
            <a:ext cx="10993549" cy="1802669"/>
          </a:xfrm>
        </p:spPr>
        <p:txBody>
          <a:bodyPr>
            <a:normAutofit/>
          </a:bodyPr>
          <a:lstStyle/>
          <a:p>
            <a:pPr algn="ctr"/>
            <a:r>
              <a:rPr lang="en-AU" sz="3600" dirty="0">
                <a:solidFill>
                  <a:schemeClr val="tx1"/>
                </a:solidFill>
              </a:rPr>
              <a:t>TESLA STOCK PRICE PREDICTION USING REGRESSION MODEL</a:t>
            </a:r>
            <a:br>
              <a:rPr lang="en-AU" sz="3600" dirty="0">
                <a:solidFill>
                  <a:schemeClr val="tx1"/>
                </a:solidFill>
              </a:rPr>
            </a:br>
            <a:endParaRPr lang="en-IN" dirty="0"/>
          </a:p>
        </p:txBody>
      </p:sp>
      <p:sp>
        <p:nvSpPr>
          <p:cNvPr id="3" name="Subtitle 2">
            <a:extLst>
              <a:ext uri="{FF2B5EF4-FFF2-40B4-BE49-F238E27FC236}">
                <a16:creationId xmlns:a16="http://schemas.microsoft.com/office/drawing/2014/main" id="{8A3D17FE-215D-9AEA-8B10-E80AF8005309}"/>
              </a:ext>
            </a:extLst>
          </p:cNvPr>
          <p:cNvSpPr>
            <a:spLocks noGrp="1"/>
          </p:cNvSpPr>
          <p:nvPr>
            <p:ph type="subTitle" idx="1"/>
          </p:nvPr>
        </p:nvSpPr>
        <p:spPr>
          <a:xfrm>
            <a:off x="275208" y="3595456"/>
            <a:ext cx="11228511" cy="1145220"/>
          </a:xfrm>
        </p:spPr>
        <p:txBody>
          <a:bodyPr>
            <a:normAutofit/>
          </a:bodyPr>
          <a:lstStyle/>
          <a:p>
            <a:endParaRPr lang="en-US" dirty="0"/>
          </a:p>
          <a:p>
            <a:endParaRPr lang="en-US" dirty="0"/>
          </a:p>
          <a:p>
            <a:endParaRPr lang="en-US" dirty="0"/>
          </a:p>
          <a:p>
            <a:endParaRPr lang="en-IN" dirty="0"/>
          </a:p>
        </p:txBody>
      </p:sp>
      <p:sp>
        <p:nvSpPr>
          <p:cNvPr id="5" name="TextBox 4">
            <a:extLst>
              <a:ext uri="{FF2B5EF4-FFF2-40B4-BE49-F238E27FC236}">
                <a16:creationId xmlns:a16="http://schemas.microsoft.com/office/drawing/2014/main" id="{3A195FA3-2E03-965F-E5AC-5098D3541BB4}"/>
              </a:ext>
            </a:extLst>
          </p:cNvPr>
          <p:cNvSpPr txBox="1"/>
          <p:nvPr/>
        </p:nvSpPr>
        <p:spPr>
          <a:xfrm>
            <a:off x="670135" y="3546113"/>
            <a:ext cx="7505808" cy="646331"/>
          </a:xfrm>
          <a:prstGeom prst="rect">
            <a:avLst/>
          </a:prstGeom>
          <a:noFill/>
        </p:spPr>
        <p:txBody>
          <a:bodyPr wrap="square">
            <a:spAutoFit/>
          </a:bodyPr>
          <a:lstStyle/>
          <a:p>
            <a:pPr algn="just"/>
            <a:r>
              <a:rPr lang="en-IN" sz="1800" b="1" dirty="0">
                <a:solidFill>
                  <a:schemeClr val="bg1">
                    <a:lumMod val="95000"/>
                  </a:schemeClr>
                </a:solidFill>
                <a:latin typeface="+mj-lt"/>
                <a:cs typeface="Times New Roman" panose="02020603050405020304" pitchFamily="18" charset="0"/>
              </a:rPr>
              <a:t>GUIDE NAME: </a:t>
            </a:r>
            <a:r>
              <a:rPr lang="en-IN" sz="1800" b="1" dirty="0" err="1">
                <a:solidFill>
                  <a:schemeClr val="bg1">
                    <a:lumMod val="95000"/>
                  </a:schemeClr>
                </a:solidFill>
                <a:latin typeface="+mj-lt"/>
                <a:cs typeface="Times New Roman" panose="02020603050405020304" pitchFamily="18" charset="0"/>
              </a:rPr>
              <a:t>Dr.</a:t>
            </a:r>
            <a:r>
              <a:rPr lang="en-US" sz="1800" b="1" dirty="0">
                <a:solidFill>
                  <a:schemeClr val="bg1">
                    <a:lumMod val="95000"/>
                  </a:schemeClr>
                </a:solidFill>
                <a:latin typeface="+mj-lt"/>
                <a:cs typeface="Times New Roman" panose="02020603050405020304" pitchFamily="18" charset="0"/>
              </a:rPr>
              <a:t>K.</a:t>
            </a:r>
            <a:r>
              <a:rPr lang="en-IN" sz="1800" b="1" dirty="0">
                <a:solidFill>
                  <a:schemeClr val="bg1">
                    <a:lumMod val="95000"/>
                  </a:schemeClr>
                </a:solidFill>
                <a:latin typeface="+mj-lt"/>
                <a:cs typeface="Times New Roman" panose="02020603050405020304" pitchFamily="18" charset="0"/>
              </a:rPr>
              <a:t>SANGEETHA </a:t>
            </a:r>
            <a:r>
              <a:rPr lang="en-US" sz="1800" b="1" dirty="0">
                <a:solidFill>
                  <a:schemeClr val="bg1">
                    <a:lumMod val="95000"/>
                  </a:schemeClr>
                </a:solidFill>
                <a:latin typeface="+mj-lt"/>
                <a:cs typeface="Times New Roman" panose="02020603050405020304" pitchFamily="18" charset="0"/>
              </a:rPr>
              <a:t>M.E ,PhD., Associate Professor     </a:t>
            </a:r>
            <a:r>
              <a:rPr lang="en-IN" sz="1800" b="1" dirty="0">
                <a:solidFill>
                  <a:schemeClr val="bg1">
                    <a:lumMod val="95000"/>
                  </a:schemeClr>
                </a:solidFill>
                <a:latin typeface="+mj-lt"/>
                <a:cs typeface="Times New Roman" panose="02020603050405020304" pitchFamily="18" charset="0"/>
              </a:rPr>
              <a:t>BATCH NO: A4</a:t>
            </a:r>
          </a:p>
        </p:txBody>
      </p:sp>
      <p:sp>
        <p:nvSpPr>
          <p:cNvPr id="7" name="TextBox 6">
            <a:extLst>
              <a:ext uri="{FF2B5EF4-FFF2-40B4-BE49-F238E27FC236}">
                <a16:creationId xmlns:a16="http://schemas.microsoft.com/office/drawing/2014/main" id="{92A91544-1C66-64F7-666D-B2902163C640}"/>
              </a:ext>
            </a:extLst>
          </p:cNvPr>
          <p:cNvSpPr txBox="1"/>
          <p:nvPr/>
        </p:nvSpPr>
        <p:spPr>
          <a:xfrm>
            <a:off x="7559032" y="5051367"/>
            <a:ext cx="3944687" cy="923330"/>
          </a:xfrm>
          <a:prstGeom prst="rect">
            <a:avLst/>
          </a:prstGeom>
          <a:noFill/>
        </p:spPr>
        <p:txBody>
          <a:bodyPr wrap="square">
            <a:spAutoFit/>
          </a:bodyPr>
          <a:lstStyle/>
          <a:p>
            <a:pPr algn="just"/>
            <a:r>
              <a:rPr lang="en-IN" sz="1800" dirty="0">
                <a:solidFill>
                  <a:schemeClr val="bg1">
                    <a:lumMod val="95000"/>
                  </a:schemeClr>
                </a:solidFill>
              </a:rPr>
              <a:t>ARUNA K              (211419104020)</a:t>
            </a:r>
          </a:p>
          <a:p>
            <a:pPr algn="just"/>
            <a:r>
              <a:rPr lang="en-IN" sz="1800" dirty="0">
                <a:solidFill>
                  <a:schemeClr val="bg1">
                    <a:lumMod val="95000"/>
                  </a:schemeClr>
                </a:solidFill>
              </a:rPr>
              <a:t>ASTALAKSHMI G   (211419104028)</a:t>
            </a:r>
          </a:p>
          <a:p>
            <a:pPr algn="just"/>
            <a:r>
              <a:rPr lang="en-IN" sz="1800" dirty="0">
                <a:solidFill>
                  <a:schemeClr val="bg1">
                    <a:lumMod val="95000"/>
                  </a:schemeClr>
                </a:solidFill>
              </a:rPr>
              <a:t>PREETHI B             (211419104200)</a:t>
            </a:r>
            <a:endParaRPr lang="en-IN" dirty="0">
              <a:solidFill>
                <a:schemeClr val="bg1">
                  <a:lumMod val="95000"/>
                </a:schemeClr>
              </a:solidFill>
            </a:endParaRPr>
          </a:p>
        </p:txBody>
      </p:sp>
    </p:spTree>
    <p:extLst>
      <p:ext uri="{BB962C8B-B14F-4D97-AF65-F5344CB8AC3E}">
        <p14:creationId xmlns:p14="http://schemas.microsoft.com/office/powerpoint/2010/main" val="347494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754-0548-6E3E-45E1-70F8AEE019E7}"/>
              </a:ext>
            </a:extLst>
          </p:cNvPr>
          <p:cNvSpPr>
            <a:spLocks noGrp="1"/>
          </p:cNvSpPr>
          <p:nvPr>
            <p:ph type="title"/>
          </p:nvPr>
        </p:nvSpPr>
        <p:spPr>
          <a:xfrm>
            <a:off x="581026" y="816745"/>
            <a:ext cx="11029782" cy="843379"/>
          </a:xfrm>
        </p:spPr>
        <p:txBody>
          <a:bodyPr/>
          <a:lstStyle/>
          <a:p>
            <a:r>
              <a:rPr lang="en-IN" dirty="0"/>
              <a:t>LITERATURE SURVEY</a:t>
            </a:r>
          </a:p>
        </p:txBody>
      </p:sp>
      <p:graphicFrame>
        <p:nvGraphicFramePr>
          <p:cNvPr id="4" name="Table 4">
            <a:extLst>
              <a:ext uri="{FF2B5EF4-FFF2-40B4-BE49-F238E27FC236}">
                <a16:creationId xmlns:a16="http://schemas.microsoft.com/office/drawing/2014/main" id="{34F63601-CC8E-A97E-B877-A6F049633329}"/>
              </a:ext>
            </a:extLst>
          </p:cNvPr>
          <p:cNvGraphicFramePr>
            <a:graphicFrameLocks noGrp="1"/>
          </p:cNvGraphicFramePr>
          <p:nvPr>
            <p:ph idx="1"/>
            <p:extLst>
              <p:ext uri="{D42A27DB-BD31-4B8C-83A1-F6EECF244321}">
                <p14:modId xmlns:p14="http://schemas.microsoft.com/office/powerpoint/2010/main" val="3803193859"/>
              </p:ext>
            </p:extLst>
          </p:nvPr>
        </p:nvGraphicFramePr>
        <p:xfrm>
          <a:off x="581193" y="1660124"/>
          <a:ext cx="11029615" cy="4899114"/>
        </p:xfrm>
        <a:graphic>
          <a:graphicData uri="http://schemas.openxmlformats.org/drawingml/2006/table">
            <a:tbl>
              <a:tblPr firstRow="1" bandRow="1">
                <a:tableStyleId>{5C22544A-7EE6-4342-B048-85BDC9FD1C3A}</a:tableStyleId>
              </a:tblPr>
              <a:tblGrid>
                <a:gridCol w="1023731">
                  <a:extLst>
                    <a:ext uri="{9D8B030D-6E8A-4147-A177-3AD203B41FA5}">
                      <a16:colId xmlns:a16="http://schemas.microsoft.com/office/drawing/2014/main" val="1440919951"/>
                    </a:ext>
                  </a:extLst>
                </a:gridCol>
                <a:gridCol w="2283664">
                  <a:extLst>
                    <a:ext uri="{9D8B030D-6E8A-4147-A177-3AD203B41FA5}">
                      <a16:colId xmlns:a16="http://schemas.microsoft.com/office/drawing/2014/main" val="821931365"/>
                    </a:ext>
                  </a:extLst>
                </a:gridCol>
                <a:gridCol w="1518082">
                  <a:extLst>
                    <a:ext uri="{9D8B030D-6E8A-4147-A177-3AD203B41FA5}">
                      <a16:colId xmlns:a16="http://schemas.microsoft.com/office/drawing/2014/main" val="3471173436"/>
                    </a:ext>
                  </a:extLst>
                </a:gridCol>
                <a:gridCol w="2140024">
                  <a:extLst>
                    <a:ext uri="{9D8B030D-6E8A-4147-A177-3AD203B41FA5}">
                      <a16:colId xmlns:a16="http://schemas.microsoft.com/office/drawing/2014/main" val="1123017148"/>
                    </a:ext>
                  </a:extLst>
                </a:gridCol>
                <a:gridCol w="2053163">
                  <a:extLst>
                    <a:ext uri="{9D8B030D-6E8A-4147-A177-3AD203B41FA5}">
                      <a16:colId xmlns:a16="http://schemas.microsoft.com/office/drawing/2014/main" val="2111036064"/>
                    </a:ext>
                  </a:extLst>
                </a:gridCol>
                <a:gridCol w="2010951">
                  <a:extLst>
                    <a:ext uri="{9D8B030D-6E8A-4147-A177-3AD203B41FA5}">
                      <a16:colId xmlns:a16="http://schemas.microsoft.com/office/drawing/2014/main" val="1778706250"/>
                    </a:ext>
                  </a:extLst>
                </a:gridCol>
              </a:tblGrid>
              <a:tr h="1150074">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2377043">
                <a:tc>
                  <a:txBody>
                    <a:bodyPr/>
                    <a:lstStyle/>
                    <a:p>
                      <a:r>
                        <a:rPr lang="en-IN" sz="1800" b="0" i="0" kern="1200" dirty="0">
                          <a:solidFill>
                            <a:schemeClr val="dk1"/>
                          </a:solidFill>
                          <a:effectLst/>
                          <a:latin typeface="+mn-lt"/>
                          <a:ea typeface="+mn-ea"/>
                          <a:cs typeface="+mn-cs"/>
                        </a:rPr>
                        <a:t>2019</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Stock Price Prediction: A Comparative Study between Traditional Statistical Approach and Machine Learning Approach</a:t>
                      </a:r>
                      <a:endParaRPr lang="en-US" dirty="0">
                        <a:solidFill>
                          <a:schemeClr val="tx1"/>
                        </a:solidFill>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rPr>
                        <a:t>Indronil</a:t>
                      </a:r>
                      <a:r>
                        <a:rPr lang="en-US" sz="1800" kern="1200" dirty="0">
                          <a:solidFill>
                            <a:schemeClr val="tx1"/>
                          </a:solidFill>
                          <a:effectLst/>
                        </a:rPr>
                        <a:t> Bhattacharjee, </a:t>
                      </a:r>
                      <a:r>
                        <a:rPr lang="en-US" sz="1800" kern="1200" dirty="0" err="1">
                          <a:solidFill>
                            <a:schemeClr val="tx1"/>
                          </a:solidFill>
                          <a:effectLst/>
                        </a:rPr>
                        <a:t>Pryonti</a:t>
                      </a:r>
                      <a:r>
                        <a:rPr lang="en-US" sz="1800" kern="1200" dirty="0">
                          <a:solidFill>
                            <a:schemeClr val="tx1"/>
                          </a:solidFill>
                          <a:effectLst/>
                        </a:rPr>
                        <a:t> Bhattacharja</a:t>
                      </a:r>
                      <a:endParaRPr lang="en-US" sz="1800" b="0" u="none" dirty="0">
                        <a:solidFill>
                          <a:schemeClr val="tx1"/>
                        </a:solidFill>
                        <a:latin typeface="Georgia"/>
                        <a:ea typeface="Georgia"/>
                        <a:cs typeface="Georgia"/>
                        <a:sym typeface="Georgia"/>
                      </a:endParaRPr>
                    </a:p>
                    <a:p>
                      <a:endParaRPr lang="en-IN" dirty="0"/>
                    </a:p>
                  </a:txBody>
                  <a:tcPr/>
                </a:tc>
                <a:tc>
                  <a:txBody>
                    <a:bodyPr/>
                    <a:lstStyle/>
                    <a:p>
                      <a:r>
                        <a:rPr lang="en-US" sz="1800" b="0" i="0" kern="1200" dirty="0">
                          <a:solidFill>
                            <a:schemeClr val="dk1"/>
                          </a:solidFill>
                          <a:effectLst/>
                          <a:latin typeface="+mn-lt"/>
                          <a:ea typeface="+mn-ea"/>
                          <a:cs typeface="+mn-cs"/>
                        </a:rPr>
                        <a:t>Predictions using statistical methods like Simple Moving Average, Weighted Moving Average, Exponential Smoothing, Naive approach, and machine learning methods are performed.</a:t>
                      </a:r>
                      <a:endParaRPr lang="en-IN" dirty="0"/>
                    </a:p>
                  </a:txBody>
                  <a:tcPr/>
                </a:tc>
                <a:tc>
                  <a:txBody>
                    <a:bodyPr/>
                    <a:lstStyle/>
                    <a:p>
                      <a:pPr marL="0" marR="0" lvl="0" indent="0" algn="l" rtl="0">
                        <a:spcBef>
                          <a:spcPts val="0"/>
                        </a:spcBef>
                        <a:spcAft>
                          <a:spcPts val="0"/>
                        </a:spcAft>
                        <a:buNone/>
                      </a:pPr>
                      <a:r>
                        <a:rPr lang="en-US" sz="1800" b="0" dirty="0">
                          <a:solidFill>
                            <a:schemeClr val="tx1"/>
                          </a:solidFill>
                          <a:latin typeface="+mn-lt"/>
                          <a:ea typeface="Georgia"/>
                          <a:cs typeface="Georgia"/>
                          <a:sym typeface="Georgia"/>
                        </a:rPr>
                        <a:t>To predict the</a:t>
                      </a:r>
                    </a:p>
                    <a:p>
                      <a:pPr marL="0" marR="0" lvl="0" indent="0" algn="l" rtl="0">
                        <a:spcBef>
                          <a:spcPts val="0"/>
                        </a:spcBef>
                        <a:spcAft>
                          <a:spcPts val="0"/>
                        </a:spcAft>
                        <a:buNone/>
                      </a:pPr>
                      <a:r>
                        <a:rPr lang="en-US" sz="1800" b="0" dirty="0">
                          <a:solidFill>
                            <a:schemeClr val="tx1"/>
                          </a:solidFill>
                          <a:latin typeface="+mn-lt"/>
                          <a:ea typeface="Georgia"/>
                          <a:cs typeface="Georgia"/>
                          <a:sym typeface="Georgia"/>
                        </a:rPr>
                        <a:t>closing prices of stocks through </a:t>
                      </a:r>
                    </a:p>
                    <a:p>
                      <a:pPr marL="0" marR="0" lvl="0" indent="0" algn="l" rtl="0">
                        <a:spcBef>
                          <a:spcPts val="0"/>
                        </a:spcBef>
                        <a:spcAft>
                          <a:spcPts val="0"/>
                        </a:spcAft>
                        <a:buNone/>
                      </a:pPr>
                      <a:r>
                        <a:rPr lang="en-US" sz="1800" b="0" dirty="0">
                          <a:solidFill>
                            <a:schemeClr val="tx1"/>
                          </a:solidFill>
                          <a:latin typeface="+mn-lt"/>
                          <a:ea typeface="Georgia"/>
                          <a:cs typeface="Georgia"/>
                          <a:sym typeface="Georgia"/>
                        </a:rPr>
                        <a:t>comparative study</a:t>
                      </a:r>
                    </a:p>
                    <a:p>
                      <a:pPr marL="0" marR="0" lvl="0" indent="0" algn="l" rtl="0">
                        <a:spcBef>
                          <a:spcPts val="0"/>
                        </a:spcBef>
                        <a:spcAft>
                          <a:spcPts val="0"/>
                        </a:spcAft>
                        <a:buNone/>
                      </a:pPr>
                      <a:r>
                        <a:rPr lang="en-US" sz="1800" b="0" dirty="0">
                          <a:solidFill>
                            <a:schemeClr val="tx1"/>
                          </a:solidFill>
                          <a:latin typeface="+mn-lt"/>
                          <a:ea typeface="Georgia"/>
                          <a:cs typeface="Georgia"/>
                          <a:sym typeface="Georgia"/>
                        </a:rPr>
                        <a:t>between different</a:t>
                      </a:r>
                    </a:p>
                    <a:p>
                      <a:pPr marL="0" marR="0" lvl="0" indent="0" algn="l" rtl="0">
                        <a:spcBef>
                          <a:spcPts val="0"/>
                        </a:spcBef>
                        <a:spcAft>
                          <a:spcPts val="0"/>
                        </a:spcAft>
                        <a:buNone/>
                      </a:pPr>
                      <a:r>
                        <a:rPr lang="en-US" sz="1800" b="0" dirty="0">
                          <a:solidFill>
                            <a:schemeClr val="tx1"/>
                          </a:solidFill>
                          <a:latin typeface="+mn-lt"/>
                          <a:ea typeface="Georgia"/>
                          <a:cs typeface="Georgia"/>
                          <a:sym typeface="Georgia"/>
                        </a:rPr>
                        <a:t>traditional statistical</a:t>
                      </a:r>
                    </a:p>
                    <a:p>
                      <a:pPr marL="0" marR="0" lvl="0" indent="0" algn="l" rtl="0">
                        <a:spcBef>
                          <a:spcPts val="0"/>
                        </a:spcBef>
                        <a:spcAft>
                          <a:spcPts val="0"/>
                        </a:spcAft>
                        <a:buNone/>
                      </a:pPr>
                      <a:r>
                        <a:rPr lang="en-US" sz="1800" b="0" dirty="0">
                          <a:solidFill>
                            <a:schemeClr val="tx1"/>
                          </a:solidFill>
                          <a:latin typeface="+mn-lt"/>
                          <a:ea typeface="Georgia"/>
                          <a:cs typeface="Georgia"/>
                          <a:sym typeface="Georgia"/>
                        </a:rPr>
                        <a:t>approaches and</a:t>
                      </a:r>
                    </a:p>
                    <a:p>
                      <a:pPr marL="0" marR="0" lvl="0" indent="0" algn="l" rtl="0">
                        <a:spcBef>
                          <a:spcPts val="0"/>
                        </a:spcBef>
                        <a:spcAft>
                          <a:spcPts val="0"/>
                        </a:spcAft>
                        <a:buNone/>
                      </a:pPr>
                      <a:r>
                        <a:rPr lang="en-US" sz="1800" b="0" dirty="0">
                          <a:solidFill>
                            <a:schemeClr val="tx1"/>
                          </a:solidFill>
                          <a:latin typeface="+mn-lt"/>
                          <a:ea typeface="Georgia"/>
                          <a:cs typeface="Georgia"/>
                          <a:sym typeface="Georgia"/>
                        </a:rPr>
                        <a:t>machine learning</a:t>
                      </a:r>
                    </a:p>
                    <a:p>
                      <a:pPr marL="0" marR="0" lvl="0" indent="0" algn="l" rtl="0">
                        <a:spcBef>
                          <a:spcPts val="0"/>
                        </a:spcBef>
                        <a:spcAft>
                          <a:spcPts val="0"/>
                        </a:spcAft>
                        <a:buNone/>
                      </a:pPr>
                      <a:r>
                        <a:rPr lang="en-US" sz="1800" b="0" dirty="0">
                          <a:solidFill>
                            <a:schemeClr val="tx1"/>
                          </a:solidFill>
                          <a:latin typeface="+mn-lt"/>
                          <a:ea typeface="Georgia"/>
                          <a:cs typeface="Georgia"/>
                          <a:sym typeface="Georgia"/>
                        </a:rPr>
                        <a:t>Techniques.</a:t>
                      </a:r>
                      <a:endParaRPr lang="en-IN" dirty="0"/>
                    </a:p>
                  </a:txBody>
                  <a:tcPr/>
                </a:tc>
                <a:tc>
                  <a:txBody>
                    <a:bodyPr/>
                    <a:lstStyle/>
                    <a:p>
                      <a:r>
                        <a:rPr lang="en-US" dirty="0"/>
                        <a:t>Only the </a:t>
                      </a:r>
                      <a:r>
                        <a:rPr lang="en-US" sz="1800" b="0" i="0" kern="1200" dirty="0" err="1">
                          <a:solidFill>
                            <a:schemeClr val="dk1"/>
                          </a:solidFill>
                          <a:effectLst/>
                          <a:latin typeface="+mn-lt"/>
                          <a:ea typeface="+mn-ea"/>
                          <a:cs typeface="+mn-cs"/>
                        </a:rPr>
                        <a:t>the</a:t>
                      </a:r>
                      <a:r>
                        <a:rPr lang="en-US" sz="1800" b="0" i="0" kern="1200" dirty="0">
                          <a:solidFill>
                            <a:schemeClr val="dk1"/>
                          </a:solidFill>
                          <a:effectLst/>
                          <a:latin typeface="+mn-lt"/>
                          <a:ea typeface="+mn-ea"/>
                          <a:cs typeface="+mn-cs"/>
                        </a:rPr>
                        <a:t> neural network models are found to be the most accurate for stock price prediction.</a:t>
                      </a:r>
                      <a:endParaRPr lang="en-IN" dirty="0"/>
                    </a:p>
                  </a:txBody>
                  <a:tcPr/>
                </a:tc>
                <a:extLst>
                  <a:ext uri="{0D108BD9-81ED-4DB2-BD59-A6C34878D82A}">
                    <a16:rowId xmlns:a16="http://schemas.microsoft.com/office/drawing/2014/main" val="2881920633"/>
                  </a:ext>
                </a:extLst>
              </a:tr>
              <a:tr h="559293">
                <a:tc>
                  <a:txBody>
                    <a:bodyPr/>
                    <a:lstStyle/>
                    <a:p>
                      <a:r>
                        <a:rPr lang="en-US" dirty="0"/>
                        <a:t>Link</a:t>
                      </a:r>
                      <a:endParaRPr lang="en-IN" dirty="0"/>
                    </a:p>
                  </a:txBody>
                  <a:tcPr/>
                </a:tc>
                <a:tc grid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dirty="0">
                          <a:solidFill>
                            <a:schemeClr val="tx1"/>
                          </a:solidFill>
                          <a:sym typeface="Georgia"/>
                          <a:hlinkClick r:id="rId2">
                            <a:extLst>
                              <a:ext uri="{A12FA001-AC4F-418D-AE19-62706E023703}">
                                <ahyp:hlinkClr xmlns:ahyp="http://schemas.microsoft.com/office/drawing/2018/hyperlinkcolor" val="tx"/>
                              </a:ext>
                            </a:extLst>
                          </a:hlinkClick>
                        </a:rPr>
                        <a:t>https://ieeexplore.ieee.org/document/9068850</a:t>
                      </a:r>
                      <a:endParaRPr lang="en-IN" sz="1800" b="0" dirty="0">
                        <a:solidFill>
                          <a:schemeClr val="tx1"/>
                        </a:solidFill>
                        <a:latin typeface="Georgia"/>
                        <a:ea typeface="Georgia"/>
                        <a:cs typeface="Georgia"/>
                        <a:sym typeface="Georgia"/>
                      </a:endParaRPr>
                    </a:p>
                    <a:p>
                      <a:pPr marL="0" marR="0" lvl="0" indent="0" algn="l" rtl="0">
                        <a:spcBef>
                          <a:spcPts val="0"/>
                        </a:spcBef>
                        <a:spcAft>
                          <a:spcPts val="0"/>
                        </a:spcAft>
                        <a:buNone/>
                      </a:pPr>
                      <a:endParaRPr lang="en-US" sz="1800" b="0" dirty="0">
                        <a:solidFill>
                          <a:schemeClr val="tx1"/>
                        </a:solidFill>
                        <a:latin typeface="+mn-lt"/>
                        <a:ea typeface="Georgia"/>
                        <a:cs typeface="Georgia"/>
                        <a:sym typeface="Georgia"/>
                      </a:endParaRPr>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Tree>
    <p:extLst>
      <p:ext uri="{BB962C8B-B14F-4D97-AF65-F5344CB8AC3E}">
        <p14:creationId xmlns:p14="http://schemas.microsoft.com/office/powerpoint/2010/main" val="381071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754-0548-6E3E-45E1-70F8AEE019E7}"/>
              </a:ext>
            </a:extLst>
          </p:cNvPr>
          <p:cNvSpPr>
            <a:spLocks noGrp="1"/>
          </p:cNvSpPr>
          <p:nvPr>
            <p:ph type="title"/>
          </p:nvPr>
        </p:nvSpPr>
        <p:spPr>
          <a:xfrm>
            <a:off x="496983" y="816745"/>
            <a:ext cx="11113657" cy="834502"/>
          </a:xfrm>
        </p:spPr>
        <p:txBody>
          <a:bodyPr/>
          <a:lstStyle/>
          <a:p>
            <a:r>
              <a:rPr lang="en-IN" dirty="0"/>
              <a:t>LITERATURE SURVEY</a:t>
            </a:r>
          </a:p>
        </p:txBody>
      </p:sp>
      <p:graphicFrame>
        <p:nvGraphicFramePr>
          <p:cNvPr id="4" name="Table 4">
            <a:extLst>
              <a:ext uri="{FF2B5EF4-FFF2-40B4-BE49-F238E27FC236}">
                <a16:creationId xmlns:a16="http://schemas.microsoft.com/office/drawing/2014/main" id="{34F63601-CC8E-A97E-B877-A6F049633329}"/>
              </a:ext>
            </a:extLst>
          </p:cNvPr>
          <p:cNvGraphicFramePr>
            <a:graphicFrameLocks noGrp="1"/>
          </p:cNvGraphicFramePr>
          <p:nvPr>
            <p:ph idx="1"/>
            <p:extLst>
              <p:ext uri="{D42A27DB-BD31-4B8C-83A1-F6EECF244321}">
                <p14:modId xmlns:p14="http://schemas.microsoft.com/office/powerpoint/2010/main" val="1226043250"/>
              </p:ext>
            </p:extLst>
          </p:nvPr>
        </p:nvGraphicFramePr>
        <p:xfrm>
          <a:off x="581025" y="2181225"/>
          <a:ext cx="11029615" cy="4167197"/>
        </p:xfrm>
        <a:graphic>
          <a:graphicData uri="http://schemas.openxmlformats.org/drawingml/2006/table">
            <a:tbl>
              <a:tblPr firstRow="1" bandRow="1">
                <a:tableStyleId>{5C22544A-7EE6-4342-B048-85BDC9FD1C3A}</a:tableStyleId>
              </a:tblPr>
              <a:tblGrid>
                <a:gridCol w="1023731">
                  <a:extLst>
                    <a:ext uri="{9D8B030D-6E8A-4147-A177-3AD203B41FA5}">
                      <a16:colId xmlns:a16="http://schemas.microsoft.com/office/drawing/2014/main" val="1440919951"/>
                    </a:ext>
                  </a:extLst>
                </a:gridCol>
                <a:gridCol w="1438975">
                  <a:extLst>
                    <a:ext uri="{9D8B030D-6E8A-4147-A177-3AD203B41FA5}">
                      <a16:colId xmlns:a16="http://schemas.microsoft.com/office/drawing/2014/main" val="821931365"/>
                    </a:ext>
                  </a:extLst>
                </a:gridCol>
                <a:gridCol w="2048222">
                  <a:extLst>
                    <a:ext uri="{9D8B030D-6E8A-4147-A177-3AD203B41FA5}">
                      <a16:colId xmlns:a16="http://schemas.microsoft.com/office/drawing/2014/main" val="3471173436"/>
                    </a:ext>
                  </a:extLst>
                </a:gridCol>
                <a:gridCol w="2476977">
                  <a:extLst>
                    <a:ext uri="{9D8B030D-6E8A-4147-A177-3AD203B41FA5}">
                      <a16:colId xmlns:a16="http://schemas.microsoft.com/office/drawing/2014/main" val="1123017148"/>
                    </a:ext>
                  </a:extLst>
                </a:gridCol>
                <a:gridCol w="2030759">
                  <a:extLst>
                    <a:ext uri="{9D8B030D-6E8A-4147-A177-3AD203B41FA5}">
                      <a16:colId xmlns:a16="http://schemas.microsoft.com/office/drawing/2014/main" val="2111036064"/>
                    </a:ext>
                  </a:extLst>
                </a:gridCol>
                <a:gridCol w="2010951">
                  <a:extLst>
                    <a:ext uri="{9D8B030D-6E8A-4147-A177-3AD203B41FA5}">
                      <a16:colId xmlns:a16="http://schemas.microsoft.com/office/drawing/2014/main" val="1778706250"/>
                    </a:ext>
                  </a:extLst>
                </a:gridCol>
              </a:tblGrid>
              <a:tr h="1150074">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2377043">
                <a:tc>
                  <a:txBody>
                    <a:bodyPr/>
                    <a:lstStyle/>
                    <a:p>
                      <a:r>
                        <a:rPr lang="en-US" dirty="0"/>
                        <a:t>2019</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Indian stock market prediction using artificial neural networks on tick data</a:t>
                      </a:r>
                    </a:p>
                    <a:p>
                      <a:endParaRPr lang="en-IN" b="0" dirty="0"/>
                    </a:p>
                  </a:txBody>
                  <a:tcPr/>
                </a:tc>
                <a:tc>
                  <a:txBody>
                    <a:bodyPr/>
                    <a:lstStyle/>
                    <a:p>
                      <a:r>
                        <a:rPr lang="en-IN" sz="1800" u="none" kern="1200" dirty="0">
                          <a:solidFill>
                            <a:schemeClr val="tx1"/>
                          </a:solidFill>
                          <a:effectLst/>
                          <a:latin typeface="+mn-lt"/>
                          <a:ea typeface="+mn-ea"/>
                          <a:cs typeface="+mn-cs"/>
                        </a:rPr>
                        <a:t>Dharmaraja </a:t>
                      </a:r>
                      <a:r>
                        <a:rPr lang="en-IN" sz="1800" u="none" kern="1200" dirty="0" err="1">
                          <a:solidFill>
                            <a:schemeClr val="tx1"/>
                          </a:solidFill>
                          <a:effectLst/>
                          <a:latin typeface="+mn-lt"/>
                          <a:ea typeface="+mn-ea"/>
                          <a:cs typeface="+mn-cs"/>
                        </a:rPr>
                        <a:t>Selvamuthu</a:t>
                      </a:r>
                      <a:r>
                        <a:rPr lang="en-IN" u="none" dirty="0">
                          <a:solidFill>
                            <a:schemeClr val="tx1"/>
                          </a:solidFill>
                        </a:rPr>
                        <a:t> ,</a:t>
                      </a:r>
                      <a:r>
                        <a:rPr lang="en-IN" sz="1800" u="none" kern="1200" dirty="0">
                          <a:solidFill>
                            <a:schemeClr val="tx1"/>
                          </a:solidFill>
                          <a:effectLst/>
                          <a:latin typeface="+mn-lt"/>
                          <a:ea typeface="+mn-ea"/>
                          <a:cs typeface="+mn-cs"/>
                        </a:rPr>
                        <a:t>Vineet Kumar </a:t>
                      </a:r>
                      <a:r>
                        <a:rPr lang="en-IN" u="none" dirty="0">
                          <a:solidFill>
                            <a:schemeClr val="tx1"/>
                          </a:solidFill>
                        </a:rPr>
                        <a:t>&amp; </a:t>
                      </a:r>
                      <a:r>
                        <a:rPr lang="en-IN" sz="1800" u="none" kern="1200" dirty="0">
                          <a:solidFill>
                            <a:schemeClr val="tx1"/>
                          </a:solidFill>
                          <a:effectLst/>
                          <a:latin typeface="+mn-lt"/>
                          <a:ea typeface="+mn-ea"/>
                          <a:cs typeface="+mn-cs"/>
                        </a:rPr>
                        <a:t>Abhishek Mishra</a:t>
                      </a:r>
                      <a:endParaRPr lang="en-IN" u="none" dirty="0">
                        <a:solidFill>
                          <a:schemeClr val="tx1"/>
                        </a:solidFill>
                      </a:endParaRPr>
                    </a:p>
                  </a:txBody>
                  <a:tcPr/>
                </a:tc>
                <a:tc>
                  <a:txBody>
                    <a:bodyPr/>
                    <a:lstStyle/>
                    <a:p>
                      <a:r>
                        <a:rPr lang="en-US" sz="1800" b="0" i="0" kern="1200" dirty="0">
                          <a:solidFill>
                            <a:schemeClr val="dk1"/>
                          </a:solidFill>
                          <a:effectLst/>
                          <a:latin typeface="+mn-lt"/>
                          <a:ea typeface="+mn-ea"/>
                          <a:cs typeface="+mn-cs"/>
                        </a:rPr>
                        <a:t>Support Vector Machines (SVM) and Artificial Neural Networks (ANN) </a:t>
                      </a:r>
                      <a:endParaRPr lang="en-IN" dirty="0"/>
                    </a:p>
                  </a:txBody>
                  <a:tcPr/>
                </a:tc>
                <a:tc>
                  <a:txBody>
                    <a:bodyPr/>
                    <a:lstStyle/>
                    <a:p>
                      <a:r>
                        <a:rPr lang="en-IN" dirty="0"/>
                        <a:t>Easy and simple algorithms were used for prediction.</a:t>
                      </a:r>
                    </a:p>
                  </a:txBody>
                  <a:tcPr/>
                </a:tc>
                <a:tc>
                  <a:txBody>
                    <a:bodyPr/>
                    <a:lstStyle/>
                    <a:p>
                      <a:r>
                        <a:rPr lang="en-US" sz="1800" b="0" i="0" kern="1200" dirty="0">
                          <a:solidFill>
                            <a:schemeClr val="dk1"/>
                          </a:solidFill>
                          <a:effectLst/>
                          <a:latin typeface="+mn-lt"/>
                          <a:ea typeface="+mn-ea"/>
                          <a:cs typeface="+mn-cs"/>
                        </a:rPr>
                        <a:t>Recurrent Neural Networks may provide better predictions than the neural networks used in this study.</a:t>
                      </a:r>
                      <a:endParaRPr lang="en-IN" dirty="0"/>
                    </a:p>
                  </a:txBody>
                  <a:tcPr/>
                </a:tc>
                <a:extLst>
                  <a:ext uri="{0D108BD9-81ED-4DB2-BD59-A6C34878D82A}">
                    <a16:rowId xmlns:a16="http://schemas.microsoft.com/office/drawing/2014/main" val="2881920633"/>
                  </a:ext>
                </a:extLst>
              </a:tr>
              <a:tr h="559293">
                <a:tc>
                  <a:txBody>
                    <a:bodyPr/>
                    <a:lstStyle/>
                    <a:p>
                      <a:r>
                        <a:rPr lang="en-US" dirty="0"/>
                        <a:t>Link:</a:t>
                      </a:r>
                      <a:endParaRPr lang="en-IN" dirty="0"/>
                    </a:p>
                  </a:txBody>
                  <a:tcPr/>
                </a:tc>
                <a:tc gridSpan="5">
                  <a:txBody>
                    <a:bodyPr/>
                    <a:lstStyle/>
                    <a:p>
                      <a:r>
                        <a:rPr lang="en-IN" dirty="0">
                          <a:hlinkClick r:id="rId2"/>
                        </a:rPr>
                        <a:t>https://jfin-swufe.springeropen.com/articles/10.1186/s40854-019-0131-7</a:t>
                      </a:r>
                      <a:endParaRPr lang="en-IN" dirty="0"/>
                    </a:p>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Tree>
    <p:extLst>
      <p:ext uri="{BB962C8B-B14F-4D97-AF65-F5344CB8AC3E}">
        <p14:creationId xmlns:p14="http://schemas.microsoft.com/office/powerpoint/2010/main" val="155390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639A-5733-9024-BCF3-4340E6CC363E}"/>
              </a:ext>
            </a:extLst>
          </p:cNvPr>
          <p:cNvSpPr>
            <a:spLocks noGrp="1"/>
          </p:cNvSpPr>
          <p:nvPr>
            <p:ph type="title"/>
          </p:nvPr>
        </p:nvSpPr>
        <p:spPr/>
        <p:txBody>
          <a:bodyPr/>
          <a:lstStyle/>
          <a:p>
            <a:r>
              <a:rPr lang="en-IN" dirty="0"/>
              <a:t>SUMMARY OF LITERATURE SURVEY</a:t>
            </a:r>
          </a:p>
        </p:txBody>
      </p:sp>
      <p:sp>
        <p:nvSpPr>
          <p:cNvPr id="3" name="Content Placeholder 2">
            <a:extLst>
              <a:ext uri="{FF2B5EF4-FFF2-40B4-BE49-F238E27FC236}">
                <a16:creationId xmlns:a16="http://schemas.microsoft.com/office/drawing/2014/main" id="{B674F2DC-90FC-94BD-D631-50BBC57E4F0B}"/>
              </a:ext>
            </a:extLst>
          </p:cNvPr>
          <p:cNvSpPr>
            <a:spLocks noGrp="1"/>
          </p:cNvSpPr>
          <p:nvPr>
            <p:ph idx="1"/>
          </p:nvPr>
        </p:nvSpPr>
        <p:spPr/>
        <p:txBody>
          <a:bodyPr>
            <a:normAutofit/>
          </a:bodyPr>
          <a:lstStyle/>
          <a:p>
            <a:pPr>
              <a:buFont typeface="Wingdings" panose="05000000000000000000" pitchFamily="2" charset="2"/>
              <a:buChar char="Ø"/>
            </a:pPr>
            <a:endParaRPr lang="en-US" dirty="0">
              <a:latin typeface="+mj-lt"/>
            </a:endParaRPr>
          </a:p>
          <a:p>
            <a:pPr>
              <a:buFont typeface="Wingdings" panose="05000000000000000000" pitchFamily="2" charset="2"/>
              <a:buChar char="Ø"/>
            </a:pPr>
            <a:r>
              <a:rPr lang="en-US" dirty="0">
                <a:latin typeface="+mj-lt"/>
              </a:rPr>
              <a:t>This high performance points to the utility and returns possible from utilizing both fundamental and technical data in stock prediction.</a:t>
            </a:r>
          </a:p>
          <a:p>
            <a:pPr>
              <a:buFont typeface="Wingdings" panose="05000000000000000000" pitchFamily="2" charset="2"/>
              <a:buChar char="Ø"/>
            </a:pPr>
            <a:r>
              <a:rPr lang="en-US" dirty="0">
                <a:latin typeface="+mj-lt"/>
              </a:rPr>
              <a:t>Most accurate to predict stock prices. </a:t>
            </a:r>
          </a:p>
          <a:p>
            <a:pPr>
              <a:buFont typeface="Wingdings" panose="05000000000000000000" pitchFamily="2" charset="2"/>
              <a:buChar char="Ø"/>
            </a:pPr>
            <a:r>
              <a:rPr lang="en-US" dirty="0">
                <a:latin typeface="+mj-lt"/>
              </a:rPr>
              <a:t>Mobile applications with better presentation of stock price predictions could be developed to help investors understand the implications of the stock price predictions. </a:t>
            </a:r>
          </a:p>
          <a:p>
            <a:pPr>
              <a:buFont typeface="Wingdings" panose="05000000000000000000" pitchFamily="2" charset="2"/>
              <a:buChar char="Ø"/>
            </a:pPr>
            <a:endParaRPr lang="en-US" dirty="0">
              <a:latin typeface="+mj-lt"/>
            </a:endParaRPr>
          </a:p>
          <a:p>
            <a:pPr>
              <a:buFont typeface="Wingdings" panose="05000000000000000000" pitchFamily="2" charset="2"/>
              <a:buChar char="Ø"/>
            </a:pPr>
            <a:endParaRPr lang="en-US" dirty="0">
              <a:latin typeface="+mj-lt"/>
            </a:endParaRPr>
          </a:p>
          <a:p>
            <a:pPr>
              <a:buFont typeface="Wingdings" panose="05000000000000000000" pitchFamily="2" charset="2"/>
              <a:buChar char="Ø"/>
            </a:pPr>
            <a:endParaRPr lang="en-US" sz="1800" b="0" dirty="0">
              <a:solidFill>
                <a:schemeClr val="tx1"/>
              </a:solidFill>
              <a:latin typeface="+mj-lt"/>
              <a:ea typeface="Georgia"/>
              <a:cs typeface="Georgia"/>
              <a:sym typeface="Georgia"/>
            </a:endParaRPr>
          </a:p>
          <a:p>
            <a:pPr>
              <a:buFont typeface="Wingdings" panose="05000000000000000000" pitchFamily="2" charset="2"/>
              <a:buChar char="Ø"/>
            </a:pPr>
            <a:endParaRPr lang="en-IN" dirty="0">
              <a:latin typeface="+mj-lt"/>
            </a:endParaRPr>
          </a:p>
        </p:txBody>
      </p:sp>
    </p:spTree>
    <p:extLst>
      <p:ext uri="{BB962C8B-B14F-4D97-AF65-F5344CB8AC3E}">
        <p14:creationId xmlns:p14="http://schemas.microsoft.com/office/powerpoint/2010/main" val="376516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5CFD-E836-29C5-329A-5C1E08A2AB7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F9755A3-6C1B-0899-5927-DAF466ECDA00}"/>
              </a:ext>
            </a:extLst>
          </p:cNvPr>
          <p:cNvSpPr>
            <a:spLocks noGrp="1"/>
          </p:cNvSpPr>
          <p:nvPr>
            <p:ph idx="1"/>
          </p:nvPr>
        </p:nvSpPr>
        <p:spPr/>
        <p:txBody>
          <a:bodyPr>
            <a:normAutofit/>
          </a:bodyPr>
          <a:lstStyle/>
          <a:p>
            <a:pPr>
              <a:buFont typeface="Wingdings" panose="05000000000000000000" pitchFamily="2" charset="2"/>
              <a:buChar char="Ø"/>
            </a:pPr>
            <a:r>
              <a:rPr lang="en-AU" sz="1800" dirty="0"/>
              <a:t>Accurate prediction of a stock price is a challenging task due to the complexity, financial systems, etc.</a:t>
            </a:r>
            <a:endParaRPr lang="en-AU" dirty="0"/>
          </a:p>
          <a:p>
            <a:pPr>
              <a:buFont typeface="Wingdings" panose="05000000000000000000" pitchFamily="2" charset="2"/>
              <a:buChar char="Ø"/>
            </a:pPr>
            <a:r>
              <a:rPr lang="en-AU" dirty="0"/>
              <a:t>Stock prices are first determined by a company’s Initial Public Offering (IPO) when it first puts its shares into the market. Investment firms use a variety of metrics, along with the total number of shares being offered, to determine what the stock price will be.</a:t>
            </a:r>
            <a:r>
              <a:rPr lang="en-US" sz="1800" dirty="0">
                <a:effectLst/>
                <a:ea typeface="Times New Roman" panose="02020603050405020304" pitchFamily="18" charset="0"/>
              </a:rPr>
              <a:t>Hence, stock price prediction has become an important research area. </a:t>
            </a:r>
          </a:p>
          <a:p>
            <a:pPr>
              <a:buFont typeface="Wingdings" panose="05000000000000000000" pitchFamily="2" charset="2"/>
              <a:buChar char="Ø"/>
            </a:pPr>
            <a:r>
              <a:rPr lang="en-AU" dirty="0"/>
              <a:t>The aim is to propose a machine learning-based method to accurately predict the stock price. The analysis of dataset by supervised machine learning technique (SMLT) using uni-variate analysis, bi-variate and multi-variate analysis . </a:t>
            </a:r>
          </a:p>
          <a:p>
            <a:pPr>
              <a:buFont typeface="Wingdings" panose="05000000000000000000" pitchFamily="2" charset="2"/>
              <a:buChar char="Ø"/>
            </a:pPr>
            <a:r>
              <a:rPr lang="en-US" sz="1800" dirty="0">
                <a:effectLst/>
                <a:ea typeface="Times New Roman" panose="02020603050405020304" pitchFamily="18" charset="0"/>
              </a:rPr>
              <a:t>This suggestion is promising as data modeling and analysis tools, e.g., data mining, have the potential to generate a knowledge-rich environment which can help to significantly improve the quality of tesla stock price prediction.</a:t>
            </a:r>
            <a:endParaRPr lang="en-IN" sz="1800" dirty="0">
              <a:effectLst/>
              <a:ea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852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F126-CEEA-7722-77DE-67A4610F91DD}"/>
              </a:ext>
            </a:extLst>
          </p:cNvPr>
          <p:cNvSpPr>
            <a:spLocks noGrp="1"/>
          </p:cNvSpPr>
          <p:nvPr>
            <p:ph type="title"/>
          </p:nvPr>
        </p:nvSpPr>
        <p:spPr/>
        <p:txBody>
          <a:bodyPr/>
          <a:lstStyle/>
          <a:p>
            <a:r>
              <a:rPr lang="en-AU" dirty="0"/>
              <a:t>PROPOSED SYSTEM</a:t>
            </a:r>
            <a:endParaRPr lang="en-IN" dirty="0"/>
          </a:p>
        </p:txBody>
      </p:sp>
      <p:sp>
        <p:nvSpPr>
          <p:cNvPr id="3" name="Content Placeholder 2">
            <a:extLst>
              <a:ext uri="{FF2B5EF4-FFF2-40B4-BE49-F238E27FC236}">
                <a16:creationId xmlns:a16="http://schemas.microsoft.com/office/drawing/2014/main" id="{70C81893-6E49-4A93-8BAB-D6265B7462E4}"/>
              </a:ext>
            </a:extLst>
          </p:cNvPr>
          <p:cNvSpPr>
            <a:spLocks noGrp="1"/>
          </p:cNvSpPr>
          <p:nvPr>
            <p:ph idx="1"/>
          </p:nvPr>
        </p:nvSpPr>
        <p:spPr>
          <a:xfrm>
            <a:off x="581192" y="2180496"/>
            <a:ext cx="11029615" cy="4211426"/>
          </a:xfrm>
        </p:spPr>
        <p:txBody>
          <a:bodyPr>
            <a:normAutofit/>
          </a:bodyPr>
          <a:lstStyle/>
          <a:p>
            <a:pPr algn="just">
              <a:buFont typeface="Wingdings" panose="05000000000000000000" pitchFamily="2" charset="2"/>
              <a:buChar char="Ø"/>
            </a:pPr>
            <a:r>
              <a:rPr lang="en-AU" sz="1800" dirty="0"/>
              <a:t>In proposed system, the </a:t>
            </a:r>
            <a:r>
              <a:rPr lang="en-US" sz="1800" dirty="0"/>
              <a:t>Datasets from different sources would be combined to form a generalized dataset. </a:t>
            </a:r>
          </a:p>
          <a:p>
            <a:pPr algn="just">
              <a:buFont typeface="Wingdings" panose="05000000000000000000" pitchFamily="2" charset="2"/>
              <a:buChar char="Ø"/>
            </a:pPr>
            <a:r>
              <a:rPr lang="en-US" sz="1800" dirty="0"/>
              <a:t>After the generalized dataset is prepared it is checked for cleanliness, and then trimmed  dataset is analyzed.</a:t>
            </a:r>
          </a:p>
          <a:p>
            <a:pPr algn="just">
              <a:buFont typeface="Wingdings" panose="05000000000000000000" pitchFamily="2" charset="2"/>
              <a:buChar char="Ø"/>
            </a:pPr>
            <a:r>
              <a:rPr lang="en-US" sz="1800" dirty="0"/>
              <a:t>The data set collected for predicting given data is split into Training set and Test set. Generally, 7:3 ratios are applied to split the Training set and Test set. </a:t>
            </a:r>
          </a:p>
          <a:p>
            <a:pPr algn="just">
              <a:buFont typeface="Wingdings" panose="05000000000000000000" pitchFamily="2" charset="2"/>
              <a:buChar char="Ø"/>
            </a:pPr>
            <a:r>
              <a:rPr lang="en-US" sz="1800" dirty="0"/>
              <a:t>The Data Model which was created using machine learning algorithms are applied on the Training set and based on the test result accuracy, test set prediction is done.</a:t>
            </a:r>
          </a:p>
          <a:p>
            <a:pPr algn="just">
              <a:buFont typeface="Wingdings" panose="05000000000000000000" pitchFamily="2" charset="2"/>
              <a:buChar char="Ø"/>
            </a:pPr>
            <a:r>
              <a:rPr lang="en-US" sz="1800" i="0" dirty="0">
                <a:effectLst/>
              </a:rPr>
              <a:t>In addition, we are going to compare the forecasting results with four machine learning methods, </a:t>
            </a:r>
            <a:r>
              <a:rPr lang="en-US" sz="1800" dirty="0"/>
              <a:t>like </a:t>
            </a:r>
            <a:r>
              <a:rPr lang="en-US" sz="1800" i="0" dirty="0">
                <a:effectLst/>
              </a:rPr>
              <a:t> Adaptive Boosting (</a:t>
            </a:r>
            <a:r>
              <a:rPr lang="en-US" sz="1800" i="0" dirty="0" err="1">
                <a:effectLst/>
              </a:rPr>
              <a:t>Adaboost</a:t>
            </a:r>
            <a:r>
              <a:rPr lang="en-US" sz="1800" i="0" dirty="0">
                <a:effectLst/>
              </a:rPr>
              <a:t>), Decision Tree, Ridge regression and Lasso regression . Among all algorithms used </a:t>
            </a:r>
            <a:r>
              <a:rPr lang="en-US" sz="1800" dirty="0"/>
              <a:t>for testing</a:t>
            </a:r>
            <a:r>
              <a:rPr lang="en-US" sz="1800" i="0" dirty="0">
                <a:effectLst/>
              </a:rPr>
              <a:t>,  the algorithm that provides the  best performance is finally used.</a:t>
            </a:r>
          </a:p>
          <a:p>
            <a:pPr algn="just">
              <a:buFont typeface="Wingdings" panose="05000000000000000000" pitchFamily="2" charset="2"/>
              <a:buChar char="Ø"/>
            </a:pPr>
            <a:r>
              <a:rPr lang="en-US" sz="1800" dirty="0"/>
              <a:t>Then the system is deployed using </a:t>
            </a:r>
            <a:r>
              <a:rPr lang="en-US" dirty="0" err="1"/>
              <a:t>django</a:t>
            </a:r>
            <a:r>
              <a:rPr lang="en-US" sz="1800" dirty="0"/>
              <a:t>. For predicting the tesla stock problem, ML  prediction model is effective because it is strong in preprocessing of data, irrelevant variables, and a mix of continuous, categorical and discrete variables. </a:t>
            </a:r>
            <a:endParaRPr lang="en-AU" sz="18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609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87FC-3729-9BC6-1DC0-FB0A507C2060}"/>
              </a:ext>
            </a:extLst>
          </p:cNvPr>
          <p:cNvSpPr>
            <a:spLocks noGrp="1"/>
          </p:cNvSpPr>
          <p:nvPr>
            <p:ph type="title"/>
          </p:nvPr>
        </p:nvSpPr>
        <p:spPr>
          <a:xfrm>
            <a:off x="581191" y="433215"/>
            <a:ext cx="11029616" cy="1013800"/>
          </a:xfrm>
        </p:spPr>
        <p:txBody>
          <a:bodyPr/>
          <a:lstStyle/>
          <a:p>
            <a:r>
              <a:rPr lang="en-AU" dirty="0"/>
              <a:t>Advantages:</a:t>
            </a:r>
            <a:endParaRPr lang="en-IN" dirty="0"/>
          </a:p>
        </p:txBody>
      </p:sp>
      <p:sp>
        <p:nvSpPr>
          <p:cNvPr id="3" name="Content Placeholder 2">
            <a:extLst>
              <a:ext uri="{FF2B5EF4-FFF2-40B4-BE49-F238E27FC236}">
                <a16:creationId xmlns:a16="http://schemas.microsoft.com/office/drawing/2014/main" id="{2720BDB5-AFCF-0E54-05B7-567C8A3E5C57}"/>
              </a:ext>
            </a:extLst>
          </p:cNvPr>
          <p:cNvSpPr>
            <a:spLocks noGrp="1"/>
          </p:cNvSpPr>
          <p:nvPr>
            <p:ph idx="1"/>
          </p:nvPr>
        </p:nvSpPr>
        <p:spPr>
          <a:xfrm>
            <a:off x="581192" y="2037061"/>
            <a:ext cx="11029615" cy="3678303"/>
          </a:xfrm>
        </p:spPr>
        <p:txBody>
          <a:bodyPr/>
          <a:lstStyle/>
          <a:p>
            <a:pPr lvl="0">
              <a:buFont typeface="Wingdings" panose="05000000000000000000" pitchFamily="2" charset="2"/>
              <a:buChar char="Ø"/>
            </a:pPr>
            <a:r>
              <a:rPr lang="en-AU" dirty="0"/>
              <a:t>Tesla stock price is predicted (in US dollars).</a:t>
            </a:r>
          </a:p>
          <a:p>
            <a:pPr lvl="0">
              <a:buFont typeface="Wingdings" panose="05000000000000000000" pitchFamily="2" charset="2"/>
              <a:buChar char="Ø"/>
            </a:pPr>
            <a:r>
              <a:rPr lang="en-AU" dirty="0"/>
              <a:t>Performance metrics are compared.</a:t>
            </a:r>
          </a:p>
          <a:p>
            <a:pPr lvl="0">
              <a:buFont typeface="Wingdings" panose="05000000000000000000" pitchFamily="2" charset="2"/>
              <a:buChar char="Ø"/>
            </a:pPr>
            <a:r>
              <a:rPr lang="en-AU" dirty="0"/>
              <a:t>Project will be deployed.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56425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D78D-97A5-26B7-40BC-98ED73C41DB0}"/>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5B31BF65-FCDB-C5E8-2715-DFE3C5AA2023}"/>
              </a:ext>
            </a:extLst>
          </p:cNvPr>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Data Pre-processing</a:t>
            </a:r>
            <a:endParaRPr lang="en-IN" sz="1800" dirty="0">
              <a:effectLst/>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Data Visualization</a:t>
            </a:r>
            <a:endParaRPr lang="en-IN" sz="1800" dirty="0">
              <a:effectLst/>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Implementing Algorithm 1 </a:t>
            </a:r>
            <a:endParaRPr lang="en-IN" sz="1800" dirty="0">
              <a:effectLst/>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Implementing Algorithm 2</a:t>
            </a:r>
            <a:endParaRPr lang="en-IN" sz="1800" dirty="0">
              <a:effectLst/>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Implementing Algorithm 3</a:t>
            </a:r>
            <a:endParaRPr lang="en-IN" sz="1800" dirty="0">
              <a:effectLst/>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Implementing Algorithm 4</a:t>
            </a:r>
            <a:endParaRPr lang="en-IN" sz="1800" dirty="0">
              <a:effectLst/>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Deployment</a:t>
            </a:r>
            <a:endParaRPr lang="en-IN" sz="18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2229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F5DB-54B9-13A7-9894-811F475B9FB6}"/>
              </a:ext>
            </a:extLst>
          </p:cNvPr>
          <p:cNvSpPr>
            <a:spLocks noGrp="1"/>
          </p:cNvSpPr>
          <p:nvPr>
            <p:ph type="title"/>
          </p:nvPr>
        </p:nvSpPr>
        <p:spPr/>
        <p:txBody>
          <a:bodyPr/>
          <a:lstStyle/>
          <a:p>
            <a:r>
              <a:rPr lang="en-IN" dirty="0"/>
              <a:t>REGRESSION ALGORTIHM</a:t>
            </a:r>
          </a:p>
        </p:txBody>
      </p:sp>
      <p:sp>
        <p:nvSpPr>
          <p:cNvPr id="3" name="Content Placeholder 2">
            <a:extLst>
              <a:ext uri="{FF2B5EF4-FFF2-40B4-BE49-F238E27FC236}">
                <a16:creationId xmlns:a16="http://schemas.microsoft.com/office/drawing/2014/main" id="{CE67DF2A-A0E1-C77A-B7C0-901B0DF0725B}"/>
              </a:ext>
            </a:extLst>
          </p:cNvPr>
          <p:cNvSpPr>
            <a:spLocks noGrp="1"/>
          </p:cNvSpPr>
          <p:nvPr>
            <p:ph idx="1"/>
          </p:nvPr>
        </p:nvSpPr>
        <p:spPr/>
        <p:txBody>
          <a:bodyPr/>
          <a:lstStyle/>
          <a:p>
            <a:pPr algn="l" fontAlgn="base">
              <a:buFont typeface="+mj-lt"/>
              <a:buAutoNum type="arabicPeriod"/>
            </a:pPr>
            <a:r>
              <a:rPr lang="en-US" sz="1800" i="0" dirty="0">
                <a:effectLst/>
              </a:rPr>
              <a:t>Adaptive Boosting (</a:t>
            </a:r>
            <a:r>
              <a:rPr lang="en-US" sz="1800" i="0" dirty="0" err="1">
                <a:effectLst/>
              </a:rPr>
              <a:t>Adaboost</a:t>
            </a:r>
            <a:r>
              <a:rPr lang="en-US" sz="1800" i="0" dirty="0">
                <a:effectLst/>
              </a:rPr>
              <a:t>) </a:t>
            </a:r>
          </a:p>
          <a:p>
            <a:pPr algn="l" fontAlgn="base">
              <a:buFont typeface="+mj-lt"/>
              <a:buAutoNum type="arabicPeriod"/>
            </a:pPr>
            <a:r>
              <a:rPr lang="en-US" dirty="0"/>
              <a:t>Ridge Regression</a:t>
            </a:r>
          </a:p>
          <a:p>
            <a:pPr fontAlgn="base">
              <a:buFont typeface="+mj-lt"/>
              <a:buAutoNum type="arabicPeriod"/>
            </a:pPr>
            <a:r>
              <a:rPr lang="en-US" sz="1800" i="0" dirty="0">
                <a:effectLst/>
              </a:rPr>
              <a:t>Lasso  Regression</a:t>
            </a:r>
          </a:p>
          <a:p>
            <a:pPr fontAlgn="base">
              <a:buFont typeface="+mj-lt"/>
              <a:buAutoNum type="arabicPeriod"/>
            </a:pPr>
            <a:r>
              <a:rPr lang="en-IN" dirty="0"/>
              <a:t>Decision Tree Regression </a:t>
            </a:r>
            <a:endParaRPr lang="en-IN" i="0" dirty="0">
              <a:effectLst/>
            </a:endParaRPr>
          </a:p>
          <a:p>
            <a:endParaRPr lang="en-IN" dirty="0"/>
          </a:p>
        </p:txBody>
      </p:sp>
    </p:spTree>
    <p:extLst>
      <p:ext uri="{BB962C8B-B14F-4D97-AF65-F5344CB8AC3E}">
        <p14:creationId xmlns:p14="http://schemas.microsoft.com/office/powerpoint/2010/main" val="426557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1BCD-DF7D-E971-09C7-B0E10D995EC2}"/>
              </a:ext>
            </a:extLst>
          </p:cNvPr>
          <p:cNvSpPr>
            <a:spLocks noGrp="1"/>
          </p:cNvSpPr>
          <p:nvPr>
            <p:ph type="title"/>
          </p:nvPr>
        </p:nvSpPr>
        <p:spPr/>
        <p:txBody>
          <a:bodyPr/>
          <a:lstStyle/>
          <a:p>
            <a:r>
              <a:rPr lang="en-US" b="1" dirty="0">
                <a:effectLst/>
                <a:ea typeface="Calibri" panose="020F0502020204030204" pitchFamily="34" charset="0"/>
              </a:rPr>
              <a:t>MODULE DESCRIPTION</a:t>
            </a:r>
            <a:endParaRPr lang="en-IN" dirty="0"/>
          </a:p>
        </p:txBody>
      </p:sp>
      <p:sp>
        <p:nvSpPr>
          <p:cNvPr id="3" name="Content Placeholder 2">
            <a:extLst>
              <a:ext uri="{FF2B5EF4-FFF2-40B4-BE49-F238E27FC236}">
                <a16:creationId xmlns:a16="http://schemas.microsoft.com/office/drawing/2014/main" id="{E2B0DF78-003A-681A-673F-AE1EB3EF5843}"/>
              </a:ext>
            </a:extLst>
          </p:cNvPr>
          <p:cNvSpPr>
            <a:spLocks noGrp="1"/>
          </p:cNvSpPr>
          <p:nvPr>
            <p:ph idx="1"/>
          </p:nvPr>
        </p:nvSpPr>
        <p:spPr>
          <a:xfrm rot="10800000" flipV="1">
            <a:off x="492415" y="1819922"/>
            <a:ext cx="11029615" cy="1271726"/>
          </a:xfrm>
        </p:spPr>
        <p:txBody>
          <a:bodyPr/>
          <a:lstStyle/>
          <a:p>
            <a:r>
              <a:rPr lang="en-US" sz="1800" b="1" dirty="0">
                <a:effectLst/>
                <a:ea typeface="Calibri" panose="020F0502020204030204" pitchFamily="34" charset="0"/>
                <a:cs typeface="Times New Roman" panose="02020603050405020304" pitchFamily="18" charset="0"/>
              </a:rPr>
              <a:t>DATA PRE-PROCESSING</a:t>
            </a:r>
            <a:endParaRPr lang="en-IN" sz="1800" b="1" dirty="0">
              <a:effectLst/>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A9DE6942-FBF6-D64F-A8C0-3D6BC5C65090}"/>
              </a:ext>
            </a:extLst>
          </p:cNvPr>
          <p:cNvSpPr txBox="1"/>
          <p:nvPr/>
        </p:nvSpPr>
        <p:spPr>
          <a:xfrm>
            <a:off x="876756" y="2628088"/>
            <a:ext cx="10734051" cy="2387770"/>
          </a:xfrm>
          <a:prstGeom prst="rect">
            <a:avLst/>
          </a:prstGeom>
          <a:noFill/>
        </p:spPr>
        <p:txBody>
          <a:bodyPr wrap="square">
            <a:spAutoFit/>
          </a:bodyPr>
          <a:lstStyle/>
          <a:p>
            <a:pPr marL="285750" indent="-285750" algn="just">
              <a:buClr>
                <a:schemeClr val="accent1"/>
              </a:buClr>
              <a:buFont typeface="Wingdings" panose="05000000000000000000" pitchFamily="2" charset="2"/>
              <a:buChar char="Ø"/>
            </a:pPr>
            <a:r>
              <a:rPr lang="en-US" sz="1800" dirty="0">
                <a:solidFill>
                  <a:schemeClr val="tx2"/>
                </a:solidFill>
                <a:effectLst/>
                <a:latin typeface="+mj-lt"/>
                <a:ea typeface="Calibri" panose="020F0502020204030204" pitchFamily="34" charset="0"/>
                <a:cs typeface="Calibri" panose="020F0502020204030204" pitchFamily="34" charset="0"/>
              </a:rPr>
              <a:t>Validation techniques in machine learning are used to get the error rate of the Machine Learning (ML) model, which can be considered as close to the true error rate of the dataset.</a:t>
            </a:r>
            <a:endParaRPr lang="en-US" spc="-5" dirty="0">
              <a:solidFill>
                <a:schemeClr val="tx2"/>
              </a:solidFill>
              <a:latin typeface="+mj-lt"/>
              <a:ea typeface="Calibri" panose="020F0502020204030204" pitchFamily="34" charset="0"/>
              <a:cs typeface="Calibri" panose="020F0502020204030204" pitchFamily="34" charset="0"/>
            </a:endParaRPr>
          </a:p>
          <a:p>
            <a:pPr algn="just">
              <a:buClr>
                <a:schemeClr val="accent1"/>
              </a:buClr>
            </a:pPr>
            <a:r>
              <a:rPr lang="en-US" sz="1800" spc="-5" dirty="0">
                <a:solidFill>
                  <a:schemeClr val="tx2"/>
                </a:solidFill>
                <a:effectLst/>
                <a:latin typeface="+mj-lt"/>
                <a:ea typeface="Calibri" panose="020F0502020204030204" pitchFamily="34" charset="0"/>
                <a:cs typeface="Calibri" panose="020F0502020204030204" pitchFamily="34" charset="0"/>
              </a:rPr>
              <a:t> </a:t>
            </a:r>
          </a:p>
          <a:p>
            <a:pPr marL="285750" indent="-285750" algn="just">
              <a:buClr>
                <a:schemeClr val="accent1"/>
              </a:buClr>
              <a:buFont typeface="Wingdings" panose="05000000000000000000" pitchFamily="2" charset="2"/>
              <a:buChar char="Ø"/>
            </a:pPr>
            <a:r>
              <a:rPr lang="en-US" sz="1800" spc="-5" dirty="0">
                <a:solidFill>
                  <a:schemeClr val="tx2"/>
                </a:solidFill>
                <a:effectLst/>
                <a:latin typeface="+mj-lt"/>
                <a:ea typeface="Calibri" panose="020F0502020204030204" pitchFamily="34" charset="0"/>
                <a:cs typeface="Calibri" panose="020F0502020204030204" pitchFamily="34" charset="0"/>
              </a:rPr>
              <a:t>The type of missing data will influence how to deal with filling in the missing values and to detect missing values, and do some basic imputation and detailed statistical approach for </a:t>
            </a:r>
            <a:r>
              <a:rPr lang="en-US" spc="-5" dirty="0">
                <a:solidFill>
                  <a:schemeClr val="tx2"/>
                </a:solidFill>
                <a:latin typeface="+mj-lt"/>
                <a:ea typeface="Calibri" panose="020F0502020204030204" pitchFamily="34" charset="0"/>
                <a:cs typeface="Calibri" panose="020F0502020204030204" pitchFamily="34" charset="0"/>
              </a:rPr>
              <a:t>dealing with missing data.</a:t>
            </a:r>
            <a:endParaRPr lang="en-US" sz="1800" spc="-5" dirty="0">
              <a:solidFill>
                <a:schemeClr val="tx2"/>
              </a:solidFill>
              <a:effectLst/>
              <a:latin typeface="+mj-lt"/>
              <a:ea typeface="Calibri" panose="020F0502020204030204" pitchFamily="34" charset="0"/>
              <a:cs typeface="Calibri" panose="020F0502020204030204" pitchFamily="34" charset="0"/>
            </a:endParaRPr>
          </a:p>
          <a:p>
            <a:pPr algn="just">
              <a:lnSpc>
                <a:spcPct val="150000"/>
              </a:lnSpc>
              <a:spcAft>
                <a:spcPts val="1000"/>
              </a:spcAft>
              <a:buClr>
                <a:schemeClr val="accent1"/>
              </a:buClr>
              <a:tabLst>
                <a:tab pos="628650" algn="l"/>
              </a:tabLst>
            </a:pPr>
            <a:r>
              <a:rPr lang="en-US" dirty="0">
                <a:solidFill>
                  <a:schemeClr val="tx2"/>
                </a:solidFill>
                <a:latin typeface="+mj-lt"/>
                <a:ea typeface="Calibri" panose="020F0502020204030204" pitchFamily="34" charset="0"/>
                <a:cs typeface="Times New Roman" panose="02020603050405020304" pitchFamily="18" charset="0"/>
              </a:rPr>
              <a:t>   </a:t>
            </a:r>
          </a:p>
          <a:p>
            <a:pPr algn="just">
              <a:lnSpc>
                <a:spcPct val="150000"/>
              </a:lnSpc>
              <a:spcAft>
                <a:spcPts val="1000"/>
              </a:spcAft>
              <a:buClr>
                <a:schemeClr val="accent1"/>
              </a:buClr>
              <a:tabLst>
                <a:tab pos="628650" algn="l"/>
              </a:tabLst>
            </a:pPr>
            <a:endParaRPr lang="en-IN" dirty="0">
              <a:solidFill>
                <a:schemeClr val="tx2"/>
              </a:solidFill>
            </a:endParaRPr>
          </a:p>
        </p:txBody>
      </p:sp>
      <p:sp>
        <p:nvSpPr>
          <p:cNvPr id="7" name="TextBox 6">
            <a:extLst>
              <a:ext uri="{FF2B5EF4-FFF2-40B4-BE49-F238E27FC236}">
                <a16:creationId xmlns:a16="http://schemas.microsoft.com/office/drawing/2014/main" id="{743A5E50-4B4B-FCCA-3C4C-46B01C63CE04}"/>
              </a:ext>
            </a:extLst>
          </p:cNvPr>
          <p:cNvSpPr txBox="1"/>
          <p:nvPr/>
        </p:nvSpPr>
        <p:spPr>
          <a:xfrm>
            <a:off x="1675986" y="4194670"/>
            <a:ext cx="6094520" cy="1000274"/>
          </a:xfrm>
          <a:prstGeom prst="rect">
            <a:avLst/>
          </a:prstGeom>
          <a:noFill/>
        </p:spPr>
        <p:txBody>
          <a:bodyPr wrap="square">
            <a:spAutoFit/>
          </a:bodyPr>
          <a:lstStyle/>
          <a:p>
            <a:pPr algn="just">
              <a:lnSpc>
                <a:spcPct val="150000"/>
              </a:lnSpc>
              <a:spcAft>
                <a:spcPts val="1000"/>
              </a:spcAft>
              <a:buClr>
                <a:schemeClr val="accent1"/>
              </a:buClr>
              <a:tabLst>
                <a:tab pos="628650" algn="l"/>
              </a:tabLst>
            </a:pPr>
            <a:r>
              <a:rPr lang="en-US" sz="1800" dirty="0">
                <a:solidFill>
                  <a:schemeClr val="tx2"/>
                </a:solidFill>
                <a:effectLst/>
                <a:latin typeface="+mj-lt"/>
                <a:ea typeface="Calibri" panose="020F0502020204030204" pitchFamily="34" charset="0"/>
                <a:cs typeface="Times New Roman" panose="02020603050405020304" pitchFamily="18" charset="0"/>
              </a:rPr>
              <a:t>Given Input : Data</a:t>
            </a:r>
          </a:p>
          <a:p>
            <a:pPr algn="just">
              <a:lnSpc>
                <a:spcPct val="150000"/>
              </a:lnSpc>
              <a:spcAft>
                <a:spcPts val="1000"/>
              </a:spcAft>
              <a:buClr>
                <a:schemeClr val="accent1"/>
              </a:buClr>
              <a:tabLst>
                <a:tab pos="628650" algn="l"/>
              </a:tabLst>
            </a:pPr>
            <a:r>
              <a:rPr lang="en-US" sz="1800" dirty="0">
                <a:solidFill>
                  <a:schemeClr val="tx2"/>
                </a:solidFill>
                <a:effectLst/>
                <a:latin typeface="+mj-lt"/>
                <a:ea typeface="Calibri" panose="020F0502020204030204" pitchFamily="34" charset="0"/>
                <a:cs typeface="Times New Roman" panose="02020603050405020304" pitchFamily="18" charset="0"/>
              </a:rPr>
              <a:t>Expected Output: Removing noisy data</a:t>
            </a:r>
            <a:endParaRPr lang="en-IN" dirty="0">
              <a:solidFill>
                <a:schemeClr val="tx2"/>
              </a:solidFill>
              <a:latin typeface="+mj-lt"/>
            </a:endParaRPr>
          </a:p>
        </p:txBody>
      </p:sp>
    </p:spTree>
    <p:extLst>
      <p:ext uri="{BB962C8B-B14F-4D97-AF65-F5344CB8AC3E}">
        <p14:creationId xmlns:p14="http://schemas.microsoft.com/office/powerpoint/2010/main" val="289687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FA5A-EEC2-1B98-427E-0AE952CD7AA3}"/>
              </a:ext>
            </a:extLst>
          </p:cNvPr>
          <p:cNvSpPr>
            <a:spLocks noGrp="1"/>
          </p:cNvSpPr>
          <p:nvPr>
            <p:ph type="title"/>
          </p:nvPr>
        </p:nvSpPr>
        <p:spPr>
          <a:xfrm>
            <a:off x="471214" y="485989"/>
            <a:ext cx="11029616" cy="1013800"/>
          </a:xfrm>
        </p:spPr>
        <p:txBody>
          <a:bodyPr/>
          <a:lstStyle/>
          <a:p>
            <a:r>
              <a:rPr lang="en-IN" dirty="0"/>
              <a:t>Example:</a:t>
            </a:r>
          </a:p>
        </p:txBody>
      </p:sp>
      <p:pic>
        <p:nvPicPr>
          <p:cNvPr id="5" name="Content Placeholder 4">
            <a:extLst>
              <a:ext uri="{FF2B5EF4-FFF2-40B4-BE49-F238E27FC236}">
                <a16:creationId xmlns:a16="http://schemas.microsoft.com/office/drawing/2014/main" id="{3B5EFD80-2F57-D365-FD67-EB0A0501770E}"/>
              </a:ext>
            </a:extLst>
          </p:cNvPr>
          <p:cNvPicPr>
            <a:picLocks noGrp="1" noChangeAspect="1"/>
          </p:cNvPicPr>
          <p:nvPr>
            <p:ph idx="1"/>
          </p:nvPr>
        </p:nvPicPr>
        <p:blipFill>
          <a:blip r:embed="rId2"/>
          <a:stretch>
            <a:fillRect/>
          </a:stretch>
        </p:blipFill>
        <p:spPr>
          <a:xfrm>
            <a:off x="70754" y="2700105"/>
            <a:ext cx="5557050" cy="2290788"/>
          </a:xfrm>
        </p:spPr>
      </p:pic>
      <p:sp>
        <p:nvSpPr>
          <p:cNvPr id="6" name="Title 1">
            <a:extLst>
              <a:ext uri="{FF2B5EF4-FFF2-40B4-BE49-F238E27FC236}">
                <a16:creationId xmlns:a16="http://schemas.microsoft.com/office/drawing/2014/main" id="{6BAE6E54-8419-EE32-580F-AC5AD576A491}"/>
              </a:ext>
            </a:extLst>
          </p:cNvPr>
          <p:cNvSpPr txBox="1">
            <a:spLocks/>
          </p:cNvSpPr>
          <p:nvPr/>
        </p:nvSpPr>
        <p:spPr>
          <a:xfrm>
            <a:off x="375194" y="1824720"/>
            <a:ext cx="1849532" cy="639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rPr>
              <a:t>INPUT:</a:t>
            </a:r>
          </a:p>
        </p:txBody>
      </p:sp>
      <p:sp>
        <p:nvSpPr>
          <p:cNvPr id="7" name="Title 1">
            <a:extLst>
              <a:ext uri="{FF2B5EF4-FFF2-40B4-BE49-F238E27FC236}">
                <a16:creationId xmlns:a16="http://schemas.microsoft.com/office/drawing/2014/main" id="{B283876C-FFFB-BF94-C2E1-604D8EDBC53E}"/>
              </a:ext>
            </a:extLst>
          </p:cNvPr>
          <p:cNvSpPr txBox="1">
            <a:spLocks/>
          </p:cNvSpPr>
          <p:nvPr/>
        </p:nvSpPr>
        <p:spPr>
          <a:xfrm>
            <a:off x="6096000" y="1823164"/>
            <a:ext cx="1849532" cy="639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rPr>
              <a:t>OUTPUT:</a:t>
            </a:r>
          </a:p>
        </p:txBody>
      </p:sp>
      <p:pic>
        <p:nvPicPr>
          <p:cNvPr id="9" name="Picture 8">
            <a:extLst>
              <a:ext uri="{FF2B5EF4-FFF2-40B4-BE49-F238E27FC236}">
                <a16:creationId xmlns:a16="http://schemas.microsoft.com/office/drawing/2014/main" id="{3DDD65BD-9B97-1A9F-01B5-6284391D56F3}"/>
              </a:ext>
            </a:extLst>
          </p:cNvPr>
          <p:cNvPicPr>
            <a:picLocks noChangeAspect="1"/>
          </p:cNvPicPr>
          <p:nvPr/>
        </p:nvPicPr>
        <p:blipFill>
          <a:blip r:embed="rId3"/>
          <a:stretch>
            <a:fillRect/>
          </a:stretch>
        </p:blipFill>
        <p:spPr>
          <a:xfrm>
            <a:off x="5814689" y="2531720"/>
            <a:ext cx="5526656" cy="2627557"/>
          </a:xfrm>
          <a:prstGeom prst="rect">
            <a:avLst/>
          </a:prstGeom>
        </p:spPr>
      </p:pic>
      <p:sp>
        <p:nvSpPr>
          <p:cNvPr id="10" name="Title 1">
            <a:extLst>
              <a:ext uri="{FF2B5EF4-FFF2-40B4-BE49-F238E27FC236}">
                <a16:creationId xmlns:a16="http://schemas.microsoft.com/office/drawing/2014/main" id="{05E34410-C83C-B477-4C84-B84F050A1115}"/>
              </a:ext>
            </a:extLst>
          </p:cNvPr>
          <p:cNvSpPr txBox="1">
            <a:spLocks/>
          </p:cNvSpPr>
          <p:nvPr/>
        </p:nvSpPr>
        <p:spPr>
          <a:xfrm>
            <a:off x="375194" y="1823164"/>
            <a:ext cx="1849532" cy="639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rPr>
              <a:t>INPUT:</a:t>
            </a:r>
          </a:p>
        </p:txBody>
      </p:sp>
    </p:spTree>
    <p:extLst>
      <p:ext uri="{BB962C8B-B14F-4D97-AF65-F5344CB8AC3E}">
        <p14:creationId xmlns:p14="http://schemas.microsoft.com/office/powerpoint/2010/main" val="304199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F22A-8B94-DABB-E015-0120D8CDE4E5}"/>
              </a:ext>
            </a:extLst>
          </p:cNvPr>
          <p:cNvSpPr>
            <a:spLocks noGrp="1"/>
          </p:cNvSpPr>
          <p:nvPr>
            <p:ph type="title"/>
          </p:nvPr>
        </p:nvSpPr>
        <p:spPr>
          <a:xfrm>
            <a:off x="581192" y="702156"/>
            <a:ext cx="11029616" cy="780415"/>
          </a:xfrm>
        </p:spPr>
        <p:txBody>
          <a:bodyPr/>
          <a:lstStyle/>
          <a:p>
            <a:r>
              <a:rPr lang="en-AU" dirty="0"/>
              <a:t>ABSTRACT:</a:t>
            </a:r>
            <a:endParaRPr lang="en-IN" dirty="0"/>
          </a:p>
        </p:txBody>
      </p:sp>
      <p:sp>
        <p:nvSpPr>
          <p:cNvPr id="3" name="Content Placeholder 2">
            <a:extLst>
              <a:ext uri="{FF2B5EF4-FFF2-40B4-BE49-F238E27FC236}">
                <a16:creationId xmlns:a16="http://schemas.microsoft.com/office/drawing/2014/main" id="{AC5EA80B-4EA9-1528-6DCC-E4665AD87104}"/>
              </a:ext>
            </a:extLst>
          </p:cNvPr>
          <p:cNvSpPr>
            <a:spLocks noGrp="1"/>
          </p:cNvSpPr>
          <p:nvPr>
            <p:ph idx="1"/>
          </p:nvPr>
        </p:nvSpPr>
        <p:spPr>
          <a:xfrm>
            <a:off x="581192" y="2189461"/>
            <a:ext cx="11029615" cy="3678303"/>
          </a:xfrm>
        </p:spPr>
        <p:txBody>
          <a:bodyPr/>
          <a:lstStyle/>
          <a:p>
            <a:pPr algn="just">
              <a:buFont typeface="Wingdings" panose="05000000000000000000" pitchFamily="2" charset="2"/>
              <a:buChar char="Ø"/>
            </a:pPr>
            <a:r>
              <a:rPr lang="en-AU" dirty="0"/>
              <a:t>Stock prices are first determined by a company’s Initial Public Offering (IPO) when it first puts its shares into the market.</a:t>
            </a:r>
          </a:p>
          <a:p>
            <a:pPr algn="just">
              <a:buFont typeface="Wingdings" panose="05000000000000000000" pitchFamily="2" charset="2"/>
              <a:buChar char="Ø"/>
            </a:pPr>
            <a:r>
              <a:rPr lang="en-AU" dirty="0"/>
              <a:t>Investment firms use a variety of metrics, along with the total number of shares being offered, to determine what the stock price will be.</a:t>
            </a:r>
          </a:p>
          <a:p>
            <a:pPr algn="just">
              <a:buFont typeface="Wingdings" panose="05000000000000000000" pitchFamily="2" charset="2"/>
              <a:buChar char="Ø"/>
            </a:pPr>
            <a:r>
              <a:rPr lang="en-AU" dirty="0"/>
              <a:t>There are several reasons that will cause the share price to rise and fall, driven largely by the earnings that can be expected from the company. Traders use financial metrics constantly to determine the value of the company including its history of earnings, changes in the market, and the profit that it can reasonably be expected to bring in.</a:t>
            </a:r>
          </a:p>
          <a:p>
            <a:pPr algn="just">
              <a:buFont typeface="Wingdings" panose="05000000000000000000" pitchFamily="2" charset="2"/>
              <a:buChar char="Ø"/>
            </a:pPr>
            <a:r>
              <a:rPr lang="en-AU" dirty="0"/>
              <a:t>We propose a machine learning-based method to accurately predict the stock price. The analysis of dataset by supervised machine learning technique (SMLT) using </a:t>
            </a:r>
            <a:r>
              <a:rPr lang="en-AU" dirty="0" err="1"/>
              <a:t>uni</a:t>
            </a:r>
            <a:r>
              <a:rPr lang="en-AU" dirty="0"/>
              <a:t>-variate analysis, bi-variate and multi-variate analysis.</a:t>
            </a:r>
          </a:p>
          <a:p>
            <a:pPr algn="just"/>
            <a:endParaRPr lang="en-IN" dirty="0"/>
          </a:p>
        </p:txBody>
      </p:sp>
    </p:spTree>
    <p:extLst>
      <p:ext uri="{BB962C8B-B14F-4D97-AF65-F5344CB8AC3E}">
        <p14:creationId xmlns:p14="http://schemas.microsoft.com/office/powerpoint/2010/main" val="320124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E5B0-488F-C2B2-440D-D4B923E68277}"/>
              </a:ext>
            </a:extLst>
          </p:cNvPr>
          <p:cNvSpPr>
            <a:spLocks noGrp="1"/>
          </p:cNvSpPr>
          <p:nvPr>
            <p:ph type="title"/>
          </p:nvPr>
        </p:nvSpPr>
        <p:spPr>
          <a:xfrm>
            <a:off x="470517" y="702156"/>
            <a:ext cx="11140291" cy="1478340"/>
          </a:xfrm>
        </p:spPr>
        <p:txBody>
          <a:bodyPr/>
          <a:lstStyle/>
          <a:p>
            <a:r>
              <a:rPr lang="en-US" sz="2800" b="1" dirty="0">
                <a:effectLst/>
                <a:ea typeface="Calibri" panose="020F0502020204030204" pitchFamily="34" charset="0"/>
                <a:cs typeface="Times New Roman" panose="02020603050405020304" pitchFamily="18" charset="0"/>
              </a:rPr>
              <a:t>DATA VISUALIZATION</a:t>
            </a:r>
            <a:br>
              <a:rPr lang="en-IN" sz="2800" b="1" dirty="0">
                <a:effectLst/>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B75B6CB-F552-042E-3789-00154D51520A}"/>
              </a:ext>
            </a:extLst>
          </p:cNvPr>
          <p:cNvSpPr>
            <a:spLocks noGrp="1"/>
          </p:cNvSpPr>
          <p:nvPr>
            <p:ph idx="1"/>
          </p:nvPr>
        </p:nvSpPr>
        <p:spPr>
          <a:xfrm>
            <a:off x="581192" y="2180497"/>
            <a:ext cx="11029615" cy="3146106"/>
          </a:xfrm>
        </p:spPr>
        <p:txBody>
          <a:bodyPr/>
          <a:lstStyle/>
          <a:p>
            <a:pPr algn="just">
              <a:lnSpc>
                <a:spcPct val="120000"/>
              </a:lnSpc>
              <a:buFont typeface="Wingdings" panose="05000000000000000000" pitchFamily="2" charset="2"/>
              <a:buChar char="Ø"/>
            </a:pPr>
            <a:r>
              <a:rPr lang="en-US" dirty="0">
                <a:effectLst/>
                <a:latin typeface="+mj-lt"/>
                <a:ea typeface="Times New Roman" panose="02020603050405020304" pitchFamily="18" charset="0"/>
              </a:rPr>
              <a:t>Data visualization is an important skill in applied statistics and machine learning. Statistics does indeed focus on quantitative descriptions and estimations of data</a:t>
            </a:r>
          </a:p>
          <a:p>
            <a:pPr algn="just">
              <a:buFont typeface="Wingdings" panose="05000000000000000000" pitchFamily="2" charset="2"/>
              <a:buChar char="Ø"/>
            </a:pPr>
            <a:r>
              <a:rPr lang="en-US" dirty="0">
                <a:effectLst/>
                <a:latin typeface="+mj-lt"/>
                <a:ea typeface="Times New Roman" panose="02020603050405020304" pitchFamily="18" charset="0"/>
                <a:cs typeface="Times New Roman" panose="02020603050405020304" pitchFamily="18" charset="0"/>
              </a:rPr>
              <a:t>It will discover the many types of plots that you will need to know when visualizing data in Python and how to use them to better understand your own data.</a:t>
            </a:r>
            <a:endParaRPr lang="en-IN" dirty="0">
              <a:effectLst/>
              <a:latin typeface="+mj-lt"/>
              <a:ea typeface="Calibri" panose="020F0502020204030204" pitchFamily="34" charset="0"/>
              <a:cs typeface="Times New Roman" panose="02020603050405020304" pitchFamily="18" charset="0"/>
            </a:endParaRPr>
          </a:p>
          <a:p>
            <a:pPr lvl="0" algn="just" fontAlgn="base">
              <a:spcAft>
                <a:spcPts val="1000"/>
              </a:spcAft>
              <a:buFont typeface="Wingdings" panose="05000000000000000000" pitchFamily="2" charset="2"/>
              <a:buChar char="Ø"/>
            </a:pPr>
            <a:r>
              <a:rPr lang="en-US" dirty="0">
                <a:effectLst/>
                <a:latin typeface="+mj-lt"/>
                <a:ea typeface="Times New Roman" panose="02020603050405020304" pitchFamily="18" charset="0"/>
                <a:cs typeface="Times New Roman" panose="02020603050405020304" pitchFamily="18" charset="0"/>
              </a:rPr>
              <a:t>How to chart time series data with line plots and categorical quantities with bar charts.</a:t>
            </a:r>
            <a:endParaRPr lang="en-IN" dirty="0">
              <a:effectLst/>
              <a:latin typeface="+mj-lt"/>
              <a:ea typeface="Calibri" panose="020F0502020204030204" pitchFamily="34" charset="0"/>
              <a:cs typeface="Times New Roman" panose="02020603050405020304" pitchFamily="18" charset="0"/>
            </a:endParaRPr>
          </a:p>
          <a:p>
            <a:pPr lvl="0" algn="just" fontAlgn="base">
              <a:spcAft>
                <a:spcPts val="1000"/>
              </a:spcAft>
              <a:buFont typeface="Wingdings" panose="05000000000000000000" pitchFamily="2" charset="2"/>
              <a:buChar char="Ø"/>
            </a:pPr>
            <a:r>
              <a:rPr lang="en-US" dirty="0">
                <a:effectLst/>
                <a:latin typeface="+mj-lt"/>
                <a:ea typeface="Times New Roman" panose="02020603050405020304" pitchFamily="18" charset="0"/>
                <a:cs typeface="Times New Roman" panose="02020603050405020304" pitchFamily="18" charset="0"/>
              </a:rPr>
              <a:t>How to summarize data distributions with histograms and box plots.</a:t>
            </a:r>
            <a:endParaRPr lang="en-IN" dirty="0">
              <a:effectLst/>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0EF61D44-3EDC-E662-577D-CFEF15894481}"/>
              </a:ext>
            </a:extLst>
          </p:cNvPr>
          <p:cNvSpPr txBox="1"/>
          <p:nvPr/>
        </p:nvSpPr>
        <p:spPr>
          <a:xfrm>
            <a:off x="1751120" y="4939317"/>
            <a:ext cx="6094520" cy="774571"/>
          </a:xfrm>
          <a:prstGeom prst="rect">
            <a:avLst/>
          </a:prstGeom>
          <a:noFill/>
        </p:spPr>
        <p:txBody>
          <a:bodyPr wrap="square">
            <a:spAutoFit/>
          </a:bodyPr>
          <a:lstStyle/>
          <a:p>
            <a:pPr marL="0" indent="0" algn="just">
              <a:spcAft>
                <a:spcPts val="1000"/>
              </a:spcAft>
              <a:buNone/>
              <a:tabLst>
                <a:tab pos="628650" algn="l"/>
              </a:tabLst>
            </a:pPr>
            <a:r>
              <a:rPr lang="en-US" dirty="0">
                <a:effectLst/>
                <a:latin typeface="+mj-lt"/>
                <a:ea typeface="Calibri" panose="020F0502020204030204" pitchFamily="34" charset="0"/>
                <a:cs typeface="Times New Roman" panose="02020603050405020304" pitchFamily="18" charset="0"/>
              </a:rPr>
              <a:t>  Given Input : Data</a:t>
            </a:r>
          </a:p>
          <a:p>
            <a:pPr marL="0" indent="0" algn="just">
              <a:spcAft>
                <a:spcPts val="1000"/>
              </a:spcAft>
              <a:buNone/>
              <a:tabLst>
                <a:tab pos="628650" algn="l"/>
              </a:tabLst>
            </a:pPr>
            <a:r>
              <a:rPr lang="en-US" dirty="0">
                <a:effectLst/>
                <a:latin typeface="+mj-lt"/>
                <a:ea typeface="Calibri" panose="020F0502020204030204" pitchFamily="34" charset="0"/>
                <a:cs typeface="Times New Roman" panose="02020603050405020304" pitchFamily="18" charset="0"/>
              </a:rPr>
              <a:t>  Expected Output: </a:t>
            </a:r>
            <a:r>
              <a:rPr lang="en-US" dirty="0">
                <a:effectLst/>
                <a:latin typeface="+mj-lt"/>
                <a:ea typeface="Calibri" panose="020F0502020204030204" pitchFamily="34" charset="0"/>
              </a:rPr>
              <a:t>visualized data</a:t>
            </a:r>
            <a:endParaRPr lang="en-IN"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429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FBAD-D789-FF65-8903-A919B65F2EA0}"/>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BAE68276-20B8-7E4C-DB2A-C58DCD423970}"/>
              </a:ext>
            </a:extLst>
          </p:cNvPr>
          <p:cNvPicPr>
            <a:picLocks noGrp="1" noChangeAspect="1"/>
          </p:cNvPicPr>
          <p:nvPr>
            <p:ph idx="1"/>
          </p:nvPr>
        </p:nvPicPr>
        <p:blipFill>
          <a:blip r:embed="rId2"/>
          <a:stretch>
            <a:fillRect/>
          </a:stretch>
        </p:blipFill>
        <p:spPr>
          <a:xfrm>
            <a:off x="2127024" y="1936128"/>
            <a:ext cx="5782063" cy="4641592"/>
          </a:xfrm>
        </p:spPr>
      </p:pic>
    </p:spTree>
    <p:extLst>
      <p:ext uri="{BB962C8B-B14F-4D97-AF65-F5344CB8AC3E}">
        <p14:creationId xmlns:p14="http://schemas.microsoft.com/office/powerpoint/2010/main" val="231588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A638-6F94-E951-7C63-B96986313540}"/>
              </a:ext>
            </a:extLst>
          </p:cNvPr>
          <p:cNvSpPr>
            <a:spLocks noGrp="1"/>
          </p:cNvSpPr>
          <p:nvPr>
            <p:ph type="title"/>
          </p:nvPr>
        </p:nvSpPr>
        <p:spPr/>
        <p:txBody>
          <a:bodyPr/>
          <a:lstStyle/>
          <a:p>
            <a:r>
              <a:rPr lang="en-IN" dirty="0"/>
              <a:t>SYSTEM ARCHITECTURE</a:t>
            </a:r>
          </a:p>
        </p:txBody>
      </p:sp>
      <p:pic>
        <p:nvPicPr>
          <p:cNvPr id="4" name="Content Placeholder 3">
            <a:extLst>
              <a:ext uri="{FF2B5EF4-FFF2-40B4-BE49-F238E27FC236}">
                <a16:creationId xmlns:a16="http://schemas.microsoft.com/office/drawing/2014/main" id="{792D64AB-B406-752F-84DA-083EEE728CE3}"/>
              </a:ext>
            </a:extLst>
          </p:cNvPr>
          <p:cNvPicPr>
            <a:picLocks noGrp="1" noChangeAspect="1"/>
          </p:cNvPicPr>
          <p:nvPr>
            <p:ph idx="1"/>
          </p:nvPr>
        </p:nvPicPr>
        <p:blipFill>
          <a:blip r:embed="rId2"/>
          <a:stretch>
            <a:fillRect/>
          </a:stretch>
        </p:blipFill>
        <p:spPr>
          <a:xfrm>
            <a:off x="2797249" y="1849531"/>
            <a:ext cx="6122633" cy="4805730"/>
          </a:xfrm>
          <a:prstGeom prst="rect">
            <a:avLst/>
          </a:prstGeom>
        </p:spPr>
      </p:pic>
    </p:spTree>
    <p:extLst>
      <p:ext uri="{BB962C8B-B14F-4D97-AF65-F5344CB8AC3E}">
        <p14:creationId xmlns:p14="http://schemas.microsoft.com/office/powerpoint/2010/main" val="98298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D6F3-93C3-9E96-EAE2-B0E2E6FF0FF1}"/>
              </a:ext>
            </a:extLst>
          </p:cNvPr>
          <p:cNvSpPr>
            <a:spLocks noGrp="1"/>
          </p:cNvSpPr>
          <p:nvPr>
            <p:ph type="title"/>
          </p:nvPr>
        </p:nvSpPr>
        <p:spPr/>
        <p:txBody>
          <a:bodyPr/>
          <a:lstStyle/>
          <a:p>
            <a:r>
              <a:rPr lang="en-US" sz="2800" b="1" dirty="0">
                <a:effectLst/>
                <a:ea typeface="Calibri" panose="020F0502020204030204" pitchFamily="34" charset="0"/>
              </a:rPr>
              <a:t>ALGORITHM IMPLEMENTATION</a:t>
            </a:r>
            <a:endParaRPr lang="en-IN" dirty="0"/>
          </a:p>
        </p:txBody>
      </p:sp>
      <p:sp>
        <p:nvSpPr>
          <p:cNvPr id="3" name="Content Placeholder 2">
            <a:extLst>
              <a:ext uri="{FF2B5EF4-FFF2-40B4-BE49-F238E27FC236}">
                <a16:creationId xmlns:a16="http://schemas.microsoft.com/office/drawing/2014/main" id="{6123DC03-5F2E-E33C-940F-54DF3A0EFA0F}"/>
              </a:ext>
            </a:extLst>
          </p:cNvPr>
          <p:cNvSpPr>
            <a:spLocks noGrp="1"/>
          </p:cNvSpPr>
          <p:nvPr>
            <p:ph idx="1"/>
          </p:nvPr>
        </p:nvSpPr>
        <p:spPr>
          <a:xfrm>
            <a:off x="581192" y="2180496"/>
            <a:ext cx="11029615" cy="4371224"/>
          </a:xfrm>
        </p:spPr>
        <p:txBody>
          <a:bodyPr/>
          <a:lstStyle/>
          <a:p>
            <a:pPr algn="just">
              <a:buFont typeface="Wingdings" panose="05000000000000000000" pitchFamily="2" charset="2"/>
              <a:buChar char="Ø"/>
            </a:pPr>
            <a:r>
              <a:rPr lang="en-US" dirty="0">
                <a:latin typeface="+mj-lt"/>
                <a:ea typeface="Calibri" panose="020F0502020204030204" pitchFamily="34" charset="0"/>
                <a:cs typeface="Calibri" panose="020F0502020204030204" pitchFamily="34" charset="0"/>
              </a:rPr>
              <a:t>Algorithmic implementation</a:t>
            </a:r>
            <a:r>
              <a:rPr lang="en-US" dirty="0">
                <a:effectLst/>
                <a:latin typeface="+mj-lt"/>
                <a:ea typeface="Calibri" panose="020F0502020204030204" pitchFamily="34" charset="0"/>
                <a:cs typeface="Calibri" panose="020F0502020204030204" pitchFamily="34" charset="0"/>
              </a:rPr>
              <a:t> is important to compare the performance of multiple different machine learning algorithms consistently and it will discover to create a test harness to compare multiple different machine learning algorithms in Python with scikit-learn.</a:t>
            </a:r>
          </a:p>
          <a:p>
            <a:pPr algn="just">
              <a:buFont typeface="Wingdings" panose="05000000000000000000" pitchFamily="2" charset="2"/>
              <a:buChar char="Ø"/>
            </a:pPr>
            <a:r>
              <a:rPr lang="en-US" dirty="0">
                <a:effectLst/>
                <a:latin typeface="+mj-lt"/>
                <a:ea typeface="Calibri" panose="020F0502020204030204" pitchFamily="34" charset="0"/>
                <a:cs typeface="Calibri" panose="020F0502020204030204" pitchFamily="34" charset="0"/>
              </a:rPr>
              <a:t>Each model will have different performance characteristics</a:t>
            </a:r>
          </a:p>
          <a:p>
            <a:pPr algn="just">
              <a:buFont typeface="Wingdings" panose="05000000000000000000" pitchFamily="2" charset="2"/>
              <a:buChar char="Ø"/>
            </a:pPr>
            <a:r>
              <a:rPr lang="en-US" dirty="0">
                <a:latin typeface="+mj-lt"/>
                <a:ea typeface="Calibri" panose="020F0502020204030204" pitchFamily="34" charset="0"/>
                <a:cs typeface="Calibri" panose="020F0502020204030204" pitchFamily="34" charset="0"/>
              </a:rPr>
              <a:t>U</a:t>
            </a:r>
            <a:r>
              <a:rPr lang="en-US" dirty="0">
                <a:effectLst/>
                <a:latin typeface="+mj-lt"/>
                <a:ea typeface="Calibri" panose="020F0502020204030204" pitchFamily="34" charset="0"/>
                <a:cs typeface="Calibri" panose="020F0502020204030204" pitchFamily="34" charset="0"/>
              </a:rPr>
              <a:t>se these estimates to choose one or two best models from the suite of models that you have created</a:t>
            </a:r>
          </a:p>
          <a:p>
            <a:pPr algn="just">
              <a:buFont typeface="Wingdings" panose="05000000000000000000" pitchFamily="2" charset="2"/>
              <a:buChar char="Ø"/>
            </a:pPr>
            <a:r>
              <a:rPr lang="en-US" dirty="0">
                <a:effectLst/>
                <a:latin typeface="+mj-lt"/>
                <a:ea typeface="Calibri" panose="020F0502020204030204" pitchFamily="34" charset="0"/>
                <a:cs typeface="Calibri" panose="020F0502020204030204" pitchFamily="34" charset="0"/>
              </a:rPr>
              <a:t>The key to a fair comparison of machine learning algorithms is ensuring that each algorithm is evaluated in the same way on the same data and it can achieve this by forcing each algorithm to be evaluated on a consistent test harness.</a:t>
            </a:r>
            <a:endParaRPr lang="en-IN" dirty="0">
              <a:effectLst/>
              <a:latin typeface="+mj-lt"/>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03591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B2FC-3116-C583-CBAA-FA315BF180D4}"/>
              </a:ext>
            </a:extLst>
          </p:cNvPr>
          <p:cNvSpPr>
            <a:spLocks noGrp="1"/>
          </p:cNvSpPr>
          <p:nvPr>
            <p:ph type="title"/>
          </p:nvPr>
        </p:nvSpPr>
        <p:spPr/>
        <p:txBody>
          <a:bodyPr/>
          <a:lstStyle/>
          <a:p>
            <a:r>
              <a:rPr lang="en-US" sz="2800" b="1" dirty="0">
                <a:effectLst/>
                <a:ea typeface="Calibri" panose="020F0502020204030204" pitchFamily="34" charset="0"/>
              </a:rPr>
              <a:t>ADABOOST ALGORITHM:</a:t>
            </a:r>
            <a:endParaRPr lang="en-IN" dirty="0"/>
          </a:p>
        </p:txBody>
      </p:sp>
      <p:sp>
        <p:nvSpPr>
          <p:cNvPr id="3" name="Content Placeholder 2">
            <a:extLst>
              <a:ext uri="{FF2B5EF4-FFF2-40B4-BE49-F238E27FC236}">
                <a16:creationId xmlns:a16="http://schemas.microsoft.com/office/drawing/2014/main" id="{F69F5FF7-C98C-3FBD-0D61-529E3F0EA63B}"/>
              </a:ext>
            </a:extLst>
          </p:cNvPr>
          <p:cNvSpPr>
            <a:spLocks noGrp="1"/>
          </p:cNvSpPr>
          <p:nvPr>
            <p:ph idx="1"/>
          </p:nvPr>
        </p:nvSpPr>
        <p:spPr>
          <a:xfrm>
            <a:off x="321215" y="1974307"/>
            <a:ext cx="11029615" cy="4539900"/>
          </a:xfrm>
        </p:spPr>
        <p:txBody>
          <a:bodyPr>
            <a:normAutofit/>
          </a:bodyPr>
          <a:lstStyle/>
          <a:p>
            <a:pPr marL="628650" indent="-285750" algn="just">
              <a:lnSpc>
                <a:spcPct val="150000"/>
              </a:lnSpc>
              <a:spcAft>
                <a:spcPts val="10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AdaBoost is adaptive in the sense that subsequent weak learners are tweaked in favor of those instances mis-regressor by previous regressors. In some problems it can be less susceptible to the </a:t>
            </a:r>
            <a:r>
              <a:rPr lang="en-US" dirty="0">
                <a:ea typeface="Calibri" panose="020F0502020204030204" pitchFamily="34" charset="0"/>
                <a:cs typeface="Times New Roman" panose="02020603050405020304" pitchFamily="18" charset="0"/>
              </a:rPr>
              <a:t>overfitting</a:t>
            </a:r>
            <a:r>
              <a:rPr lang="en-US" sz="1800" dirty="0">
                <a:effectLst/>
                <a:ea typeface="Calibri" panose="020F0502020204030204" pitchFamily="34" charset="0"/>
                <a:cs typeface="Times New Roman" panose="02020603050405020304" pitchFamily="18" charset="0"/>
              </a:rPr>
              <a:t> problem than other learning algorithms. The individual learners can be weak, but as long as the performance of each one is slightly better than random guessing, the final model can be proven to converge to a strong learner.</a:t>
            </a:r>
          </a:p>
          <a:p>
            <a:pPr marL="628650" indent="-285750" algn="just">
              <a:lnSpc>
                <a:spcPct val="150000"/>
              </a:lnSpc>
              <a:spcAft>
                <a:spcPts val="1000"/>
              </a:spcAft>
              <a:buFont typeface="Wingdings" panose="05000000000000000000" pitchFamily="2" charset="2"/>
              <a:buChar char="Ø"/>
            </a:pPr>
            <a:r>
              <a:rPr lang="en-US" sz="1800" dirty="0">
                <a:effectLst/>
                <a:ea typeface="Calibri" panose="020F0502020204030204" pitchFamily="34" charset="0"/>
              </a:rPr>
              <a:t>Although AdaBoost is typically used to combine weak base learners (such as </a:t>
            </a:r>
            <a:r>
              <a:rPr lang="en-US" dirty="0">
                <a:ea typeface="Calibri" panose="020F0502020204030204" pitchFamily="34" charset="0"/>
                <a:cs typeface="Times New Roman" panose="02020603050405020304" pitchFamily="18" charset="0"/>
              </a:rPr>
              <a:t>decision stumps</a:t>
            </a:r>
            <a:r>
              <a:rPr lang="en-US" sz="1800" dirty="0">
                <a:effectLst/>
                <a:ea typeface="Calibri" panose="020F0502020204030204" pitchFamily="34" charset="0"/>
              </a:rPr>
              <a:t>), it has been shown that it can also effectively combine strong base learners (such as deep </a:t>
            </a:r>
            <a:r>
              <a:rPr lang="en-US" dirty="0">
                <a:ea typeface="Calibri" panose="020F0502020204030204" pitchFamily="34" charset="0"/>
                <a:cs typeface="Times New Roman" panose="02020603050405020304" pitchFamily="18" charset="0"/>
              </a:rPr>
              <a:t>decision trees</a:t>
            </a:r>
            <a:r>
              <a:rPr lang="en-US" sz="1800" dirty="0">
                <a:effectLst/>
                <a:ea typeface="Calibri" panose="020F0502020204030204" pitchFamily="34" charset="0"/>
              </a:rPr>
              <a:t>), producing an even more accurate model.</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2509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7A045-36C6-8BFC-493A-3AF5E5F34677}"/>
              </a:ext>
            </a:extLst>
          </p:cNvPr>
          <p:cNvSpPr>
            <a:spLocks noGrp="1"/>
          </p:cNvSpPr>
          <p:nvPr>
            <p:ph idx="1"/>
          </p:nvPr>
        </p:nvSpPr>
        <p:spPr/>
        <p:txBody>
          <a:bodyPr/>
          <a:lstStyle/>
          <a:p>
            <a:pPr marL="0" indent="0" algn="just">
              <a:buNone/>
            </a:pPr>
            <a:r>
              <a:rPr lang="en-US" sz="2400" b="1" i="0" dirty="0">
                <a:solidFill>
                  <a:schemeClr val="tx1"/>
                </a:solidFill>
                <a:effectLst/>
                <a:latin typeface="+mj-lt"/>
              </a:rPr>
              <a:t>Advantages:</a:t>
            </a:r>
          </a:p>
          <a:p>
            <a:pPr algn="just"/>
            <a:r>
              <a:rPr lang="en-US" dirty="0">
                <a:solidFill>
                  <a:schemeClr val="tx1"/>
                </a:solidFill>
                <a:latin typeface="+mj-lt"/>
              </a:rPr>
              <a:t>E</a:t>
            </a:r>
            <a:r>
              <a:rPr lang="en-US" b="0" i="0" dirty="0">
                <a:solidFill>
                  <a:schemeClr val="tx1"/>
                </a:solidFill>
                <a:effectLst/>
                <a:latin typeface="+mj-lt"/>
              </a:rPr>
              <a:t>ase of use and less parameter tweaking</a:t>
            </a:r>
          </a:p>
          <a:p>
            <a:pPr algn="just"/>
            <a:r>
              <a:rPr lang="en-US" dirty="0">
                <a:solidFill>
                  <a:schemeClr val="tx1"/>
                </a:solidFill>
                <a:latin typeface="+mj-lt"/>
              </a:rPr>
              <a:t>U</a:t>
            </a:r>
            <a:r>
              <a:rPr lang="en-US" b="0" i="0" dirty="0">
                <a:solidFill>
                  <a:schemeClr val="tx1"/>
                </a:solidFill>
                <a:effectLst/>
                <a:latin typeface="+mj-lt"/>
              </a:rPr>
              <a:t>sed for accuracy improvement of weak classifiers and cases in image/text classification.</a:t>
            </a:r>
          </a:p>
          <a:p>
            <a:pPr marL="0" indent="0" algn="just">
              <a:buNone/>
            </a:pPr>
            <a:r>
              <a:rPr lang="en-US" sz="2400" b="1" i="0" dirty="0">
                <a:solidFill>
                  <a:schemeClr val="tx1"/>
                </a:solidFill>
                <a:effectLst/>
                <a:latin typeface="+mj-lt"/>
              </a:rPr>
              <a:t>Disadvantages: </a:t>
            </a:r>
          </a:p>
          <a:p>
            <a:pPr algn="just"/>
            <a:r>
              <a:rPr lang="en-US" dirty="0">
                <a:solidFill>
                  <a:schemeClr val="tx1"/>
                </a:solidFill>
                <a:latin typeface="+mj-lt"/>
              </a:rPr>
              <a:t>H</a:t>
            </a:r>
            <a:r>
              <a:rPr lang="en-US" b="0" i="0" dirty="0">
                <a:solidFill>
                  <a:schemeClr val="tx1"/>
                </a:solidFill>
                <a:effectLst/>
                <a:latin typeface="+mj-lt"/>
              </a:rPr>
              <a:t>igh-quality data is needed </a:t>
            </a:r>
          </a:p>
          <a:p>
            <a:pPr algn="just"/>
            <a:r>
              <a:rPr lang="en-US" dirty="0">
                <a:solidFill>
                  <a:schemeClr val="tx1"/>
                </a:solidFill>
                <a:latin typeface="+mj-lt"/>
              </a:rPr>
              <a:t>V</a:t>
            </a:r>
            <a:r>
              <a:rPr lang="en-US" b="0" i="0" dirty="0">
                <a:solidFill>
                  <a:schemeClr val="tx1"/>
                </a:solidFill>
                <a:effectLst/>
                <a:latin typeface="+mj-lt"/>
              </a:rPr>
              <a:t>ery sensitive to outliers and noise in data </a:t>
            </a:r>
          </a:p>
          <a:p>
            <a:pPr algn="just"/>
            <a:r>
              <a:rPr lang="en-US" b="0" i="0" dirty="0">
                <a:solidFill>
                  <a:schemeClr val="tx1"/>
                </a:solidFill>
                <a:effectLst/>
                <a:latin typeface="+mj-lt"/>
              </a:rPr>
              <a:t>It is slower</a:t>
            </a:r>
            <a:endParaRPr lang="en-IN" dirty="0">
              <a:solidFill>
                <a:schemeClr val="tx1"/>
              </a:solidFill>
              <a:latin typeface="+mj-lt"/>
            </a:endParaRPr>
          </a:p>
        </p:txBody>
      </p:sp>
    </p:spTree>
    <p:extLst>
      <p:ext uri="{BB962C8B-B14F-4D97-AF65-F5344CB8AC3E}">
        <p14:creationId xmlns:p14="http://schemas.microsoft.com/office/powerpoint/2010/main" val="249460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D68A-36F8-3E4D-494F-B370CE80DC69}"/>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DBCEEA4E-93BA-649A-A04C-D3CDD5FD05CF}"/>
              </a:ext>
            </a:extLst>
          </p:cNvPr>
          <p:cNvPicPr>
            <a:picLocks noGrp="1" noChangeAspect="1"/>
          </p:cNvPicPr>
          <p:nvPr>
            <p:ph idx="1"/>
          </p:nvPr>
        </p:nvPicPr>
        <p:blipFill>
          <a:blip r:embed="rId2"/>
          <a:stretch>
            <a:fillRect/>
          </a:stretch>
        </p:blipFill>
        <p:spPr>
          <a:xfrm>
            <a:off x="1526868" y="2667786"/>
            <a:ext cx="9138264" cy="2474259"/>
          </a:xfrm>
        </p:spPr>
      </p:pic>
    </p:spTree>
    <p:extLst>
      <p:ext uri="{BB962C8B-B14F-4D97-AF65-F5344CB8AC3E}">
        <p14:creationId xmlns:p14="http://schemas.microsoft.com/office/powerpoint/2010/main" val="386749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445D-62DB-D235-E94E-477A8A47507E}"/>
              </a:ext>
            </a:extLst>
          </p:cNvPr>
          <p:cNvSpPr>
            <a:spLocks noGrp="1"/>
          </p:cNvSpPr>
          <p:nvPr>
            <p:ph type="title"/>
          </p:nvPr>
        </p:nvSpPr>
        <p:spPr/>
        <p:txBody>
          <a:bodyPr/>
          <a:lstStyle/>
          <a:p>
            <a:r>
              <a:rPr lang="en-US" sz="2800" dirty="0">
                <a:effectLst/>
                <a:ea typeface="Calibri" panose="020F0502020204030204" pitchFamily="34" charset="0"/>
              </a:rPr>
              <a:t>LASSO REGRESSION: </a:t>
            </a:r>
            <a:endParaRPr lang="en-IN" dirty="0"/>
          </a:p>
        </p:txBody>
      </p:sp>
      <p:sp>
        <p:nvSpPr>
          <p:cNvPr id="3" name="Content Placeholder 2">
            <a:extLst>
              <a:ext uri="{FF2B5EF4-FFF2-40B4-BE49-F238E27FC236}">
                <a16:creationId xmlns:a16="http://schemas.microsoft.com/office/drawing/2014/main" id="{F731214D-A29C-41A8-CD32-14B16A32BEAE}"/>
              </a:ext>
            </a:extLst>
          </p:cNvPr>
          <p:cNvSpPr>
            <a:spLocks noGrp="1"/>
          </p:cNvSpPr>
          <p:nvPr>
            <p:ph idx="1"/>
          </p:nvPr>
        </p:nvSpPr>
        <p:spPr>
          <a:xfrm>
            <a:off x="581192" y="2180496"/>
            <a:ext cx="11029615" cy="4424490"/>
          </a:xfrm>
        </p:spPr>
        <p:txBody>
          <a:bodyPr>
            <a:normAutofit/>
          </a:bodyPr>
          <a:lstStyle/>
          <a:p>
            <a:pPr algn="just" fontAlgn="base">
              <a:lnSpc>
                <a:spcPct val="150000"/>
              </a:lnSpc>
              <a:spcAft>
                <a:spcPts val="1000"/>
              </a:spcAft>
              <a:buFont typeface="Wingdings" panose="05000000000000000000" pitchFamily="2" charset="2"/>
              <a:buChar char="Ø"/>
            </a:pPr>
            <a:r>
              <a:rPr lang="en-US" b="0" i="0" dirty="0">
                <a:effectLst/>
                <a:latin typeface="+mj-lt"/>
              </a:rPr>
              <a:t>Least Absolute Shrinkage and Selection Operator</a:t>
            </a:r>
            <a:r>
              <a:rPr lang="en-US" b="0" i="0" dirty="0">
                <a:latin typeface="+mj-lt"/>
                <a:ea typeface="Calibri" panose="020F0502020204030204" pitchFamily="34" charset="0"/>
                <a:cs typeface="Times New Roman" panose="02020603050405020304" pitchFamily="18" charset="0"/>
              </a:rPr>
              <a:t>(LASSO)</a:t>
            </a:r>
            <a:r>
              <a:rPr lang="en-US" sz="1800" dirty="0">
                <a:effectLst/>
                <a:latin typeface="+mj-lt"/>
                <a:ea typeface="Calibri" panose="020F0502020204030204" pitchFamily="34" charset="0"/>
                <a:cs typeface="Times New Roman" panose="02020603050405020304" pitchFamily="18" charset="0"/>
              </a:rPr>
              <a:t> regression is a regularization technique. It is used over regression methods for a more accurate prediction. This model uses shrinkage. Shrinkage is where data values are shrunk towards a central point as the mean.</a:t>
            </a:r>
          </a:p>
          <a:p>
            <a:pPr algn="just" fontAlgn="base">
              <a:lnSpc>
                <a:spcPct val="150000"/>
              </a:lnSpc>
              <a:spcAft>
                <a:spcPts val="1000"/>
              </a:spcAft>
              <a:buFont typeface="Wingdings" panose="05000000000000000000" pitchFamily="2" charset="2"/>
              <a:buChar char="Ø"/>
            </a:pPr>
            <a:r>
              <a:rPr lang="en-US" sz="1800" dirty="0">
                <a:effectLst/>
                <a:latin typeface="+mj-lt"/>
                <a:ea typeface="Calibri" panose="020F0502020204030204" pitchFamily="34" charset="0"/>
                <a:cs typeface="Times New Roman" panose="02020603050405020304" pitchFamily="18" charset="0"/>
              </a:rPr>
              <a:t>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 </a:t>
            </a:r>
          </a:p>
          <a:p>
            <a:pPr algn="just" fontAlgn="base">
              <a:lnSpc>
                <a:spcPct val="150000"/>
              </a:lnSpc>
              <a:spcAft>
                <a:spcPts val="1000"/>
              </a:spcAft>
              <a:buFont typeface="Wingdings" panose="05000000000000000000" pitchFamily="2" charset="2"/>
              <a:buChar char="Ø"/>
            </a:pPr>
            <a:r>
              <a:rPr lang="en-US" sz="1800" dirty="0">
                <a:effectLst/>
                <a:latin typeface="+mj-lt"/>
                <a:ea typeface="Calibri" panose="020F0502020204030204" pitchFamily="34" charset="0"/>
                <a:cs typeface="Times New Roman" panose="02020603050405020304" pitchFamily="18" charset="0"/>
              </a:rPr>
              <a:t>Lasso Regression uses L1 regularization technique. It is used when we have more features because it automatically performs feature selection.</a:t>
            </a:r>
            <a:endParaRPr lang="en-IN" sz="1800" dirty="0">
              <a:effectLst/>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latin typeface="+mj-lt"/>
            </a:endParaRPr>
          </a:p>
        </p:txBody>
      </p:sp>
    </p:spTree>
    <p:extLst>
      <p:ext uri="{BB962C8B-B14F-4D97-AF65-F5344CB8AC3E}">
        <p14:creationId xmlns:p14="http://schemas.microsoft.com/office/powerpoint/2010/main" val="2782578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A1932-CE5E-B98C-0799-0A0F00CC069B}"/>
              </a:ext>
            </a:extLst>
          </p:cNvPr>
          <p:cNvSpPr>
            <a:spLocks noGrp="1"/>
          </p:cNvSpPr>
          <p:nvPr>
            <p:ph idx="1"/>
          </p:nvPr>
        </p:nvSpPr>
        <p:spPr>
          <a:xfrm>
            <a:off x="433634" y="1536570"/>
            <a:ext cx="11158321" cy="5505253"/>
          </a:xfrm>
        </p:spPr>
        <p:txBody>
          <a:bodyPr>
            <a:noAutofit/>
          </a:bodyPr>
          <a:lstStyle/>
          <a:p>
            <a:pPr marL="0" indent="0" algn="l" rtl="0">
              <a:buNone/>
            </a:pPr>
            <a:r>
              <a:rPr lang="en-US" sz="2400" b="1" i="0" dirty="0">
                <a:solidFill>
                  <a:srgbClr val="282829"/>
                </a:solidFill>
                <a:effectLst/>
                <a:latin typeface="+mj-lt"/>
              </a:rPr>
              <a:t>Advantages:</a:t>
            </a:r>
          </a:p>
          <a:p>
            <a:r>
              <a:rPr lang="en-US" b="0" i="0" dirty="0">
                <a:solidFill>
                  <a:srgbClr val="282829"/>
                </a:solidFill>
                <a:effectLst/>
                <a:latin typeface="+mj-lt"/>
              </a:rPr>
              <a:t>As any regularization method, it can avoid overfitting. It can be applied even when number of features is larger than number of data.</a:t>
            </a:r>
          </a:p>
          <a:p>
            <a:r>
              <a:rPr lang="en-US" b="0" i="0" dirty="0">
                <a:solidFill>
                  <a:srgbClr val="282829"/>
                </a:solidFill>
                <a:effectLst/>
                <a:latin typeface="+mj-lt"/>
              </a:rPr>
              <a:t>It can do feature selection.</a:t>
            </a:r>
          </a:p>
          <a:p>
            <a:r>
              <a:rPr lang="en-US" b="0" i="0" dirty="0">
                <a:solidFill>
                  <a:srgbClr val="282829"/>
                </a:solidFill>
                <a:effectLst/>
                <a:latin typeface="+mj-lt"/>
              </a:rPr>
              <a:t>It is fast in terms of inference and fitting.</a:t>
            </a:r>
          </a:p>
          <a:p>
            <a:pPr marL="0" indent="0" algn="l" rtl="0">
              <a:buNone/>
            </a:pPr>
            <a:r>
              <a:rPr lang="en-US" sz="2400" b="1" i="0" dirty="0">
                <a:solidFill>
                  <a:srgbClr val="282829"/>
                </a:solidFill>
                <a:effectLst/>
                <a:latin typeface="+mj-lt"/>
              </a:rPr>
              <a:t>Disadvantage:</a:t>
            </a:r>
          </a:p>
          <a:p>
            <a:r>
              <a:rPr lang="en-US" b="0" i="0" dirty="0">
                <a:solidFill>
                  <a:srgbClr val="282829"/>
                </a:solidFill>
                <a:effectLst/>
                <a:latin typeface="+mj-lt"/>
              </a:rPr>
              <a:t>The model selected by lasso is not stable. For example, on different bootstrapped data, the feature selected can be very different.</a:t>
            </a:r>
          </a:p>
          <a:p>
            <a:r>
              <a:rPr lang="en-US" b="0" i="0" dirty="0">
                <a:solidFill>
                  <a:srgbClr val="282829"/>
                </a:solidFill>
                <a:effectLst/>
                <a:latin typeface="+mj-lt"/>
              </a:rPr>
              <a:t>The model selection result is not intuitive to interpret: for example, why lasso select a feature?</a:t>
            </a:r>
          </a:p>
          <a:p>
            <a:r>
              <a:rPr lang="en-US" b="0" i="0" dirty="0">
                <a:solidFill>
                  <a:srgbClr val="282829"/>
                </a:solidFill>
                <a:effectLst/>
                <a:latin typeface="+mj-lt"/>
              </a:rPr>
              <a:t>When there are highly correlated features, lasso may randomly select one of them of part of them. The result depends on the implementation. To improve, people introduced elastic net.</a:t>
            </a:r>
          </a:p>
          <a:p>
            <a:r>
              <a:rPr lang="en-US" b="0" i="0" dirty="0">
                <a:solidFill>
                  <a:srgbClr val="282829"/>
                </a:solidFill>
                <a:effectLst/>
                <a:latin typeface="+mj-lt"/>
              </a:rPr>
              <a:t>Based on my experience, its prediction performance is usually worse than ridge regression in terms of </a:t>
            </a:r>
            <a:r>
              <a:rPr lang="en-US" b="0" i="0" dirty="0" err="1">
                <a:solidFill>
                  <a:srgbClr val="282829"/>
                </a:solidFill>
                <a:effectLst/>
                <a:latin typeface="+mj-lt"/>
              </a:rPr>
              <a:t>mse</a:t>
            </a:r>
            <a:r>
              <a:rPr lang="en-US" b="0" i="0" dirty="0">
                <a:solidFill>
                  <a:srgbClr val="282829"/>
                </a:solidFill>
                <a:effectLst/>
                <a:latin typeface="+mj-lt"/>
              </a:rPr>
              <a:t>.</a:t>
            </a:r>
          </a:p>
          <a:p>
            <a:pPr marL="0" indent="0">
              <a:buNone/>
            </a:pPr>
            <a:endParaRPr lang="en-IN" dirty="0">
              <a:latin typeface="+mj-lt"/>
            </a:endParaRPr>
          </a:p>
        </p:txBody>
      </p:sp>
    </p:spTree>
    <p:extLst>
      <p:ext uri="{BB962C8B-B14F-4D97-AF65-F5344CB8AC3E}">
        <p14:creationId xmlns:p14="http://schemas.microsoft.com/office/powerpoint/2010/main" val="1742889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A287-1359-D901-E858-9E2E394B1A51}"/>
              </a:ext>
            </a:extLst>
          </p:cNvPr>
          <p:cNvSpPr>
            <a:spLocks noGrp="1"/>
          </p:cNvSpPr>
          <p:nvPr>
            <p:ph type="title"/>
          </p:nvPr>
        </p:nvSpPr>
        <p:spPr/>
        <p:txBody>
          <a:bodyPr/>
          <a:lstStyle/>
          <a:p>
            <a:r>
              <a:rPr lang="en-IN" dirty="0"/>
              <a:t>EXAMPLE:</a:t>
            </a:r>
          </a:p>
        </p:txBody>
      </p:sp>
      <p:pic>
        <p:nvPicPr>
          <p:cNvPr id="6" name="Picture 5">
            <a:extLst>
              <a:ext uri="{FF2B5EF4-FFF2-40B4-BE49-F238E27FC236}">
                <a16:creationId xmlns:a16="http://schemas.microsoft.com/office/drawing/2014/main" id="{2EC1759E-6020-1325-EE9A-1B3112DDC56B}"/>
              </a:ext>
            </a:extLst>
          </p:cNvPr>
          <p:cNvPicPr>
            <a:picLocks noChangeAspect="1"/>
          </p:cNvPicPr>
          <p:nvPr/>
        </p:nvPicPr>
        <p:blipFill>
          <a:blip r:embed="rId2"/>
          <a:stretch>
            <a:fillRect/>
          </a:stretch>
        </p:blipFill>
        <p:spPr>
          <a:xfrm>
            <a:off x="1936305" y="2656472"/>
            <a:ext cx="7321053" cy="2132345"/>
          </a:xfrm>
          <a:prstGeom prst="rect">
            <a:avLst/>
          </a:prstGeom>
        </p:spPr>
      </p:pic>
    </p:spTree>
    <p:extLst>
      <p:ext uri="{BB962C8B-B14F-4D97-AF65-F5344CB8AC3E}">
        <p14:creationId xmlns:p14="http://schemas.microsoft.com/office/powerpoint/2010/main" val="412551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5428-96B4-8792-AB97-D3CCBF909456}"/>
              </a:ext>
            </a:extLst>
          </p:cNvPr>
          <p:cNvSpPr>
            <a:spLocks noGrp="1"/>
          </p:cNvSpPr>
          <p:nvPr>
            <p:ph type="title"/>
          </p:nvPr>
        </p:nvSpPr>
        <p:spPr>
          <a:xfrm>
            <a:off x="581192" y="702156"/>
            <a:ext cx="11029616" cy="771537"/>
          </a:xfrm>
        </p:spPr>
        <p:txBody>
          <a:bodyPr/>
          <a:lstStyle/>
          <a:p>
            <a:r>
              <a:rPr lang="en-IN" dirty="0"/>
              <a:t>BASE PAPER:</a:t>
            </a:r>
          </a:p>
        </p:txBody>
      </p:sp>
      <p:sp>
        <p:nvSpPr>
          <p:cNvPr id="3" name="Content Placeholder 2">
            <a:extLst>
              <a:ext uri="{FF2B5EF4-FFF2-40B4-BE49-F238E27FC236}">
                <a16:creationId xmlns:a16="http://schemas.microsoft.com/office/drawing/2014/main" id="{B13D5CF0-3106-D43F-A371-D7E569AF9BE1}"/>
              </a:ext>
            </a:extLst>
          </p:cNvPr>
          <p:cNvSpPr>
            <a:spLocks noGrp="1"/>
          </p:cNvSpPr>
          <p:nvPr>
            <p:ph idx="1"/>
          </p:nvPr>
        </p:nvSpPr>
        <p:spPr>
          <a:xfrm>
            <a:off x="581192" y="1473693"/>
            <a:ext cx="11029615" cy="3678303"/>
          </a:xfrm>
        </p:spPr>
        <p:txBody>
          <a:bodyPr/>
          <a:lstStyle/>
          <a:p>
            <a:pPr algn="just">
              <a:buFont typeface="Wingdings" panose="05000000000000000000" pitchFamily="2" charset="2"/>
              <a:buChar char="Ø"/>
            </a:pPr>
            <a:r>
              <a:rPr lang="en-IN" b="1" dirty="0">
                <a:latin typeface="+mj-lt"/>
              </a:rPr>
              <a:t>TITLE: </a:t>
            </a:r>
            <a:r>
              <a:rPr lang="en-US" i="0" dirty="0">
                <a:effectLst/>
                <a:latin typeface="+mj-lt"/>
              </a:rPr>
              <a:t>Pearson Correlation Coefficient-Based Performance Enhancement of Broad Learning System for Stock Price Prediction</a:t>
            </a:r>
            <a:endParaRPr lang="en-IN" dirty="0">
              <a:latin typeface="+mj-lt"/>
            </a:endParaRPr>
          </a:p>
          <a:p>
            <a:pPr algn="just">
              <a:buFont typeface="Wingdings" panose="05000000000000000000" pitchFamily="2" charset="2"/>
              <a:buChar char="Ø"/>
            </a:pPr>
            <a:r>
              <a:rPr lang="en-IN" b="1" dirty="0">
                <a:latin typeface="+mj-lt"/>
              </a:rPr>
              <a:t>AUTHOR:</a:t>
            </a:r>
            <a:r>
              <a:rPr lang="en-IN" dirty="0">
                <a:latin typeface="+mj-lt"/>
              </a:rPr>
              <a:t> </a:t>
            </a:r>
            <a:r>
              <a:rPr lang="en-IN" dirty="0" err="1">
                <a:latin typeface="+mj-lt"/>
              </a:rPr>
              <a:t>Guanzhi</a:t>
            </a:r>
            <a:r>
              <a:rPr lang="en-IN" dirty="0">
                <a:latin typeface="+mj-lt"/>
              </a:rPr>
              <a:t> Li</a:t>
            </a:r>
            <a:r>
              <a:rPr lang="en-IN" i="0" dirty="0">
                <a:effectLst/>
                <a:latin typeface="+mj-lt"/>
              </a:rPr>
              <a:t>; </a:t>
            </a:r>
            <a:r>
              <a:rPr lang="en-IN" dirty="0" err="1">
                <a:latin typeface="+mj-lt"/>
              </a:rPr>
              <a:t>Aining</a:t>
            </a:r>
            <a:r>
              <a:rPr lang="en-IN" dirty="0">
                <a:latin typeface="+mj-lt"/>
              </a:rPr>
              <a:t> Zhang</a:t>
            </a:r>
            <a:r>
              <a:rPr lang="en-IN" i="0" dirty="0">
                <a:effectLst/>
                <a:latin typeface="+mj-lt"/>
              </a:rPr>
              <a:t>; </a:t>
            </a:r>
            <a:r>
              <a:rPr lang="en-IN" dirty="0" err="1">
                <a:latin typeface="+mj-lt"/>
              </a:rPr>
              <a:t>Qizhi</a:t>
            </a:r>
            <a:r>
              <a:rPr lang="en-IN" dirty="0">
                <a:latin typeface="+mj-lt"/>
              </a:rPr>
              <a:t> Zhang</a:t>
            </a:r>
            <a:r>
              <a:rPr lang="en-IN" i="0" dirty="0">
                <a:effectLst/>
                <a:latin typeface="+mj-lt"/>
              </a:rPr>
              <a:t>; </a:t>
            </a:r>
            <a:r>
              <a:rPr lang="en-IN" dirty="0">
                <a:latin typeface="+mj-lt"/>
              </a:rPr>
              <a:t>Di Wu</a:t>
            </a:r>
            <a:r>
              <a:rPr lang="en-IN" i="0" dirty="0">
                <a:effectLst/>
                <a:latin typeface="+mj-lt"/>
              </a:rPr>
              <a:t>; </a:t>
            </a:r>
            <a:r>
              <a:rPr lang="en-IN" dirty="0" err="1">
                <a:latin typeface="+mj-lt"/>
              </a:rPr>
              <a:t>Choujun</a:t>
            </a:r>
            <a:r>
              <a:rPr lang="en-IN" dirty="0">
                <a:latin typeface="+mj-lt"/>
              </a:rPr>
              <a:t> Zhan</a:t>
            </a:r>
          </a:p>
          <a:p>
            <a:pPr algn="just">
              <a:buFont typeface="Wingdings" panose="05000000000000000000" pitchFamily="2" charset="2"/>
              <a:buChar char="Ø"/>
            </a:pPr>
            <a:r>
              <a:rPr lang="en-IN" b="1" dirty="0">
                <a:latin typeface="+mj-lt"/>
              </a:rPr>
              <a:t>LINK: </a:t>
            </a:r>
            <a:r>
              <a:rPr lang="en-IN" b="1" dirty="0">
                <a:latin typeface="+mj-lt"/>
                <a:hlinkClick r:id="rId2" action="ppaction://hlinkfile"/>
              </a:rPr>
              <a:t>https://ieeexplore.ieee.org/document/9737295</a:t>
            </a:r>
            <a:endParaRPr lang="en-IN" dirty="0"/>
          </a:p>
        </p:txBody>
      </p:sp>
    </p:spTree>
    <p:extLst>
      <p:ext uri="{BB962C8B-B14F-4D97-AF65-F5344CB8AC3E}">
        <p14:creationId xmlns:p14="http://schemas.microsoft.com/office/powerpoint/2010/main" val="3848959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98E7-468A-EB48-44F2-89619643DCB2}"/>
              </a:ext>
            </a:extLst>
          </p:cNvPr>
          <p:cNvSpPr>
            <a:spLocks noGrp="1"/>
          </p:cNvSpPr>
          <p:nvPr>
            <p:ph type="title"/>
          </p:nvPr>
        </p:nvSpPr>
        <p:spPr/>
        <p:txBody>
          <a:bodyPr/>
          <a:lstStyle/>
          <a:p>
            <a:r>
              <a:rPr lang="en-US" sz="2800" b="1" spc="-5" dirty="0">
                <a:effectLst/>
                <a:ea typeface="Times New Roman" panose="02020603050405020304" pitchFamily="18" charset="0"/>
              </a:rPr>
              <a:t>DECISION TREE ALGORITHM:</a:t>
            </a:r>
            <a:endParaRPr lang="en-IN" dirty="0"/>
          </a:p>
        </p:txBody>
      </p:sp>
      <p:sp>
        <p:nvSpPr>
          <p:cNvPr id="3" name="Content Placeholder 2">
            <a:extLst>
              <a:ext uri="{FF2B5EF4-FFF2-40B4-BE49-F238E27FC236}">
                <a16:creationId xmlns:a16="http://schemas.microsoft.com/office/drawing/2014/main" id="{5C2755BA-E7E4-933A-4ABF-634E68B78A37}"/>
              </a:ext>
            </a:extLst>
          </p:cNvPr>
          <p:cNvSpPr>
            <a:spLocks noGrp="1"/>
          </p:cNvSpPr>
          <p:nvPr>
            <p:ph idx="1"/>
          </p:nvPr>
        </p:nvSpPr>
        <p:spPr/>
        <p:txBody>
          <a:bodyPr/>
          <a:lstStyle/>
          <a:p>
            <a:pPr algn="just">
              <a:lnSpc>
                <a:spcPct val="150000"/>
              </a:lnSpc>
              <a:spcBef>
                <a:spcPts val="300"/>
              </a:spcBef>
              <a:spcAft>
                <a:spcPts val="1000"/>
              </a:spcAft>
              <a:buSzPct val="78000"/>
              <a:buFont typeface="Wingdings" panose="05000000000000000000" pitchFamily="2" charset="2"/>
              <a:buChar char="Ø"/>
              <a:tabLst>
                <a:tab pos="457200" algn="l"/>
              </a:tabLst>
            </a:pPr>
            <a:r>
              <a:rPr lang="en-US" sz="1800" dirty="0">
                <a:effectLst/>
                <a:ea typeface="Times New Roman" panose="02020603050405020304" pitchFamily="18" charset="0"/>
                <a:cs typeface="Times New Roman" panose="02020603050405020304" pitchFamily="18" charset="0"/>
              </a:rPr>
              <a:t>Decision Tree is a Supervised learning technique that can be used for both classification and Regression problems. It is a tree-structured regressor, where internal nodes represent the features of a dataset, branches represent the decision rules and each leaf node represents the outcome.</a:t>
            </a:r>
            <a:endParaRPr lang="en-IN" sz="1800" dirty="0">
              <a:effectLst/>
              <a:ea typeface="Calibri" panose="020F0502020204030204" pitchFamily="34" charset="0"/>
              <a:cs typeface="Times New Roman" panose="02020603050405020304" pitchFamily="18" charset="0"/>
            </a:endParaRPr>
          </a:p>
          <a:p>
            <a:pPr algn="just">
              <a:lnSpc>
                <a:spcPct val="150000"/>
              </a:lnSpc>
              <a:spcBef>
                <a:spcPts val="300"/>
              </a:spcBef>
              <a:spcAft>
                <a:spcPts val="1000"/>
              </a:spcAft>
              <a:buSzPct val="78000"/>
              <a:buFont typeface="Wingdings" panose="05000000000000000000" pitchFamily="2" charset="2"/>
              <a:buChar char="Ø"/>
              <a:tabLst>
                <a:tab pos="457200" algn="l"/>
              </a:tabLst>
            </a:pPr>
            <a:r>
              <a:rPr lang="en-US" sz="1800" dirty="0">
                <a:effectLst/>
                <a:ea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endParaRPr lang="en-IN" sz="18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575594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BE26F-9835-EA09-0E12-DB744747F27D}"/>
              </a:ext>
            </a:extLst>
          </p:cNvPr>
          <p:cNvSpPr>
            <a:spLocks noGrp="1"/>
          </p:cNvSpPr>
          <p:nvPr>
            <p:ph idx="1"/>
          </p:nvPr>
        </p:nvSpPr>
        <p:spPr>
          <a:xfrm>
            <a:off x="422572" y="1404593"/>
            <a:ext cx="11346856" cy="5293191"/>
          </a:xfrm>
        </p:spPr>
        <p:txBody>
          <a:bodyPr>
            <a:noAutofit/>
          </a:bodyPr>
          <a:lstStyle/>
          <a:p>
            <a:pPr marL="0" indent="0" algn="l">
              <a:buNone/>
            </a:pPr>
            <a:r>
              <a:rPr lang="en-US" sz="2400" b="1" i="0" dirty="0">
                <a:solidFill>
                  <a:srgbClr val="292929"/>
                </a:solidFill>
                <a:effectLst/>
                <a:latin typeface="+mj-lt"/>
              </a:rPr>
              <a:t>Advantages:</a:t>
            </a:r>
          </a:p>
          <a:p>
            <a:pPr>
              <a:buFont typeface="Wingdings" panose="05000000000000000000" pitchFamily="2" charset="2"/>
              <a:buChar char="§"/>
            </a:pPr>
            <a:r>
              <a:rPr lang="en-US" b="0" i="0" dirty="0">
                <a:solidFill>
                  <a:srgbClr val="292929"/>
                </a:solidFill>
                <a:effectLst/>
                <a:latin typeface="+mj-lt"/>
              </a:rPr>
              <a:t>Compared to other algorithms decision trees requires less effort for data preparation during pre-processing.</a:t>
            </a:r>
          </a:p>
          <a:p>
            <a:pPr>
              <a:buFont typeface="Wingdings" panose="05000000000000000000" pitchFamily="2" charset="2"/>
              <a:buChar char="§"/>
            </a:pPr>
            <a:r>
              <a:rPr lang="en-US" b="0" i="0" dirty="0">
                <a:solidFill>
                  <a:srgbClr val="292929"/>
                </a:solidFill>
                <a:effectLst/>
                <a:latin typeface="+mj-lt"/>
              </a:rPr>
              <a:t>It does not require normalization of data.</a:t>
            </a:r>
          </a:p>
          <a:p>
            <a:pPr>
              <a:buFont typeface="Wingdings" panose="05000000000000000000" pitchFamily="2" charset="2"/>
              <a:buChar char="§"/>
            </a:pPr>
            <a:r>
              <a:rPr lang="en-US" b="0" i="0" dirty="0">
                <a:solidFill>
                  <a:srgbClr val="292929"/>
                </a:solidFill>
                <a:effectLst/>
                <a:latin typeface="+mj-lt"/>
              </a:rPr>
              <a:t>It does not require scaling of data as well.</a:t>
            </a:r>
          </a:p>
          <a:p>
            <a:pPr>
              <a:buFont typeface="Wingdings" panose="05000000000000000000" pitchFamily="2" charset="2"/>
              <a:buChar char="§"/>
            </a:pPr>
            <a:r>
              <a:rPr lang="en-US" b="0" i="0" dirty="0">
                <a:solidFill>
                  <a:srgbClr val="292929"/>
                </a:solidFill>
                <a:effectLst/>
                <a:latin typeface="+mj-lt"/>
              </a:rPr>
              <a:t>A Decision tree model is very intuitive and easy to explain to technical teams as well as stakeholders.</a:t>
            </a:r>
          </a:p>
          <a:p>
            <a:pPr marL="0" indent="0" algn="l">
              <a:buNone/>
            </a:pPr>
            <a:r>
              <a:rPr lang="en-US" sz="2400" b="1" i="0" dirty="0">
                <a:solidFill>
                  <a:srgbClr val="292929"/>
                </a:solidFill>
                <a:effectLst/>
                <a:latin typeface="+mj-lt"/>
              </a:rPr>
              <a:t>Disadvantage:</a:t>
            </a:r>
          </a:p>
          <a:p>
            <a:pPr>
              <a:buFont typeface="Wingdings" panose="05000000000000000000" pitchFamily="2" charset="2"/>
              <a:buChar char="§"/>
            </a:pPr>
            <a:r>
              <a:rPr lang="en-US" b="0" i="0" dirty="0">
                <a:solidFill>
                  <a:srgbClr val="292929"/>
                </a:solidFill>
                <a:effectLst/>
                <a:latin typeface="+mj-lt"/>
              </a:rPr>
              <a:t>A small change in the data can cause a large change in the structure of the decision tree causing instability.</a:t>
            </a:r>
          </a:p>
          <a:p>
            <a:pPr>
              <a:buFont typeface="Wingdings" panose="05000000000000000000" pitchFamily="2" charset="2"/>
              <a:buChar char="§"/>
            </a:pPr>
            <a:r>
              <a:rPr lang="en-US" b="0" i="0" dirty="0">
                <a:solidFill>
                  <a:srgbClr val="292929"/>
                </a:solidFill>
                <a:effectLst/>
                <a:latin typeface="+mj-lt"/>
              </a:rPr>
              <a:t>For a Decision tree sometimes calculation can go far more complex compared to other algorithms.</a:t>
            </a:r>
          </a:p>
          <a:p>
            <a:pPr>
              <a:buFont typeface="Wingdings" panose="05000000000000000000" pitchFamily="2" charset="2"/>
              <a:buChar char="§"/>
            </a:pPr>
            <a:r>
              <a:rPr lang="en-US" b="0" i="0" dirty="0">
                <a:solidFill>
                  <a:srgbClr val="292929"/>
                </a:solidFill>
                <a:effectLst/>
                <a:latin typeface="+mj-lt"/>
              </a:rPr>
              <a:t>Decision tree often involves higher time to train the model.</a:t>
            </a:r>
          </a:p>
          <a:p>
            <a:pPr>
              <a:buFont typeface="Wingdings" panose="05000000000000000000" pitchFamily="2" charset="2"/>
              <a:buChar char="§"/>
            </a:pPr>
            <a:r>
              <a:rPr lang="en-US" b="0" i="0" dirty="0">
                <a:solidFill>
                  <a:srgbClr val="292929"/>
                </a:solidFill>
                <a:effectLst/>
                <a:latin typeface="+mj-lt"/>
              </a:rPr>
              <a:t>Decision tree training is relatively expensive as they are complex.</a:t>
            </a:r>
            <a:endParaRPr lang="en-IN" dirty="0">
              <a:latin typeface="+mj-lt"/>
            </a:endParaRPr>
          </a:p>
        </p:txBody>
      </p:sp>
    </p:spTree>
    <p:extLst>
      <p:ext uri="{BB962C8B-B14F-4D97-AF65-F5344CB8AC3E}">
        <p14:creationId xmlns:p14="http://schemas.microsoft.com/office/powerpoint/2010/main" val="927420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9975-E34F-372D-A8DA-97B726B1C255}"/>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016B3C8B-BEBB-CEF2-C2E1-37ABC303CD97}"/>
              </a:ext>
            </a:extLst>
          </p:cNvPr>
          <p:cNvPicPr>
            <a:picLocks noGrp="1" noChangeAspect="1"/>
          </p:cNvPicPr>
          <p:nvPr>
            <p:ph idx="1"/>
          </p:nvPr>
        </p:nvPicPr>
        <p:blipFill>
          <a:blip r:embed="rId2"/>
          <a:stretch>
            <a:fillRect/>
          </a:stretch>
        </p:blipFill>
        <p:spPr>
          <a:xfrm>
            <a:off x="1254127" y="2743200"/>
            <a:ext cx="9460636" cy="2239204"/>
          </a:xfrm>
        </p:spPr>
      </p:pic>
    </p:spTree>
    <p:extLst>
      <p:ext uri="{BB962C8B-B14F-4D97-AF65-F5344CB8AC3E}">
        <p14:creationId xmlns:p14="http://schemas.microsoft.com/office/powerpoint/2010/main" val="2184933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A072-1800-C481-DB1E-51A0AE511699}"/>
              </a:ext>
            </a:extLst>
          </p:cNvPr>
          <p:cNvSpPr>
            <a:spLocks noGrp="1"/>
          </p:cNvSpPr>
          <p:nvPr>
            <p:ph type="title"/>
          </p:nvPr>
        </p:nvSpPr>
        <p:spPr/>
        <p:txBody>
          <a:bodyPr/>
          <a:lstStyle/>
          <a:p>
            <a:r>
              <a:rPr lang="en-US" sz="2800" dirty="0">
                <a:effectLst/>
                <a:ea typeface="Calibri" panose="020F0502020204030204" pitchFamily="34" charset="0"/>
              </a:rPr>
              <a:t>RIDGE REGRESSION: </a:t>
            </a:r>
            <a:endParaRPr lang="en-IN" dirty="0"/>
          </a:p>
        </p:txBody>
      </p:sp>
      <p:sp>
        <p:nvSpPr>
          <p:cNvPr id="3" name="Content Placeholder 2">
            <a:extLst>
              <a:ext uri="{FF2B5EF4-FFF2-40B4-BE49-F238E27FC236}">
                <a16:creationId xmlns:a16="http://schemas.microsoft.com/office/drawing/2014/main" id="{F04D4309-F5D6-E57C-5A95-4FCA38E7DD12}"/>
              </a:ext>
            </a:extLst>
          </p:cNvPr>
          <p:cNvSpPr>
            <a:spLocks noGrp="1"/>
          </p:cNvSpPr>
          <p:nvPr>
            <p:ph idx="1"/>
          </p:nvPr>
        </p:nvSpPr>
        <p:spPr/>
        <p:txBody>
          <a:bodyPr/>
          <a:lstStyle/>
          <a:p>
            <a:pPr algn="jus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Ridge regression is a regularization technique, which is used to reduce the complexity of the model. It is also called as L2 regularization. In this technique, the cost function is altered by adding the penalty term to it. The amount of bias added to the model is called Ridge Regression penalty.</a:t>
            </a:r>
            <a:endParaRPr lang="en-IN" sz="1800" dirty="0">
              <a:effectLst/>
              <a:ea typeface="Calibri" panose="020F0502020204030204" pitchFamily="34" charset="0"/>
              <a:cs typeface="Times New Roman" panose="02020603050405020304" pitchFamily="18" charset="0"/>
            </a:endParaRPr>
          </a:p>
          <a:p>
            <a:pPr algn="just">
              <a:spcAft>
                <a:spcPts val="1000"/>
              </a:spcAft>
              <a:buFont typeface="Wingdings" panose="05000000000000000000" pitchFamily="2" charset="2"/>
              <a:buChar char="Ø"/>
            </a:pPr>
            <a:r>
              <a:rPr lang="en-US" sz="1800" dirty="0">
                <a:effectLst/>
                <a:ea typeface="Calibri" panose="020F0502020204030204" pitchFamily="34" charset="0"/>
                <a:cs typeface="Times New Roman" panose="02020603050405020304" pitchFamily="18" charset="0"/>
              </a:rPr>
              <a:t>Ridge works well if there are many large parameters of about the same value.</a:t>
            </a:r>
            <a:endParaRPr lang="en-IN" sz="1800" dirty="0">
              <a:effectLst/>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1800" dirty="0">
                <a:effectLst/>
                <a:ea typeface="Calibri" panose="020F0502020204030204" pitchFamily="34" charset="0"/>
              </a:rPr>
              <a:t>Ridge regression aims at reducing the standard error by adding some bias in the estimates of the regression. </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55851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B3366-737B-DD53-35AD-356310EF831D}"/>
              </a:ext>
            </a:extLst>
          </p:cNvPr>
          <p:cNvSpPr>
            <a:spLocks noGrp="1"/>
          </p:cNvSpPr>
          <p:nvPr>
            <p:ph idx="1"/>
          </p:nvPr>
        </p:nvSpPr>
        <p:spPr>
          <a:xfrm>
            <a:off x="377073" y="1305472"/>
            <a:ext cx="11610807" cy="5156643"/>
          </a:xfrm>
        </p:spPr>
        <p:txBody>
          <a:bodyPr>
            <a:normAutofit/>
          </a:bodyPr>
          <a:lstStyle/>
          <a:p>
            <a:pPr marL="0" indent="0" algn="l">
              <a:buNone/>
            </a:pPr>
            <a:r>
              <a:rPr lang="en-US" sz="2400" b="1" i="0" dirty="0">
                <a:solidFill>
                  <a:srgbClr val="1C1C1C"/>
                </a:solidFill>
                <a:effectLst/>
                <a:latin typeface="+mj-lt"/>
              </a:rPr>
              <a:t>Advantages</a:t>
            </a:r>
            <a:endParaRPr lang="en-US" sz="2400" b="0" i="0" dirty="0">
              <a:solidFill>
                <a:srgbClr val="1C1C1C"/>
              </a:solidFill>
              <a:effectLst/>
              <a:latin typeface="+mj-lt"/>
            </a:endParaRPr>
          </a:p>
          <a:p>
            <a:pPr algn="l">
              <a:buFont typeface="Wingdings" panose="05000000000000000000" pitchFamily="2" charset="2"/>
              <a:buChar char="§"/>
            </a:pPr>
            <a:r>
              <a:rPr lang="en-US" b="0" i="0" dirty="0">
                <a:solidFill>
                  <a:srgbClr val="1C1C1C"/>
                </a:solidFill>
                <a:effectLst/>
                <a:latin typeface="+mj-lt"/>
              </a:rPr>
              <a:t>Avoids overfitting a model.</a:t>
            </a:r>
          </a:p>
          <a:p>
            <a:pPr algn="l">
              <a:buFont typeface="Wingdings" panose="05000000000000000000" pitchFamily="2" charset="2"/>
              <a:buChar char="§"/>
            </a:pPr>
            <a:r>
              <a:rPr lang="en-US" b="0" i="0" dirty="0">
                <a:solidFill>
                  <a:srgbClr val="1C1C1C"/>
                </a:solidFill>
                <a:effectLst/>
                <a:latin typeface="+mj-lt"/>
              </a:rPr>
              <a:t>They add just enough bias to make the estimates reasonably reliable approximations to true population values.</a:t>
            </a:r>
          </a:p>
          <a:p>
            <a:pPr marL="0" indent="0" algn="l">
              <a:buNone/>
            </a:pPr>
            <a:r>
              <a:rPr lang="en-US" sz="2400" b="1" i="0" dirty="0">
                <a:solidFill>
                  <a:srgbClr val="1C1C1C"/>
                </a:solidFill>
                <a:effectLst/>
                <a:latin typeface="+mj-lt"/>
              </a:rPr>
              <a:t>Disadvantages</a:t>
            </a:r>
            <a:endParaRPr lang="en-US" sz="2400" b="0" i="0" dirty="0">
              <a:solidFill>
                <a:srgbClr val="1C1C1C"/>
              </a:solidFill>
              <a:effectLst/>
              <a:latin typeface="+mj-lt"/>
            </a:endParaRPr>
          </a:p>
          <a:p>
            <a:r>
              <a:rPr lang="en-US" b="0" i="0" dirty="0">
                <a:solidFill>
                  <a:srgbClr val="1C1C1C"/>
                </a:solidFill>
                <a:effectLst/>
                <a:latin typeface="+mj-lt"/>
              </a:rPr>
              <a:t>They include all the predictors in the final model.</a:t>
            </a:r>
          </a:p>
          <a:p>
            <a:r>
              <a:rPr lang="en-US" b="0" i="0" dirty="0">
                <a:solidFill>
                  <a:srgbClr val="1C1C1C"/>
                </a:solidFill>
                <a:effectLst/>
                <a:latin typeface="+mj-lt"/>
              </a:rPr>
              <a:t>They are unable to perform feature selection.</a:t>
            </a:r>
          </a:p>
          <a:p>
            <a:r>
              <a:rPr lang="en-US" b="0" i="0" dirty="0">
                <a:solidFill>
                  <a:srgbClr val="1C1C1C"/>
                </a:solidFill>
                <a:effectLst/>
                <a:latin typeface="+mj-lt"/>
              </a:rPr>
              <a:t>They shrink the coefficients towards zero.</a:t>
            </a:r>
          </a:p>
          <a:p>
            <a:r>
              <a:rPr lang="en-US" b="0" i="0" dirty="0">
                <a:solidFill>
                  <a:srgbClr val="1C1C1C"/>
                </a:solidFill>
                <a:effectLst/>
                <a:latin typeface="+mj-lt"/>
              </a:rPr>
              <a:t>They trade the variance for bias.</a:t>
            </a:r>
          </a:p>
          <a:p>
            <a:pPr marL="0" indent="0">
              <a:buNone/>
            </a:pPr>
            <a:endParaRPr lang="en-IN" dirty="0">
              <a:latin typeface="+mj-lt"/>
            </a:endParaRPr>
          </a:p>
        </p:txBody>
      </p:sp>
    </p:spTree>
    <p:extLst>
      <p:ext uri="{BB962C8B-B14F-4D97-AF65-F5344CB8AC3E}">
        <p14:creationId xmlns:p14="http://schemas.microsoft.com/office/powerpoint/2010/main" val="2041469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86E4-7122-2729-ED13-03365B2EDF19}"/>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08893C6E-D41D-864B-F320-8759E4CF92A2}"/>
              </a:ext>
            </a:extLst>
          </p:cNvPr>
          <p:cNvPicPr>
            <a:picLocks noGrp="1" noChangeAspect="1"/>
          </p:cNvPicPr>
          <p:nvPr>
            <p:ph idx="1"/>
          </p:nvPr>
        </p:nvPicPr>
        <p:blipFill>
          <a:blip r:embed="rId2"/>
          <a:stretch>
            <a:fillRect/>
          </a:stretch>
        </p:blipFill>
        <p:spPr>
          <a:xfrm>
            <a:off x="2570290" y="2778698"/>
            <a:ext cx="7051420" cy="2513377"/>
          </a:xfrm>
        </p:spPr>
      </p:pic>
    </p:spTree>
    <p:extLst>
      <p:ext uri="{BB962C8B-B14F-4D97-AF65-F5344CB8AC3E}">
        <p14:creationId xmlns:p14="http://schemas.microsoft.com/office/powerpoint/2010/main" val="371204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5A1F-20C0-EBB3-D88A-6E01F887B62D}"/>
              </a:ext>
            </a:extLst>
          </p:cNvPr>
          <p:cNvSpPr>
            <a:spLocks noGrp="1"/>
          </p:cNvSpPr>
          <p:nvPr>
            <p:ph type="title"/>
          </p:nvPr>
        </p:nvSpPr>
        <p:spPr/>
        <p:txBody>
          <a:bodyPr/>
          <a:lstStyle/>
          <a:p>
            <a:r>
              <a:rPr lang="en-US" sz="2800" b="1" dirty="0">
                <a:effectLst/>
                <a:ea typeface="Calibri" panose="020F0502020204030204" pitchFamily="34" charset="0"/>
              </a:rPr>
              <a:t>DEPLOYMENT</a:t>
            </a:r>
            <a:endParaRPr lang="en-IN" dirty="0"/>
          </a:p>
        </p:txBody>
      </p:sp>
      <p:sp>
        <p:nvSpPr>
          <p:cNvPr id="3" name="Content Placeholder 2">
            <a:extLst>
              <a:ext uri="{FF2B5EF4-FFF2-40B4-BE49-F238E27FC236}">
                <a16:creationId xmlns:a16="http://schemas.microsoft.com/office/drawing/2014/main" id="{3EF1B0B3-A8A3-F380-0AB9-4B099866F907}"/>
              </a:ext>
            </a:extLst>
          </p:cNvPr>
          <p:cNvSpPr>
            <a:spLocks noGrp="1"/>
          </p:cNvSpPr>
          <p:nvPr>
            <p:ph idx="1"/>
          </p:nvPr>
        </p:nvSpPr>
        <p:spPr>
          <a:xfrm>
            <a:off x="581193" y="2030998"/>
            <a:ext cx="11029615" cy="2796003"/>
          </a:xfrm>
        </p:spPr>
        <p:txBody>
          <a:bodyPr>
            <a:normAutofit/>
          </a:bodyPr>
          <a:lstStyle/>
          <a:p>
            <a:pPr marL="0" indent="0">
              <a:buNone/>
            </a:pPr>
            <a:r>
              <a:rPr lang="en-US" sz="2200" spc="-5" dirty="0">
                <a:effectLst/>
                <a:latin typeface="+mj-lt"/>
                <a:ea typeface="Times New Roman" panose="02020603050405020304" pitchFamily="18" charset="0"/>
              </a:rPr>
              <a:t>In this module the trained machine learning model is converted into pickle data format file (.</a:t>
            </a:r>
            <a:r>
              <a:rPr lang="en-US" sz="2200" spc="-5" dirty="0" err="1">
                <a:effectLst/>
                <a:latin typeface="+mj-lt"/>
                <a:ea typeface="Times New Roman" panose="02020603050405020304" pitchFamily="18" charset="0"/>
              </a:rPr>
              <a:t>pkl</a:t>
            </a:r>
            <a:r>
              <a:rPr lang="en-US" sz="2200" spc="-5" dirty="0">
                <a:effectLst/>
                <a:latin typeface="+mj-lt"/>
                <a:ea typeface="Times New Roman" panose="02020603050405020304" pitchFamily="18" charset="0"/>
              </a:rPr>
              <a:t> file) which is then deployed in our </a:t>
            </a:r>
            <a:r>
              <a:rPr lang="en-US" sz="2200" spc="-5" dirty="0" err="1">
                <a:effectLst/>
                <a:latin typeface="+mj-lt"/>
                <a:ea typeface="Times New Roman" panose="02020603050405020304" pitchFamily="18" charset="0"/>
              </a:rPr>
              <a:t>django</a:t>
            </a:r>
            <a:r>
              <a:rPr lang="en-US" sz="2200" spc="-5" dirty="0">
                <a:effectLst/>
                <a:latin typeface="+mj-lt"/>
                <a:ea typeface="Times New Roman" panose="02020603050405020304" pitchFamily="18" charset="0"/>
              </a:rPr>
              <a:t> framework.</a:t>
            </a:r>
            <a:endParaRPr lang="en-IN" sz="2200" dirty="0"/>
          </a:p>
        </p:txBody>
      </p:sp>
    </p:spTree>
    <p:extLst>
      <p:ext uri="{BB962C8B-B14F-4D97-AF65-F5344CB8AC3E}">
        <p14:creationId xmlns:p14="http://schemas.microsoft.com/office/powerpoint/2010/main" val="4144873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257CAE-584B-EA76-0010-8F945ACE4A70}"/>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412077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FEB795-E083-9029-861B-7A7366D5DD27}"/>
              </a:ext>
            </a:extLst>
          </p:cNvPr>
          <p:cNvPicPr>
            <a:picLocks noChangeAspect="1"/>
          </p:cNvPicPr>
          <p:nvPr/>
        </p:nvPicPr>
        <p:blipFill rotWithShape="1">
          <a:blip r:embed="rId2"/>
          <a:srcRect t="3574" b="7354"/>
          <a:stretch/>
        </p:blipFill>
        <p:spPr>
          <a:xfrm>
            <a:off x="0" y="245097"/>
            <a:ext cx="12192000" cy="6108570"/>
          </a:xfrm>
          <a:prstGeom prst="rect">
            <a:avLst/>
          </a:prstGeom>
        </p:spPr>
      </p:pic>
    </p:spTree>
    <p:extLst>
      <p:ext uri="{BB962C8B-B14F-4D97-AF65-F5344CB8AC3E}">
        <p14:creationId xmlns:p14="http://schemas.microsoft.com/office/powerpoint/2010/main" val="2299671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A681-6087-7128-FA92-8AFA3D61C587}"/>
              </a:ext>
            </a:extLst>
          </p:cNvPr>
          <p:cNvSpPr>
            <a:spLocks noGrp="1"/>
          </p:cNvSpPr>
          <p:nvPr>
            <p:ph type="title"/>
          </p:nvPr>
        </p:nvSpPr>
        <p:spPr>
          <a:xfrm>
            <a:off x="581192" y="353364"/>
            <a:ext cx="11029616" cy="1013800"/>
          </a:xfrm>
        </p:spPr>
        <p:txBody>
          <a:bodyPr/>
          <a:lstStyle/>
          <a:p>
            <a:r>
              <a:rPr lang="en-IN" dirty="0"/>
              <a:t>PERFORMANCE METRICS</a:t>
            </a:r>
          </a:p>
        </p:txBody>
      </p:sp>
      <p:graphicFrame>
        <p:nvGraphicFramePr>
          <p:cNvPr id="4" name="Table 4">
            <a:extLst>
              <a:ext uri="{FF2B5EF4-FFF2-40B4-BE49-F238E27FC236}">
                <a16:creationId xmlns:a16="http://schemas.microsoft.com/office/drawing/2014/main" id="{7360E65D-716E-1377-0F58-61D7933AE84C}"/>
              </a:ext>
            </a:extLst>
          </p:cNvPr>
          <p:cNvGraphicFramePr>
            <a:graphicFrameLocks noGrp="1"/>
          </p:cNvGraphicFramePr>
          <p:nvPr>
            <p:ph idx="1"/>
            <p:extLst>
              <p:ext uri="{D42A27DB-BD31-4B8C-83A1-F6EECF244321}">
                <p14:modId xmlns:p14="http://schemas.microsoft.com/office/powerpoint/2010/main" val="4231822235"/>
              </p:ext>
            </p:extLst>
          </p:nvPr>
        </p:nvGraphicFramePr>
        <p:xfrm>
          <a:off x="310225" y="1904216"/>
          <a:ext cx="11571549" cy="4572000"/>
        </p:xfrm>
        <a:graphic>
          <a:graphicData uri="http://schemas.openxmlformats.org/drawingml/2006/table">
            <a:tbl>
              <a:tblPr firstRow="1" bandRow="1">
                <a:tableStyleId>{37CE84F3-28C3-443E-9E96-99CF82512B78}</a:tableStyleId>
              </a:tblPr>
              <a:tblGrid>
                <a:gridCol w="1942367">
                  <a:extLst>
                    <a:ext uri="{9D8B030D-6E8A-4147-A177-3AD203B41FA5}">
                      <a16:colId xmlns:a16="http://schemas.microsoft.com/office/drawing/2014/main" val="1295619964"/>
                    </a:ext>
                  </a:extLst>
                </a:gridCol>
                <a:gridCol w="1574100">
                  <a:extLst>
                    <a:ext uri="{9D8B030D-6E8A-4147-A177-3AD203B41FA5}">
                      <a16:colId xmlns:a16="http://schemas.microsoft.com/office/drawing/2014/main" val="336986566"/>
                    </a:ext>
                  </a:extLst>
                </a:gridCol>
                <a:gridCol w="1832714">
                  <a:extLst>
                    <a:ext uri="{9D8B030D-6E8A-4147-A177-3AD203B41FA5}">
                      <a16:colId xmlns:a16="http://schemas.microsoft.com/office/drawing/2014/main" val="3557214844"/>
                    </a:ext>
                  </a:extLst>
                </a:gridCol>
                <a:gridCol w="1756922">
                  <a:extLst>
                    <a:ext uri="{9D8B030D-6E8A-4147-A177-3AD203B41FA5}">
                      <a16:colId xmlns:a16="http://schemas.microsoft.com/office/drawing/2014/main" val="237115623"/>
                    </a:ext>
                  </a:extLst>
                </a:gridCol>
                <a:gridCol w="1488482">
                  <a:extLst>
                    <a:ext uri="{9D8B030D-6E8A-4147-A177-3AD203B41FA5}">
                      <a16:colId xmlns:a16="http://schemas.microsoft.com/office/drawing/2014/main" val="2769476621"/>
                    </a:ext>
                  </a:extLst>
                </a:gridCol>
                <a:gridCol w="1560153">
                  <a:extLst>
                    <a:ext uri="{9D8B030D-6E8A-4147-A177-3AD203B41FA5}">
                      <a16:colId xmlns:a16="http://schemas.microsoft.com/office/drawing/2014/main" val="4283391343"/>
                    </a:ext>
                  </a:extLst>
                </a:gridCol>
                <a:gridCol w="1416811">
                  <a:extLst>
                    <a:ext uri="{9D8B030D-6E8A-4147-A177-3AD203B41FA5}">
                      <a16:colId xmlns:a16="http://schemas.microsoft.com/office/drawing/2014/main" val="2905869500"/>
                    </a:ext>
                  </a:extLst>
                </a:gridCol>
              </a:tblGrid>
              <a:tr h="912190">
                <a:tc>
                  <a:txBody>
                    <a:bodyPr/>
                    <a:lstStyle/>
                    <a:p>
                      <a:pPr algn="ctr"/>
                      <a:endParaRPr lang="en-IN" b="1" dirty="0"/>
                    </a:p>
                  </a:txBody>
                  <a:tcPr/>
                </a:tc>
                <a:tc>
                  <a:txBody>
                    <a:bodyPr/>
                    <a:lstStyle/>
                    <a:p>
                      <a:pPr algn="ctr"/>
                      <a:r>
                        <a:rPr lang="en-IN" sz="1800" b="1" i="0" kern="1200" dirty="0">
                          <a:solidFill>
                            <a:schemeClr val="lt1"/>
                          </a:solidFill>
                          <a:effectLst/>
                          <a:latin typeface="+mn-lt"/>
                          <a:ea typeface="+mn-ea"/>
                          <a:cs typeface="+mn-cs"/>
                        </a:rPr>
                        <a:t>Mean Absolute Error</a:t>
                      </a:r>
                      <a:endParaRPr lang="en-IN" b="1" dirty="0"/>
                    </a:p>
                  </a:txBody>
                  <a:tcPr/>
                </a:tc>
                <a:tc>
                  <a:txBody>
                    <a:bodyPr/>
                    <a:lstStyle/>
                    <a:p>
                      <a:pPr algn="ctr"/>
                      <a:r>
                        <a:rPr lang="en-IN" b="1" dirty="0"/>
                        <a:t>Mean Absolute Percentage Error</a:t>
                      </a:r>
                    </a:p>
                  </a:txBody>
                  <a:tcPr/>
                </a:tc>
                <a:tc>
                  <a:txBody>
                    <a:bodyPr/>
                    <a:lstStyle/>
                    <a:p>
                      <a:pPr algn="ctr"/>
                      <a:r>
                        <a:rPr lang="en-IN" b="1" dirty="0"/>
                        <a:t>Explained Variance Score</a:t>
                      </a:r>
                    </a:p>
                  </a:txBody>
                  <a:tcPr/>
                </a:tc>
                <a:tc>
                  <a:txBody>
                    <a:bodyPr/>
                    <a:lstStyle/>
                    <a:p>
                      <a:pPr algn="ctr"/>
                      <a:r>
                        <a:rPr lang="en-IN" sz="1800" b="1" i="0" kern="1200" dirty="0">
                          <a:solidFill>
                            <a:schemeClr val="lt1"/>
                          </a:solidFill>
                          <a:effectLst/>
                          <a:latin typeface="+mn-lt"/>
                          <a:ea typeface="+mn-ea"/>
                          <a:cs typeface="+mn-cs"/>
                        </a:rPr>
                        <a:t>Mean Squared Error</a:t>
                      </a:r>
                      <a:endParaRPr lang="en-IN" b="1" dirty="0"/>
                    </a:p>
                  </a:txBody>
                  <a:tcPr/>
                </a:tc>
                <a:tc>
                  <a:txBody>
                    <a:bodyPr/>
                    <a:lstStyle/>
                    <a:p>
                      <a:pPr algn="ctr"/>
                      <a:r>
                        <a:rPr lang="en-IN" sz="1800" b="1" i="0" kern="1200" dirty="0">
                          <a:solidFill>
                            <a:schemeClr val="lt1"/>
                          </a:solidFill>
                          <a:effectLst/>
                          <a:latin typeface="+mn-lt"/>
                          <a:ea typeface="+mn-ea"/>
                          <a:cs typeface="+mn-cs"/>
                        </a:rPr>
                        <a:t>Median Absolute Error</a:t>
                      </a:r>
                      <a:endParaRPr lang="en-IN"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R2 score</a:t>
                      </a:r>
                      <a:endParaRPr lang="en-IN" b="1" dirty="0"/>
                    </a:p>
                    <a:p>
                      <a:pPr algn="ctr"/>
                      <a:endParaRPr lang="en-IN" b="1" dirty="0"/>
                    </a:p>
                  </a:txBody>
                  <a:tcPr/>
                </a:tc>
                <a:extLst>
                  <a:ext uri="{0D108BD9-81ED-4DB2-BD59-A6C34878D82A}">
                    <a16:rowId xmlns:a16="http://schemas.microsoft.com/office/drawing/2014/main" val="1983580183"/>
                  </a:ext>
                </a:extLst>
              </a:tr>
              <a:tr h="4745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i="0" dirty="0">
                          <a:effectLst/>
                        </a:rPr>
                        <a:t>Adaptive Boosting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b="1" dirty="0"/>
                    </a:p>
                  </a:txBody>
                  <a:tcPr/>
                </a:tc>
                <a:tc>
                  <a:txBody>
                    <a:bodyPr/>
                    <a:lstStyle/>
                    <a:p>
                      <a:pPr algn="ctr"/>
                      <a:r>
                        <a:rPr lang="en-IN" dirty="0"/>
                        <a:t>13.86</a:t>
                      </a:r>
                    </a:p>
                  </a:txBody>
                  <a:tcPr/>
                </a:tc>
                <a:tc>
                  <a:txBody>
                    <a:bodyPr/>
                    <a:lstStyle/>
                    <a:p>
                      <a:pPr algn="ctr"/>
                      <a:r>
                        <a:rPr lang="en-IN" dirty="0"/>
                        <a:t>1.16</a:t>
                      </a:r>
                    </a:p>
                  </a:txBody>
                  <a:tcPr/>
                </a:tc>
                <a:tc>
                  <a:txBody>
                    <a:bodyPr/>
                    <a:lstStyle/>
                    <a:p>
                      <a:pPr algn="ctr"/>
                      <a:r>
                        <a:rPr lang="en-IN" dirty="0"/>
                        <a:t>99.22</a:t>
                      </a:r>
                    </a:p>
                  </a:txBody>
                  <a:tcPr/>
                </a:tc>
                <a:tc>
                  <a:txBody>
                    <a:bodyPr/>
                    <a:lstStyle/>
                    <a:p>
                      <a:pPr algn="ctr"/>
                      <a:r>
                        <a:rPr lang="en-IN" dirty="0"/>
                        <a:t>368.03</a:t>
                      </a:r>
                    </a:p>
                  </a:txBody>
                  <a:tcPr/>
                </a:tc>
                <a:tc>
                  <a:txBody>
                    <a:bodyPr/>
                    <a:lstStyle/>
                    <a:p>
                      <a:pPr algn="ctr"/>
                      <a:r>
                        <a:rPr lang="en-IN" dirty="0"/>
                        <a:t>12.43</a:t>
                      </a:r>
                    </a:p>
                  </a:txBody>
                  <a:tcPr/>
                </a:tc>
                <a:tc>
                  <a:txBody>
                    <a:bodyPr/>
                    <a:lstStyle/>
                    <a:p>
                      <a:pPr algn="ctr"/>
                      <a:r>
                        <a:rPr lang="en-IN" dirty="0"/>
                        <a:t>99.22</a:t>
                      </a:r>
                    </a:p>
                  </a:txBody>
                  <a:tcPr/>
                </a:tc>
                <a:extLst>
                  <a:ext uri="{0D108BD9-81ED-4DB2-BD59-A6C34878D82A}">
                    <a16:rowId xmlns:a16="http://schemas.microsoft.com/office/drawing/2014/main" val="753104676"/>
                  </a:ext>
                </a:extLst>
              </a:tr>
              <a:tr h="25776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Ridge Regression</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800" b="1" i="0" kern="1200" dirty="0">
                        <a:solidFill>
                          <a:schemeClr val="lt1"/>
                        </a:solidFill>
                        <a:effectLst/>
                        <a:latin typeface="+mn-lt"/>
                        <a:ea typeface="+mn-ea"/>
                        <a:cs typeface="+mn-cs"/>
                      </a:endParaRPr>
                    </a:p>
                  </a:txBody>
                  <a:tcPr/>
                </a:tc>
                <a:tc>
                  <a:txBody>
                    <a:bodyPr/>
                    <a:lstStyle/>
                    <a:p>
                      <a:pPr algn="ctr"/>
                      <a:r>
                        <a:rPr lang="en-IN" dirty="0"/>
                        <a:t>3.42</a:t>
                      </a:r>
                    </a:p>
                  </a:txBody>
                  <a:tcPr/>
                </a:tc>
                <a:tc>
                  <a:txBody>
                    <a:bodyPr/>
                    <a:lstStyle/>
                    <a:p>
                      <a:pPr algn="ctr"/>
                      <a:r>
                        <a:rPr lang="en-IN" dirty="0"/>
                        <a:t>0.04</a:t>
                      </a:r>
                    </a:p>
                  </a:txBody>
                  <a:tcPr/>
                </a:tc>
                <a:tc>
                  <a:txBody>
                    <a:bodyPr/>
                    <a:lstStyle/>
                    <a:p>
                      <a:pPr algn="ctr"/>
                      <a:r>
                        <a:rPr lang="en-IN" dirty="0"/>
                        <a:t>99.79</a:t>
                      </a:r>
                    </a:p>
                  </a:txBody>
                  <a:tcPr/>
                </a:tc>
                <a:tc>
                  <a:txBody>
                    <a:bodyPr/>
                    <a:lstStyle/>
                    <a:p>
                      <a:pPr algn="ctr"/>
                      <a:r>
                        <a:rPr lang="en-IN" dirty="0"/>
                        <a:t>98.20</a:t>
                      </a:r>
                    </a:p>
                  </a:txBody>
                  <a:tcPr/>
                </a:tc>
                <a:tc>
                  <a:txBody>
                    <a:bodyPr/>
                    <a:lstStyle/>
                    <a:p>
                      <a:pPr algn="ctr"/>
                      <a:r>
                        <a:rPr lang="en-IN" dirty="0"/>
                        <a:t>0.68</a:t>
                      </a:r>
                    </a:p>
                  </a:txBody>
                  <a:tcPr/>
                </a:tc>
                <a:tc>
                  <a:txBody>
                    <a:bodyPr/>
                    <a:lstStyle/>
                    <a:p>
                      <a:pPr algn="ctr"/>
                      <a:r>
                        <a:rPr lang="en-IN" dirty="0"/>
                        <a:t>99.79</a:t>
                      </a:r>
                    </a:p>
                  </a:txBody>
                  <a:tcPr/>
                </a:tc>
                <a:extLst>
                  <a:ext uri="{0D108BD9-81ED-4DB2-BD59-A6C34878D82A}">
                    <a16:rowId xmlns:a16="http://schemas.microsoft.com/office/drawing/2014/main" val="527126376"/>
                  </a:ext>
                </a:extLst>
              </a:tr>
              <a:tr h="36994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Lasso Regression</a:t>
                      </a:r>
                    </a:p>
                    <a:p>
                      <a:pPr algn="ctr"/>
                      <a:endParaRPr lang="en-IN" dirty="0"/>
                    </a:p>
                  </a:txBody>
                  <a:tcPr/>
                </a:tc>
                <a:tc>
                  <a:txBody>
                    <a:bodyPr/>
                    <a:lstStyle/>
                    <a:p>
                      <a:pPr algn="ctr"/>
                      <a:r>
                        <a:rPr lang="en-IN" dirty="0"/>
                        <a:t>3.66</a:t>
                      </a:r>
                    </a:p>
                  </a:txBody>
                  <a:tcPr/>
                </a:tc>
                <a:tc>
                  <a:txBody>
                    <a:bodyPr/>
                    <a:lstStyle/>
                    <a:p>
                      <a:pPr algn="ctr"/>
                      <a:r>
                        <a:rPr lang="en-IN" dirty="0"/>
                        <a:t>0.06</a:t>
                      </a:r>
                    </a:p>
                  </a:txBody>
                  <a:tcPr/>
                </a:tc>
                <a:tc>
                  <a:txBody>
                    <a:bodyPr/>
                    <a:lstStyle/>
                    <a:p>
                      <a:pPr algn="ctr"/>
                      <a:r>
                        <a:rPr lang="en-IN" dirty="0"/>
                        <a:t>99.82</a:t>
                      </a:r>
                    </a:p>
                  </a:txBody>
                  <a:tcPr/>
                </a:tc>
                <a:tc>
                  <a:txBody>
                    <a:bodyPr/>
                    <a:lstStyle/>
                    <a:p>
                      <a:pPr algn="ctr"/>
                      <a:r>
                        <a:rPr lang="en-IN" dirty="0"/>
                        <a:t>99.37</a:t>
                      </a:r>
                    </a:p>
                  </a:txBody>
                  <a:tcPr/>
                </a:tc>
                <a:tc>
                  <a:txBody>
                    <a:bodyPr/>
                    <a:lstStyle/>
                    <a:p>
                      <a:pPr algn="ctr"/>
                      <a:r>
                        <a:rPr lang="en-IN" dirty="0"/>
                        <a:t>0.97</a:t>
                      </a:r>
                    </a:p>
                  </a:txBody>
                  <a:tcPr/>
                </a:tc>
                <a:tc>
                  <a:txBody>
                    <a:bodyPr/>
                    <a:lstStyle/>
                    <a:p>
                      <a:pPr algn="ctr"/>
                      <a:r>
                        <a:rPr lang="en-IN" dirty="0"/>
                        <a:t>99.79</a:t>
                      </a:r>
                    </a:p>
                  </a:txBody>
                  <a:tcPr/>
                </a:tc>
                <a:extLst>
                  <a:ext uri="{0D108BD9-81ED-4DB2-BD59-A6C34878D82A}">
                    <a16:rowId xmlns:a16="http://schemas.microsoft.com/office/drawing/2014/main" val="3912904400"/>
                  </a:ext>
                </a:extLst>
              </a:tr>
              <a:tr h="36994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Decision Tree Regression</a:t>
                      </a:r>
                    </a:p>
                    <a:p>
                      <a:pPr algn="ctr"/>
                      <a:endParaRPr lang="en-IN" dirty="0"/>
                    </a:p>
                  </a:txBody>
                  <a:tcPr/>
                </a:tc>
                <a:tc>
                  <a:txBody>
                    <a:bodyPr/>
                    <a:lstStyle/>
                    <a:p>
                      <a:pPr algn="ctr"/>
                      <a:r>
                        <a:rPr lang="en-IN" dirty="0"/>
                        <a:t>6.71</a:t>
                      </a:r>
                    </a:p>
                  </a:txBody>
                  <a:tcPr/>
                </a:tc>
                <a:tc>
                  <a:txBody>
                    <a:bodyPr/>
                    <a:lstStyle/>
                    <a:p>
                      <a:pPr algn="ctr"/>
                      <a:r>
                        <a:rPr lang="en-IN" dirty="0"/>
                        <a:t>0.04</a:t>
                      </a:r>
                    </a:p>
                  </a:txBody>
                  <a:tcPr/>
                </a:tc>
                <a:tc>
                  <a:txBody>
                    <a:bodyPr/>
                    <a:lstStyle/>
                    <a:p>
                      <a:pPr algn="ctr"/>
                      <a:r>
                        <a:rPr lang="en-IN" dirty="0"/>
                        <a:t>99.53</a:t>
                      </a:r>
                    </a:p>
                  </a:txBody>
                  <a:tcPr/>
                </a:tc>
                <a:tc>
                  <a:txBody>
                    <a:bodyPr/>
                    <a:lstStyle/>
                    <a:p>
                      <a:pPr algn="ctr"/>
                      <a:r>
                        <a:rPr lang="en-IN" dirty="0"/>
                        <a:t>209.76</a:t>
                      </a:r>
                    </a:p>
                  </a:txBody>
                  <a:tcPr/>
                </a:tc>
                <a:tc>
                  <a:txBody>
                    <a:bodyPr/>
                    <a:lstStyle/>
                    <a:p>
                      <a:pPr algn="ctr"/>
                      <a:r>
                        <a:rPr lang="en-IN" dirty="0"/>
                        <a:t>1.00</a:t>
                      </a:r>
                    </a:p>
                  </a:txBody>
                  <a:tcPr/>
                </a:tc>
                <a:tc>
                  <a:txBody>
                    <a:bodyPr/>
                    <a:lstStyle/>
                    <a:p>
                      <a:pPr algn="ctr"/>
                      <a:r>
                        <a:rPr lang="en-IN" dirty="0"/>
                        <a:t>99.73</a:t>
                      </a:r>
                    </a:p>
                  </a:txBody>
                  <a:tcPr/>
                </a:tc>
                <a:extLst>
                  <a:ext uri="{0D108BD9-81ED-4DB2-BD59-A6C34878D82A}">
                    <a16:rowId xmlns:a16="http://schemas.microsoft.com/office/drawing/2014/main" val="2436168695"/>
                  </a:ext>
                </a:extLst>
              </a:tr>
            </a:tbl>
          </a:graphicData>
        </a:graphic>
      </p:graphicFrame>
    </p:spTree>
    <p:extLst>
      <p:ext uri="{BB962C8B-B14F-4D97-AF65-F5344CB8AC3E}">
        <p14:creationId xmlns:p14="http://schemas.microsoft.com/office/powerpoint/2010/main" val="395067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754-0548-6E3E-45E1-70F8AEE019E7}"/>
              </a:ext>
            </a:extLst>
          </p:cNvPr>
          <p:cNvSpPr>
            <a:spLocks noGrp="1"/>
          </p:cNvSpPr>
          <p:nvPr>
            <p:ph type="title"/>
          </p:nvPr>
        </p:nvSpPr>
        <p:spPr>
          <a:xfrm>
            <a:off x="514905" y="574698"/>
            <a:ext cx="11095902" cy="834502"/>
          </a:xfrm>
        </p:spPr>
        <p:txBody>
          <a:bodyPr/>
          <a:lstStyle/>
          <a:p>
            <a:r>
              <a:rPr lang="en-IN" dirty="0"/>
              <a:t>LITERATURE SURVEY</a:t>
            </a:r>
          </a:p>
        </p:txBody>
      </p:sp>
      <p:graphicFrame>
        <p:nvGraphicFramePr>
          <p:cNvPr id="4" name="Table 4">
            <a:extLst>
              <a:ext uri="{FF2B5EF4-FFF2-40B4-BE49-F238E27FC236}">
                <a16:creationId xmlns:a16="http://schemas.microsoft.com/office/drawing/2014/main" id="{34F63601-CC8E-A97E-B877-A6F049633329}"/>
              </a:ext>
            </a:extLst>
          </p:cNvPr>
          <p:cNvGraphicFramePr>
            <a:graphicFrameLocks noGrp="1"/>
          </p:cNvGraphicFramePr>
          <p:nvPr>
            <p:ph idx="1"/>
            <p:extLst>
              <p:ext uri="{D42A27DB-BD31-4B8C-83A1-F6EECF244321}">
                <p14:modId xmlns:p14="http://schemas.microsoft.com/office/powerpoint/2010/main" val="1121385406"/>
              </p:ext>
            </p:extLst>
          </p:nvPr>
        </p:nvGraphicFramePr>
        <p:xfrm>
          <a:off x="548049" y="1844298"/>
          <a:ext cx="11029615" cy="4748389"/>
        </p:xfrm>
        <a:graphic>
          <a:graphicData uri="http://schemas.openxmlformats.org/drawingml/2006/table">
            <a:tbl>
              <a:tblPr firstRow="1" bandRow="1">
                <a:tableStyleId>{5C22544A-7EE6-4342-B048-85BDC9FD1C3A}</a:tableStyleId>
              </a:tblPr>
              <a:tblGrid>
                <a:gridCol w="1023731">
                  <a:extLst>
                    <a:ext uri="{9D8B030D-6E8A-4147-A177-3AD203B41FA5}">
                      <a16:colId xmlns:a16="http://schemas.microsoft.com/office/drawing/2014/main" val="1440919951"/>
                    </a:ext>
                  </a:extLst>
                </a:gridCol>
                <a:gridCol w="1618891">
                  <a:extLst>
                    <a:ext uri="{9D8B030D-6E8A-4147-A177-3AD203B41FA5}">
                      <a16:colId xmlns:a16="http://schemas.microsoft.com/office/drawing/2014/main" val="821931365"/>
                    </a:ext>
                  </a:extLst>
                </a:gridCol>
                <a:gridCol w="1706170">
                  <a:extLst>
                    <a:ext uri="{9D8B030D-6E8A-4147-A177-3AD203B41FA5}">
                      <a16:colId xmlns:a16="http://schemas.microsoft.com/office/drawing/2014/main" val="3471173436"/>
                    </a:ext>
                  </a:extLst>
                </a:gridCol>
                <a:gridCol w="2639113">
                  <a:extLst>
                    <a:ext uri="{9D8B030D-6E8A-4147-A177-3AD203B41FA5}">
                      <a16:colId xmlns:a16="http://schemas.microsoft.com/office/drawing/2014/main" val="1123017148"/>
                    </a:ext>
                  </a:extLst>
                </a:gridCol>
                <a:gridCol w="2030759">
                  <a:extLst>
                    <a:ext uri="{9D8B030D-6E8A-4147-A177-3AD203B41FA5}">
                      <a16:colId xmlns:a16="http://schemas.microsoft.com/office/drawing/2014/main" val="2111036064"/>
                    </a:ext>
                  </a:extLst>
                </a:gridCol>
                <a:gridCol w="2010951">
                  <a:extLst>
                    <a:ext uri="{9D8B030D-6E8A-4147-A177-3AD203B41FA5}">
                      <a16:colId xmlns:a16="http://schemas.microsoft.com/office/drawing/2014/main" val="1778706250"/>
                    </a:ext>
                  </a:extLst>
                </a:gridCol>
              </a:tblGrid>
              <a:tr h="681926">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3152063">
                <a:tc>
                  <a:txBody>
                    <a:bodyPr/>
                    <a:lstStyle/>
                    <a:p>
                      <a:r>
                        <a:rPr lang="en-US" dirty="0"/>
                        <a:t>2022</a:t>
                      </a:r>
                      <a:endParaRPr lang="en-IN" dirty="0"/>
                    </a:p>
                  </a:txBody>
                  <a:tcPr/>
                </a:tc>
                <a:tc>
                  <a:txBody>
                    <a:bodyPr/>
                    <a:lstStyle/>
                    <a:p>
                      <a:r>
                        <a:rPr lang="en-US" dirty="0"/>
                        <a:t>Pearson Correlation Coefficient-Based Performance Enhancement of Broad Learning System for Stock Price Prediction</a:t>
                      </a:r>
                      <a:endParaRPr lang="en-IN" dirty="0"/>
                    </a:p>
                  </a:txBody>
                  <a:tcPr/>
                </a:tc>
                <a:tc>
                  <a:txBody>
                    <a:bodyPr/>
                    <a:lstStyle/>
                    <a:p>
                      <a:r>
                        <a:rPr lang="en-IN" dirty="0" err="1"/>
                        <a:t>Guanzhi</a:t>
                      </a:r>
                      <a:r>
                        <a:rPr lang="en-IN" dirty="0"/>
                        <a:t> Li, </a:t>
                      </a:r>
                      <a:r>
                        <a:rPr lang="en-IN" dirty="0" err="1"/>
                        <a:t>Aining</a:t>
                      </a:r>
                      <a:r>
                        <a:rPr lang="en-IN" dirty="0"/>
                        <a:t> Zhang, </a:t>
                      </a:r>
                      <a:r>
                        <a:rPr lang="en-IN" dirty="0" err="1"/>
                        <a:t>Qizhi</a:t>
                      </a:r>
                      <a:r>
                        <a:rPr lang="en-IN" dirty="0"/>
                        <a:t> Zhang, Di Wu , and </a:t>
                      </a:r>
                      <a:r>
                        <a:rPr lang="en-IN" dirty="0" err="1"/>
                        <a:t>Choujun</a:t>
                      </a:r>
                      <a:r>
                        <a:rPr lang="en-IN" dirty="0"/>
                        <a:t> Zhan</a:t>
                      </a:r>
                    </a:p>
                  </a:txBody>
                  <a:tcPr/>
                </a:tc>
                <a:tc>
                  <a:txBody>
                    <a:bodyPr/>
                    <a:lstStyle/>
                    <a:p>
                      <a:pPr marL="0" indent="0">
                        <a:buFont typeface="Arial" panose="020B0604020202020204" pitchFamily="34" charset="0"/>
                        <a:buNone/>
                      </a:pPr>
                      <a:r>
                        <a:rPr lang="en-IN" dirty="0"/>
                        <a:t>Broad Learning System,</a:t>
                      </a:r>
                    </a:p>
                    <a:p>
                      <a:pPr marL="0" indent="0">
                        <a:buFont typeface="Arial" panose="020B0604020202020204" pitchFamily="34" charset="0"/>
                        <a:buNone/>
                      </a:pPr>
                      <a:r>
                        <a:rPr lang="en-IN" dirty="0"/>
                        <a:t>Pearson Correlation Coefficient</a:t>
                      </a:r>
                    </a:p>
                    <a:p>
                      <a:endParaRPr lang="en-IN" dirty="0"/>
                    </a:p>
                  </a:txBody>
                  <a:tcPr/>
                </a:tc>
                <a:tc>
                  <a:txBody>
                    <a:bodyPr/>
                    <a:lstStyle/>
                    <a:p>
                      <a:r>
                        <a:rPr lang="en-US" dirty="0"/>
                        <a:t>Purpose of this brief is to help investors make reasonable trading decisions by accurately predicting stock price movements using machine learning methods.</a:t>
                      </a:r>
                      <a:endParaRPr lang="en-IN" dirty="0"/>
                    </a:p>
                  </a:txBody>
                  <a:tcPr/>
                </a:tc>
                <a:tc>
                  <a:txBody>
                    <a:bodyPr/>
                    <a:lstStyle/>
                    <a:p>
                      <a:pPr lvl="0"/>
                      <a:r>
                        <a:rPr lang="en-AU" sz="1800" kern="1200" dirty="0">
                          <a:solidFill>
                            <a:schemeClr val="dk1"/>
                          </a:solidFill>
                          <a:latin typeface="+mn-lt"/>
                          <a:ea typeface="+mn-ea"/>
                          <a:cs typeface="+mn-cs"/>
                        </a:rPr>
                        <a:t>Deployment is not implemented.</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latin typeface="+mn-lt"/>
                          <a:ea typeface="+mn-ea"/>
                          <a:cs typeface="+mn-cs"/>
                        </a:rPr>
                        <a:t>It is very complex system as Shanghai Stock Exchange price is predicted</a:t>
                      </a:r>
                      <a:r>
                        <a:rPr lang="en-IN" sz="1800" b="0" i="0" kern="1200" dirty="0">
                          <a:solidFill>
                            <a:schemeClr val="dk1"/>
                          </a:solidFill>
                          <a:effectLst/>
                          <a:latin typeface="+mn-lt"/>
                          <a:ea typeface="+mn-ea"/>
                          <a:cs typeface="+mn-cs"/>
                        </a:rPr>
                        <a:t> (Chinese Yuan (CNY))</a:t>
                      </a:r>
                      <a:r>
                        <a:rPr lang="en-AU" sz="1800" kern="1200" dirty="0">
                          <a:solidFill>
                            <a:schemeClr val="dk1"/>
                          </a:solidFill>
                          <a:latin typeface="+mn-lt"/>
                          <a:ea typeface="+mn-ea"/>
                          <a:cs typeface="+mn-cs"/>
                        </a:rPr>
                        <a:t>.</a:t>
                      </a:r>
                    </a:p>
                    <a:p>
                      <a:pPr lvl="0"/>
                      <a:endParaRPr lang="en-AU" sz="1800" kern="1200" dirty="0">
                        <a:solidFill>
                          <a:schemeClr val="dk1"/>
                        </a:solidFill>
                        <a:latin typeface="+mn-lt"/>
                        <a:ea typeface="+mn-ea"/>
                        <a:cs typeface="+mn-cs"/>
                      </a:endParaRPr>
                    </a:p>
                    <a:p>
                      <a:endParaRPr lang="en-IN" dirty="0"/>
                    </a:p>
                  </a:txBody>
                  <a:tcPr/>
                </a:tc>
                <a:extLst>
                  <a:ext uri="{0D108BD9-81ED-4DB2-BD59-A6C34878D82A}">
                    <a16:rowId xmlns:a16="http://schemas.microsoft.com/office/drawing/2014/main" val="2881920633"/>
                  </a:ext>
                </a:extLst>
              </a:tr>
              <a:tr h="497769">
                <a:tc>
                  <a:txBody>
                    <a:bodyPr/>
                    <a:lstStyle/>
                    <a:p>
                      <a:r>
                        <a:rPr lang="en-US" dirty="0"/>
                        <a:t>Link</a:t>
                      </a:r>
                      <a:endParaRPr lang="en-IN" dirty="0"/>
                    </a:p>
                  </a:txBody>
                  <a:tcPr/>
                </a:tc>
                <a:tc gridSpan="5">
                  <a:txBody>
                    <a:bodyPr/>
                    <a:lstStyle/>
                    <a:p>
                      <a:pPr algn="just"/>
                      <a:r>
                        <a:rPr lang="en-IN" sz="1800" kern="1200" dirty="0">
                          <a:solidFill>
                            <a:schemeClr val="dk1"/>
                          </a:solidFill>
                          <a:latin typeface="+mn-lt"/>
                          <a:ea typeface="+mn-ea"/>
                          <a:cs typeface="+mn-cs"/>
                          <a:hlinkClick r:id="rId2">
                            <a:extLst>
                              <a:ext uri="{A12FA001-AC4F-418D-AE19-62706E023703}">
                                <ahyp:hlinkClr xmlns:ahyp="http://schemas.microsoft.com/office/drawing/2018/hyperlinkcolor" val="tx"/>
                              </a:ext>
                            </a:extLst>
                          </a:hlinkClick>
                        </a:rPr>
                        <a:t>https://ieeexplore.ieee.org/document/9737295</a:t>
                      </a:r>
                      <a:endParaRPr lang="en-IN" sz="1800" kern="1200" dirty="0">
                        <a:solidFill>
                          <a:schemeClr val="dk1"/>
                        </a:solidFill>
                        <a:latin typeface="+mn-lt"/>
                        <a:ea typeface="+mn-ea"/>
                        <a:cs typeface="+mn-cs"/>
                      </a:endParaRPr>
                    </a:p>
                    <a:p>
                      <a:pPr algn="just"/>
                      <a:endParaRPr lang="en-IN" sz="1800" kern="1200" dirty="0">
                        <a:solidFill>
                          <a:schemeClr val="dk1"/>
                        </a:solidFill>
                        <a:latin typeface="+mn-lt"/>
                        <a:ea typeface="+mn-ea"/>
                        <a:cs typeface="+mn-cs"/>
                      </a:endParaRPr>
                    </a:p>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Tree>
    <p:extLst>
      <p:ext uri="{BB962C8B-B14F-4D97-AF65-F5344CB8AC3E}">
        <p14:creationId xmlns:p14="http://schemas.microsoft.com/office/powerpoint/2010/main" val="3019132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0901-8833-9FB3-9715-FAB9D1659354}"/>
              </a:ext>
            </a:extLst>
          </p:cNvPr>
          <p:cNvSpPr>
            <a:spLocks noGrp="1"/>
          </p:cNvSpPr>
          <p:nvPr>
            <p:ph type="title"/>
          </p:nvPr>
        </p:nvSpPr>
        <p:spPr/>
        <p:txBody>
          <a:bodyPr/>
          <a:lstStyle/>
          <a:p>
            <a:r>
              <a:rPr lang="en-AU" dirty="0"/>
              <a:t>Environmental Requirements: </a:t>
            </a:r>
            <a:endParaRPr lang="en-IN" dirty="0"/>
          </a:p>
        </p:txBody>
      </p:sp>
      <p:sp>
        <p:nvSpPr>
          <p:cNvPr id="3" name="Content Placeholder 2">
            <a:extLst>
              <a:ext uri="{FF2B5EF4-FFF2-40B4-BE49-F238E27FC236}">
                <a16:creationId xmlns:a16="http://schemas.microsoft.com/office/drawing/2014/main" id="{748A0D40-01A8-4868-445F-992B8AB4F297}"/>
              </a:ext>
            </a:extLst>
          </p:cNvPr>
          <p:cNvSpPr>
            <a:spLocks noGrp="1"/>
          </p:cNvSpPr>
          <p:nvPr>
            <p:ph idx="1"/>
          </p:nvPr>
        </p:nvSpPr>
        <p:spPr>
          <a:xfrm>
            <a:off x="581192" y="2180496"/>
            <a:ext cx="11029615" cy="4415613"/>
          </a:xfrm>
        </p:spPr>
        <p:txBody>
          <a:bodyPr/>
          <a:lstStyle/>
          <a:p>
            <a:r>
              <a:rPr lang="en-AU" dirty="0"/>
              <a:t>Software Requirements:</a:t>
            </a:r>
          </a:p>
          <a:p>
            <a:pPr marL="0" indent="0">
              <a:buNone/>
            </a:pPr>
            <a:r>
              <a:rPr lang="en-AU" dirty="0"/>
              <a:t>		Operating System     	: Windows </a:t>
            </a:r>
          </a:p>
          <a:p>
            <a:pPr marL="0" indent="0">
              <a:buNone/>
            </a:pPr>
            <a:r>
              <a:rPr lang="en-AU" dirty="0"/>
              <a:t>		Tool   			       : Anaconda with </a:t>
            </a:r>
            <a:r>
              <a:rPr lang="en-AU" dirty="0" err="1"/>
              <a:t>Jupyter</a:t>
            </a:r>
            <a:r>
              <a:rPr lang="en-AU" dirty="0"/>
              <a:t> Notebook</a:t>
            </a:r>
          </a:p>
          <a:p>
            <a:r>
              <a:rPr lang="en-AU" dirty="0"/>
              <a:t>Hardware requirements:</a:t>
            </a:r>
          </a:p>
          <a:p>
            <a:pPr marL="0" indent="0">
              <a:buNone/>
            </a:pPr>
            <a:r>
              <a:rPr lang="en-AU" dirty="0"/>
              <a:t>		Processor   			: Pentium IV/III</a:t>
            </a:r>
          </a:p>
          <a:p>
            <a:pPr marL="0" indent="0">
              <a:buNone/>
            </a:pPr>
            <a:r>
              <a:rPr lang="en-AU" dirty="0"/>
              <a:t>		Hard disk   			: minimum 80 GB</a:t>
            </a:r>
          </a:p>
          <a:p>
            <a:pPr marL="0" indent="0">
              <a:buNone/>
            </a:pPr>
            <a:r>
              <a:rPr lang="en-AU" dirty="0"/>
              <a:t>		RAM        			: minimum 2 GB</a:t>
            </a:r>
          </a:p>
          <a:p>
            <a:endParaRPr lang="en-IN" dirty="0"/>
          </a:p>
        </p:txBody>
      </p:sp>
    </p:spTree>
    <p:extLst>
      <p:ext uri="{BB962C8B-B14F-4D97-AF65-F5344CB8AC3E}">
        <p14:creationId xmlns:p14="http://schemas.microsoft.com/office/powerpoint/2010/main" val="3505450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0F08-1E34-5B97-972C-35DC48E86E13}"/>
              </a:ext>
            </a:extLst>
          </p:cNvPr>
          <p:cNvSpPr>
            <a:spLocks noGrp="1"/>
          </p:cNvSpPr>
          <p:nvPr>
            <p:ph type="title"/>
          </p:nvPr>
        </p:nvSpPr>
        <p:spPr>
          <a:xfrm>
            <a:off x="452848" y="872484"/>
            <a:ext cx="11166925" cy="1366341"/>
          </a:xfrm>
        </p:spPr>
        <p:txBody>
          <a:bodyPr/>
          <a:lstStyle/>
          <a:p>
            <a:r>
              <a:rPr lang="en-US" sz="2800" dirty="0">
                <a:effectLst/>
                <a:ea typeface="Calibri" panose="020F0502020204030204" pitchFamily="34" charset="0"/>
              </a:rPr>
              <a:t>USE CASE DIAGRAM</a:t>
            </a:r>
            <a:br>
              <a:rPr lang="en-IN" dirty="0"/>
            </a:br>
            <a:endParaRPr lang="en-IN" dirty="0"/>
          </a:p>
        </p:txBody>
      </p:sp>
      <p:pic>
        <p:nvPicPr>
          <p:cNvPr id="4" name="Content Placeholder 3">
            <a:extLst>
              <a:ext uri="{FF2B5EF4-FFF2-40B4-BE49-F238E27FC236}">
                <a16:creationId xmlns:a16="http://schemas.microsoft.com/office/drawing/2014/main" id="{C07911CC-465F-26A6-4CBD-D68A2B5D5D07}"/>
              </a:ext>
            </a:extLst>
          </p:cNvPr>
          <p:cNvPicPr>
            <a:picLocks noGrp="1" noChangeAspect="1"/>
          </p:cNvPicPr>
          <p:nvPr>
            <p:ph idx="1"/>
          </p:nvPr>
        </p:nvPicPr>
        <p:blipFill>
          <a:blip r:embed="rId2"/>
          <a:stretch>
            <a:fillRect/>
          </a:stretch>
        </p:blipFill>
        <p:spPr>
          <a:xfrm>
            <a:off x="3807749" y="1886284"/>
            <a:ext cx="4576502" cy="4625267"/>
          </a:xfrm>
          <a:prstGeom prst="rect">
            <a:avLst/>
          </a:prstGeom>
        </p:spPr>
      </p:pic>
      <p:sp>
        <p:nvSpPr>
          <p:cNvPr id="3" name="Title 1">
            <a:extLst>
              <a:ext uri="{FF2B5EF4-FFF2-40B4-BE49-F238E27FC236}">
                <a16:creationId xmlns:a16="http://schemas.microsoft.com/office/drawing/2014/main" id="{421FA71A-9FFA-E986-3547-B682AA951B72}"/>
              </a:ext>
            </a:extLst>
          </p:cNvPr>
          <p:cNvSpPr txBox="1">
            <a:spLocks/>
          </p:cNvSpPr>
          <p:nvPr/>
        </p:nvSpPr>
        <p:spPr>
          <a:xfrm>
            <a:off x="572227" y="227027"/>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UML DIAGRAMS</a:t>
            </a:r>
          </a:p>
        </p:txBody>
      </p:sp>
    </p:spTree>
    <p:extLst>
      <p:ext uri="{BB962C8B-B14F-4D97-AF65-F5344CB8AC3E}">
        <p14:creationId xmlns:p14="http://schemas.microsoft.com/office/powerpoint/2010/main" val="2603371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85D1-1EB3-E585-79F5-9AB621972251}"/>
              </a:ext>
            </a:extLst>
          </p:cNvPr>
          <p:cNvSpPr>
            <a:spLocks noGrp="1"/>
          </p:cNvSpPr>
          <p:nvPr>
            <p:ph type="title"/>
          </p:nvPr>
        </p:nvSpPr>
        <p:spPr/>
        <p:txBody>
          <a:bodyPr/>
          <a:lstStyle/>
          <a:p>
            <a:r>
              <a:rPr lang="en-US" sz="2800" b="1" dirty="0">
                <a:effectLst/>
                <a:ea typeface="Calibri" panose="020F0502020204030204" pitchFamily="34" charset="0"/>
              </a:rPr>
              <a:t>CLASS DIAGRAM</a:t>
            </a:r>
            <a:endParaRPr lang="en-IN" dirty="0"/>
          </a:p>
        </p:txBody>
      </p:sp>
      <p:pic>
        <p:nvPicPr>
          <p:cNvPr id="4" name="Content Placeholder 3">
            <a:extLst>
              <a:ext uri="{FF2B5EF4-FFF2-40B4-BE49-F238E27FC236}">
                <a16:creationId xmlns:a16="http://schemas.microsoft.com/office/drawing/2014/main" id="{F779630C-301E-4811-A377-355AC4E94B7A}"/>
              </a:ext>
            </a:extLst>
          </p:cNvPr>
          <p:cNvPicPr>
            <a:picLocks noGrp="1" noChangeAspect="1"/>
          </p:cNvPicPr>
          <p:nvPr>
            <p:ph idx="1"/>
          </p:nvPr>
        </p:nvPicPr>
        <p:blipFill>
          <a:blip r:embed="rId2"/>
          <a:stretch>
            <a:fillRect/>
          </a:stretch>
        </p:blipFill>
        <p:spPr>
          <a:xfrm>
            <a:off x="2270509" y="1885390"/>
            <a:ext cx="6810738" cy="4799790"/>
          </a:xfrm>
          <a:prstGeom prst="rect">
            <a:avLst/>
          </a:prstGeom>
        </p:spPr>
      </p:pic>
    </p:spTree>
    <p:extLst>
      <p:ext uri="{BB962C8B-B14F-4D97-AF65-F5344CB8AC3E}">
        <p14:creationId xmlns:p14="http://schemas.microsoft.com/office/powerpoint/2010/main" val="3669062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17CAC3-5B66-B8BA-54AA-55A377891C72}"/>
              </a:ext>
            </a:extLst>
          </p:cNvPr>
          <p:cNvPicPr>
            <a:picLocks noGrp="1" noChangeAspect="1"/>
          </p:cNvPicPr>
          <p:nvPr>
            <p:ph idx="1"/>
          </p:nvPr>
        </p:nvPicPr>
        <p:blipFill>
          <a:blip r:embed="rId2"/>
          <a:stretch>
            <a:fillRect/>
          </a:stretch>
        </p:blipFill>
        <p:spPr>
          <a:xfrm>
            <a:off x="1794912" y="1850426"/>
            <a:ext cx="7734570" cy="4885631"/>
          </a:xfrm>
          <a:prstGeom prst="rect">
            <a:avLst/>
          </a:prstGeom>
        </p:spPr>
      </p:pic>
      <p:sp>
        <p:nvSpPr>
          <p:cNvPr id="5" name="Title 4">
            <a:extLst>
              <a:ext uri="{FF2B5EF4-FFF2-40B4-BE49-F238E27FC236}">
                <a16:creationId xmlns:a16="http://schemas.microsoft.com/office/drawing/2014/main" id="{E90D9350-6A8B-2D0B-9BCD-641CE1B4C582}"/>
              </a:ext>
            </a:extLst>
          </p:cNvPr>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Activity Diagram</a:t>
            </a:r>
            <a:endParaRPr lang="en-IN" dirty="0"/>
          </a:p>
        </p:txBody>
      </p:sp>
    </p:spTree>
    <p:extLst>
      <p:ext uri="{BB962C8B-B14F-4D97-AF65-F5344CB8AC3E}">
        <p14:creationId xmlns:p14="http://schemas.microsoft.com/office/powerpoint/2010/main" val="3748731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7769-E8FE-685F-F6FF-0E1BEEDDBEDB}"/>
              </a:ext>
            </a:extLst>
          </p:cNvPr>
          <p:cNvSpPr>
            <a:spLocks noGrp="1"/>
          </p:cNvSpPr>
          <p:nvPr>
            <p:ph type="title"/>
          </p:nvPr>
        </p:nvSpPr>
        <p:spPr>
          <a:xfrm>
            <a:off x="514905" y="702156"/>
            <a:ext cx="11095903" cy="1339708"/>
          </a:xfrm>
        </p:spPr>
        <p:txBody>
          <a:bodyPr>
            <a:normAutofit/>
          </a:bodyPr>
          <a:lstStyle/>
          <a:p>
            <a:r>
              <a:rPr lang="en-US" sz="2000" b="1" dirty="0">
                <a:effectLst/>
                <a:latin typeface="Times New Roman" panose="02020603050405020304" pitchFamily="18" charset="0"/>
                <a:ea typeface="Times New Roman" panose="02020603050405020304" pitchFamily="18" charset="0"/>
              </a:rPr>
              <a:t>Sequence Diagram:</a:t>
            </a:r>
            <a:br>
              <a:rPr lang="en-IN" sz="2000" dirty="0">
                <a:effectLst/>
                <a:latin typeface="Times New Roman" panose="02020603050405020304" pitchFamily="18" charset="0"/>
                <a:ea typeface="Times New Roman" panose="02020603050405020304" pitchFamily="18" charset="0"/>
              </a:rPr>
            </a:br>
            <a:endParaRPr lang="en-IN" sz="2000" dirty="0"/>
          </a:p>
        </p:txBody>
      </p:sp>
      <p:pic>
        <p:nvPicPr>
          <p:cNvPr id="4" name="Content Placeholder 3">
            <a:extLst>
              <a:ext uri="{FF2B5EF4-FFF2-40B4-BE49-F238E27FC236}">
                <a16:creationId xmlns:a16="http://schemas.microsoft.com/office/drawing/2014/main" id="{6467B5D0-4CCE-AB30-7D55-7C6D15C5C66F}"/>
              </a:ext>
            </a:extLst>
          </p:cNvPr>
          <p:cNvPicPr>
            <a:picLocks noGrp="1" noChangeAspect="1"/>
          </p:cNvPicPr>
          <p:nvPr>
            <p:ph idx="1"/>
          </p:nvPr>
        </p:nvPicPr>
        <p:blipFill>
          <a:blip r:embed="rId2"/>
          <a:stretch>
            <a:fillRect/>
          </a:stretch>
        </p:blipFill>
        <p:spPr>
          <a:xfrm>
            <a:off x="1830280" y="1957107"/>
            <a:ext cx="8007658" cy="4308352"/>
          </a:xfrm>
          <a:prstGeom prst="rect">
            <a:avLst/>
          </a:prstGeom>
        </p:spPr>
      </p:pic>
    </p:spTree>
    <p:extLst>
      <p:ext uri="{BB962C8B-B14F-4D97-AF65-F5344CB8AC3E}">
        <p14:creationId xmlns:p14="http://schemas.microsoft.com/office/powerpoint/2010/main" val="657748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7769-E8FE-685F-F6FF-0E1BEEDDBEDB}"/>
              </a:ext>
            </a:extLst>
          </p:cNvPr>
          <p:cNvSpPr>
            <a:spLocks noGrp="1"/>
          </p:cNvSpPr>
          <p:nvPr>
            <p:ph type="title"/>
          </p:nvPr>
        </p:nvSpPr>
        <p:spPr>
          <a:xfrm>
            <a:off x="514905" y="702156"/>
            <a:ext cx="11095903" cy="1339708"/>
          </a:xfrm>
        </p:spPr>
        <p:txBody>
          <a:bodyPr>
            <a:normAutofit/>
          </a:bodyPr>
          <a:lstStyle/>
          <a:p>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5" name="TextBox 4">
            <a:extLst>
              <a:ext uri="{FF2B5EF4-FFF2-40B4-BE49-F238E27FC236}">
                <a16:creationId xmlns:a16="http://schemas.microsoft.com/office/drawing/2014/main" id="{7A8FBA01-62C5-AE66-89C9-6E441FB9E3D4}"/>
              </a:ext>
            </a:extLst>
          </p:cNvPr>
          <p:cNvSpPr txBox="1"/>
          <p:nvPr/>
        </p:nvSpPr>
        <p:spPr>
          <a:xfrm>
            <a:off x="514905" y="1241589"/>
            <a:ext cx="6160995" cy="400110"/>
          </a:xfrm>
          <a:prstGeom prst="rect">
            <a:avLst/>
          </a:prstGeom>
          <a:noFill/>
        </p:spPr>
        <p:txBody>
          <a:bodyPr wrap="square">
            <a:spAutoFit/>
          </a:bodyPr>
          <a:lstStyle/>
          <a:p>
            <a:r>
              <a:rPr lang="en-IN" sz="2000" dirty="0">
                <a:solidFill>
                  <a:schemeClr val="bg1"/>
                </a:solidFill>
              </a:rPr>
              <a:t>E-R DIAGRAM</a:t>
            </a:r>
          </a:p>
        </p:txBody>
      </p:sp>
      <p:pic>
        <p:nvPicPr>
          <p:cNvPr id="8" name="Content Placeholder 7">
            <a:extLst>
              <a:ext uri="{FF2B5EF4-FFF2-40B4-BE49-F238E27FC236}">
                <a16:creationId xmlns:a16="http://schemas.microsoft.com/office/drawing/2014/main" id="{25E6B0B7-69A2-3858-068B-6CEB99646758}"/>
              </a:ext>
            </a:extLst>
          </p:cNvPr>
          <p:cNvPicPr>
            <a:picLocks noGrp="1" noChangeAspect="1"/>
          </p:cNvPicPr>
          <p:nvPr>
            <p:ph idx="1"/>
          </p:nvPr>
        </p:nvPicPr>
        <p:blipFill>
          <a:blip r:embed="rId2"/>
          <a:stretch>
            <a:fillRect/>
          </a:stretch>
        </p:blipFill>
        <p:spPr>
          <a:xfrm>
            <a:off x="2554333" y="1831601"/>
            <a:ext cx="6777926" cy="4532674"/>
          </a:xfrm>
          <a:prstGeom prst="rect">
            <a:avLst/>
          </a:prstGeom>
        </p:spPr>
      </p:pic>
    </p:spTree>
    <p:extLst>
      <p:ext uri="{BB962C8B-B14F-4D97-AF65-F5344CB8AC3E}">
        <p14:creationId xmlns:p14="http://schemas.microsoft.com/office/powerpoint/2010/main" val="662308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6E0B-395B-1EA8-C9BB-1FF07A040662}"/>
              </a:ext>
            </a:extLst>
          </p:cNvPr>
          <p:cNvSpPr>
            <a:spLocks noGrp="1"/>
          </p:cNvSpPr>
          <p:nvPr>
            <p:ph type="title"/>
          </p:nvPr>
        </p:nvSpPr>
        <p:spPr>
          <a:xfrm>
            <a:off x="506027" y="702155"/>
            <a:ext cx="11104781" cy="1366341"/>
          </a:xfrm>
        </p:spPr>
        <p:txBody>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Flow Diagram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Rounded Rectangle 14">
            <a:extLst>
              <a:ext uri="{FF2B5EF4-FFF2-40B4-BE49-F238E27FC236}">
                <a16:creationId xmlns:a16="http://schemas.microsoft.com/office/drawing/2014/main" id="{9106B316-FF20-71D4-CA20-6249DEEC5CD4}"/>
              </a:ext>
            </a:extLst>
          </p:cNvPr>
          <p:cNvSpPr>
            <a:spLocks noChangeArrowheads="1"/>
          </p:cNvSpPr>
          <p:nvPr/>
        </p:nvSpPr>
        <p:spPr bwMode="auto">
          <a:xfrm>
            <a:off x="2025656" y="2122238"/>
            <a:ext cx="1776413" cy="520196"/>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Bent Arrow 15">
            <a:extLst>
              <a:ext uri="{FF2B5EF4-FFF2-40B4-BE49-F238E27FC236}">
                <a16:creationId xmlns:a16="http://schemas.microsoft.com/office/drawing/2014/main" id="{B0C120AE-9DE4-6314-3378-558E19057FA3}"/>
              </a:ext>
            </a:extLst>
          </p:cNvPr>
          <p:cNvSpPr/>
          <p:nvPr/>
        </p:nvSpPr>
        <p:spPr>
          <a:xfrm rot="5400000">
            <a:off x="9032131" y="2729055"/>
            <a:ext cx="374934" cy="1774825"/>
          </a:xfrm>
          <a:prstGeom prst="bent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6" name="Can 30">
            <a:extLst>
              <a:ext uri="{FF2B5EF4-FFF2-40B4-BE49-F238E27FC236}">
                <a16:creationId xmlns:a16="http://schemas.microsoft.com/office/drawing/2014/main" id="{928469F2-1DB8-4425-2CEA-67A0BEFEE997}"/>
              </a:ext>
            </a:extLst>
          </p:cNvPr>
          <p:cNvSpPr>
            <a:spLocks noChangeArrowheads="1"/>
          </p:cNvSpPr>
          <p:nvPr/>
        </p:nvSpPr>
        <p:spPr bwMode="auto">
          <a:xfrm>
            <a:off x="2249247" y="4466241"/>
            <a:ext cx="1254602" cy="857427"/>
          </a:xfrm>
          <a:prstGeom prst="can">
            <a:avLst>
              <a:gd name="adj" fmla="val 25000"/>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Down Arrow 29">
            <a:extLst>
              <a:ext uri="{FF2B5EF4-FFF2-40B4-BE49-F238E27FC236}">
                <a16:creationId xmlns:a16="http://schemas.microsoft.com/office/drawing/2014/main" id="{326FB7A7-0F94-D7A3-1EB9-CBC6346E9198}"/>
              </a:ext>
            </a:extLst>
          </p:cNvPr>
          <p:cNvSpPr/>
          <p:nvPr/>
        </p:nvSpPr>
        <p:spPr>
          <a:xfrm rot="16200000">
            <a:off x="4924913" y="2524696"/>
            <a:ext cx="213099" cy="1942196"/>
          </a:xfrm>
          <a:prstGeom prst="downArrow">
            <a:avLst>
              <a:gd name="adj1" fmla="val 50000"/>
              <a:gd name="adj2" fmla="val 51780"/>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Can 18">
            <a:extLst>
              <a:ext uri="{FF2B5EF4-FFF2-40B4-BE49-F238E27FC236}">
                <a16:creationId xmlns:a16="http://schemas.microsoft.com/office/drawing/2014/main" id="{E5BC54AA-0108-0D4C-5CD0-463B788B12BE}"/>
              </a:ext>
            </a:extLst>
          </p:cNvPr>
          <p:cNvSpPr>
            <a:spLocks noChangeArrowheads="1"/>
          </p:cNvSpPr>
          <p:nvPr/>
        </p:nvSpPr>
        <p:spPr bwMode="auto">
          <a:xfrm>
            <a:off x="6260852" y="2954643"/>
            <a:ext cx="1813041" cy="974176"/>
          </a:xfrm>
          <a:prstGeom prst="can">
            <a:avLst>
              <a:gd name="adj" fmla="val 25000"/>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Test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Down Arrow 19">
            <a:extLst>
              <a:ext uri="{FF2B5EF4-FFF2-40B4-BE49-F238E27FC236}">
                <a16:creationId xmlns:a16="http://schemas.microsoft.com/office/drawing/2014/main" id="{87321FBA-700E-1267-7B1B-F37467B81FD1}"/>
              </a:ext>
            </a:extLst>
          </p:cNvPr>
          <p:cNvSpPr/>
          <p:nvPr/>
        </p:nvSpPr>
        <p:spPr>
          <a:xfrm rot="16200000" flipH="1">
            <a:off x="7946032" y="4414554"/>
            <a:ext cx="255720" cy="1252552"/>
          </a:xfrm>
          <a:prstGeom prst="downArrow">
            <a:avLst>
              <a:gd name="adj1" fmla="val 50000"/>
              <a:gd name="adj2" fmla="val 51780"/>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0" name="Rounded Rectangle 20">
            <a:extLst>
              <a:ext uri="{FF2B5EF4-FFF2-40B4-BE49-F238E27FC236}">
                <a16:creationId xmlns:a16="http://schemas.microsoft.com/office/drawing/2014/main" id="{59E73054-6DFD-D936-1A4A-D214EF30C3DA}"/>
              </a:ext>
            </a:extLst>
          </p:cNvPr>
          <p:cNvSpPr>
            <a:spLocks noChangeArrowheads="1"/>
          </p:cNvSpPr>
          <p:nvPr/>
        </p:nvSpPr>
        <p:spPr bwMode="auto">
          <a:xfrm>
            <a:off x="2025657" y="3271295"/>
            <a:ext cx="1776412" cy="415101"/>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Hexagon 28">
            <a:extLst>
              <a:ext uri="{FF2B5EF4-FFF2-40B4-BE49-F238E27FC236}">
                <a16:creationId xmlns:a16="http://schemas.microsoft.com/office/drawing/2014/main" id="{F96C76A9-F95C-C316-2894-22201BBBB123}"/>
              </a:ext>
            </a:extLst>
          </p:cNvPr>
          <p:cNvSpPr>
            <a:spLocks noChangeArrowheads="1"/>
          </p:cNvSpPr>
          <p:nvPr/>
        </p:nvSpPr>
        <p:spPr bwMode="auto">
          <a:xfrm>
            <a:off x="4781521" y="4613550"/>
            <a:ext cx="2448437" cy="857426"/>
          </a:xfrm>
          <a:prstGeom prst="hexagon">
            <a:avLst>
              <a:gd name="adj" fmla="val 25005"/>
              <a:gd name="vf" fmla="val 115470"/>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ube 24">
            <a:extLst>
              <a:ext uri="{FF2B5EF4-FFF2-40B4-BE49-F238E27FC236}">
                <a16:creationId xmlns:a16="http://schemas.microsoft.com/office/drawing/2014/main" id="{17A2C463-C4D4-6B8C-1D15-E90F54362FB5}"/>
              </a:ext>
            </a:extLst>
          </p:cNvPr>
          <p:cNvSpPr>
            <a:spLocks noChangeArrowheads="1"/>
          </p:cNvSpPr>
          <p:nvPr/>
        </p:nvSpPr>
        <p:spPr bwMode="auto">
          <a:xfrm>
            <a:off x="9035513" y="4460280"/>
            <a:ext cx="1681566" cy="961872"/>
          </a:xfrm>
          <a:prstGeom prst="cube">
            <a:avLst>
              <a:gd name="adj" fmla="val 25000"/>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Prediction of Tesla Stock Price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Down Arrow 26">
            <a:extLst>
              <a:ext uri="{FF2B5EF4-FFF2-40B4-BE49-F238E27FC236}">
                <a16:creationId xmlns:a16="http://schemas.microsoft.com/office/drawing/2014/main" id="{BD002357-233C-2AEB-0231-E6F9A21FDBBB}"/>
              </a:ext>
            </a:extLst>
          </p:cNvPr>
          <p:cNvSpPr/>
          <p:nvPr/>
        </p:nvSpPr>
        <p:spPr>
          <a:xfrm rot="16200000" flipH="1">
            <a:off x="3857980" y="4601902"/>
            <a:ext cx="278196" cy="731390"/>
          </a:xfrm>
          <a:prstGeom prst="downArrow">
            <a:avLst>
              <a:gd name="adj1" fmla="val 50000"/>
              <a:gd name="adj2" fmla="val 51780"/>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Down Arrow 25">
            <a:extLst>
              <a:ext uri="{FF2B5EF4-FFF2-40B4-BE49-F238E27FC236}">
                <a16:creationId xmlns:a16="http://schemas.microsoft.com/office/drawing/2014/main" id="{E3B19055-AC11-330B-6BD2-EF9A567B51D9}"/>
              </a:ext>
            </a:extLst>
          </p:cNvPr>
          <p:cNvSpPr/>
          <p:nvPr/>
        </p:nvSpPr>
        <p:spPr>
          <a:xfrm>
            <a:off x="2760427" y="2771741"/>
            <a:ext cx="226386" cy="404310"/>
          </a:xfrm>
          <a:prstGeom prst="downArrow">
            <a:avLst>
              <a:gd name="adj1" fmla="val 50000"/>
              <a:gd name="adj2" fmla="val 51780"/>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ectangle 13">
            <a:extLst>
              <a:ext uri="{FF2B5EF4-FFF2-40B4-BE49-F238E27FC236}">
                <a16:creationId xmlns:a16="http://schemas.microsoft.com/office/drawing/2014/main" id="{6F28C3AC-6B96-6A97-27FC-E3B70B3C4DD3}"/>
              </a:ext>
            </a:extLst>
          </p:cNvPr>
          <p:cNvSpPr>
            <a:spLocks noChangeArrowheads="1"/>
          </p:cNvSpPr>
          <p:nvPr/>
        </p:nvSpPr>
        <p:spPr bwMode="auto">
          <a:xfrm>
            <a:off x="1731145" y="1534193"/>
            <a:ext cx="229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6B1D214A-9597-1E75-03FC-2760C8753241}"/>
              </a:ext>
            </a:extLst>
          </p:cNvPr>
          <p:cNvSpPr>
            <a:spLocks noChangeArrowheads="1"/>
          </p:cNvSpPr>
          <p:nvPr/>
        </p:nvSpPr>
        <p:spPr bwMode="auto">
          <a:xfrm>
            <a:off x="1731145" y="205518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5438" algn="ctr"/>
              </a:tabLst>
            </a:pPr>
            <a:endParaRPr kumimoji="0" lang="en-US" altLang="en-US"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Lst>
            </a:pPr>
            <a:r>
              <a:rPr kumimoji="0" lang="en-US" altLang="en-US"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1">
            <a:extLst>
              <a:ext uri="{FF2B5EF4-FFF2-40B4-BE49-F238E27FC236}">
                <a16:creationId xmlns:a16="http://schemas.microsoft.com/office/drawing/2014/main" id="{A41FC86E-2940-AFB2-C0FA-F19814B8C90D}"/>
              </a:ext>
            </a:extLst>
          </p:cNvPr>
          <p:cNvSpPr>
            <a:spLocks noChangeArrowheads="1"/>
          </p:cNvSpPr>
          <p:nvPr/>
        </p:nvSpPr>
        <p:spPr bwMode="auto">
          <a:xfrm>
            <a:off x="1731145" y="229171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Down Arrow 25">
            <a:extLst>
              <a:ext uri="{FF2B5EF4-FFF2-40B4-BE49-F238E27FC236}">
                <a16:creationId xmlns:a16="http://schemas.microsoft.com/office/drawing/2014/main" id="{68737894-FF3D-F3A2-5FF1-E5D642AC9113}"/>
              </a:ext>
            </a:extLst>
          </p:cNvPr>
          <p:cNvSpPr/>
          <p:nvPr/>
        </p:nvSpPr>
        <p:spPr>
          <a:xfrm>
            <a:off x="2725071" y="3742005"/>
            <a:ext cx="297098" cy="613019"/>
          </a:xfrm>
          <a:prstGeom prst="downArrow">
            <a:avLst>
              <a:gd name="adj1" fmla="val 50000"/>
              <a:gd name="adj2" fmla="val 51780"/>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3107133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E199-3735-7425-E01A-C70A9CE0488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6136D7A-DAE4-7432-3875-00BE928E8EEE}"/>
              </a:ext>
            </a:extLst>
          </p:cNvPr>
          <p:cNvSpPr>
            <a:spLocks noGrp="1"/>
          </p:cNvSpPr>
          <p:nvPr>
            <p:ph idx="1"/>
          </p:nvPr>
        </p:nvSpPr>
        <p:spPr>
          <a:xfrm>
            <a:off x="518439" y="2477541"/>
            <a:ext cx="11029615" cy="3678303"/>
          </a:xfrm>
        </p:spPr>
        <p:txBody>
          <a:bodyPr>
            <a:normAutofit/>
          </a:bodyPr>
          <a:lstStyle/>
          <a:p>
            <a:r>
              <a:rPr lang="en-US" sz="1800" dirty="0">
                <a:effectLst/>
                <a:latin typeface="+mj-lt"/>
                <a:ea typeface="Times New Roman" panose="02020603050405020304" pitchFamily="18" charset="0"/>
              </a:rPr>
              <a:t>W. Lu, J. Li, J. Wang, and L. Qin, “A CNN-</a:t>
            </a:r>
            <a:r>
              <a:rPr lang="en-US" sz="1800" dirty="0" err="1">
                <a:effectLst/>
                <a:latin typeface="+mj-lt"/>
                <a:ea typeface="Times New Roman" panose="02020603050405020304" pitchFamily="18" charset="0"/>
              </a:rPr>
              <a:t>BiLSTM</a:t>
            </a:r>
            <a:r>
              <a:rPr lang="en-US" sz="1800" dirty="0">
                <a:effectLst/>
                <a:latin typeface="+mj-lt"/>
                <a:ea typeface="Times New Roman" panose="02020603050405020304" pitchFamily="18" charset="0"/>
              </a:rPr>
              <a:t>-AM method for stock price prediction,” Neural </a:t>
            </a:r>
            <a:r>
              <a:rPr lang="en-US" sz="1800" dirty="0" err="1">
                <a:effectLst/>
                <a:latin typeface="+mj-lt"/>
                <a:ea typeface="Times New Roman" panose="02020603050405020304" pitchFamily="18" charset="0"/>
              </a:rPr>
              <a:t>Comput</a:t>
            </a:r>
            <a:r>
              <a:rPr lang="en-US" sz="1800" dirty="0">
                <a:effectLst/>
                <a:latin typeface="+mj-lt"/>
                <a:ea typeface="Times New Roman" panose="02020603050405020304" pitchFamily="18" charset="0"/>
              </a:rPr>
              <a:t>. Appl., vol. 33, no. 10, pp. 4741–4753, 2021.</a:t>
            </a:r>
          </a:p>
          <a:p>
            <a:r>
              <a:rPr lang="en-US" sz="1800" dirty="0">
                <a:effectLst/>
                <a:latin typeface="+mj-lt"/>
                <a:ea typeface="Times New Roman" panose="02020603050405020304" pitchFamily="18" charset="0"/>
              </a:rPr>
              <a:t>G. Chen, Y. Lou, and L. Wang, “A comparative study on controllability robustness of complex networks,” IEEE Trans. Circuits Syst. II, Exp. Briefs, vol. 66, no. 5, pp. 828–832, May 2019.</a:t>
            </a:r>
            <a:endParaRPr lang="en-IN" sz="1800" dirty="0">
              <a:effectLst/>
              <a:latin typeface="+mj-lt"/>
              <a:ea typeface="Times New Roman" panose="02020603050405020304" pitchFamily="18" charset="0"/>
            </a:endParaRPr>
          </a:p>
          <a:p>
            <a:r>
              <a:rPr lang="en-US" sz="1800" dirty="0">
                <a:effectLst/>
                <a:latin typeface="+mj-lt"/>
                <a:ea typeface="Times New Roman" panose="02020603050405020304" pitchFamily="18" charset="0"/>
              </a:rPr>
              <a:t>J. Dong, W. Dai, Y. Liu, L. Yu, and J. Wang, “Forecasting </a:t>
            </a:r>
            <a:r>
              <a:rPr lang="en-US" sz="1800" dirty="0" err="1">
                <a:effectLst/>
                <a:latin typeface="+mj-lt"/>
                <a:ea typeface="Times New Roman" panose="02020603050405020304" pitchFamily="18" charset="0"/>
              </a:rPr>
              <a:t>chinese</a:t>
            </a:r>
            <a:r>
              <a:rPr lang="en-US" sz="1800" dirty="0">
                <a:effectLst/>
                <a:latin typeface="+mj-lt"/>
                <a:ea typeface="Times New Roman" panose="02020603050405020304" pitchFamily="18" charset="0"/>
              </a:rPr>
              <a:t> stock market prices using </a:t>
            </a:r>
            <a:r>
              <a:rPr lang="en-US" sz="1800" dirty="0" err="1">
                <a:effectLst/>
                <a:latin typeface="+mj-lt"/>
                <a:ea typeface="Times New Roman" panose="02020603050405020304" pitchFamily="18" charset="0"/>
              </a:rPr>
              <a:t>baidu</a:t>
            </a:r>
            <a:r>
              <a:rPr lang="en-US" sz="1800" dirty="0">
                <a:effectLst/>
                <a:latin typeface="+mj-lt"/>
                <a:ea typeface="Times New Roman" panose="02020603050405020304" pitchFamily="18" charset="0"/>
              </a:rPr>
              <a:t> search index with a learning-based data collection method,” Int. J. Inf. Technol. </a:t>
            </a:r>
            <a:r>
              <a:rPr lang="en-US" sz="1800" dirty="0" err="1">
                <a:effectLst/>
                <a:latin typeface="+mj-lt"/>
                <a:ea typeface="Times New Roman" panose="02020603050405020304" pitchFamily="18" charset="0"/>
              </a:rPr>
              <a:t>Decis</a:t>
            </a:r>
            <a:r>
              <a:rPr lang="en-US" sz="1800" dirty="0">
                <a:effectLst/>
                <a:latin typeface="+mj-lt"/>
                <a:ea typeface="Times New Roman" panose="02020603050405020304" pitchFamily="18" charset="0"/>
              </a:rPr>
              <a:t>. Making, vol. 18, no. 5, pp. 1605–1629, 2019.</a:t>
            </a:r>
            <a:endParaRPr lang="en-IN" sz="1800" dirty="0">
              <a:effectLst/>
              <a:latin typeface="+mj-lt"/>
              <a:ea typeface="Times New Roman" panose="02020603050405020304" pitchFamily="18" charset="0"/>
            </a:endParaRPr>
          </a:p>
          <a:p>
            <a:r>
              <a:rPr lang="en-US" sz="1800" dirty="0">
                <a:effectLst/>
                <a:latin typeface="+mj-lt"/>
                <a:ea typeface="Times New Roman" panose="02020603050405020304" pitchFamily="18" charset="0"/>
              </a:rPr>
              <a:t>L. Bai, Y. Zhao, and X. Huang, “A CNN accelerator on FPGA using </a:t>
            </a:r>
            <a:r>
              <a:rPr lang="en-US" sz="1800" dirty="0" err="1">
                <a:effectLst/>
                <a:latin typeface="+mj-lt"/>
                <a:ea typeface="Times New Roman" panose="02020603050405020304" pitchFamily="18" charset="0"/>
              </a:rPr>
              <a:t>depthwise</a:t>
            </a:r>
            <a:r>
              <a:rPr lang="en-US" sz="1800" dirty="0">
                <a:effectLst/>
                <a:latin typeface="+mj-lt"/>
                <a:ea typeface="Times New Roman" panose="02020603050405020304" pitchFamily="18" charset="0"/>
              </a:rPr>
              <a:t> separable convolution,” IEEE Trans. Circuits Syst. II, Exp. Briefs, vol. 65, no. 10, pp. 1415–1419, Oct. 2018. </a:t>
            </a:r>
            <a:endParaRPr lang="en-IN" dirty="0">
              <a:latin typeface="+mj-lt"/>
            </a:endParaRPr>
          </a:p>
          <a:p>
            <a:r>
              <a:rPr lang="en-US" sz="1800" dirty="0">
                <a:effectLst/>
                <a:latin typeface="+mj-lt"/>
                <a:ea typeface="Times New Roman" panose="02020603050405020304" pitchFamily="18" charset="0"/>
              </a:rPr>
              <a:t> B. N. G. </a:t>
            </a:r>
            <a:r>
              <a:rPr lang="en-US" sz="1800" dirty="0" err="1">
                <a:effectLst/>
                <a:latin typeface="+mj-lt"/>
                <a:ea typeface="Times New Roman" panose="02020603050405020304" pitchFamily="18" charset="0"/>
              </a:rPr>
              <a:t>Koneru</a:t>
            </a:r>
            <a:r>
              <a:rPr lang="en-US" sz="1800" dirty="0">
                <a:effectLst/>
                <a:latin typeface="+mj-lt"/>
                <a:ea typeface="Times New Roman" panose="02020603050405020304" pitchFamily="18" charset="0"/>
              </a:rPr>
              <a:t> and V. Vasudevan, “Sparse artificial neural networks using a novel smoothed LASSO penalization,” IEEE Trans. Circuits Syst. II, Exp. Briefs, vol. 66, no. 5, pp. 848–852, May 2019.</a:t>
            </a:r>
            <a:endParaRPr lang="en-IN" sz="1800" dirty="0">
              <a:effectLst/>
              <a:latin typeface="+mj-lt"/>
              <a:ea typeface="Times New Roman" panose="02020603050405020304" pitchFamily="18" charset="0"/>
            </a:endParaRPr>
          </a:p>
          <a:p>
            <a:endParaRPr lang="en-IN" sz="1800" dirty="0">
              <a:effectLst/>
              <a:latin typeface="+mj-lt"/>
              <a:ea typeface="Times New Roman" panose="02020603050405020304" pitchFamily="18" charset="0"/>
            </a:endParaRPr>
          </a:p>
          <a:p>
            <a:endParaRPr lang="en-IN" dirty="0">
              <a:latin typeface="+mj-lt"/>
            </a:endParaRPr>
          </a:p>
        </p:txBody>
      </p:sp>
    </p:spTree>
    <p:extLst>
      <p:ext uri="{BB962C8B-B14F-4D97-AF65-F5344CB8AC3E}">
        <p14:creationId xmlns:p14="http://schemas.microsoft.com/office/powerpoint/2010/main" val="2483533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AD1A-5810-FA61-D935-773213511CF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0785B92-557F-2D3E-9805-B21D793B2492}"/>
              </a:ext>
            </a:extLst>
          </p:cNvPr>
          <p:cNvSpPr>
            <a:spLocks noGrp="1"/>
          </p:cNvSpPr>
          <p:nvPr>
            <p:ph idx="1"/>
          </p:nvPr>
        </p:nvSpPr>
        <p:spPr/>
        <p:txBody>
          <a:bodyPr/>
          <a:lstStyle/>
          <a:p>
            <a:r>
              <a:rPr lang="en-US" sz="1800" dirty="0">
                <a:effectLst/>
                <a:latin typeface="+mj-lt"/>
                <a:ea typeface="Times New Roman" panose="02020603050405020304" pitchFamily="18" charset="0"/>
              </a:rPr>
              <a:t>A. Thakkar, D. Patel, and P. Shah, “Pearson correlation </a:t>
            </a:r>
            <a:r>
              <a:rPr lang="en-US" sz="1800" dirty="0" err="1">
                <a:effectLst/>
                <a:latin typeface="+mj-lt"/>
                <a:ea typeface="Times New Roman" panose="02020603050405020304" pitchFamily="18" charset="0"/>
              </a:rPr>
              <a:t>coefficientbased</a:t>
            </a:r>
            <a:r>
              <a:rPr lang="en-US" sz="1800" dirty="0">
                <a:effectLst/>
                <a:latin typeface="+mj-lt"/>
                <a:ea typeface="Times New Roman" panose="02020603050405020304" pitchFamily="18" charset="0"/>
              </a:rPr>
              <a:t> performance enhancement of vanilla neural network for stock trend prediction,” Neural </a:t>
            </a:r>
            <a:r>
              <a:rPr lang="en-US" sz="1800" dirty="0" err="1">
                <a:effectLst/>
                <a:latin typeface="+mj-lt"/>
                <a:ea typeface="Times New Roman" panose="02020603050405020304" pitchFamily="18" charset="0"/>
              </a:rPr>
              <a:t>Comput</a:t>
            </a:r>
            <a:r>
              <a:rPr lang="en-US" sz="1800" dirty="0">
                <a:effectLst/>
                <a:latin typeface="+mj-lt"/>
                <a:ea typeface="Times New Roman" panose="02020603050405020304" pitchFamily="18" charset="0"/>
              </a:rPr>
              <a:t>. Appl., vol. 33, pp. </a:t>
            </a:r>
            <a:endParaRPr lang="en-IN" dirty="0">
              <a:latin typeface="+mj-lt"/>
            </a:endParaRPr>
          </a:p>
          <a:p>
            <a:r>
              <a:rPr lang="en-US" sz="1800" dirty="0">
                <a:effectLst/>
                <a:latin typeface="+mj-lt"/>
                <a:ea typeface="Times New Roman" panose="02020603050405020304" pitchFamily="18" charset="0"/>
              </a:rPr>
              <a:t>D. Liu, C. K. </a:t>
            </a:r>
            <a:r>
              <a:rPr lang="en-US" sz="1800" dirty="0" err="1">
                <a:effectLst/>
                <a:latin typeface="+mj-lt"/>
                <a:ea typeface="Times New Roman" panose="02020603050405020304" pitchFamily="18" charset="0"/>
              </a:rPr>
              <a:t>Tse</a:t>
            </a:r>
            <a:r>
              <a:rPr lang="en-US" sz="1800" dirty="0">
                <a:effectLst/>
                <a:latin typeface="+mj-lt"/>
                <a:ea typeface="Times New Roman" panose="02020603050405020304" pitchFamily="18" charset="0"/>
              </a:rPr>
              <a:t>, and X. Zhang, “Robustness assessment and enhancement of power grids from a complex network’s perspective using decision trees,” IEEE Trans. Circuits Syst. II, Exp. Briefs, vol. 66, no. 5, pp. 833–837, May 2019. </a:t>
            </a:r>
            <a:endParaRPr lang="en-IN" sz="1800" dirty="0">
              <a:effectLst/>
              <a:latin typeface="+mj-lt"/>
              <a:ea typeface="Times New Roman" panose="02020603050405020304" pitchFamily="18" charset="0"/>
            </a:endParaRPr>
          </a:p>
          <a:p>
            <a:r>
              <a:rPr lang="en-US" sz="1800" dirty="0">
                <a:effectLst/>
                <a:latin typeface="+mj-lt"/>
                <a:ea typeface="Times New Roman" panose="02020603050405020304" pitchFamily="18" charset="0"/>
              </a:rPr>
              <a:t>J. Yang, R. Rao, P. Hong, and P. Ding, “Ensemble model for stock price movement trend prediction on different investing periods,” in Proc. 12th Int. Conf. </a:t>
            </a:r>
            <a:r>
              <a:rPr lang="en-US" sz="1800" dirty="0" err="1">
                <a:effectLst/>
                <a:latin typeface="+mj-lt"/>
                <a:ea typeface="Times New Roman" panose="02020603050405020304" pitchFamily="18" charset="0"/>
              </a:rPr>
              <a:t>Comput</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Intell</a:t>
            </a:r>
            <a:r>
              <a:rPr lang="en-US" sz="1800" dirty="0">
                <a:effectLst/>
                <a:latin typeface="+mj-lt"/>
                <a:ea typeface="Times New Roman" panose="02020603050405020304" pitchFamily="18" charset="0"/>
              </a:rPr>
              <a:t>. Security (CIS), 2016, pp. 358–361.</a:t>
            </a:r>
            <a:endParaRPr lang="en-IN" sz="1800" dirty="0">
              <a:effectLst/>
              <a:latin typeface="+mj-lt"/>
              <a:ea typeface="Times New Roman" panose="02020603050405020304" pitchFamily="18" charset="0"/>
            </a:endParaRPr>
          </a:p>
          <a:p>
            <a:r>
              <a:rPr lang="en-US" sz="1800" dirty="0">
                <a:effectLst/>
                <a:latin typeface="+mj-lt"/>
                <a:ea typeface="Times New Roman" panose="02020603050405020304" pitchFamily="18" charset="0"/>
              </a:rPr>
              <a:t>C. L. P. Chen and Z. Liu, “Broad Learning System: An effective and efficient incremental learning system without the need for deep architecture,” IEEE Trans. Neural </a:t>
            </a:r>
            <a:r>
              <a:rPr lang="en-US" sz="1800" dirty="0" err="1">
                <a:effectLst/>
                <a:latin typeface="+mj-lt"/>
                <a:ea typeface="Times New Roman" panose="02020603050405020304" pitchFamily="18" charset="0"/>
              </a:rPr>
              <a:t>Netw</a:t>
            </a:r>
            <a:r>
              <a:rPr lang="en-US" sz="1800" dirty="0">
                <a:effectLst/>
                <a:latin typeface="+mj-lt"/>
                <a:ea typeface="Times New Roman" panose="02020603050405020304" pitchFamily="18" charset="0"/>
              </a:rPr>
              <a:t>. Learn. Syst., vol. 29, no. 1, pp. 10–24, Jan. 2018.</a:t>
            </a:r>
            <a:endParaRPr lang="en-IN" sz="1800" dirty="0">
              <a:effectLst/>
              <a:latin typeface="+mj-lt"/>
              <a:ea typeface="Times New Roman" panose="02020603050405020304" pitchFamily="18" charset="0"/>
            </a:endParaRPr>
          </a:p>
          <a:p>
            <a:endParaRPr lang="en-IN" dirty="0">
              <a:latin typeface="+mj-lt"/>
            </a:endParaRPr>
          </a:p>
        </p:txBody>
      </p:sp>
    </p:spTree>
    <p:extLst>
      <p:ext uri="{BB962C8B-B14F-4D97-AF65-F5344CB8AC3E}">
        <p14:creationId xmlns:p14="http://schemas.microsoft.com/office/powerpoint/2010/main" val="1209180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738E-5E24-39A3-BADE-62842349757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CD2CB23-162F-9117-CCF0-EF228E742D3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L.-P. Ni, Z.-W. Ni, and Y.-Z. Gao, “Stock trend prediction based on fractal feature selection and support vector machine,” Expert Syst. Appl., vol. 38, no. 5, pp. 5569–5576, 2011</a:t>
            </a:r>
            <a:endParaRPr lang="en-IN" dirty="0"/>
          </a:p>
          <a:p>
            <a:r>
              <a:rPr lang="en-US" sz="1800" dirty="0">
                <a:effectLst/>
                <a:latin typeface="Times New Roman" panose="02020603050405020304" pitchFamily="18" charset="0"/>
                <a:ea typeface="Times New Roman" panose="02020603050405020304" pitchFamily="18" charset="0"/>
              </a:rPr>
              <a:t>Q. Li et al., “Integrating reinforcement learning and optimal power dispatch to enhance power grid resilience,” IEEE Trans. Circuits Syst. II, Exp. Briefs, vol. 69, no. 3, pp. 1402–1406, Mar. 2021.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Q. </a:t>
            </a:r>
            <a:r>
              <a:rPr lang="en-US" sz="1800" dirty="0" err="1">
                <a:effectLst/>
                <a:latin typeface="Times New Roman" panose="02020603050405020304" pitchFamily="18" charset="0"/>
                <a:ea typeface="Times New Roman" panose="02020603050405020304" pitchFamily="18" charset="0"/>
              </a:rPr>
              <a:t>Zhuge</a:t>
            </a:r>
            <a:r>
              <a:rPr lang="en-US" sz="1800" dirty="0">
                <a:effectLst/>
                <a:latin typeface="Times New Roman" panose="02020603050405020304" pitchFamily="18" charset="0"/>
                <a:ea typeface="Times New Roman" panose="02020603050405020304" pitchFamily="18" charset="0"/>
              </a:rPr>
              <a:t>, L. Xu, and G. Zhang, “LSTM neural network with emotional analysis for prediction of stock price,” Eng. Lett., vol. 25, no. 2, pp. 167–175, 2017.</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J. Yang, R. Rao, P. Hong, and P. Ding, “Ensemble model for stock price movement trend prediction on different investing periods,” in Proc. 12th Int. Conf.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rPr>
              <a:t>. Security (CIS), 2016, pp. 358–361</a:t>
            </a:r>
            <a:endParaRPr lang="en-IN" dirty="0"/>
          </a:p>
          <a:p>
            <a:endParaRPr lang="en-IN" dirty="0"/>
          </a:p>
        </p:txBody>
      </p:sp>
    </p:spTree>
    <p:extLst>
      <p:ext uri="{BB962C8B-B14F-4D97-AF65-F5344CB8AC3E}">
        <p14:creationId xmlns:p14="http://schemas.microsoft.com/office/powerpoint/2010/main" val="59614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754-0548-6E3E-45E1-70F8AEE019E7}"/>
              </a:ext>
            </a:extLst>
          </p:cNvPr>
          <p:cNvSpPr>
            <a:spLocks noGrp="1"/>
          </p:cNvSpPr>
          <p:nvPr>
            <p:ph type="title"/>
          </p:nvPr>
        </p:nvSpPr>
        <p:spPr>
          <a:xfrm>
            <a:off x="516976" y="718134"/>
            <a:ext cx="11093830" cy="355106"/>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id="{34F63601-CC8E-A97E-B877-A6F049633329}"/>
              </a:ext>
            </a:extLst>
          </p:cNvPr>
          <p:cNvGraphicFramePr>
            <a:graphicFrameLocks noGrp="1"/>
          </p:cNvGraphicFramePr>
          <p:nvPr>
            <p:ph idx="1"/>
            <p:extLst>
              <p:ext uri="{D42A27DB-BD31-4B8C-83A1-F6EECF244321}">
                <p14:modId xmlns:p14="http://schemas.microsoft.com/office/powerpoint/2010/main" val="1582572584"/>
              </p:ext>
            </p:extLst>
          </p:nvPr>
        </p:nvGraphicFramePr>
        <p:xfrm>
          <a:off x="549084" y="1073240"/>
          <a:ext cx="11029615" cy="5336525"/>
        </p:xfrm>
        <a:graphic>
          <a:graphicData uri="http://schemas.openxmlformats.org/drawingml/2006/table">
            <a:tbl>
              <a:tblPr firstRow="1" bandRow="1">
                <a:tableStyleId>{5C22544A-7EE6-4342-B048-85BDC9FD1C3A}</a:tableStyleId>
              </a:tblPr>
              <a:tblGrid>
                <a:gridCol w="1023731">
                  <a:extLst>
                    <a:ext uri="{9D8B030D-6E8A-4147-A177-3AD203B41FA5}">
                      <a16:colId xmlns:a16="http://schemas.microsoft.com/office/drawing/2014/main" val="1440919951"/>
                    </a:ext>
                  </a:extLst>
                </a:gridCol>
                <a:gridCol w="1438975">
                  <a:extLst>
                    <a:ext uri="{9D8B030D-6E8A-4147-A177-3AD203B41FA5}">
                      <a16:colId xmlns:a16="http://schemas.microsoft.com/office/drawing/2014/main" val="821931365"/>
                    </a:ext>
                  </a:extLst>
                </a:gridCol>
                <a:gridCol w="1886086">
                  <a:extLst>
                    <a:ext uri="{9D8B030D-6E8A-4147-A177-3AD203B41FA5}">
                      <a16:colId xmlns:a16="http://schemas.microsoft.com/office/drawing/2014/main" val="3471173436"/>
                    </a:ext>
                  </a:extLst>
                </a:gridCol>
                <a:gridCol w="2639113">
                  <a:extLst>
                    <a:ext uri="{9D8B030D-6E8A-4147-A177-3AD203B41FA5}">
                      <a16:colId xmlns:a16="http://schemas.microsoft.com/office/drawing/2014/main" val="1123017148"/>
                    </a:ext>
                  </a:extLst>
                </a:gridCol>
                <a:gridCol w="2030759">
                  <a:extLst>
                    <a:ext uri="{9D8B030D-6E8A-4147-A177-3AD203B41FA5}">
                      <a16:colId xmlns:a16="http://schemas.microsoft.com/office/drawing/2014/main" val="2111036064"/>
                    </a:ext>
                  </a:extLst>
                </a:gridCol>
                <a:gridCol w="2010951">
                  <a:extLst>
                    <a:ext uri="{9D8B030D-6E8A-4147-A177-3AD203B41FA5}">
                      <a16:colId xmlns:a16="http://schemas.microsoft.com/office/drawing/2014/main" val="1778706250"/>
                    </a:ext>
                  </a:extLst>
                </a:gridCol>
              </a:tblGrid>
              <a:tr h="764525">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2377043">
                <a:tc>
                  <a:txBody>
                    <a:bodyPr/>
                    <a:lstStyle/>
                    <a:p>
                      <a:r>
                        <a:rPr lang="en-US" dirty="0"/>
                        <a:t>2022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Predicting Stock Price Changes Based on the Limit Order Book: A Survey</a:t>
                      </a:r>
                      <a:endParaRPr lang="en-IN" sz="1800" kern="1200" dirty="0">
                        <a:solidFill>
                          <a:schemeClr val="tx1"/>
                        </a:solidFill>
                        <a:effectLst/>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Ilia </a:t>
                      </a:r>
                      <a:r>
                        <a:rPr lang="en-US" sz="1800" kern="1200" dirty="0" err="1">
                          <a:solidFill>
                            <a:schemeClr val="tx1"/>
                          </a:solidFill>
                          <a:effectLst/>
                        </a:rPr>
                        <a:t>Zaznov</a:t>
                      </a:r>
                      <a:r>
                        <a:rPr lang="en-US" sz="1800" kern="1200" dirty="0">
                          <a:solidFill>
                            <a:schemeClr val="tx1"/>
                          </a:solidFill>
                          <a:effectLst/>
                        </a:rPr>
                        <a:t>   Julian Kunkel </a:t>
                      </a:r>
                      <a:endParaRPr lang="en-US" sz="1800" b="0" u="none" dirty="0">
                        <a:solidFill>
                          <a:schemeClr val="tx1"/>
                        </a:solidFill>
                        <a:latin typeface="Georgia"/>
                        <a:ea typeface="Georgia"/>
                        <a:cs typeface="Georgia"/>
                        <a:sym typeface="Georgia"/>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Long short-term memory</a:t>
                      </a:r>
                      <a:r>
                        <a:rPr lang="en-US" sz="1800" b="0" i="0" kern="1200" dirty="0">
                          <a:solidFill>
                            <a:schemeClr val="tx1"/>
                          </a:solidFill>
                          <a:effectLst/>
                          <a:latin typeface="+mn-lt"/>
                          <a:ea typeface="+mn-ea"/>
                          <a:cs typeface="+mn-cs"/>
                        </a:rPr>
                        <a:t>(LSTM).</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It is focused on the critical evaluation of the current studies in the subject area of stock price movement predictions based on LOB data.</a:t>
                      </a:r>
                      <a:endParaRPr lang="en-IN"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rPr>
                        <a:t>The dataset suffers from a number of issues, such as dated information, inherently unbalanced distribution between three classes, five stocks comprising this dataset are indistinguishable, and etc.</a:t>
                      </a:r>
                      <a:endParaRPr lang="en-US" sz="1800" b="0" dirty="0">
                        <a:solidFill>
                          <a:schemeClr val="tx1"/>
                        </a:solidFill>
                        <a:latin typeface="Georgia"/>
                        <a:ea typeface="Georgia"/>
                        <a:cs typeface="Georgia"/>
                        <a:sym typeface="Georgia"/>
                      </a:endParaRPr>
                    </a:p>
                    <a:p>
                      <a:endParaRPr lang="en-IN" dirty="0"/>
                    </a:p>
                  </a:txBody>
                  <a:tcPr/>
                </a:tc>
                <a:extLst>
                  <a:ext uri="{0D108BD9-81ED-4DB2-BD59-A6C34878D82A}">
                    <a16:rowId xmlns:a16="http://schemas.microsoft.com/office/drawing/2014/main" val="2881920633"/>
                  </a:ext>
                </a:extLst>
              </a:tr>
              <a:tr h="559293">
                <a:tc>
                  <a:txBody>
                    <a:bodyPr/>
                    <a:lstStyle/>
                    <a:p>
                      <a:r>
                        <a:rPr lang="en-US" dirty="0"/>
                        <a:t>Link</a:t>
                      </a:r>
                      <a:endParaRPr lang="en-IN" dirty="0"/>
                    </a:p>
                  </a:txBody>
                  <a:tcPr/>
                </a:tc>
                <a:tc grid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dirty="0">
                          <a:solidFill>
                            <a:schemeClr val="tx1"/>
                          </a:solidFill>
                          <a:sym typeface="Georgia"/>
                          <a:hlinkClick r:id="rId2">
                            <a:extLst>
                              <a:ext uri="{A12FA001-AC4F-418D-AE19-62706E023703}">
                                <ahyp:hlinkClr xmlns:ahyp="http://schemas.microsoft.com/office/drawing/2018/hyperlinkcolor" val="tx"/>
                              </a:ext>
                            </a:extLst>
                          </a:hlinkClick>
                        </a:rPr>
                        <a:t>https://www.mdpi.com/2227-7390/10/8/1234</a:t>
                      </a:r>
                      <a:endParaRPr lang="en-IN" sz="1800" b="0" dirty="0">
                        <a:solidFill>
                          <a:schemeClr val="tx1"/>
                        </a:solidFill>
                        <a:latin typeface="Georgia"/>
                        <a:ea typeface="Georgia"/>
                        <a:cs typeface="Georgia"/>
                        <a:sym typeface="Georgia"/>
                      </a:endParaRPr>
                    </a:p>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Tree>
    <p:extLst>
      <p:ext uri="{BB962C8B-B14F-4D97-AF65-F5344CB8AC3E}">
        <p14:creationId xmlns:p14="http://schemas.microsoft.com/office/powerpoint/2010/main" val="1030155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3F00-C904-19B3-AA1C-A0E5C6C62CD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DA401D5-FFE5-568A-12E2-5A705DA3B54A}"/>
              </a:ext>
            </a:extLst>
          </p:cNvPr>
          <p:cNvSpPr>
            <a:spLocks noGrp="1"/>
          </p:cNvSpPr>
          <p:nvPr>
            <p:ph idx="1"/>
          </p:nvPr>
        </p:nvSpPr>
        <p:spPr>
          <a:xfrm>
            <a:off x="581192" y="1781001"/>
            <a:ext cx="10569475" cy="4220304"/>
          </a:xfrm>
        </p:spPr>
        <p:txBody>
          <a:bodyPr>
            <a:normAutofit/>
          </a:bodyPr>
          <a:lstStyle/>
          <a:p>
            <a:pPr algn="just">
              <a:buFont typeface="Wingdings" panose="05000000000000000000" pitchFamily="2" charset="2"/>
              <a:buChar char="Ø"/>
            </a:pPr>
            <a:r>
              <a:rPr lang="en-US" sz="2000" dirty="0">
                <a:effectLst/>
                <a:latin typeface="+mj-lt"/>
                <a:ea typeface="Calibri" panose="020F0502020204030204" pitchFamily="34" charset="0"/>
                <a:cs typeface="Times New Roman" panose="02020603050405020304" pitchFamily="18" charset="0"/>
              </a:rPr>
              <a:t>The analytical process started from data cleaning and processing, missing value, exploratory analysis and finally model building and evaluation. The best accuracy on public test set of higher accuracy score algorithm will be found. The founded one is used in the application which can help to find the tesla stock price.</a:t>
            </a:r>
            <a:endParaRPr lang="en-IN" sz="2000" dirty="0">
              <a:effectLst/>
              <a:latin typeface="+mj-lt"/>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2000" dirty="0"/>
          </a:p>
        </p:txBody>
      </p:sp>
    </p:spTree>
    <p:extLst>
      <p:ext uri="{BB962C8B-B14F-4D97-AF65-F5344CB8AC3E}">
        <p14:creationId xmlns:p14="http://schemas.microsoft.com/office/powerpoint/2010/main" val="332343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754-0548-6E3E-45E1-70F8AEE019E7}"/>
              </a:ext>
            </a:extLst>
          </p:cNvPr>
          <p:cNvSpPr>
            <a:spLocks noGrp="1"/>
          </p:cNvSpPr>
          <p:nvPr>
            <p:ph type="title"/>
          </p:nvPr>
        </p:nvSpPr>
        <p:spPr>
          <a:xfrm>
            <a:off x="443884" y="816745"/>
            <a:ext cx="11166924" cy="861135"/>
          </a:xfrm>
        </p:spPr>
        <p:txBody>
          <a:bodyPr/>
          <a:lstStyle/>
          <a:p>
            <a:r>
              <a:rPr lang="en-IN" dirty="0"/>
              <a:t>LITERATURE SURVEY</a:t>
            </a:r>
          </a:p>
        </p:txBody>
      </p:sp>
      <p:graphicFrame>
        <p:nvGraphicFramePr>
          <p:cNvPr id="4" name="Table 4">
            <a:extLst>
              <a:ext uri="{FF2B5EF4-FFF2-40B4-BE49-F238E27FC236}">
                <a16:creationId xmlns:a16="http://schemas.microsoft.com/office/drawing/2014/main" id="{34F63601-CC8E-A97E-B877-A6F049633329}"/>
              </a:ext>
            </a:extLst>
          </p:cNvPr>
          <p:cNvGraphicFramePr>
            <a:graphicFrameLocks noGrp="1"/>
          </p:cNvGraphicFramePr>
          <p:nvPr>
            <p:ph idx="1"/>
            <p:extLst>
              <p:ext uri="{D42A27DB-BD31-4B8C-83A1-F6EECF244321}">
                <p14:modId xmlns:p14="http://schemas.microsoft.com/office/powerpoint/2010/main" val="2702034586"/>
              </p:ext>
            </p:extLst>
          </p:nvPr>
        </p:nvGraphicFramePr>
        <p:xfrm>
          <a:off x="581192" y="1930213"/>
          <a:ext cx="11029615" cy="4715837"/>
        </p:xfrm>
        <a:graphic>
          <a:graphicData uri="http://schemas.openxmlformats.org/drawingml/2006/table">
            <a:tbl>
              <a:tblPr firstRow="1" bandRow="1">
                <a:tableStyleId>{5C22544A-7EE6-4342-B048-85BDC9FD1C3A}</a:tableStyleId>
              </a:tblPr>
              <a:tblGrid>
                <a:gridCol w="1023731">
                  <a:extLst>
                    <a:ext uri="{9D8B030D-6E8A-4147-A177-3AD203B41FA5}">
                      <a16:colId xmlns:a16="http://schemas.microsoft.com/office/drawing/2014/main" val="1440919951"/>
                    </a:ext>
                  </a:extLst>
                </a:gridCol>
                <a:gridCol w="1438975">
                  <a:extLst>
                    <a:ext uri="{9D8B030D-6E8A-4147-A177-3AD203B41FA5}">
                      <a16:colId xmlns:a16="http://schemas.microsoft.com/office/drawing/2014/main" val="821931365"/>
                    </a:ext>
                  </a:extLst>
                </a:gridCol>
                <a:gridCol w="1886086">
                  <a:extLst>
                    <a:ext uri="{9D8B030D-6E8A-4147-A177-3AD203B41FA5}">
                      <a16:colId xmlns:a16="http://schemas.microsoft.com/office/drawing/2014/main" val="3471173436"/>
                    </a:ext>
                  </a:extLst>
                </a:gridCol>
                <a:gridCol w="2639113">
                  <a:extLst>
                    <a:ext uri="{9D8B030D-6E8A-4147-A177-3AD203B41FA5}">
                      <a16:colId xmlns:a16="http://schemas.microsoft.com/office/drawing/2014/main" val="1123017148"/>
                    </a:ext>
                  </a:extLst>
                </a:gridCol>
                <a:gridCol w="2030759">
                  <a:extLst>
                    <a:ext uri="{9D8B030D-6E8A-4147-A177-3AD203B41FA5}">
                      <a16:colId xmlns:a16="http://schemas.microsoft.com/office/drawing/2014/main" val="2111036064"/>
                    </a:ext>
                  </a:extLst>
                </a:gridCol>
                <a:gridCol w="2010951">
                  <a:extLst>
                    <a:ext uri="{9D8B030D-6E8A-4147-A177-3AD203B41FA5}">
                      <a16:colId xmlns:a16="http://schemas.microsoft.com/office/drawing/2014/main" val="1778706250"/>
                    </a:ext>
                  </a:extLst>
                </a:gridCol>
              </a:tblGrid>
              <a:tr h="1150074">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2377043">
                <a:tc>
                  <a:txBody>
                    <a:bodyPr/>
                    <a:lstStyle/>
                    <a:p>
                      <a:r>
                        <a:rPr lang="en-US" dirty="0"/>
                        <a:t>2021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Stock Movement Prediction using Technical and Data</a:t>
                      </a:r>
                      <a:endParaRPr lang="en-US" dirty="0">
                        <a:solidFill>
                          <a:schemeClr val="tx1"/>
                        </a:solidFill>
                      </a:endParaRPr>
                    </a:p>
                    <a:p>
                      <a:endParaRPr lang="en-IN" dirty="0"/>
                    </a:p>
                  </a:txBody>
                  <a:tcPr/>
                </a:tc>
                <a:tc>
                  <a:txBody>
                    <a:bodyPr/>
                    <a:lstStyle/>
                    <a:p>
                      <a:r>
                        <a:rPr lang="en-US" sz="1800" kern="1200" dirty="0">
                          <a:solidFill>
                            <a:schemeClr val="tx1"/>
                          </a:solidFill>
                          <a:effectLst/>
                        </a:rPr>
                        <a:t>Dylan M.   Crain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t>
                      </a:r>
                      <a:r>
                        <a:rPr lang="en-IN" sz="1800" b="0" i="0" kern="1200" dirty="0">
                          <a:solidFill>
                            <a:schemeClr val="dk1"/>
                          </a:solidFill>
                          <a:effectLst/>
                          <a:latin typeface="+mn-lt"/>
                          <a:ea typeface="+mn-ea"/>
                          <a:cs typeface="+mn-cs"/>
                        </a:rPr>
                        <a:t>Gated recurrent unit(</a:t>
                      </a:r>
                      <a:r>
                        <a:rPr lang="en-US" dirty="0"/>
                        <a:t>GRU) and </a:t>
                      </a:r>
                      <a:r>
                        <a:rPr lang="en-IN" sz="1800" b="0" i="0" kern="1200" dirty="0">
                          <a:solidFill>
                            <a:schemeClr val="dk1"/>
                          </a:solidFill>
                          <a:effectLst/>
                          <a:latin typeface="+mn-lt"/>
                          <a:ea typeface="+mn-ea"/>
                          <a:cs typeface="+mn-cs"/>
                        </a:rPr>
                        <a:t>Long short-term memory(</a:t>
                      </a:r>
                      <a:r>
                        <a:rPr lang="en-US" dirty="0"/>
                        <a:t>LSTM).</a:t>
                      </a:r>
                      <a:endParaRPr lang="en-IN" dirty="0"/>
                    </a:p>
                  </a:txBody>
                  <a:tcPr/>
                </a:tc>
                <a:tc>
                  <a:txBody>
                    <a:bodyPr/>
                    <a:lstStyle/>
                    <a:p>
                      <a:r>
                        <a:rPr lang="en-US" dirty="0"/>
                        <a:t>Both technical and fundamental data is used.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It would be a useful alteration to include more than just one stock in the analysis. </a:t>
                      </a:r>
                      <a:endParaRPr lang="en-IN" dirty="0"/>
                    </a:p>
                  </a:txBody>
                  <a:tcPr/>
                </a:tc>
                <a:extLst>
                  <a:ext uri="{0D108BD9-81ED-4DB2-BD59-A6C34878D82A}">
                    <a16:rowId xmlns:a16="http://schemas.microsoft.com/office/drawing/2014/main" val="2881920633"/>
                  </a:ext>
                </a:extLst>
              </a:tr>
              <a:tr h="0">
                <a:tc>
                  <a:txBody>
                    <a:bodyPr/>
                    <a:lstStyle/>
                    <a:p>
                      <a:r>
                        <a:rPr lang="en-US" dirty="0"/>
                        <a:t>Link</a:t>
                      </a:r>
                      <a:endParaRPr lang="en-IN" dirty="0"/>
                    </a:p>
                  </a:txBody>
                  <a:tcPr/>
                </a:tc>
                <a:tc grid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dirty="0">
                          <a:sym typeface="Georgia"/>
                          <a:hlinkClick r:id="rId2"/>
                        </a:rPr>
                        <a:t>https://cs230.stanford.edu/projects_fall_2021/reports/103153267.pdf</a:t>
                      </a:r>
                      <a:endParaRPr lang="en-IN" sz="1800" b="0" dirty="0">
                        <a:sym typeface="Georgi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dirty="0">
                        <a:sym typeface="Georgi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dirty="0">
                        <a:sym typeface="Georgia"/>
                      </a:endParaRPr>
                    </a:p>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Tree>
    <p:extLst>
      <p:ext uri="{BB962C8B-B14F-4D97-AF65-F5344CB8AC3E}">
        <p14:creationId xmlns:p14="http://schemas.microsoft.com/office/powerpoint/2010/main" val="326327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754-0548-6E3E-45E1-70F8AEE019E7}"/>
              </a:ext>
            </a:extLst>
          </p:cNvPr>
          <p:cNvSpPr>
            <a:spLocks noGrp="1"/>
          </p:cNvSpPr>
          <p:nvPr>
            <p:ph type="title"/>
          </p:nvPr>
        </p:nvSpPr>
        <p:spPr>
          <a:xfrm>
            <a:off x="479394" y="816745"/>
            <a:ext cx="11131413" cy="843379"/>
          </a:xfrm>
        </p:spPr>
        <p:txBody>
          <a:bodyPr/>
          <a:lstStyle/>
          <a:p>
            <a:r>
              <a:rPr lang="en-IN" dirty="0"/>
              <a:t>LITERATURE SURVEY</a:t>
            </a:r>
          </a:p>
        </p:txBody>
      </p:sp>
      <p:graphicFrame>
        <p:nvGraphicFramePr>
          <p:cNvPr id="4" name="Table 4">
            <a:extLst>
              <a:ext uri="{FF2B5EF4-FFF2-40B4-BE49-F238E27FC236}">
                <a16:creationId xmlns:a16="http://schemas.microsoft.com/office/drawing/2014/main" id="{34F63601-CC8E-A97E-B877-A6F049633329}"/>
              </a:ext>
            </a:extLst>
          </p:cNvPr>
          <p:cNvGraphicFramePr>
            <a:graphicFrameLocks noGrp="1"/>
          </p:cNvGraphicFramePr>
          <p:nvPr>
            <p:ph idx="1"/>
            <p:extLst>
              <p:ext uri="{D42A27DB-BD31-4B8C-83A1-F6EECF244321}">
                <p14:modId xmlns:p14="http://schemas.microsoft.com/office/powerpoint/2010/main" val="3651498734"/>
              </p:ext>
            </p:extLst>
          </p:nvPr>
        </p:nvGraphicFramePr>
        <p:xfrm>
          <a:off x="581192" y="2037789"/>
          <a:ext cx="11029615" cy="4350474"/>
        </p:xfrm>
        <a:graphic>
          <a:graphicData uri="http://schemas.openxmlformats.org/drawingml/2006/table">
            <a:tbl>
              <a:tblPr firstRow="1" bandRow="1">
                <a:tableStyleId>{5C22544A-7EE6-4342-B048-85BDC9FD1C3A}</a:tableStyleId>
              </a:tblPr>
              <a:tblGrid>
                <a:gridCol w="1023731">
                  <a:extLst>
                    <a:ext uri="{9D8B030D-6E8A-4147-A177-3AD203B41FA5}">
                      <a16:colId xmlns:a16="http://schemas.microsoft.com/office/drawing/2014/main" val="1440919951"/>
                    </a:ext>
                  </a:extLst>
                </a:gridCol>
                <a:gridCol w="2099339">
                  <a:extLst>
                    <a:ext uri="{9D8B030D-6E8A-4147-A177-3AD203B41FA5}">
                      <a16:colId xmlns:a16="http://schemas.microsoft.com/office/drawing/2014/main" val="821931365"/>
                    </a:ext>
                  </a:extLst>
                </a:gridCol>
                <a:gridCol w="1596325">
                  <a:extLst>
                    <a:ext uri="{9D8B030D-6E8A-4147-A177-3AD203B41FA5}">
                      <a16:colId xmlns:a16="http://schemas.microsoft.com/office/drawing/2014/main" val="3471173436"/>
                    </a:ext>
                  </a:extLst>
                </a:gridCol>
                <a:gridCol w="2268510">
                  <a:extLst>
                    <a:ext uri="{9D8B030D-6E8A-4147-A177-3AD203B41FA5}">
                      <a16:colId xmlns:a16="http://schemas.microsoft.com/office/drawing/2014/main" val="1123017148"/>
                    </a:ext>
                  </a:extLst>
                </a:gridCol>
                <a:gridCol w="2030759">
                  <a:extLst>
                    <a:ext uri="{9D8B030D-6E8A-4147-A177-3AD203B41FA5}">
                      <a16:colId xmlns:a16="http://schemas.microsoft.com/office/drawing/2014/main" val="2111036064"/>
                    </a:ext>
                  </a:extLst>
                </a:gridCol>
                <a:gridCol w="2010951">
                  <a:extLst>
                    <a:ext uri="{9D8B030D-6E8A-4147-A177-3AD203B41FA5}">
                      <a16:colId xmlns:a16="http://schemas.microsoft.com/office/drawing/2014/main" val="1778706250"/>
                    </a:ext>
                  </a:extLst>
                </a:gridCol>
              </a:tblGrid>
              <a:tr h="1150074">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2377043">
                <a:tc>
                  <a:txBody>
                    <a:bodyPr/>
                    <a:lstStyle/>
                    <a:p>
                      <a:r>
                        <a:rPr lang="en-US" dirty="0"/>
                        <a:t>2021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Novel Stock Crisis Prediction Technique—A Study on Indian Stock Market</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tx1"/>
                          </a:solidFill>
                          <a:effectLst/>
                          <a:latin typeface="+mn-lt"/>
                          <a:ea typeface="+mn-ea"/>
                          <a:cs typeface="+mn-cs"/>
                        </a:rPr>
                        <a:t>Nagaraj Naik, Biju R. Mohan</a:t>
                      </a:r>
                      <a:endParaRPr lang="en-IN" sz="1800" b="0" u="none" dirty="0">
                        <a:solidFill>
                          <a:schemeClr val="tx1"/>
                        </a:solidFill>
                        <a:latin typeface="Georgia"/>
                        <a:ea typeface="Georgia"/>
                        <a:cs typeface="Georgia"/>
                        <a:sym typeface="Georgia"/>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Log-Periodic Power Law(LPPL)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Proposed the Hybrid Feature Selection (HFS) algorithm to remove irrelevant stock financial parameters features</a:t>
                      </a:r>
                      <a:r>
                        <a:rPr lang="en-US" sz="1800" b="0" i="0" kern="1200" dirty="0">
                          <a:solidFill>
                            <a:schemeClr val="tx2"/>
                          </a:solidFill>
                          <a:effectLst/>
                          <a:latin typeface="+mn-lt"/>
                          <a:ea typeface="+mn-ea"/>
                          <a:cs typeface="+mn-cs"/>
                        </a:rPr>
                        <a:t>.</a:t>
                      </a:r>
                      <a:endParaRPr lang="en-US" sz="1800" b="0" dirty="0">
                        <a:solidFill>
                          <a:schemeClr val="tx2"/>
                        </a:solidFill>
                        <a:latin typeface="Georgia"/>
                        <a:ea typeface="Georgia"/>
                        <a:cs typeface="Georgia"/>
                        <a:sym typeface="Georgia"/>
                      </a:endParaRPr>
                    </a:p>
                    <a:p>
                      <a:endParaRPr lang="en-IN" dirty="0"/>
                    </a:p>
                  </a:txBody>
                  <a:tcPr/>
                </a:tc>
                <a:tc>
                  <a:txBody>
                    <a:bodyPr/>
                    <a:lstStyle/>
                    <a:p>
                      <a:r>
                        <a:rPr lang="en-US" sz="1800" b="0" i="0" kern="1200" dirty="0">
                          <a:solidFill>
                            <a:schemeClr val="tx1"/>
                          </a:solidFill>
                          <a:effectLst/>
                          <a:latin typeface="+mn-lt"/>
                          <a:ea typeface="+mn-ea"/>
                          <a:cs typeface="+mn-cs"/>
                        </a:rPr>
                        <a:t>Explored only a limited number of technical parameters of stock prices.</a:t>
                      </a:r>
                      <a:endParaRPr lang="en-IN" dirty="0">
                        <a:solidFill>
                          <a:schemeClr val="tx1"/>
                        </a:solidFill>
                      </a:endParaRPr>
                    </a:p>
                  </a:txBody>
                  <a:tcPr/>
                </a:tc>
                <a:extLst>
                  <a:ext uri="{0D108BD9-81ED-4DB2-BD59-A6C34878D82A}">
                    <a16:rowId xmlns:a16="http://schemas.microsoft.com/office/drawing/2014/main" val="2881920633"/>
                  </a:ext>
                </a:extLst>
              </a:tr>
              <a:tr h="559293">
                <a:tc>
                  <a:txBody>
                    <a:bodyPr/>
                    <a:lstStyle/>
                    <a:p>
                      <a:r>
                        <a:rPr lang="en-US" dirty="0"/>
                        <a:t>Link</a:t>
                      </a:r>
                      <a:endParaRPr lang="en-IN" dirty="0"/>
                    </a:p>
                  </a:txBody>
                  <a:tcPr/>
                </a:tc>
                <a:tc grid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Georgia"/>
                          <a:ea typeface="Georgia"/>
                          <a:cs typeface="Georgia"/>
                          <a:sym typeface="Georgia"/>
                          <a:hlinkClick r:id="rId2"/>
                        </a:rPr>
                        <a:t>https://ieeexplore.ieee.org/document/9453777</a:t>
                      </a:r>
                      <a:endParaRPr lang="en-IN" sz="1800" b="0" dirty="0">
                        <a:solidFill>
                          <a:schemeClr val="tx1"/>
                        </a:solidFill>
                        <a:latin typeface="Georgia"/>
                        <a:ea typeface="Georgia"/>
                        <a:cs typeface="Georgia"/>
                        <a:sym typeface="Georgia"/>
                      </a:endParaRPr>
                    </a:p>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Tree>
    <p:extLst>
      <p:ext uri="{BB962C8B-B14F-4D97-AF65-F5344CB8AC3E}">
        <p14:creationId xmlns:p14="http://schemas.microsoft.com/office/powerpoint/2010/main" val="419536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C25AC89-67F5-E53A-6DC9-0EBA80712D23}"/>
              </a:ext>
            </a:extLst>
          </p:cNvPr>
          <p:cNvGraphicFramePr>
            <a:graphicFrameLocks noGrp="1"/>
          </p:cNvGraphicFramePr>
          <p:nvPr>
            <p:ph idx="1"/>
            <p:extLst>
              <p:ext uri="{D42A27DB-BD31-4B8C-83A1-F6EECF244321}">
                <p14:modId xmlns:p14="http://schemas.microsoft.com/office/powerpoint/2010/main" val="1597987083"/>
              </p:ext>
            </p:extLst>
          </p:nvPr>
        </p:nvGraphicFramePr>
        <p:xfrm>
          <a:off x="454961" y="1418164"/>
          <a:ext cx="11029615" cy="4468062"/>
        </p:xfrm>
        <a:graphic>
          <a:graphicData uri="http://schemas.openxmlformats.org/drawingml/2006/table">
            <a:tbl>
              <a:tblPr firstRow="1" bandRow="1">
                <a:tableStyleId>{5C22544A-7EE6-4342-B048-85BDC9FD1C3A}</a:tableStyleId>
              </a:tblPr>
              <a:tblGrid>
                <a:gridCol w="758076">
                  <a:extLst>
                    <a:ext uri="{9D8B030D-6E8A-4147-A177-3AD203B41FA5}">
                      <a16:colId xmlns:a16="http://schemas.microsoft.com/office/drawing/2014/main" val="1440919951"/>
                    </a:ext>
                  </a:extLst>
                </a:gridCol>
                <a:gridCol w="1704630">
                  <a:extLst>
                    <a:ext uri="{9D8B030D-6E8A-4147-A177-3AD203B41FA5}">
                      <a16:colId xmlns:a16="http://schemas.microsoft.com/office/drawing/2014/main" val="821931365"/>
                    </a:ext>
                  </a:extLst>
                </a:gridCol>
                <a:gridCol w="1886086">
                  <a:extLst>
                    <a:ext uri="{9D8B030D-6E8A-4147-A177-3AD203B41FA5}">
                      <a16:colId xmlns:a16="http://schemas.microsoft.com/office/drawing/2014/main" val="3471173436"/>
                    </a:ext>
                  </a:extLst>
                </a:gridCol>
                <a:gridCol w="2639113">
                  <a:extLst>
                    <a:ext uri="{9D8B030D-6E8A-4147-A177-3AD203B41FA5}">
                      <a16:colId xmlns:a16="http://schemas.microsoft.com/office/drawing/2014/main" val="1123017148"/>
                    </a:ext>
                  </a:extLst>
                </a:gridCol>
                <a:gridCol w="1865300">
                  <a:extLst>
                    <a:ext uri="{9D8B030D-6E8A-4147-A177-3AD203B41FA5}">
                      <a16:colId xmlns:a16="http://schemas.microsoft.com/office/drawing/2014/main" val="2111036064"/>
                    </a:ext>
                  </a:extLst>
                </a:gridCol>
                <a:gridCol w="2176410">
                  <a:extLst>
                    <a:ext uri="{9D8B030D-6E8A-4147-A177-3AD203B41FA5}">
                      <a16:colId xmlns:a16="http://schemas.microsoft.com/office/drawing/2014/main" val="1778706250"/>
                    </a:ext>
                  </a:extLst>
                </a:gridCol>
              </a:tblGrid>
              <a:tr h="993342">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2377043">
                <a:tc>
                  <a:txBody>
                    <a:bodyPr/>
                    <a:lstStyle/>
                    <a:p>
                      <a:r>
                        <a:rPr lang="en-US" dirty="0"/>
                        <a:t>2020</a:t>
                      </a:r>
                      <a:endParaRPr lang="en-IN" dirty="0"/>
                    </a:p>
                  </a:txBody>
                  <a:tcPr/>
                </a:tc>
                <a:tc>
                  <a:txBody>
                    <a:bodyPr/>
                    <a:lstStyle/>
                    <a:p>
                      <a:r>
                        <a:rPr lang="en-US" sz="1800" b="0" i="0" kern="1200" dirty="0">
                          <a:solidFill>
                            <a:schemeClr val="dk1"/>
                          </a:solidFill>
                          <a:effectLst/>
                          <a:latin typeface="+mn-lt"/>
                          <a:ea typeface="+mn-ea"/>
                          <a:cs typeface="+mn-cs"/>
                        </a:rPr>
                        <a:t>Predicting Stock Market Trends Using Machine Learning and Deep Learning Algorithms Via Continuous and Binary Data; a Comparative Analysis</a:t>
                      </a:r>
                    </a:p>
                  </a:txBody>
                  <a:tcPr/>
                </a:tc>
                <a:tc>
                  <a:txBody>
                    <a:bodyPr/>
                    <a:lstStyle/>
                    <a:p>
                      <a:r>
                        <a:rPr lang="en-IN" sz="1800" b="0" i="0" u="none" strike="noStrike" kern="1200" dirty="0" err="1">
                          <a:solidFill>
                            <a:schemeClr val="dk1"/>
                          </a:solidFill>
                          <a:effectLst/>
                          <a:latin typeface="+mn-lt"/>
                          <a:ea typeface="+mn-ea"/>
                          <a:cs typeface="+mn-cs"/>
                        </a:rPr>
                        <a:t>Mojtaba</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Nabipour</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Pooyan</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Nayyeri</a:t>
                      </a:r>
                      <a:r>
                        <a:rPr lang="en-IN" sz="1800" b="0" i="0" u="none" strike="noStrike"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Hamed </a:t>
                      </a:r>
                      <a:r>
                        <a:rPr lang="en-IN" sz="1800" b="0" i="0" u="none" strike="noStrike" kern="1200" dirty="0" err="1">
                          <a:solidFill>
                            <a:schemeClr val="dk1"/>
                          </a:solidFill>
                          <a:effectLst/>
                          <a:latin typeface="+mn-lt"/>
                          <a:ea typeface="+mn-ea"/>
                          <a:cs typeface="+mn-cs"/>
                        </a:rPr>
                        <a:t>Jabani</a:t>
                      </a:r>
                      <a:r>
                        <a:rPr lang="en-IN" sz="1800" b="0" i="0" u="none" strike="noStrike" kern="1200" dirty="0">
                          <a:solidFill>
                            <a:schemeClr val="dk1"/>
                          </a:solidFill>
                          <a:effectLst/>
                          <a:latin typeface="+mn-lt"/>
                          <a:ea typeface="+mn-ea"/>
                          <a:cs typeface="+mn-cs"/>
                        </a:rPr>
                        <a:t> ,Shahab S, Amir </a:t>
                      </a:r>
                      <a:r>
                        <a:rPr lang="en-IN" sz="1800" b="0" i="0" u="none" strike="noStrike" kern="1200" dirty="0" err="1">
                          <a:solidFill>
                            <a:schemeClr val="dk1"/>
                          </a:solidFill>
                          <a:effectLst/>
                          <a:latin typeface="+mn-lt"/>
                          <a:ea typeface="+mn-ea"/>
                          <a:cs typeface="+mn-cs"/>
                        </a:rPr>
                        <a:t>Mosavi</a:t>
                      </a:r>
                      <a:endParaRPr lang="en-IN" dirty="0"/>
                    </a:p>
                  </a:txBody>
                  <a:tcPr/>
                </a:tc>
                <a:tc>
                  <a:txBody>
                    <a:bodyPr/>
                    <a:lstStyle/>
                    <a:p>
                      <a:r>
                        <a:rPr lang="en-US" sz="1800" b="0" i="0" kern="1200" dirty="0">
                          <a:solidFill>
                            <a:schemeClr val="dk1"/>
                          </a:solidFill>
                          <a:effectLst/>
                          <a:latin typeface="+mn-lt"/>
                          <a:ea typeface="+mn-ea"/>
                          <a:cs typeface="+mn-cs"/>
                        </a:rPr>
                        <a:t>Nine machine learning methods (Decision Tree, Random Forest, </a:t>
                      </a:r>
                      <a:r>
                        <a:rPr lang="en-US" sz="1800" b="0" i="0" kern="1200" dirty="0" err="1">
                          <a:solidFill>
                            <a:schemeClr val="dk1"/>
                          </a:solidFill>
                          <a:effectLst/>
                          <a:latin typeface="+mn-lt"/>
                          <a:ea typeface="+mn-ea"/>
                          <a:cs typeface="+mn-cs"/>
                        </a:rPr>
                        <a:t>Adaboost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XGBoost</a:t>
                      </a:r>
                      <a:r>
                        <a:rPr lang="en-US" sz="1800" b="0" i="0" kern="1200" dirty="0">
                          <a:solidFill>
                            <a:schemeClr val="dk1"/>
                          </a:solidFill>
                          <a:effectLst/>
                          <a:latin typeface="+mn-lt"/>
                          <a:ea typeface="+mn-ea"/>
                          <a:cs typeface="+mn-cs"/>
                        </a:rPr>
                        <a:t>, SVC, Naïve Bayes, KNN, Logistic Regression and ANN) and two deep learning algorithms (RNN and LSTM) are used.</a:t>
                      </a:r>
                      <a:endParaRPr lang="en-IN" dirty="0"/>
                    </a:p>
                  </a:txBody>
                  <a:tcPr/>
                </a:tc>
                <a:tc>
                  <a:txBody>
                    <a:bodyPr/>
                    <a:lstStyle/>
                    <a:p>
                      <a:r>
                        <a:rPr lang="en-US" sz="1800" b="0" i="0" kern="1200" dirty="0">
                          <a:solidFill>
                            <a:schemeClr val="dk1"/>
                          </a:solidFill>
                          <a:effectLst/>
                          <a:latin typeface="+mn-lt"/>
                          <a:ea typeface="+mn-ea"/>
                          <a:cs typeface="+mn-cs"/>
                        </a:rPr>
                        <a:t>The evaluation results indicate that for the continuous data, RNN and LSTM outperform other prediction models with a considerable difference.</a:t>
                      </a:r>
                      <a:endParaRPr lang="en-IN" dirty="0"/>
                    </a:p>
                  </a:txBody>
                  <a:tcPr/>
                </a:tc>
                <a:tc>
                  <a:txBody>
                    <a:bodyPr/>
                    <a:lstStyle/>
                    <a:p>
                      <a:r>
                        <a:rPr lang="en-US" sz="1800" b="0" i="0" kern="1200" dirty="0">
                          <a:solidFill>
                            <a:schemeClr val="dk1"/>
                          </a:solidFill>
                          <a:effectLst/>
                          <a:latin typeface="+mn-lt"/>
                          <a:ea typeface="+mn-ea"/>
                          <a:cs typeface="+mn-cs"/>
                        </a:rPr>
                        <a:t>Complexity and nonlinearity are two main challenges faced.</a:t>
                      </a:r>
                      <a:endParaRPr lang="en-IN" dirty="0"/>
                    </a:p>
                  </a:txBody>
                  <a:tcPr/>
                </a:tc>
                <a:extLst>
                  <a:ext uri="{0D108BD9-81ED-4DB2-BD59-A6C34878D82A}">
                    <a16:rowId xmlns:a16="http://schemas.microsoft.com/office/drawing/2014/main" val="2881920633"/>
                  </a:ext>
                </a:extLst>
              </a:tr>
              <a:tr h="559293">
                <a:tc>
                  <a:txBody>
                    <a:bodyPr/>
                    <a:lstStyle/>
                    <a:p>
                      <a:r>
                        <a:rPr lang="en-US" dirty="0"/>
                        <a:t>Link:</a:t>
                      </a:r>
                      <a:endParaRPr lang="en-IN" dirty="0"/>
                    </a:p>
                  </a:txBody>
                  <a:tcPr/>
                </a:tc>
                <a:tc gridSpan="5">
                  <a:txBody>
                    <a:bodyPr/>
                    <a:lstStyle/>
                    <a:p>
                      <a:r>
                        <a:rPr lang="en-IN" dirty="0">
                          <a:hlinkClick r:id="rId2"/>
                        </a:rPr>
                        <a:t>https://ieeexplore.ieee.org/document/9165760</a:t>
                      </a:r>
                      <a:endParaRPr lang="en-IN" dirty="0"/>
                    </a:p>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
        <p:nvSpPr>
          <p:cNvPr id="5" name="Title 1">
            <a:extLst>
              <a:ext uri="{FF2B5EF4-FFF2-40B4-BE49-F238E27FC236}">
                <a16:creationId xmlns:a16="http://schemas.microsoft.com/office/drawing/2014/main" id="{E23FF178-CB83-B919-BED3-24B70F6B1948}"/>
              </a:ext>
            </a:extLst>
          </p:cNvPr>
          <p:cNvSpPr>
            <a:spLocks noGrp="1"/>
          </p:cNvSpPr>
          <p:nvPr>
            <p:ph type="title"/>
          </p:nvPr>
        </p:nvSpPr>
        <p:spPr>
          <a:xfrm>
            <a:off x="454961" y="287827"/>
            <a:ext cx="11113657" cy="834502"/>
          </a:xfrm>
        </p:spPr>
        <p:txBody>
          <a:bodyPr/>
          <a:lstStyle/>
          <a:p>
            <a:r>
              <a:rPr lang="en-IN" dirty="0"/>
              <a:t>LITERATURE SURVEY</a:t>
            </a:r>
          </a:p>
        </p:txBody>
      </p:sp>
    </p:spTree>
    <p:extLst>
      <p:ext uri="{BB962C8B-B14F-4D97-AF65-F5344CB8AC3E}">
        <p14:creationId xmlns:p14="http://schemas.microsoft.com/office/powerpoint/2010/main" val="82198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A754-0548-6E3E-45E1-70F8AEE019E7}"/>
              </a:ext>
            </a:extLst>
          </p:cNvPr>
          <p:cNvSpPr>
            <a:spLocks noGrp="1"/>
          </p:cNvSpPr>
          <p:nvPr>
            <p:ph type="title"/>
          </p:nvPr>
        </p:nvSpPr>
        <p:spPr>
          <a:xfrm>
            <a:off x="488272" y="816746"/>
            <a:ext cx="11122536" cy="284086"/>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id="{34F63601-CC8E-A97E-B877-A6F049633329}"/>
              </a:ext>
            </a:extLst>
          </p:cNvPr>
          <p:cNvGraphicFramePr>
            <a:graphicFrameLocks noGrp="1"/>
          </p:cNvGraphicFramePr>
          <p:nvPr>
            <p:ph idx="1"/>
            <p:extLst>
              <p:ext uri="{D42A27DB-BD31-4B8C-83A1-F6EECF244321}">
                <p14:modId xmlns:p14="http://schemas.microsoft.com/office/powerpoint/2010/main" val="713101543"/>
              </p:ext>
            </p:extLst>
          </p:nvPr>
        </p:nvGraphicFramePr>
        <p:xfrm>
          <a:off x="581193" y="1690780"/>
          <a:ext cx="11029615" cy="4350474"/>
        </p:xfrm>
        <a:graphic>
          <a:graphicData uri="http://schemas.openxmlformats.org/drawingml/2006/table">
            <a:tbl>
              <a:tblPr firstRow="1" bandRow="1">
                <a:tableStyleId>{5C22544A-7EE6-4342-B048-85BDC9FD1C3A}</a:tableStyleId>
              </a:tblPr>
              <a:tblGrid>
                <a:gridCol w="795014">
                  <a:extLst>
                    <a:ext uri="{9D8B030D-6E8A-4147-A177-3AD203B41FA5}">
                      <a16:colId xmlns:a16="http://schemas.microsoft.com/office/drawing/2014/main" val="1440919951"/>
                    </a:ext>
                  </a:extLst>
                </a:gridCol>
                <a:gridCol w="1667692">
                  <a:extLst>
                    <a:ext uri="{9D8B030D-6E8A-4147-A177-3AD203B41FA5}">
                      <a16:colId xmlns:a16="http://schemas.microsoft.com/office/drawing/2014/main" val="821931365"/>
                    </a:ext>
                  </a:extLst>
                </a:gridCol>
                <a:gridCol w="1350548">
                  <a:extLst>
                    <a:ext uri="{9D8B030D-6E8A-4147-A177-3AD203B41FA5}">
                      <a16:colId xmlns:a16="http://schemas.microsoft.com/office/drawing/2014/main" val="3471173436"/>
                    </a:ext>
                  </a:extLst>
                </a:gridCol>
                <a:gridCol w="2121763">
                  <a:extLst>
                    <a:ext uri="{9D8B030D-6E8A-4147-A177-3AD203B41FA5}">
                      <a16:colId xmlns:a16="http://schemas.microsoft.com/office/drawing/2014/main" val="1123017148"/>
                    </a:ext>
                  </a:extLst>
                </a:gridCol>
                <a:gridCol w="2272683">
                  <a:extLst>
                    <a:ext uri="{9D8B030D-6E8A-4147-A177-3AD203B41FA5}">
                      <a16:colId xmlns:a16="http://schemas.microsoft.com/office/drawing/2014/main" val="2111036064"/>
                    </a:ext>
                  </a:extLst>
                </a:gridCol>
                <a:gridCol w="2821915">
                  <a:extLst>
                    <a:ext uri="{9D8B030D-6E8A-4147-A177-3AD203B41FA5}">
                      <a16:colId xmlns:a16="http://schemas.microsoft.com/office/drawing/2014/main" val="1778706250"/>
                    </a:ext>
                  </a:extLst>
                </a:gridCol>
              </a:tblGrid>
              <a:tr h="1150074">
                <a:tc>
                  <a:txBody>
                    <a:bodyPr/>
                    <a:lstStyle/>
                    <a:p>
                      <a:endParaRPr lang="en-US" dirty="0"/>
                    </a:p>
                    <a:p>
                      <a:r>
                        <a:rPr lang="en-IN" dirty="0"/>
                        <a:t> Year</a:t>
                      </a:r>
                    </a:p>
                  </a:txBody>
                  <a:tcPr/>
                </a:tc>
                <a:tc>
                  <a:txBody>
                    <a:bodyPr/>
                    <a:lstStyle/>
                    <a:p>
                      <a:endParaRPr lang="en-US" dirty="0"/>
                    </a:p>
                    <a:p>
                      <a:r>
                        <a:rPr lang="en-US" dirty="0"/>
                        <a:t>    Title</a:t>
                      </a:r>
                    </a:p>
                  </a:txBody>
                  <a:tcPr/>
                </a:tc>
                <a:tc>
                  <a:txBody>
                    <a:bodyPr/>
                    <a:lstStyle/>
                    <a:p>
                      <a:br>
                        <a:rPr lang="en-US" dirty="0"/>
                      </a:br>
                      <a:r>
                        <a:rPr lang="en-US" dirty="0"/>
                        <a:t>     Author</a:t>
                      </a:r>
                      <a:endParaRPr lang="en-IN" dirty="0"/>
                    </a:p>
                  </a:txBody>
                  <a:tcPr/>
                </a:tc>
                <a:tc>
                  <a:txBody>
                    <a:bodyPr/>
                    <a:lstStyle/>
                    <a:p>
                      <a:endParaRPr lang="en-US" dirty="0"/>
                    </a:p>
                    <a:p>
                      <a:r>
                        <a:rPr lang="en-IN" dirty="0"/>
                        <a:t>     Methodologies</a:t>
                      </a:r>
                    </a:p>
                  </a:txBody>
                  <a:tcPr/>
                </a:tc>
                <a:tc>
                  <a:txBody>
                    <a:bodyPr/>
                    <a:lstStyle/>
                    <a:p>
                      <a:endParaRPr lang="en-US" dirty="0"/>
                    </a:p>
                    <a:p>
                      <a:r>
                        <a:rPr lang="en-IN" dirty="0"/>
                        <a:t>      Merits</a:t>
                      </a:r>
                    </a:p>
                  </a:txBody>
                  <a:tcPr/>
                </a:tc>
                <a:tc>
                  <a:txBody>
                    <a:bodyPr/>
                    <a:lstStyle/>
                    <a:p>
                      <a:endParaRPr lang="en-US" dirty="0"/>
                    </a:p>
                    <a:p>
                      <a:r>
                        <a:rPr lang="en-IN" dirty="0"/>
                        <a:t>    Demerits</a:t>
                      </a:r>
                    </a:p>
                  </a:txBody>
                  <a:tcPr/>
                </a:tc>
                <a:extLst>
                  <a:ext uri="{0D108BD9-81ED-4DB2-BD59-A6C34878D82A}">
                    <a16:rowId xmlns:a16="http://schemas.microsoft.com/office/drawing/2014/main" val="1868162581"/>
                  </a:ext>
                </a:extLst>
              </a:tr>
              <a:tr h="23770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2019</a:t>
                      </a:r>
                      <a:endParaRPr lang="en-US" sz="1800" b="0" u="none" dirty="0">
                        <a:solidFill>
                          <a:schemeClr val="tx1"/>
                        </a:solidFill>
                        <a:latin typeface="Georgia"/>
                        <a:ea typeface="Georgia"/>
                        <a:cs typeface="Georgia"/>
                        <a:sym typeface="Georgia"/>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Stock Price Prediction App using Machine Learning Models Optimized by Evolution</a:t>
                      </a:r>
                      <a:endParaRPr lang="en-US" dirty="0">
                        <a:solidFill>
                          <a:schemeClr val="tx1"/>
                        </a:solidFill>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800" kern="1200" dirty="0">
                          <a:solidFill>
                            <a:schemeClr val="tx1"/>
                          </a:solidFill>
                          <a:effectLst/>
                        </a:rPr>
                        <a:t>CHAU Tsun Man, SUEN Heung Ping</a:t>
                      </a:r>
                      <a:endParaRPr lang="de-DE" sz="1800" b="0" u="none" dirty="0">
                        <a:solidFill>
                          <a:schemeClr val="tx1"/>
                        </a:solidFill>
                        <a:latin typeface="Georgia"/>
                        <a:ea typeface="Georgia"/>
                        <a:cs typeface="Georgia"/>
                        <a:sym typeface="Georgia"/>
                      </a:endParaRPr>
                    </a:p>
                    <a:p>
                      <a:endParaRPr lang="en-IN" dirty="0"/>
                    </a:p>
                  </a:txBody>
                  <a:tcPr/>
                </a:tc>
                <a:tc>
                  <a:txBody>
                    <a:bodyPr/>
                    <a:lstStyle/>
                    <a:p>
                      <a:r>
                        <a:rPr lang="en-IN" dirty="0"/>
                        <a:t>Recurrent Neural Network</a:t>
                      </a:r>
                      <a:endParaRPr lang="en-US" dirty="0"/>
                    </a:p>
                    <a:p>
                      <a:r>
                        <a:rPr lang="en-US" dirty="0"/>
                        <a:t>(RNN) ,Long short-term memory networks (LSTM) and Gated recurrent unit networks (GRU).</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The project aims to provide retail investors with a third-party investment mobile application to navigate through the stock market. </a:t>
                      </a:r>
                      <a:endParaRPr lang="en-US" sz="1800" b="0" dirty="0">
                        <a:solidFill>
                          <a:schemeClr val="tx1"/>
                        </a:solidFill>
                        <a:latin typeface="Georgia"/>
                        <a:ea typeface="Georgia"/>
                        <a:cs typeface="Georgia"/>
                        <a:sym typeface="Georgi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Multiple approaches to framing the problems is not be explored in , such as predicting whether the stock price goes up or down (binary classification) based on the previous stock prices.</a:t>
                      </a:r>
                      <a:endParaRPr lang="en-US" sz="1800" b="0" dirty="0">
                        <a:solidFill>
                          <a:schemeClr val="tx1"/>
                        </a:solidFill>
                        <a:latin typeface="Georgia"/>
                        <a:ea typeface="Georgia"/>
                        <a:cs typeface="Georgia"/>
                        <a:sym typeface="Georgia"/>
                      </a:endParaRPr>
                    </a:p>
                    <a:p>
                      <a:endParaRPr lang="en-IN" dirty="0"/>
                    </a:p>
                  </a:txBody>
                  <a:tcPr/>
                </a:tc>
                <a:extLst>
                  <a:ext uri="{0D108BD9-81ED-4DB2-BD59-A6C34878D82A}">
                    <a16:rowId xmlns:a16="http://schemas.microsoft.com/office/drawing/2014/main" val="2881920633"/>
                  </a:ext>
                </a:extLst>
              </a:tr>
              <a:tr h="559293">
                <a:tc>
                  <a:txBody>
                    <a:bodyPr/>
                    <a:lstStyle/>
                    <a:p>
                      <a:r>
                        <a:rPr lang="en-US" dirty="0"/>
                        <a:t>Link</a:t>
                      </a:r>
                      <a:endParaRPr lang="en-IN" dirty="0"/>
                    </a:p>
                  </a:txBody>
                  <a:tcPr/>
                </a:tc>
                <a:tc grid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dirty="0">
                          <a:solidFill>
                            <a:schemeClr val="tx1"/>
                          </a:solidFill>
                          <a:sym typeface="Georgia"/>
                          <a:hlinkClick r:id="rId2">
                            <a:extLst>
                              <a:ext uri="{A12FA001-AC4F-418D-AE19-62706E023703}">
                                <ahyp:hlinkClr xmlns:ahyp="http://schemas.microsoft.com/office/drawing/2018/hyperlinkcolor" val="tx"/>
                              </a:ext>
                            </a:extLst>
                          </a:hlinkClick>
                        </a:rPr>
                        <a:t>https://www.cse.ust.hk/~rossiter/fyp/103_RO4_Final_201819.pdf</a:t>
                      </a:r>
                      <a:endParaRPr lang="en-IN" sz="1800" b="0" dirty="0">
                        <a:solidFill>
                          <a:schemeClr val="tx1"/>
                        </a:solidFill>
                        <a:latin typeface="Georgia"/>
                        <a:ea typeface="Georgia"/>
                        <a:cs typeface="Georgia"/>
                        <a:sym typeface="Georgia"/>
                      </a:endParaRPr>
                    </a:p>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765871647"/>
                  </a:ext>
                </a:extLst>
              </a:tr>
            </a:tbl>
          </a:graphicData>
        </a:graphic>
      </p:graphicFrame>
    </p:spTree>
    <p:extLst>
      <p:ext uri="{BB962C8B-B14F-4D97-AF65-F5344CB8AC3E}">
        <p14:creationId xmlns:p14="http://schemas.microsoft.com/office/powerpoint/2010/main" val="16993950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2825</TotalTime>
  <Words>3572</Words>
  <Application>Microsoft Office PowerPoint</Application>
  <PresentationFormat>Widescreen</PresentationFormat>
  <Paragraphs>382</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Georgia</vt:lpstr>
      <vt:lpstr>Gill Sans MT</vt:lpstr>
      <vt:lpstr>Times New Roman</vt:lpstr>
      <vt:lpstr>Wingdings</vt:lpstr>
      <vt:lpstr>Wingdings 2</vt:lpstr>
      <vt:lpstr>Dividend</vt:lpstr>
      <vt:lpstr>TESLA STOCK PRICE PREDICTION USING REGRESSION MODEL </vt:lpstr>
      <vt:lpstr>ABSTRACT:</vt:lpstr>
      <vt:lpstr>BASE PAPER:</vt:lpstr>
      <vt:lpstr>LITERATURE SURVEY</vt:lpstr>
      <vt:lpstr>LITERATURE SURVEY</vt:lpstr>
      <vt:lpstr>LITERATURE SURVEY</vt:lpstr>
      <vt:lpstr>LITERATURE SURVEY</vt:lpstr>
      <vt:lpstr>LITERATURE SURVEY</vt:lpstr>
      <vt:lpstr>LITERATURE SURVEY</vt:lpstr>
      <vt:lpstr>LITERATURE SURVEY</vt:lpstr>
      <vt:lpstr>LITERATURE SURVEY</vt:lpstr>
      <vt:lpstr>SUMMARY OF LITERATURE SURVEY</vt:lpstr>
      <vt:lpstr>PROBLEM STATEMENT</vt:lpstr>
      <vt:lpstr>PROPOSED SYSTEM</vt:lpstr>
      <vt:lpstr>Advantages:</vt:lpstr>
      <vt:lpstr>MODULES</vt:lpstr>
      <vt:lpstr>REGRESSION ALGORTIHM</vt:lpstr>
      <vt:lpstr>MODULE DESCRIPTION</vt:lpstr>
      <vt:lpstr>Example:</vt:lpstr>
      <vt:lpstr>DATA VISUALIZATION </vt:lpstr>
      <vt:lpstr>EXAMPLE:</vt:lpstr>
      <vt:lpstr>SYSTEM ARCHITECTURE</vt:lpstr>
      <vt:lpstr>ALGORITHM IMPLEMENTATION</vt:lpstr>
      <vt:lpstr>ADABOOST ALGORITHM:</vt:lpstr>
      <vt:lpstr>PowerPoint Presentation</vt:lpstr>
      <vt:lpstr>EXAMPLE:</vt:lpstr>
      <vt:lpstr>LASSO REGRESSION: </vt:lpstr>
      <vt:lpstr>PowerPoint Presentation</vt:lpstr>
      <vt:lpstr>EXAMPLE:</vt:lpstr>
      <vt:lpstr>DECISION TREE ALGORITHM:</vt:lpstr>
      <vt:lpstr>PowerPoint Presentation</vt:lpstr>
      <vt:lpstr>EXAMPLE:</vt:lpstr>
      <vt:lpstr>RIDGE REGRESSION: </vt:lpstr>
      <vt:lpstr>PowerPoint Presentation</vt:lpstr>
      <vt:lpstr>EXAMPLE:</vt:lpstr>
      <vt:lpstr>DEPLOYMENT</vt:lpstr>
      <vt:lpstr>PowerPoint Presentation</vt:lpstr>
      <vt:lpstr>PowerPoint Presentation</vt:lpstr>
      <vt:lpstr>PERFORMANCE METRICS</vt:lpstr>
      <vt:lpstr>Environmental Requirements: </vt:lpstr>
      <vt:lpstr>USE CASE DIAGRAM </vt:lpstr>
      <vt:lpstr>CLASS DIAGRAM</vt:lpstr>
      <vt:lpstr>Activity Diagram</vt:lpstr>
      <vt:lpstr>Sequence Diagram: </vt:lpstr>
      <vt:lpstr> </vt:lpstr>
      <vt:lpstr>Data Flow Diagram:  </vt:lpstr>
      <vt:lpstr>REFERENCES</vt:lpstr>
      <vt:lpstr>REFERENCES</vt:lpstr>
      <vt:lpstr>REFERENCES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 STOCK PRICE PREDICTION USING REGRESSION MODEL</dc:title>
  <dc:creator>asta lakshmi</dc:creator>
  <cp:lastModifiedBy>Preethi B</cp:lastModifiedBy>
  <cp:revision>41</cp:revision>
  <dcterms:created xsi:type="dcterms:W3CDTF">2023-02-12T12:12:18Z</dcterms:created>
  <dcterms:modified xsi:type="dcterms:W3CDTF">2023-03-25T15:48:26Z</dcterms:modified>
</cp:coreProperties>
</file>