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sldIdLst>
    <p:sldId id="256" r:id="rId2"/>
    <p:sldId id="257" r:id="rId3"/>
    <p:sldId id="291" r:id="rId4"/>
    <p:sldId id="258" r:id="rId5"/>
    <p:sldId id="260" r:id="rId6"/>
    <p:sldId id="261" r:id="rId7"/>
    <p:sldId id="284" r:id="rId8"/>
    <p:sldId id="290" r:id="rId9"/>
    <p:sldId id="285" r:id="rId10"/>
    <p:sldId id="287" r:id="rId11"/>
    <p:sldId id="289" r:id="rId12"/>
    <p:sldId id="288" r:id="rId13"/>
    <p:sldId id="286" r:id="rId14"/>
    <p:sldId id="295" r:id="rId15"/>
    <p:sldId id="262" r:id="rId16"/>
    <p:sldId id="296" r:id="rId17"/>
    <p:sldId id="297" r:id="rId18"/>
    <p:sldId id="263" r:id="rId19"/>
    <p:sldId id="264" r:id="rId20"/>
    <p:sldId id="298" r:id="rId21"/>
    <p:sldId id="265" r:id="rId22"/>
    <p:sldId id="266" r:id="rId23"/>
    <p:sldId id="267" r:id="rId24"/>
    <p:sldId id="268" r:id="rId25"/>
    <p:sldId id="293" r:id="rId26"/>
    <p:sldId id="269" r:id="rId27"/>
    <p:sldId id="283" r:id="rId28"/>
    <p:sldId id="270" r:id="rId29"/>
    <p:sldId id="282" r:id="rId30"/>
    <p:sldId id="272" r:id="rId31"/>
    <p:sldId id="271" r:id="rId32"/>
    <p:sldId id="281" r:id="rId33"/>
    <p:sldId id="274" r:id="rId34"/>
    <p:sldId id="275" r:id="rId35"/>
    <p:sldId id="294" r:id="rId36"/>
    <p:sldId id="276" r:id="rId37"/>
    <p:sldId id="277" r:id="rId38"/>
    <p:sldId id="279" r:id="rId39"/>
    <p:sldId id="280" r:id="rId40"/>
    <p:sldId id="292" r:id="rId41"/>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hi B" initials="PB" lastIdx="1" clrIdx="0">
    <p:extLst>
      <p:ext uri="{19B8F6BF-5375-455C-9EA6-DF929625EA0E}">
        <p15:presenceInfo xmlns:p15="http://schemas.microsoft.com/office/powerpoint/2012/main" userId="955777f9eb3671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70" autoAdjust="0"/>
  </p:normalViewPr>
  <p:slideViewPr>
    <p:cSldViewPr snapToGrid="0">
      <p:cViewPr varScale="1">
        <p:scale>
          <a:sx n="63" d="100"/>
          <a:sy n="63" d="100"/>
        </p:scale>
        <p:origin x="77" y="4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08-04-2023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08-04-2023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9737295"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i.org/10.3390/math1008123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i.org/10.1186/s40854-019-0131-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460500" y="2445965"/>
            <a:ext cx="6122616" cy="954107"/>
          </a:xfrm>
          <a:prstGeom prst="rect">
            <a:avLst/>
          </a:prstGeom>
          <a:noFill/>
        </p:spPr>
        <p:txBody>
          <a:bodyPr wrap="square" rtlCol="0">
            <a:spAutoFit/>
          </a:bodyPr>
          <a:lstStyle/>
          <a:p>
            <a:pPr algn="ctr"/>
            <a:r>
              <a:rPr lang="en-AU" sz="2800" b="1" dirty="0">
                <a:solidFill>
                  <a:schemeClr val="tx1"/>
                </a:solidFill>
              </a:rPr>
              <a:t>TESLA STOCK PRICE PREDICTION USING REGRESSION MODEL</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4703767" y="5660022"/>
            <a:ext cx="3938725" cy="369332"/>
          </a:xfrm>
          <a:prstGeom prst="rect">
            <a:avLst/>
          </a:prstGeom>
          <a:noFill/>
        </p:spPr>
        <p:txBody>
          <a:bodyPr wrap="square" rtlCol="0">
            <a:spAutoFit/>
          </a:bodyPr>
          <a:lstStyle/>
          <a:p>
            <a:r>
              <a:rPr lang="en-IN" b="1" dirty="0" err="1">
                <a:latin typeface="Times New Roman" pitchFamily="18" charset="0"/>
                <a:cs typeface="Times New Roman" pitchFamily="18" charset="0"/>
              </a:rPr>
              <a:t>Dr.Kavitha</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Subramani</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M.E,Ph.D</a:t>
            </a:r>
            <a:r>
              <a:rPr lang="en-IN" b="1" dirty="0">
                <a:latin typeface="Times New Roman" pitchFamily="18" charset="0"/>
                <a:cs typeface="Times New Roman" pitchFamily="18" charset="0"/>
              </a:rPr>
              <a:t>.,</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602637" y="3776684"/>
            <a:ext cx="4296001" cy="923330"/>
          </a:xfrm>
          <a:prstGeom prst="rect">
            <a:avLst/>
          </a:prstGeom>
          <a:noFill/>
        </p:spPr>
        <p:txBody>
          <a:bodyPr wrap="square" rtlCol="0">
            <a:spAutoFit/>
          </a:bodyPr>
          <a:lstStyle/>
          <a:p>
            <a:pPr algn="just"/>
            <a:r>
              <a:rPr lang="en-IN" sz="1800" dirty="0"/>
              <a:t>ARUNA K               (211419104020)</a:t>
            </a:r>
          </a:p>
          <a:p>
            <a:pPr algn="just"/>
            <a:r>
              <a:rPr lang="en-IN" sz="1800" dirty="0"/>
              <a:t>ASTALAKSHMI G   (211419104028)</a:t>
            </a:r>
          </a:p>
          <a:p>
            <a:pPr algn="just"/>
            <a:r>
              <a:rPr lang="en-IN" sz="1800" dirty="0"/>
              <a:t>PREETHI B              (211419104200)</a:t>
            </a:r>
            <a:endParaRPr lang="en-IN" dirty="0"/>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IN" dirty="0"/>
              <a:t>10-04-2023</a:t>
            </a: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
        <p:nvSpPr>
          <p:cNvPr id="4" name="TextBox 3"/>
          <p:cNvSpPr txBox="1"/>
          <p:nvPr/>
        </p:nvSpPr>
        <p:spPr>
          <a:xfrm>
            <a:off x="1460500" y="5290690"/>
            <a:ext cx="2895600" cy="369332"/>
          </a:xfrm>
          <a:prstGeom prst="rect">
            <a:avLst/>
          </a:prstGeom>
          <a:noFill/>
        </p:spPr>
        <p:txBody>
          <a:bodyPr wrap="square" rtlCol="0">
            <a:spAutoFit/>
          </a:bodyPr>
          <a:lstStyle/>
          <a:p>
            <a:r>
              <a:rPr lang="en-IN" b="1" dirty="0">
                <a:latin typeface="Times New Roman" pitchFamily="18" charset="0"/>
                <a:cs typeface="Times New Roman" pitchFamily="18" charset="0"/>
              </a:rPr>
              <a:t>Guide </a:t>
            </a:r>
          </a:p>
        </p:txBody>
      </p:sp>
      <p:sp>
        <p:nvSpPr>
          <p:cNvPr id="8" name="TextBox 7">
            <a:extLst>
              <a:ext uri="{FF2B5EF4-FFF2-40B4-BE49-F238E27FC236}">
                <a16:creationId xmlns:a16="http://schemas.microsoft.com/office/drawing/2014/main" id="{FA5E0B43-CFB5-4372-85DB-5859A1956771}"/>
              </a:ext>
            </a:extLst>
          </p:cNvPr>
          <p:cNvSpPr txBox="1"/>
          <p:nvPr/>
        </p:nvSpPr>
        <p:spPr>
          <a:xfrm>
            <a:off x="5399225" y="5290690"/>
            <a:ext cx="4572000" cy="369332"/>
          </a:xfrm>
          <a:prstGeom prst="rect">
            <a:avLst/>
          </a:prstGeom>
          <a:noFill/>
        </p:spPr>
        <p:txBody>
          <a:bodyPr wrap="square">
            <a:spAutoFit/>
          </a:bodyPr>
          <a:lstStyle/>
          <a:p>
            <a:r>
              <a:rPr lang="en-IN" b="1" dirty="0">
                <a:latin typeface="Times New Roman" pitchFamily="18" charset="0"/>
                <a:cs typeface="Times New Roman" pitchFamily="18" charset="0"/>
              </a:rPr>
              <a:t> Co-ordinator</a:t>
            </a:r>
          </a:p>
        </p:txBody>
      </p:sp>
      <p:sp>
        <p:nvSpPr>
          <p:cNvPr id="11" name="TextBox 10">
            <a:extLst>
              <a:ext uri="{FF2B5EF4-FFF2-40B4-BE49-F238E27FC236}">
                <a16:creationId xmlns:a16="http://schemas.microsoft.com/office/drawing/2014/main" id="{461C24DF-058A-BCB3-8EB7-C30C12725B7D}"/>
              </a:ext>
            </a:extLst>
          </p:cNvPr>
          <p:cNvSpPr txBox="1"/>
          <p:nvPr/>
        </p:nvSpPr>
        <p:spPr>
          <a:xfrm>
            <a:off x="834564" y="5660022"/>
            <a:ext cx="3938725" cy="369332"/>
          </a:xfrm>
          <a:prstGeom prst="rect">
            <a:avLst/>
          </a:prstGeom>
          <a:noFill/>
        </p:spPr>
        <p:txBody>
          <a:bodyPr wrap="square" rtlCol="0">
            <a:spAutoFit/>
          </a:bodyPr>
          <a:lstStyle/>
          <a:p>
            <a:r>
              <a:rPr lang="en-IN" b="1" dirty="0" err="1">
                <a:latin typeface="Times New Roman" pitchFamily="18" charset="0"/>
                <a:cs typeface="Times New Roman" pitchFamily="18" charset="0"/>
              </a:rPr>
              <a:t>Dr.K.Sangeetha</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M.E,Ph.D</a:t>
            </a:r>
            <a:r>
              <a:rPr lang="en-IN" b="1" dirty="0">
                <a:latin typeface="Times New Roman" pitchFamily="18" charset="0"/>
                <a:cs typeface="Times New Roman" pitchFamily="18" charset="0"/>
              </a:rPr>
              <a:t>.,</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10</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327655651"/>
              </p:ext>
            </p:extLst>
          </p:nvPr>
        </p:nvGraphicFramePr>
        <p:xfrm>
          <a:off x="275577" y="961371"/>
          <a:ext cx="8592846" cy="5352934"/>
        </p:xfrm>
        <a:graphic>
          <a:graphicData uri="http://schemas.openxmlformats.org/drawingml/2006/table">
            <a:tbl>
              <a:tblPr firstRow="1" bandRow="1">
                <a:tableStyleId>{073A0DAA-6AF3-43AB-8588-CEC1D06C72B9}</a:tableStyleId>
              </a:tblPr>
              <a:tblGrid>
                <a:gridCol w="657484">
                  <a:extLst>
                    <a:ext uri="{9D8B030D-6E8A-4147-A177-3AD203B41FA5}">
                      <a16:colId xmlns:a16="http://schemas.microsoft.com/office/drawing/2014/main" val="20000"/>
                    </a:ext>
                  </a:extLst>
                </a:gridCol>
                <a:gridCol w="1315617">
                  <a:extLst>
                    <a:ext uri="{9D8B030D-6E8A-4147-A177-3AD203B41FA5}">
                      <a16:colId xmlns:a16="http://schemas.microsoft.com/office/drawing/2014/main" val="20001"/>
                    </a:ext>
                  </a:extLst>
                </a:gridCol>
                <a:gridCol w="1497239">
                  <a:extLst>
                    <a:ext uri="{9D8B030D-6E8A-4147-A177-3AD203B41FA5}">
                      <a16:colId xmlns:a16="http://schemas.microsoft.com/office/drawing/2014/main" val="20002"/>
                    </a:ext>
                  </a:extLst>
                </a:gridCol>
                <a:gridCol w="1726163">
                  <a:extLst>
                    <a:ext uri="{9D8B030D-6E8A-4147-A177-3AD203B41FA5}">
                      <a16:colId xmlns:a16="http://schemas.microsoft.com/office/drawing/2014/main" val="20003"/>
                    </a:ext>
                  </a:extLst>
                </a:gridCol>
                <a:gridCol w="1782147">
                  <a:extLst>
                    <a:ext uri="{9D8B030D-6E8A-4147-A177-3AD203B41FA5}">
                      <a16:colId xmlns:a16="http://schemas.microsoft.com/office/drawing/2014/main" val="20004"/>
                    </a:ext>
                  </a:extLst>
                </a:gridCol>
                <a:gridCol w="1614196">
                  <a:extLst>
                    <a:ext uri="{9D8B030D-6E8A-4147-A177-3AD203B41FA5}">
                      <a16:colId xmlns:a16="http://schemas.microsoft.com/office/drawing/2014/main" val="20005"/>
                    </a:ext>
                  </a:extLst>
                </a:gridCol>
              </a:tblGrid>
              <a:tr h="51547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Author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a:t>
                      </a: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Merits</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emerits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471284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2019</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latin typeface="Times New Roman" panose="02020603050405020304" pitchFamily="18" charset="0"/>
                          <a:cs typeface="Times New Roman" panose="02020603050405020304" pitchFamily="18" charset="0"/>
                        </a:rPr>
                        <a:t>Indronil</a:t>
                      </a:r>
                      <a:r>
                        <a:rPr lang="en-US" sz="1800" kern="1200" dirty="0">
                          <a:solidFill>
                            <a:schemeClr val="tx1"/>
                          </a:solidFill>
                          <a:effectLst/>
                          <a:latin typeface="Times New Roman" panose="02020603050405020304" pitchFamily="18" charset="0"/>
                          <a:cs typeface="Times New Roman" panose="02020603050405020304" pitchFamily="18" charset="0"/>
                        </a:rPr>
                        <a:t> Bhattacharjee, </a:t>
                      </a:r>
                      <a:r>
                        <a:rPr lang="en-US" sz="1800" kern="1200" dirty="0" err="1">
                          <a:solidFill>
                            <a:schemeClr val="tx1"/>
                          </a:solidFill>
                          <a:effectLst/>
                          <a:latin typeface="Times New Roman" panose="02020603050405020304" pitchFamily="18" charset="0"/>
                          <a:cs typeface="Times New Roman" panose="02020603050405020304" pitchFamily="18" charset="0"/>
                        </a:rPr>
                        <a:t>Pryonti</a:t>
                      </a:r>
                      <a:r>
                        <a:rPr lang="en-US" sz="1800" kern="1200" dirty="0">
                          <a:solidFill>
                            <a:schemeClr val="tx1"/>
                          </a:solidFill>
                          <a:effectLst/>
                          <a:latin typeface="Times New Roman" panose="02020603050405020304" pitchFamily="18" charset="0"/>
                          <a:cs typeface="Times New Roman" panose="02020603050405020304" pitchFamily="18" charset="0"/>
                        </a:rPr>
                        <a:t> Bhattacharja</a:t>
                      </a:r>
                      <a:endParaRPr lang="en-US" sz="1800" b="0" u="none" dirty="0">
                        <a:solidFill>
                          <a:schemeClr val="tx1"/>
                        </a:solidFill>
                        <a:latin typeface="Times New Roman" panose="02020603050405020304" pitchFamily="18" charset="0"/>
                        <a:ea typeface="Georgia"/>
                        <a:cs typeface="Times New Roman" panose="02020603050405020304" pitchFamily="18" charset="0"/>
                        <a:sym typeface="Georgia"/>
                      </a:endParaRP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cs typeface="Times New Roman" panose="02020603050405020304" pitchFamily="18" charset="0"/>
                        </a:rPr>
                        <a:t>Stock Price Prediction: A Comparative Study between Traditional Statistical Approach and Machine Learning Approach</a:t>
                      </a:r>
                      <a:endParaRPr lang="en-US" sz="1800"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Simple Moving Average, Weighted Moving Average, Exponential Smoothing, Naive approach, and machine learning methods</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dirty="0">
                          <a:solidFill>
                            <a:schemeClr val="tx1"/>
                          </a:solidFill>
                          <a:latin typeface="Times New Roman" panose="02020603050405020304" pitchFamily="18" charset="0"/>
                          <a:ea typeface="Georgia"/>
                          <a:cs typeface="Times New Roman" panose="02020603050405020304" pitchFamily="18" charset="0"/>
                          <a:sym typeface="Georgia"/>
                        </a:rPr>
                        <a:t>To predict the</a:t>
                      </a:r>
                    </a:p>
                    <a:p>
                      <a:pPr marL="0" marR="0" lvl="0" indent="0" algn="l" rtl="0">
                        <a:spcBef>
                          <a:spcPts val="0"/>
                        </a:spcBef>
                        <a:spcAft>
                          <a:spcPts val="0"/>
                        </a:spcAft>
                        <a:buNone/>
                      </a:pPr>
                      <a:r>
                        <a:rPr lang="en-US" sz="1800" b="0" dirty="0">
                          <a:solidFill>
                            <a:schemeClr val="tx1"/>
                          </a:solidFill>
                          <a:latin typeface="Times New Roman" panose="02020603050405020304" pitchFamily="18" charset="0"/>
                          <a:ea typeface="Georgia"/>
                          <a:cs typeface="Times New Roman" panose="02020603050405020304" pitchFamily="18" charset="0"/>
                          <a:sym typeface="Georgia"/>
                        </a:rPr>
                        <a:t>closing prices of stocks through </a:t>
                      </a:r>
                    </a:p>
                    <a:p>
                      <a:pPr marL="0" marR="0" lvl="0" indent="0" algn="l" rtl="0">
                        <a:spcBef>
                          <a:spcPts val="0"/>
                        </a:spcBef>
                        <a:spcAft>
                          <a:spcPts val="0"/>
                        </a:spcAft>
                        <a:buNone/>
                      </a:pPr>
                      <a:r>
                        <a:rPr lang="en-US" sz="1800" b="0" dirty="0">
                          <a:solidFill>
                            <a:schemeClr val="tx1"/>
                          </a:solidFill>
                          <a:latin typeface="Times New Roman" panose="02020603050405020304" pitchFamily="18" charset="0"/>
                          <a:ea typeface="Georgia"/>
                          <a:cs typeface="Times New Roman" panose="02020603050405020304" pitchFamily="18" charset="0"/>
                          <a:sym typeface="Georgia"/>
                        </a:rPr>
                        <a:t>comparative study</a:t>
                      </a:r>
                    </a:p>
                    <a:p>
                      <a:pPr marL="0" marR="0" lvl="0" indent="0" algn="l" rtl="0">
                        <a:spcBef>
                          <a:spcPts val="0"/>
                        </a:spcBef>
                        <a:spcAft>
                          <a:spcPts val="0"/>
                        </a:spcAft>
                        <a:buNone/>
                      </a:pPr>
                      <a:r>
                        <a:rPr lang="en-US" sz="1800" b="0" dirty="0">
                          <a:solidFill>
                            <a:schemeClr val="tx1"/>
                          </a:solidFill>
                          <a:latin typeface="Times New Roman" panose="02020603050405020304" pitchFamily="18" charset="0"/>
                          <a:ea typeface="Georgia"/>
                          <a:cs typeface="Times New Roman" panose="02020603050405020304" pitchFamily="18" charset="0"/>
                          <a:sym typeface="Georgia"/>
                        </a:rPr>
                        <a:t>between different</a:t>
                      </a:r>
                    </a:p>
                    <a:p>
                      <a:pPr marL="0" marR="0" lvl="0" indent="0" algn="l" rtl="0">
                        <a:spcBef>
                          <a:spcPts val="0"/>
                        </a:spcBef>
                        <a:spcAft>
                          <a:spcPts val="0"/>
                        </a:spcAft>
                        <a:buNone/>
                      </a:pPr>
                      <a:r>
                        <a:rPr lang="en-US" sz="1800" b="0" dirty="0">
                          <a:solidFill>
                            <a:schemeClr val="tx1"/>
                          </a:solidFill>
                          <a:latin typeface="Times New Roman" panose="02020603050405020304" pitchFamily="18" charset="0"/>
                          <a:ea typeface="Georgia"/>
                          <a:cs typeface="Times New Roman" panose="02020603050405020304" pitchFamily="18" charset="0"/>
                          <a:sym typeface="Georgia"/>
                        </a:rPr>
                        <a:t>traditional statistical</a:t>
                      </a:r>
                    </a:p>
                    <a:p>
                      <a:pPr marL="0" marR="0" lvl="0" indent="0" algn="l" rtl="0">
                        <a:spcBef>
                          <a:spcPts val="0"/>
                        </a:spcBef>
                        <a:spcAft>
                          <a:spcPts val="0"/>
                        </a:spcAft>
                        <a:buNone/>
                      </a:pPr>
                      <a:r>
                        <a:rPr lang="en-US" sz="1800" b="0" dirty="0">
                          <a:solidFill>
                            <a:schemeClr val="tx1"/>
                          </a:solidFill>
                          <a:latin typeface="Times New Roman" panose="02020603050405020304" pitchFamily="18" charset="0"/>
                          <a:ea typeface="Georgia"/>
                          <a:cs typeface="Times New Roman" panose="02020603050405020304" pitchFamily="18" charset="0"/>
                          <a:sym typeface="Georgia"/>
                        </a:rPr>
                        <a:t>approaches and</a:t>
                      </a:r>
                    </a:p>
                    <a:p>
                      <a:pPr marL="0" marR="0" lvl="0" indent="0" algn="l" rtl="0">
                        <a:spcBef>
                          <a:spcPts val="0"/>
                        </a:spcBef>
                        <a:spcAft>
                          <a:spcPts val="0"/>
                        </a:spcAft>
                        <a:buNone/>
                      </a:pPr>
                      <a:r>
                        <a:rPr lang="en-US" sz="1800" b="0" dirty="0">
                          <a:solidFill>
                            <a:schemeClr val="tx1"/>
                          </a:solidFill>
                          <a:latin typeface="Times New Roman" panose="02020603050405020304" pitchFamily="18" charset="0"/>
                          <a:ea typeface="Georgia"/>
                          <a:cs typeface="Times New Roman" panose="02020603050405020304" pitchFamily="18" charset="0"/>
                          <a:sym typeface="Georgia"/>
                        </a:rPr>
                        <a:t>machine learning</a:t>
                      </a:r>
                    </a:p>
                    <a:p>
                      <a:pPr marL="0" marR="0" lvl="0" indent="0" algn="l" rtl="0">
                        <a:spcBef>
                          <a:spcPts val="0"/>
                        </a:spcBef>
                        <a:spcAft>
                          <a:spcPts val="0"/>
                        </a:spcAft>
                        <a:buNone/>
                      </a:pPr>
                      <a:r>
                        <a:rPr lang="en-US" sz="1800" b="0" dirty="0">
                          <a:solidFill>
                            <a:schemeClr val="tx1"/>
                          </a:solidFill>
                          <a:latin typeface="Times New Roman" panose="02020603050405020304" pitchFamily="18" charset="0"/>
                          <a:ea typeface="Georgia"/>
                          <a:cs typeface="Times New Roman" panose="02020603050405020304" pitchFamily="18" charset="0"/>
                          <a:sym typeface="Georgia"/>
                        </a:rPr>
                        <a:t>Techniques.</a:t>
                      </a:r>
                      <a:endParaRPr lang="en-IN"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Only the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the</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neural network models are found to be the most accurate for stock price prediction.</a:t>
                      </a: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latin typeface="Times New Roman" panose="02020603050405020304" pitchFamily="18" charset="0"/>
                        <a:ea typeface="Georgia"/>
                        <a:cs typeface="Times New Roman" panose="02020603050405020304" pitchFamily="18" charset="0"/>
                        <a:sym typeface="Georgia"/>
                      </a:endParaRP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27738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11</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1523389659"/>
              </p:ext>
            </p:extLst>
          </p:nvPr>
        </p:nvGraphicFramePr>
        <p:xfrm>
          <a:off x="275577" y="961371"/>
          <a:ext cx="8592846" cy="5352934"/>
        </p:xfrm>
        <a:graphic>
          <a:graphicData uri="http://schemas.openxmlformats.org/drawingml/2006/table">
            <a:tbl>
              <a:tblPr firstRow="1" bandRow="1">
                <a:tableStyleId>{073A0DAA-6AF3-43AB-8588-CEC1D06C72B9}</a:tableStyleId>
              </a:tblPr>
              <a:tblGrid>
                <a:gridCol w="769412">
                  <a:extLst>
                    <a:ext uri="{9D8B030D-6E8A-4147-A177-3AD203B41FA5}">
                      <a16:colId xmlns:a16="http://schemas.microsoft.com/office/drawing/2014/main" val="20000"/>
                    </a:ext>
                  </a:extLst>
                </a:gridCol>
                <a:gridCol w="1331923">
                  <a:extLst>
                    <a:ext uri="{9D8B030D-6E8A-4147-A177-3AD203B41FA5}">
                      <a16:colId xmlns:a16="http://schemas.microsoft.com/office/drawing/2014/main" val="20001"/>
                    </a:ext>
                  </a:extLst>
                </a:gridCol>
                <a:gridCol w="1369005">
                  <a:extLst>
                    <a:ext uri="{9D8B030D-6E8A-4147-A177-3AD203B41FA5}">
                      <a16:colId xmlns:a16="http://schemas.microsoft.com/office/drawing/2014/main" val="20002"/>
                    </a:ext>
                  </a:extLst>
                </a:gridCol>
                <a:gridCol w="1726163">
                  <a:extLst>
                    <a:ext uri="{9D8B030D-6E8A-4147-A177-3AD203B41FA5}">
                      <a16:colId xmlns:a16="http://schemas.microsoft.com/office/drawing/2014/main" val="20003"/>
                    </a:ext>
                  </a:extLst>
                </a:gridCol>
                <a:gridCol w="1628516">
                  <a:extLst>
                    <a:ext uri="{9D8B030D-6E8A-4147-A177-3AD203B41FA5}">
                      <a16:colId xmlns:a16="http://schemas.microsoft.com/office/drawing/2014/main" val="20004"/>
                    </a:ext>
                  </a:extLst>
                </a:gridCol>
                <a:gridCol w="1767827">
                  <a:extLst>
                    <a:ext uri="{9D8B030D-6E8A-4147-A177-3AD203B41FA5}">
                      <a16:colId xmlns:a16="http://schemas.microsoft.com/office/drawing/2014/main" val="20005"/>
                    </a:ext>
                  </a:extLst>
                </a:gridCol>
              </a:tblGrid>
              <a:tr h="51547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Author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a:t>
                      </a: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Merits</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emerits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471284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2019</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kern="1200" dirty="0">
                          <a:solidFill>
                            <a:schemeClr val="tx1"/>
                          </a:solidFill>
                          <a:effectLst/>
                          <a:latin typeface="Times New Roman" panose="02020603050405020304" pitchFamily="18" charset="0"/>
                          <a:ea typeface="+mn-ea"/>
                          <a:cs typeface="Times New Roman" panose="02020603050405020304" pitchFamily="18" charset="0"/>
                        </a:rPr>
                        <a:t>Dharmaraja </a:t>
                      </a:r>
                      <a:r>
                        <a:rPr lang="en-IN" sz="1800" u="none" kern="1200" dirty="0" err="1">
                          <a:solidFill>
                            <a:schemeClr val="tx1"/>
                          </a:solidFill>
                          <a:effectLst/>
                          <a:latin typeface="Times New Roman" panose="02020603050405020304" pitchFamily="18" charset="0"/>
                          <a:ea typeface="+mn-ea"/>
                          <a:cs typeface="Times New Roman" panose="02020603050405020304" pitchFamily="18" charset="0"/>
                        </a:rPr>
                        <a:t>Selvamuthu</a:t>
                      </a:r>
                      <a:r>
                        <a:rPr lang="en-IN" sz="1800" u="none" dirty="0">
                          <a:solidFill>
                            <a:schemeClr val="tx1"/>
                          </a:solidFill>
                          <a:latin typeface="Times New Roman" panose="02020603050405020304" pitchFamily="18" charset="0"/>
                          <a:cs typeface="Times New Roman" panose="02020603050405020304" pitchFamily="18" charset="0"/>
                        </a:rPr>
                        <a:t> ,</a:t>
                      </a:r>
                      <a:r>
                        <a:rPr lang="en-IN" sz="1800" u="none" kern="1200" dirty="0">
                          <a:solidFill>
                            <a:schemeClr val="tx1"/>
                          </a:solidFill>
                          <a:effectLst/>
                          <a:latin typeface="Times New Roman" panose="02020603050405020304" pitchFamily="18" charset="0"/>
                          <a:ea typeface="+mn-ea"/>
                          <a:cs typeface="Times New Roman" panose="02020603050405020304" pitchFamily="18" charset="0"/>
                        </a:rPr>
                        <a:t>Vineet Kumar </a:t>
                      </a:r>
                      <a:r>
                        <a:rPr lang="en-IN" sz="1800" u="none" dirty="0">
                          <a:solidFill>
                            <a:schemeClr val="tx1"/>
                          </a:solidFill>
                          <a:latin typeface="Times New Roman" panose="02020603050405020304" pitchFamily="18" charset="0"/>
                          <a:cs typeface="Times New Roman" panose="02020603050405020304" pitchFamily="18" charset="0"/>
                        </a:rPr>
                        <a:t>&amp; </a:t>
                      </a:r>
                      <a:r>
                        <a:rPr lang="en-IN" sz="1800" u="none" kern="1200" dirty="0">
                          <a:solidFill>
                            <a:schemeClr val="tx1"/>
                          </a:solidFill>
                          <a:effectLst/>
                          <a:latin typeface="Times New Roman" panose="02020603050405020304" pitchFamily="18" charset="0"/>
                          <a:ea typeface="+mn-ea"/>
                          <a:cs typeface="Times New Roman" panose="02020603050405020304" pitchFamily="18" charset="0"/>
                        </a:rPr>
                        <a:t>Abhishek Mishra</a:t>
                      </a:r>
                      <a:endParaRPr lang="en-IN" sz="1800" u="none"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Indian stock market prediction using artificial neural networks on tick data</a:t>
                      </a: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Support Vector Machines (SVM) and Artificial Neural Networks (ANN) </a:t>
                      </a:r>
                      <a:endParaRPr lang="en-IN"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Easy and simple algorithms were used for prediction.</a:t>
                      </a:r>
                      <a:endParaRPr sz="18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Recurrent Neural Networks may provide better predictions than the neural networks used in this study</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7896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12</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167557598"/>
              </p:ext>
            </p:extLst>
          </p:nvPr>
        </p:nvGraphicFramePr>
        <p:xfrm>
          <a:off x="275577" y="961371"/>
          <a:ext cx="8592846" cy="5352934"/>
        </p:xfrm>
        <a:graphic>
          <a:graphicData uri="http://schemas.openxmlformats.org/drawingml/2006/table">
            <a:tbl>
              <a:tblPr firstRow="1" bandRow="1">
                <a:tableStyleId>{073A0DAA-6AF3-43AB-8588-CEC1D06C72B9}</a:tableStyleId>
              </a:tblPr>
              <a:tblGrid>
                <a:gridCol w="769412">
                  <a:extLst>
                    <a:ext uri="{9D8B030D-6E8A-4147-A177-3AD203B41FA5}">
                      <a16:colId xmlns:a16="http://schemas.microsoft.com/office/drawing/2014/main" val="20000"/>
                    </a:ext>
                  </a:extLst>
                </a:gridCol>
                <a:gridCol w="1250342">
                  <a:extLst>
                    <a:ext uri="{9D8B030D-6E8A-4147-A177-3AD203B41FA5}">
                      <a16:colId xmlns:a16="http://schemas.microsoft.com/office/drawing/2014/main" val="20001"/>
                    </a:ext>
                  </a:extLst>
                </a:gridCol>
                <a:gridCol w="1455575">
                  <a:extLst>
                    <a:ext uri="{9D8B030D-6E8A-4147-A177-3AD203B41FA5}">
                      <a16:colId xmlns:a16="http://schemas.microsoft.com/office/drawing/2014/main" val="20002"/>
                    </a:ext>
                  </a:extLst>
                </a:gridCol>
                <a:gridCol w="1576874">
                  <a:extLst>
                    <a:ext uri="{9D8B030D-6E8A-4147-A177-3AD203B41FA5}">
                      <a16:colId xmlns:a16="http://schemas.microsoft.com/office/drawing/2014/main" val="20003"/>
                    </a:ext>
                  </a:extLst>
                </a:gridCol>
                <a:gridCol w="1926447">
                  <a:extLst>
                    <a:ext uri="{9D8B030D-6E8A-4147-A177-3AD203B41FA5}">
                      <a16:colId xmlns:a16="http://schemas.microsoft.com/office/drawing/2014/main" val="20004"/>
                    </a:ext>
                  </a:extLst>
                </a:gridCol>
                <a:gridCol w="1614196">
                  <a:extLst>
                    <a:ext uri="{9D8B030D-6E8A-4147-A177-3AD203B41FA5}">
                      <a16:colId xmlns:a16="http://schemas.microsoft.com/office/drawing/2014/main" val="20005"/>
                    </a:ext>
                  </a:extLst>
                </a:gridCol>
              </a:tblGrid>
              <a:tr h="51547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Author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a:t>
                      </a: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Merits</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emerits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471284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2019</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Yogita Deshmukh, Deepmala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Saratkar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Harshal</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Hiratkar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Sudhanshu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Dhopte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Swapnil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Patankar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Triveni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Jambhulkar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Yash Tiwari</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Stock Market Prediction Using Machine Learning</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Multi Layer Perception (MLP) model</a:t>
                      </a:r>
                      <a:endParaRPr sz="2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 neural  network is a model  characterized  by  an  activation  function,  which  is  used  by  interconnected  information  processing  units  to transform input into output.</a:t>
                      </a:r>
                      <a:endParaRPr sz="18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NN require very large number of previous data. The best NN architecture topology is still unknown. For complex networks the result and accuracy may decrease</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967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13</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3436091218"/>
              </p:ext>
            </p:extLst>
          </p:nvPr>
        </p:nvGraphicFramePr>
        <p:xfrm>
          <a:off x="275577" y="961371"/>
          <a:ext cx="8592846" cy="5352934"/>
        </p:xfrm>
        <a:graphic>
          <a:graphicData uri="http://schemas.openxmlformats.org/drawingml/2006/table">
            <a:tbl>
              <a:tblPr firstRow="1" bandRow="1">
                <a:tableStyleId>{073A0DAA-6AF3-43AB-8588-CEC1D06C72B9}</a:tableStyleId>
              </a:tblPr>
              <a:tblGrid>
                <a:gridCol w="769412">
                  <a:extLst>
                    <a:ext uri="{9D8B030D-6E8A-4147-A177-3AD203B41FA5}">
                      <a16:colId xmlns:a16="http://schemas.microsoft.com/office/drawing/2014/main" val="20000"/>
                    </a:ext>
                  </a:extLst>
                </a:gridCol>
                <a:gridCol w="1331923">
                  <a:extLst>
                    <a:ext uri="{9D8B030D-6E8A-4147-A177-3AD203B41FA5}">
                      <a16:colId xmlns:a16="http://schemas.microsoft.com/office/drawing/2014/main" val="20001"/>
                    </a:ext>
                  </a:extLst>
                </a:gridCol>
                <a:gridCol w="1369005">
                  <a:extLst>
                    <a:ext uri="{9D8B030D-6E8A-4147-A177-3AD203B41FA5}">
                      <a16:colId xmlns:a16="http://schemas.microsoft.com/office/drawing/2014/main" val="20002"/>
                    </a:ext>
                  </a:extLst>
                </a:gridCol>
                <a:gridCol w="1726163">
                  <a:extLst>
                    <a:ext uri="{9D8B030D-6E8A-4147-A177-3AD203B41FA5}">
                      <a16:colId xmlns:a16="http://schemas.microsoft.com/office/drawing/2014/main" val="20003"/>
                    </a:ext>
                  </a:extLst>
                </a:gridCol>
                <a:gridCol w="1782147">
                  <a:extLst>
                    <a:ext uri="{9D8B030D-6E8A-4147-A177-3AD203B41FA5}">
                      <a16:colId xmlns:a16="http://schemas.microsoft.com/office/drawing/2014/main" val="20004"/>
                    </a:ext>
                  </a:extLst>
                </a:gridCol>
                <a:gridCol w="1614196">
                  <a:extLst>
                    <a:ext uri="{9D8B030D-6E8A-4147-A177-3AD203B41FA5}">
                      <a16:colId xmlns:a16="http://schemas.microsoft.com/office/drawing/2014/main" val="20005"/>
                    </a:ext>
                  </a:extLst>
                </a:gridCol>
              </a:tblGrid>
              <a:tr h="51547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Author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a:t>
                      </a: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Merits</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emerits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471284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2019</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Sumeet </a:t>
                      </a:r>
                      <a:r>
                        <a:rPr lang="en-US" dirty="0" err="1">
                          <a:latin typeface="Times New Roman" panose="02020603050405020304" pitchFamily="18" charset="0"/>
                          <a:cs typeface="Times New Roman" panose="02020603050405020304" pitchFamily="18" charset="0"/>
                        </a:rPr>
                        <a:t>Sarode</a:t>
                      </a:r>
                      <a:r>
                        <a:rPr lang="en-US" dirty="0">
                          <a:latin typeface="Times New Roman" panose="02020603050405020304" pitchFamily="18" charset="0"/>
                          <a:cs typeface="Times New Roman" panose="02020603050405020304" pitchFamily="18" charset="0"/>
                        </a:rPr>
                        <a:t>, Harsha G. Tolani, Prateek Kak, C S </a:t>
                      </a:r>
                      <a:r>
                        <a:rPr lang="en-US" dirty="0" err="1">
                          <a:latin typeface="Times New Roman" panose="02020603050405020304" pitchFamily="18" charset="0"/>
                          <a:cs typeface="Times New Roman" panose="02020603050405020304" pitchFamily="18" charset="0"/>
                        </a:rPr>
                        <a:t>Lifna</a:t>
                      </a: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Stock Price Prediction Using Machine Learning Techniques</a:t>
                      </a: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r>
                        <a:rPr lang="en-US" dirty="0">
                          <a:latin typeface="Times New Roman" panose="02020603050405020304" pitchFamily="18" charset="0"/>
                          <a:cs typeface="Times New Roman" panose="02020603050405020304" pitchFamily="18" charset="0"/>
                        </a:rPr>
                        <a:t>LSTM (Long Short-Term Memory), Forecast of Stock Prices, Support Vector Machine (SVM),Efficient Market Hypothesis (EMH)</a:t>
                      </a:r>
                      <a:endParaRPr sz="2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system combines price prediction based on historical and real-time data along with new analysis </a:t>
                      </a:r>
                      <a:endParaRPr sz="18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less pliable and study model</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4873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70E8-AE63-EA6C-58C3-9DEE23879848}"/>
              </a:ext>
            </a:extLst>
          </p:cNvPr>
          <p:cNvSpPr>
            <a:spLocks noGrp="1"/>
          </p:cNvSpPr>
          <p:nvPr>
            <p:ph type="title"/>
          </p:nvPr>
        </p:nvSpPr>
        <p:spPr>
          <a:xfrm>
            <a:off x="628650" y="136524"/>
            <a:ext cx="7886700" cy="752539"/>
          </a:xfrm>
        </p:spPr>
        <p:txBody>
          <a:bodyPr>
            <a:normAutofit/>
          </a:bodyPr>
          <a:lstStyle/>
          <a:p>
            <a:pPr algn="ctr"/>
            <a:r>
              <a:rPr lang="en-IN" sz="3600" b="1" dirty="0">
                <a:solidFill>
                  <a:srgbClr val="7030A0"/>
                </a:solidFill>
                <a:latin typeface="Times New Roman"/>
                <a:ea typeface="Times New Roman"/>
                <a:cs typeface="Times New Roman"/>
                <a:sym typeface="Times New Roman"/>
              </a:rPr>
              <a:t>Problem Statement</a:t>
            </a:r>
            <a:endParaRPr lang="en-IN" sz="3600" dirty="0"/>
          </a:p>
        </p:txBody>
      </p:sp>
      <p:sp>
        <p:nvSpPr>
          <p:cNvPr id="3" name="Content Placeholder 2">
            <a:extLst>
              <a:ext uri="{FF2B5EF4-FFF2-40B4-BE49-F238E27FC236}">
                <a16:creationId xmlns:a16="http://schemas.microsoft.com/office/drawing/2014/main" id="{EBA3C752-4616-2676-34D3-E1CFDD015B19}"/>
              </a:ext>
            </a:extLst>
          </p:cNvPr>
          <p:cNvSpPr>
            <a:spLocks noGrp="1"/>
          </p:cNvSpPr>
          <p:nvPr>
            <p:ph idx="1"/>
          </p:nvPr>
        </p:nvSpPr>
        <p:spPr>
          <a:xfrm>
            <a:off x="533019" y="1083500"/>
            <a:ext cx="7982331" cy="4256596"/>
          </a:xfrm>
        </p:spPr>
        <p:txBody>
          <a:bodyPr>
            <a:noAutofit/>
          </a:bodyPr>
          <a:lstStyle/>
          <a:p>
            <a:pPr algn="just">
              <a:lnSpc>
                <a:spcPct val="100000"/>
              </a:lnSpc>
            </a:pPr>
            <a:r>
              <a:rPr lang="en-AU" sz="1800" dirty="0">
                <a:latin typeface="Times New Roman" panose="02020603050405020304" pitchFamily="18" charset="0"/>
                <a:cs typeface="Times New Roman" panose="02020603050405020304" pitchFamily="18" charset="0"/>
              </a:rPr>
              <a:t>Accurate prediction of a stock price is a challenging task due to the complexity, financial systems, etc.</a:t>
            </a:r>
          </a:p>
          <a:p>
            <a:pPr algn="just">
              <a:lnSpc>
                <a:spcPct val="100000"/>
              </a:lnSpc>
            </a:pPr>
            <a:r>
              <a:rPr lang="en-AU" sz="1800" dirty="0">
                <a:latin typeface="Times New Roman" panose="02020603050405020304" pitchFamily="18" charset="0"/>
                <a:cs typeface="Times New Roman" panose="02020603050405020304" pitchFamily="18" charset="0"/>
              </a:rPr>
              <a:t>Stock prices are first determined by a company’s Initial Public Offering (IPO) when it first puts its shares into the market. Investment firms use a variety of metrics, along with the total number of shares being offered, to determine what the stock price will be.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Hence, stock price prediction has become an important research area. </a:t>
            </a:r>
          </a:p>
          <a:p>
            <a:pPr algn="just">
              <a:lnSpc>
                <a:spcPct val="100000"/>
              </a:lnSpc>
            </a:pPr>
            <a:r>
              <a:rPr lang="en-AU" sz="1800" dirty="0">
                <a:latin typeface="Times New Roman" panose="02020603050405020304" pitchFamily="18" charset="0"/>
                <a:cs typeface="Times New Roman" panose="02020603050405020304" pitchFamily="18" charset="0"/>
              </a:rPr>
              <a:t>The aim is to propose a machine learning-based method to accurately predict the stock price. The analysis of dataset by supervised machine learning technique (SMLT) using </a:t>
            </a:r>
            <a:r>
              <a:rPr lang="en-AU" sz="1800" dirty="0" err="1">
                <a:latin typeface="Times New Roman" panose="02020603050405020304" pitchFamily="18" charset="0"/>
                <a:cs typeface="Times New Roman" panose="02020603050405020304" pitchFamily="18" charset="0"/>
              </a:rPr>
              <a:t>uni</a:t>
            </a:r>
            <a:r>
              <a:rPr lang="en-AU" sz="1800" dirty="0">
                <a:latin typeface="Times New Roman" panose="02020603050405020304" pitchFamily="18" charset="0"/>
                <a:cs typeface="Times New Roman" panose="02020603050405020304" pitchFamily="18" charset="0"/>
              </a:rPr>
              <a:t>-variate analysis, bi-variate and multi-variate analysis . </a:t>
            </a:r>
          </a:p>
          <a:p>
            <a:pPr algn="just">
              <a:lnSpc>
                <a:spcPct val="1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suggestion is promising as data modeling and analysis tools, e.g., data mining, have the potential to generate a knowledge-rich environment which can help to significantly improve the quality of tesla stock price prediction.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F6D072-8F5B-AF04-3475-C3EFB2156BFC}"/>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36FFA131-C3B2-CC84-70EB-16D1DDD001E0}"/>
              </a:ext>
            </a:extLst>
          </p:cNvPr>
          <p:cNvSpPr>
            <a:spLocks noGrp="1"/>
          </p:cNvSpPr>
          <p:nvPr>
            <p:ph type="sldNum" sz="quarter" idx="12"/>
          </p:nvPr>
        </p:nvSpPr>
        <p:spPr/>
        <p:txBody>
          <a:bodyPr/>
          <a:lstStyle/>
          <a:p>
            <a:fld id="{9D3FF152-60F5-4862-82F9-1190556AA56F}" type="slidenum">
              <a:rPr lang="en-IN" smtClean="0"/>
              <a:t>14</a:t>
            </a:fld>
            <a:endParaRPr lang="en-IN"/>
          </a:p>
        </p:txBody>
      </p:sp>
    </p:spTree>
    <p:extLst>
      <p:ext uri="{BB962C8B-B14F-4D97-AF65-F5344CB8AC3E}">
        <p14:creationId xmlns:p14="http://schemas.microsoft.com/office/powerpoint/2010/main" val="335439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15</a:t>
            </a:fld>
            <a:endParaRPr lang="en-IN"/>
          </a:p>
        </p:txBody>
      </p:sp>
      <p:sp>
        <p:nvSpPr>
          <p:cNvPr id="5" name="Rectangle 4"/>
          <p:cNvSpPr/>
          <p:nvPr/>
        </p:nvSpPr>
        <p:spPr>
          <a:xfrm>
            <a:off x="679450" y="1166842"/>
            <a:ext cx="7785100" cy="4801314"/>
          </a:xfrm>
          <a:prstGeom prst="rect">
            <a:avLst/>
          </a:prstGeom>
        </p:spPr>
        <p:txBody>
          <a:bodyPr wrap="square">
            <a:spAutoFit/>
          </a:bodyPr>
          <a:lstStyle/>
          <a:p>
            <a:pPr marL="285750" indent="-285750" algn="just">
              <a:buFont typeface="Arial" panose="020B0604020202020204" pitchFamily="34" charset="0"/>
              <a:buChar char="•"/>
            </a:pPr>
            <a:r>
              <a:rPr lang="en-AU" dirty="0">
                <a:latin typeface="Times New Roman" panose="02020603050405020304" pitchFamily="18" charset="0"/>
                <a:cs typeface="Times New Roman" panose="02020603050405020304" pitchFamily="18" charset="0"/>
              </a:rPr>
              <a:t>In proposed system, the </a:t>
            </a:r>
            <a:r>
              <a:rPr lang="en-US" dirty="0">
                <a:latin typeface="Times New Roman" panose="02020603050405020304" pitchFamily="18" charset="0"/>
                <a:cs typeface="Times New Roman" panose="02020603050405020304" pitchFamily="18" charset="0"/>
              </a:rPr>
              <a:t>Datasets from different sources would be combined to form a generalized dataset.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the generalized dataset is prepared it is checked for cleanliness, and then trimmed  dataset is analyzed.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set collected for predicting given data is split into Training set and Test set. Generally, 7:3 ratios are applied to split the Training set and Test set.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Model which was created using machine learning algorithms are applied on the Training set and based on the test result accuracy, test set prediction is done.</a:t>
            </a:r>
          </a:p>
          <a:p>
            <a:pPr marL="285750" indent="-285750" algn="just">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In addition, we are going to compare the forecasting results with four machine learning methods, </a:t>
            </a:r>
            <a:r>
              <a:rPr lang="en-US" dirty="0">
                <a:latin typeface="Times New Roman" panose="02020603050405020304" pitchFamily="18" charset="0"/>
                <a:cs typeface="Times New Roman" panose="02020603050405020304" pitchFamily="18" charset="0"/>
              </a:rPr>
              <a:t>like </a:t>
            </a:r>
            <a:r>
              <a:rPr lang="en-US" i="0" dirty="0">
                <a:effectLst/>
                <a:latin typeface="Times New Roman" panose="02020603050405020304" pitchFamily="18" charset="0"/>
                <a:cs typeface="Times New Roman" panose="02020603050405020304" pitchFamily="18" charset="0"/>
              </a:rPr>
              <a:t> Adaptive Boosting (</a:t>
            </a:r>
            <a:r>
              <a:rPr lang="en-US" i="0" dirty="0" err="1">
                <a:effectLst/>
                <a:latin typeface="Times New Roman" panose="02020603050405020304" pitchFamily="18" charset="0"/>
                <a:cs typeface="Times New Roman" panose="02020603050405020304" pitchFamily="18" charset="0"/>
              </a:rPr>
              <a:t>Adaboost</a:t>
            </a:r>
            <a:r>
              <a:rPr lang="en-US" i="0" dirty="0">
                <a:effectLst/>
                <a:latin typeface="Times New Roman" panose="02020603050405020304" pitchFamily="18" charset="0"/>
                <a:cs typeface="Times New Roman" panose="02020603050405020304" pitchFamily="18" charset="0"/>
              </a:rPr>
              <a:t>), Decision Tree, Ridge regression and Lasso regression . Among all algorithms used </a:t>
            </a:r>
            <a:r>
              <a:rPr lang="en-US" dirty="0">
                <a:latin typeface="Times New Roman" panose="02020603050405020304" pitchFamily="18" charset="0"/>
                <a:cs typeface="Times New Roman" panose="02020603050405020304" pitchFamily="18" charset="0"/>
              </a:rPr>
              <a:t>for testing</a:t>
            </a:r>
            <a:r>
              <a:rPr lang="en-US" i="0" dirty="0">
                <a:effectLst/>
                <a:latin typeface="Times New Roman" panose="02020603050405020304" pitchFamily="18" charset="0"/>
                <a:cs typeface="Times New Roman" panose="02020603050405020304" pitchFamily="18" charset="0"/>
              </a:rPr>
              <a:t>,  the algorithm that provides the  best performance is finally used.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the system is deployed using Flask. For predicting the tesla stock problem, ML  prediction model is effective because it is strong in preprocessing of data, irrelevant variables, and a mix of continuous, categorical and discrete variables. </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0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238B-9A2D-60E2-91DE-2541EDD8DFF8}"/>
              </a:ext>
            </a:extLst>
          </p:cNvPr>
          <p:cNvSpPr>
            <a:spLocks noGrp="1"/>
          </p:cNvSpPr>
          <p:nvPr>
            <p:ph type="title"/>
          </p:nvPr>
        </p:nvSpPr>
        <p:spPr>
          <a:xfrm>
            <a:off x="628650" y="365127"/>
            <a:ext cx="7886700" cy="537082"/>
          </a:xfrm>
        </p:spPr>
        <p:txBody>
          <a:bodyPr>
            <a:normAutofit fontScale="90000"/>
          </a:bodyPr>
          <a:lstStyle/>
          <a:p>
            <a:pPr algn="ctr"/>
            <a:r>
              <a:rPr lang="en-IN" sz="3600" b="1" dirty="0">
                <a:solidFill>
                  <a:srgbClr val="7030A0"/>
                </a:solidFill>
                <a:latin typeface="Times New Roman"/>
                <a:ea typeface="Times New Roman"/>
                <a:cs typeface="Times New Roman"/>
                <a:sym typeface="Times New Roman"/>
              </a:rPr>
              <a:t>Advantages</a:t>
            </a:r>
            <a:endParaRPr lang="en-IN" sz="3600" dirty="0"/>
          </a:p>
        </p:txBody>
      </p:sp>
      <p:sp>
        <p:nvSpPr>
          <p:cNvPr id="3" name="Content Placeholder 2">
            <a:extLst>
              <a:ext uri="{FF2B5EF4-FFF2-40B4-BE49-F238E27FC236}">
                <a16:creationId xmlns:a16="http://schemas.microsoft.com/office/drawing/2014/main" id="{4D9CADE2-0A8E-C113-EFB9-ACFDC3616A67}"/>
              </a:ext>
            </a:extLst>
          </p:cNvPr>
          <p:cNvSpPr>
            <a:spLocks noGrp="1"/>
          </p:cNvSpPr>
          <p:nvPr>
            <p:ph idx="1"/>
          </p:nvPr>
        </p:nvSpPr>
        <p:spPr/>
        <p:txBody>
          <a:bodyPr>
            <a:normAutofit/>
          </a:bodyPr>
          <a:lstStyle/>
          <a:p>
            <a:r>
              <a:rPr lang="en-AU" sz="2600" dirty="0">
                <a:latin typeface="Times New Roman" panose="02020603050405020304" pitchFamily="18" charset="0"/>
                <a:cs typeface="Times New Roman" panose="02020603050405020304" pitchFamily="18" charset="0"/>
              </a:rPr>
              <a:t>Tesla stock price is predicted (in US dollars).</a:t>
            </a:r>
          </a:p>
          <a:p>
            <a:r>
              <a:rPr lang="en-AU" sz="2600" dirty="0">
                <a:latin typeface="Times New Roman" panose="02020603050405020304" pitchFamily="18" charset="0"/>
                <a:cs typeface="Times New Roman" panose="02020603050405020304" pitchFamily="18" charset="0"/>
              </a:rPr>
              <a:t>Performance metrics are compared.</a:t>
            </a:r>
          </a:p>
          <a:p>
            <a:r>
              <a:rPr lang="en-AU" sz="2600" dirty="0">
                <a:latin typeface="Times New Roman" panose="02020603050405020304" pitchFamily="18" charset="0"/>
                <a:cs typeface="Times New Roman" panose="02020603050405020304" pitchFamily="18" charset="0"/>
              </a:rPr>
              <a:t>Project will be deployed.</a:t>
            </a:r>
          </a:p>
          <a:p>
            <a:r>
              <a:rPr lang="en-IN" sz="2600" dirty="0">
                <a:solidFill>
                  <a:srgbClr val="292934"/>
                </a:solidFill>
                <a:latin typeface="Times New Roman" panose="02020603050405020304" pitchFamily="18" charset="0"/>
                <a:cs typeface="Times New Roman" panose="02020603050405020304" pitchFamily="18" charset="0"/>
              </a:rPr>
              <a:t>Accuracy will be more.</a:t>
            </a:r>
            <a:endParaRPr lang="en-IN" sz="2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3D33508-30BF-0309-A82B-4E63A2799E87}"/>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F3C9545A-9300-0964-5A1A-4EAE6297A00E}"/>
              </a:ext>
            </a:extLst>
          </p:cNvPr>
          <p:cNvSpPr>
            <a:spLocks noGrp="1"/>
          </p:cNvSpPr>
          <p:nvPr>
            <p:ph type="sldNum" sz="quarter" idx="12"/>
          </p:nvPr>
        </p:nvSpPr>
        <p:spPr/>
        <p:txBody>
          <a:bodyPr/>
          <a:lstStyle/>
          <a:p>
            <a:fld id="{9D3FF152-60F5-4862-82F9-1190556AA56F}" type="slidenum">
              <a:rPr lang="en-IN" smtClean="0"/>
              <a:t>16</a:t>
            </a:fld>
            <a:endParaRPr lang="en-IN"/>
          </a:p>
        </p:txBody>
      </p:sp>
    </p:spTree>
    <p:extLst>
      <p:ext uri="{BB962C8B-B14F-4D97-AF65-F5344CB8AC3E}">
        <p14:creationId xmlns:p14="http://schemas.microsoft.com/office/powerpoint/2010/main" val="1637259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98BD-EEDD-48FB-9C08-E6824F72DBB8}"/>
              </a:ext>
            </a:extLst>
          </p:cNvPr>
          <p:cNvSpPr>
            <a:spLocks noGrp="1"/>
          </p:cNvSpPr>
          <p:nvPr>
            <p:ph type="title"/>
          </p:nvPr>
        </p:nvSpPr>
        <p:spPr>
          <a:xfrm>
            <a:off x="628650" y="365127"/>
            <a:ext cx="7886700" cy="598042"/>
          </a:xfrm>
        </p:spPr>
        <p:txBody>
          <a:bodyPr>
            <a:normAutofit/>
          </a:bodyPr>
          <a:lstStyle/>
          <a:p>
            <a:pPr algn="ctr"/>
            <a:r>
              <a:rPr lang="en-IN" sz="3600" b="1" dirty="0">
                <a:solidFill>
                  <a:srgbClr val="7030A0"/>
                </a:solidFill>
                <a:latin typeface="Times New Roman"/>
                <a:ea typeface="Times New Roman"/>
                <a:cs typeface="Times New Roman"/>
                <a:sym typeface="Times New Roman"/>
              </a:rPr>
              <a:t>List of Modules</a:t>
            </a:r>
            <a:endParaRPr lang="en-IN" sz="3600" dirty="0"/>
          </a:p>
        </p:txBody>
      </p:sp>
      <p:sp>
        <p:nvSpPr>
          <p:cNvPr id="3" name="Content Placeholder 2">
            <a:extLst>
              <a:ext uri="{FF2B5EF4-FFF2-40B4-BE49-F238E27FC236}">
                <a16:creationId xmlns:a16="http://schemas.microsoft.com/office/drawing/2014/main" id="{37398AB1-AE64-A8C9-C9C1-C1D93E36A8C4}"/>
              </a:ext>
            </a:extLst>
          </p:cNvPr>
          <p:cNvSpPr>
            <a:spLocks noGrp="1"/>
          </p:cNvSpPr>
          <p:nvPr>
            <p:ph idx="1"/>
          </p:nvPr>
        </p:nvSpPr>
        <p:spPr>
          <a:xfrm>
            <a:off x="628650" y="1362171"/>
            <a:ext cx="7886700" cy="4351338"/>
          </a:xfrm>
        </p:spPr>
        <p:txBody>
          <a:bodyPr>
            <a:normAutofit fontScale="85000" lnSpcReduction="20000"/>
          </a:bodyPr>
          <a:lstStyle/>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Implementing Algorithm 1 -</a:t>
            </a:r>
            <a:r>
              <a:rPr lang="en-US" sz="2800" i="0" dirty="0">
                <a:effectLst/>
                <a:latin typeface="Times New Roman" panose="02020603050405020304" pitchFamily="18" charset="0"/>
                <a:cs typeface="Times New Roman" panose="02020603050405020304" pitchFamily="18" charset="0"/>
              </a:rPr>
              <a:t> Adaptive Boosting (</a:t>
            </a:r>
            <a:r>
              <a:rPr lang="en-US" sz="2800" i="0" dirty="0" err="1">
                <a:effectLst/>
                <a:latin typeface="Times New Roman" panose="02020603050405020304" pitchFamily="18" charset="0"/>
                <a:cs typeface="Times New Roman" panose="02020603050405020304" pitchFamily="18" charset="0"/>
              </a:rPr>
              <a:t>Adaboost</a:t>
            </a:r>
            <a:r>
              <a:rPr lang="en-US" sz="2800" i="0" dirty="0">
                <a:effectLst/>
                <a:latin typeface="Times New Roman" panose="02020603050405020304" pitchFamily="18" charset="0"/>
                <a:cs typeface="Times New Roman" panose="02020603050405020304" pitchFamily="18" charset="0"/>
              </a:rPr>
              <a: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Implementing Algorithm 2 - </a:t>
            </a:r>
            <a:r>
              <a:rPr lang="en-US" sz="2800" dirty="0">
                <a:latin typeface="Times New Roman" panose="02020603050405020304" pitchFamily="18" charset="0"/>
                <a:cs typeface="Times New Roman" panose="02020603050405020304" pitchFamily="18" charset="0"/>
              </a:rPr>
              <a:t>Ridge Regression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Implementing Algorithm 3 - </a:t>
            </a:r>
            <a:r>
              <a:rPr lang="en-US" sz="2800" i="0" dirty="0">
                <a:effectLst/>
                <a:latin typeface="Times New Roman" panose="02020603050405020304" pitchFamily="18" charset="0"/>
                <a:cs typeface="Times New Roman" panose="02020603050405020304" pitchFamily="18" charset="0"/>
              </a:rPr>
              <a:t>Lasso  Regression</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Implementing Algorithm 4 - </a:t>
            </a:r>
            <a:r>
              <a:rPr lang="en-IN" sz="2800" dirty="0">
                <a:latin typeface="Times New Roman" panose="02020603050405020304" pitchFamily="18" charset="0"/>
                <a:cs typeface="Times New Roman" panose="02020603050405020304" pitchFamily="18" charset="0"/>
              </a:rPr>
              <a:t>Decision Tree Regression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Deployment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409F6A2-7BF7-4848-D361-94443385C41E}"/>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D730095B-6FB1-4344-5E72-AB69FE46618D}"/>
              </a:ext>
            </a:extLst>
          </p:cNvPr>
          <p:cNvSpPr>
            <a:spLocks noGrp="1"/>
          </p:cNvSpPr>
          <p:nvPr>
            <p:ph type="sldNum" sz="quarter" idx="12"/>
          </p:nvPr>
        </p:nvSpPr>
        <p:spPr/>
        <p:txBody>
          <a:bodyPr/>
          <a:lstStyle/>
          <a:p>
            <a:fld id="{9D3FF152-60F5-4862-82F9-1190556AA56F}" type="slidenum">
              <a:rPr lang="en-IN" smtClean="0"/>
              <a:t>17</a:t>
            </a:fld>
            <a:endParaRPr lang="en-IN"/>
          </a:p>
        </p:txBody>
      </p:sp>
    </p:spTree>
    <p:extLst>
      <p:ext uri="{BB962C8B-B14F-4D97-AF65-F5344CB8AC3E}">
        <p14:creationId xmlns:p14="http://schemas.microsoft.com/office/powerpoint/2010/main" val="400202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5" name="Rectangle 4"/>
          <p:cNvSpPr/>
          <p:nvPr/>
        </p:nvSpPr>
        <p:spPr>
          <a:xfrm>
            <a:off x="901700" y="1158439"/>
            <a:ext cx="7543800" cy="3170099"/>
          </a:xfrm>
          <a:prstGeom prst="rect">
            <a:avLst/>
          </a:prstGeom>
        </p:spPr>
        <p:txBody>
          <a:bodyPr wrap="square">
            <a:spAutoFit/>
          </a:bodyPr>
          <a:lstStyle/>
          <a:p>
            <a:r>
              <a:rPr lang="en-IN" sz="2000" b="1" dirty="0">
                <a:latin typeface="Times New Roman" pitchFamily="18" charset="0"/>
                <a:cs typeface="Times New Roman" pitchFamily="18" charset="0"/>
              </a:rPr>
              <a:t>Software Requirements:</a:t>
            </a:r>
            <a:endParaRPr lang="en-AU" sz="2000" b="1" dirty="0">
              <a:latin typeface="Times New Roman" pitchFamily="18" charset="0"/>
              <a:cs typeface="Times New Roman" pitchFamily="18" charset="0"/>
            </a:endParaRPr>
          </a:p>
          <a:p>
            <a:r>
              <a:rPr lang="en-IN" sz="2000" dirty="0">
                <a:latin typeface="Times New Roman" pitchFamily="18" charset="0"/>
                <a:cs typeface="Times New Roman" pitchFamily="18" charset="0"/>
              </a:rPr>
              <a:t>Operating System  		: Windows 10 or later</a:t>
            </a:r>
            <a:endParaRPr lang="en-AU"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Tool   		               	: Anaconda with </a:t>
            </a:r>
            <a:r>
              <a:rPr lang="en-IN" sz="2000" dirty="0" err="1">
                <a:latin typeface="Times New Roman" pitchFamily="18" charset="0"/>
                <a:cs typeface="Times New Roman" pitchFamily="18" charset="0"/>
              </a:rPr>
              <a:t>Jupyter</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Notebook</a:t>
            </a:r>
          </a:p>
          <a:p>
            <a:r>
              <a:rPr lang="en-IN" sz="2000" dirty="0">
                <a:latin typeface="Times New Roman" pitchFamily="18" charset="0"/>
                <a:cs typeface="Times New Roman" pitchFamily="18" charset="0"/>
              </a:rPr>
              <a:t>Programming Language  	: Python</a:t>
            </a:r>
            <a:endParaRPr lang="en-AU" sz="2000"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Hardware requirements:</a:t>
            </a:r>
            <a:endParaRPr lang="en-AU" sz="2000" b="1" dirty="0">
              <a:latin typeface="Times New Roman" pitchFamily="18" charset="0"/>
              <a:cs typeface="Times New Roman" pitchFamily="18" charset="0"/>
            </a:endParaRPr>
          </a:p>
          <a:p>
            <a:r>
              <a:rPr lang="en-IN" sz="2000" dirty="0">
                <a:latin typeface="Times New Roman" pitchFamily="18" charset="0"/>
                <a:cs typeface="Times New Roman" pitchFamily="18" charset="0"/>
              </a:rPr>
              <a:t>Processor   		: Intel i3</a:t>
            </a:r>
            <a:endParaRPr lang="en-AU"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Hard disk   		: minimum 10 GB</a:t>
            </a:r>
            <a:endParaRPr lang="en-AU"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RAM        		: minimum 4 GB</a:t>
            </a:r>
            <a:endParaRPr lang="en-AU" sz="2000" dirty="0">
              <a:latin typeface="Times New Roman" pitchFamily="18" charset="0"/>
              <a:cs typeface="Times New Roman" pitchFamily="18" charset="0"/>
            </a:endParaRPr>
          </a:p>
        </p:txBody>
      </p:sp>
    </p:spTree>
    <p:extLst>
      <p:ext uri="{BB962C8B-B14F-4D97-AF65-F5344CB8AC3E}">
        <p14:creationId xmlns:p14="http://schemas.microsoft.com/office/powerpoint/2010/main" val="207026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5" name="Rectangle 4"/>
          <p:cNvSpPr/>
          <p:nvPr/>
        </p:nvSpPr>
        <p:spPr>
          <a:xfrm>
            <a:off x="1175404" y="1352292"/>
            <a:ext cx="5498773" cy="2308324"/>
          </a:xfrm>
          <a:prstGeom prst="rect">
            <a:avLst/>
          </a:prstGeom>
        </p:spPr>
        <p:txBody>
          <a:bodyPr wrap="square">
            <a:spAutoFit/>
          </a:bodyPr>
          <a:lstStyle/>
          <a:p>
            <a:r>
              <a:rPr lang="en-IN" sz="2400" b="1" dirty="0">
                <a:latin typeface="Times New Roman" panose="02020603050405020304" pitchFamily="18" charset="0"/>
                <a:cs typeface="Times New Roman" pitchFamily="18" charset="0"/>
              </a:rPr>
              <a:t>ALGORITHMS USED</a:t>
            </a:r>
          </a:p>
          <a:p>
            <a:endParaRPr lang="en-IN" sz="2400" dirty="0">
              <a:latin typeface="Times New Roman" panose="02020603050405020304" pitchFamily="18" charset="0"/>
              <a:cs typeface="Times New Roman" pitchFamily="18" charset="0"/>
            </a:endParaRPr>
          </a:p>
          <a:p>
            <a:pPr marL="457200" indent="-457200" algn="l"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Adaptive Boosting (</a:t>
            </a:r>
            <a:r>
              <a:rPr lang="en-US" sz="2400" i="0" dirty="0" err="1">
                <a:effectLst/>
                <a:latin typeface="Times New Roman" panose="02020603050405020304" pitchFamily="18" charset="0"/>
                <a:cs typeface="Times New Roman" panose="02020603050405020304" pitchFamily="18" charset="0"/>
              </a:rPr>
              <a:t>Adaboost</a:t>
            </a:r>
            <a:r>
              <a:rPr lang="en-US" sz="2400" i="0" dirty="0">
                <a:effectLst/>
                <a:latin typeface="Times New Roman" panose="02020603050405020304" pitchFamily="18" charset="0"/>
                <a:cs typeface="Times New Roman" panose="02020603050405020304" pitchFamily="18" charset="0"/>
              </a:rPr>
              <a:t>) </a:t>
            </a:r>
          </a:p>
          <a:p>
            <a:pPr marL="457200" indent="-457200" algn="l"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Ridge Regression</a:t>
            </a:r>
          </a:p>
          <a:p>
            <a:pPr marL="457200" indent="-457200" fontAlgn="base">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Lasso  Regression</a:t>
            </a:r>
          </a:p>
          <a:p>
            <a:pPr marL="457200" indent="-457200" fontAlgn="base">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Decision Tree Regression </a:t>
            </a:r>
            <a:endParaRPr lang="en-IN"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07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51728"/>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5" name="Rectangle 4"/>
          <p:cNvSpPr/>
          <p:nvPr/>
        </p:nvSpPr>
        <p:spPr>
          <a:xfrm>
            <a:off x="628650" y="970657"/>
            <a:ext cx="8293100" cy="4278094"/>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Stock prices are initially set by an initial public offering (IPO), which occurs when a company first issues its shares on the market. Investment companies use a variety of metrics, including the total number of shares being offered, to calculate the price of a stock. The share price will then fluctuate as a result of the factors mentioned, with potential business earnings having a substantial impact. Using financial metrics including a company's earnings history, market movements, and the profit it is predicted to make, traders regularly evaluate a company's value. As a result, stock price forecasting has grown in significance as a field of study. Forecasting machine learning-based stock price prediction techniques is the aim. Univariate, bivariate, and multivariate analysis are used to </a:t>
            </a:r>
            <a:r>
              <a:rPr lang="en-US" sz="1600" dirty="0" err="1">
                <a:latin typeface="Times New Roman" panose="02020603050405020304" pitchFamily="18" charset="0"/>
                <a:cs typeface="Times New Roman" panose="02020603050405020304" pitchFamily="18" charset="0"/>
              </a:rPr>
              <a:t>analyse</a:t>
            </a:r>
            <a:r>
              <a:rPr lang="en-US" sz="1600" dirty="0">
                <a:latin typeface="Times New Roman" panose="02020603050405020304" pitchFamily="18" charset="0"/>
                <a:cs typeface="Times New Roman" panose="02020603050405020304" pitchFamily="18" charset="0"/>
              </a:rPr>
              <a:t> the dataset using SMLT's supervised machine learning technique (SMLT). to offer an approach based on machine learning for accurately forecasting stock price. The proposed machine learning algorithm technique can be compared to the best accuracy in terms of precision, recall, and F1 </a:t>
            </a:r>
            <a:r>
              <a:rPr lang="en-US" sz="1600" dirty="0" err="1">
                <a:latin typeface="Times New Roman" panose="02020603050405020304" pitchFamily="18" charset="0"/>
                <a:cs typeface="Times New Roman" panose="02020603050405020304" pitchFamily="18" charset="0"/>
              </a:rPr>
              <a:t>Score.The</a:t>
            </a:r>
            <a:r>
              <a:rPr lang="en-US" sz="1600" dirty="0">
                <a:latin typeface="Times New Roman" panose="02020603050405020304" pitchFamily="18" charset="0"/>
                <a:cs typeface="Times New Roman" panose="02020603050405020304" pitchFamily="18" charset="0"/>
              </a:rPr>
              <a:t> best model, or the one with the highest accuracy, is then chosen after a comparison of the four, and it is implemented into a webpage. The algorithms used are </a:t>
            </a:r>
            <a:r>
              <a:rPr lang="en-US" sz="1600" dirty="0" err="1">
                <a:latin typeface="Times New Roman" panose="02020603050405020304" pitchFamily="18" charset="0"/>
                <a:cs typeface="Times New Roman" panose="02020603050405020304" pitchFamily="18" charset="0"/>
              </a:rPr>
              <a:t>Adaboost</a:t>
            </a:r>
            <a:r>
              <a:rPr lang="en-US" sz="1600" dirty="0">
                <a:latin typeface="Times New Roman" panose="02020603050405020304" pitchFamily="18" charset="0"/>
                <a:cs typeface="Times New Roman" panose="02020603050405020304" pitchFamily="18" charset="0"/>
              </a:rPr>
              <a:t> algorithm, Decision tree algorithm, Lasso regression and Ridge regression. The four models are then compared and the best one </a:t>
            </a:r>
            <a:r>
              <a:rPr lang="en-US" sz="1600" dirty="0" err="1">
                <a:latin typeface="Times New Roman" panose="02020603050405020304" pitchFamily="18" charset="0"/>
                <a:cs typeface="Times New Roman" panose="02020603050405020304" pitchFamily="18" charset="0"/>
              </a:rPr>
              <a:t>ie</a:t>
            </a:r>
            <a:r>
              <a:rPr lang="en-US" sz="1600" dirty="0">
                <a:latin typeface="Times New Roman" panose="02020603050405020304" pitchFamily="18" charset="0"/>
                <a:cs typeface="Times New Roman" panose="02020603050405020304" pitchFamily="18" charset="0"/>
              </a:rPr>
              <a:t>. the one with highest accuracy is deployed into a webpage. The highest accuracy obtained from the above algorithms is 99.83%. This work provides a webpage for Tesla stock price prediction with accurate results. </a:t>
            </a: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177F-53EF-B3C9-FD4D-E3CB8CC36B45}"/>
              </a:ext>
            </a:extLst>
          </p:cNvPr>
          <p:cNvSpPr>
            <a:spLocks noGrp="1"/>
          </p:cNvSpPr>
          <p:nvPr>
            <p:ph type="title"/>
          </p:nvPr>
        </p:nvSpPr>
        <p:spPr>
          <a:xfrm>
            <a:off x="628650" y="264876"/>
            <a:ext cx="7886700" cy="622426"/>
          </a:xfrm>
        </p:spPr>
        <p:txBody>
          <a:bodyPr>
            <a:normAutofit/>
          </a:bodyPr>
          <a:lstStyle/>
          <a:p>
            <a:pPr algn="ctr"/>
            <a:r>
              <a:rPr lang="en-IN" sz="3600" b="1" dirty="0">
                <a:solidFill>
                  <a:srgbClr val="7030A0"/>
                </a:solidFill>
                <a:latin typeface="Times New Roman"/>
                <a:ea typeface="Times New Roman"/>
                <a:cs typeface="Times New Roman"/>
                <a:sym typeface="Times New Roman"/>
              </a:rPr>
              <a:t>System Architecture</a:t>
            </a:r>
            <a:endParaRPr lang="en-IN" sz="3600" dirty="0"/>
          </a:p>
        </p:txBody>
      </p:sp>
      <p:sp>
        <p:nvSpPr>
          <p:cNvPr id="4" name="Date Placeholder 3">
            <a:extLst>
              <a:ext uri="{FF2B5EF4-FFF2-40B4-BE49-F238E27FC236}">
                <a16:creationId xmlns:a16="http://schemas.microsoft.com/office/drawing/2014/main" id="{F1059141-2223-6581-A765-93F7DCFA3785}"/>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D834B6DE-32A2-8764-586F-EFD732B57000}"/>
              </a:ext>
            </a:extLst>
          </p:cNvPr>
          <p:cNvSpPr>
            <a:spLocks noGrp="1"/>
          </p:cNvSpPr>
          <p:nvPr>
            <p:ph type="sldNum" sz="quarter" idx="12"/>
          </p:nvPr>
        </p:nvSpPr>
        <p:spPr/>
        <p:txBody>
          <a:bodyPr/>
          <a:lstStyle/>
          <a:p>
            <a:fld id="{9D3FF152-60F5-4862-82F9-1190556AA56F}" type="slidenum">
              <a:rPr lang="en-IN" smtClean="0"/>
              <a:t>20</a:t>
            </a:fld>
            <a:endParaRPr lang="en-IN"/>
          </a:p>
        </p:txBody>
      </p:sp>
      <p:pic>
        <p:nvPicPr>
          <p:cNvPr id="7" name="Picture 6">
            <a:extLst>
              <a:ext uri="{FF2B5EF4-FFF2-40B4-BE49-F238E27FC236}">
                <a16:creationId xmlns:a16="http://schemas.microsoft.com/office/drawing/2014/main" id="{A1C12F98-AAF6-3B7D-F194-6123D41C59B5}"/>
              </a:ext>
            </a:extLst>
          </p:cNvPr>
          <p:cNvPicPr>
            <a:picLocks noChangeAspect="1"/>
          </p:cNvPicPr>
          <p:nvPr/>
        </p:nvPicPr>
        <p:blipFill>
          <a:blip r:embed="rId2"/>
          <a:stretch>
            <a:fillRect/>
          </a:stretch>
        </p:blipFill>
        <p:spPr>
          <a:xfrm>
            <a:off x="1840992" y="987553"/>
            <a:ext cx="5180907" cy="5605571"/>
          </a:xfrm>
          <a:prstGeom prst="rect">
            <a:avLst/>
          </a:prstGeom>
        </p:spPr>
      </p:pic>
    </p:spTree>
    <p:extLst>
      <p:ext uri="{BB962C8B-B14F-4D97-AF65-F5344CB8AC3E}">
        <p14:creationId xmlns:p14="http://schemas.microsoft.com/office/powerpoint/2010/main" val="962168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Use Case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5" name="Rectangle 4"/>
          <p:cNvSpPr/>
          <p:nvPr/>
        </p:nvSpPr>
        <p:spPr>
          <a:xfrm>
            <a:off x="6705600" y="1489393"/>
            <a:ext cx="1562100" cy="78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7010400" y="5794692"/>
            <a:ext cx="1993900" cy="247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6E142C1-F2D3-B227-C9D6-FFA579FF4DE6}"/>
              </a:ext>
            </a:extLst>
          </p:cNvPr>
          <p:cNvPicPr>
            <a:picLocks noChangeAspect="1"/>
          </p:cNvPicPr>
          <p:nvPr/>
        </p:nvPicPr>
        <p:blipFill>
          <a:blip r:embed="rId2"/>
          <a:stretch>
            <a:fillRect/>
          </a:stretch>
        </p:blipFill>
        <p:spPr>
          <a:xfrm>
            <a:off x="1919287" y="1285875"/>
            <a:ext cx="5305425" cy="4286250"/>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5" name="Rectangle 4"/>
          <p:cNvSpPr/>
          <p:nvPr/>
        </p:nvSpPr>
        <p:spPr>
          <a:xfrm>
            <a:off x="6451600" y="1511300"/>
            <a:ext cx="1917700" cy="825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04586E8D-8B5B-BFED-4409-C2833A4C0865}"/>
              </a:ext>
            </a:extLst>
          </p:cNvPr>
          <p:cNvPicPr>
            <a:picLocks noChangeAspect="1"/>
          </p:cNvPicPr>
          <p:nvPr/>
        </p:nvPicPr>
        <p:blipFill>
          <a:blip r:embed="rId2"/>
          <a:stretch>
            <a:fillRect/>
          </a:stretch>
        </p:blipFill>
        <p:spPr>
          <a:xfrm>
            <a:off x="1565275" y="774725"/>
            <a:ext cx="6000750" cy="5905500"/>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Sequence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519887" y="2228852"/>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23</a:t>
            </a:fld>
            <a:endParaRPr lang="en-IN"/>
          </a:p>
        </p:txBody>
      </p:sp>
      <p:sp>
        <p:nvSpPr>
          <p:cNvPr id="3" name="Rectangle 2"/>
          <p:cNvSpPr/>
          <p:nvPr/>
        </p:nvSpPr>
        <p:spPr>
          <a:xfrm>
            <a:off x="6629400" y="1095772"/>
            <a:ext cx="1917700" cy="618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37F7E46E-5421-051D-4C41-431D013A432F}"/>
              </a:ext>
            </a:extLst>
          </p:cNvPr>
          <p:cNvPicPr>
            <a:picLocks noChangeAspect="1"/>
          </p:cNvPicPr>
          <p:nvPr/>
        </p:nvPicPr>
        <p:blipFill>
          <a:blip r:embed="rId2"/>
          <a:stretch>
            <a:fillRect/>
          </a:stretch>
        </p:blipFill>
        <p:spPr>
          <a:xfrm>
            <a:off x="2253006" y="771902"/>
            <a:ext cx="5095531" cy="5838447"/>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Activity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3" name="Rectangle 2"/>
          <p:cNvSpPr/>
          <p:nvPr/>
        </p:nvSpPr>
        <p:spPr>
          <a:xfrm>
            <a:off x="6629400" y="1095772"/>
            <a:ext cx="1917700" cy="618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5C67B604-8AE1-8985-7382-F5E89D633884}"/>
              </a:ext>
            </a:extLst>
          </p:cNvPr>
          <p:cNvPicPr>
            <a:picLocks noChangeAspect="1"/>
          </p:cNvPicPr>
          <p:nvPr/>
        </p:nvPicPr>
        <p:blipFill rotWithShape="1">
          <a:blip r:embed="rId2"/>
          <a:srcRect l="5117" t="8437" r="5748" b="6652"/>
          <a:stretch/>
        </p:blipFill>
        <p:spPr>
          <a:xfrm>
            <a:off x="1291474" y="725866"/>
            <a:ext cx="6664750" cy="5734182"/>
          </a:xfrm>
          <a:prstGeom prst="rect">
            <a:avLst/>
          </a:prstGeom>
        </p:spPr>
      </p:pic>
    </p:spTree>
    <p:extLst>
      <p:ext uri="{BB962C8B-B14F-4D97-AF65-F5344CB8AC3E}">
        <p14:creationId xmlns:p14="http://schemas.microsoft.com/office/powerpoint/2010/main" val="1949222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0BD4-2625-760D-DD0D-0312AD0596E6}"/>
              </a:ext>
            </a:extLst>
          </p:cNvPr>
          <p:cNvSpPr>
            <a:spLocks noGrp="1"/>
          </p:cNvSpPr>
          <p:nvPr>
            <p:ph type="title"/>
          </p:nvPr>
        </p:nvSpPr>
        <p:spPr>
          <a:xfrm>
            <a:off x="1165977" y="37961"/>
            <a:ext cx="6654048" cy="709530"/>
          </a:xfrm>
        </p:spPr>
        <p:txBody>
          <a:bodyPr>
            <a:normAutofit/>
          </a:bodyPr>
          <a:lstStyle/>
          <a:p>
            <a:r>
              <a:rPr lang="en-IN" sz="3600" b="1" dirty="0">
                <a:solidFill>
                  <a:srgbClr val="7030A0"/>
                </a:solidFill>
                <a:latin typeface="Times New Roman"/>
                <a:ea typeface="Times New Roman"/>
                <a:cs typeface="Times New Roman"/>
                <a:sym typeface="Times New Roman"/>
              </a:rPr>
              <a:t>System Design – DFD diagram</a:t>
            </a:r>
            <a:endParaRPr lang="en-IN" sz="3600" dirty="0"/>
          </a:p>
        </p:txBody>
      </p:sp>
      <p:pic>
        <p:nvPicPr>
          <p:cNvPr id="7" name="Content Placeholder 6">
            <a:extLst>
              <a:ext uri="{FF2B5EF4-FFF2-40B4-BE49-F238E27FC236}">
                <a16:creationId xmlns:a16="http://schemas.microsoft.com/office/drawing/2014/main" id="{9C6F1654-4A07-0D10-70EB-8F723B7E44DE}"/>
              </a:ext>
            </a:extLst>
          </p:cNvPr>
          <p:cNvPicPr>
            <a:picLocks noGrp="1" noChangeAspect="1"/>
          </p:cNvPicPr>
          <p:nvPr>
            <p:ph idx="1"/>
          </p:nvPr>
        </p:nvPicPr>
        <p:blipFill>
          <a:blip r:embed="rId2"/>
          <a:stretch>
            <a:fillRect/>
          </a:stretch>
        </p:blipFill>
        <p:spPr>
          <a:xfrm>
            <a:off x="2813396" y="2537278"/>
            <a:ext cx="3644554" cy="4061416"/>
          </a:xfrm>
        </p:spPr>
      </p:pic>
      <p:sp>
        <p:nvSpPr>
          <p:cNvPr id="4" name="Date Placeholder 3">
            <a:extLst>
              <a:ext uri="{FF2B5EF4-FFF2-40B4-BE49-F238E27FC236}">
                <a16:creationId xmlns:a16="http://schemas.microsoft.com/office/drawing/2014/main" id="{37FD1DBD-D00A-53DE-0207-ACE788AD5C5D}"/>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08402814-7EAF-A73D-1A38-FE16B487D0FF}"/>
              </a:ext>
            </a:extLst>
          </p:cNvPr>
          <p:cNvSpPr>
            <a:spLocks noGrp="1"/>
          </p:cNvSpPr>
          <p:nvPr>
            <p:ph type="sldNum" sz="quarter" idx="12"/>
          </p:nvPr>
        </p:nvSpPr>
        <p:spPr/>
        <p:txBody>
          <a:bodyPr/>
          <a:lstStyle/>
          <a:p>
            <a:fld id="{9D3FF152-60F5-4862-82F9-1190556AA56F}" type="slidenum">
              <a:rPr lang="en-IN" smtClean="0"/>
              <a:t>25</a:t>
            </a:fld>
            <a:endParaRPr lang="en-IN"/>
          </a:p>
        </p:txBody>
      </p:sp>
      <p:pic>
        <p:nvPicPr>
          <p:cNvPr id="11" name="Picture 10">
            <a:extLst>
              <a:ext uri="{FF2B5EF4-FFF2-40B4-BE49-F238E27FC236}">
                <a16:creationId xmlns:a16="http://schemas.microsoft.com/office/drawing/2014/main" id="{279C090E-93E4-9976-C873-BDEC382B4A43}"/>
              </a:ext>
            </a:extLst>
          </p:cNvPr>
          <p:cNvPicPr>
            <a:picLocks noChangeAspect="1"/>
          </p:cNvPicPr>
          <p:nvPr/>
        </p:nvPicPr>
        <p:blipFill>
          <a:blip r:embed="rId3"/>
          <a:stretch>
            <a:fillRect/>
          </a:stretch>
        </p:blipFill>
        <p:spPr>
          <a:xfrm>
            <a:off x="1323975" y="1302075"/>
            <a:ext cx="6496050" cy="781050"/>
          </a:xfrm>
          <a:prstGeom prst="rect">
            <a:avLst/>
          </a:prstGeom>
        </p:spPr>
      </p:pic>
      <p:sp>
        <p:nvSpPr>
          <p:cNvPr id="12" name="Google Shape;309;p18">
            <a:extLst>
              <a:ext uri="{FF2B5EF4-FFF2-40B4-BE49-F238E27FC236}">
                <a16:creationId xmlns:a16="http://schemas.microsoft.com/office/drawing/2014/main" id="{769D78ED-8414-2D33-1189-185B600C899C}"/>
              </a:ext>
            </a:extLst>
          </p:cNvPr>
          <p:cNvSpPr txBox="1"/>
          <p:nvPr/>
        </p:nvSpPr>
        <p:spPr>
          <a:xfrm>
            <a:off x="1183063" y="2268377"/>
            <a:ext cx="255270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Level 1</a:t>
            </a:r>
            <a:endParaRPr sz="1800" dirty="0">
              <a:solidFill>
                <a:schemeClr val="dk1"/>
              </a:solidFill>
              <a:latin typeface="Calibri"/>
              <a:ea typeface="Calibri"/>
              <a:cs typeface="Calibri"/>
              <a:sym typeface="Calibri"/>
            </a:endParaRPr>
          </a:p>
        </p:txBody>
      </p:sp>
      <p:sp>
        <p:nvSpPr>
          <p:cNvPr id="13" name="Google Shape;309;p18">
            <a:extLst>
              <a:ext uri="{FF2B5EF4-FFF2-40B4-BE49-F238E27FC236}">
                <a16:creationId xmlns:a16="http://schemas.microsoft.com/office/drawing/2014/main" id="{1035E18F-3B33-52B1-DB6A-8421BB8A9490}"/>
              </a:ext>
            </a:extLst>
          </p:cNvPr>
          <p:cNvSpPr txBox="1"/>
          <p:nvPr/>
        </p:nvSpPr>
        <p:spPr>
          <a:xfrm>
            <a:off x="1165977" y="840117"/>
            <a:ext cx="255270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Level 0</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1952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571500" y="958334"/>
            <a:ext cx="7962900" cy="2031325"/>
          </a:xfrm>
          <a:prstGeom prst="rect">
            <a:avLst/>
          </a:prstGeom>
          <a:noFill/>
        </p:spPr>
        <p:txBody>
          <a:bodyPr wrap="square">
            <a:spAutoFit/>
          </a:bodyPr>
          <a:lstStyle/>
          <a:p>
            <a:r>
              <a:rPr lang="en-IN" b="1" dirty="0">
                <a:latin typeface="Times New Roman" pitchFamily="18" charset="0"/>
                <a:cs typeface="Times New Roman" pitchFamily="18" charset="0"/>
              </a:rPr>
              <a:t>Data Pre-processing:</a:t>
            </a: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Validation techniques in machine learning are used to get the error rate of the Machine Learning (ML) model, which can be considered as close to the true error rate of the dataset.</a:t>
            </a:r>
            <a:endParaRPr lang="en-US" sz="1800" spc="-5"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The type of missing data will influence how to deal with filling in the missing values and to detect missing values, and do some basic imputation and detailed statistical approach for </a:t>
            </a:r>
            <a:r>
              <a:rPr lang="en-US" spc="-5" dirty="0">
                <a:latin typeface="Times New Roman" panose="02020603050405020304" pitchFamily="18" charset="0"/>
                <a:ea typeface="Calibri" panose="020F0502020204030204" pitchFamily="34" charset="0"/>
                <a:cs typeface="Times New Roman" panose="02020603050405020304" pitchFamily="18" charset="0"/>
              </a:rPr>
              <a:t>dealing with missing data.</a:t>
            </a:r>
            <a:endParaRPr lang="en-US" sz="1800" spc="-5"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26</a:t>
            </a:fld>
            <a:endParaRPr lang="en-IN"/>
          </a:p>
        </p:txBody>
      </p:sp>
      <p:sp>
        <p:nvSpPr>
          <p:cNvPr id="9" name="Title 1">
            <a:extLst>
              <a:ext uri="{FF2B5EF4-FFF2-40B4-BE49-F238E27FC236}">
                <a16:creationId xmlns:a16="http://schemas.microsoft.com/office/drawing/2014/main" id="{A37BFD50-9463-7D30-AFF3-0FF943E97BC2}"/>
              </a:ext>
            </a:extLst>
          </p:cNvPr>
          <p:cNvSpPr txBox="1">
            <a:spLocks/>
          </p:cNvSpPr>
          <p:nvPr/>
        </p:nvSpPr>
        <p:spPr>
          <a:xfrm>
            <a:off x="5040922" y="3028801"/>
            <a:ext cx="1849532" cy="639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solidFill>
                  <a:schemeClr val="tx1"/>
                </a:solidFill>
                <a:latin typeface="Times New Roman" panose="02020603050405020304" pitchFamily="18" charset="0"/>
                <a:cs typeface="Times New Roman" panose="02020603050405020304" pitchFamily="18" charset="0"/>
              </a:rPr>
              <a:t>OUTPUT:</a:t>
            </a:r>
          </a:p>
        </p:txBody>
      </p:sp>
      <p:sp>
        <p:nvSpPr>
          <p:cNvPr id="11" name="Title 1">
            <a:extLst>
              <a:ext uri="{FF2B5EF4-FFF2-40B4-BE49-F238E27FC236}">
                <a16:creationId xmlns:a16="http://schemas.microsoft.com/office/drawing/2014/main" id="{EBBF5C94-222F-4508-A53B-CDE0C27D1109}"/>
              </a:ext>
            </a:extLst>
          </p:cNvPr>
          <p:cNvSpPr txBox="1">
            <a:spLocks/>
          </p:cNvSpPr>
          <p:nvPr/>
        </p:nvSpPr>
        <p:spPr>
          <a:xfrm>
            <a:off x="206480" y="3034180"/>
            <a:ext cx="1849532" cy="639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solidFill>
                  <a:schemeClr val="tx1"/>
                </a:solidFill>
                <a:latin typeface="Times New Roman" panose="02020603050405020304" pitchFamily="18" charset="0"/>
                <a:cs typeface="Times New Roman" panose="02020603050405020304" pitchFamily="18" charset="0"/>
              </a:rPr>
              <a:t>INPUT:</a:t>
            </a:r>
          </a:p>
        </p:txBody>
      </p:sp>
      <p:pic>
        <p:nvPicPr>
          <p:cNvPr id="13" name="Content Placeholder 4">
            <a:extLst>
              <a:ext uri="{FF2B5EF4-FFF2-40B4-BE49-F238E27FC236}">
                <a16:creationId xmlns:a16="http://schemas.microsoft.com/office/drawing/2014/main" id="{581EADED-7535-41FD-0EA7-DCDAB52AA68D}"/>
              </a:ext>
            </a:extLst>
          </p:cNvPr>
          <p:cNvPicPr>
            <a:picLocks noGrp="1" noChangeAspect="1"/>
          </p:cNvPicPr>
          <p:nvPr>
            <p:ph idx="1"/>
          </p:nvPr>
        </p:nvPicPr>
        <p:blipFill>
          <a:blip r:embed="rId2"/>
          <a:stretch>
            <a:fillRect/>
          </a:stretch>
        </p:blipFill>
        <p:spPr>
          <a:xfrm>
            <a:off x="167477" y="3803389"/>
            <a:ext cx="4514251" cy="1860914"/>
          </a:xfrm>
        </p:spPr>
      </p:pic>
      <p:grpSp>
        <p:nvGrpSpPr>
          <p:cNvPr id="15" name="Group 14">
            <a:extLst>
              <a:ext uri="{FF2B5EF4-FFF2-40B4-BE49-F238E27FC236}">
                <a16:creationId xmlns:a16="http://schemas.microsoft.com/office/drawing/2014/main" id="{EFDABDDE-FB1E-4E11-8DDF-753D85B2A6B5}"/>
              </a:ext>
            </a:extLst>
          </p:cNvPr>
          <p:cNvGrpSpPr>
            <a:grpSpLocks/>
          </p:cNvGrpSpPr>
          <p:nvPr/>
        </p:nvGrpSpPr>
        <p:grpSpPr bwMode="auto">
          <a:xfrm>
            <a:off x="4681728" y="3753838"/>
            <a:ext cx="3694022" cy="1960015"/>
            <a:chOff x="5244" y="2408"/>
            <a:chExt cx="4885" cy="2576"/>
          </a:xfrm>
        </p:grpSpPr>
        <p:pic>
          <p:nvPicPr>
            <p:cNvPr id="16" name="Picture 15">
              <a:extLst>
                <a:ext uri="{FF2B5EF4-FFF2-40B4-BE49-F238E27FC236}">
                  <a16:creationId xmlns:a16="http://schemas.microsoft.com/office/drawing/2014/main" id="{F2F1B185-D979-A794-5621-68BF278251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9" y="2408"/>
              <a:ext cx="4410" cy="2576"/>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5">
              <a:extLst>
                <a:ext uri="{FF2B5EF4-FFF2-40B4-BE49-F238E27FC236}">
                  <a16:creationId xmlns:a16="http://schemas.microsoft.com/office/drawing/2014/main" id="{7206A832-9616-8479-CC7C-6C4C5A9B5042}"/>
                </a:ext>
              </a:extLst>
            </p:cNvPr>
            <p:cNvSpPr>
              <a:spLocks/>
            </p:cNvSpPr>
            <p:nvPr/>
          </p:nvSpPr>
          <p:spPr bwMode="auto">
            <a:xfrm>
              <a:off x="5244" y="3650"/>
              <a:ext cx="432" cy="264"/>
            </a:xfrm>
            <a:custGeom>
              <a:avLst/>
              <a:gdLst>
                <a:gd name="T0" fmla="+- 0 5544 5244"/>
                <a:gd name="T1" fmla="*/ T0 w 432"/>
                <a:gd name="T2" fmla="+- 0 3651 3651"/>
                <a:gd name="T3" fmla="*/ 3651 h 264"/>
                <a:gd name="T4" fmla="+- 0 5544 5244"/>
                <a:gd name="T5" fmla="*/ T4 w 432"/>
                <a:gd name="T6" fmla="+- 0 3717 3651"/>
                <a:gd name="T7" fmla="*/ 3717 h 264"/>
                <a:gd name="T8" fmla="+- 0 5244 5244"/>
                <a:gd name="T9" fmla="*/ T8 w 432"/>
                <a:gd name="T10" fmla="+- 0 3717 3651"/>
                <a:gd name="T11" fmla="*/ 3717 h 264"/>
                <a:gd name="T12" fmla="+- 0 5244 5244"/>
                <a:gd name="T13" fmla="*/ T12 w 432"/>
                <a:gd name="T14" fmla="+- 0 3849 3651"/>
                <a:gd name="T15" fmla="*/ 3849 h 264"/>
                <a:gd name="T16" fmla="+- 0 5544 5244"/>
                <a:gd name="T17" fmla="*/ T16 w 432"/>
                <a:gd name="T18" fmla="+- 0 3849 3651"/>
                <a:gd name="T19" fmla="*/ 3849 h 264"/>
                <a:gd name="T20" fmla="+- 0 5544 5244"/>
                <a:gd name="T21" fmla="*/ T20 w 432"/>
                <a:gd name="T22" fmla="+- 0 3915 3651"/>
                <a:gd name="T23" fmla="*/ 3915 h 264"/>
                <a:gd name="T24" fmla="+- 0 5676 5244"/>
                <a:gd name="T25" fmla="*/ T24 w 432"/>
                <a:gd name="T26" fmla="+- 0 3783 3651"/>
                <a:gd name="T27" fmla="*/ 3783 h 264"/>
                <a:gd name="T28" fmla="+- 0 5544 5244"/>
                <a:gd name="T29" fmla="*/ T28 w 432"/>
                <a:gd name="T30" fmla="+- 0 3651 3651"/>
                <a:gd name="T31" fmla="*/ 3651 h 264"/>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32" h="264">
                  <a:moveTo>
                    <a:pt x="300" y="0"/>
                  </a:moveTo>
                  <a:lnTo>
                    <a:pt x="300" y="66"/>
                  </a:lnTo>
                  <a:lnTo>
                    <a:pt x="0" y="66"/>
                  </a:lnTo>
                  <a:lnTo>
                    <a:pt x="0" y="198"/>
                  </a:lnTo>
                  <a:lnTo>
                    <a:pt x="300" y="198"/>
                  </a:lnTo>
                  <a:lnTo>
                    <a:pt x="300" y="264"/>
                  </a:lnTo>
                  <a:lnTo>
                    <a:pt x="432" y="132"/>
                  </a:lnTo>
                  <a:lnTo>
                    <a:pt x="300" y="0"/>
                  </a:lnTo>
                  <a:close/>
                </a:path>
              </a:pathLst>
            </a:custGeom>
            <a:solidFill>
              <a:srgbClr val="4471C4"/>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sp>
          <p:nvSpPr>
            <p:cNvPr id="18" name="Freeform 4">
              <a:extLst>
                <a:ext uri="{FF2B5EF4-FFF2-40B4-BE49-F238E27FC236}">
                  <a16:creationId xmlns:a16="http://schemas.microsoft.com/office/drawing/2014/main" id="{2250559E-D043-AF11-C92C-65C719B69410}"/>
                </a:ext>
              </a:extLst>
            </p:cNvPr>
            <p:cNvSpPr>
              <a:spLocks/>
            </p:cNvSpPr>
            <p:nvPr/>
          </p:nvSpPr>
          <p:spPr bwMode="auto">
            <a:xfrm>
              <a:off x="5244" y="3650"/>
              <a:ext cx="432" cy="264"/>
            </a:xfrm>
            <a:custGeom>
              <a:avLst/>
              <a:gdLst>
                <a:gd name="T0" fmla="+- 0 5244 5244"/>
                <a:gd name="T1" fmla="*/ T0 w 432"/>
                <a:gd name="T2" fmla="+- 0 3717 3651"/>
                <a:gd name="T3" fmla="*/ 3717 h 264"/>
                <a:gd name="T4" fmla="+- 0 5544 5244"/>
                <a:gd name="T5" fmla="*/ T4 w 432"/>
                <a:gd name="T6" fmla="+- 0 3717 3651"/>
                <a:gd name="T7" fmla="*/ 3717 h 264"/>
                <a:gd name="T8" fmla="+- 0 5544 5244"/>
                <a:gd name="T9" fmla="*/ T8 w 432"/>
                <a:gd name="T10" fmla="+- 0 3651 3651"/>
                <a:gd name="T11" fmla="*/ 3651 h 264"/>
                <a:gd name="T12" fmla="+- 0 5676 5244"/>
                <a:gd name="T13" fmla="*/ T12 w 432"/>
                <a:gd name="T14" fmla="+- 0 3783 3651"/>
                <a:gd name="T15" fmla="*/ 3783 h 264"/>
                <a:gd name="T16" fmla="+- 0 5544 5244"/>
                <a:gd name="T17" fmla="*/ T16 w 432"/>
                <a:gd name="T18" fmla="+- 0 3915 3651"/>
                <a:gd name="T19" fmla="*/ 3915 h 264"/>
                <a:gd name="T20" fmla="+- 0 5544 5244"/>
                <a:gd name="T21" fmla="*/ T20 w 432"/>
                <a:gd name="T22" fmla="+- 0 3849 3651"/>
                <a:gd name="T23" fmla="*/ 3849 h 264"/>
                <a:gd name="T24" fmla="+- 0 5244 5244"/>
                <a:gd name="T25" fmla="*/ T24 w 432"/>
                <a:gd name="T26" fmla="+- 0 3849 3651"/>
                <a:gd name="T27" fmla="*/ 3849 h 264"/>
                <a:gd name="T28" fmla="+- 0 5244 5244"/>
                <a:gd name="T29" fmla="*/ T28 w 432"/>
                <a:gd name="T30" fmla="+- 0 3717 3651"/>
                <a:gd name="T31" fmla="*/ 3717 h 264"/>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432" h="264">
                  <a:moveTo>
                    <a:pt x="0" y="66"/>
                  </a:moveTo>
                  <a:lnTo>
                    <a:pt x="300" y="66"/>
                  </a:lnTo>
                  <a:lnTo>
                    <a:pt x="300" y="0"/>
                  </a:lnTo>
                  <a:lnTo>
                    <a:pt x="432" y="132"/>
                  </a:lnTo>
                  <a:lnTo>
                    <a:pt x="300" y="264"/>
                  </a:lnTo>
                  <a:lnTo>
                    <a:pt x="300" y="198"/>
                  </a:lnTo>
                  <a:lnTo>
                    <a:pt x="0" y="198"/>
                  </a:lnTo>
                  <a:lnTo>
                    <a:pt x="0" y="66"/>
                  </a:lnTo>
                  <a:close/>
                </a:path>
              </a:pathLst>
            </a:custGeom>
            <a:noFill/>
            <a:ln w="12700">
              <a:solidFill>
                <a:srgbClr val="2E528F"/>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254752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571500" y="958334"/>
            <a:ext cx="7962900" cy="2031325"/>
          </a:xfrm>
          <a:prstGeom prst="rect">
            <a:avLst/>
          </a:prstGeom>
          <a:noFill/>
        </p:spPr>
        <p:txBody>
          <a:bodyPr wrap="square">
            <a:spAutoFit/>
          </a:bodyPr>
          <a:lstStyle/>
          <a:p>
            <a:r>
              <a:rPr lang="en-IN" b="1" dirty="0">
                <a:latin typeface="Times New Roman" pitchFamily="18" charset="0"/>
                <a:cs typeface="Times New Roman" pitchFamily="18" charset="0"/>
              </a:rPr>
              <a:t>Data Visualization:</a:t>
            </a:r>
          </a:p>
          <a:p>
            <a:endParaRPr lang="en-IN" dirty="0">
              <a:latin typeface="Times New Roman" pitchFamily="18" charset="0"/>
              <a:cs typeface="Times New Roman" pitchFamily="18" charset="0"/>
            </a:endParaRPr>
          </a:p>
          <a:p>
            <a:pPr algn="just"/>
            <a:r>
              <a:rPr lang="en-US" sz="1800" dirty="0">
                <a:effectLst/>
                <a:latin typeface="Times New Roman" panose="02020603050405020304" pitchFamily="18" charset="0"/>
                <a:ea typeface="Times New Roman" panose="02020603050405020304" pitchFamily="18" charset="0"/>
              </a:rPr>
              <a:t>Data visualization is a crucial ability in machine learning and applied statistics. In fact, the main focus of statistics is on numerical estimates and descriptions of data. An essential set of tools for obtaining a qualitative understanding is provided by data visualization. This can be useful for discovering trends, corrupt data, outliers, and much more while exploring and getting to know a dataset. </a:t>
            </a:r>
            <a:endParaRPr lang="en-US" sz="1800" spc="-5"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9" name="Title 1">
            <a:extLst>
              <a:ext uri="{FF2B5EF4-FFF2-40B4-BE49-F238E27FC236}">
                <a16:creationId xmlns:a16="http://schemas.microsoft.com/office/drawing/2014/main" id="{A37BFD50-9463-7D30-AFF3-0FF943E97BC2}"/>
              </a:ext>
            </a:extLst>
          </p:cNvPr>
          <p:cNvSpPr txBox="1">
            <a:spLocks/>
          </p:cNvSpPr>
          <p:nvPr/>
        </p:nvSpPr>
        <p:spPr>
          <a:xfrm>
            <a:off x="5063332" y="3028801"/>
            <a:ext cx="1849532" cy="639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solidFill>
                <a:schemeClr val="tx1"/>
              </a:solidFill>
            </a:endParaRPr>
          </a:p>
        </p:txBody>
      </p:sp>
      <p:sp>
        <p:nvSpPr>
          <p:cNvPr id="11" name="Title 1">
            <a:extLst>
              <a:ext uri="{FF2B5EF4-FFF2-40B4-BE49-F238E27FC236}">
                <a16:creationId xmlns:a16="http://schemas.microsoft.com/office/drawing/2014/main" id="{EBBF5C94-222F-4508-A53B-CDE0C27D1109}"/>
              </a:ext>
            </a:extLst>
          </p:cNvPr>
          <p:cNvSpPr txBox="1">
            <a:spLocks/>
          </p:cNvSpPr>
          <p:nvPr/>
        </p:nvSpPr>
        <p:spPr>
          <a:xfrm>
            <a:off x="228890" y="3034180"/>
            <a:ext cx="1849532" cy="639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solidFill>
                <a:schemeClr val="tx1"/>
              </a:solidFill>
            </a:endParaRPr>
          </a:p>
        </p:txBody>
      </p:sp>
      <p:pic>
        <p:nvPicPr>
          <p:cNvPr id="10" name="Picture 9">
            <a:extLst>
              <a:ext uri="{FF2B5EF4-FFF2-40B4-BE49-F238E27FC236}">
                <a16:creationId xmlns:a16="http://schemas.microsoft.com/office/drawing/2014/main" id="{8220E61F-FE3E-8CB7-18C7-B12F78F9B6EA}"/>
              </a:ext>
            </a:extLst>
          </p:cNvPr>
          <p:cNvPicPr>
            <a:picLocks noChangeAspect="1"/>
          </p:cNvPicPr>
          <p:nvPr/>
        </p:nvPicPr>
        <p:blipFill>
          <a:blip r:embed="rId2" cstate="print"/>
          <a:stretch>
            <a:fillRect/>
          </a:stretch>
        </p:blipFill>
        <p:spPr>
          <a:xfrm>
            <a:off x="2457164" y="3348638"/>
            <a:ext cx="4522134" cy="2688268"/>
          </a:xfrm>
          <a:prstGeom prst="rect">
            <a:avLst/>
          </a:prstGeom>
        </p:spPr>
      </p:pic>
    </p:spTree>
    <p:extLst>
      <p:ext uri="{BB962C8B-B14F-4D97-AF65-F5344CB8AC3E}">
        <p14:creationId xmlns:p14="http://schemas.microsoft.com/office/powerpoint/2010/main" val="2071110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47650" y="743942"/>
            <a:ext cx="8648700" cy="5054204"/>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	1) ADABOOST</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ALGORITHM</a:t>
            </a:r>
          </a:p>
          <a:p>
            <a:pPr>
              <a:lnSpc>
                <a:spcPct val="150000"/>
              </a:lnSpc>
            </a:pPr>
            <a:endParaRPr lang="en-US" sz="800" b="1" dirty="0">
              <a:latin typeface="Times New Roman" panose="02020603050405020304" pitchFamily="18" charset="0"/>
              <a:cs typeface="Times New Roman" pitchFamily="18" charset="0"/>
            </a:endParaRPr>
          </a:p>
          <a:p>
            <a:pPr marL="628650"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AdaBoost is adaptive in the sense that subsequent weak learners are tweaked in favor of those instances mis-regressor by previous regressors. In some problems it can be less susceptible to the </a:t>
            </a:r>
            <a:r>
              <a:rPr lang="en-US" dirty="0">
                <a:latin typeface="Times New Roman" panose="02020603050405020304" pitchFamily="18" charset="0"/>
                <a:ea typeface="Calibri" panose="020F0502020204030204" pitchFamily="34" charset="0"/>
                <a:cs typeface="Times New Roman" panose="02020603050405020304" pitchFamily="18" charset="0"/>
              </a:rPr>
              <a:t>overfitting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problem than other learning algorithms. The individual learners can be weak, but as long as the performance of each one is slightly better than random guessing, the final model can be proven to converge to a strong learner.</a:t>
            </a:r>
          </a:p>
          <a:p>
            <a:pPr marL="628650"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Although AdaBoost is typically used to combine weak base learners (such as </a:t>
            </a:r>
            <a:r>
              <a:rPr lang="en-US" dirty="0">
                <a:latin typeface="Times New Roman" panose="02020603050405020304" pitchFamily="18" charset="0"/>
                <a:ea typeface="Calibri" panose="020F0502020204030204" pitchFamily="34" charset="0"/>
                <a:cs typeface="Times New Roman" panose="02020603050405020304" pitchFamily="18" charset="0"/>
              </a:rPr>
              <a:t>decision stumps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has been shown that it can also effectively combine strong base learners (such as deep </a:t>
            </a:r>
            <a:r>
              <a:rPr lang="en-US" dirty="0">
                <a:latin typeface="Times New Roman" panose="02020603050405020304" pitchFamily="18" charset="0"/>
                <a:ea typeface="Calibri" panose="020F0502020204030204" pitchFamily="34" charset="0"/>
                <a:cs typeface="Times New Roman" panose="02020603050405020304" pitchFamily="18" charset="0"/>
              </a:rPr>
              <a:t>decision trees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producing an even more accurate model.</a:t>
            </a:r>
          </a:p>
          <a:p>
            <a:pPr marL="342900" algn="just">
              <a:lnSpc>
                <a:spcPct val="150000"/>
              </a:lnSpc>
              <a:spcAft>
                <a:spcPts val="1000"/>
              </a:spcAft>
            </a:pPr>
            <a:endParaRPr lang="en-IN" b="1"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28</a:t>
            </a:fld>
            <a:endParaRPr lang="en-IN"/>
          </a:p>
        </p:txBody>
      </p:sp>
    </p:spTree>
    <p:extLst>
      <p:ext uri="{BB962C8B-B14F-4D97-AF65-F5344CB8AC3E}">
        <p14:creationId xmlns:p14="http://schemas.microsoft.com/office/powerpoint/2010/main" val="2154308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664223" y="895956"/>
            <a:ext cx="7815554" cy="5068054"/>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2) RIDGE ALGORITHM</a:t>
            </a:r>
          </a:p>
          <a:p>
            <a:pPr>
              <a:lnSpc>
                <a:spcPct val="150000"/>
              </a:lnSpc>
            </a:pPr>
            <a:endParaRPr lang="en-US" sz="1600" b="1"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Ridge regression is a regularization technique, which is used to reduce the complexity of the model. It is also called as L2 regularization. In this technique, the cost function is altered by adding the penalty term to it. The amount of bias added to the model is called Ridge Regression penalty.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Ridge works well if there are many large parameters of about the same value.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Ridge regression aims at reducing the standard error by adding some bias in the estimates of the regression. </a:t>
            </a:r>
            <a:endParaRPr lang="en-IN" dirty="0">
              <a:latin typeface="Times New Roman" panose="02020603050405020304" pitchFamily="18" charset="0"/>
              <a:cs typeface="Times New Roman" panose="02020603050405020304" pitchFamily="18" charset="0"/>
            </a:endParaRPr>
          </a:p>
          <a:p>
            <a:pPr>
              <a:lnSpc>
                <a:spcPct val="150000"/>
              </a:lnSpc>
            </a:pP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latin typeface="Times New Roman" pitchFamily="18" charset="0"/>
              <a:cs typeface="Times New Roman" pitchFamily="18" charset="0"/>
            </a:endParaRPr>
          </a:p>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29</a:t>
            </a:fld>
            <a:endParaRPr lang="en-IN"/>
          </a:p>
        </p:txBody>
      </p:sp>
    </p:spTree>
    <p:extLst>
      <p:ext uri="{BB962C8B-B14F-4D97-AF65-F5344CB8AC3E}">
        <p14:creationId xmlns:p14="http://schemas.microsoft.com/office/powerpoint/2010/main" val="373689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51728"/>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BASE PAPER</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3</a:t>
            </a:fld>
            <a:endParaRPr lang="en-IN"/>
          </a:p>
        </p:txBody>
      </p:sp>
      <p:sp>
        <p:nvSpPr>
          <p:cNvPr id="5" name="Rectangle 4"/>
          <p:cNvSpPr/>
          <p:nvPr/>
        </p:nvSpPr>
        <p:spPr>
          <a:xfrm>
            <a:off x="628650" y="1335782"/>
            <a:ext cx="8293100" cy="2000548"/>
          </a:xfrm>
          <a:prstGeom prst="rect">
            <a:avLst/>
          </a:prstGeom>
        </p:spPr>
        <p:txBody>
          <a:bodyPr wrap="square">
            <a:spAutoFit/>
          </a:bodyP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TITLE: </a:t>
            </a:r>
            <a:r>
              <a:rPr lang="en-US" i="0" dirty="0">
                <a:effectLst/>
                <a:latin typeface="Times New Roman" panose="02020603050405020304" pitchFamily="18" charset="0"/>
                <a:cs typeface="Times New Roman" panose="02020603050405020304" pitchFamily="18" charset="0"/>
              </a:rPr>
              <a:t>Pearson Correlation Coefficient-Based Performance Enhancement of Broad Learning System for Stock Price Prediction</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Guanzhi</a:t>
            </a:r>
            <a:r>
              <a:rPr lang="en-IN" dirty="0">
                <a:latin typeface="Times New Roman" panose="02020603050405020304" pitchFamily="18" charset="0"/>
                <a:cs typeface="Times New Roman" panose="02020603050405020304" pitchFamily="18" charset="0"/>
              </a:rPr>
              <a:t> Li</a:t>
            </a:r>
            <a:r>
              <a:rPr lang="en-IN" i="0" dirty="0">
                <a:effectLst/>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Aining</a:t>
            </a:r>
            <a:r>
              <a:rPr lang="en-IN" dirty="0">
                <a:latin typeface="Times New Roman" panose="02020603050405020304" pitchFamily="18" charset="0"/>
                <a:cs typeface="Times New Roman" panose="02020603050405020304" pitchFamily="18" charset="0"/>
              </a:rPr>
              <a:t> Zhang</a:t>
            </a:r>
            <a:r>
              <a:rPr lang="en-IN" i="0" dirty="0">
                <a:effectLst/>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Qizhi</a:t>
            </a:r>
            <a:r>
              <a:rPr lang="en-IN" dirty="0">
                <a:latin typeface="Times New Roman" panose="02020603050405020304" pitchFamily="18" charset="0"/>
                <a:cs typeface="Times New Roman" panose="02020603050405020304" pitchFamily="18" charset="0"/>
              </a:rPr>
              <a:t> Zhang</a:t>
            </a:r>
            <a:r>
              <a:rPr lang="en-IN"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Di Wu</a:t>
            </a:r>
            <a:r>
              <a:rPr lang="en-IN" i="0" dirty="0">
                <a:effectLst/>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Choujun</a:t>
            </a:r>
            <a:r>
              <a:rPr lang="en-IN" dirty="0">
                <a:latin typeface="Times New Roman" panose="02020603050405020304" pitchFamily="18" charset="0"/>
                <a:cs typeface="Times New Roman" panose="02020603050405020304" pitchFamily="18" charset="0"/>
              </a:rPr>
              <a:t> Zhan</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LINK : </a:t>
            </a:r>
            <a:r>
              <a:rPr lang="en-IN" b="1" dirty="0">
                <a:latin typeface="Times New Roman" panose="02020603050405020304" pitchFamily="18" charset="0"/>
                <a:cs typeface="Times New Roman" panose="02020603050405020304" pitchFamily="18" charset="0"/>
                <a:hlinkClick r:id="rId2"/>
              </a:rPr>
              <a:t>https://ieeexplore.ieee.org/document/9737295 - </a:t>
            </a: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536953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628650" y="826112"/>
            <a:ext cx="7759700" cy="5878532"/>
          </a:xfrm>
          <a:prstGeom prst="rect">
            <a:avLst/>
          </a:prstGeom>
          <a:noFill/>
        </p:spPr>
        <p:txBody>
          <a:bodyPr wrap="square">
            <a:spAutoFit/>
          </a:bodyPr>
          <a:lstStyle/>
          <a:p>
            <a:r>
              <a:rPr lang="en-IN" b="1" dirty="0">
                <a:latin typeface="Times New Roman" panose="02020603050405020304" pitchFamily="18" charset="0"/>
                <a:cs typeface="Times New Roman" pitchFamily="18" charset="0"/>
              </a:rPr>
              <a:t>3)</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LASSO</a:t>
            </a:r>
            <a:r>
              <a:rPr lang="en-US" sz="18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ALGORITHM:</a:t>
            </a:r>
          </a:p>
          <a:p>
            <a:pPr>
              <a:lnSpc>
                <a:spcPct val="150000"/>
              </a:lnSpc>
            </a:pPr>
            <a:endParaRPr lang="en-US" sz="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fontAlgn="base">
              <a:lnSpc>
                <a:spcPct val="150000"/>
              </a:lnSpc>
              <a:spcAft>
                <a:spcPts val="10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Least Absolute Shrinkage and Selection Operator</a:t>
            </a:r>
            <a:r>
              <a:rPr lang="en-US" b="0" i="0" dirty="0">
                <a:latin typeface="Times New Roman" panose="02020603050405020304" pitchFamily="18" charset="0"/>
                <a:ea typeface="Calibri" panose="020F0502020204030204" pitchFamily="34" charset="0"/>
                <a:cs typeface="Times New Roman" panose="02020603050405020304" pitchFamily="18" charset="0"/>
              </a:rPr>
              <a:t>(LASSO)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regression is a regularization technique. It is used over regression methods for a more accurate prediction. This model uses shrinkage. Shrinkage is where data values are shrunk towards a central point as the mean.</a:t>
            </a:r>
          </a:p>
          <a:p>
            <a:pPr marL="285750" indent="-285750" algn="just" fontAlgn="base">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 </a:t>
            </a:r>
          </a:p>
          <a:p>
            <a:pPr marL="285750" indent="-285750" algn="just" fontAlgn="base">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Lasso Regression uses L1 regularization technique. It is used when we have more features because it automatically performs feature selection.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itchFamily="18" charset="0"/>
            </a:endParaRPr>
          </a:p>
          <a:p>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30</a:t>
            </a:fld>
            <a:endParaRPr lang="en-IN"/>
          </a:p>
        </p:txBody>
      </p:sp>
    </p:spTree>
    <p:extLst>
      <p:ext uri="{BB962C8B-B14F-4D97-AF65-F5344CB8AC3E}">
        <p14:creationId xmlns:p14="http://schemas.microsoft.com/office/powerpoint/2010/main" val="53208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349250" y="813207"/>
            <a:ext cx="8445500" cy="5739007"/>
          </a:xfrm>
          <a:prstGeom prst="rect">
            <a:avLst/>
          </a:prstGeom>
          <a:noFill/>
        </p:spPr>
        <p:txBody>
          <a:bodyPr wrap="square">
            <a:spAutoFit/>
          </a:bodyPr>
          <a:lstStyle/>
          <a:p>
            <a:pPr marL="495300" marR="365760" algn="just">
              <a:lnSpc>
                <a:spcPct val="150000"/>
              </a:lnSpc>
              <a:spcBef>
                <a:spcPts val="1080"/>
              </a:spcBef>
              <a:spcAft>
                <a:spcPts val="12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4</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DECISION</a:t>
            </a:r>
            <a:r>
              <a:rPr lang="en-US"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TREE</a:t>
            </a:r>
            <a:r>
              <a:rPr lang="en-US"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781050" marR="372110" indent="-285750" algn="just">
              <a:lnSpc>
                <a:spcPct val="150000"/>
              </a:lnSpc>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Decision Tree is a Supervised learning technique that can be used for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both classification and Regression problems. It is a tree-structured regressor,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where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internal</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nodes</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represent</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features</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branches</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represent</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rules</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each</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leaf</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node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represents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outcome.</a:t>
            </a:r>
          </a:p>
          <a:p>
            <a:pPr marL="781050" marR="372110" indent="-285750" algn="just">
              <a:lnSpc>
                <a:spcPct val="150000"/>
              </a:lnSpc>
              <a:spcAft>
                <a:spcPts val="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tree,</a:t>
            </a:r>
            <a:r>
              <a:rPr lang="en-US"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there</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two</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nodes,</a:t>
            </a:r>
            <a:r>
              <a:rPr lang="en-US"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en-US"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Node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Leaf</a:t>
            </a:r>
            <a:r>
              <a:rPr lang="en-US"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Node. Decision nodes are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used to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make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any decision 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have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multiple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branches, whereas Leaf nodes are the output of those decisions and do not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contain</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further branches.</a:t>
            </a:r>
          </a:p>
          <a:p>
            <a:pPr marL="781050" marR="372110" indent="-285750" algn="just">
              <a:lnSpc>
                <a:spcPct val="150000"/>
              </a:lnSpc>
              <a:spcAft>
                <a:spcPts val="0"/>
              </a:spcAft>
              <a:buFont typeface="Arial" panose="020B0604020202020204" pitchFamily="34" charset="0"/>
              <a:buChar char="•"/>
            </a:pP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called</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en-US"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tree</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because,</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similar</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tree,</a:t>
            </a:r>
            <a:r>
              <a:rPr lang="en-US"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starts</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root</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node,</a:t>
            </a:r>
            <a:r>
              <a:rPr lang="en-US"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expands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further</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branches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constructs a tree-like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structure.</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495300" marR="372110" algn="just">
              <a:lnSpc>
                <a:spcPct val="150000"/>
              </a:lnSpc>
              <a:spcAft>
                <a:spcPts val="0"/>
              </a:spcAf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95300" marR="365760" algn="just">
              <a:lnSpc>
                <a:spcPct val="150000"/>
              </a:lnSpc>
              <a:spcBef>
                <a:spcPts val="1080"/>
              </a:spcBef>
              <a:spcAft>
                <a:spcPts val="1200"/>
              </a:spcAf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31</a:t>
            </a:fld>
            <a:endParaRPr lang="en-IN"/>
          </a:p>
        </p:txBody>
      </p:sp>
    </p:spTree>
    <p:extLst>
      <p:ext uri="{BB962C8B-B14F-4D97-AF65-F5344CB8AC3E}">
        <p14:creationId xmlns:p14="http://schemas.microsoft.com/office/powerpoint/2010/main" val="1021463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749300" y="1402834"/>
            <a:ext cx="7759700" cy="3788858"/>
          </a:xfrm>
          <a:prstGeom prst="rect">
            <a:avLst/>
          </a:prstGeom>
          <a:noFill/>
        </p:spPr>
        <p:txBody>
          <a:bodyPr wrap="square">
            <a:spAutoFit/>
          </a:bodyPr>
          <a:lstStyle/>
          <a:p>
            <a:pPr>
              <a:lnSpc>
                <a:spcPct val="150000"/>
              </a:lnSpc>
            </a:pPr>
            <a:r>
              <a:rPr lang="en-IN" b="1" dirty="0">
                <a:latin typeface="Times New Roman" pitchFamily="18" charset="0"/>
                <a:cs typeface="Times New Roman" pitchFamily="18" charset="0"/>
              </a:rPr>
              <a:t>DEPLOYMENT</a:t>
            </a:r>
          </a:p>
          <a:p>
            <a:pPr>
              <a:lnSpc>
                <a:spcPct val="150000"/>
              </a:lnSpc>
            </a:pPr>
            <a:endParaRPr lang="en-IN" dirty="0">
              <a:latin typeface="Times New Roman" pitchFamily="18" charset="0"/>
              <a:cs typeface="Times New Roman" pitchFamily="18" charset="0"/>
            </a:endParaRPr>
          </a:p>
          <a:p>
            <a:pPr marL="266700" marR="25146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converted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pkl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webpage. Thus</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best model obtained from the four algorithm is Decision Tree . This model is deployed as a webpage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 Flask framework. Using this framework, we will connect the saved model of decision tree model and</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HTML,CSS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webpage.</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1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32</a:t>
            </a:fld>
            <a:endParaRPr lang="en-IN"/>
          </a:p>
        </p:txBody>
      </p:sp>
    </p:spTree>
    <p:extLst>
      <p:ext uri="{BB962C8B-B14F-4D97-AF65-F5344CB8AC3E}">
        <p14:creationId xmlns:p14="http://schemas.microsoft.com/office/powerpoint/2010/main" val="131077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33</a:t>
            </a:fld>
            <a:endParaRPr lang="en-IN"/>
          </a:p>
        </p:txBody>
      </p:sp>
      <p:pic>
        <p:nvPicPr>
          <p:cNvPr id="4" name="Picture 3">
            <a:extLst>
              <a:ext uri="{FF2B5EF4-FFF2-40B4-BE49-F238E27FC236}">
                <a16:creationId xmlns:a16="http://schemas.microsoft.com/office/drawing/2014/main" id="{312FF707-6B6A-A0B2-904F-7A3A5E72FA25}"/>
              </a:ext>
            </a:extLst>
          </p:cNvPr>
          <p:cNvPicPr>
            <a:picLocks noChangeAspect="1"/>
          </p:cNvPicPr>
          <p:nvPr/>
        </p:nvPicPr>
        <p:blipFill>
          <a:blip r:embed="rId2" cstate="print"/>
          <a:stretch>
            <a:fillRect/>
          </a:stretch>
        </p:blipFill>
        <p:spPr>
          <a:xfrm>
            <a:off x="1507327" y="2310765"/>
            <a:ext cx="5738495" cy="1118235"/>
          </a:xfrm>
          <a:prstGeom prst="rect">
            <a:avLst/>
          </a:prstGeom>
        </p:spPr>
      </p:pic>
      <p:pic>
        <p:nvPicPr>
          <p:cNvPr id="6" name="Picture 5">
            <a:extLst>
              <a:ext uri="{FF2B5EF4-FFF2-40B4-BE49-F238E27FC236}">
                <a16:creationId xmlns:a16="http://schemas.microsoft.com/office/drawing/2014/main" id="{AAD5CD99-765B-6CCC-51B3-F74A12A1D12B}"/>
              </a:ext>
            </a:extLst>
          </p:cNvPr>
          <p:cNvPicPr>
            <a:picLocks noChangeAspect="1"/>
          </p:cNvPicPr>
          <p:nvPr/>
        </p:nvPicPr>
        <p:blipFill>
          <a:blip r:embed="rId3" cstate="print"/>
          <a:stretch>
            <a:fillRect/>
          </a:stretch>
        </p:blipFill>
        <p:spPr>
          <a:xfrm>
            <a:off x="1582338" y="3675282"/>
            <a:ext cx="5738495" cy="1217393"/>
          </a:xfrm>
          <a:prstGeom prst="rect">
            <a:avLst/>
          </a:prstGeom>
        </p:spPr>
      </p:pic>
      <p:pic>
        <p:nvPicPr>
          <p:cNvPr id="7" name="Picture 6">
            <a:extLst>
              <a:ext uri="{FF2B5EF4-FFF2-40B4-BE49-F238E27FC236}">
                <a16:creationId xmlns:a16="http://schemas.microsoft.com/office/drawing/2014/main" id="{7CF68DFB-2BC4-4AD7-275D-14A61048F9B2}"/>
              </a:ext>
            </a:extLst>
          </p:cNvPr>
          <p:cNvPicPr>
            <a:picLocks noChangeAspect="1"/>
          </p:cNvPicPr>
          <p:nvPr/>
        </p:nvPicPr>
        <p:blipFill>
          <a:blip r:embed="rId4" cstate="print"/>
          <a:stretch>
            <a:fillRect/>
          </a:stretch>
        </p:blipFill>
        <p:spPr>
          <a:xfrm>
            <a:off x="1507327" y="942531"/>
            <a:ext cx="5608320" cy="1118235"/>
          </a:xfrm>
          <a:prstGeom prst="rect">
            <a:avLst/>
          </a:prstGeom>
        </p:spPr>
      </p:pic>
      <p:pic>
        <p:nvPicPr>
          <p:cNvPr id="11" name="Picture 10">
            <a:extLst>
              <a:ext uri="{FF2B5EF4-FFF2-40B4-BE49-F238E27FC236}">
                <a16:creationId xmlns:a16="http://schemas.microsoft.com/office/drawing/2014/main" id="{C720A9F4-6D54-E02D-5151-4D6CC8B86942}"/>
              </a:ext>
            </a:extLst>
          </p:cNvPr>
          <p:cNvPicPr>
            <a:picLocks noChangeAspect="1"/>
          </p:cNvPicPr>
          <p:nvPr/>
        </p:nvPicPr>
        <p:blipFill>
          <a:blip r:embed="rId5" cstate="print"/>
          <a:stretch>
            <a:fillRect/>
          </a:stretch>
        </p:blipFill>
        <p:spPr>
          <a:xfrm>
            <a:off x="1507327" y="5129530"/>
            <a:ext cx="5738495" cy="989965"/>
          </a:xfrm>
          <a:prstGeom prst="rect">
            <a:avLst/>
          </a:prstGeom>
        </p:spPr>
      </p:pic>
    </p:spTree>
    <p:extLst>
      <p:ext uri="{BB962C8B-B14F-4D97-AF65-F5344CB8AC3E}">
        <p14:creationId xmlns:p14="http://schemas.microsoft.com/office/powerpoint/2010/main" val="373068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34</a:t>
            </a:fld>
            <a:endParaRPr lang="en-IN"/>
          </a:p>
        </p:txBody>
      </p:sp>
      <p:pic>
        <p:nvPicPr>
          <p:cNvPr id="4" name="Picture 3">
            <a:extLst>
              <a:ext uri="{FF2B5EF4-FFF2-40B4-BE49-F238E27FC236}">
                <a16:creationId xmlns:a16="http://schemas.microsoft.com/office/drawing/2014/main" id="{8B6C787F-DFF0-3EF1-84C8-7EB41DFF3028}"/>
              </a:ext>
            </a:extLst>
          </p:cNvPr>
          <p:cNvPicPr>
            <a:picLocks noChangeAspect="1"/>
          </p:cNvPicPr>
          <p:nvPr/>
        </p:nvPicPr>
        <p:blipFill>
          <a:blip r:embed="rId2" cstate="print"/>
          <a:stretch>
            <a:fillRect/>
          </a:stretch>
        </p:blipFill>
        <p:spPr>
          <a:xfrm>
            <a:off x="1464906" y="1222311"/>
            <a:ext cx="6335486" cy="4394718"/>
          </a:xfrm>
          <a:prstGeom prst="rect">
            <a:avLst/>
          </a:prstGeom>
        </p:spPr>
      </p:pic>
    </p:spTree>
    <p:extLst>
      <p:ext uri="{BB962C8B-B14F-4D97-AF65-F5344CB8AC3E}">
        <p14:creationId xmlns:p14="http://schemas.microsoft.com/office/powerpoint/2010/main" val="3576434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2BBF-9335-09FA-AD59-E4A07D9F97D3}"/>
              </a:ext>
            </a:extLst>
          </p:cNvPr>
          <p:cNvSpPr>
            <a:spLocks noGrp="1"/>
          </p:cNvSpPr>
          <p:nvPr>
            <p:ph type="title"/>
          </p:nvPr>
        </p:nvSpPr>
        <p:spPr>
          <a:xfrm>
            <a:off x="1555012" y="31898"/>
            <a:ext cx="5196663" cy="1325563"/>
          </a:xfrm>
        </p:spPr>
        <p:txBody>
          <a:bodyPr>
            <a:normAutofit/>
          </a:bodyPr>
          <a:lstStyle/>
          <a:p>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3600" dirty="0"/>
          </a:p>
        </p:txBody>
      </p:sp>
      <p:sp>
        <p:nvSpPr>
          <p:cNvPr id="4" name="Date Placeholder 3">
            <a:extLst>
              <a:ext uri="{FF2B5EF4-FFF2-40B4-BE49-F238E27FC236}">
                <a16:creationId xmlns:a16="http://schemas.microsoft.com/office/drawing/2014/main" id="{278B947B-33EA-5040-A127-63B00C3ABC0D}"/>
              </a:ext>
            </a:extLst>
          </p:cNvPr>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a:extLst>
              <a:ext uri="{FF2B5EF4-FFF2-40B4-BE49-F238E27FC236}">
                <a16:creationId xmlns:a16="http://schemas.microsoft.com/office/drawing/2014/main" id="{7C33C632-C777-7782-780D-DEC57161B849}"/>
              </a:ext>
            </a:extLst>
          </p:cNvPr>
          <p:cNvSpPr>
            <a:spLocks noGrp="1"/>
          </p:cNvSpPr>
          <p:nvPr>
            <p:ph type="sldNum" sz="quarter" idx="12"/>
          </p:nvPr>
        </p:nvSpPr>
        <p:spPr/>
        <p:txBody>
          <a:bodyPr/>
          <a:lstStyle/>
          <a:p>
            <a:fld id="{9D3FF152-60F5-4862-82F9-1190556AA56F}" type="slidenum">
              <a:rPr lang="en-IN" smtClean="0"/>
              <a:t>35</a:t>
            </a:fld>
            <a:endParaRPr lang="en-IN"/>
          </a:p>
        </p:txBody>
      </p:sp>
      <p:graphicFrame>
        <p:nvGraphicFramePr>
          <p:cNvPr id="7" name="Table 4">
            <a:extLst>
              <a:ext uri="{FF2B5EF4-FFF2-40B4-BE49-F238E27FC236}">
                <a16:creationId xmlns:a16="http://schemas.microsoft.com/office/drawing/2014/main" id="{67B99B89-14D6-7E95-D9CA-855C06F00F8F}"/>
              </a:ext>
            </a:extLst>
          </p:cNvPr>
          <p:cNvGraphicFramePr>
            <a:graphicFrameLocks/>
          </p:cNvGraphicFramePr>
          <p:nvPr>
            <p:extLst>
              <p:ext uri="{D42A27DB-BD31-4B8C-83A1-F6EECF244321}">
                <p14:modId xmlns:p14="http://schemas.microsoft.com/office/powerpoint/2010/main" val="2725176327"/>
              </p:ext>
            </p:extLst>
          </p:nvPr>
        </p:nvGraphicFramePr>
        <p:xfrm>
          <a:off x="127592" y="1847533"/>
          <a:ext cx="8803757" cy="3944964"/>
        </p:xfrm>
        <a:graphic>
          <a:graphicData uri="http://schemas.openxmlformats.org/drawingml/2006/table">
            <a:tbl>
              <a:tblPr firstRow="1" bandRow="1">
                <a:tableStyleId>{073A0DAA-6AF3-43AB-8588-CEC1D06C72B9}</a:tableStyleId>
              </a:tblPr>
              <a:tblGrid>
                <a:gridCol w="1392864">
                  <a:extLst>
                    <a:ext uri="{9D8B030D-6E8A-4147-A177-3AD203B41FA5}">
                      <a16:colId xmlns:a16="http://schemas.microsoft.com/office/drawing/2014/main" val="1295619964"/>
                    </a:ext>
                  </a:extLst>
                </a:gridCol>
                <a:gridCol w="1244009">
                  <a:extLst>
                    <a:ext uri="{9D8B030D-6E8A-4147-A177-3AD203B41FA5}">
                      <a16:colId xmlns:a16="http://schemas.microsoft.com/office/drawing/2014/main" val="336986566"/>
                    </a:ext>
                  </a:extLst>
                </a:gridCol>
                <a:gridCol w="1477926">
                  <a:extLst>
                    <a:ext uri="{9D8B030D-6E8A-4147-A177-3AD203B41FA5}">
                      <a16:colId xmlns:a16="http://schemas.microsoft.com/office/drawing/2014/main" val="3557214844"/>
                    </a:ext>
                  </a:extLst>
                </a:gridCol>
                <a:gridCol w="1244009">
                  <a:extLst>
                    <a:ext uri="{9D8B030D-6E8A-4147-A177-3AD203B41FA5}">
                      <a16:colId xmlns:a16="http://schemas.microsoft.com/office/drawing/2014/main" val="237115623"/>
                    </a:ext>
                  </a:extLst>
                </a:gridCol>
                <a:gridCol w="1222744">
                  <a:extLst>
                    <a:ext uri="{9D8B030D-6E8A-4147-A177-3AD203B41FA5}">
                      <a16:colId xmlns:a16="http://schemas.microsoft.com/office/drawing/2014/main" val="2769476621"/>
                    </a:ext>
                  </a:extLst>
                </a:gridCol>
                <a:gridCol w="1286540">
                  <a:extLst>
                    <a:ext uri="{9D8B030D-6E8A-4147-A177-3AD203B41FA5}">
                      <a16:colId xmlns:a16="http://schemas.microsoft.com/office/drawing/2014/main" val="4283391343"/>
                    </a:ext>
                  </a:extLst>
                </a:gridCol>
                <a:gridCol w="935665">
                  <a:extLst>
                    <a:ext uri="{9D8B030D-6E8A-4147-A177-3AD203B41FA5}">
                      <a16:colId xmlns:a16="http://schemas.microsoft.com/office/drawing/2014/main" val="2905869500"/>
                    </a:ext>
                  </a:extLst>
                </a:gridCol>
              </a:tblGrid>
              <a:tr h="948830">
                <a:tc>
                  <a:txBody>
                    <a:bodyPr/>
                    <a:lstStyle/>
                    <a:p>
                      <a:pPr marL="266700">
                        <a:lnSpc>
                          <a:spcPct val="150000"/>
                        </a:lnSpc>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72390">
                        <a:lnSpc>
                          <a:spcPct val="150000"/>
                        </a:lnSpc>
                        <a:spcAft>
                          <a:spcPts val="0"/>
                        </a:spcAft>
                      </a:pPr>
                      <a:r>
                        <a:rPr lang="en-US" sz="1500" dirty="0">
                          <a:effectLst/>
                          <a:latin typeface="Times New Roman" panose="02020603050405020304" pitchFamily="18" charset="0"/>
                          <a:cs typeface="Times New Roman" panose="02020603050405020304" pitchFamily="18" charset="0"/>
                        </a:rPr>
                        <a:t>Mean</a:t>
                      </a:r>
                      <a:r>
                        <a:rPr lang="en-US" sz="1500" spc="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Absolute</a:t>
                      </a:r>
                      <a:r>
                        <a:rPr lang="en-US" sz="1500" spc="-26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Error</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marR="113030">
                        <a:lnSpc>
                          <a:spcPct val="150000"/>
                        </a:lnSpc>
                        <a:spcAft>
                          <a:spcPts val="0"/>
                        </a:spcAft>
                      </a:pPr>
                      <a:r>
                        <a:rPr lang="en-US" sz="1500" dirty="0">
                          <a:effectLst/>
                          <a:latin typeface="Times New Roman" panose="02020603050405020304" pitchFamily="18" charset="0"/>
                          <a:cs typeface="Times New Roman" panose="02020603050405020304" pitchFamily="18" charset="0"/>
                        </a:rPr>
                        <a:t>Mean</a:t>
                      </a:r>
                      <a:r>
                        <a:rPr lang="en-US" sz="1500" spc="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Absolute</a:t>
                      </a:r>
                      <a:r>
                        <a:rPr lang="en-US" sz="1500" spc="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Percentage</a:t>
                      </a:r>
                      <a:r>
                        <a:rPr lang="en-US" sz="1500" spc="-260"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Error</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marR="118745">
                        <a:lnSpc>
                          <a:spcPct val="150000"/>
                        </a:lnSpc>
                        <a:spcAft>
                          <a:spcPts val="0"/>
                        </a:spcAft>
                      </a:pPr>
                      <a:r>
                        <a:rPr lang="en-US" sz="1500" dirty="0">
                          <a:effectLst/>
                          <a:latin typeface="Times New Roman" panose="02020603050405020304" pitchFamily="18" charset="0"/>
                          <a:cs typeface="Times New Roman" panose="02020603050405020304" pitchFamily="18" charset="0"/>
                        </a:rPr>
                        <a:t>Explained</a:t>
                      </a:r>
                      <a:r>
                        <a:rPr lang="en-US" sz="1500" spc="-260"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Variance</a:t>
                      </a:r>
                      <a:r>
                        <a:rPr lang="en-US" sz="1500" spc="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Score</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marR="219710">
                        <a:lnSpc>
                          <a:spcPct val="150000"/>
                        </a:lnSpc>
                        <a:spcAft>
                          <a:spcPts val="0"/>
                        </a:spcAft>
                      </a:pPr>
                      <a:r>
                        <a:rPr lang="en-US" sz="1500">
                          <a:effectLst/>
                          <a:latin typeface="Times New Roman" panose="02020603050405020304" pitchFamily="18" charset="0"/>
                          <a:cs typeface="Times New Roman" panose="02020603050405020304" pitchFamily="18" charset="0"/>
                        </a:rPr>
                        <a:t>Mean</a:t>
                      </a:r>
                      <a:r>
                        <a:rPr lang="en-US" sz="1500" spc="5">
                          <a:effectLst/>
                          <a:latin typeface="Times New Roman" panose="02020603050405020304" pitchFamily="18" charset="0"/>
                          <a:cs typeface="Times New Roman" panose="02020603050405020304" pitchFamily="18" charset="0"/>
                        </a:rPr>
                        <a:t> </a:t>
                      </a:r>
                      <a:r>
                        <a:rPr lang="en-US" sz="1500">
                          <a:effectLst/>
                          <a:latin typeface="Times New Roman" panose="02020603050405020304" pitchFamily="18" charset="0"/>
                          <a:cs typeface="Times New Roman" panose="02020603050405020304" pitchFamily="18" charset="0"/>
                        </a:rPr>
                        <a:t>Squared</a:t>
                      </a:r>
                      <a:r>
                        <a:rPr lang="en-US" sz="1500" spc="-260">
                          <a:effectLst/>
                          <a:latin typeface="Times New Roman" panose="02020603050405020304" pitchFamily="18" charset="0"/>
                          <a:cs typeface="Times New Roman" panose="02020603050405020304" pitchFamily="18" charset="0"/>
                        </a:rPr>
                        <a:t> </a:t>
                      </a:r>
                      <a:r>
                        <a:rPr lang="en-US" sz="1500">
                          <a:effectLst/>
                          <a:latin typeface="Times New Roman" panose="02020603050405020304" pitchFamily="18" charset="0"/>
                          <a:cs typeface="Times New Roman" panose="02020603050405020304" pitchFamily="18" charset="0"/>
                        </a:rPr>
                        <a:t>Error</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marR="196215">
                        <a:lnSpc>
                          <a:spcPct val="150000"/>
                        </a:lnSpc>
                        <a:spcAft>
                          <a:spcPts val="0"/>
                        </a:spcAft>
                      </a:pPr>
                      <a:r>
                        <a:rPr lang="en-US" sz="1500">
                          <a:effectLst/>
                          <a:latin typeface="Times New Roman" panose="02020603050405020304" pitchFamily="18" charset="0"/>
                          <a:cs typeface="Times New Roman" panose="02020603050405020304" pitchFamily="18" charset="0"/>
                        </a:rPr>
                        <a:t>Median</a:t>
                      </a:r>
                      <a:r>
                        <a:rPr lang="en-US" sz="1500" spc="5">
                          <a:effectLst/>
                          <a:latin typeface="Times New Roman" panose="02020603050405020304" pitchFamily="18" charset="0"/>
                          <a:cs typeface="Times New Roman" panose="02020603050405020304" pitchFamily="18" charset="0"/>
                        </a:rPr>
                        <a:t> </a:t>
                      </a:r>
                      <a:r>
                        <a:rPr lang="en-US" sz="1500">
                          <a:effectLst/>
                          <a:latin typeface="Times New Roman" panose="02020603050405020304" pitchFamily="18" charset="0"/>
                          <a:cs typeface="Times New Roman" panose="02020603050405020304" pitchFamily="18" charset="0"/>
                        </a:rPr>
                        <a:t>Absolute</a:t>
                      </a:r>
                      <a:r>
                        <a:rPr lang="en-US" sz="1500" spc="-260">
                          <a:effectLst/>
                          <a:latin typeface="Times New Roman" panose="02020603050405020304" pitchFamily="18" charset="0"/>
                          <a:cs typeface="Times New Roman" panose="02020603050405020304" pitchFamily="18" charset="0"/>
                        </a:rPr>
                        <a:t> </a:t>
                      </a:r>
                      <a:r>
                        <a:rPr lang="en-US" sz="1500">
                          <a:effectLst/>
                          <a:latin typeface="Times New Roman" panose="02020603050405020304" pitchFamily="18" charset="0"/>
                          <a:cs typeface="Times New Roman" panose="02020603050405020304" pitchFamily="18" charset="0"/>
                        </a:rPr>
                        <a:t>Error</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ct val="150000"/>
                        </a:lnSpc>
                      </a:pPr>
                      <a:r>
                        <a:rPr lang="en-US" sz="1500" dirty="0">
                          <a:effectLst/>
                          <a:latin typeface="Times New Roman" panose="02020603050405020304" pitchFamily="18" charset="0"/>
                          <a:cs typeface="Times New Roman" panose="02020603050405020304" pitchFamily="18" charset="0"/>
                        </a:rPr>
                        <a:t>R2</a:t>
                      </a:r>
                      <a:r>
                        <a:rPr lang="en-US" sz="1500" spc="-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score</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83580183"/>
                  </a:ext>
                </a:extLst>
              </a:tr>
              <a:tr h="680300">
                <a:tc>
                  <a:txBody>
                    <a:bodyPr/>
                    <a:lstStyle/>
                    <a:p>
                      <a:pPr marL="66675">
                        <a:lnSpc>
                          <a:spcPct val="150000"/>
                        </a:lnSpc>
                      </a:pPr>
                      <a:r>
                        <a:rPr lang="en-US" sz="1500" b="1" dirty="0">
                          <a:effectLst/>
                          <a:latin typeface="Times New Roman" panose="02020603050405020304" pitchFamily="18" charset="0"/>
                          <a:cs typeface="Times New Roman" panose="02020603050405020304" pitchFamily="18" charset="0"/>
                        </a:rPr>
                        <a:t>Adaptive</a:t>
                      </a:r>
                      <a:endParaRPr lang="en-IN" sz="1500" b="1" dirty="0">
                        <a:effectLst/>
                        <a:latin typeface="Times New Roman" panose="02020603050405020304" pitchFamily="18" charset="0"/>
                        <a:cs typeface="Times New Roman" panose="02020603050405020304" pitchFamily="18" charset="0"/>
                      </a:endParaRPr>
                    </a:p>
                    <a:p>
                      <a:pPr marL="66675">
                        <a:lnSpc>
                          <a:spcPct val="150000"/>
                        </a:lnSpc>
                        <a:spcBef>
                          <a:spcPts val="10"/>
                        </a:spcBef>
                        <a:spcAft>
                          <a:spcPts val="0"/>
                        </a:spcAft>
                      </a:pPr>
                      <a:r>
                        <a:rPr lang="en-US" sz="1500" b="1" dirty="0">
                          <a:effectLst/>
                          <a:latin typeface="Times New Roman" panose="02020603050405020304" pitchFamily="18" charset="0"/>
                          <a:cs typeface="Times New Roman" panose="02020603050405020304" pitchFamily="18" charset="0"/>
                        </a:rPr>
                        <a:t>boosting</a:t>
                      </a:r>
                      <a:endPar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gn="ctr">
                        <a:lnSpc>
                          <a:spcPct val="150000"/>
                        </a:lnSpc>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675">
                        <a:lnSpc>
                          <a:spcPct val="150000"/>
                        </a:lnSpc>
                      </a:pPr>
                      <a:r>
                        <a:rPr lang="en-US" sz="1500">
                          <a:effectLst/>
                          <a:latin typeface="Times New Roman" panose="02020603050405020304" pitchFamily="18" charset="0"/>
                          <a:cs typeface="Times New Roman" panose="02020603050405020304" pitchFamily="18" charset="0"/>
                        </a:rPr>
                        <a:t>19.57</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1.66</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99.07</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040">
                        <a:lnSpc>
                          <a:spcPct val="150000"/>
                        </a:lnSpc>
                      </a:pPr>
                      <a:r>
                        <a:rPr lang="en-US" sz="1500">
                          <a:effectLst/>
                          <a:latin typeface="Times New Roman" panose="02020603050405020304" pitchFamily="18" charset="0"/>
                          <a:cs typeface="Times New Roman" panose="02020603050405020304" pitchFamily="18" charset="0"/>
                        </a:rPr>
                        <a:t>611.39</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040">
                        <a:lnSpc>
                          <a:spcPct val="150000"/>
                        </a:lnSpc>
                      </a:pPr>
                      <a:r>
                        <a:rPr lang="en-US" sz="1500">
                          <a:effectLst/>
                          <a:latin typeface="Times New Roman" panose="02020603050405020304" pitchFamily="18" charset="0"/>
                          <a:cs typeface="Times New Roman" panose="02020603050405020304" pitchFamily="18" charset="0"/>
                        </a:rPr>
                        <a:t>19.17</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675">
                        <a:lnSpc>
                          <a:spcPct val="150000"/>
                        </a:lnSpc>
                      </a:pPr>
                      <a:r>
                        <a:rPr lang="en-US" sz="1500">
                          <a:effectLst/>
                          <a:latin typeface="Times New Roman" panose="02020603050405020304" pitchFamily="18" charset="0"/>
                          <a:cs typeface="Times New Roman" panose="02020603050405020304" pitchFamily="18" charset="0"/>
                        </a:rPr>
                        <a:t>99.06</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53104676"/>
                  </a:ext>
                </a:extLst>
              </a:tr>
              <a:tr h="636650">
                <a:tc>
                  <a:txBody>
                    <a:bodyPr/>
                    <a:lstStyle/>
                    <a:p>
                      <a:pPr marL="66675">
                        <a:lnSpc>
                          <a:spcPct val="150000"/>
                        </a:lnSpc>
                      </a:pPr>
                      <a:r>
                        <a:rPr lang="en-US" sz="1500" b="1">
                          <a:effectLst/>
                          <a:latin typeface="Times New Roman" panose="02020603050405020304" pitchFamily="18" charset="0"/>
                          <a:cs typeface="Times New Roman" panose="02020603050405020304" pitchFamily="18" charset="0"/>
                        </a:rPr>
                        <a:t>Ridge</a:t>
                      </a:r>
                      <a:endParaRPr lang="en-IN" sz="1500" b="1">
                        <a:effectLst/>
                        <a:latin typeface="Times New Roman" panose="02020603050405020304" pitchFamily="18" charset="0"/>
                        <a:cs typeface="Times New Roman" panose="02020603050405020304" pitchFamily="18" charset="0"/>
                      </a:endParaRPr>
                    </a:p>
                    <a:p>
                      <a:pPr marL="66675">
                        <a:lnSpc>
                          <a:spcPct val="150000"/>
                        </a:lnSpc>
                        <a:spcBef>
                          <a:spcPts val="10"/>
                        </a:spcBef>
                        <a:spcAft>
                          <a:spcPts val="0"/>
                        </a:spcAft>
                      </a:pPr>
                      <a:r>
                        <a:rPr lang="en-US" sz="1500" b="1">
                          <a:effectLst/>
                          <a:latin typeface="Times New Roman" panose="02020603050405020304" pitchFamily="18" charset="0"/>
                          <a:cs typeface="Times New Roman" panose="02020603050405020304" pitchFamily="18" charset="0"/>
                        </a:rPr>
                        <a:t>Regression</a:t>
                      </a:r>
                      <a:endParaRPr lang="en-IN" sz="15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675">
                        <a:lnSpc>
                          <a:spcPct val="150000"/>
                        </a:lnSpc>
                      </a:pPr>
                      <a:r>
                        <a:rPr lang="en-US" sz="1500" dirty="0">
                          <a:effectLst/>
                          <a:latin typeface="Times New Roman" panose="02020603050405020304" pitchFamily="18" charset="0"/>
                          <a:cs typeface="Times New Roman" panose="02020603050405020304" pitchFamily="18" charset="0"/>
                        </a:rPr>
                        <a:t>4.00</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0.04</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99.82</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87.95</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040">
                        <a:lnSpc>
                          <a:spcPct val="150000"/>
                        </a:lnSpc>
                      </a:pPr>
                      <a:r>
                        <a:rPr lang="en-US" sz="1500">
                          <a:effectLst/>
                          <a:latin typeface="Times New Roman" panose="02020603050405020304" pitchFamily="18" charset="0"/>
                          <a:cs typeface="Times New Roman" panose="02020603050405020304" pitchFamily="18" charset="0"/>
                        </a:rPr>
                        <a:t>0.95</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675">
                        <a:lnSpc>
                          <a:spcPct val="150000"/>
                        </a:lnSpc>
                      </a:pPr>
                      <a:r>
                        <a:rPr lang="en-US" sz="1500">
                          <a:effectLst/>
                          <a:latin typeface="Times New Roman" panose="02020603050405020304" pitchFamily="18" charset="0"/>
                          <a:cs typeface="Times New Roman" panose="02020603050405020304" pitchFamily="18" charset="0"/>
                        </a:rPr>
                        <a:t>99.82</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27126376"/>
                  </a:ext>
                </a:extLst>
              </a:tr>
              <a:tr h="636650">
                <a:tc>
                  <a:txBody>
                    <a:bodyPr/>
                    <a:lstStyle/>
                    <a:p>
                      <a:pPr marL="66675" marR="148590">
                        <a:lnSpc>
                          <a:spcPct val="150000"/>
                        </a:lnSpc>
                        <a:spcAft>
                          <a:spcPts val="0"/>
                        </a:spcAft>
                      </a:pPr>
                      <a:r>
                        <a:rPr lang="en-US" sz="1500" b="1" dirty="0">
                          <a:effectLst/>
                          <a:latin typeface="Times New Roman" panose="02020603050405020304" pitchFamily="18" charset="0"/>
                          <a:cs typeface="Times New Roman" panose="02020603050405020304" pitchFamily="18" charset="0"/>
                        </a:rPr>
                        <a:t>Lasso</a:t>
                      </a:r>
                      <a:r>
                        <a:rPr lang="en-US" sz="1500" b="1" spc="5" dirty="0">
                          <a:effectLst/>
                          <a:latin typeface="Times New Roman" panose="02020603050405020304" pitchFamily="18" charset="0"/>
                          <a:cs typeface="Times New Roman" panose="02020603050405020304" pitchFamily="18" charset="0"/>
                        </a:rPr>
                        <a:t> </a:t>
                      </a:r>
                      <a:r>
                        <a:rPr lang="en-US" sz="1500" b="1" dirty="0">
                          <a:effectLst/>
                          <a:latin typeface="Times New Roman" panose="02020603050405020304" pitchFamily="18" charset="0"/>
                          <a:cs typeface="Times New Roman" panose="02020603050405020304" pitchFamily="18" charset="0"/>
                        </a:rPr>
                        <a:t>Regression</a:t>
                      </a:r>
                      <a:endPar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675">
                        <a:lnSpc>
                          <a:spcPct val="150000"/>
                        </a:lnSpc>
                      </a:pPr>
                      <a:r>
                        <a:rPr lang="en-US" sz="1500">
                          <a:effectLst/>
                          <a:latin typeface="Times New Roman" panose="02020603050405020304" pitchFamily="18" charset="0"/>
                          <a:cs typeface="Times New Roman" panose="02020603050405020304" pitchFamily="18" charset="0"/>
                        </a:rPr>
                        <a:t>5.15</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0.07</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99.75</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199.66</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1.19</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675">
                        <a:lnSpc>
                          <a:spcPct val="150000"/>
                        </a:lnSpc>
                      </a:pPr>
                      <a:r>
                        <a:rPr lang="en-US" sz="1500" dirty="0">
                          <a:effectLst/>
                          <a:latin typeface="Times New Roman" panose="02020603050405020304" pitchFamily="18" charset="0"/>
                          <a:cs typeface="Times New Roman" panose="02020603050405020304" pitchFamily="18" charset="0"/>
                        </a:rPr>
                        <a:t>99.74</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12904400"/>
                  </a:ext>
                </a:extLst>
              </a:tr>
              <a:tr h="636650">
                <a:tc>
                  <a:txBody>
                    <a:bodyPr/>
                    <a:lstStyle/>
                    <a:p>
                      <a:pPr marL="66675" marR="295910">
                        <a:lnSpc>
                          <a:spcPct val="150000"/>
                        </a:lnSpc>
                        <a:spcBef>
                          <a:spcPts val="5"/>
                        </a:spcBef>
                        <a:spcAft>
                          <a:spcPts val="0"/>
                        </a:spcAft>
                      </a:pPr>
                      <a:r>
                        <a:rPr lang="en-US" sz="1500" b="1" dirty="0">
                          <a:effectLst/>
                          <a:latin typeface="Times New Roman" panose="02020603050405020304" pitchFamily="18" charset="0"/>
                          <a:cs typeface="Times New Roman" panose="02020603050405020304" pitchFamily="18" charset="0"/>
                        </a:rPr>
                        <a:t>Decision</a:t>
                      </a:r>
                      <a:r>
                        <a:rPr lang="en-US" sz="1500" b="1" spc="-260" dirty="0">
                          <a:effectLst/>
                          <a:latin typeface="Times New Roman" panose="02020603050405020304" pitchFamily="18" charset="0"/>
                          <a:cs typeface="Times New Roman" panose="02020603050405020304" pitchFamily="18" charset="0"/>
                        </a:rPr>
                        <a:t> </a:t>
                      </a:r>
                      <a:r>
                        <a:rPr lang="en-US" sz="1500" b="1" dirty="0">
                          <a:effectLst/>
                          <a:latin typeface="Times New Roman" panose="02020603050405020304" pitchFamily="18" charset="0"/>
                          <a:cs typeface="Times New Roman" panose="02020603050405020304" pitchFamily="18" charset="0"/>
                        </a:rPr>
                        <a:t>Tree</a:t>
                      </a:r>
                      <a:endParaRPr lang="en-IN" sz="1500" b="1" dirty="0">
                        <a:effectLst/>
                        <a:latin typeface="Times New Roman" panose="02020603050405020304" pitchFamily="18" charset="0"/>
                        <a:cs typeface="Times New Roman" panose="02020603050405020304" pitchFamily="18" charset="0"/>
                      </a:endParaRPr>
                    </a:p>
                    <a:p>
                      <a:pPr marL="66675">
                        <a:lnSpc>
                          <a:spcPct val="150000"/>
                        </a:lnSpc>
                        <a:spcBef>
                          <a:spcPts val="15"/>
                        </a:spcBef>
                        <a:spcAft>
                          <a:spcPts val="0"/>
                        </a:spcAft>
                      </a:pPr>
                      <a:r>
                        <a:rPr lang="en-US" sz="1500" b="1" dirty="0">
                          <a:effectLst/>
                          <a:latin typeface="Times New Roman" panose="02020603050405020304" pitchFamily="18" charset="0"/>
                          <a:cs typeface="Times New Roman" panose="02020603050405020304" pitchFamily="18" charset="0"/>
                        </a:rPr>
                        <a:t>Regression</a:t>
                      </a:r>
                      <a:endPar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675">
                        <a:lnSpc>
                          <a:spcPct val="150000"/>
                        </a:lnSpc>
                      </a:pPr>
                      <a:r>
                        <a:rPr lang="en-US" sz="1500">
                          <a:effectLst/>
                          <a:latin typeface="Times New Roman" panose="02020603050405020304" pitchFamily="18" charset="0"/>
                          <a:cs typeface="Times New Roman" panose="02020603050405020304" pitchFamily="18" charset="0"/>
                        </a:rPr>
                        <a:t>4.06</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040">
                        <a:lnSpc>
                          <a:spcPct val="150000"/>
                        </a:lnSpc>
                      </a:pPr>
                      <a:r>
                        <a:rPr lang="en-US" sz="1500">
                          <a:effectLst/>
                          <a:latin typeface="Times New Roman" panose="02020603050405020304" pitchFamily="18" charset="0"/>
                          <a:cs typeface="Times New Roman" panose="02020603050405020304" pitchFamily="18" charset="0"/>
                        </a:rPr>
                        <a:t>0.04</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040">
                        <a:lnSpc>
                          <a:spcPct val="150000"/>
                        </a:lnSpc>
                      </a:pPr>
                      <a:r>
                        <a:rPr lang="en-US" sz="1500">
                          <a:effectLst/>
                          <a:latin typeface="Times New Roman" panose="02020603050405020304" pitchFamily="18" charset="0"/>
                          <a:cs typeface="Times New Roman" panose="02020603050405020304" pitchFamily="18" charset="0"/>
                        </a:rPr>
                        <a:t>99.83</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66040">
                        <a:lnSpc>
                          <a:spcPct val="150000"/>
                        </a:lnSpc>
                      </a:pPr>
                      <a:r>
                        <a:rPr lang="en-US" sz="1500">
                          <a:effectLst/>
                          <a:latin typeface="Times New Roman" panose="02020603050405020304" pitchFamily="18" charset="0"/>
                          <a:cs typeface="Times New Roman" panose="02020603050405020304" pitchFamily="18" charset="0"/>
                        </a:rPr>
                        <a:t>92.38</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040">
                        <a:lnSpc>
                          <a:spcPct val="150000"/>
                        </a:lnSpc>
                      </a:pPr>
                      <a:r>
                        <a:rPr lang="en-US" sz="1500" dirty="0">
                          <a:effectLst/>
                          <a:latin typeface="Times New Roman" panose="02020603050405020304" pitchFamily="18" charset="0"/>
                          <a:cs typeface="Times New Roman" panose="02020603050405020304" pitchFamily="18" charset="0"/>
                        </a:rPr>
                        <a:t>1.03</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50000"/>
                        </a:lnSpc>
                        <a:spcBef>
                          <a:spcPts val="40"/>
                        </a:spcBef>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66675">
                        <a:lnSpc>
                          <a:spcPct val="150000"/>
                        </a:lnSpc>
                      </a:pPr>
                      <a:r>
                        <a:rPr lang="en-US" sz="1500" dirty="0">
                          <a:effectLst/>
                          <a:latin typeface="Times New Roman" panose="02020603050405020304" pitchFamily="18" charset="0"/>
                          <a:cs typeface="Times New Roman" panose="02020603050405020304" pitchFamily="18" charset="0"/>
                        </a:rPr>
                        <a:t>99.83</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36168695"/>
                  </a:ext>
                </a:extLst>
              </a:tr>
            </a:tbl>
          </a:graphicData>
        </a:graphic>
      </p:graphicFrame>
    </p:spTree>
    <p:extLst>
      <p:ext uri="{BB962C8B-B14F-4D97-AF65-F5344CB8AC3E}">
        <p14:creationId xmlns:p14="http://schemas.microsoft.com/office/powerpoint/2010/main" val="120089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36</a:t>
            </a:fld>
            <a:endParaRPr lang="en-IN"/>
          </a:p>
        </p:txBody>
      </p:sp>
      <p:pic>
        <p:nvPicPr>
          <p:cNvPr id="7" name="image36.jpeg">
            <a:extLst>
              <a:ext uri="{FF2B5EF4-FFF2-40B4-BE49-F238E27FC236}">
                <a16:creationId xmlns:a16="http://schemas.microsoft.com/office/drawing/2014/main" id="{BD0FA76C-B5DE-1B69-D441-8E380B2D0545}"/>
              </a:ext>
            </a:extLst>
          </p:cNvPr>
          <p:cNvPicPr>
            <a:picLocks noChangeAspect="1"/>
          </p:cNvPicPr>
          <p:nvPr/>
        </p:nvPicPr>
        <p:blipFill>
          <a:blip r:embed="rId2" cstate="print"/>
          <a:stretch>
            <a:fillRect/>
          </a:stretch>
        </p:blipFill>
        <p:spPr>
          <a:xfrm>
            <a:off x="1698171" y="1315616"/>
            <a:ext cx="6232849" cy="3498980"/>
          </a:xfrm>
          <a:prstGeom prst="rect">
            <a:avLst/>
          </a:prstGeom>
        </p:spPr>
      </p:pic>
      <p:sp>
        <p:nvSpPr>
          <p:cNvPr id="9" name="TextBox 8">
            <a:extLst>
              <a:ext uri="{FF2B5EF4-FFF2-40B4-BE49-F238E27FC236}">
                <a16:creationId xmlns:a16="http://schemas.microsoft.com/office/drawing/2014/main" id="{B090270C-7CE9-6278-085E-CC6CE3A5C4A5}"/>
              </a:ext>
            </a:extLst>
          </p:cNvPr>
          <p:cNvSpPr txBox="1"/>
          <p:nvPr/>
        </p:nvSpPr>
        <p:spPr>
          <a:xfrm>
            <a:off x="2165869" y="5031475"/>
            <a:ext cx="5662515" cy="369332"/>
          </a:xfrm>
          <a:prstGeom prst="rect">
            <a:avLst/>
          </a:prstGeom>
          <a:noFill/>
        </p:spPr>
        <p:txBody>
          <a:bodyPr wrap="square">
            <a:spAutoFit/>
          </a:bodyPr>
          <a:lstStyle/>
          <a:p>
            <a:r>
              <a:rPr lang="en-US" sz="1800" i="1" dirty="0">
                <a:effectLst/>
                <a:latin typeface="Times New Roman" panose="02020603050405020304" pitchFamily="18" charset="0"/>
                <a:ea typeface="Times New Roman" panose="02020603050405020304" pitchFamily="18" charset="0"/>
              </a:rPr>
              <a:t>Screenshot</a:t>
            </a:r>
            <a:r>
              <a:rPr lang="en-US" sz="1800" i="1"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of</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web</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page</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for</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Tesla</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stock</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price prediction</a:t>
            </a:r>
            <a:endParaRPr lang="en-IN" dirty="0"/>
          </a:p>
        </p:txBody>
      </p:sp>
    </p:spTree>
    <p:extLst>
      <p:ext uri="{BB962C8B-B14F-4D97-AF65-F5344CB8AC3E}">
        <p14:creationId xmlns:p14="http://schemas.microsoft.com/office/powerpoint/2010/main" val="1126523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37</a:t>
            </a:fld>
            <a:endParaRPr lang="en-IN"/>
          </a:p>
        </p:txBody>
      </p:sp>
      <p:pic>
        <p:nvPicPr>
          <p:cNvPr id="4" name="image37.jpeg">
            <a:extLst>
              <a:ext uri="{FF2B5EF4-FFF2-40B4-BE49-F238E27FC236}">
                <a16:creationId xmlns:a16="http://schemas.microsoft.com/office/drawing/2014/main" id="{05543C58-E79E-C923-BDDD-EE1673689B54}"/>
              </a:ext>
            </a:extLst>
          </p:cNvPr>
          <p:cNvPicPr>
            <a:picLocks noChangeAspect="1"/>
          </p:cNvPicPr>
          <p:nvPr/>
        </p:nvPicPr>
        <p:blipFill>
          <a:blip r:embed="rId2" cstate="print"/>
          <a:stretch>
            <a:fillRect/>
          </a:stretch>
        </p:blipFill>
        <p:spPr>
          <a:xfrm>
            <a:off x="1679510" y="1296955"/>
            <a:ext cx="6232849" cy="3638939"/>
          </a:xfrm>
          <a:prstGeom prst="rect">
            <a:avLst/>
          </a:prstGeom>
        </p:spPr>
      </p:pic>
      <p:sp>
        <p:nvSpPr>
          <p:cNvPr id="8" name="TextBox 7">
            <a:extLst>
              <a:ext uri="{FF2B5EF4-FFF2-40B4-BE49-F238E27FC236}">
                <a16:creationId xmlns:a16="http://schemas.microsoft.com/office/drawing/2014/main" id="{D21E127D-9C5E-A755-F38F-6E0B4F60B229}"/>
              </a:ext>
            </a:extLst>
          </p:cNvPr>
          <p:cNvSpPr txBox="1"/>
          <p:nvPr/>
        </p:nvSpPr>
        <p:spPr>
          <a:xfrm>
            <a:off x="1464906" y="5099380"/>
            <a:ext cx="5999583" cy="646331"/>
          </a:xfrm>
          <a:prstGeom prst="rect">
            <a:avLst/>
          </a:prstGeom>
          <a:noFill/>
        </p:spPr>
        <p:txBody>
          <a:bodyPr wrap="square">
            <a:spAutoFit/>
          </a:bodyPr>
          <a:lstStyle/>
          <a:p>
            <a:pPr marL="715010">
              <a:spcBef>
                <a:spcPts val="1210"/>
              </a:spcBef>
              <a:spcAft>
                <a:spcPts val="0"/>
              </a:spcAft>
            </a:pPr>
            <a:r>
              <a:rPr lang="en-US" sz="1800" i="1" dirty="0">
                <a:effectLst/>
                <a:latin typeface="Times New Roman" panose="02020603050405020304" pitchFamily="18" charset="0"/>
                <a:ea typeface="Times New Roman" panose="02020603050405020304" pitchFamily="18" charset="0"/>
              </a:rPr>
              <a:t>Screenshot</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of</a:t>
            </a:r>
            <a:r>
              <a:rPr lang="en-US" sz="1800" i="1"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the</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predicted</a:t>
            </a:r>
            <a:r>
              <a:rPr lang="en-US" sz="1800" i="1"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stock price</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is</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displayed</a:t>
            </a:r>
            <a:endParaRPr lang="en-IN" sz="1400" dirty="0">
              <a:effectLst/>
              <a:latin typeface="Times New Roman" panose="02020603050405020304" pitchFamily="18" charset="0"/>
              <a:ea typeface="Times New Roman" panose="02020603050405020304" pitchFamily="18" charset="0"/>
            </a:endParaRPr>
          </a:p>
          <a:p>
            <a:r>
              <a:rPr lang="en-US" sz="1800" i="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9289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38</a:t>
            </a:fld>
            <a:endParaRPr lang="en-IN"/>
          </a:p>
        </p:txBody>
      </p:sp>
      <p:sp>
        <p:nvSpPr>
          <p:cNvPr id="4" name="Rectangle 3"/>
          <p:cNvSpPr/>
          <p:nvPr/>
        </p:nvSpPr>
        <p:spPr>
          <a:xfrm>
            <a:off x="453830" y="897497"/>
            <a:ext cx="8445500" cy="5998052"/>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The analytical process started from data cleaning and processing, missing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 exploratory analysis and finally model building and evaluation</a:t>
            </a:r>
            <a:r>
              <a:rPr lang="en-US" sz="1800" dirty="0">
                <a:solidFill>
                  <a:srgbClr val="1F1F1F"/>
                </a:solidFill>
                <a:effectLst/>
                <a:latin typeface="Times New Roman" panose="02020603050405020304" pitchFamily="18" charset="0"/>
                <a:ea typeface="Times New Roman" panose="02020603050405020304" pitchFamily="18" charset="0"/>
              </a:rPr>
              <a:t>. The</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performance</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of</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these</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models</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largely</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depends</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on</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the</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quality</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and size</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of</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the</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training data, feature engineering, and the choice of the regression algorithm. </a:t>
            </a:r>
            <a:r>
              <a:rPr lang="en-US" sz="1800" dirty="0">
                <a:effectLst/>
                <a:latin typeface="Times New Roman" panose="02020603050405020304" pitchFamily="18" charset="0"/>
                <a:ea typeface="Times New Roman" panose="02020603050405020304" pitchFamily="18" charset="0"/>
              </a:rPr>
              <a:t>The best accuracy on public test set of higher accuracy score algorithm will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 out. The founded one is used in the application which can help to find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tesla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stock</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 Deploying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cloud. 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optimize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IOT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In future ,we can extend this application for predicting crypto currency trading </a:t>
            </a: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would be a useful alteration to include more than just one stock in the analysis. This would make prediction more challenging, but, at the same time, there are likely to be correlations between different companies that may be learned by the model architecture.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49" y="80395"/>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90433" y="3553256"/>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39</a:t>
            </a:fld>
            <a:endParaRPr lang="en-IN"/>
          </a:p>
        </p:txBody>
      </p:sp>
      <p:sp>
        <p:nvSpPr>
          <p:cNvPr id="7" name="TextBox 6">
            <a:extLst>
              <a:ext uri="{FF2B5EF4-FFF2-40B4-BE49-F238E27FC236}">
                <a16:creationId xmlns:a16="http://schemas.microsoft.com/office/drawing/2014/main" id="{B1BDF6F7-85B0-5F4E-E8C0-ED684DA900C3}"/>
              </a:ext>
            </a:extLst>
          </p:cNvPr>
          <p:cNvSpPr txBox="1"/>
          <p:nvPr/>
        </p:nvSpPr>
        <p:spPr>
          <a:xfrm>
            <a:off x="723122" y="836471"/>
            <a:ext cx="8030445" cy="6494085"/>
          </a:xfrm>
          <a:prstGeom prst="rect">
            <a:avLst/>
          </a:prstGeom>
          <a:noFill/>
        </p:spPr>
        <p:txBody>
          <a:bodyPr wrap="square">
            <a:spAutoFit/>
          </a:bodyPr>
          <a:lstStyle/>
          <a:p>
            <a:pPr marL="285750" lvl="0" indent="-285750" algn="just">
              <a:spcBef>
                <a:spcPts val="45"/>
              </a:spcBef>
              <a:spcAft>
                <a:spcPts val="0"/>
              </a:spcAft>
              <a:buClr>
                <a:srgbClr val="1F1F1F"/>
              </a:buClr>
              <a:buSzPct val="100000"/>
              <a:buFont typeface="Arial" panose="020B0604020202020204" pitchFamily="34" charset="0"/>
              <a:buChar char="•"/>
            </a:pP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 Li, A. Zhang, Q. Zhang, D. Wu and C. Zhan, "Pearson Correlation Coefficient-Based Performance Enhancement of Broad Learning System for Stock Price Prediction," in </a:t>
            </a:r>
            <a:r>
              <a:rPr lang="en-US" i="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IEEE Transactions on Circuits and Systems II: Express Briefs</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 69, no. 5, pp. 2413-2417, May 2022, </a:t>
            </a:r>
            <a:r>
              <a:rPr lang="en-US" spc="-1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10.1109/TCSII.2022.3160266.</a:t>
            </a:r>
          </a:p>
          <a:p>
            <a:pPr marL="285750" lvl="0" indent="-285750" algn="just">
              <a:spcBef>
                <a:spcPts val="45"/>
              </a:spcBef>
              <a:spcAft>
                <a:spcPts val="0"/>
              </a:spcAft>
              <a:buClr>
                <a:srgbClr val="1F1F1F"/>
              </a:buClr>
              <a:buSzPct val="100000"/>
              <a:buFont typeface="Arial" panose="020B0604020202020204" pitchFamily="34" charset="0"/>
              <a:buChar char="•"/>
            </a:pPr>
            <a:endParaRPr lang="en-US"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Bef>
                <a:spcPts val="45"/>
              </a:spcBef>
              <a:spcAft>
                <a:spcPts val="0"/>
              </a:spcAft>
              <a:buClr>
                <a:srgbClr val="1F1F1F"/>
              </a:buClr>
              <a:buSzPct val="100000"/>
              <a:buFont typeface="Arial" panose="020B0604020202020204" pitchFamily="34" charset="0"/>
              <a:buChar char="•"/>
            </a:pPr>
            <a:r>
              <a:rPr lang="en-US" sz="1800" spc="-10" dirty="0" err="1">
                <a:effectLst/>
                <a:latin typeface="Times New Roman" panose="02020603050405020304" pitchFamily="18" charset="0"/>
                <a:ea typeface="Times New Roman" panose="02020603050405020304" pitchFamily="18" charset="0"/>
                <a:cs typeface="Times New Roman" panose="02020603050405020304" pitchFamily="18" charset="0"/>
              </a:rPr>
              <a:t>Zaznov</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I.; Kunkel, J.; Dufour, A.; </a:t>
            </a:r>
            <a:r>
              <a:rPr lang="en-US" sz="1800" spc="-10" dirty="0" err="1">
                <a:effectLst/>
                <a:latin typeface="Times New Roman" panose="02020603050405020304" pitchFamily="18" charset="0"/>
                <a:ea typeface="Times New Roman" panose="02020603050405020304" pitchFamily="18" charset="0"/>
                <a:cs typeface="Times New Roman" panose="02020603050405020304" pitchFamily="18" charset="0"/>
              </a:rPr>
              <a:t>Badii</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 Predicting Stock Price Changes Based on the Limit Order Book: A Survey. Mathematics 2022, 10, 1234. </a:t>
            </a:r>
            <a:r>
              <a:rPr lang="en-US" sz="1800" u="sng" spc="-1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https://doi.org/10.3390/math10081234</a:t>
            </a:r>
            <a:endParaRPr lang="en-IN" u="sng" spc="-1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45"/>
              </a:spcBef>
              <a:spcAft>
                <a:spcPts val="0"/>
              </a:spcAft>
              <a:buClr>
                <a:srgbClr val="1F1F1F"/>
              </a:buClr>
              <a:buSzPct val="100000"/>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Bef>
                <a:spcPts val="45"/>
              </a:spcBef>
              <a:spcAft>
                <a:spcPts val="0"/>
              </a:spcAft>
              <a:buClr>
                <a:srgbClr val="1F1F1F"/>
              </a:buClr>
              <a:buSzPct val="100000"/>
              <a:buFont typeface="Arial" panose="020B0604020202020204" pitchFamily="34" charset="0"/>
              <a:buChar char="•"/>
            </a:pP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Dylan M. Crain, Stock Movement Prediction using Technical and Data, Stanford Department of Energy Resources Engineering 736 Serra St., Stanford CA, 94305</a:t>
            </a:r>
          </a:p>
          <a:p>
            <a:pPr marL="285750" lvl="0" indent="-285750" algn="just">
              <a:spcBef>
                <a:spcPts val="45"/>
              </a:spcBef>
              <a:spcAft>
                <a:spcPts val="0"/>
              </a:spcAft>
              <a:buClr>
                <a:srgbClr val="1F1F1F"/>
              </a:buClr>
              <a:buSzPct val="100000"/>
              <a:buFont typeface="Arial" panose="020B0604020202020204" pitchFamily="34" charset="0"/>
              <a:buChar char="•"/>
            </a:pPr>
            <a:endParaRPr lang="en-US" spc="-1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Bef>
                <a:spcPts val="45"/>
              </a:spcBef>
              <a:buClr>
                <a:srgbClr val="1F1F1F"/>
              </a:buClr>
              <a:buSzPct val="100000"/>
              <a:buFont typeface="Arial" panose="020B0604020202020204" pitchFamily="34" charset="0"/>
              <a:buChar char="•"/>
            </a:pP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N. Naik and B. R. Mohan, "Novel Stock Crisis Prediction Technique—A Study on Indian Stock Market," in IEEE Access, vol. 9, pp. 86230-86242, 2021, </a:t>
            </a:r>
            <a:r>
              <a:rPr lang="en-US" sz="1800" spc="-1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10.1109/ACCESS.2021.3088999.</a:t>
            </a:r>
          </a:p>
          <a:p>
            <a:pPr marL="285750" indent="-285750" algn="just">
              <a:spcBef>
                <a:spcPts val="45"/>
              </a:spcBef>
              <a:buClr>
                <a:srgbClr val="1F1F1F"/>
              </a:buClr>
              <a:buSzPct val="100000"/>
              <a:buFont typeface="Arial" panose="020B0604020202020204" pitchFamily="34" charset="0"/>
              <a:buChar char="•"/>
            </a:pPr>
            <a:endParaRPr lang="en-IN" sz="18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Bef>
                <a:spcPts val="45"/>
              </a:spcBef>
              <a:spcAft>
                <a:spcPts val="0"/>
              </a:spcAft>
              <a:buClr>
                <a:srgbClr val="1F1F1F"/>
              </a:buClr>
              <a:buSzPct val="100000"/>
              <a:buFont typeface="Arial" panose="020B0604020202020204" pitchFamily="34" charset="0"/>
              <a:buChar char="•"/>
            </a:pP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P. Srivastava and P. K. Mishra, "Stock Market Prediction Using RNN LSTM," 2021 2nd Global Conference for Advancement in Technology (GCAT), Bangalore, India, 2021, pp. 1-5, </a:t>
            </a:r>
            <a:r>
              <a:rPr lang="en-US" sz="1800" spc="-1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10.1109/GCAT52182.2021.9587540.</a:t>
            </a:r>
            <a:endParaRPr lang="en-IN" sz="18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9530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45"/>
              </a:spcBef>
              <a:spcAft>
                <a:spcPts val="0"/>
              </a:spcAft>
              <a:buClr>
                <a:srgbClr val="1F1F1F"/>
              </a:buClr>
              <a:buSzPts val="1000"/>
            </a:pPr>
            <a:endParaRPr lang="en-IN" sz="18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45"/>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45"/>
              </a:spcBef>
              <a:spcAft>
                <a:spcPts val="0"/>
              </a:spcAft>
              <a:buClr>
                <a:srgbClr val="1F1F1F"/>
              </a:buClr>
              <a:buSzPts val="1000"/>
            </a:pPr>
            <a:endPar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45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D22DAB-7094-45B8-85D5-D3661D95DC5B}" type="datetime1">
              <a:rPr lang="en-IN" smtClean="0"/>
              <a:t>08-04-2023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612391119"/>
              </p:ext>
            </p:extLst>
          </p:nvPr>
        </p:nvGraphicFramePr>
        <p:xfrm>
          <a:off x="158750" y="931565"/>
          <a:ext cx="8782050" cy="3868527"/>
        </p:xfrm>
        <a:graphic>
          <a:graphicData uri="http://schemas.openxmlformats.org/drawingml/2006/table">
            <a:tbl>
              <a:tblPr firstRow="1" bandRow="1">
                <a:tableStyleId>{073A0DAA-6AF3-43AB-8588-CEC1D06C72B9}</a:tableStyleId>
              </a:tblPr>
              <a:tblGrid>
                <a:gridCol w="71755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475557">
                  <a:extLst>
                    <a:ext uri="{9D8B030D-6E8A-4147-A177-3AD203B41FA5}">
                      <a16:colId xmlns:a16="http://schemas.microsoft.com/office/drawing/2014/main" val="20003"/>
                    </a:ext>
                  </a:extLst>
                </a:gridCol>
                <a:gridCol w="1728472">
                  <a:extLst>
                    <a:ext uri="{9D8B030D-6E8A-4147-A177-3AD203B41FA5}">
                      <a16:colId xmlns:a16="http://schemas.microsoft.com/office/drawing/2014/main" val="20004"/>
                    </a:ext>
                  </a:extLst>
                </a:gridCol>
                <a:gridCol w="1952171">
                  <a:extLst>
                    <a:ext uri="{9D8B030D-6E8A-4147-A177-3AD203B41FA5}">
                      <a16:colId xmlns:a16="http://schemas.microsoft.com/office/drawing/2014/main" val="20005"/>
                    </a:ext>
                  </a:extLst>
                </a:gridCol>
              </a:tblGrid>
              <a:tr h="606857">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Merits </a:t>
                      </a:r>
                    </a:p>
                  </a:txBody>
                  <a:tcPr/>
                </a:tc>
                <a:tc>
                  <a:txBody>
                    <a:bodyPr/>
                    <a:lstStyle/>
                    <a:p>
                      <a:r>
                        <a:rPr lang="en-US" dirty="0">
                          <a:latin typeface="Times New Roman" panose="02020603050405020304" pitchFamily="18" charset="0"/>
                          <a:cs typeface="Times New Roman" panose="02020603050405020304" pitchFamily="18" charset="0"/>
                        </a:rPr>
                        <a:t>D</a:t>
                      </a:r>
                      <a:r>
                        <a:rPr lang="en-IN" dirty="0" err="1">
                          <a:latin typeface="Times New Roman" panose="02020603050405020304" pitchFamily="18" charset="0"/>
                          <a:cs typeface="Times New Roman" panose="02020603050405020304" pitchFamily="18" charset="0"/>
                        </a:rPr>
                        <a:t>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261670">
                <a:tc>
                  <a:txBody>
                    <a:bodyPr/>
                    <a:lstStyle/>
                    <a:p>
                      <a:r>
                        <a:rPr lang="en-IN" dirty="0">
                          <a:latin typeface="Times New Roman" panose="02020603050405020304" pitchFamily="18" charset="0"/>
                          <a:cs typeface="Times New Roman" panose="02020603050405020304" pitchFamily="18" charset="0"/>
                        </a:rPr>
                        <a:t>2022</a:t>
                      </a:r>
                    </a:p>
                  </a:txBody>
                  <a:tcPr/>
                </a:tc>
                <a:tc>
                  <a:txBody>
                    <a:bodyPr/>
                    <a:lstStyle/>
                    <a:p>
                      <a:r>
                        <a:rPr lang="en-IN" dirty="0" err="1">
                          <a:latin typeface="Times New Roman" panose="02020603050405020304" pitchFamily="18" charset="0"/>
                          <a:cs typeface="Times New Roman" panose="02020603050405020304" pitchFamily="18" charset="0"/>
                        </a:rPr>
                        <a:t>Guanzhi</a:t>
                      </a:r>
                      <a:r>
                        <a:rPr lang="en-IN" dirty="0">
                          <a:latin typeface="Times New Roman" panose="02020603050405020304" pitchFamily="18" charset="0"/>
                          <a:cs typeface="Times New Roman" panose="02020603050405020304" pitchFamily="18" charset="0"/>
                        </a:rPr>
                        <a:t> Li, </a:t>
                      </a:r>
                      <a:r>
                        <a:rPr lang="en-IN" dirty="0" err="1">
                          <a:latin typeface="Times New Roman" panose="02020603050405020304" pitchFamily="18" charset="0"/>
                          <a:cs typeface="Times New Roman" panose="02020603050405020304" pitchFamily="18" charset="0"/>
                        </a:rPr>
                        <a:t>Aining</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Qizhi</a:t>
                      </a:r>
                      <a:r>
                        <a:rPr lang="en-IN" dirty="0">
                          <a:latin typeface="Times New Roman" panose="02020603050405020304" pitchFamily="18" charset="0"/>
                          <a:cs typeface="Times New Roman" panose="02020603050405020304" pitchFamily="18" charset="0"/>
                        </a:rPr>
                        <a:t> Zhang, Di Wu , and </a:t>
                      </a:r>
                      <a:r>
                        <a:rPr lang="en-IN" dirty="0" err="1">
                          <a:latin typeface="Times New Roman" panose="02020603050405020304" pitchFamily="18" charset="0"/>
                          <a:cs typeface="Times New Roman" panose="02020603050405020304" pitchFamily="18" charset="0"/>
                        </a:rPr>
                        <a:t>Choujun</a:t>
                      </a:r>
                      <a:r>
                        <a:rPr lang="en-IN" dirty="0">
                          <a:latin typeface="Times New Roman" panose="02020603050405020304" pitchFamily="18" charset="0"/>
                          <a:cs typeface="Times New Roman" panose="02020603050405020304" pitchFamily="18" charset="0"/>
                        </a:rPr>
                        <a:t> Zhan</a:t>
                      </a:r>
                    </a:p>
                  </a:txBody>
                  <a:tcPr/>
                </a:tc>
                <a:tc>
                  <a:txBody>
                    <a:bodyPr/>
                    <a:lstStyle/>
                    <a:p>
                      <a:r>
                        <a:rPr lang="en-US" dirty="0">
                          <a:latin typeface="Times New Roman" panose="02020603050405020304" pitchFamily="18" charset="0"/>
                          <a:cs typeface="Times New Roman" panose="02020603050405020304" pitchFamily="18" charset="0"/>
                        </a:rPr>
                        <a:t>Pearson Correlation Coefficient-Based Performance Enhancement of Broad Learning System for Stock Price Prediction</a:t>
                      </a:r>
                      <a:endParaRPr lang="en-IN"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Broad Learning System,</a:t>
                      </a: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Pearson Correlation Coefficient</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b="0" baseline="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elp investors make reasonable trading decisions by accurately predicting stock price movements </a:t>
                      </a:r>
                    </a:p>
                    <a:p>
                      <a:endParaRPr lang="en-US" b="1" dirty="0">
                        <a:latin typeface="Times New Roman" panose="02020603050405020304" pitchFamily="18" charset="0"/>
                        <a:cs typeface="Times New Roman" panose="02020603050405020304" pitchFamily="18" charset="0"/>
                      </a:endParaRPr>
                    </a:p>
                    <a:p>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lvl="0"/>
                      <a:endParaRPr lang="en-AU"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lvl="0"/>
                      <a:r>
                        <a:rPr lang="en-AU" sz="1800" kern="1200" dirty="0">
                          <a:solidFill>
                            <a:schemeClr val="dk1"/>
                          </a:solidFill>
                          <a:latin typeface="Times New Roman" panose="02020603050405020304" pitchFamily="18" charset="0"/>
                          <a:ea typeface="+mn-ea"/>
                          <a:cs typeface="Times New Roman" panose="02020603050405020304" pitchFamily="18" charset="0"/>
                        </a:rPr>
                        <a:t>Deployment is not implemented.</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latin typeface="Times New Roman" panose="02020603050405020304" pitchFamily="18" charset="0"/>
                          <a:ea typeface="+mn-ea"/>
                          <a:cs typeface="Times New Roman" panose="02020603050405020304" pitchFamily="18" charset="0"/>
                        </a:rPr>
                        <a:t>It is very complex system as Shanghai Stock Exchange price is predicted</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(Chinese Yuan (CNY))</a:t>
                      </a:r>
                      <a:r>
                        <a:rPr lang="en-AU" sz="1800" kern="1200" dirty="0">
                          <a:solidFill>
                            <a:schemeClr val="dk1"/>
                          </a:solidFill>
                          <a:latin typeface="Times New Roman" panose="02020603050405020304" pitchFamily="18" charset="0"/>
                          <a:ea typeface="+mn-ea"/>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2463387" y="285234"/>
            <a:ext cx="3728585" cy="646331"/>
          </a:xfrm>
          <a:prstGeom prst="rect">
            <a:avLst/>
          </a:prstGeom>
        </p:spPr>
        <p:txBody>
          <a:bodyPr wrap="none">
            <a:spAutoFit/>
          </a:bodyPr>
          <a:lstStyle/>
          <a:p>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dirty="0"/>
          </a:p>
        </p:txBody>
      </p:sp>
    </p:spTree>
    <p:extLst>
      <p:ext uri="{BB962C8B-B14F-4D97-AF65-F5344CB8AC3E}">
        <p14:creationId xmlns:p14="http://schemas.microsoft.com/office/powerpoint/2010/main" val="2687532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90433" y="3553256"/>
            <a:ext cx="7886700"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40</a:t>
            </a:fld>
            <a:endParaRPr lang="en-IN"/>
          </a:p>
        </p:txBody>
      </p:sp>
      <p:sp>
        <p:nvSpPr>
          <p:cNvPr id="7" name="TextBox 6">
            <a:extLst>
              <a:ext uri="{FF2B5EF4-FFF2-40B4-BE49-F238E27FC236}">
                <a16:creationId xmlns:a16="http://schemas.microsoft.com/office/drawing/2014/main" id="{B1BDF6F7-85B0-5F4E-E8C0-ED684DA900C3}"/>
              </a:ext>
            </a:extLst>
          </p:cNvPr>
          <p:cNvSpPr txBox="1"/>
          <p:nvPr/>
        </p:nvSpPr>
        <p:spPr>
          <a:xfrm>
            <a:off x="302518" y="587652"/>
            <a:ext cx="8538963" cy="6186309"/>
          </a:xfrm>
          <a:prstGeom prst="rect">
            <a:avLst/>
          </a:prstGeom>
          <a:noFill/>
        </p:spPr>
        <p:txBody>
          <a:bodyPr wrap="square">
            <a:spAutoFit/>
          </a:bodyPr>
          <a:lstStyle/>
          <a:p>
            <a:pPr marL="342900" lvl="0" indent="-342900" algn="just">
              <a:spcBef>
                <a:spcPts val="45"/>
              </a:spcBef>
              <a:spcAft>
                <a:spcPts val="0"/>
              </a:spcAft>
              <a:buClr>
                <a:srgbClr val="1F1F1F"/>
              </a:buClr>
              <a:buSzPct val="100000"/>
              <a:buFont typeface="Arial" panose="020B0604020202020204" pitchFamily="34" charset="0"/>
              <a:buChar char="•"/>
            </a:pPr>
            <a:r>
              <a:rPr lang="en-US" spc="-10" dirty="0">
                <a:latin typeface="Times New Roman" panose="02020603050405020304" pitchFamily="18" charset="0"/>
                <a:ea typeface="Times New Roman" panose="02020603050405020304" pitchFamily="18" charset="0"/>
                <a:cs typeface="Times New Roman" panose="02020603050405020304" pitchFamily="18" charset="0"/>
              </a:rPr>
              <a:t>M.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Nabipour</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P.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Nayyeri</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H.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Jabani</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S. S. and A.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Mosavi</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"Predicting Stock Market Trends Using Machine Learning and Deep Learning Algorithms Via Continuous and Binary Data; a Comparative Analysis,“</a:t>
            </a:r>
          </a:p>
          <a:p>
            <a:pPr lvl="0" algn="just">
              <a:spcBef>
                <a:spcPts val="45"/>
              </a:spcBef>
              <a:spcAft>
                <a:spcPts val="0"/>
              </a:spcAft>
              <a:buClr>
                <a:srgbClr val="1F1F1F"/>
              </a:buClr>
              <a:buSzPct val="100000"/>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45"/>
              </a:spcBef>
              <a:spcAft>
                <a:spcPts val="0"/>
              </a:spcAft>
              <a:buClr>
                <a:srgbClr val="1F1F1F"/>
              </a:buClr>
              <a:buSzPct val="100000"/>
              <a:buFont typeface="Arial" panose="020B0604020202020204" pitchFamily="34" charset="0"/>
              <a:buChar char="•"/>
            </a:pPr>
            <a:r>
              <a:rPr lang="en-US" spc="-10" dirty="0">
                <a:latin typeface="Times New Roman" panose="02020603050405020304" pitchFamily="18" charset="0"/>
                <a:ea typeface="Times New Roman" panose="02020603050405020304" pitchFamily="18" charset="0"/>
                <a:cs typeface="Times New Roman" panose="02020603050405020304" pitchFamily="18" charset="0"/>
              </a:rPr>
              <a:t>I. Bhattacharjee and P. Bhattacharja, "Stock Price Prediction: A Comparative Study between Traditional Statistical Approach and Machine Learning Approach," 2019 4th International Conference on Electrical Information and Communication Technology (EICT), Khulna, Bangladesh, 2019, pp. 1-6,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10.1109/EICT48899.2019.9068850.</a:t>
            </a:r>
          </a:p>
          <a:p>
            <a:pPr lvl="0" algn="just">
              <a:spcBef>
                <a:spcPts val="45"/>
              </a:spcBef>
              <a:spcAft>
                <a:spcPts val="0"/>
              </a:spcAft>
              <a:buClr>
                <a:srgbClr val="1F1F1F"/>
              </a:buClr>
              <a:buSzPct val="100000"/>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45"/>
              </a:spcBef>
              <a:spcAft>
                <a:spcPts val="0"/>
              </a:spcAft>
              <a:buClr>
                <a:srgbClr val="1F1F1F"/>
              </a:buClr>
              <a:buSzPct val="100000"/>
              <a:buFont typeface="Arial" panose="020B0604020202020204" pitchFamily="34" charset="0"/>
              <a:buChar char="•"/>
            </a:pP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Selvamuthu</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D., Kumar, V. &amp; Mishra, A. Indian stock market prediction using artificial neural networks on tick data.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FinancInnov</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5, 16 (2019).</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u="sng" spc="-1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https://doi.org/10.1186/s40854-019-0131-7</a:t>
            </a:r>
            <a:endParaRPr lang="en-US" u="sng" spc="-1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a:spcBef>
                <a:spcPts val="45"/>
              </a:spcBef>
              <a:spcAft>
                <a:spcPts val="0"/>
              </a:spcAft>
              <a:buClr>
                <a:srgbClr val="1F1F1F"/>
              </a:buClr>
              <a:buSzPct val="100000"/>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45"/>
              </a:spcBef>
              <a:spcAft>
                <a:spcPts val="0"/>
              </a:spcAft>
              <a:buClr>
                <a:srgbClr val="1F1F1F"/>
              </a:buClr>
              <a:buSzPct val="100000"/>
              <a:buFont typeface="Arial" panose="020B0604020202020204" pitchFamily="34" charset="0"/>
              <a:buChar char="•"/>
            </a:pPr>
            <a:r>
              <a:rPr lang="en-US" spc="-10" dirty="0">
                <a:latin typeface="Times New Roman" panose="02020603050405020304" pitchFamily="18" charset="0"/>
                <a:ea typeface="Times New Roman" panose="02020603050405020304" pitchFamily="18" charset="0"/>
                <a:cs typeface="Times New Roman" panose="02020603050405020304" pitchFamily="18" charset="0"/>
              </a:rPr>
              <a:t>A,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Yashmita</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&amp; D, Dr. (2023). Building a Stock Price Prediction Model using Random Forest Regression and Sentimental Analysis. INTERANTIONAL JOURNAL OF SCIENTIFIC RESEARCH IN ENGINEERING AND MANAGEMENT. 07. 10.55041/IJSREM18258.</a:t>
            </a:r>
          </a:p>
          <a:p>
            <a:pPr lvl="0" algn="just">
              <a:spcBef>
                <a:spcPts val="45"/>
              </a:spcBef>
              <a:spcAft>
                <a:spcPts val="0"/>
              </a:spcAft>
              <a:buClr>
                <a:srgbClr val="1F1F1F"/>
              </a:buClr>
              <a:buSzPct val="100000"/>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45"/>
              </a:spcBef>
              <a:spcAft>
                <a:spcPts val="0"/>
              </a:spcAft>
              <a:buClr>
                <a:srgbClr val="1F1F1F"/>
              </a:buClr>
              <a:buSzPct val="100000"/>
              <a:buFont typeface="Arial" panose="020B0604020202020204" pitchFamily="34" charset="0"/>
              <a:buChar char="•"/>
            </a:pPr>
            <a:r>
              <a:rPr lang="en-US" spc="-10" dirty="0">
                <a:latin typeface="Times New Roman" panose="02020603050405020304" pitchFamily="18" charset="0"/>
                <a:ea typeface="Times New Roman" panose="02020603050405020304" pitchFamily="18" charset="0"/>
                <a:cs typeface="Times New Roman" panose="02020603050405020304" pitchFamily="18" charset="0"/>
              </a:rPr>
              <a:t>S.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Sarode</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H. G. Tolani, P. Kak and C. S.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Lifna</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"Stock Price Prediction Using Machine Learning Techniques," 2019 International Conference on Intelligent Sustainable Systems (ICISS),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Palladam</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India, 2019, pp. 177-181,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doi</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10.1109/ISS1.2019.8907958.</a:t>
            </a:r>
            <a:endParaRPr lang="en-IN" spc="-1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Bef>
                <a:spcPts val="45"/>
              </a:spcBef>
              <a:buSzPct val="10000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84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887292792"/>
              </p:ext>
            </p:extLst>
          </p:nvPr>
        </p:nvGraphicFramePr>
        <p:xfrm>
          <a:off x="187325" y="873125"/>
          <a:ext cx="8769350" cy="5313071"/>
        </p:xfrm>
        <a:graphic>
          <a:graphicData uri="http://schemas.openxmlformats.org/drawingml/2006/table">
            <a:tbl>
              <a:tblPr firstRow="1" bandRow="1">
                <a:tableStyleId>{073A0DAA-6AF3-43AB-8588-CEC1D06C72B9}</a:tableStyleId>
              </a:tblPr>
              <a:tblGrid>
                <a:gridCol w="722734">
                  <a:extLst>
                    <a:ext uri="{9D8B030D-6E8A-4147-A177-3AD203B41FA5}">
                      <a16:colId xmlns:a16="http://schemas.microsoft.com/office/drawing/2014/main" val="20000"/>
                    </a:ext>
                  </a:extLst>
                </a:gridCol>
                <a:gridCol w="1063689">
                  <a:extLst>
                    <a:ext uri="{9D8B030D-6E8A-4147-A177-3AD203B41FA5}">
                      <a16:colId xmlns:a16="http://schemas.microsoft.com/office/drawing/2014/main" val="20001"/>
                    </a:ext>
                  </a:extLst>
                </a:gridCol>
                <a:gridCol w="1427584">
                  <a:extLst>
                    <a:ext uri="{9D8B030D-6E8A-4147-A177-3AD203B41FA5}">
                      <a16:colId xmlns:a16="http://schemas.microsoft.com/office/drawing/2014/main" val="20002"/>
                    </a:ext>
                  </a:extLst>
                </a:gridCol>
                <a:gridCol w="1567543">
                  <a:extLst>
                    <a:ext uri="{9D8B030D-6E8A-4147-A177-3AD203B41FA5}">
                      <a16:colId xmlns:a16="http://schemas.microsoft.com/office/drawing/2014/main" val="20003"/>
                    </a:ext>
                  </a:extLst>
                </a:gridCol>
                <a:gridCol w="2070100">
                  <a:extLst>
                    <a:ext uri="{9D8B030D-6E8A-4147-A177-3AD203B41FA5}">
                      <a16:colId xmlns:a16="http://schemas.microsoft.com/office/drawing/2014/main" val="20004"/>
                    </a:ext>
                  </a:extLst>
                </a:gridCol>
                <a:gridCol w="1917700">
                  <a:extLst>
                    <a:ext uri="{9D8B030D-6E8A-4147-A177-3AD203B41FA5}">
                      <a16:colId xmlns:a16="http://schemas.microsoft.com/office/drawing/2014/main" val="20005"/>
                    </a:ext>
                  </a:extLst>
                </a:gridCol>
              </a:tblGrid>
              <a:tr h="806355">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Merits </a:t>
                      </a:r>
                    </a:p>
                  </a:txBody>
                  <a:tcPr/>
                </a:tc>
                <a:tc>
                  <a:txBody>
                    <a:bodyPr/>
                    <a:lstStyle/>
                    <a:p>
                      <a:r>
                        <a:rPr lang="en-US" dirty="0">
                          <a:latin typeface="Times New Roman" panose="02020603050405020304" pitchFamily="18" charset="0"/>
                          <a:cs typeface="Times New Roman" panose="02020603050405020304" pitchFamily="18" charset="0"/>
                        </a:rPr>
                        <a:t>D</a:t>
                      </a:r>
                      <a:r>
                        <a:rPr lang="en-IN" dirty="0" err="1">
                          <a:latin typeface="Times New Roman" panose="02020603050405020304" pitchFamily="18" charset="0"/>
                          <a:cs typeface="Times New Roman" panose="02020603050405020304" pitchFamily="18" charset="0"/>
                        </a:rPr>
                        <a:t>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506716">
                <a:tc>
                  <a:txBody>
                    <a:bodyPr/>
                    <a:lstStyle/>
                    <a:p>
                      <a:r>
                        <a:rPr lang="en-IN" dirty="0">
                          <a:latin typeface="Times New Roman" panose="02020603050405020304" pitchFamily="18" charset="0"/>
                          <a:cs typeface="Times New Roman" panose="02020603050405020304" pitchFamily="18" charset="0"/>
                        </a:rPr>
                        <a:t>2022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cs typeface="Times New Roman" panose="02020603050405020304" pitchFamily="18" charset="0"/>
                        </a:rPr>
                        <a:t>Ilia </a:t>
                      </a:r>
                      <a:r>
                        <a:rPr lang="en-US" sz="1800" kern="1200" dirty="0" err="1">
                          <a:solidFill>
                            <a:schemeClr val="tx1"/>
                          </a:solidFill>
                          <a:effectLst/>
                          <a:latin typeface="Times New Roman" panose="02020603050405020304" pitchFamily="18" charset="0"/>
                          <a:cs typeface="Times New Roman" panose="02020603050405020304" pitchFamily="18" charset="0"/>
                        </a:rPr>
                        <a:t>Zaznov</a:t>
                      </a:r>
                      <a:r>
                        <a:rPr lang="en-US" sz="1800" kern="1200" dirty="0">
                          <a:solidFill>
                            <a:schemeClr val="tx1"/>
                          </a:solidFill>
                          <a:effectLst/>
                          <a:latin typeface="Times New Roman" panose="02020603050405020304" pitchFamily="18" charset="0"/>
                          <a:cs typeface="Times New Roman" panose="02020603050405020304" pitchFamily="18" charset="0"/>
                        </a:rPr>
                        <a:t>   Julian Kunkel </a:t>
                      </a:r>
                      <a:endParaRPr lang="en-US" sz="1800" b="0" u="none" dirty="0">
                        <a:solidFill>
                          <a:schemeClr val="tx1"/>
                        </a:solidFill>
                        <a:latin typeface="Times New Roman" panose="02020603050405020304" pitchFamily="18" charset="0"/>
                        <a:ea typeface="Georgia"/>
                        <a:cs typeface="Times New Roman" panose="02020603050405020304" pitchFamily="18" charset="0"/>
                        <a:sym typeface="Georgia"/>
                      </a:endParaRPr>
                    </a:p>
                    <a:p>
                      <a:endParaRPr lang="en-IN"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cs typeface="Times New Roman" panose="02020603050405020304" pitchFamily="18" charset="0"/>
                        </a:rPr>
                        <a:t>Predicting Stock Price Changes Based on the Limit Order Book: A Survey</a:t>
                      </a:r>
                      <a:endParaRPr lang="en-IN" sz="1800" kern="1200" dirty="0">
                        <a:solidFill>
                          <a:schemeClr val="tx1"/>
                        </a:solidFill>
                        <a:effectLst/>
                        <a:latin typeface="Times New Roman" panose="02020603050405020304" pitchFamily="18" charset="0"/>
                        <a:cs typeface="Times New Roman" panose="02020603050405020304" pitchFamily="18" charset="0"/>
                      </a:endParaRPr>
                    </a:p>
                    <a:p>
                      <a:endParaRPr lang="en-IN"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Long short-term memory</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(LSTM).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It is focused on the critical evaluation of the current studies in the subject area of stock price movement predictions based on LOB data.</a:t>
                      </a:r>
                      <a:endParaRPr lang="en-IN"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cs typeface="Times New Roman" panose="02020603050405020304" pitchFamily="18" charset="0"/>
                        </a:rPr>
                        <a:t>The dataset suffers from a number of issues, such as dated information, inherently unbalanced distribution between three classes, five stocks comprising this dataset are indistinguishable, and etc.</a:t>
                      </a:r>
                      <a:endParaRPr lang="en-US" sz="1800" b="0" dirty="0">
                        <a:solidFill>
                          <a:schemeClr val="tx1"/>
                        </a:solidFill>
                        <a:latin typeface="Times New Roman" panose="02020603050405020304" pitchFamily="18" charset="0"/>
                        <a:ea typeface="Georgia"/>
                        <a:cs typeface="Times New Roman" panose="02020603050405020304" pitchFamily="18" charset="0"/>
                        <a:sym typeface="Georgia"/>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1370781269"/>
              </p:ext>
            </p:extLst>
          </p:nvPr>
        </p:nvGraphicFramePr>
        <p:xfrm>
          <a:off x="352425" y="1368425"/>
          <a:ext cx="8439150" cy="3901765"/>
        </p:xfrm>
        <a:graphic>
          <a:graphicData uri="http://schemas.openxmlformats.org/drawingml/2006/table">
            <a:tbl>
              <a:tblPr firstRow="1" bandRow="1">
                <a:tableStyleId>{073A0DAA-6AF3-43AB-8588-CEC1D06C72B9}</a:tableStyleId>
              </a:tblPr>
              <a:tblGrid>
                <a:gridCol w="755650">
                  <a:extLst>
                    <a:ext uri="{9D8B030D-6E8A-4147-A177-3AD203B41FA5}">
                      <a16:colId xmlns:a16="http://schemas.microsoft.com/office/drawing/2014/main" val="20000"/>
                    </a:ext>
                  </a:extLst>
                </a:gridCol>
                <a:gridCol w="1053841">
                  <a:extLst>
                    <a:ext uri="{9D8B030D-6E8A-4147-A177-3AD203B41FA5}">
                      <a16:colId xmlns:a16="http://schemas.microsoft.com/office/drawing/2014/main" val="20001"/>
                    </a:ext>
                  </a:extLst>
                </a:gridCol>
                <a:gridCol w="1520890">
                  <a:extLst>
                    <a:ext uri="{9D8B030D-6E8A-4147-A177-3AD203B41FA5}">
                      <a16:colId xmlns:a16="http://schemas.microsoft.com/office/drawing/2014/main" val="20002"/>
                    </a:ext>
                  </a:extLst>
                </a:gridCol>
                <a:gridCol w="2149669">
                  <a:extLst>
                    <a:ext uri="{9D8B030D-6E8A-4147-A177-3AD203B41FA5}">
                      <a16:colId xmlns:a16="http://schemas.microsoft.com/office/drawing/2014/main" val="20003"/>
                    </a:ext>
                  </a:extLst>
                </a:gridCol>
                <a:gridCol w="1657220">
                  <a:extLst>
                    <a:ext uri="{9D8B030D-6E8A-4147-A177-3AD203B41FA5}">
                      <a16:colId xmlns:a16="http://schemas.microsoft.com/office/drawing/2014/main" val="20004"/>
                    </a:ext>
                  </a:extLst>
                </a:gridCol>
                <a:gridCol w="1301880">
                  <a:extLst>
                    <a:ext uri="{9D8B030D-6E8A-4147-A177-3AD203B41FA5}">
                      <a16:colId xmlns:a16="http://schemas.microsoft.com/office/drawing/2014/main" val="20005"/>
                    </a:ext>
                  </a:extLst>
                </a:gridCol>
              </a:tblGrid>
              <a:tr h="606850">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Author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a:t>
                      </a: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Merits </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emerits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3261675">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2021</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cs typeface="Times New Roman" panose="02020603050405020304" pitchFamily="18" charset="0"/>
                        </a:rPr>
                        <a:t>Dylan M.   Crain</a:t>
                      </a:r>
                      <a:endParaRPr lang="en-IN"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180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cs typeface="Times New Roman" panose="02020603050405020304" pitchFamily="18" charset="0"/>
                        </a:rPr>
                        <a:t>Stock Movement Prediction using Technical and Data</a:t>
                      </a:r>
                      <a:endParaRPr lang="en-US" sz="1800"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180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Gated recurrent unit(</a:t>
                      </a:r>
                      <a:r>
                        <a:rPr lang="en-US" sz="1800" dirty="0">
                          <a:latin typeface="Times New Roman" panose="02020603050405020304" pitchFamily="18" charset="0"/>
                          <a:cs typeface="Times New Roman" panose="02020603050405020304" pitchFamily="18" charset="0"/>
                        </a:rPr>
                        <a:t>GRU) and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Long short-term memory(</a:t>
                      </a:r>
                      <a:r>
                        <a:rPr lang="en-US" sz="1800" dirty="0">
                          <a:latin typeface="Times New Roman" panose="02020603050405020304" pitchFamily="18" charset="0"/>
                          <a:cs typeface="Times New Roman" panose="02020603050405020304" pitchFamily="18" charset="0"/>
                        </a:rPr>
                        <a:t>LSTM)</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Both technical and fundamental data is used.</a:t>
                      </a:r>
                      <a:endParaRPr lang="en-IN"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It would be a useful alteration to include more than just one stock in the analysis. </a:t>
                      </a:r>
                      <a:endParaRPr lang="en-IN"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7</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210043765"/>
              </p:ext>
            </p:extLst>
          </p:nvPr>
        </p:nvGraphicFramePr>
        <p:xfrm>
          <a:off x="352425" y="1368425"/>
          <a:ext cx="8439150" cy="3901765"/>
        </p:xfrm>
        <a:graphic>
          <a:graphicData uri="http://schemas.openxmlformats.org/drawingml/2006/table">
            <a:tbl>
              <a:tblPr firstRow="1" bandRow="1">
                <a:tableStyleId>{073A0DAA-6AF3-43AB-8588-CEC1D06C72B9}</a:tableStyleId>
              </a:tblPr>
              <a:tblGrid>
                <a:gridCol w="75565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gridCol w="1841500">
                  <a:extLst>
                    <a:ext uri="{9D8B030D-6E8A-4147-A177-3AD203B41FA5}">
                      <a16:colId xmlns:a16="http://schemas.microsoft.com/office/drawing/2014/main" val="20003"/>
                    </a:ext>
                  </a:extLst>
                </a:gridCol>
                <a:gridCol w="1713204">
                  <a:extLst>
                    <a:ext uri="{9D8B030D-6E8A-4147-A177-3AD203B41FA5}">
                      <a16:colId xmlns:a16="http://schemas.microsoft.com/office/drawing/2014/main" val="20004"/>
                    </a:ext>
                  </a:extLst>
                </a:gridCol>
                <a:gridCol w="1245896">
                  <a:extLst>
                    <a:ext uri="{9D8B030D-6E8A-4147-A177-3AD203B41FA5}">
                      <a16:colId xmlns:a16="http://schemas.microsoft.com/office/drawing/2014/main" val="20005"/>
                    </a:ext>
                  </a:extLst>
                </a:gridCol>
              </a:tblGrid>
              <a:tr h="606850">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Author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a:t>
                      </a: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Merits</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emerits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3261675">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2021</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Nagaraj Naik, Biju R. Mohan</a:t>
                      </a:r>
                      <a:endParaRPr lang="en-IN" sz="1800" b="0" u="none" dirty="0">
                        <a:solidFill>
                          <a:schemeClr val="tx1"/>
                        </a:solidFill>
                        <a:latin typeface="Times New Roman" panose="02020603050405020304" pitchFamily="18" charset="0"/>
                        <a:ea typeface="Georgia"/>
                        <a:cs typeface="Times New Roman" panose="02020603050405020304" pitchFamily="18" charset="0"/>
                        <a:sym typeface="Georgia"/>
                      </a:endParaRP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Novel Stock Crisis Prediction Technique—A Study on Indian Stock Market</a:t>
                      </a: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Log-Periodic Power Law(LPPL)</a:t>
                      </a:r>
                      <a:endParaRPr lang="en-IN"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Proposed the Hybrid Feature Selection (HFS) algorithm to remove irrelevant stock financial parameters features</a:t>
                      </a:r>
                      <a:r>
                        <a:rPr lang="en-US" sz="1800" b="0" i="0" kern="1200" dirty="0">
                          <a:solidFill>
                            <a:schemeClr val="tx2"/>
                          </a:solidFill>
                          <a:effectLst/>
                          <a:latin typeface="Times New Roman" panose="02020603050405020304" pitchFamily="18" charset="0"/>
                          <a:ea typeface="+mn-ea"/>
                          <a:cs typeface="Times New Roman" panose="02020603050405020304" pitchFamily="18" charset="0"/>
                        </a:rPr>
                        <a:t>.</a:t>
                      </a:r>
                      <a:endParaRPr lang="en-US" sz="1800" b="0" dirty="0">
                        <a:solidFill>
                          <a:schemeClr val="tx2"/>
                        </a:solidFill>
                        <a:latin typeface="Times New Roman" panose="02020603050405020304" pitchFamily="18" charset="0"/>
                        <a:ea typeface="Georgia"/>
                        <a:cs typeface="Times New Roman" panose="02020603050405020304" pitchFamily="18" charset="0"/>
                        <a:sym typeface="Georgia"/>
                      </a:endParaRPr>
                    </a:p>
                    <a:p>
                      <a:pPr marL="0" marR="0" lvl="0" indent="0" algn="l" rtl="0">
                        <a:spcBef>
                          <a:spcPts val="0"/>
                        </a:spcBef>
                        <a:spcAft>
                          <a:spcPts val="0"/>
                        </a:spcAft>
                        <a:buNone/>
                      </a:pPr>
                      <a:endParaRPr sz="18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Explored only a limited number of technical parameters of stock prices.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585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8</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3162492843"/>
              </p:ext>
            </p:extLst>
          </p:nvPr>
        </p:nvGraphicFramePr>
        <p:xfrm>
          <a:off x="275577" y="1003417"/>
          <a:ext cx="8592846" cy="5352934"/>
        </p:xfrm>
        <a:graphic>
          <a:graphicData uri="http://schemas.openxmlformats.org/drawingml/2006/table">
            <a:tbl>
              <a:tblPr firstRow="1" bandRow="1">
                <a:tableStyleId>{073A0DAA-6AF3-43AB-8588-CEC1D06C72B9}</a:tableStyleId>
              </a:tblPr>
              <a:tblGrid>
                <a:gridCol w="769412">
                  <a:extLst>
                    <a:ext uri="{9D8B030D-6E8A-4147-A177-3AD203B41FA5}">
                      <a16:colId xmlns:a16="http://schemas.microsoft.com/office/drawing/2014/main" val="20000"/>
                    </a:ext>
                  </a:extLst>
                </a:gridCol>
                <a:gridCol w="1203689">
                  <a:extLst>
                    <a:ext uri="{9D8B030D-6E8A-4147-A177-3AD203B41FA5}">
                      <a16:colId xmlns:a16="http://schemas.microsoft.com/office/drawing/2014/main" val="20001"/>
                    </a:ext>
                  </a:extLst>
                </a:gridCol>
                <a:gridCol w="1418253">
                  <a:extLst>
                    <a:ext uri="{9D8B030D-6E8A-4147-A177-3AD203B41FA5}">
                      <a16:colId xmlns:a16="http://schemas.microsoft.com/office/drawing/2014/main" val="20002"/>
                    </a:ext>
                  </a:extLst>
                </a:gridCol>
                <a:gridCol w="1679510">
                  <a:extLst>
                    <a:ext uri="{9D8B030D-6E8A-4147-A177-3AD203B41FA5}">
                      <a16:colId xmlns:a16="http://schemas.microsoft.com/office/drawing/2014/main" val="20003"/>
                    </a:ext>
                  </a:extLst>
                </a:gridCol>
                <a:gridCol w="1907786">
                  <a:extLst>
                    <a:ext uri="{9D8B030D-6E8A-4147-A177-3AD203B41FA5}">
                      <a16:colId xmlns:a16="http://schemas.microsoft.com/office/drawing/2014/main" val="20004"/>
                    </a:ext>
                  </a:extLst>
                </a:gridCol>
                <a:gridCol w="1614196">
                  <a:extLst>
                    <a:ext uri="{9D8B030D-6E8A-4147-A177-3AD203B41FA5}">
                      <a16:colId xmlns:a16="http://schemas.microsoft.com/office/drawing/2014/main" val="20005"/>
                    </a:ext>
                  </a:extLst>
                </a:gridCol>
              </a:tblGrid>
              <a:tr h="51547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Author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a:t>
                      </a: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Merits</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emerits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4712844">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2021</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200" dirty="0">
                          <a:solidFill>
                            <a:schemeClr val="dk1"/>
                          </a:solidFill>
                          <a:effectLst/>
                          <a:latin typeface="Times New Roman" panose="02020603050405020304" pitchFamily="18" charset="0"/>
                          <a:ea typeface="+mn-ea"/>
                          <a:cs typeface="Times New Roman" panose="02020603050405020304" pitchFamily="18" charset="0"/>
                        </a:rPr>
                        <a:t>Priyanka Srivastava; P K Mishra</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rtl="0">
                        <a:spcBef>
                          <a:spcPts val="0"/>
                        </a:spcBef>
                        <a:spcAft>
                          <a:spcPts val="0"/>
                        </a:spcAft>
                        <a:buNone/>
                      </a:pPr>
                      <a:endParaRPr lang="en-IN" sz="1750" b="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Stock Market Prediction Using RNN LSTM</a:t>
                      </a:r>
                      <a:endParaRPr lang="en-IN" sz="1750" b="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Long Short Term Memory (LSTM), Recurrent neural network (RNN)</a:t>
                      </a:r>
                      <a:endParaRPr sz="2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Due to its capability of storing past information, LSTM is very useful in predicting stock prices. This is because the prediction of a future stock price is dependent on the previous prices</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rtl="0">
                        <a:spcBef>
                          <a:spcPts val="0"/>
                        </a:spcBef>
                        <a:spcAft>
                          <a:spcPts val="0"/>
                        </a:spcAft>
                        <a:buNone/>
                      </a:pPr>
                      <a:endParaRPr sz="1800" b="1" dirty="0">
                        <a:latin typeface="Times New Roman" panose="02020603050405020304" pitchFamily="18" charset="0"/>
                        <a:cs typeface="Times New Roman" panose="02020603050405020304" pitchFamily="18" charset="0"/>
                      </a:endParaRPr>
                    </a:p>
                  </a:txBody>
                  <a:tcPr marL="91450" marR="91450" marT="45725" marB="45725"/>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Statistical relevance of the result is needed. 5. More careful data design is needed and systematically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analyzed</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a:t>
                      </a: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a:t>
                      </a:r>
                      <a:endParaRPr lang="en-US" sz="1800" b="0" dirty="0">
                        <a:solidFill>
                          <a:schemeClr val="tx1"/>
                        </a:solidFill>
                        <a:latin typeface="Times New Roman" panose="02020603050405020304" pitchFamily="18" charset="0"/>
                        <a:ea typeface="Georgia"/>
                        <a:cs typeface="Times New Roman" panose="02020603050405020304" pitchFamily="18" charset="0"/>
                        <a:sym typeface="Georgia"/>
                      </a:endParaRP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7756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9</a:t>
            </a:fld>
            <a:endParaRPr lang="en-IN"/>
          </a:p>
        </p:txBody>
      </p:sp>
      <p:graphicFrame>
        <p:nvGraphicFramePr>
          <p:cNvPr id="3" name="Table 2"/>
          <p:cNvGraphicFramePr>
            <a:graphicFrameLocks noGrp="1"/>
          </p:cNvGraphicFramePr>
          <p:nvPr>
            <p:extLst>
              <p:ext uri="{D42A27DB-BD31-4B8C-83A1-F6EECF244321}">
                <p14:modId xmlns:p14="http://schemas.microsoft.com/office/powerpoint/2010/main" val="3795875707"/>
              </p:ext>
            </p:extLst>
          </p:nvPr>
        </p:nvGraphicFramePr>
        <p:xfrm>
          <a:off x="352425" y="1072650"/>
          <a:ext cx="8439150" cy="4907300"/>
        </p:xfrm>
        <a:graphic>
          <a:graphicData uri="http://schemas.openxmlformats.org/drawingml/2006/table">
            <a:tbl>
              <a:tblPr firstRow="1" bandRow="1">
                <a:tableStyleId>{073A0DAA-6AF3-43AB-8588-CEC1D06C72B9}</a:tableStyleId>
              </a:tblPr>
              <a:tblGrid>
                <a:gridCol w="75565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gridCol w="1841500">
                  <a:extLst>
                    <a:ext uri="{9D8B030D-6E8A-4147-A177-3AD203B41FA5}">
                      <a16:colId xmlns:a16="http://schemas.microsoft.com/office/drawing/2014/main" val="20003"/>
                    </a:ext>
                  </a:extLst>
                </a:gridCol>
                <a:gridCol w="1713204">
                  <a:extLst>
                    <a:ext uri="{9D8B030D-6E8A-4147-A177-3AD203B41FA5}">
                      <a16:colId xmlns:a16="http://schemas.microsoft.com/office/drawing/2014/main" val="20004"/>
                    </a:ext>
                  </a:extLst>
                </a:gridCol>
                <a:gridCol w="1245896">
                  <a:extLst>
                    <a:ext uri="{9D8B030D-6E8A-4147-A177-3AD203B41FA5}">
                      <a16:colId xmlns:a16="http://schemas.microsoft.com/office/drawing/2014/main" val="20005"/>
                    </a:ext>
                  </a:extLst>
                </a:gridCol>
              </a:tblGrid>
              <a:tr h="606850">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Year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Author</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Title</a:t>
                      </a: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Merits</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emerits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3261675">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2020</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Mojtaba</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Nabipour</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Pooyan</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Nayyeri</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Hamed </a:t>
                      </a:r>
                      <a:r>
                        <a:rPr lang="en-IN"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Jabani</a:t>
                      </a:r>
                      <a:r>
                        <a:rPr lang="en-IN"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,Shahab S, Amir </a:t>
                      </a:r>
                      <a:r>
                        <a:rPr lang="en-IN"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Mosavi</a:t>
                      </a:r>
                      <a:endParaRPr lang="en-IN"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Predicting Stock Market Trends Using Machine Learning and Deep Learning Algorithms Via Continuous and Binary Data; a Comparative Analysis</a:t>
                      </a:r>
                    </a:p>
                    <a:p>
                      <a:pPr marL="0" marR="0" lvl="0" indent="0" algn="l" rtl="0">
                        <a:spcBef>
                          <a:spcPts val="0"/>
                        </a:spcBef>
                        <a:spcAft>
                          <a:spcPts val="0"/>
                        </a:spcAft>
                        <a:buNone/>
                      </a:pPr>
                      <a:endParaRPr lang="en-IN" sz="1750" dirty="0">
                        <a:uFill>
                          <a:noFill/>
                        </a:u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Nine machine learning methods (Decision Tree, Random Forest,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Adaboost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XGBoost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SVC, Naïve Bayes, KNN, Logistic Regression and ANN) and two deep learning algorithms (RNN and LSTM) are used.</a:t>
                      </a:r>
                      <a:endParaRPr lang="en-IN"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2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evaluation results indicate that for the continuous data, RNN and LSTM outperform other prediction models with a considerable difference.</a:t>
                      </a:r>
                      <a:endParaRPr sz="1800" b="1"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Complexity and nonlinearity are two main challenges faced.</a:t>
                      </a:r>
                      <a:endParaRPr lang="en-IN"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5605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3291</Words>
  <Application>Microsoft Office PowerPoint</Application>
  <PresentationFormat>On-screen Show (4:3)</PresentationFormat>
  <Paragraphs>432</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PowerPoint Presentation</vt:lpstr>
      <vt:lpstr>Abstract</vt:lpstr>
      <vt:lpstr>BASE PAPER</vt:lpstr>
      <vt:lpstr>PowerPoint Presentation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Problem Statement</vt:lpstr>
      <vt:lpstr>Proposed System</vt:lpstr>
      <vt:lpstr>Advantages</vt:lpstr>
      <vt:lpstr>List of Modules</vt:lpstr>
      <vt:lpstr>Software / Hardware used</vt:lpstr>
      <vt:lpstr>Methodology used</vt:lpstr>
      <vt:lpstr>System Architecture</vt:lpstr>
      <vt:lpstr>System Design – Use Case Diagram</vt:lpstr>
      <vt:lpstr>System Design – Class Diagram</vt:lpstr>
      <vt:lpstr>System Design – Sequence diagram</vt:lpstr>
      <vt:lpstr>System Design – Activity diagram</vt:lpstr>
      <vt:lpstr>System Design – DFD diagram</vt:lpstr>
      <vt:lpstr>Module Description</vt:lpstr>
      <vt:lpstr>Module Description</vt:lpstr>
      <vt:lpstr>Module Description</vt:lpstr>
      <vt:lpstr>Module Description</vt:lpstr>
      <vt:lpstr>Module Description</vt:lpstr>
      <vt:lpstr>Module Description</vt:lpstr>
      <vt:lpstr>Module Description</vt:lpstr>
      <vt:lpstr>Performance Evaluation</vt:lpstr>
      <vt:lpstr>Performance Evaluation</vt:lpstr>
      <vt:lpstr>Performance Evaluation</vt:lpstr>
      <vt:lpstr>Screen Shots</vt:lpstr>
      <vt:lpstr>Screen Shots</vt:lpstr>
      <vt:lpstr>Conclusion / Feature Enhancement</vt:lpstr>
      <vt:lpstr>Reference Paper/ URL</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Astalakshmi</dc:creator>
  <cp:lastModifiedBy>Preethi B</cp:lastModifiedBy>
  <cp:revision>9</cp:revision>
  <dcterms:modified xsi:type="dcterms:W3CDTF">2023-04-08T17:51:43Z</dcterms:modified>
</cp:coreProperties>
</file>