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73" r:id="rId7"/>
    <p:sldId id="274" r:id="rId8"/>
    <p:sldId id="275" r:id="rId9"/>
    <p:sldId id="267" r:id="rId10"/>
    <p:sldId id="277" r:id="rId11"/>
    <p:sldId id="259" r:id="rId12"/>
    <p:sldId id="266" r:id="rId13"/>
    <p:sldId id="265" r:id="rId14"/>
    <p:sldId id="270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317FC-E41E-4B63-B525-C79C7BDD20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226CCDC-69A3-4F63-B7FC-2036D17FDED8}">
      <dgm:prSet/>
      <dgm:spPr/>
      <dgm:t>
        <a:bodyPr/>
        <a:lstStyle/>
        <a:p>
          <a:r>
            <a:rPr lang="en-US"/>
            <a:t>DDL</a:t>
          </a:r>
        </a:p>
      </dgm:t>
    </dgm:pt>
    <dgm:pt modelId="{CCCEFA28-B21B-47E9-9B93-78D3C648823B}" type="parTrans" cxnId="{993BFD1C-53DC-46AB-BAA6-150D3012BFC1}">
      <dgm:prSet/>
      <dgm:spPr/>
      <dgm:t>
        <a:bodyPr/>
        <a:lstStyle/>
        <a:p>
          <a:endParaRPr lang="en-US"/>
        </a:p>
      </dgm:t>
    </dgm:pt>
    <dgm:pt modelId="{E6676C29-4ADA-487A-8138-0532FD886814}" type="sibTrans" cxnId="{993BFD1C-53DC-46AB-BAA6-150D3012BFC1}">
      <dgm:prSet/>
      <dgm:spPr/>
      <dgm:t>
        <a:bodyPr/>
        <a:lstStyle/>
        <a:p>
          <a:endParaRPr lang="en-US"/>
        </a:p>
      </dgm:t>
    </dgm:pt>
    <dgm:pt modelId="{0F6B9086-6AF6-4349-929E-1DE38D07EBA1}">
      <dgm:prSet/>
      <dgm:spPr/>
      <dgm:t>
        <a:bodyPr/>
        <a:lstStyle/>
        <a:p>
          <a:r>
            <a:rPr lang="en-US"/>
            <a:t>Computed columns </a:t>
          </a:r>
        </a:p>
      </dgm:t>
    </dgm:pt>
    <dgm:pt modelId="{F22E60A0-A09E-4E88-9E73-A08FCAB7D078}" type="parTrans" cxnId="{1E228F04-DAB5-4AA2-BB1E-42F2EE4A122B}">
      <dgm:prSet/>
      <dgm:spPr/>
      <dgm:t>
        <a:bodyPr/>
        <a:lstStyle/>
        <a:p>
          <a:endParaRPr lang="en-US"/>
        </a:p>
      </dgm:t>
    </dgm:pt>
    <dgm:pt modelId="{B250974C-31EB-4399-A0FE-B1670B16F436}" type="sibTrans" cxnId="{1E228F04-DAB5-4AA2-BB1E-42F2EE4A122B}">
      <dgm:prSet/>
      <dgm:spPr/>
      <dgm:t>
        <a:bodyPr/>
        <a:lstStyle/>
        <a:p>
          <a:endParaRPr lang="en-US"/>
        </a:p>
      </dgm:t>
    </dgm:pt>
    <dgm:pt modelId="{4B2B25A0-C800-4AA9-9F64-76527414BDB0}">
      <dgm:prSet/>
      <dgm:spPr/>
      <dgm:t>
        <a:bodyPr/>
        <a:lstStyle/>
        <a:p>
          <a:r>
            <a:rPr lang="en-US"/>
            <a:t>Functions</a:t>
          </a:r>
        </a:p>
      </dgm:t>
    </dgm:pt>
    <dgm:pt modelId="{B11A48F1-527F-4448-95AD-0123521C232E}" type="parTrans" cxnId="{4EC0B478-7F63-4F16-BC21-A276BBF823DB}">
      <dgm:prSet/>
      <dgm:spPr/>
      <dgm:t>
        <a:bodyPr/>
        <a:lstStyle/>
        <a:p>
          <a:endParaRPr lang="en-US"/>
        </a:p>
      </dgm:t>
    </dgm:pt>
    <dgm:pt modelId="{1B55FCFF-2A80-46B5-9998-A34F57CC99E2}" type="sibTrans" cxnId="{4EC0B478-7F63-4F16-BC21-A276BBF823DB}">
      <dgm:prSet/>
      <dgm:spPr/>
      <dgm:t>
        <a:bodyPr/>
        <a:lstStyle/>
        <a:p>
          <a:endParaRPr lang="en-US"/>
        </a:p>
      </dgm:t>
    </dgm:pt>
    <dgm:pt modelId="{63A4382F-FBDD-4E9A-869B-7E894AF8DAB9}">
      <dgm:prSet/>
      <dgm:spPr/>
      <dgm:t>
        <a:bodyPr/>
        <a:lstStyle/>
        <a:p>
          <a:r>
            <a:rPr lang="en-US"/>
            <a:t>Triggers</a:t>
          </a:r>
        </a:p>
      </dgm:t>
    </dgm:pt>
    <dgm:pt modelId="{2BA02C98-75D5-4AB4-8F5C-CC431156BC85}" type="parTrans" cxnId="{AFEF3C22-6C95-47D9-8FB4-5CCA9C98B03F}">
      <dgm:prSet/>
      <dgm:spPr/>
      <dgm:t>
        <a:bodyPr/>
        <a:lstStyle/>
        <a:p>
          <a:endParaRPr lang="en-US"/>
        </a:p>
      </dgm:t>
    </dgm:pt>
    <dgm:pt modelId="{C385E032-9FE9-4DE9-9EDD-C7B67E384214}" type="sibTrans" cxnId="{AFEF3C22-6C95-47D9-8FB4-5CCA9C98B03F}">
      <dgm:prSet/>
      <dgm:spPr/>
      <dgm:t>
        <a:bodyPr/>
        <a:lstStyle/>
        <a:p>
          <a:endParaRPr lang="en-US"/>
        </a:p>
      </dgm:t>
    </dgm:pt>
    <dgm:pt modelId="{432E7AF5-9558-40CC-8483-6E08FA99D33F}" type="pres">
      <dgm:prSet presAssocID="{E40317FC-E41E-4B63-B525-C79C7BDD206E}" presName="linear" presStyleCnt="0">
        <dgm:presLayoutVars>
          <dgm:animLvl val="lvl"/>
          <dgm:resizeHandles val="exact"/>
        </dgm:presLayoutVars>
      </dgm:prSet>
      <dgm:spPr/>
    </dgm:pt>
    <dgm:pt modelId="{660FD890-9B8E-4DC7-B89E-F209B3799789}" type="pres">
      <dgm:prSet presAssocID="{B226CCDC-69A3-4F63-B7FC-2036D17FDE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F66B25-A989-445F-9F22-1744346EB81E}" type="pres">
      <dgm:prSet presAssocID="{E6676C29-4ADA-487A-8138-0532FD886814}" presName="spacer" presStyleCnt="0"/>
      <dgm:spPr/>
    </dgm:pt>
    <dgm:pt modelId="{CBC49EC2-A7E4-443E-9A23-CCC430E8E813}" type="pres">
      <dgm:prSet presAssocID="{0F6B9086-6AF6-4349-929E-1DE38D07EB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991C7F-2AD0-4AC4-8CCA-23F5495DF9A6}" type="pres">
      <dgm:prSet presAssocID="{B250974C-31EB-4399-A0FE-B1670B16F436}" presName="spacer" presStyleCnt="0"/>
      <dgm:spPr/>
    </dgm:pt>
    <dgm:pt modelId="{4608D6B5-E301-41AA-B76D-426B5852015A}" type="pres">
      <dgm:prSet presAssocID="{4B2B25A0-C800-4AA9-9F64-76527414BD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8B612-5733-4590-B479-2FE77EB3F921}" type="pres">
      <dgm:prSet presAssocID="{1B55FCFF-2A80-46B5-9998-A34F57CC99E2}" presName="spacer" presStyleCnt="0"/>
      <dgm:spPr/>
    </dgm:pt>
    <dgm:pt modelId="{2925481C-63D3-4F64-AE59-E16F150A67DC}" type="pres">
      <dgm:prSet presAssocID="{63A4382F-FBDD-4E9A-869B-7E894AF8DA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228F04-DAB5-4AA2-BB1E-42F2EE4A122B}" srcId="{E40317FC-E41E-4B63-B525-C79C7BDD206E}" destId="{0F6B9086-6AF6-4349-929E-1DE38D07EBA1}" srcOrd="1" destOrd="0" parTransId="{F22E60A0-A09E-4E88-9E73-A08FCAB7D078}" sibTransId="{B250974C-31EB-4399-A0FE-B1670B16F436}"/>
    <dgm:cxn modelId="{993BFD1C-53DC-46AB-BAA6-150D3012BFC1}" srcId="{E40317FC-E41E-4B63-B525-C79C7BDD206E}" destId="{B226CCDC-69A3-4F63-B7FC-2036D17FDED8}" srcOrd="0" destOrd="0" parTransId="{CCCEFA28-B21B-47E9-9B93-78D3C648823B}" sibTransId="{E6676C29-4ADA-487A-8138-0532FD886814}"/>
    <dgm:cxn modelId="{AFEF3C22-6C95-47D9-8FB4-5CCA9C98B03F}" srcId="{E40317FC-E41E-4B63-B525-C79C7BDD206E}" destId="{63A4382F-FBDD-4E9A-869B-7E894AF8DAB9}" srcOrd="3" destOrd="0" parTransId="{2BA02C98-75D5-4AB4-8F5C-CC431156BC85}" sibTransId="{C385E032-9FE9-4DE9-9EDD-C7B67E384214}"/>
    <dgm:cxn modelId="{1FF10145-0854-4803-B2BE-64F1975F8C6C}" type="presOf" srcId="{0F6B9086-6AF6-4349-929E-1DE38D07EBA1}" destId="{CBC49EC2-A7E4-443E-9A23-CCC430E8E813}" srcOrd="0" destOrd="0" presId="urn:microsoft.com/office/officeart/2005/8/layout/vList2"/>
    <dgm:cxn modelId="{E8F6086F-70B7-409D-9FA0-D4A5D53A0197}" type="presOf" srcId="{4B2B25A0-C800-4AA9-9F64-76527414BDB0}" destId="{4608D6B5-E301-41AA-B76D-426B5852015A}" srcOrd="0" destOrd="0" presId="urn:microsoft.com/office/officeart/2005/8/layout/vList2"/>
    <dgm:cxn modelId="{4EC0B478-7F63-4F16-BC21-A276BBF823DB}" srcId="{E40317FC-E41E-4B63-B525-C79C7BDD206E}" destId="{4B2B25A0-C800-4AA9-9F64-76527414BDB0}" srcOrd="2" destOrd="0" parTransId="{B11A48F1-527F-4448-95AD-0123521C232E}" sibTransId="{1B55FCFF-2A80-46B5-9998-A34F57CC99E2}"/>
    <dgm:cxn modelId="{48E70D84-36DD-4298-9C1C-D9B18BA8F7A2}" type="presOf" srcId="{63A4382F-FBDD-4E9A-869B-7E894AF8DAB9}" destId="{2925481C-63D3-4F64-AE59-E16F150A67DC}" srcOrd="0" destOrd="0" presId="urn:microsoft.com/office/officeart/2005/8/layout/vList2"/>
    <dgm:cxn modelId="{51996EED-4812-4650-887D-E5EE6BB96B21}" type="presOf" srcId="{B226CCDC-69A3-4F63-B7FC-2036D17FDED8}" destId="{660FD890-9B8E-4DC7-B89E-F209B3799789}" srcOrd="0" destOrd="0" presId="urn:microsoft.com/office/officeart/2005/8/layout/vList2"/>
    <dgm:cxn modelId="{77CD79FB-279D-4126-80DE-91D9C9600E3F}" type="presOf" srcId="{E40317FC-E41E-4B63-B525-C79C7BDD206E}" destId="{432E7AF5-9558-40CC-8483-6E08FA99D33F}" srcOrd="0" destOrd="0" presId="urn:microsoft.com/office/officeart/2005/8/layout/vList2"/>
    <dgm:cxn modelId="{540315A3-0B92-45E7-AC54-1E12F53F30E4}" type="presParOf" srcId="{432E7AF5-9558-40CC-8483-6E08FA99D33F}" destId="{660FD890-9B8E-4DC7-B89E-F209B3799789}" srcOrd="0" destOrd="0" presId="urn:microsoft.com/office/officeart/2005/8/layout/vList2"/>
    <dgm:cxn modelId="{70978466-EBD6-4555-8A74-C95102DC95E2}" type="presParOf" srcId="{432E7AF5-9558-40CC-8483-6E08FA99D33F}" destId="{70F66B25-A989-445F-9F22-1744346EB81E}" srcOrd="1" destOrd="0" presId="urn:microsoft.com/office/officeart/2005/8/layout/vList2"/>
    <dgm:cxn modelId="{2A0EB3DB-AFB6-4819-92B0-EEAF96864E51}" type="presParOf" srcId="{432E7AF5-9558-40CC-8483-6E08FA99D33F}" destId="{CBC49EC2-A7E4-443E-9A23-CCC430E8E813}" srcOrd="2" destOrd="0" presId="urn:microsoft.com/office/officeart/2005/8/layout/vList2"/>
    <dgm:cxn modelId="{96724418-7555-4041-AC23-B5DF7C530A7D}" type="presParOf" srcId="{432E7AF5-9558-40CC-8483-6E08FA99D33F}" destId="{D6991C7F-2AD0-4AC4-8CCA-23F5495DF9A6}" srcOrd="3" destOrd="0" presId="urn:microsoft.com/office/officeart/2005/8/layout/vList2"/>
    <dgm:cxn modelId="{6B2360F4-202A-4300-8892-046168D6ADCC}" type="presParOf" srcId="{432E7AF5-9558-40CC-8483-6E08FA99D33F}" destId="{4608D6B5-E301-41AA-B76D-426B5852015A}" srcOrd="4" destOrd="0" presId="urn:microsoft.com/office/officeart/2005/8/layout/vList2"/>
    <dgm:cxn modelId="{22FF72AC-8DD0-44E1-84C7-35DA84FD2816}" type="presParOf" srcId="{432E7AF5-9558-40CC-8483-6E08FA99D33F}" destId="{E8D8B612-5733-4590-B479-2FE77EB3F921}" srcOrd="5" destOrd="0" presId="urn:microsoft.com/office/officeart/2005/8/layout/vList2"/>
    <dgm:cxn modelId="{EC6D3186-DF94-481A-9675-D26E88AC2F14}" type="presParOf" srcId="{432E7AF5-9558-40CC-8483-6E08FA99D33F}" destId="{2925481C-63D3-4F64-AE59-E16F150A67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FD890-9B8E-4DC7-B89E-F209B3799789}">
      <dsp:nvSpPr>
        <dsp:cNvPr id="0" name=""/>
        <dsp:cNvSpPr/>
      </dsp:nvSpPr>
      <dsp:spPr>
        <a:xfrm>
          <a:off x="0" y="294713"/>
          <a:ext cx="5257800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DDL</a:t>
          </a:r>
        </a:p>
      </dsp:txBody>
      <dsp:txXfrm>
        <a:off x="55030" y="349743"/>
        <a:ext cx="5147740" cy="1017235"/>
      </dsp:txXfrm>
    </dsp:sp>
    <dsp:sp modelId="{CBC49EC2-A7E4-443E-9A23-CCC430E8E813}">
      <dsp:nvSpPr>
        <dsp:cNvPr id="0" name=""/>
        <dsp:cNvSpPr/>
      </dsp:nvSpPr>
      <dsp:spPr>
        <a:xfrm>
          <a:off x="0" y="1557368"/>
          <a:ext cx="5257800" cy="11272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Computed columns </a:t>
          </a:r>
        </a:p>
      </dsp:txBody>
      <dsp:txXfrm>
        <a:off x="55030" y="1612398"/>
        <a:ext cx="5147740" cy="1017235"/>
      </dsp:txXfrm>
    </dsp:sp>
    <dsp:sp modelId="{4608D6B5-E301-41AA-B76D-426B5852015A}">
      <dsp:nvSpPr>
        <dsp:cNvPr id="0" name=""/>
        <dsp:cNvSpPr/>
      </dsp:nvSpPr>
      <dsp:spPr>
        <a:xfrm>
          <a:off x="0" y="2820023"/>
          <a:ext cx="5257800" cy="11272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Functions</a:t>
          </a:r>
        </a:p>
      </dsp:txBody>
      <dsp:txXfrm>
        <a:off x="55030" y="2875053"/>
        <a:ext cx="5147740" cy="1017235"/>
      </dsp:txXfrm>
    </dsp:sp>
    <dsp:sp modelId="{2925481C-63D3-4F64-AE59-E16F150A67DC}">
      <dsp:nvSpPr>
        <dsp:cNvPr id="0" name=""/>
        <dsp:cNvSpPr/>
      </dsp:nvSpPr>
      <dsp:spPr>
        <a:xfrm>
          <a:off x="0" y="4082679"/>
          <a:ext cx="5257800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Triggers</a:t>
          </a:r>
        </a:p>
      </dsp:txBody>
      <dsp:txXfrm>
        <a:off x="55030" y="4137709"/>
        <a:ext cx="51477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C264-C59D-384B-B72B-161D90E3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BCC3E-E0B9-4B42-9EA2-6EEAC006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B484-81BE-E345-8227-ECFBFCB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A4D-883E-E14E-918C-DA12952D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3C27-04CD-5D40-BEB9-AA6ECCE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15B1-8A05-9B4C-98AE-53128619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C0CFF-7A8F-AD45-9CFC-4738E13B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EA49-B3C7-1545-A797-7E647502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C9CC-B986-E740-8CC5-965E7EC3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8C88-CD21-654B-BAFB-4C09B187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4CFC2-1A1B-944E-B479-3E1FE548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35B23-BE8E-604C-A80B-D4819BF85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B5B2-A60B-AA4F-B259-2EE2124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9FEB-6210-1545-B3E7-A0CA4B56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D825-CD67-894D-A9EC-5FA1164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B180-0A18-9C45-82CA-27543DC6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0F0A-1047-2E42-873C-46E4EF6B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6424-E7BC-2B4C-BEA9-7B08E783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EC4F-1235-5440-A931-6D5F9B41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D20C-AA3B-1349-AF72-A27662BB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FC9D-915A-1844-AA56-4478E58D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99F8-52D3-6B4F-8CBF-096B62C4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8D62-3402-0749-806E-71AE7BD9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6E9D-8ED4-D145-A0A3-428DE18F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9476-2D23-2F47-9975-DA50C2F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05C-6329-C54E-BB1C-2BC57E71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03BD-A2ED-7348-93AA-D29DC7FC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CFD31-2B4F-B648-A6FB-D6485CFD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9B7C-5005-E641-B7E3-DA15984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282F-698E-2B49-8962-32FBED04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682A-1182-4D41-95D6-254AF4D2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32D7-0024-554A-8EEC-09F3E37A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68EE-8B3B-5D4E-93EB-1E2B410D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DDA3-C38D-9945-BDE8-16FE788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60A34-3487-C44F-8F25-4C6EF2308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2BBC8-C2B6-4C4F-8BFE-500700DEF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2AD79-13EE-8F4E-B4C2-B8E9378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F0934-3358-6646-ACF3-D5B2D4E5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643AD-D289-F34E-8535-6F33B96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9B27-5E9D-4E4F-9FC0-F8E08FA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44F33-F9CA-2D40-96F7-D7B7C7E5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0D143-9B99-ED40-9425-3018C5D0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436F-53AE-3846-9B39-C7D96353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A3E6-3802-0640-900A-BD6414C1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CFA3C-2D32-B545-BD0D-199F193B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D70A-C9A4-BA40-A2D5-5C63506A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F79-F70F-5649-B9EC-35AC094E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A465-9477-4D45-9594-7437ECE2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83452-DF44-8D44-9867-E8501D7D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11F0-9400-E049-B2A3-D26F07DD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EA50-6794-3348-9F66-0E39289D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D468E-190F-734A-9B51-6A2FCDE5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1661-AE97-7E4D-99DC-6FB80FA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9338-2ADC-7444-B738-68F32DEE3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7F55C-2E6B-4D41-8749-2A426600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EA0D-896A-7149-A226-D55D9E0C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1763-84EE-5645-A42A-289ABAD0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1FDA8-3BFE-CA44-AE03-798B2877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24718-C482-AC47-AC91-E63999B8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8127-395F-3D40-A6CB-3C8BABCC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2EE0-8B22-064C-894B-A869F51F4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4C1E-2CB8-E443-87EE-19CA364FF1B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0A03-C137-A642-9D42-80DD35825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A13D-0E19-5C4E-8422-959CD319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DF220-0395-AE46-8E43-15BD5084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09" y="798445"/>
            <a:ext cx="527292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Job Portal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1A755-025E-A846-9016-33B3A0E0B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709" y="4965170"/>
            <a:ext cx="6271569" cy="1808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INFO6210 – Database Management and Database Design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Project Team-6</a:t>
            </a: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Aruna Divi | Alivia Guin | Arundathi Balangowda Patil | Harika Reddy Gurram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Job Portal Development Company |Online Recruitment Solution - Ibiixo">
            <a:extLst>
              <a:ext uri="{FF2B5EF4-FFF2-40B4-BE49-F238E27FC236}">
                <a16:creationId xmlns:a16="http://schemas.microsoft.com/office/drawing/2014/main" id="{1EFB3EB2-F96C-44B7-B4B5-F9DF2AA87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6" r="26492" b="-1"/>
          <a:stretch/>
        </p:blipFill>
        <p:spPr bwMode="auto">
          <a:xfrm>
            <a:off x="7359445" y="770037"/>
            <a:ext cx="4832556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35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F4E51-C347-4537-AA3C-63847D1EB1AB}"/>
              </a:ext>
            </a:extLst>
          </p:cNvPr>
          <p:cNvSpPr/>
          <p:nvPr/>
        </p:nvSpPr>
        <p:spPr>
          <a:xfrm>
            <a:off x="483908" y="268341"/>
            <a:ext cx="4766330" cy="41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D3141-8B48-422A-B0BC-55CE169A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107" y="841233"/>
            <a:ext cx="6414941" cy="241765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4E6EC97-3482-484A-B3BC-7FC42C5B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20" y="4082211"/>
            <a:ext cx="6094430" cy="219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EE8A36-7165-4406-9686-702316B946C7}"/>
              </a:ext>
            </a:extLst>
          </p:cNvPr>
          <p:cNvSpPr/>
          <p:nvPr/>
        </p:nvSpPr>
        <p:spPr>
          <a:xfrm>
            <a:off x="483908" y="625062"/>
            <a:ext cx="51156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 – I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vwSDEApplication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sp.FirstName, sp.LastName, ua.EmailID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c.CompanyID, c.CompanyName, ua.PhoneNumber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Job.JobApplication ja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Job.JobPosting jp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ja.JobPostingID = </a:t>
            </a:r>
            <a:r>
              <a:rPr lang="en-US" sz="1400" dirty="0"/>
              <a:t>jp.JobPostingID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Company.Company c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jp.CompanyID = c.CompanyID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/>
              <a:t>Seeker.SeekerProfile sp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sp.UserAccountID = ja.UserAccountID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/>
              <a:t>Person.UserAccount ua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ua.UserAccountID = ja.UserAccountID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jp.JobTypeID = 1 and jp.CompanyID = 123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26B60-8B04-4628-AE1D-FA20880FEDDE}"/>
              </a:ext>
            </a:extLst>
          </p:cNvPr>
          <p:cNvSpPr/>
          <p:nvPr/>
        </p:nvSpPr>
        <p:spPr>
          <a:xfrm>
            <a:off x="483908" y="3842381"/>
            <a:ext cx="489541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 – II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vwTotalJobPostingsByCompanyView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6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JobPostingID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TotalJobPosting 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Company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 c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JobPosting jp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GROUP BY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CompanyName 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792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27C072-E9EB-4D2D-B409-81DFF280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7" y="3429000"/>
            <a:ext cx="10914433" cy="30663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F227E7-D81E-4F44-B889-F9A36BE00DD4}"/>
              </a:ext>
            </a:extLst>
          </p:cNvPr>
          <p:cNvSpPr/>
          <p:nvPr/>
        </p:nvSpPr>
        <p:spPr>
          <a:xfrm>
            <a:off x="811709" y="119478"/>
            <a:ext cx="372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Views Continued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..</a:t>
            </a:r>
            <a:endParaRPr lang="en-US" sz="36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04B19-BC4E-4D95-9183-5005A69FA37A}"/>
              </a:ext>
            </a:extLst>
          </p:cNvPr>
          <p:cNvSpPr/>
          <p:nvPr/>
        </p:nvSpPr>
        <p:spPr>
          <a:xfrm>
            <a:off x="811709" y="749620"/>
            <a:ext cx="104250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 – III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userRating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Comments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Rating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 ua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CompanyUserReview ur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UserAccountID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 cc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299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9D93F-09DE-FF46-9642-71FFF740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6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9" name="Graphic 59" descr="Bar chart">
            <a:extLst>
              <a:ext uri="{FF2B5EF4-FFF2-40B4-BE49-F238E27FC236}">
                <a16:creationId xmlns:a16="http://schemas.microsoft.com/office/drawing/2014/main" id="{24572087-DC02-4B51-ADA7-65DFD559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112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7B786-08E0-3A43-8341-A626F70E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26840"/>
            <a:ext cx="9719733" cy="68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C154B-F3B3-BE49-9D23-90E45E61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4584"/>
            <a:ext cx="8669866" cy="68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439A7-3C58-9A43-9080-A54EBA694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4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ank you' powerpoint templates ppt slides images graphics and themes">
            <a:extLst>
              <a:ext uri="{FF2B5EF4-FFF2-40B4-BE49-F238E27FC236}">
                <a16:creationId xmlns:a16="http://schemas.microsoft.com/office/drawing/2014/main" id="{4A4FF450-9C00-4876-966D-CBB009D3B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9"/>
          <a:stretch/>
        </p:blipFill>
        <p:spPr bwMode="auto">
          <a:xfrm>
            <a:off x="3236181" y="1548889"/>
            <a:ext cx="5462546" cy="37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899CB-E6A2-412D-A47D-C61E7E2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400" dirty="0"/>
              <a:t>Objective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19 Free Job Posting Sites - High Traffic and 100% Free">
            <a:extLst>
              <a:ext uri="{FF2B5EF4-FFF2-40B4-BE49-F238E27FC236}">
                <a16:creationId xmlns:a16="http://schemas.microsoft.com/office/drawing/2014/main" id="{12E03375-EF65-4D13-869C-0C43C1E2F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r="12695" b="-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D25E-2EA7-4D3D-AB44-9EF24530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i="1" dirty="0"/>
              <a:t>About the topic </a:t>
            </a:r>
          </a:p>
          <a:p>
            <a:pPr marL="0" indent="0" algn="just">
              <a:buNone/>
            </a:pPr>
            <a:r>
              <a:rPr lang="en-US" sz="1800" dirty="0"/>
              <a:t>Job portals are integral part of almost every hiring process and using them effectively will translate into qualified candidates</a:t>
            </a:r>
          </a:p>
          <a:p>
            <a:pPr algn="just"/>
            <a:r>
              <a:rPr lang="en-US" sz="2400" i="1" dirty="0"/>
              <a:t>Goal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en-US" sz="1800" dirty="0"/>
              <a:t> The purpose of the database is to serve jobseekers to find available job vacancies and employers to identify eligible candidates for the desired position</a:t>
            </a:r>
          </a:p>
        </p:txBody>
      </p:sp>
    </p:spTree>
    <p:extLst>
      <p:ext uri="{BB962C8B-B14F-4D97-AF65-F5344CB8AC3E}">
        <p14:creationId xmlns:p14="http://schemas.microsoft.com/office/powerpoint/2010/main" val="66647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7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use job portals for recruitment | Workable">
            <a:extLst>
              <a:ext uri="{FF2B5EF4-FFF2-40B4-BE49-F238E27FC236}">
                <a16:creationId xmlns:a16="http://schemas.microsoft.com/office/drawing/2014/main" id="{99AE7AD2-E3EF-4D7A-854A-D68CBB167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r="2475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8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26DE-AC6F-45D8-895C-2475EA7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029890"/>
            <a:ext cx="4184992" cy="422734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n-US" sz="2800" i="1" dirty="0"/>
              <a:t>Business Problems Addressed </a:t>
            </a:r>
          </a:p>
        </p:txBody>
      </p:sp>
      <p:sp>
        <p:nvSpPr>
          <p:cNvPr id="3089" name="Rectangle 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D2FA-E3AC-4F7E-88E0-414AD577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975823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600" dirty="0"/>
              <a:t>Allows jobseekers to find the postings</a:t>
            </a:r>
          </a:p>
          <a:p>
            <a:pPr algn="just"/>
            <a:r>
              <a:rPr lang="en-US" sz="1600" dirty="0"/>
              <a:t>Permits recruiters to post the job</a:t>
            </a:r>
          </a:p>
          <a:p>
            <a:pPr algn="just"/>
            <a:r>
              <a:rPr lang="en-US" sz="1600" dirty="0"/>
              <a:t>Feedback to the companies by job seekers</a:t>
            </a:r>
          </a:p>
        </p:txBody>
      </p:sp>
    </p:spTree>
    <p:extLst>
      <p:ext uri="{BB962C8B-B14F-4D97-AF65-F5344CB8AC3E}">
        <p14:creationId xmlns:p14="http://schemas.microsoft.com/office/powerpoint/2010/main" val="113590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8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90DBF-9BDE-9846-BBEC-F387D994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17" y="2860229"/>
            <a:ext cx="3785513" cy="11375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Entity-Relationship Diagram</a:t>
            </a:r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E5D632-4894-411E-9DF4-C695C604B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" b="2513"/>
          <a:stretch/>
        </p:blipFill>
        <p:spPr>
          <a:xfrm>
            <a:off x="4623713" y="348180"/>
            <a:ext cx="7182495" cy="6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5D7D-8A74-2842-BAE6-6380147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71" y="111156"/>
            <a:ext cx="4823980" cy="1021271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 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54893FB-AE0D-4705-A1F5-F70102F8F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55181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9B2E0C82-E966-E242-88BF-AB885F372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45" y="1418335"/>
            <a:ext cx="4934407" cy="1443398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94B6EB3-901E-DB45-853C-8FD95592C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71" y="2750026"/>
            <a:ext cx="4587292" cy="1142683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E3BE7-4D71-944C-95AF-A4678BE1D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53" y="4308226"/>
            <a:ext cx="5351281" cy="18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7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881-6A85-48F8-9906-0B30A87B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Encryption</a:t>
            </a:r>
            <a:endParaRPr lang="en-US" dirty="0"/>
          </a:p>
        </p:txBody>
      </p:sp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3AC683A3-6D06-4706-A402-D1256E3B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05" y="1850230"/>
            <a:ext cx="4705350" cy="3476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8E5CF-BECC-41C5-B888-4FFD6FC1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1850231"/>
            <a:ext cx="4762500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6176-4B3B-4267-96E3-502D198D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Functions- Table level Constraint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E4CC09-F600-402F-B74A-7731768A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90" y="1520824"/>
            <a:ext cx="5121350" cy="458533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A834065-356E-414C-9513-8C5E742A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92" y="1684575"/>
            <a:ext cx="1792288" cy="34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E4F1-C2D5-4CAC-AC3E-68EDA1AB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Computed Columns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60390B-CEF6-4B8E-9DCC-A4927887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2" y="2198574"/>
            <a:ext cx="5514975" cy="2952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94975-2DB7-4C86-8C81-75BA7A3C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88" y="2507686"/>
            <a:ext cx="3838406" cy="1535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0CAA93-0FC0-4343-8B65-5271D5F0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88" y="5151326"/>
            <a:ext cx="5009981" cy="1096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853B75-C8A9-4919-824F-6D0E34C928D7}"/>
              </a:ext>
            </a:extLst>
          </p:cNvPr>
          <p:cNvSpPr txBox="1"/>
          <p:nvPr/>
        </p:nvSpPr>
        <p:spPr>
          <a:xfrm>
            <a:off x="1018805" y="1702848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Jobs Applied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EC0D8-2636-48C3-93C9-ECE221926DD2}"/>
              </a:ext>
            </a:extLst>
          </p:cNvPr>
          <p:cNvSpPr txBox="1"/>
          <p:nvPr/>
        </p:nvSpPr>
        <p:spPr>
          <a:xfrm>
            <a:off x="7043685" y="1648339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Current Job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8DE2D-2144-4E4F-A707-CEA7F489E22B}"/>
              </a:ext>
            </a:extLst>
          </p:cNvPr>
          <p:cNvSpPr txBox="1"/>
          <p:nvPr/>
        </p:nvSpPr>
        <p:spPr>
          <a:xfrm>
            <a:off x="7175051" y="4695739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Age</a:t>
            </a:r>
          </a:p>
        </p:txBody>
      </p:sp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D52FCD98-6F4B-AD49-847F-0C9CF000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32" y="5277718"/>
            <a:ext cx="6099572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12D3A-75FC-4EAC-BFE4-189CBF2323E4}"/>
              </a:ext>
            </a:extLst>
          </p:cNvPr>
          <p:cNvSpPr/>
          <p:nvPr/>
        </p:nvSpPr>
        <p:spPr>
          <a:xfrm>
            <a:off x="693941" y="90360"/>
            <a:ext cx="4766330" cy="707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Triggers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C506E39-A1D3-4FE8-8A17-A498A4E0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81" y="2146455"/>
            <a:ext cx="2552727" cy="20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0F79D8-3DA1-4C1A-BA5B-1A84AEBE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2" y="4153513"/>
            <a:ext cx="2684509" cy="1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1C536B-20D0-49E2-9314-909E5105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8672" y="182318"/>
            <a:ext cx="2831022" cy="21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D364D-B3F5-4BA8-A975-F94D25AA0093}"/>
              </a:ext>
            </a:extLst>
          </p:cNvPr>
          <p:cNvSpPr/>
          <p:nvPr/>
        </p:nvSpPr>
        <p:spPr>
          <a:xfrm>
            <a:off x="693941" y="680833"/>
            <a:ext cx="5260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Trigger – I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CREATE TRIGGER</a:t>
            </a:r>
            <a:r>
              <a:rPr lang="en-US" sz="1500" dirty="0"/>
              <a:t> utrAddUserEntryInUserLogAfterUserCreation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500" dirty="0"/>
              <a:t> Person.UserAccount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AFTER INSERT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AS 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dirty="0"/>
              <a:t>@userAccountID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500" dirty="0"/>
              <a:t>;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500" dirty="0"/>
              <a:t> @userAccountID = (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500" dirty="0"/>
              <a:t> 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500" dirty="0"/>
              <a:t> Inserted);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INSERT INTO</a:t>
            </a: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dirty="0"/>
              <a:t>Person.UserLog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VALUES</a:t>
            </a:r>
            <a:r>
              <a:rPr lang="en-US" sz="1500" dirty="0"/>
              <a:t> (@userAccountID, </a:t>
            </a:r>
            <a:r>
              <a:rPr lang="en-US" sz="1500" b="1" dirty="0">
                <a:solidFill>
                  <a:srgbClr val="FF0066"/>
                </a:solidFill>
              </a:rPr>
              <a:t>GETDATE</a:t>
            </a:r>
            <a:r>
              <a:rPr lang="en-US" sz="1500" dirty="0"/>
              <a:t>(),NULL)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4D3BF-3A45-4D29-B846-1D58BFD92018}"/>
              </a:ext>
            </a:extLst>
          </p:cNvPr>
          <p:cNvSpPr/>
          <p:nvPr/>
        </p:nvSpPr>
        <p:spPr>
          <a:xfrm>
            <a:off x="667812" y="36888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Trigger – II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CREATE TRIGGER </a:t>
            </a:r>
            <a:r>
              <a:rPr lang="en-US" sz="1500" dirty="0"/>
              <a:t>utrLASTJOBAPPLIEDDATE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500" dirty="0"/>
              <a:t> Job.JobApplication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AFTER INSERT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AS 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sz="1500" dirty="0"/>
              <a:t> @userAccountID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500" dirty="0"/>
              <a:t>;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500" dirty="0"/>
              <a:t> @userAccountID = (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500" dirty="0"/>
              <a:t> 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500" dirty="0"/>
              <a:t> Inserted);</a:t>
            </a:r>
          </a:p>
          <a:p>
            <a:r>
              <a:rPr lang="en-US" sz="1500" b="1" dirty="0">
                <a:solidFill>
                  <a:srgbClr val="FF0066"/>
                </a:solidFill>
              </a:rPr>
              <a:t>UPDATE</a:t>
            </a:r>
            <a:r>
              <a:rPr lang="en-US" sz="1500" dirty="0">
                <a:solidFill>
                  <a:srgbClr val="FF0066"/>
                </a:solidFill>
              </a:rPr>
              <a:t> </a:t>
            </a:r>
            <a:r>
              <a:rPr lang="en-US" sz="1500" dirty="0"/>
              <a:t> Person.UserLog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500" dirty="0"/>
              <a:t> LastJobApplyDate = </a:t>
            </a:r>
            <a:r>
              <a:rPr lang="en-US" sz="1500" b="1" dirty="0">
                <a:solidFill>
                  <a:srgbClr val="FF0066"/>
                </a:solidFill>
              </a:rPr>
              <a:t>GETDATE</a:t>
            </a:r>
            <a:r>
              <a:rPr lang="en-US" sz="1500" dirty="0"/>
              <a:t>()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sz="1500" dirty="0"/>
              <a:t> UserAccountID = @userAccountID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3303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425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Job Portal Database System</vt:lpstr>
      <vt:lpstr>Objective</vt:lpstr>
      <vt:lpstr>Business Problems Addressed </vt:lpstr>
      <vt:lpstr>Entity-Relationship Diagram</vt:lpstr>
      <vt:lpstr>Implementation </vt:lpstr>
      <vt:lpstr>Encryption</vt:lpstr>
      <vt:lpstr>Functions- Table level Constraint</vt:lpstr>
      <vt:lpstr>Computed Columns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 Database System</dc:title>
  <dc:creator>Aruna Divi</dc:creator>
  <cp:lastModifiedBy>Aruna Divi</cp:lastModifiedBy>
  <cp:revision>20</cp:revision>
  <dcterms:created xsi:type="dcterms:W3CDTF">2020-08-07T00:31:38Z</dcterms:created>
  <dcterms:modified xsi:type="dcterms:W3CDTF">2020-08-11T02:02:19Z</dcterms:modified>
</cp:coreProperties>
</file>