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4"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EF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23-Jul-23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23-Jul-23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4000" dirty="0" smtClean="0">
                <a:latin typeface="Forte" pitchFamily="66" charset="0"/>
              </a:rPr>
              <a:t>HOSTEL MANAGEMENT SYSTEM</a:t>
            </a:r>
            <a:r>
              <a:rPr lang="en-US" sz="3600" dirty="0" smtClean="0"/>
              <a:t/>
            </a:r>
            <a:br>
              <a:rPr lang="en-US" sz="3600" dirty="0" smtClean="0"/>
            </a:br>
            <a:endParaRPr lang="en-US" sz="3600" dirty="0"/>
          </a:p>
        </p:txBody>
      </p:sp>
      <p:sp>
        <p:nvSpPr>
          <p:cNvPr id="3" name="Subtitle 2"/>
          <p:cNvSpPr>
            <a:spLocks noGrp="1"/>
          </p:cNvSpPr>
          <p:nvPr>
            <p:ph type="subTitle" idx="1"/>
          </p:nvPr>
        </p:nvSpPr>
        <p:spPr>
          <a:xfrm>
            <a:off x="1676400" y="4191000"/>
            <a:ext cx="7086600" cy="1600200"/>
          </a:xfrm>
        </p:spPr>
        <p:txBody>
          <a:bodyPr>
            <a:normAutofit/>
          </a:bodyPr>
          <a:lstStyle/>
          <a:p>
            <a:pPr algn="ctr"/>
            <a:r>
              <a:rPr lang="en-US" sz="2000" b="1" dirty="0" smtClean="0">
                <a:solidFill>
                  <a:srgbClr val="7030A0"/>
                </a:solidFill>
                <a:latin typeface="Times New Roman" pitchFamily="18" charset="0"/>
                <a:cs typeface="Times New Roman" pitchFamily="18" charset="0"/>
              </a:rPr>
              <a:t>Under the guidance of </a:t>
            </a:r>
          </a:p>
          <a:p>
            <a:pPr algn="ctr"/>
            <a:endParaRPr lang="en-US" sz="1600" b="1" dirty="0" smtClean="0">
              <a:solidFill>
                <a:srgbClr val="7030A0"/>
              </a:solidFill>
            </a:endParaRPr>
          </a:p>
          <a:p>
            <a:pPr algn="just"/>
            <a:r>
              <a:rPr lang="en-US" sz="1600" b="1" dirty="0" smtClean="0">
                <a:solidFill>
                  <a:srgbClr val="7030A0"/>
                </a:solidFill>
                <a:latin typeface="Times New Roman" pitchFamily="18" charset="0"/>
                <a:cs typeface="Times New Roman" pitchFamily="18" charset="0"/>
              </a:rPr>
              <a:t>Dr .  Arun Kumar Marandi                                         </a:t>
            </a:r>
            <a:r>
              <a:rPr lang="en-US" sz="1600" b="1" dirty="0" smtClean="0">
                <a:solidFill>
                  <a:srgbClr val="7030A0"/>
                </a:solidFill>
                <a:latin typeface="Times New Roman" pitchFamily="18" charset="0"/>
                <a:cs typeface="Times New Roman" pitchFamily="18" charset="0"/>
              </a:rPr>
              <a:t>Dr </a:t>
            </a:r>
            <a:r>
              <a:rPr lang="en-US" sz="1600" b="1" dirty="0" smtClean="0">
                <a:solidFill>
                  <a:srgbClr val="7030A0"/>
                </a:solidFill>
                <a:latin typeface="Times New Roman" pitchFamily="18" charset="0"/>
                <a:cs typeface="Times New Roman" pitchFamily="18" charset="0"/>
              </a:rPr>
              <a:t>. Arvind Kumar Pandey</a:t>
            </a:r>
          </a:p>
          <a:p>
            <a:pPr algn="just"/>
            <a:r>
              <a:rPr lang="en-US" sz="1600" b="1" dirty="0" smtClean="0">
                <a:solidFill>
                  <a:srgbClr val="7030A0"/>
                </a:solidFill>
                <a:latin typeface="Times New Roman" pitchFamily="18" charset="0"/>
                <a:cs typeface="Times New Roman" pitchFamily="18" charset="0"/>
              </a:rPr>
              <a:t>     (Internal Guide)                                                         (Head Of Department)</a:t>
            </a:r>
          </a:p>
          <a:p>
            <a:endParaRPr lang="en-US" sz="1600" b="1" dirty="0"/>
          </a:p>
        </p:txBody>
      </p:sp>
      <p:sp>
        <p:nvSpPr>
          <p:cNvPr id="7" name="Subtitle 2"/>
          <p:cNvSpPr txBox="1">
            <a:spLocks/>
          </p:cNvSpPr>
          <p:nvPr/>
        </p:nvSpPr>
        <p:spPr>
          <a:xfrm>
            <a:off x="1584960" y="2002464"/>
            <a:ext cx="7406640" cy="1426536"/>
          </a:xfrm>
          <a:prstGeom prst="rect">
            <a:avLst/>
          </a:prstGeom>
        </p:spPr>
        <p:txBody>
          <a:bodyPr tIns="0">
            <a:normAutofit lnSpcReduction="10000"/>
          </a:bodyPr>
          <a:lstStyle/>
          <a:p>
            <a:pPr marL="27432" lvl="0" algn="ctr">
              <a:spcBef>
                <a:spcPts val="600"/>
              </a:spcBef>
              <a:buClr>
                <a:schemeClr val="accent1"/>
              </a:buClr>
              <a:buSzPct val="80000"/>
            </a:pPr>
            <a:r>
              <a:rPr lang="en-US" sz="1600" b="1" dirty="0" smtClean="0">
                <a:solidFill>
                  <a:srgbClr val="FF0000"/>
                </a:solidFill>
                <a:latin typeface="Times New Roman" pitchFamily="18" charset="0"/>
                <a:cs typeface="Times New Roman" pitchFamily="18" charset="0"/>
              </a:rPr>
              <a:t>DEPARTMENT OF COMPUTER SCIENCE &amp; INFORMATION TECHNOLOGY</a:t>
            </a:r>
          </a:p>
          <a:p>
            <a:pPr marL="27432" lvl="0" algn="ctr">
              <a:spcBef>
                <a:spcPts val="600"/>
              </a:spcBef>
              <a:buClr>
                <a:schemeClr val="accent1"/>
              </a:buClr>
              <a:buSzPct val="80000"/>
            </a:pPr>
            <a:r>
              <a:rPr kumimoji="0" lang="en-US" sz="1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ARKA JAIN UNIVERSITY, MCA</a:t>
            </a:r>
          </a:p>
          <a:p>
            <a:pPr marL="27432" lvl="0" algn="ctr">
              <a:spcBef>
                <a:spcPts val="600"/>
              </a:spcBef>
              <a:buClr>
                <a:schemeClr val="accent1"/>
              </a:buClr>
              <a:buSzPct val="80000"/>
            </a:pPr>
            <a:r>
              <a:rPr lang="en-US" sz="1600" b="1" dirty="0" smtClean="0">
                <a:solidFill>
                  <a:srgbClr val="FF0000"/>
                </a:solidFill>
                <a:latin typeface="Times New Roman" pitchFamily="18" charset="0"/>
                <a:cs typeface="Times New Roman" pitchFamily="18" charset="0"/>
              </a:rPr>
              <a:t>Arunabh Das</a:t>
            </a:r>
          </a:p>
          <a:p>
            <a:pPr marL="27432" lvl="0" algn="ctr">
              <a:spcBef>
                <a:spcPts val="600"/>
              </a:spcBef>
              <a:buClr>
                <a:schemeClr val="accent1"/>
              </a:buClr>
              <a:buSzPct val="80000"/>
            </a:pPr>
            <a:r>
              <a:rPr lang="en-US" sz="1600" b="1" dirty="0" smtClean="0">
                <a:solidFill>
                  <a:srgbClr val="FF0000"/>
                </a:solidFill>
                <a:latin typeface="Times New Roman" pitchFamily="18" charset="0"/>
                <a:cs typeface="Times New Roman" pitchFamily="18" charset="0"/>
              </a:rPr>
              <a:t>AJU / 221788</a:t>
            </a:r>
          </a:p>
          <a:p>
            <a:pPr marL="27432" lvl="0">
              <a:spcBef>
                <a:spcPts val="600"/>
              </a:spcBef>
              <a:buClr>
                <a:schemeClr val="accent1"/>
              </a:buClr>
              <a:buSzPct val="80000"/>
            </a:pPr>
            <a:endParaRPr kumimoji="0" lang="en-US" sz="1600" b="0" i="0" u="none" strike="noStrike" kern="1200" cap="none" spc="0" normalizeH="0" baseline="0" noProof="0" dirty="0">
              <a:ln>
                <a:noFill/>
              </a:ln>
              <a:solidFill>
                <a:schemeClr val="tx2">
                  <a:shade val="30000"/>
                  <a:satMod val="150000"/>
                </a:schemeClr>
              </a:solidFill>
              <a:effectLst/>
              <a:uLnTx/>
              <a:uFillTx/>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228600"/>
            <a:ext cx="1657249" cy="369332"/>
          </a:xfrm>
          <a:prstGeom prst="rect">
            <a:avLst/>
          </a:prstGeom>
        </p:spPr>
        <p:txBody>
          <a:bodyPr wrap="none">
            <a:spAutoFit/>
          </a:bodyPr>
          <a:lstStyle/>
          <a:p>
            <a:pPr>
              <a:buNone/>
            </a:pPr>
            <a:r>
              <a:rPr lang="en-US" dirty="0" smtClean="0">
                <a:latin typeface="Times New Roman" pitchFamily="18" charset="0"/>
                <a:cs typeface="Times New Roman" pitchFamily="18" charset="0"/>
              </a:rPr>
              <a:t>LEVEL 2 DFD </a:t>
            </a:r>
            <a:endParaRPr lang="en-US" dirty="0">
              <a:latin typeface="Times New Roman" pitchFamily="18" charset="0"/>
              <a:cs typeface="Times New Roman" pitchFamily="18" charset="0"/>
            </a:endParaRPr>
          </a:p>
        </p:txBody>
      </p:sp>
      <p:pic>
        <p:nvPicPr>
          <p:cNvPr id="1026" name="Picture 2" descr="C:\Users\USER\Desktop\Hostel Managemnet System\Report Documentation\DFD\DFD 2 Admin 1.png"/>
          <p:cNvPicPr>
            <a:picLocks noChangeAspect="1" noChangeArrowheads="1"/>
          </p:cNvPicPr>
          <p:nvPr/>
        </p:nvPicPr>
        <p:blipFill>
          <a:blip r:embed="rId2"/>
          <a:srcRect/>
          <a:stretch>
            <a:fillRect/>
          </a:stretch>
        </p:blipFill>
        <p:spPr bwMode="auto">
          <a:xfrm>
            <a:off x="1676400" y="762000"/>
            <a:ext cx="7068312" cy="985427"/>
          </a:xfrm>
          <a:prstGeom prst="rect">
            <a:avLst/>
          </a:prstGeom>
          <a:noFill/>
        </p:spPr>
      </p:pic>
      <p:pic>
        <p:nvPicPr>
          <p:cNvPr id="1027" name="Picture 3" descr="C:\Users\USER\Desktop\Hostel Managemnet System\Report Documentation\DFD\DFD 2 Admin 2.png"/>
          <p:cNvPicPr>
            <a:picLocks noChangeAspect="1" noChangeArrowheads="1"/>
          </p:cNvPicPr>
          <p:nvPr/>
        </p:nvPicPr>
        <p:blipFill>
          <a:blip r:embed="rId3"/>
          <a:srcRect/>
          <a:stretch>
            <a:fillRect/>
          </a:stretch>
        </p:blipFill>
        <p:spPr bwMode="auto">
          <a:xfrm>
            <a:off x="1676400" y="1828800"/>
            <a:ext cx="7068312" cy="985427"/>
          </a:xfrm>
          <a:prstGeom prst="rect">
            <a:avLst/>
          </a:prstGeom>
          <a:noFill/>
        </p:spPr>
      </p:pic>
      <p:pic>
        <p:nvPicPr>
          <p:cNvPr id="1028" name="Picture 4" descr="C:\Users\USER\Desktop\Hostel Managemnet System\Report Documentation\DFD\DFD 2 Admin 3.png"/>
          <p:cNvPicPr>
            <a:picLocks noChangeAspect="1" noChangeArrowheads="1"/>
          </p:cNvPicPr>
          <p:nvPr/>
        </p:nvPicPr>
        <p:blipFill>
          <a:blip r:embed="rId4"/>
          <a:srcRect/>
          <a:stretch>
            <a:fillRect/>
          </a:stretch>
        </p:blipFill>
        <p:spPr bwMode="auto">
          <a:xfrm>
            <a:off x="1676400" y="2895600"/>
            <a:ext cx="7068312" cy="985427"/>
          </a:xfrm>
          <a:prstGeom prst="rect">
            <a:avLst/>
          </a:prstGeom>
          <a:noFill/>
        </p:spPr>
      </p:pic>
      <p:pic>
        <p:nvPicPr>
          <p:cNvPr id="1029" name="Picture 5" descr="C:\Users\USER\Desktop\Hostel Managemnet System\Report Documentation\DFD\DFD 2 Admin 4.png"/>
          <p:cNvPicPr>
            <a:picLocks noChangeAspect="1" noChangeArrowheads="1"/>
          </p:cNvPicPr>
          <p:nvPr/>
        </p:nvPicPr>
        <p:blipFill>
          <a:blip r:embed="rId5"/>
          <a:srcRect/>
          <a:stretch>
            <a:fillRect/>
          </a:stretch>
        </p:blipFill>
        <p:spPr bwMode="auto">
          <a:xfrm>
            <a:off x="1676400" y="3962400"/>
            <a:ext cx="7068312" cy="985427"/>
          </a:xfrm>
          <a:prstGeom prst="rect">
            <a:avLst/>
          </a:prstGeom>
          <a:noFill/>
        </p:spPr>
      </p:pic>
      <p:pic>
        <p:nvPicPr>
          <p:cNvPr id="1030" name="Picture 6" descr="C:\Users\USER\Desktop\Hostel Managemnet System\Report Documentation\DFD\DFD 2 Admin 5.png"/>
          <p:cNvPicPr>
            <a:picLocks noChangeAspect="1" noChangeArrowheads="1"/>
          </p:cNvPicPr>
          <p:nvPr/>
        </p:nvPicPr>
        <p:blipFill>
          <a:blip r:embed="rId6"/>
          <a:srcRect/>
          <a:stretch>
            <a:fillRect/>
          </a:stretch>
        </p:blipFill>
        <p:spPr bwMode="auto">
          <a:xfrm>
            <a:off x="1676400" y="5029200"/>
            <a:ext cx="7068312" cy="98542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NORMALIZATION</a:t>
            </a:r>
            <a:endParaRPr lang="en-US" sz="4000" dirty="0">
              <a:latin typeface="Times New Roman" pitchFamily="18" charset="0"/>
              <a:cs typeface="Times New Roman" pitchFamily="18" charset="0"/>
            </a:endParaRPr>
          </a:p>
        </p:txBody>
      </p:sp>
      <p:pic>
        <p:nvPicPr>
          <p:cNvPr id="8195" name="Picture 3" descr="C:\Users\USER\Desktop\NF 1.JPG"/>
          <p:cNvPicPr>
            <a:picLocks noChangeAspect="1" noChangeArrowheads="1"/>
          </p:cNvPicPr>
          <p:nvPr/>
        </p:nvPicPr>
        <p:blipFill>
          <a:blip r:embed="rId2"/>
          <a:srcRect/>
          <a:stretch>
            <a:fillRect/>
          </a:stretch>
        </p:blipFill>
        <p:spPr bwMode="auto">
          <a:xfrm>
            <a:off x="1143000" y="1447800"/>
            <a:ext cx="7870825" cy="50450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Desktop\NF 2.JPG"/>
          <p:cNvPicPr>
            <a:picLocks noChangeAspect="1" noChangeArrowheads="1"/>
          </p:cNvPicPr>
          <p:nvPr/>
        </p:nvPicPr>
        <p:blipFill>
          <a:blip r:embed="rId2"/>
          <a:srcRect/>
          <a:stretch>
            <a:fillRect/>
          </a:stretch>
        </p:blipFill>
        <p:spPr bwMode="auto">
          <a:xfrm>
            <a:off x="533400" y="1752600"/>
            <a:ext cx="8610600" cy="4343400"/>
          </a:xfrm>
          <a:prstGeom prst="rect">
            <a:avLst/>
          </a:prstGeom>
          <a:noFill/>
        </p:spPr>
      </p:pic>
      <p:sp>
        <p:nvSpPr>
          <p:cNvPr id="6" name="TextBox 5"/>
          <p:cNvSpPr txBox="1"/>
          <p:nvPr/>
        </p:nvSpPr>
        <p:spPr>
          <a:xfrm>
            <a:off x="1524000" y="457200"/>
            <a:ext cx="716863" cy="369332"/>
          </a:xfrm>
          <a:prstGeom prst="rect">
            <a:avLst/>
          </a:prstGeom>
          <a:noFill/>
        </p:spPr>
        <p:txBody>
          <a:bodyPr wrap="none" rtlCol="0">
            <a:spAutoFit/>
          </a:bodyPr>
          <a:lstStyle/>
          <a:p>
            <a:r>
              <a:rPr lang="en-US" u="sng" dirty="0" smtClean="0"/>
              <a:t>2 NF </a:t>
            </a:r>
            <a:endParaRPr lang="en-US"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USER\Desktop\NF 3.JPG"/>
          <p:cNvPicPr>
            <a:picLocks noChangeAspect="1" noChangeArrowheads="1"/>
          </p:cNvPicPr>
          <p:nvPr/>
        </p:nvPicPr>
        <p:blipFill>
          <a:blip r:embed="rId2"/>
          <a:srcRect/>
          <a:stretch>
            <a:fillRect/>
          </a:stretch>
        </p:blipFill>
        <p:spPr bwMode="auto">
          <a:xfrm>
            <a:off x="304800" y="1295400"/>
            <a:ext cx="8686800" cy="4233954"/>
          </a:xfrm>
          <a:prstGeom prst="rect">
            <a:avLst/>
          </a:prstGeom>
          <a:noFill/>
        </p:spPr>
      </p:pic>
      <p:sp>
        <p:nvSpPr>
          <p:cNvPr id="5" name="Rectangle 4"/>
          <p:cNvSpPr/>
          <p:nvPr/>
        </p:nvSpPr>
        <p:spPr>
          <a:xfrm>
            <a:off x="1600200" y="533400"/>
            <a:ext cx="716863" cy="369332"/>
          </a:xfrm>
          <a:prstGeom prst="rect">
            <a:avLst/>
          </a:prstGeom>
        </p:spPr>
        <p:txBody>
          <a:bodyPr wrap="none">
            <a:spAutoFit/>
          </a:bodyPr>
          <a:lstStyle/>
          <a:p>
            <a:r>
              <a:rPr lang="en-US" u="sng" dirty="0" smtClean="0"/>
              <a:t>3 NF </a:t>
            </a:r>
            <a:endParaRPr lang="en-US"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pPr algn="ctr"/>
            <a:r>
              <a:rPr lang="en-US" sz="4000" dirty="0" smtClean="0">
                <a:latin typeface="Times New Roman" pitchFamily="18" charset="0"/>
                <a:cs typeface="Times New Roman" pitchFamily="18" charset="0"/>
              </a:rPr>
              <a:t>SCREEN</a:t>
            </a:r>
            <a:r>
              <a:rPr lang="en-US"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SHOTS</a:t>
            </a:r>
            <a:endParaRPr lang="en-US" sz="4000" dirty="0">
              <a:latin typeface="Times New Roman" pitchFamily="18" charset="0"/>
              <a:cs typeface="Times New Roman" pitchFamily="18" charset="0"/>
            </a:endParaRPr>
          </a:p>
        </p:txBody>
      </p:sp>
      <p:sp>
        <p:nvSpPr>
          <p:cNvPr id="8" name="TextBox 7"/>
          <p:cNvSpPr txBox="1"/>
          <p:nvPr/>
        </p:nvSpPr>
        <p:spPr>
          <a:xfrm>
            <a:off x="1371600" y="2133600"/>
            <a:ext cx="1742785" cy="369332"/>
          </a:xfrm>
          <a:prstGeom prst="rect">
            <a:avLst/>
          </a:prstGeom>
          <a:noFill/>
        </p:spPr>
        <p:txBody>
          <a:bodyPr wrap="none" rtlCol="0">
            <a:spAutoFit/>
          </a:bodyPr>
          <a:lstStyle/>
          <a:p>
            <a:r>
              <a:rPr lang="en-US" u="sng" dirty="0" smtClean="0">
                <a:latin typeface="Times New Roman" pitchFamily="18" charset="0"/>
                <a:cs typeface="Times New Roman" pitchFamily="18" charset="0"/>
              </a:rPr>
              <a:t>ADMIN LOGIN</a:t>
            </a:r>
            <a:endParaRPr lang="en-US" u="sng" dirty="0">
              <a:latin typeface="Times New Roman" pitchFamily="18" charset="0"/>
              <a:cs typeface="Times New Roman" pitchFamily="18" charset="0"/>
            </a:endParaRPr>
          </a:p>
        </p:txBody>
      </p:sp>
      <p:sp>
        <p:nvSpPr>
          <p:cNvPr id="9" name="TextBox 8"/>
          <p:cNvSpPr txBox="1"/>
          <p:nvPr/>
        </p:nvSpPr>
        <p:spPr>
          <a:xfrm>
            <a:off x="1371600" y="4953000"/>
            <a:ext cx="1620957" cy="646331"/>
          </a:xfrm>
          <a:prstGeom prst="rect">
            <a:avLst/>
          </a:prstGeom>
          <a:noFill/>
        </p:spPr>
        <p:txBody>
          <a:bodyPr wrap="none" rtlCol="0">
            <a:spAutoFit/>
          </a:bodyPr>
          <a:lstStyle/>
          <a:p>
            <a:pPr algn="ctr"/>
            <a:r>
              <a:rPr lang="en-US" u="sng" dirty="0" smtClean="0">
                <a:latin typeface="Times New Roman" pitchFamily="18" charset="0"/>
                <a:cs typeface="Times New Roman" pitchFamily="18" charset="0"/>
              </a:rPr>
              <a:t>ADMIN </a:t>
            </a:r>
          </a:p>
          <a:p>
            <a:pPr algn="ctr"/>
            <a:r>
              <a:rPr lang="en-US" u="sng" dirty="0" smtClean="0">
                <a:latin typeface="Times New Roman" pitchFamily="18" charset="0"/>
                <a:cs typeface="Times New Roman" pitchFamily="18" charset="0"/>
              </a:rPr>
              <a:t>DASHBOARD</a:t>
            </a:r>
            <a:endParaRPr lang="en-US" u="sng" dirty="0">
              <a:latin typeface="Times New Roman" pitchFamily="18" charset="0"/>
              <a:cs typeface="Times New Roman" pitchFamily="18" charset="0"/>
            </a:endParaRPr>
          </a:p>
        </p:txBody>
      </p:sp>
      <p:pic>
        <p:nvPicPr>
          <p:cNvPr id="1027" name="Picture 3" descr="C:\Users\USER\Desktop\Hostel Managemnet System\Report Documentation\Screen Shots\Admin login.png"/>
          <p:cNvPicPr>
            <a:picLocks noChangeAspect="1" noChangeArrowheads="1"/>
          </p:cNvPicPr>
          <p:nvPr/>
        </p:nvPicPr>
        <p:blipFill>
          <a:blip r:embed="rId2" cstate="print"/>
          <a:srcRect/>
          <a:stretch>
            <a:fillRect/>
          </a:stretch>
        </p:blipFill>
        <p:spPr bwMode="auto">
          <a:xfrm>
            <a:off x="3276600" y="1066800"/>
            <a:ext cx="5705856" cy="2799436"/>
          </a:xfrm>
          <a:prstGeom prst="rect">
            <a:avLst/>
          </a:prstGeom>
          <a:noFill/>
        </p:spPr>
      </p:pic>
      <p:pic>
        <p:nvPicPr>
          <p:cNvPr id="1028" name="Picture 4" descr="C:\Users\USER\Desktop\Hostel Managemnet System\Report Documentation\Screen Shots\Admin Dashboard.png"/>
          <p:cNvPicPr>
            <a:picLocks noChangeAspect="1" noChangeArrowheads="1"/>
          </p:cNvPicPr>
          <p:nvPr/>
        </p:nvPicPr>
        <p:blipFill>
          <a:blip r:embed="rId3" cstate="print"/>
          <a:srcRect/>
          <a:stretch>
            <a:fillRect/>
          </a:stretch>
        </p:blipFill>
        <p:spPr bwMode="auto">
          <a:xfrm>
            <a:off x="3276600" y="3999129"/>
            <a:ext cx="5705856" cy="285887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0200" y="990600"/>
            <a:ext cx="1781257" cy="369332"/>
          </a:xfrm>
          <a:prstGeom prst="rect">
            <a:avLst/>
          </a:prstGeom>
        </p:spPr>
        <p:txBody>
          <a:bodyPr wrap="none">
            <a:spAutoFit/>
          </a:bodyPr>
          <a:lstStyle/>
          <a:p>
            <a:r>
              <a:rPr lang="en-US" u="sng" dirty="0" smtClean="0">
                <a:latin typeface="Times New Roman" pitchFamily="18" charset="0"/>
                <a:cs typeface="Times New Roman" pitchFamily="18" charset="0"/>
              </a:rPr>
              <a:t>BOOK HOSTEL</a:t>
            </a:r>
            <a:endParaRPr lang="en-US" u="sng" dirty="0">
              <a:latin typeface="Times New Roman" pitchFamily="18" charset="0"/>
              <a:cs typeface="Times New Roman" pitchFamily="18" charset="0"/>
            </a:endParaRPr>
          </a:p>
        </p:txBody>
      </p:sp>
      <p:pic>
        <p:nvPicPr>
          <p:cNvPr id="2050" name="Picture 2" descr="C:\Users\USER\Desktop\Hostel Managemnet System\Report Documentation\Screen Shots\Book Hostel.png"/>
          <p:cNvPicPr>
            <a:picLocks noChangeAspect="1" noChangeArrowheads="1"/>
          </p:cNvPicPr>
          <p:nvPr/>
        </p:nvPicPr>
        <p:blipFill>
          <a:blip r:embed="rId2" cstate="print"/>
          <a:srcRect/>
          <a:stretch>
            <a:fillRect/>
          </a:stretch>
        </p:blipFill>
        <p:spPr bwMode="auto">
          <a:xfrm>
            <a:off x="3657600" y="533400"/>
            <a:ext cx="5095512" cy="5562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47800" y="4572000"/>
            <a:ext cx="2162772" cy="646331"/>
          </a:xfrm>
          <a:prstGeom prst="rect">
            <a:avLst/>
          </a:prstGeom>
        </p:spPr>
        <p:txBody>
          <a:bodyPr wrap="none">
            <a:spAutoFit/>
          </a:bodyPr>
          <a:lstStyle/>
          <a:p>
            <a:pPr algn="ctr"/>
            <a:r>
              <a:rPr lang="en-US" u="sng" dirty="0" smtClean="0"/>
              <a:t>HOSTEL STUDENT </a:t>
            </a:r>
          </a:p>
          <a:p>
            <a:pPr algn="ctr"/>
            <a:r>
              <a:rPr lang="en-US" u="sng" dirty="0" smtClean="0"/>
              <a:t>   ROOM DETAILS</a:t>
            </a:r>
            <a:endParaRPr lang="en-US" u="sng" dirty="0"/>
          </a:p>
        </p:txBody>
      </p:sp>
      <p:sp>
        <p:nvSpPr>
          <p:cNvPr id="8" name="Rectangle 7"/>
          <p:cNvSpPr/>
          <p:nvPr/>
        </p:nvSpPr>
        <p:spPr>
          <a:xfrm>
            <a:off x="1066800" y="1295400"/>
            <a:ext cx="1653017" cy="923330"/>
          </a:xfrm>
          <a:prstGeom prst="rect">
            <a:avLst/>
          </a:prstGeom>
        </p:spPr>
        <p:txBody>
          <a:bodyPr wrap="none">
            <a:spAutoFit/>
          </a:bodyPr>
          <a:lstStyle/>
          <a:p>
            <a:pPr algn="ctr"/>
            <a:r>
              <a:rPr lang="en-US" u="sng" dirty="0" smtClean="0">
                <a:latin typeface="Times New Roman" pitchFamily="18" charset="0"/>
                <a:cs typeface="Times New Roman" pitchFamily="18" charset="0"/>
              </a:rPr>
              <a:t>MANAGE </a:t>
            </a:r>
          </a:p>
          <a:p>
            <a:pPr algn="ctr"/>
            <a:r>
              <a:rPr lang="en-US" u="sng" dirty="0" smtClean="0">
                <a:latin typeface="Times New Roman" pitchFamily="18" charset="0"/>
                <a:cs typeface="Times New Roman" pitchFamily="18" charset="0"/>
              </a:rPr>
              <a:t>HOSTEL </a:t>
            </a:r>
          </a:p>
          <a:p>
            <a:pPr algn="ctr"/>
            <a:r>
              <a:rPr lang="en-US" u="sng" dirty="0" smtClean="0">
                <a:latin typeface="Times New Roman" pitchFamily="18" charset="0"/>
                <a:cs typeface="Times New Roman" pitchFamily="18" charset="0"/>
              </a:rPr>
              <a:t>    STUDENTS</a:t>
            </a:r>
            <a:endParaRPr lang="en-US" u="sng" dirty="0">
              <a:latin typeface="Times New Roman" pitchFamily="18" charset="0"/>
              <a:cs typeface="Times New Roman" pitchFamily="18" charset="0"/>
            </a:endParaRPr>
          </a:p>
        </p:txBody>
      </p:sp>
      <p:pic>
        <p:nvPicPr>
          <p:cNvPr id="3074" name="Picture 2" descr="C:\Users\USER\Desktop\Hostel Managemnet System\Report Documentation\Screen Shots\Manage Students.png"/>
          <p:cNvPicPr>
            <a:picLocks noChangeAspect="1" noChangeArrowheads="1"/>
          </p:cNvPicPr>
          <p:nvPr/>
        </p:nvPicPr>
        <p:blipFill>
          <a:blip r:embed="rId2"/>
          <a:srcRect/>
          <a:stretch>
            <a:fillRect/>
          </a:stretch>
        </p:blipFill>
        <p:spPr bwMode="auto">
          <a:xfrm>
            <a:off x="2968962" y="228600"/>
            <a:ext cx="6175038" cy="2798064"/>
          </a:xfrm>
          <a:prstGeom prst="rect">
            <a:avLst/>
          </a:prstGeom>
          <a:noFill/>
        </p:spPr>
      </p:pic>
      <p:pic>
        <p:nvPicPr>
          <p:cNvPr id="3075" name="Picture 3" descr="C:\Users\USER\Desktop\Hostel Managemnet System\Report Documentation\Screen Shots\View Deatils.png"/>
          <p:cNvPicPr>
            <a:picLocks noChangeAspect="1" noChangeArrowheads="1"/>
          </p:cNvPicPr>
          <p:nvPr/>
        </p:nvPicPr>
        <p:blipFill>
          <a:blip r:embed="rId3" cstate="print"/>
          <a:srcRect/>
          <a:stretch>
            <a:fillRect/>
          </a:stretch>
        </p:blipFill>
        <p:spPr bwMode="auto">
          <a:xfrm>
            <a:off x="4181074" y="3276600"/>
            <a:ext cx="4239102" cy="33051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0"/>
            <a:ext cx="1718099" cy="369332"/>
          </a:xfrm>
          <a:prstGeom prst="rect">
            <a:avLst/>
          </a:prstGeom>
        </p:spPr>
        <p:txBody>
          <a:bodyPr wrap="none">
            <a:spAutoFit/>
          </a:bodyPr>
          <a:lstStyle/>
          <a:p>
            <a:r>
              <a:rPr lang="en-US" u="sng" dirty="0" smtClean="0"/>
              <a:t>PRINT DETAILS</a:t>
            </a:r>
            <a:endParaRPr lang="en-US" u="sng" dirty="0"/>
          </a:p>
        </p:txBody>
      </p:sp>
      <p:pic>
        <p:nvPicPr>
          <p:cNvPr id="4098" name="Picture 2" descr="C:\Users\USER\Desktop\Hostel Managemnet System\Report Documentation\Screen Shots\Room Management.png"/>
          <p:cNvPicPr>
            <a:picLocks noChangeAspect="1" noChangeArrowheads="1"/>
          </p:cNvPicPr>
          <p:nvPr/>
        </p:nvPicPr>
        <p:blipFill>
          <a:blip r:embed="rId2" cstate="print"/>
          <a:srcRect/>
          <a:stretch>
            <a:fillRect/>
          </a:stretch>
        </p:blipFill>
        <p:spPr bwMode="auto">
          <a:xfrm>
            <a:off x="2819400" y="533400"/>
            <a:ext cx="6175038" cy="2798064"/>
          </a:xfrm>
          <a:prstGeom prst="rect">
            <a:avLst/>
          </a:prstGeom>
          <a:noFill/>
        </p:spPr>
      </p:pic>
      <p:sp>
        <p:nvSpPr>
          <p:cNvPr id="6" name="Rectangle 5"/>
          <p:cNvSpPr/>
          <p:nvPr/>
        </p:nvSpPr>
        <p:spPr>
          <a:xfrm>
            <a:off x="1066800" y="1524000"/>
            <a:ext cx="1794658" cy="646331"/>
          </a:xfrm>
          <a:prstGeom prst="rect">
            <a:avLst/>
          </a:prstGeom>
        </p:spPr>
        <p:txBody>
          <a:bodyPr wrap="none">
            <a:spAutoFit/>
          </a:bodyPr>
          <a:lstStyle/>
          <a:p>
            <a:pPr algn="ctr"/>
            <a:r>
              <a:rPr lang="en-US" u="sng" dirty="0" smtClean="0"/>
              <a:t>ROOM</a:t>
            </a:r>
          </a:p>
          <a:p>
            <a:pPr algn="ctr"/>
            <a:r>
              <a:rPr lang="en-US" u="sng" dirty="0" smtClean="0"/>
              <a:t>MANAGEMENT</a:t>
            </a:r>
            <a:endParaRPr lang="en-US" u="sng" dirty="0"/>
          </a:p>
        </p:txBody>
      </p:sp>
      <p:pic>
        <p:nvPicPr>
          <p:cNvPr id="4099" name="Picture 3" descr="C:\Users\USER\Desktop\Hostel Managemnet System\Report Documentation\Screen Shots\Print Details.png"/>
          <p:cNvPicPr>
            <a:picLocks noChangeAspect="1" noChangeArrowheads="1"/>
          </p:cNvPicPr>
          <p:nvPr/>
        </p:nvPicPr>
        <p:blipFill>
          <a:blip r:embed="rId3" cstate="print"/>
          <a:srcRect/>
          <a:stretch>
            <a:fillRect/>
          </a:stretch>
        </p:blipFill>
        <p:spPr bwMode="auto">
          <a:xfrm>
            <a:off x="2819400" y="3733800"/>
            <a:ext cx="6175038" cy="279806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1600" y="228600"/>
            <a:ext cx="7498080" cy="1143000"/>
          </a:xfrm>
        </p:spPr>
        <p:txBody>
          <a:bodyPr/>
          <a:lstStyle/>
          <a:p>
            <a:pPr algn="ctr"/>
            <a:r>
              <a:rPr lang="en-US" sz="4000"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7" name="Content Placeholder 4"/>
          <p:cNvSpPr>
            <a:spLocks noGrp="1"/>
          </p:cNvSpPr>
          <p:nvPr>
            <p:ph idx="1"/>
          </p:nvPr>
        </p:nvSpPr>
        <p:spPr>
          <a:xfrm>
            <a:off x="1435608" y="1447800"/>
            <a:ext cx="7498080" cy="4800600"/>
          </a:xfrm>
        </p:spPr>
        <p:txBody>
          <a:bodyPr>
            <a:normAutofit/>
          </a:bodyPr>
          <a:lstStyle/>
          <a:p>
            <a:endParaRPr lang="en-US" sz="2000" dirty="0" smtClean="0"/>
          </a:p>
          <a:p>
            <a:r>
              <a:rPr lang="en-US" sz="2000" dirty="0" smtClean="0"/>
              <a:t>Student is provided the option for booking and Viewing Details.</a:t>
            </a:r>
          </a:p>
          <a:p>
            <a:r>
              <a:rPr lang="en-US" sz="2000" dirty="0" smtClean="0"/>
              <a:t>Data storage and retrieval will became faster and easier to maintain.</a:t>
            </a:r>
          </a:p>
          <a:p>
            <a:r>
              <a:rPr lang="en-US" sz="2000" dirty="0" smtClean="0"/>
              <a:t>This project offers student to enter the data through simple and interactive manner.</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38400"/>
            <a:ext cx="7498080" cy="1143000"/>
          </a:xfrm>
        </p:spPr>
        <p:txBody>
          <a:bodyPr>
            <a:normAutofit/>
          </a:bodyPr>
          <a:lstStyle/>
          <a:p>
            <a:pPr algn="ctr"/>
            <a:r>
              <a:rPr lang="en-US" sz="4000" dirty="0" smtClean="0"/>
              <a:t>THANK YOU!</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PRESENTATION  AGENDA</a:t>
            </a:r>
            <a:endParaRPr lang="en-US" sz="4000" dirty="0"/>
          </a:p>
        </p:txBody>
      </p:sp>
      <p:sp>
        <p:nvSpPr>
          <p:cNvPr id="5" name="Content Placeholder 4"/>
          <p:cNvSpPr>
            <a:spLocks noGrp="1"/>
          </p:cNvSpPr>
          <p:nvPr>
            <p:ph idx="1"/>
          </p:nvPr>
        </p:nvSpPr>
        <p:spPr/>
        <p:txBody>
          <a:bodyPr/>
          <a:lstStyle/>
          <a:p>
            <a:endParaRPr lang="en-US" sz="1800" dirty="0" smtClean="0"/>
          </a:p>
          <a:p>
            <a:r>
              <a:rPr lang="en-US" sz="2000" dirty="0" smtClean="0">
                <a:latin typeface="Times New Roman" pitchFamily="18" charset="0"/>
                <a:cs typeface="Times New Roman" pitchFamily="18" charset="0"/>
              </a:rPr>
              <a:t>ABSTRACT</a:t>
            </a:r>
          </a:p>
          <a:p>
            <a:r>
              <a:rPr lang="en-US" sz="2000" dirty="0" smtClean="0">
                <a:latin typeface="Times New Roman" pitchFamily="18" charset="0"/>
                <a:cs typeface="Times New Roman" pitchFamily="18" charset="0"/>
              </a:rPr>
              <a:t>SYSTEM REQUIREMENTS</a:t>
            </a:r>
          </a:p>
          <a:p>
            <a:r>
              <a:rPr lang="en-US" sz="2000" dirty="0" smtClean="0">
                <a:latin typeface="Times New Roman" pitchFamily="18" charset="0"/>
                <a:cs typeface="Times New Roman" pitchFamily="18" charset="0"/>
              </a:rPr>
              <a:t>MODULES</a:t>
            </a:r>
          </a:p>
          <a:p>
            <a:r>
              <a:rPr lang="en-US" sz="2000" dirty="0" smtClean="0">
                <a:latin typeface="Times New Roman" pitchFamily="18" charset="0"/>
                <a:cs typeface="Times New Roman" pitchFamily="18" charset="0"/>
              </a:rPr>
              <a:t>E-R DIAGRAM</a:t>
            </a:r>
          </a:p>
          <a:p>
            <a:r>
              <a:rPr lang="en-US" sz="2000" dirty="0" smtClean="0">
                <a:latin typeface="Times New Roman" pitchFamily="18" charset="0"/>
                <a:cs typeface="Times New Roman" pitchFamily="18" charset="0"/>
              </a:rPr>
              <a:t>DATA FLOW DIAGRAM</a:t>
            </a:r>
          </a:p>
          <a:p>
            <a:r>
              <a:rPr lang="en-US" sz="2000" dirty="0" smtClean="0">
                <a:latin typeface="Times New Roman" pitchFamily="18" charset="0"/>
                <a:cs typeface="Times New Roman" pitchFamily="18" charset="0"/>
              </a:rPr>
              <a:t>NORMALIZATION</a:t>
            </a:r>
          </a:p>
          <a:p>
            <a:r>
              <a:rPr lang="en-US" sz="2000" dirty="0" smtClean="0">
                <a:latin typeface="Times New Roman" pitchFamily="18" charset="0"/>
                <a:cs typeface="Times New Roman" pitchFamily="18" charset="0"/>
              </a:rPr>
              <a:t>SCREENSHOTS</a:t>
            </a:r>
          </a:p>
          <a:p>
            <a:r>
              <a:rPr lang="en-US" sz="2000" dirty="0" smtClean="0">
                <a:latin typeface="Times New Roman" pitchFamily="18" charset="0"/>
                <a:cs typeface="Times New Roman" pitchFamily="18" charset="0"/>
              </a:rPr>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3276600"/>
          </a:xfrm>
        </p:spPr>
        <p:txBody>
          <a:bodyPr>
            <a:normAutofit/>
          </a:bodyPr>
          <a:lstStyle/>
          <a:p>
            <a:pPr algn="just"/>
            <a:endParaRPr lang="en-US" sz="1400" dirty="0" smtClean="0"/>
          </a:p>
          <a:p>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Hostel Management System</a:t>
            </a:r>
            <a:r>
              <a:rPr lang="en-US" sz="1600" dirty="0" smtClean="0">
                <a:latin typeface="Times New Roman" pitchFamily="18" charset="0"/>
                <a:cs typeface="Times New Roman" pitchFamily="18" charset="0"/>
              </a:rPr>
              <a:t>” is an application developed for managing various activities, such as student admissions, student referenced room allotment, hostel booking, viewing hostel booking details.</a:t>
            </a:r>
          </a:p>
          <a:p>
            <a:r>
              <a:rPr lang="en-US" sz="1600" dirty="0" smtClean="0">
                <a:latin typeface="Times New Roman" pitchFamily="18" charset="0"/>
                <a:cs typeface="Times New Roman" pitchFamily="18" charset="0"/>
              </a:rPr>
              <a:t>This project deals with the problems of  managing hostel to avoids the problems which occurs when carried manually. This application is useful to avoid the manual data entry and is easy to access the data about the hostels. Thereby, the management of hostel becomes easier to maintain and access. </a:t>
            </a:r>
          </a:p>
          <a:p>
            <a:r>
              <a:rPr lang="en-US" sz="1600" dirty="0" smtClean="0">
                <a:latin typeface="Times New Roman" pitchFamily="18" charset="0"/>
                <a:cs typeface="Times New Roman" pitchFamily="18" charset="0"/>
              </a:rPr>
              <a:t>The main objectives of the project are to reduce the human effort and processing time in maintaining  the student data living in the hostel.</a:t>
            </a:r>
          </a:p>
          <a:p>
            <a:pPr>
              <a:buNone/>
            </a:pP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a:t>
            </a:r>
            <a:r>
              <a:rPr lang="en-US" sz="4000" dirty="0" smtClean="0"/>
              <a:t>REQUIREMENTS</a:t>
            </a:r>
            <a:endParaRPr lang="en-US" sz="4000" dirty="0"/>
          </a:p>
        </p:txBody>
      </p:sp>
      <p:graphicFrame>
        <p:nvGraphicFramePr>
          <p:cNvPr id="6" name="Content Placeholder 5"/>
          <p:cNvGraphicFramePr>
            <a:graphicFrameLocks noGrp="1"/>
          </p:cNvGraphicFramePr>
          <p:nvPr>
            <p:ph idx="1"/>
          </p:nvPr>
        </p:nvGraphicFramePr>
        <p:xfrm>
          <a:off x="1447800" y="1524000"/>
          <a:ext cx="7497763" cy="370840"/>
        </p:xfrm>
        <a:graphic>
          <a:graphicData uri="http://schemas.openxmlformats.org/drawingml/2006/table">
            <a:tbl>
              <a:tblPr firstRow="1" bandRow="1">
                <a:tableStyleId>{5C22544A-7EE6-4342-B048-85BDC9FD1C3A}</a:tableStyleId>
              </a:tblPr>
              <a:tblGrid>
                <a:gridCol w="7497763"/>
              </a:tblGrid>
              <a:tr h="370840">
                <a:tc>
                  <a:txBody>
                    <a:bodyPr/>
                    <a:lstStyle/>
                    <a:p>
                      <a:r>
                        <a:rPr lang="en-US" dirty="0" smtClean="0"/>
                        <a:t>Software</a:t>
                      </a:r>
                      <a:r>
                        <a:rPr lang="en-US" baseline="0" dirty="0" smtClean="0"/>
                        <a:t> Requirements :</a:t>
                      </a:r>
                      <a:endParaRPr lang="en-US" dirty="0"/>
                    </a:p>
                  </a:txBody>
                  <a:tcPr/>
                </a:tc>
              </a:tr>
            </a:tbl>
          </a:graphicData>
        </a:graphic>
      </p:graphicFrame>
      <p:graphicFrame>
        <p:nvGraphicFramePr>
          <p:cNvPr id="7" name="Content Placeholder 5"/>
          <p:cNvGraphicFramePr>
            <a:graphicFrameLocks noGrp="1"/>
          </p:cNvGraphicFramePr>
          <p:nvPr>
            <p:ph idx="1"/>
          </p:nvPr>
        </p:nvGraphicFramePr>
        <p:xfrm>
          <a:off x="1371600" y="4800600"/>
          <a:ext cx="7497763" cy="381000"/>
        </p:xfrm>
        <a:graphic>
          <a:graphicData uri="http://schemas.openxmlformats.org/drawingml/2006/table">
            <a:tbl>
              <a:tblPr firstRow="1" bandRow="1">
                <a:tableStyleId>{5C22544A-7EE6-4342-B048-85BDC9FD1C3A}</a:tableStyleId>
              </a:tblPr>
              <a:tblGrid>
                <a:gridCol w="7497763"/>
              </a:tblGrid>
              <a:tr h="381000">
                <a:tc>
                  <a:txBody>
                    <a:bodyPr/>
                    <a:lstStyle/>
                    <a:p>
                      <a:r>
                        <a:rPr lang="en-US" dirty="0" smtClean="0"/>
                        <a:t>Hardware</a:t>
                      </a:r>
                      <a:r>
                        <a:rPr lang="en-US" baseline="0" dirty="0" smtClean="0"/>
                        <a:t> Requirements :</a:t>
                      </a:r>
                      <a:endParaRPr lang="en-US" dirty="0"/>
                    </a:p>
                  </a:txBody>
                  <a:tcPr/>
                </a:tc>
              </a:tr>
            </a:tbl>
          </a:graphicData>
        </a:graphic>
      </p:graphicFrame>
      <p:graphicFrame>
        <p:nvGraphicFramePr>
          <p:cNvPr id="9" name="Content Placeholder 5"/>
          <p:cNvGraphicFramePr>
            <a:graphicFrameLocks/>
          </p:cNvGraphicFramePr>
          <p:nvPr/>
        </p:nvGraphicFramePr>
        <p:xfrm>
          <a:off x="1447800" y="2057400"/>
          <a:ext cx="7467600" cy="2194560"/>
        </p:xfrm>
        <a:graphic>
          <a:graphicData uri="http://schemas.openxmlformats.org/drawingml/2006/table">
            <a:tbl>
              <a:tblPr firstRow="1" bandRow="1">
                <a:tableStyleId>{5C22544A-7EE6-4342-B048-85BDC9FD1C3A}</a:tableStyleId>
              </a:tblPr>
              <a:tblGrid>
                <a:gridCol w="3733800"/>
                <a:gridCol w="3733800"/>
              </a:tblGrid>
              <a:tr h="348343">
                <a:tc>
                  <a:txBody>
                    <a:bodyPr/>
                    <a:lstStyle/>
                    <a:p>
                      <a:r>
                        <a:rPr lang="en-US" sz="1600" b="0" dirty="0" smtClean="0">
                          <a:solidFill>
                            <a:schemeClr val="tx1"/>
                          </a:solidFill>
                          <a:latin typeface="Times New Roman" pitchFamily="18" charset="0"/>
                          <a:cs typeface="Times New Roman" pitchFamily="18" charset="0"/>
                        </a:rPr>
                        <a:t>Operating</a:t>
                      </a:r>
                      <a:r>
                        <a:rPr lang="en-US" sz="1600" b="0" baseline="0" dirty="0" smtClean="0">
                          <a:solidFill>
                            <a:schemeClr val="tx1"/>
                          </a:solidFill>
                          <a:latin typeface="Times New Roman" pitchFamily="18" charset="0"/>
                          <a:cs typeface="Times New Roman" pitchFamily="18" charset="0"/>
                        </a:rPr>
                        <a:t> System</a:t>
                      </a:r>
                      <a:endParaRPr lang="en-US" sz="1600" b="0" dirty="0">
                        <a:solidFill>
                          <a:schemeClr val="tx1"/>
                        </a:solidFill>
                        <a:latin typeface="Times New Roman" pitchFamily="18" charset="0"/>
                        <a:cs typeface="Times New Roman" pitchFamily="18" charset="0"/>
                      </a:endParaRPr>
                    </a:p>
                  </a:txBody>
                  <a:tcPr>
                    <a:solidFill>
                      <a:srgbClr val="E8EEF1"/>
                    </a:solidFill>
                  </a:tcPr>
                </a:tc>
                <a:tc>
                  <a:txBody>
                    <a:bodyPr/>
                    <a:lstStyle/>
                    <a:p>
                      <a:r>
                        <a:rPr lang="en-US" b="0" dirty="0" smtClean="0">
                          <a:solidFill>
                            <a:schemeClr val="tx1"/>
                          </a:solidFill>
                          <a:latin typeface="Times New Roman" pitchFamily="18" charset="0"/>
                          <a:cs typeface="Times New Roman" pitchFamily="18" charset="0"/>
                        </a:rPr>
                        <a:t>Windows</a:t>
                      </a:r>
                      <a:r>
                        <a:rPr lang="en-US" b="0" baseline="0" dirty="0" smtClean="0">
                          <a:solidFill>
                            <a:schemeClr val="tx1"/>
                          </a:solidFill>
                          <a:latin typeface="Times New Roman" pitchFamily="18" charset="0"/>
                          <a:cs typeface="Times New Roman" pitchFamily="18" charset="0"/>
                        </a:rPr>
                        <a:t> 10</a:t>
                      </a:r>
                      <a:endParaRPr lang="en-US" b="0" dirty="0">
                        <a:solidFill>
                          <a:schemeClr val="tx1"/>
                        </a:solidFill>
                        <a:latin typeface="Times New Roman" pitchFamily="18" charset="0"/>
                        <a:cs typeface="Times New Roman" pitchFamily="18" charset="0"/>
                      </a:endParaRPr>
                    </a:p>
                  </a:txBody>
                  <a:tcPr>
                    <a:solidFill>
                      <a:srgbClr val="E8EEF1"/>
                    </a:solidFill>
                  </a:tcPr>
                </a:tc>
              </a:tr>
              <a:tr h="348343">
                <a:tc>
                  <a:txBody>
                    <a:bodyPr/>
                    <a:lstStyle/>
                    <a:p>
                      <a:r>
                        <a:rPr lang="en-US" dirty="0" smtClean="0">
                          <a:latin typeface="Times New Roman" pitchFamily="18" charset="0"/>
                          <a:cs typeface="Times New Roman" pitchFamily="18" charset="0"/>
                        </a:rPr>
                        <a:t>Front End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HTML</a:t>
                      </a:r>
                      <a:r>
                        <a:rPr lang="en-US" baseline="0" dirty="0" smtClean="0">
                          <a:latin typeface="Times New Roman" pitchFamily="18" charset="0"/>
                          <a:cs typeface="Times New Roman" pitchFamily="18" charset="0"/>
                        </a:rPr>
                        <a:t> , CSS</a:t>
                      </a:r>
                      <a:endParaRPr lang="en-US" dirty="0">
                        <a:latin typeface="Times New Roman" pitchFamily="18" charset="0"/>
                        <a:cs typeface="Times New Roman" pitchFamily="18" charset="0"/>
                      </a:endParaRPr>
                    </a:p>
                  </a:txBody>
                  <a:tcPr/>
                </a:tc>
              </a:tr>
              <a:tr h="348343">
                <a:tc>
                  <a:txBody>
                    <a:bodyPr/>
                    <a:lstStyle/>
                    <a:p>
                      <a:r>
                        <a:rPr lang="en-US" dirty="0" smtClean="0">
                          <a:latin typeface="Times New Roman" pitchFamily="18" charset="0"/>
                          <a:cs typeface="Times New Roman" pitchFamily="18" charset="0"/>
                        </a:rPr>
                        <a:t>Back End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PHP</a:t>
                      </a:r>
                      <a:endParaRPr lang="en-US" dirty="0">
                        <a:latin typeface="Times New Roman" pitchFamily="18" charset="0"/>
                        <a:cs typeface="Times New Roman" pitchFamily="18" charset="0"/>
                      </a:endParaRPr>
                    </a:p>
                  </a:txBody>
                  <a:tcPr/>
                </a:tc>
              </a:tr>
              <a:tr h="348343">
                <a:tc>
                  <a:txBody>
                    <a:bodyPr/>
                    <a:lstStyle/>
                    <a:p>
                      <a:r>
                        <a:rPr lang="en-US" dirty="0" smtClean="0">
                          <a:latin typeface="Times New Roman" pitchFamily="18" charset="0"/>
                          <a:cs typeface="Times New Roman" pitchFamily="18" charset="0"/>
                        </a:rPr>
                        <a:t>Database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a:txBody>
                  <a:tcPr/>
                </a:tc>
              </a:tr>
              <a:tr h="348343">
                <a:tc>
                  <a:txBody>
                    <a:bodyPr/>
                    <a:lstStyle/>
                    <a:p>
                      <a:r>
                        <a:rPr lang="en-US" dirty="0" smtClean="0">
                          <a:latin typeface="Times New Roman" pitchFamily="18" charset="0"/>
                          <a:cs typeface="Times New Roman" pitchFamily="18" charset="0"/>
                        </a:rPr>
                        <a:t>IDE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VS Code</a:t>
                      </a:r>
                      <a:endParaRPr lang="en-US" dirty="0">
                        <a:latin typeface="Times New Roman" pitchFamily="18" charset="0"/>
                        <a:cs typeface="Times New Roman" pitchFamily="18" charset="0"/>
                      </a:endParaRPr>
                    </a:p>
                  </a:txBody>
                  <a:tcPr/>
                </a:tc>
              </a:tr>
              <a:tr h="348343">
                <a:tc>
                  <a:txBody>
                    <a:bodyPr/>
                    <a:lstStyle/>
                    <a:p>
                      <a:r>
                        <a:rPr lang="en-US" dirty="0" smtClean="0">
                          <a:latin typeface="Times New Roman" pitchFamily="18" charset="0"/>
                          <a:cs typeface="Times New Roman" pitchFamily="18" charset="0"/>
                        </a:rPr>
                        <a:t>Tool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XAMPP Control</a:t>
                      </a:r>
                      <a:r>
                        <a:rPr lang="en-US" baseline="0" dirty="0" smtClean="0">
                          <a:latin typeface="Times New Roman" pitchFamily="18" charset="0"/>
                          <a:cs typeface="Times New Roman" pitchFamily="18" charset="0"/>
                        </a:rPr>
                        <a:t> Panel</a:t>
                      </a:r>
                      <a:endParaRPr lang="en-US" dirty="0">
                        <a:latin typeface="Times New Roman" pitchFamily="18" charset="0"/>
                        <a:cs typeface="Times New Roman" pitchFamily="18" charset="0"/>
                      </a:endParaRPr>
                    </a:p>
                  </a:txBody>
                  <a:tcPr/>
                </a:tc>
              </a:tr>
            </a:tbl>
          </a:graphicData>
        </a:graphic>
      </p:graphicFrame>
      <p:graphicFrame>
        <p:nvGraphicFramePr>
          <p:cNvPr id="8" name="Table 7"/>
          <p:cNvGraphicFramePr>
            <a:graphicFrameLocks noGrp="1"/>
          </p:cNvGraphicFramePr>
          <p:nvPr/>
        </p:nvGraphicFramePr>
        <p:xfrm>
          <a:off x="1371600" y="5334000"/>
          <a:ext cx="7467600" cy="1097280"/>
        </p:xfrm>
        <a:graphic>
          <a:graphicData uri="http://schemas.openxmlformats.org/drawingml/2006/table">
            <a:tbl>
              <a:tblPr firstRow="1" bandRow="1">
                <a:tableStyleId>{5C22544A-7EE6-4342-B048-85BDC9FD1C3A}</a:tableStyleId>
              </a:tblPr>
              <a:tblGrid>
                <a:gridCol w="3733800"/>
                <a:gridCol w="3733800"/>
              </a:tblGrid>
              <a:tr h="348343">
                <a:tc>
                  <a:txBody>
                    <a:bodyPr/>
                    <a:lstStyle/>
                    <a:p>
                      <a:r>
                        <a:rPr lang="en-US" sz="1800" b="0" dirty="0" smtClean="0">
                          <a:solidFill>
                            <a:schemeClr val="tx1"/>
                          </a:solidFill>
                          <a:latin typeface="Times New Roman" pitchFamily="18" charset="0"/>
                          <a:cs typeface="Times New Roman" pitchFamily="18" charset="0"/>
                        </a:rPr>
                        <a:t>Processor</a:t>
                      </a:r>
                      <a:endParaRPr lang="en-US" sz="1800" b="0" dirty="0">
                        <a:solidFill>
                          <a:schemeClr val="tx1"/>
                        </a:solidFill>
                        <a:latin typeface="Times New Roman" pitchFamily="18" charset="0"/>
                        <a:cs typeface="Times New Roman" pitchFamily="18" charset="0"/>
                      </a:endParaRPr>
                    </a:p>
                  </a:txBody>
                  <a:tcPr>
                    <a:solidFill>
                      <a:srgbClr val="E8EEF1"/>
                    </a:solidFill>
                  </a:tcPr>
                </a:tc>
                <a:tc>
                  <a:txBody>
                    <a:bodyPr/>
                    <a:lstStyle/>
                    <a:p>
                      <a:r>
                        <a:rPr kumimoji="0" lang="en-US" sz="1800" b="0" kern="1200" dirty="0" smtClean="0">
                          <a:solidFill>
                            <a:schemeClr val="tx1"/>
                          </a:solidFill>
                          <a:latin typeface="Times New Roman" pitchFamily="18" charset="0"/>
                          <a:ea typeface="+mn-ea"/>
                          <a:cs typeface="Times New Roman" pitchFamily="18" charset="0"/>
                        </a:rPr>
                        <a:t>Intel (R) core (TM) i5-6200U </a:t>
                      </a:r>
                      <a:endParaRPr lang="en-US" b="0" dirty="0">
                        <a:solidFill>
                          <a:schemeClr val="tx1"/>
                        </a:solidFill>
                        <a:latin typeface="Times New Roman" pitchFamily="18" charset="0"/>
                        <a:cs typeface="Times New Roman" pitchFamily="18" charset="0"/>
                      </a:endParaRPr>
                    </a:p>
                  </a:txBody>
                  <a:tcPr>
                    <a:solidFill>
                      <a:srgbClr val="E8EEF1"/>
                    </a:solidFill>
                  </a:tcPr>
                </a:tc>
              </a:tr>
              <a:tr h="348343">
                <a:tc>
                  <a:txBody>
                    <a:bodyPr/>
                    <a:lstStyle/>
                    <a:p>
                      <a:r>
                        <a:rPr lang="en-US" dirty="0" smtClean="0">
                          <a:latin typeface="Times New Roman" pitchFamily="18" charset="0"/>
                          <a:cs typeface="Times New Roman" pitchFamily="18" charset="0"/>
                        </a:rPr>
                        <a:t>Ram</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 GB</a:t>
                      </a:r>
                      <a:endParaRPr lang="en-US" dirty="0">
                        <a:latin typeface="Times New Roman" pitchFamily="18" charset="0"/>
                        <a:cs typeface="Times New Roman" pitchFamily="18" charset="0"/>
                      </a:endParaRPr>
                    </a:p>
                  </a:txBody>
                  <a:tcPr/>
                </a:tc>
              </a:tr>
              <a:tr h="348343">
                <a:tc>
                  <a:txBody>
                    <a:bodyPr/>
                    <a:lstStyle/>
                    <a:p>
                      <a:r>
                        <a:rPr lang="en-US" dirty="0" smtClean="0">
                          <a:latin typeface="Times New Roman" pitchFamily="18" charset="0"/>
                          <a:cs typeface="Times New Roman" pitchFamily="18" charset="0"/>
                        </a:rPr>
                        <a:t>Hard Disk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 TB Hard Disk</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MODULES</a:t>
            </a:r>
            <a:endParaRPr lang="en-US" sz="4000" dirty="0"/>
          </a:p>
        </p:txBody>
      </p:sp>
      <p:sp>
        <p:nvSpPr>
          <p:cNvPr id="5" name="Content Placeholder 4"/>
          <p:cNvSpPr>
            <a:spLocks noGrp="1"/>
          </p:cNvSpPr>
          <p:nvPr>
            <p:ph idx="1"/>
          </p:nvPr>
        </p:nvSpPr>
        <p:spPr>
          <a:xfrm>
            <a:off x="1435608" y="1524000"/>
            <a:ext cx="7403592" cy="5029200"/>
          </a:xfrm>
        </p:spPr>
        <p:txBody>
          <a:bodyPr>
            <a:normAutofit/>
          </a:bodyPr>
          <a:lstStyle/>
          <a:p>
            <a:pPr algn="just">
              <a:buNone/>
            </a:pPr>
            <a:r>
              <a:rPr lang="en-US" sz="2400" dirty="0" smtClean="0">
                <a:latin typeface="Times New Roman" pitchFamily="18" charset="0"/>
                <a:cs typeface="Times New Roman" pitchFamily="18" charset="0"/>
              </a:rPr>
              <a:t>This system mainly contains the following modules.</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Admin Module</a:t>
            </a:r>
          </a:p>
          <a:p>
            <a:pPr lvl="1" algn="just">
              <a:buFont typeface="Wingdings" pitchFamily="2" charset="2"/>
              <a:buChar char="Ø"/>
            </a:pPr>
            <a:r>
              <a:rPr lang="en-US" sz="2000" dirty="0" smtClean="0">
                <a:latin typeface="Times New Roman" pitchFamily="18" charset="0"/>
                <a:cs typeface="Times New Roman" pitchFamily="18" charset="0"/>
              </a:rPr>
              <a:t>Register Student</a:t>
            </a:r>
          </a:p>
          <a:p>
            <a:pPr lvl="1" algn="just">
              <a:buFont typeface="Wingdings" pitchFamily="2" charset="2"/>
              <a:buChar char="Ø"/>
            </a:pPr>
            <a:r>
              <a:rPr lang="en-US" sz="2000" dirty="0" smtClean="0">
                <a:latin typeface="Times New Roman" pitchFamily="18" charset="0"/>
                <a:cs typeface="Times New Roman" pitchFamily="18" charset="0"/>
              </a:rPr>
              <a:t>Manage Students</a:t>
            </a:r>
          </a:p>
          <a:p>
            <a:pPr lvl="1" algn="just">
              <a:buFont typeface="Wingdings" pitchFamily="2" charset="2"/>
              <a:buChar char="Ø"/>
            </a:pPr>
            <a:r>
              <a:rPr lang="en-US" sz="2000" dirty="0" smtClean="0">
                <a:latin typeface="Times New Roman" pitchFamily="18" charset="0"/>
                <a:cs typeface="Times New Roman" pitchFamily="18" charset="0"/>
              </a:rPr>
              <a:t>Book Hostel</a:t>
            </a:r>
          </a:p>
          <a:p>
            <a:pPr lvl="1" algn="just">
              <a:buFont typeface="Wingdings" pitchFamily="2" charset="2"/>
              <a:buChar char="Ø"/>
            </a:pPr>
            <a:r>
              <a:rPr lang="en-US" sz="2000" dirty="0" smtClean="0">
                <a:latin typeface="Times New Roman" pitchFamily="18" charset="0"/>
                <a:cs typeface="Times New Roman" pitchFamily="18" charset="0"/>
              </a:rPr>
              <a:t>Manage Hostel Students</a:t>
            </a:r>
          </a:p>
          <a:p>
            <a:pPr lvl="1" algn="just">
              <a:buFont typeface="Wingdings" pitchFamily="2" charset="2"/>
              <a:buChar char="Ø"/>
            </a:pPr>
            <a:r>
              <a:rPr lang="en-US" sz="2000" dirty="0" smtClean="0">
                <a:latin typeface="Times New Roman" pitchFamily="18" charset="0"/>
                <a:cs typeface="Times New Roman" pitchFamily="18" charset="0"/>
              </a:rPr>
              <a:t>Manage Rooms</a:t>
            </a:r>
          </a:p>
          <a:p>
            <a:pPr lvl="1" algn="just">
              <a:buNone/>
            </a:pPr>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Student Module</a:t>
            </a:r>
          </a:p>
          <a:p>
            <a:pPr lvl="1" algn="just">
              <a:buFont typeface="Wingdings" pitchFamily="2" charset="2"/>
              <a:buChar char="Ø"/>
            </a:pPr>
            <a:r>
              <a:rPr lang="en-US" sz="2000" dirty="0" smtClean="0">
                <a:latin typeface="Times New Roman" pitchFamily="18" charset="0"/>
                <a:cs typeface="Times New Roman" pitchFamily="18" charset="0"/>
              </a:rPr>
              <a:t>Book Hostel</a:t>
            </a:r>
          </a:p>
          <a:p>
            <a:pPr lvl="1" algn="just">
              <a:buFont typeface="Wingdings" pitchFamily="2" charset="2"/>
              <a:buChar char="Ø"/>
            </a:pPr>
            <a:r>
              <a:rPr lang="en-US" sz="2000" dirty="0" smtClean="0">
                <a:latin typeface="Times New Roman" pitchFamily="18" charset="0"/>
                <a:cs typeface="Times New Roman" pitchFamily="18" charset="0"/>
              </a:rPr>
              <a:t>View Hostel Details</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E-R </a:t>
            </a:r>
            <a:r>
              <a:rPr lang="en-US" sz="4000" dirty="0" smtClean="0">
                <a:latin typeface="Times New Roman" pitchFamily="18" charset="0"/>
                <a:cs typeface="Times New Roman" pitchFamily="18" charset="0"/>
              </a:rPr>
              <a:t>DIAGRAM</a:t>
            </a:r>
            <a:endParaRPr lang="en-US" sz="4000" dirty="0">
              <a:latin typeface="Times New Roman" pitchFamily="18" charset="0"/>
              <a:cs typeface="Times New Roman" pitchFamily="18" charset="0"/>
            </a:endParaRPr>
          </a:p>
        </p:txBody>
      </p:sp>
      <p:pic>
        <p:nvPicPr>
          <p:cNvPr id="1026" name="Picture 2" descr="C:\Users\USER\Desktop\Hostel Managemnet System\Report Documentation\Er.png"/>
          <p:cNvPicPr>
            <a:picLocks noGrp="1" noChangeAspect="1" noChangeArrowheads="1"/>
          </p:cNvPicPr>
          <p:nvPr>
            <p:ph idx="1"/>
          </p:nvPr>
        </p:nvPicPr>
        <p:blipFill>
          <a:blip r:embed="rId2" cstate="print"/>
          <a:srcRect/>
          <a:stretch>
            <a:fillRect/>
          </a:stretch>
        </p:blipFill>
        <p:spPr bwMode="auto">
          <a:xfrm>
            <a:off x="1435100" y="1672012"/>
            <a:ext cx="7499350" cy="43521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DATA FLOW DIAGRAM</a:t>
            </a:r>
            <a:endParaRPr lang="en-US" sz="4000" dirty="0">
              <a:latin typeface="Times New Roman" pitchFamily="18" charset="0"/>
              <a:cs typeface="Times New Roman" pitchFamily="18" charset="0"/>
            </a:endParaRPr>
          </a:p>
        </p:txBody>
      </p:sp>
      <p:pic>
        <p:nvPicPr>
          <p:cNvPr id="2051" name="Picture 3" descr="C:\Users\USER\Desktop\Hostel Managemnet System\Report Documentation\DFD\DFD0.png"/>
          <p:cNvPicPr>
            <a:picLocks noGrp="1" noChangeAspect="1" noChangeArrowheads="1"/>
          </p:cNvPicPr>
          <p:nvPr>
            <p:ph idx="1"/>
          </p:nvPr>
        </p:nvPicPr>
        <p:blipFill>
          <a:blip r:embed="rId2"/>
          <a:srcRect/>
          <a:stretch>
            <a:fillRect/>
          </a:stretch>
        </p:blipFill>
        <p:spPr bwMode="auto">
          <a:xfrm>
            <a:off x="1600200" y="3581400"/>
            <a:ext cx="7065818" cy="1524000"/>
          </a:xfrm>
          <a:prstGeom prst="rect">
            <a:avLst/>
          </a:prstGeom>
          <a:noFill/>
        </p:spPr>
      </p:pic>
      <p:sp>
        <p:nvSpPr>
          <p:cNvPr id="7" name="TextBox 6"/>
          <p:cNvSpPr txBox="1"/>
          <p:nvPr/>
        </p:nvSpPr>
        <p:spPr>
          <a:xfrm>
            <a:off x="1600200" y="2362200"/>
            <a:ext cx="2557175" cy="369332"/>
          </a:xfrm>
          <a:prstGeom prst="rect">
            <a:avLst/>
          </a:prstGeom>
          <a:noFill/>
        </p:spPr>
        <p:txBody>
          <a:bodyPr wrap="none" rtlCol="0">
            <a:spAutoFit/>
          </a:bodyPr>
          <a:lstStyle/>
          <a:p>
            <a:r>
              <a:rPr lang="en-US" dirty="0" smtClean="0">
                <a:latin typeface="Times New Roman" pitchFamily="18" charset="0"/>
                <a:cs typeface="Times New Roman" pitchFamily="18" charset="0"/>
              </a:rPr>
              <a:t>CONTEXT LEVEL DFD</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a:bodyPr>
          <a:lstStyle/>
          <a:p>
            <a:r>
              <a:rPr lang="en-US" sz="1800" dirty="0" smtClean="0">
                <a:effectLst/>
                <a:latin typeface="Times New Roman" pitchFamily="18" charset="0"/>
                <a:cs typeface="Times New Roman" pitchFamily="18" charset="0"/>
              </a:rPr>
              <a:t>LEVEL 1 DFD (ADMIN)</a:t>
            </a:r>
            <a:endParaRPr lang="en-US" sz="1800" dirty="0">
              <a:effectLst/>
              <a:latin typeface="Times New Roman" pitchFamily="18" charset="0"/>
              <a:cs typeface="Times New Roman" pitchFamily="18" charset="0"/>
            </a:endParaRPr>
          </a:p>
        </p:txBody>
      </p:sp>
      <p:pic>
        <p:nvPicPr>
          <p:cNvPr id="4" name="Content Placeholder 3" descr="DFD 1 Admin 1.png"/>
          <p:cNvPicPr>
            <a:picLocks noGrp="1" noChangeAspect="1"/>
          </p:cNvPicPr>
          <p:nvPr>
            <p:ph idx="1"/>
          </p:nvPr>
        </p:nvPicPr>
        <p:blipFill>
          <a:blip r:embed="rId2"/>
          <a:stretch>
            <a:fillRect/>
          </a:stretch>
        </p:blipFill>
        <p:spPr>
          <a:xfrm>
            <a:off x="1752600" y="1066800"/>
            <a:ext cx="6705600" cy="934860"/>
          </a:xfrm>
        </p:spPr>
      </p:pic>
      <p:pic>
        <p:nvPicPr>
          <p:cNvPr id="3075" name="Picture 3" descr="C:\Users\USER\Desktop\Hostel Managemnet System\Report Documentation\DFD\DFD 1 Admin 2.png"/>
          <p:cNvPicPr>
            <a:picLocks noChangeAspect="1" noChangeArrowheads="1"/>
          </p:cNvPicPr>
          <p:nvPr/>
        </p:nvPicPr>
        <p:blipFill>
          <a:blip r:embed="rId3"/>
          <a:srcRect/>
          <a:stretch>
            <a:fillRect/>
          </a:stretch>
        </p:blipFill>
        <p:spPr bwMode="auto">
          <a:xfrm>
            <a:off x="1752600" y="2057400"/>
            <a:ext cx="6702552" cy="934435"/>
          </a:xfrm>
          <a:prstGeom prst="rect">
            <a:avLst/>
          </a:prstGeom>
          <a:noFill/>
        </p:spPr>
      </p:pic>
      <p:pic>
        <p:nvPicPr>
          <p:cNvPr id="3076" name="Picture 4" descr="C:\Users\USER\Desktop\Hostel Managemnet System\Report Documentation\DFD\DFD 1 Admin 3.png"/>
          <p:cNvPicPr>
            <a:picLocks noChangeAspect="1" noChangeArrowheads="1"/>
          </p:cNvPicPr>
          <p:nvPr/>
        </p:nvPicPr>
        <p:blipFill>
          <a:blip r:embed="rId4"/>
          <a:srcRect/>
          <a:stretch>
            <a:fillRect/>
          </a:stretch>
        </p:blipFill>
        <p:spPr bwMode="auto">
          <a:xfrm>
            <a:off x="1752600" y="3048000"/>
            <a:ext cx="6702552" cy="934435"/>
          </a:xfrm>
          <a:prstGeom prst="rect">
            <a:avLst/>
          </a:prstGeom>
          <a:noFill/>
        </p:spPr>
      </p:pic>
      <p:pic>
        <p:nvPicPr>
          <p:cNvPr id="3078" name="Picture 6" descr="C:\Users\USER\Desktop\Hostel Managemnet System\Report Documentation\DFD\DFD 1 Admin 4.png"/>
          <p:cNvPicPr>
            <a:picLocks noChangeAspect="1" noChangeArrowheads="1"/>
          </p:cNvPicPr>
          <p:nvPr/>
        </p:nvPicPr>
        <p:blipFill>
          <a:blip r:embed="rId5"/>
          <a:srcRect/>
          <a:stretch>
            <a:fillRect/>
          </a:stretch>
        </p:blipFill>
        <p:spPr bwMode="auto">
          <a:xfrm>
            <a:off x="1752600" y="4038600"/>
            <a:ext cx="6702552" cy="934435"/>
          </a:xfrm>
          <a:prstGeom prst="rect">
            <a:avLst/>
          </a:prstGeom>
          <a:noFill/>
        </p:spPr>
      </p:pic>
      <p:pic>
        <p:nvPicPr>
          <p:cNvPr id="3079" name="Picture 7" descr="C:\Users\USER\Desktop\Hostel Managemnet System\Report Documentation\DFD\DFD 1 Admin 5.png"/>
          <p:cNvPicPr>
            <a:picLocks noChangeAspect="1" noChangeArrowheads="1"/>
          </p:cNvPicPr>
          <p:nvPr/>
        </p:nvPicPr>
        <p:blipFill>
          <a:blip r:embed="rId6"/>
          <a:srcRect/>
          <a:stretch>
            <a:fillRect/>
          </a:stretch>
        </p:blipFill>
        <p:spPr bwMode="auto">
          <a:xfrm>
            <a:off x="1752600" y="5029200"/>
            <a:ext cx="6702552" cy="93443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435608" y="1447800"/>
            <a:ext cx="7498080" cy="457200"/>
          </a:xfrm>
        </p:spPr>
        <p:txBody>
          <a:bodyPr>
            <a:normAutofit/>
          </a:bodyPr>
          <a:lstStyle/>
          <a:p>
            <a:pPr>
              <a:buNone/>
            </a:pPr>
            <a:r>
              <a:rPr lang="en-US" sz="1800" dirty="0" smtClean="0">
                <a:latin typeface="Times New Roman" pitchFamily="18" charset="0"/>
                <a:cs typeface="Times New Roman" pitchFamily="18" charset="0"/>
              </a:rPr>
              <a:t>LEVEL 1 DFD (STUDENT) </a:t>
            </a:r>
            <a:endParaRPr lang="en-US" sz="1800" dirty="0">
              <a:latin typeface="Times New Roman" pitchFamily="18" charset="0"/>
              <a:cs typeface="Times New Roman" pitchFamily="18" charset="0"/>
            </a:endParaRPr>
          </a:p>
        </p:txBody>
      </p:sp>
      <p:pic>
        <p:nvPicPr>
          <p:cNvPr id="4102" name="Picture 6" descr="C:\Users\USER\Desktop\Hostel Managemnet System\Report Documentation\DFD\DFD 1 Admin 6.png"/>
          <p:cNvPicPr>
            <a:picLocks noChangeAspect="1" noChangeArrowheads="1"/>
          </p:cNvPicPr>
          <p:nvPr/>
        </p:nvPicPr>
        <p:blipFill>
          <a:blip r:embed="rId2"/>
          <a:srcRect/>
          <a:stretch>
            <a:fillRect/>
          </a:stretch>
        </p:blipFill>
        <p:spPr bwMode="auto">
          <a:xfrm>
            <a:off x="1676399" y="228600"/>
            <a:ext cx="6702552" cy="1015189"/>
          </a:xfrm>
          <a:prstGeom prst="rect">
            <a:avLst/>
          </a:prstGeom>
          <a:noFill/>
        </p:spPr>
      </p:pic>
      <p:pic>
        <p:nvPicPr>
          <p:cNvPr id="4103" name="Picture 7" descr="C:\Users\USER\Desktop\Hostel Managemnet System\Report Documentation\DFD\DFD 1 Student 1.png"/>
          <p:cNvPicPr>
            <a:picLocks noChangeAspect="1" noChangeArrowheads="1"/>
          </p:cNvPicPr>
          <p:nvPr/>
        </p:nvPicPr>
        <p:blipFill>
          <a:blip r:embed="rId3"/>
          <a:srcRect/>
          <a:stretch>
            <a:fillRect/>
          </a:stretch>
        </p:blipFill>
        <p:spPr bwMode="auto">
          <a:xfrm>
            <a:off x="1676400" y="2057400"/>
            <a:ext cx="6702552" cy="934435"/>
          </a:xfrm>
          <a:prstGeom prst="rect">
            <a:avLst/>
          </a:prstGeom>
          <a:noFill/>
        </p:spPr>
      </p:pic>
      <p:pic>
        <p:nvPicPr>
          <p:cNvPr id="4104" name="Picture 8" descr="C:\Users\USER\Desktop\Hostel Managemnet System\Report Documentation\DFD\DFD 1 Student 2.png"/>
          <p:cNvPicPr>
            <a:picLocks noChangeAspect="1" noChangeArrowheads="1"/>
          </p:cNvPicPr>
          <p:nvPr/>
        </p:nvPicPr>
        <p:blipFill>
          <a:blip r:embed="rId4"/>
          <a:srcRect/>
          <a:stretch>
            <a:fillRect/>
          </a:stretch>
        </p:blipFill>
        <p:spPr bwMode="auto">
          <a:xfrm>
            <a:off x="1676400" y="3124200"/>
            <a:ext cx="6702552" cy="934435"/>
          </a:xfrm>
          <a:prstGeom prst="rect">
            <a:avLst/>
          </a:prstGeom>
          <a:noFill/>
        </p:spPr>
      </p:pic>
      <p:pic>
        <p:nvPicPr>
          <p:cNvPr id="4105" name="Picture 9" descr="C:\Users\USER\Desktop\Hostel Managemnet System\Report Documentation\DFD\DFD 1 Student 3.png"/>
          <p:cNvPicPr>
            <a:picLocks noChangeAspect="1" noChangeArrowheads="1"/>
          </p:cNvPicPr>
          <p:nvPr/>
        </p:nvPicPr>
        <p:blipFill>
          <a:blip r:embed="rId5"/>
          <a:srcRect/>
          <a:stretch>
            <a:fillRect/>
          </a:stretch>
        </p:blipFill>
        <p:spPr bwMode="auto">
          <a:xfrm>
            <a:off x="1676400" y="4191000"/>
            <a:ext cx="6702552" cy="93443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483</TotalTime>
  <Words>337</Words>
  <Application>Microsoft Office PowerPoint</Application>
  <PresentationFormat>On-screen Show (4:3)</PresentationFormat>
  <Paragraphs>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HOSTEL MANAGEMENT SYSTEM </vt:lpstr>
      <vt:lpstr>PRESENTATION  AGENDA</vt:lpstr>
      <vt:lpstr>ABSTRACT</vt:lpstr>
      <vt:lpstr>SYSTEM REQUIREMENTS</vt:lpstr>
      <vt:lpstr>MODULES</vt:lpstr>
      <vt:lpstr>E-R DIAGRAM</vt:lpstr>
      <vt:lpstr>DATA FLOW DIAGRAM</vt:lpstr>
      <vt:lpstr>LEVEL 1 DFD (ADMIN)</vt:lpstr>
      <vt:lpstr>Slide 9</vt:lpstr>
      <vt:lpstr>Slide 10</vt:lpstr>
      <vt:lpstr>NORMALIZATION</vt:lpstr>
      <vt:lpstr>Slide 12</vt:lpstr>
      <vt:lpstr>Slide 13</vt:lpstr>
      <vt:lpstr>SCREEN SHOTS</vt:lpstr>
      <vt:lpstr>Slide 15</vt:lpstr>
      <vt:lpstr>Slide 16</vt:lpstr>
      <vt:lpstr>Slide 17</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 </dc:title>
  <dc:creator>ARUNABH</dc:creator>
  <cp:lastModifiedBy>ARUNABH</cp:lastModifiedBy>
  <cp:revision>60</cp:revision>
  <dcterms:created xsi:type="dcterms:W3CDTF">2006-08-16T00:00:00Z</dcterms:created>
  <dcterms:modified xsi:type="dcterms:W3CDTF">2023-07-23T17:08:54Z</dcterms:modified>
</cp:coreProperties>
</file>