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14"/>
  </p:notesMasterIdLst>
  <p:sldIdLst>
    <p:sldId id="256" r:id="rId2"/>
    <p:sldId id="257" r:id="rId3"/>
    <p:sldId id="259" r:id="rId4"/>
    <p:sldId id="260" r:id="rId5"/>
    <p:sldId id="265" r:id="rId6"/>
    <p:sldId id="266" r:id="rId7"/>
    <p:sldId id="268" r:id="rId8"/>
    <p:sldId id="261" r:id="rId9"/>
    <p:sldId id="262" r:id="rId10"/>
    <p:sldId id="267"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3F7D8-3EFD-4663-862B-E3887D5EB41F}" type="datetimeFigureOut">
              <a:rPr lang="en-IN" smtClean="0"/>
              <a:t>24-12-2023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A747F-505E-46BD-A693-A0790F3E51BF}" type="slidenum">
              <a:rPr lang="en-IN" smtClean="0"/>
              <a:t>‹#›</a:t>
            </a:fld>
            <a:endParaRPr lang="en-IN"/>
          </a:p>
        </p:txBody>
      </p:sp>
    </p:spTree>
    <p:extLst>
      <p:ext uri="{BB962C8B-B14F-4D97-AF65-F5344CB8AC3E}">
        <p14:creationId xmlns:p14="http://schemas.microsoft.com/office/powerpoint/2010/main" val="3580776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3A747F-505E-46BD-A693-A0790F3E51BF}" type="slidenum">
              <a:rPr lang="en-IN" smtClean="0"/>
              <a:t>5</a:t>
            </a:fld>
            <a:endParaRPr lang="en-IN"/>
          </a:p>
        </p:txBody>
      </p:sp>
    </p:spTree>
    <p:extLst>
      <p:ext uri="{BB962C8B-B14F-4D97-AF65-F5344CB8AC3E}">
        <p14:creationId xmlns:p14="http://schemas.microsoft.com/office/powerpoint/2010/main" val="2298944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96B24-EE13-4973-8DE8-6331F615BBE7}"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9612D1-1FF6-424B-BAEE-089CC5B51D7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5361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96B24-EE13-4973-8DE8-6331F615BBE7}"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9612D1-1FF6-424B-BAEE-089CC5B51D78}" type="slidenum">
              <a:rPr lang="en-IN" smtClean="0"/>
              <a:t>‹#›</a:t>
            </a:fld>
            <a:endParaRPr lang="en-IN"/>
          </a:p>
        </p:txBody>
      </p:sp>
    </p:spTree>
    <p:extLst>
      <p:ext uri="{BB962C8B-B14F-4D97-AF65-F5344CB8AC3E}">
        <p14:creationId xmlns:p14="http://schemas.microsoft.com/office/powerpoint/2010/main" val="1039130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96B24-EE13-4973-8DE8-6331F615BBE7}"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9612D1-1FF6-424B-BAEE-089CC5B51D78}" type="slidenum">
              <a:rPr lang="en-IN" smtClean="0"/>
              <a:t>‹#›</a:t>
            </a:fld>
            <a:endParaRPr lang="en-IN"/>
          </a:p>
        </p:txBody>
      </p:sp>
    </p:spTree>
    <p:extLst>
      <p:ext uri="{BB962C8B-B14F-4D97-AF65-F5344CB8AC3E}">
        <p14:creationId xmlns:p14="http://schemas.microsoft.com/office/powerpoint/2010/main" val="529897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96B24-EE13-4973-8DE8-6331F615BBE7}"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9612D1-1FF6-424B-BAEE-089CC5B51D78}" type="slidenum">
              <a:rPr lang="en-IN" smtClean="0"/>
              <a:t>‹#›</a:t>
            </a:fld>
            <a:endParaRPr lang="en-IN"/>
          </a:p>
        </p:txBody>
      </p:sp>
    </p:spTree>
    <p:extLst>
      <p:ext uri="{BB962C8B-B14F-4D97-AF65-F5344CB8AC3E}">
        <p14:creationId xmlns:p14="http://schemas.microsoft.com/office/powerpoint/2010/main" val="2411211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596B24-EE13-4973-8DE8-6331F615BBE7}"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9612D1-1FF6-424B-BAEE-089CC5B51D7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0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596B24-EE13-4973-8DE8-6331F615BBE7}" type="datetimeFigureOut">
              <a:rPr lang="en-IN" smtClean="0"/>
              <a:t>24-12-2023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9612D1-1FF6-424B-BAEE-089CC5B51D78}" type="slidenum">
              <a:rPr lang="en-IN" smtClean="0"/>
              <a:t>‹#›</a:t>
            </a:fld>
            <a:endParaRPr lang="en-IN"/>
          </a:p>
        </p:txBody>
      </p:sp>
    </p:spTree>
    <p:extLst>
      <p:ext uri="{BB962C8B-B14F-4D97-AF65-F5344CB8AC3E}">
        <p14:creationId xmlns:p14="http://schemas.microsoft.com/office/powerpoint/2010/main" val="290366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596B24-EE13-4973-8DE8-6331F615BBE7}" type="datetimeFigureOut">
              <a:rPr lang="en-IN" smtClean="0"/>
              <a:t>24-12-2023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9612D1-1FF6-424B-BAEE-089CC5B51D78}" type="slidenum">
              <a:rPr lang="en-IN" smtClean="0"/>
              <a:t>‹#›</a:t>
            </a:fld>
            <a:endParaRPr lang="en-IN"/>
          </a:p>
        </p:txBody>
      </p:sp>
    </p:spTree>
    <p:extLst>
      <p:ext uri="{BB962C8B-B14F-4D97-AF65-F5344CB8AC3E}">
        <p14:creationId xmlns:p14="http://schemas.microsoft.com/office/powerpoint/2010/main" val="2455259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596B24-EE13-4973-8DE8-6331F615BBE7}" type="datetimeFigureOut">
              <a:rPr lang="en-IN" smtClean="0"/>
              <a:t>24-12-2023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9612D1-1FF6-424B-BAEE-089CC5B51D78}" type="slidenum">
              <a:rPr lang="en-IN" smtClean="0"/>
              <a:t>‹#›</a:t>
            </a:fld>
            <a:endParaRPr lang="en-IN"/>
          </a:p>
        </p:txBody>
      </p:sp>
    </p:spTree>
    <p:extLst>
      <p:ext uri="{BB962C8B-B14F-4D97-AF65-F5344CB8AC3E}">
        <p14:creationId xmlns:p14="http://schemas.microsoft.com/office/powerpoint/2010/main" val="1377581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596B24-EE13-4973-8DE8-6331F615BBE7}" type="datetimeFigureOut">
              <a:rPr lang="en-IN" smtClean="0"/>
              <a:t>24-12-2023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B9612D1-1FF6-424B-BAEE-089CC5B51D78}" type="slidenum">
              <a:rPr lang="en-IN" smtClean="0"/>
              <a:t>‹#›</a:t>
            </a:fld>
            <a:endParaRPr lang="en-IN"/>
          </a:p>
        </p:txBody>
      </p:sp>
    </p:spTree>
    <p:extLst>
      <p:ext uri="{BB962C8B-B14F-4D97-AF65-F5344CB8AC3E}">
        <p14:creationId xmlns:p14="http://schemas.microsoft.com/office/powerpoint/2010/main" val="1915258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9596B24-EE13-4973-8DE8-6331F615BBE7}" type="datetimeFigureOut">
              <a:rPr lang="en-IN" smtClean="0"/>
              <a:t>24-12-2023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B9612D1-1FF6-424B-BAEE-089CC5B51D78}" type="slidenum">
              <a:rPr lang="en-IN" smtClean="0"/>
              <a:t>‹#›</a:t>
            </a:fld>
            <a:endParaRPr lang="en-IN"/>
          </a:p>
        </p:txBody>
      </p:sp>
    </p:spTree>
    <p:extLst>
      <p:ext uri="{BB962C8B-B14F-4D97-AF65-F5344CB8AC3E}">
        <p14:creationId xmlns:p14="http://schemas.microsoft.com/office/powerpoint/2010/main" val="285799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596B24-EE13-4973-8DE8-6331F615BBE7}" type="datetimeFigureOut">
              <a:rPr lang="en-IN" smtClean="0"/>
              <a:t>24-12-2023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9612D1-1FF6-424B-BAEE-089CC5B51D78}" type="slidenum">
              <a:rPr lang="en-IN" smtClean="0"/>
              <a:t>‹#›</a:t>
            </a:fld>
            <a:endParaRPr lang="en-IN"/>
          </a:p>
        </p:txBody>
      </p:sp>
    </p:spTree>
    <p:extLst>
      <p:ext uri="{BB962C8B-B14F-4D97-AF65-F5344CB8AC3E}">
        <p14:creationId xmlns:p14="http://schemas.microsoft.com/office/powerpoint/2010/main" val="4110129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9596B24-EE13-4973-8DE8-6331F615BBE7}" type="datetimeFigureOut">
              <a:rPr lang="en-IN" smtClean="0"/>
              <a:t>24-12-2023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B9612D1-1FF6-424B-BAEE-089CC5B51D7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53142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BF5F8B4-94D3-E1C2-9E19-16D816F5A9E7}"/>
              </a:ext>
            </a:extLst>
          </p:cNvPr>
          <p:cNvPicPr>
            <a:picLocks noChangeAspect="1"/>
          </p:cNvPicPr>
          <p:nvPr/>
        </p:nvPicPr>
        <p:blipFill>
          <a:blip r:embed="rId2" cstate="print"/>
          <a:srcRect/>
          <a:stretch>
            <a:fillRect/>
          </a:stretch>
        </p:blipFill>
        <p:spPr bwMode="auto">
          <a:xfrm>
            <a:off x="4810953" y="0"/>
            <a:ext cx="2570093" cy="1016447"/>
          </a:xfrm>
          <a:prstGeom prst="rect">
            <a:avLst/>
          </a:prstGeom>
          <a:noFill/>
          <a:ln w="9525">
            <a:noFill/>
            <a:miter lim="800000"/>
            <a:headEnd/>
            <a:tailEnd/>
          </a:ln>
        </p:spPr>
      </p:pic>
      <p:sp>
        <p:nvSpPr>
          <p:cNvPr id="7" name="TextBox 6">
            <a:extLst>
              <a:ext uri="{FF2B5EF4-FFF2-40B4-BE49-F238E27FC236}">
                <a16:creationId xmlns:a16="http://schemas.microsoft.com/office/drawing/2014/main" id="{E1613433-0B4B-1ABA-5F80-963575A3F610}"/>
              </a:ext>
            </a:extLst>
          </p:cNvPr>
          <p:cNvSpPr txBox="1"/>
          <p:nvPr/>
        </p:nvSpPr>
        <p:spPr>
          <a:xfrm>
            <a:off x="2372966" y="1016447"/>
            <a:ext cx="7536347" cy="5663089"/>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IOT Mini Project Presentation On Topic</a:t>
            </a:r>
          </a:p>
          <a:p>
            <a:pPr algn="ctr"/>
            <a:endParaRPr lang="en-US" sz="1400"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TIC TAC TOE GAME</a:t>
            </a:r>
            <a:r>
              <a:rPr lang="en-US" dirty="0">
                <a:latin typeface="Times New Roman" panose="02020603050405020304" pitchFamily="18" charset="0"/>
                <a:cs typeface="Times New Roman" panose="02020603050405020304" pitchFamily="18" charset="0"/>
              </a:rPr>
              <a:t>”</a:t>
            </a:r>
          </a:p>
          <a:p>
            <a:pPr algn="ctr"/>
            <a:r>
              <a:rPr lang="en-US" sz="1400" dirty="0">
                <a:latin typeface="Times New Roman" panose="02020603050405020304" pitchFamily="18" charset="0"/>
                <a:cs typeface="Times New Roman" panose="02020603050405020304" pitchFamily="18" charset="0"/>
              </a:rPr>
              <a:t>Submitted in the partial fulfillment of the </a:t>
            </a:r>
          </a:p>
          <a:p>
            <a:pPr algn="ctr"/>
            <a:endParaRPr lang="en-US" sz="1400"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MASTER IN </a:t>
            </a:r>
            <a:r>
              <a:rPr lang="en-US" b="1">
                <a:latin typeface="Times New Roman" panose="02020603050405020304" pitchFamily="18" charset="0"/>
                <a:cs typeface="Times New Roman" panose="02020603050405020304" pitchFamily="18" charset="0"/>
              </a:rPr>
              <a:t>COMPUTER APPLICATION</a:t>
            </a:r>
            <a:endParaRPr lang="en-US" b="1"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By</a:t>
            </a:r>
          </a:p>
          <a:p>
            <a:pPr algn="ctr"/>
            <a:r>
              <a:rPr lang="en-US" b="1" dirty="0">
                <a:latin typeface="Times New Roman" panose="02020603050405020304" pitchFamily="18" charset="0"/>
                <a:cs typeface="Times New Roman" panose="02020603050405020304" pitchFamily="18" charset="0"/>
              </a:rPr>
              <a:t>ARUNABH DAS</a:t>
            </a:r>
          </a:p>
          <a:p>
            <a:pPr algn="ctr"/>
            <a:r>
              <a:rPr lang="en-US" b="1" dirty="0">
                <a:latin typeface="Times New Roman" panose="02020603050405020304" pitchFamily="18" charset="0"/>
                <a:cs typeface="Times New Roman" panose="02020603050405020304" pitchFamily="18" charset="0"/>
              </a:rPr>
              <a:t>Enrollment No : AJU/221788</a:t>
            </a:r>
          </a:p>
          <a:p>
            <a:pPr algn="ctr"/>
            <a:r>
              <a:rPr lang="en-US" b="1" dirty="0">
                <a:latin typeface="Times New Roman" panose="02020603050405020304" pitchFamily="18" charset="0"/>
                <a:cs typeface="Times New Roman" panose="02020603050405020304" pitchFamily="18" charset="0"/>
              </a:rPr>
              <a:t>Roll No : 26</a:t>
            </a:r>
          </a:p>
          <a:p>
            <a:pPr algn="ctr"/>
            <a:endParaRPr lang="en-US" b="1"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Under the esteemed guidance of</a:t>
            </a:r>
          </a:p>
          <a:p>
            <a:pPr algn="ctr"/>
            <a:r>
              <a:rPr lang="en-US" sz="1400" b="1" dirty="0">
                <a:latin typeface="Times New Roman" panose="02020603050405020304" pitchFamily="18" charset="0"/>
                <a:cs typeface="Times New Roman" panose="02020603050405020304" pitchFamily="18" charset="0"/>
              </a:rPr>
              <a:t>Dr. Arvind Kumar Pandey</a:t>
            </a:r>
          </a:p>
          <a:p>
            <a:pPr algn="ctr"/>
            <a:r>
              <a:rPr lang="en-US" sz="1400" b="1" dirty="0">
                <a:latin typeface="Times New Roman" panose="02020603050405020304" pitchFamily="18" charset="0"/>
                <a:cs typeface="Times New Roman" panose="02020603050405020304" pitchFamily="18" charset="0"/>
              </a:rPr>
              <a:t>(DEAN)</a:t>
            </a:r>
          </a:p>
          <a:p>
            <a:pPr algn="ctr"/>
            <a:r>
              <a:rPr lang="en-US" sz="1400" dirty="0">
                <a:latin typeface="Times New Roman" panose="02020603050405020304" pitchFamily="18" charset="0"/>
                <a:cs typeface="Times New Roman" panose="02020603050405020304" pitchFamily="18" charset="0"/>
              </a:rPr>
              <a:t>&amp;</a:t>
            </a:r>
          </a:p>
          <a:p>
            <a:pPr algn="ctr"/>
            <a:r>
              <a:rPr lang="en-US" sz="1400" b="1" dirty="0">
                <a:latin typeface="Times New Roman" panose="02020603050405020304" pitchFamily="18" charset="0"/>
                <a:cs typeface="Times New Roman" panose="02020603050405020304" pitchFamily="18" charset="0"/>
              </a:rPr>
              <a:t>Akash  Kumar Bhagat</a:t>
            </a:r>
          </a:p>
          <a:p>
            <a:pPr algn="ctr"/>
            <a:r>
              <a:rPr lang="en-US" sz="1400" b="1" dirty="0">
                <a:latin typeface="Times New Roman" panose="02020603050405020304" pitchFamily="18" charset="0"/>
                <a:cs typeface="Times New Roman" panose="02020603050405020304" pitchFamily="18" charset="0"/>
              </a:rPr>
              <a:t>(Internal Guide)</a:t>
            </a:r>
          </a:p>
          <a:p>
            <a:pPr algn="ctr"/>
            <a:endParaRPr lang="en-US"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DEPARTMENT OF COMPUTER SCIENCE &amp; INFORMATION TECHNOLOGY</a:t>
            </a:r>
          </a:p>
          <a:p>
            <a:pPr algn="ctr"/>
            <a:r>
              <a:rPr lang="en-US" sz="1600" dirty="0">
                <a:latin typeface="Times New Roman" panose="02020603050405020304" pitchFamily="18" charset="0"/>
                <a:cs typeface="Times New Roman" panose="02020603050405020304" pitchFamily="18" charset="0"/>
              </a:rPr>
              <a:t>ARKA JAIN UNIVERSITY, JHARKHAND</a:t>
            </a:r>
          </a:p>
          <a:p>
            <a:pPr algn="ctr"/>
            <a:r>
              <a:rPr lang="en-US" sz="1600" dirty="0">
                <a:latin typeface="Times New Roman" panose="02020603050405020304" pitchFamily="18" charset="0"/>
                <a:cs typeface="Times New Roman" panose="02020603050405020304" pitchFamily="18" charset="0"/>
              </a:rPr>
              <a:t>JAMSHEDPUR</a:t>
            </a:r>
          </a:p>
          <a:p>
            <a:pPr algn="ctr"/>
            <a:r>
              <a:rPr lang="en-US" sz="1600" dirty="0">
                <a:latin typeface="Times New Roman" panose="02020603050405020304" pitchFamily="18" charset="0"/>
                <a:cs typeface="Times New Roman" panose="02020603050405020304" pitchFamily="18" charset="0"/>
              </a:rPr>
              <a:t>2022-2024</a:t>
            </a:r>
          </a:p>
          <a:p>
            <a:pPr algn="ct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4019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CB6F79-1236-F625-D854-89F0D87EB20B}"/>
              </a:ext>
            </a:extLst>
          </p:cNvPr>
          <p:cNvSpPr txBox="1"/>
          <p:nvPr/>
        </p:nvSpPr>
        <p:spPr>
          <a:xfrm>
            <a:off x="2873237" y="0"/>
            <a:ext cx="6445526" cy="707886"/>
          </a:xfrm>
          <a:prstGeom prst="rect">
            <a:avLst/>
          </a:prstGeom>
          <a:noFill/>
        </p:spPr>
        <p:txBody>
          <a:bodyPr wrap="square" rtlCol="0">
            <a:spAutoFit/>
          </a:bodyPr>
          <a:lstStyle/>
          <a:p>
            <a:pPr algn="ctr"/>
            <a:r>
              <a:rPr lang="en-US" sz="4000" b="1" u="sng" dirty="0"/>
              <a:t>PROTOTYPING &amp; WORKING</a:t>
            </a:r>
            <a:endParaRPr lang="en-IN" sz="4000" b="1" u="sng" dirty="0"/>
          </a:p>
        </p:txBody>
      </p:sp>
      <p:pic>
        <p:nvPicPr>
          <p:cNvPr id="4" name="Picture 3">
            <a:extLst>
              <a:ext uri="{FF2B5EF4-FFF2-40B4-BE49-F238E27FC236}">
                <a16:creationId xmlns:a16="http://schemas.microsoft.com/office/drawing/2014/main" id="{EE301858-A665-4A65-663A-614608FD4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7110" y="1378325"/>
            <a:ext cx="5499238" cy="41013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a:extLst>
              <a:ext uri="{FF2B5EF4-FFF2-40B4-BE49-F238E27FC236}">
                <a16:creationId xmlns:a16="http://schemas.microsoft.com/office/drawing/2014/main" id="{4CCDFBDB-C493-69DD-045F-B0D7C06606E2}"/>
              </a:ext>
            </a:extLst>
          </p:cNvPr>
          <p:cNvSpPr txBox="1"/>
          <p:nvPr/>
        </p:nvSpPr>
        <p:spPr>
          <a:xfrm>
            <a:off x="367747" y="1669774"/>
            <a:ext cx="5893905" cy="3518452"/>
          </a:xfrm>
          <a:prstGeom prst="rect">
            <a:avLst/>
          </a:prstGeom>
          <a:noFill/>
        </p:spPr>
        <p:txBody>
          <a:bodyPr wrap="square" rtlCol="0">
            <a:spAutoFit/>
          </a:bodyPr>
          <a:lstStyle/>
          <a:p>
            <a:pPr algn="just"/>
            <a:r>
              <a:rPr lang="en-US" sz="1800" b="0" i="0" u="none" strike="noStrike" baseline="0" dirty="0">
                <a:solidFill>
                  <a:srgbClr val="000000"/>
                </a:solidFill>
                <a:latin typeface="Times New Roman" panose="02020603050405020304" pitchFamily="18" charset="0"/>
              </a:rPr>
              <a:t>The Arduino code initializes the LCD and handles the game logic. It establishes a virtual Tic Tac Toe grid, monitors player button presses to record moves, and checks for win conditions or a draw after each move. The LCD dynamically updates to reflect the current state of the game, displaying the grid and player turns. </a:t>
            </a:r>
          </a:p>
          <a:p>
            <a:pPr algn="just"/>
            <a:r>
              <a:rPr lang="en-US" sz="1800" b="0" i="0" u="none" strike="noStrike" baseline="0" dirty="0">
                <a:solidFill>
                  <a:srgbClr val="000000"/>
                </a:solidFill>
                <a:latin typeface="Times New Roman" panose="02020603050405020304" pitchFamily="18" charset="0"/>
              </a:rPr>
              <a:t>During gameplay, players take turns pressing the push buttons to place their respective marks (X or O) on the grid. The Arduino code ensures that each move is processed correctly, updating the internal game state and checking for a winner or a draw. Visual feedback is provided on the LCD, making the game interactive and engaging. </a:t>
            </a:r>
            <a:endParaRPr lang="en-IN" dirty="0"/>
          </a:p>
        </p:txBody>
      </p:sp>
    </p:spTree>
    <p:extLst>
      <p:ext uri="{BB962C8B-B14F-4D97-AF65-F5344CB8AC3E}">
        <p14:creationId xmlns:p14="http://schemas.microsoft.com/office/powerpoint/2010/main" val="3285332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3F3E7-26ED-DB06-A8C5-E575A53CAA43}"/>
              </a:ext>
            </a:extLst>
          </p:cNvPr>
          <p:cNvSpPr txBox="1"/>
          <p:nvPr/>
        </p:nvSpPr>
        <p:spPr>
          <a:xfrm>
            <a:off x="3670852" y="0"/>
            <a:ext cx="4850296" cy="707886"/>
          </a:xfrm>
          <a:prstGeom prst="rect">
            <a:avLst/>
          </a:prstGeom>
          <a:noFill/>
        </p:spPr>
        <p:txBody>
          <a:bodyPr wrap="square" rtlCol="0">
            <a:spAutoFit/>
          </a:bodyPr>
          <a:lstStyle/>
          <a:p>
            <a:pPr algn="ctr"/>
            <a:r>
              <a:rPr lang="en-US" sz="4000" b="1" u="sng" dirty="0"/>
              <a:t>CONCLUSION</a:t>
            </a:r>
            <a:endParaRPr lang="en-IN" sz="4000" b="1" u="sng" dirty="0"/>
          </a:p>
        </p:txBody>
      </p:sp>
      <p:sp>
        <p:nvSpPr>
          <p:cNvPr id="3" name="TextBox 2">
            <a:extLst>
              <a:ext uri="{FF2B5EF4-FFF2-40B4-BE49-F238E27FC236}">
                <a16:creationId xmlns:a16="http://schemas.microsoft.com/office/drawing/2014/main" id="{C7DE49B7-9EC7-4D8C-C102-7B0FE0E16E68}"/>
              </a:ext>
            </a:extLst>
          </p:cNvPr>
          <p:cNvSpPr txBox="1"/>
          <p:nvPr/>
        </p:nvSpPr>
        <p:spPr>
          <a:xfrm>
            <a:off x="912743" y="1222922"/>
            <a:ext cx="10366513" cy="3477875"/>
          </a:xfrm>
          <a:prstGeom prst="rect">
            <a:avLst/>
          </a:prstGeom>
          <a:noFill/>
        </p:spPr>
        <p:txBody>
          <a:bodyPr wrap="square" rtlCol="0">
            <a:spAutoFit/>
          </a:bodyPr>
          <a:lstStyle/>
          <a:p>
            <a:pPr marL="342900" indent="-342900" algn="just">
              <a:buFont typeface="Wingdings" panose="05000000000000000000" pitchFamily="2" charset="2"/>
              <a:buChar char="v"/>
            </a:pPr>
            <a:r>
              <a:rPr lang="en-US" sz="2000" b="0" i="0" u="none" strike="noStrike" baseline="0" dirty="0">
                <a:solidFill>
                  <a:srgbClr val="000000"/>
                </a:solidFill>
                <a:latin typeface="Times New Roman" panose="02020603050405020304" pitchFamily="18" charset="0"/>
              </a:rPr>
              <a:t>In conclusion, the Tic Tac Toe IoT project represents a successful integration of hardware and software components, creating an engaging and educational gaming experience. By leveraging Arduino Uno, a 16x2 LCD display, and push buttons, the project introduces users to the fundamentals of electronics, microcontroller programming, and the Internet of Things (IoT). The interactive nature of the game, with players making moves through physical buttons and receiving real-time feedback on the LCD, enhances the overall learning experience.</a:t>
            </a:r>
          </a:p>
          <a:p>
            <a:pPr algn="just"/>
            <a:r>
              <a:rPr lang="en-US" sz="2000" b="0" i="0" u="none" strike="noStrike" baseline="0" dirty="0">
                <a:solidFill>
                  <a:srgbClr val="000000"/>
                </a:solidFill>
                <a:latin typeface="Times New Roman" panose="02020603050405020304" pitchFamily="18" charset="0"/>
              </a:rPr>
              <a:t> </a:t>
            </a:r>
          </a:p>
          <a:p>
            <a:pPr marL="342900" indent="-342900" algn="just">
              <a:buFont typeface="Wingdings" panose="05000000000000000000" pitchFamily="2" charset="2"/>
              <a:buChar char="v"/>
            </a:pPr>
            <a:r>
              <a:rPr lang="en-US" sz="2000" b="0" i="0" u="none" strike="noStrike" baseline="0" dirty="0">
                <a:solidFill>
                  <a:srgbClr val="000000"/>
                </a:solidFill>
                <a:latin typeface="Times New Roman" panose="02020603050405020304" pitchFamily="18" charset="0"/>
              </a:rPr>
              <a:t>The project's adaptability allows for customization and future expansion, offering avenues for advanced features such as cloud connectivity, online multiplayer capabilities, and integration with other IoT devices. Its low-cost hardware and simplicity make it accessible to a wide audience, making it an ideal tool for teaching and learning. </a:t>
            </a:r>
            <a:endParaRPr lang="en-IN" sz="2000" dirty="0"/>
          </a:p>
        </p:txBody>
      </p:sp>
    </p:spTree>
    <p:extLst>
      <p:ext uri="{BB962C8B-B14F-4D97-AF65-F5344CB8AC3E}">
        <p14:creationId xmlns:p14="http://schemas.microsoft.com/office/powerpoint/2010/main" val="1325764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B5A9B6-8EE1-6CCB-C589-B83BC72359D0}"/>
              </a:ext>
            </a:extLst>
          </p:cNvPr>
          <p:cNvSpPr txBox="1"/>
          <p:nvPr/>
        </p:nvSpPr>
        <p:spPr>
          <a:xfrm>
            <a:off x="3670852" y="2413337"/>
            <a:ext cx="4850296" cy="1015663"/>
          </a:xfrm>
          <a:prstGeom prst="rect">
            <a:avLst/>
          </a:prstGeom>
          <a:noFill/>
        </p:spPr>
        <p:txBody>
          <a:bodyPr wrap="square" rtlCol="0">
            <a:spAutoFit/>
          </a:bodyPr>
          <a:lstStyle/>
          <a:p>
            <a:pPr algn="ctr"/>
            <a:r>
              <a:rPr lang="en-US" sz="6000" dirty="0">
                <a:solidFill>
                  <a:schemeClr val="bg2">
                    <a:lumMod val="75000"/>
                  </a:schemeClr>
                </a:solidFill>
                <a:latin typeface="Gill Sans MT" panose="020B0502020104020203" pitchFamily="34" charset="0"/>
              </a:rPr>
              <a:t>THANK YOU!</a:t>
            </a:r>
            <a:endParaRPr lang="en-IN" sz="6000" dirty="0">
              <a:solidFill>
                <a:schemeClr val="bg2">
                  <a:lumMod val="75000"/>
                </a:schemeClr>
              </a:solidFill>
              <a:latin typeface="Gill Sans MT" panose="020B0502020104020203"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AF55758-874E-E337-5306-F50AD52F76C7}"/>
              </a:ext>
            </a:extLst>
          </p:cNvPr>
          <p:cNvSpPr txBox="1"/>
          <p:nvPr/>
        </p:nvSpPr>
        <p:spPr>
          <a:xfrm>
            <a:off x="2648778" y="3867763"/>
            <a:ext cx="7053470" cy="1938992"/>
          </a:xfrm>
          <a:prstGeom prst="rect">
            <a:avLst/>
          </a:prstGeom>
          <a:noFill/>
        </p:spPr>
        <p:txBody>
          <a:bodyPr wrap="square" rtlCol="0">
            <a:spAutoFit/>
          </a:bodyPr>
          <a:lstStyle/>
          <a:p>
            <a:pPr algn="ctr"/>
            <a:r>
              <a:rPr lang="en-IN" sz="3000" dirty="0">
                <a:solidFill>
                  <a:schemeClr val="accent4">
                    <a:lumMod val="75000"/>
                  </a:schemeClr>
                </a:solidFill>
                <a:latin typeface="Gill Sans MT" panose="020B0502020104020203" pitchFamily="34" charset="0"/>
                <a:cs typeface="Times New Roman" panose="02020603050405020304" pitchFamily="18" charset="0"/>
              </a:rPr>
              <a:t>MASTERS IN COMPUTER APPLICATION</a:t>
            </a:r>
          </a:p>
          <a:p>
            <a:pPr algn="ctr"/>
            <a:r>
              <a:rPr lang="en-IN" sz="3000" dirty="0">
                <a:solidFill>
                  <a:schemeClr val="accent4">
                    <a:lumMod val="75000"/>
                  </a:schemeClr>
                </a:solidFill>
                <a:latin typeface="Gill Sans MT" panose="020B0502020104020203" pitchFamily="34" charset="0"/>
                <a:cs typeface="Times New Roman" panose="02020603050405020304" pitchFamily="18" charset="0"/>
              </a:rPr>
              <a:t>SEM – 3</a:t>
            </a:r>
            <a:r>
              <a:rPr lang="en-IN" sz="3000" baseline="30000" dirty="0">
                <a:solidFill>
                  <a:schemeClr val="accent4">
                    <a:lumMod val="75000"/>
                  </a:schemeClr>
                </a:solidFill>
                <a:latin typeface="Gill Sans MT" panose="020B0502020104020203" pitchFamily="34" charset="0"/>
                <a:cs typeface="Times New Roman" panose="02020603050405020304" pitchFamily="18" charset="0"/>
              </a:rPr>
              <a:t>rd</a:t>
            </a:r>
            <a:endParaRPr lang="en-IN" sz="3000" dirty="0">
              <a:solidFill>
                <a:schemeClr val="accent4">
                  <a:lumMod val="75000"/>
                </a:schemeClr>
              </a:solidFill>
              <a:latin typeface="Gill Sans MT" panose="020B0502020104020203" pitchFamily="34" charset="0"/>
              <a:cs typeface="Times New Roman" panose="02020603050405020304" pitchFamily="18" charset="0"/>
            </a:endParaRPr>
          </a:p>
          <a:p>
            <a:pPr algn="ctr"/>
            <a:r>
              <a:rPr lang="en-IN" sz="3000" dirty="0">
                <a:solidFill>
                  <a:schemeClr val="accent4">
                    <a:lumMod val="75000"/>
                  </a:schemeClr>
                </a:solidFill>
                <a:latin typeface="Gill Sans MT" panose="020B0502020104020203" pitchFamily="34" charset="0"/>
                <a:cs typeface="Times New Roman" panose="02020603050405020304" pitchFamily="18" charset="0"/>
              </a:rPr>
              <a:t>Name : </a:t>
            </a:r>
            <a:r>
              <a:rPr lang="en-IN" sz="3000" dirty="0" err="1">
                <a:solidFill>
                  <a:schemeClr val="accent4">
                    <a:lumMod val="75000"/>
                  </a:schemeClr>
                </a:solidFill>
                <a:latin typeface="Gill Sans MT" panose="020B0502020104020203" pitchFamily="34" charset="0"/>
                <a:cs typeface="Times New Roman" panose="02020603050405020304" pitchFamily="18" charset="0"/>
              </a:rPr>
              <a:t>Arunabh</a:t>
            </a:r>
            <a:r>
              <a:rPr lang="en-IN" sz="3000" dirty="0">
                <a:solidFill>
                  <a:schemeClr val="accent4">
                    <a:lumMod val="75000"/>
                  </a:schemeClr>
                </a:solidFill>
                <a:latin typeface="Gill Sans MT" panose="020B0502020104020203" pitchFamily="34" charset="0"/>
                <a:cs typeface="Times New Roman" panose="02020603050405020304" pitchFamily="18" charset="0"/>
              </a:rPr>
              <a:t> Das</a:t>
            </a:r>
          </a:p>
          <a:p>
            <a:pPr algn="ctr"/>
            <a:r>
              <a:rPr lang="en-IN" sz="3000" dirty="0">
                <a:solidFill>
                  <a:schemeClr val="accent4">
                    <a:lumMod val="75000"/>
                  </a:schemeClr>
                </a:solidFill>
                <a:latin typeface="Gill Sans MT" panose="020B0502020104020203" pitchFamily="34" charset="0"/>
                <a:cs typeface="Times New Roman" panose="02020603050405020304" pitchFamily="18" charset="0"/>
              </a:rPr>
              <a:t>Enrolment No :  AJU/221788</a:t>
            </a:r>
          </a:p>
        </p:txBody>
      </p:sp>
    </p:spTree>
    <p:extLst>
      <p:ext uri="{BB962C8B-B14F-4D97-AF65-F5344CB8AC3E}">
        <p14:creationId xmlns:p14="http://schemas.microsoft.com/office/powerpoint/2010/main" val="104673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58308-799C-5884-C4BF-91EBEA3038AA}"/>
              </a:ext>
            </a:extLst>
          </p:cNvPr>
          <p:cNvSpPr txBox="1"/>
          <p:nvPr/>
        </p:nvSpPr>
        <p:spPr>
          <a:xfrm>
            <a:off x="3390900" y="0"/>
            <a:ext cx="5410200" cy="707886"/>
          </a:xfrm>
          <a:prstGeom prst="rect">
            <a:avLst/>
          </a:prstGeom>
          <a:noFill/>
        </p:spPr>
        <p:txBody>
          <a:bodyPr wrap="square" rtlCol="0">
            <a:spAutoFit/>
          </a:bodyPr>
          <a:lstStyle/>
          <a:p>
            <a:pPr algn="ctr"/>
            <a:r>
              <a:rPr lang="en-IN" sz="4000" b="1" u="sng" dirty="0"/>
              <a:t>PRESENTATION AGENDA</a:t>
            </a:r>
          </a:p>
        </p:txBody>
      </p:sp>
      <p:sp>
        <p:nvSpPr>
          <p:cNvPr id="3" name="Arrow: Right 2">
            <a:extLst>
              <a:ext uri="{FF2B5EF4-FFF2-40B4-BE49-F238E27FC236}">
                <a16:creationId xmlns:a16="http://schemas.microsoft.com/office/drawing/2014/main" id="{927D6420-4728-4A00-EED7-366AF828C093}"/>
              </a:ext>
            </a:extLst>
          </p:cNvPr>
          <p:cNvSpPr/>
          <p:nvPr/>
        </p:nvSpPr>
        <p:spPr>
          <a:xfrm>
            <a:off x="1093306" y="1229142"/>
            <a:ext cx="646044" cy="3180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Right 3">
            <a:extLst>
              <a:ext uri="{FF2B5EF4-FFF2-40B4-BE49-F238E27FC236}">
                <a16:creationId xmlns:a16="http://schemas.microsoft.com/office/drawing/2014/main" id="{74C17078-5BA5-ED70-8C09-045ED145FC4B}"/>
              </a:ext>
            </a:extLst>
          </p:cNvPr>
          <p:cNvSpPr/>
          <p:nvPr/>
        </p:nvSpPr>
        <p:spPr>
          <a:xfrm>
            <a:off x="1093306" y="1666457"/>
            <a:ext cx="646044" cy="3180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F1BC657B-26B1-2DA0-6F97-A7800879B087}"/>
              </a:ext>
            </a:extLst>
          </p:cNvPr>
          <p:cNvSpPr/>
          <p:nvPr/>
        </p:nvSpPr>
        <p:spPr>
          <a:xfrm>
            <a:off x="1093306" y="3009851"/>
            <a:ext cx="646044" cy="3180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B2569AEE-280A-1263-0300-931A3EB1C65B}"/>
              </a:ext>
            </a:extLst>
          </p:cNvPr>
          <p:cNvSpPr/>
          <p:nvPr/>
        </p:nvSpPr>
        <p:spPr>
          <a:xfrm>
            <a:off x="1093306" y="2541087"/>
            <a:ext cx="646044" cy="3180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663BCFA6-A17B-C8FA-E7AA-550F7322222C}"/>
              </a:ext>
            </a:extLst>
          </p:cNvPr>
          <p:cNvSpPr/>
          <p:nvPr/>
        </p:nvSpPr>
        <p:spPr>
          <a:xfrm>
            <a:off x="1093306" y="2103772"/>
            <a:ext cx="646044" cy="3180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689EC1F3-B3ED-7D22-D83A-C76B7F3439D6}"/>
              </a:ext>
            </a:extLst>
          </p:cNvPr>
          <p:cNvSpPr txBox="1"/>
          <p:nvPr/>
        </p:nvSpPr>
        <p:spPr>
          <a:xfrm>
            <a:off x="2007705" y="1023730"/>
            <a:ext cx="6513443" cy="3600986"/>
          </a:xfrm>
          <a:prstGeom prst="rect">
            <a:avLst/>
          </a:prstGeom>
          <a:noFill/>
        </p:spPr>
        <p:txBody>
          <a:bodyPr wrap="square" rtlCol="0">
            <a:spAutoFit/>
          </a:bodyPr>
          <a:lstStyle/>
          <a:p>
            <a:pPr>
              <a:lnSpc>
                <a:spcPct val="150000"/>
              </a:lnSpc>
            </a:pPr>
            <a:r>
              <a:rPr lang="en-IN" sz="2000" dirty="0">
                <a:latin typeface="Times New Roman" panose="02020603050405020304" pitchFamily="18" charset="0"/>
                <a:cs typeface="Times New Roman" panose="02020603050405020304" pitchFamily="18" charset="0"/>
              </a:rPr>
              <a:t>ABSTRACT</a:t>
            </a:r>
          </a:p>
          <a:p>
            <a:pPr>
              <a:lnSpc>
                <a:spcPct val="150000"/>
              </a:lnSpc>
            </a:pPr>
            <a:r>
              <a:rPr lang="en-IN" sz="2000" dirty="0">
                <a:latin typeface="Times New Roman" panose="02020603050405020304" pitchFamily="18" charset="0"/>
                <a:cs typeface="Times New Roman" panose="02020603050405020304" pitchFamily="18" charset="0"/>
              </a:rPr>
              <a:t>PROPOSED MODEL</a:t>
            </a:r>
          </a:p>
          <a:p>
            <a:pPr>
              <a:lnSpc>
                <a:spcPct val="150000"/>
              </a:lnSpc>
            </a:pPr>
            <a:r>
              <a:rPr lang="en-IN" sz="2000" dirty="0">
                <a:latin typeface="Times New Roman" panose="02020603050405020304" pitchFamily="18" charset="0"/>
                <a:cs typeface="Times New Roman" panose="02020603050405020304" pitchFamily="18" charset="0"/>
              </a:rPr>
              <a:t>CIRCUIT DIAGRAM</a:t>
            </a:r>
          </a:p>
          <a:p>
            <a:pPr>
              <a:lnSpc>
                <a:spcPct val="150000"/>
              </a:lnSpc>
            </a:pPr>
            <a:r>
              <a:rPr lang="en-IN" sz="2000" dirty="0">
                <a:latin typeface="Times New Roman" panose="02020603050405020304" pitchFamily="18" charset="0"/>
                <a:cs typeface="Times New Roman" panose="02020603050405020304" pitchFamily="18" charset="0"/>
              </a:rPr>
              <a:t>SCHEMATIC VIEW</a:t>
            </a:r>
          </a:p>
          <a:p>
            <a:pPr>
              <a:lnSpc>
                <a:spcPct val="150000"/>
              </a:lnSpc>
            </a:pPr>
            <a:r>
              <a:rPr lang="en-IN" sz="2000" dirty="0">
                <a:latin typeface="Times New Roman" panose="02020603050405020304" pitchFamily="18" charset="0"/>
                <a:cs typeface="Times New Roman" panose="02020603050405020304" pitchFamily="18" charset="0"/>
              </a:rPr>
              <a:t>PROTOTYPING &amp; WORKING</a:t>
            </a:r>
          </a:p>
          <a:p>
            <a:pPr>
              <a:lnSpc>
                <a:spcPct val="150000"/>
              </a:lnSpc>
            </a:pPr>
            <a:r>
              <a:rPr lang="en-IN" sz="2000" dirty="0">
                <a:latin typeface="Times New Roman" panose="02020603050405020304" pitchFamily="18" charset="0"/>
                <a:cs typeface="Times New Roman" panose="02020603050405020304" pitchFamily="18" charset="0"/>
              </a:rPr>
              <a:t>CONCLUSION</a:t>
            </a:r>
          </a:p>
          <a:p>
            <a:pPr>
              <a:lnSpc>
                <a:spcPct val="150000"/>
              </a:lnSpc>
            </a:pPr>
            <a:r>
              <a:rPr lang="en-IN" sz="2000" dirty="0">
                <a:latin typeface="Times New Roman" panose="02020603050405020304" pitchFamily="18" charset="0"/>
                <a:cs typeface="Times New Roman" panose="02020603050405020304" pitchFamily="18" charset="0"/>
              </a:rPr>
              <a:t>END PAGE</a:t>
            </a:r>
          </a:p>
          <a:p>
            <a:endParaRPr lang="en-IN" dirty="0"/>
          </a:p>
        </p:txBody>
      </p:sp>
      <p:sp>
        <p:nvSpPr>
          <p:cNvPr id="9" name="Arrow: Right 8">
            <a:extLst>
              <a:ext uri="{FF2B5EF4-FFF2-40B4-BE49-F238E27FC236}">
                <a16:creationId xmlns:a16="http://schemas.microsoft.com/office/drawing/2014/main" id="{C01633C7-715E-447A-31E2-DDDCD2C159A6}"/>
              </a:ext>
            </a:extLst>
          </p:cNvPr>
          <p:cNvSpPr/>
          <p:nvPr/>
        </p:nvSpPr>
        <p:spPr>
          <a:xfrm>
            <a:off x="1093306" y="3465412"/>
            <a:ext cx="646044" cy="3180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5B92ABB5-AFB0-55BA-05B9-F3EEFEA25FFA}"/>
              </a:ext>
            </a:extLst>
          </p:cNvPr>
          <p:cNvSpPr/>
          <p:nvPr/>
        </p:nvSpPr>
        <p:spPr>
          <a:xfrm>
            <a:off x="1093306" y="3952423"/>
            <a:ext cx="646044" cy="3180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75905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4A09EE-D221-3730-DD00-C6F522FC888D}"/>
              </a:ext>
            </a:extLst>
          </p:cNvPr>
          <p:cNvSpPr txBox="1"/>
          <p:nvPr/>
        </p:nvSpPr>
        <p:spPr>
          <a:xfrm>
            <a:off x="3670852" y="0"/>
            <a:ext cx="4850296" cy="707886"/>
          </a:xfrm>
          <a:prstGeom prst="rect">
            <a:avLst/>
          </a:prstGeom>
          <a:noFill/>
        </p:spPr>
        <p:txBody>
          <a:bodyPr wrap="square" rtlCol="0">
            <a:spAutoFit/>
          </a:bodyPr>
          <a:lstStyle/>
          <a:p>
            <a:pPr algn="ctr"/>
            <a:r>
              <a:rPr lang="en-US" sz="4000" b="1" u="sng" dirty="0"/>
              <a:t>ABSTRACT</a:t>
            </a:r>
            <a:endParaRPr lang="en-IN" sz="4000" b="1" u="sng" dirty="0"/>
          </a:p>
        </p:txBody>
      </p:sp>
      <p:sp>
        <p:nvSpPr>
          <p:cNvPr id="3" name="TextBox 2">
            <a:extLst>
              <a:ext uri="{FF2B5EF4-FFF2-40B4-BE49-F238E27FC236}">
                <a16:creationId xmlns:a16="http://schemas.microsoft.com/office/drawing/2014/main" id="{E225DAA0-8952-2A53-E6BA-D16FA9440679}"/>
              </a:ext>
            </a:extLst>
          </p:cNvPr>
          <p:cNvSpPr txBox="1"/>
          <p:nvPr/>
        </p:nvSpPr>
        <p:spPr>
          <a:xfrm>
            <a:off x="725557" y="1053547"/>
            <a:ext cx="10793895" cy="4708981"/>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b="0" i="0" u="none" strike="noStrike" baseline="0" dirty="0">
                <a:solidFill>
                  <a:srgbClr val="000000"/>
                </a:solidFill>
                <a:latin typeface="Times New Roman" panose="02020603050405020304" pitchFamily="18" charset="0"/>
              </a:rPr>
              <a:t>The provided Arduino sketch implements a </a:t>
            </a:r>
            <a:r>
              <a:rPr lang="en-US" sz="2000" b="1" i="0" u="none" strike="noStrike" baseline="0" dirty="0">
                <a:solidFill>
                  <a:srgbClr val="000000"/>
                </a:solidFill>
                <a:latin typeface="Times New Roman" panose="02020603050405020304" pitchFamily="18" charset="0"/>
              </a:rPr>
              <a:t>“Tic Tac Toe Game” </a:t>
            </a:r>
            <a:r>
              <a:rPr lang="en-US" sz="2000" b="0" i="0" u="none" strike="noStrike" baseline="0" dirty="0">
                <a:solidFill>
                  <a:srgbClr val="000000"/>
                </a:solidFill>
                <a:latin typeface="Times New Roman" panose="02020603050405020304" pitchFamily="18" charset="0"/>
              </a:rPr>
              <a:t>with a graphical user interface on an LCD display. The game allows a player to interact with the system using two buttons to navigate and select moves. The computer opponent employs a basic artificial intelligence algorithm to make strategic moves. Graphics routines enable the rendering of X and O symbols on the LCD screen, enhancing the user experience.</a:t>
            </a:r>
          </a:p>
          <a:p>
            <a:pPr algn="just"/>
            <a:endParaRPr lang="en-US" sz="2000" b="0" i="0" u="none" strike="noStrike" baseline="0" dirty="0">
              <a:solidFill>
                <a:srgbClr val="000000"/>
              </a:solidFill>
              <a:latin typeface="Times New Roman" panose="02020603050405020304" pitchFamily="18" charset="0"/>
            </a:endParaRPr>
          </a:p>
          <a:p>
            <a:pPr marL="285750" indent="-285750" algn="just">
              <a:buFont typeface="Wingdings" panose="05000000000000000000" pitchFamily="2" charset="2"/>
              <a:buChar char="v"/>
            </a:pPr>
            <a:r>
              <a:rPr lang="en-US" sz="2000" b="0" i="0" u="none" strike="noStrike" baseline="0" dirty="0">
                <a:solidFill>
                  <a:srgbClr val="000000"/>
                </a:solidFill>
                <a:latin typeface="Times New Roman" panose="02020603050405020304" pitchFamily="18" charset="0"/>
              </a:rPr>
              <a:t>The game logic is implemented in C++ and manages the state of the Tic Tac Toe grid, checking for wins or ties after each move. The computer opponent's decision-making process considers potential player wins and attempts to create winning opportunities for itself. The user interface is designed to be intuitive, and the graphical representation on the LCD enhances the gameplay experience.</a:t>
            </a:r>
          </a:p>
          <a:p>
            <a:pPr algn="just"/>
            <a:r>
              <a:rPr lang="en-US" sz="2000" b="0" i="0" u="none" strike="noStrike" baseline="0" dirty="0">
                <a:solidFill>
                  <a:srgbClr val="000000"/>
                </a:solidFill>
                <a:latin typeface="Times New Roman" panose="02020603050405020304" pitchFamily="18" charset="0"/>
              </a:rPr>
              <a:t> </a:t>
            </a:r>
          </a:p>
          <a:p>
            <a:pPr marL="285750" indent="-285750" algn="just">
              <a:buFont typeface="Wingdings" panose="05000000000000000000" pitchFamily="2" charset="2"/>
              <a:buChar char="v"/>
            </a:pPr>
            <a:r>
              <a:rPr lang="en-US" sz="2000" b="0" i="0" u="none" strike="noStrike" baseline="0" dirty="0">
                <a:solidFill>
                  <a:srgbClr val="000000"/>
                </a:solidFill>
                <a:latin typeface="Times New Roman" panose="02020603050405020304" pitchFamily="18" charset="0"/>
              </a:rPr>
              <a:t>Overall, this Arduino project demonstrates the integration of hardware input (buttons) and output (LCD display) to create an interactive and engaging gaming experience. It serves as a practical example of combining game logic, simple artificial intelligence, and graphical representation on an embedded system. </a:t>
            </a:r>
            <a:endParaRPr lang="en-IN" sz="2000" dirty="0"/>
          </a:p>
        </p:txBody>
      </p:sp>
    </p:spTree>
    <p:extLst>
      <p:ext uri="{BB962C8B-B14F-4D97-AF65-F5344CB8AC3E}">
        <p14:creationId xmlns:p14="http://schemas.microsoft.com/office/powerpoint/2010/main" val="3726618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CEEADF-3F9E-2E64-99D9-0B3673DA6C9C}"/>
              </a:ext>
            </a:extLst>
          </p:cNvPr>
          <p:cNvSpPr txBox="1"/>
          <p:nvPr/>
        </p:nvSpPr>
        <p:spPr>
          <a:xfrm>
            <a:off x="3670852" y="0"/>
            <a:ext cx="4850296" cy="707886"/>
          </a:xfrm>
          <a:prstGeom prst="rect">
            <a:avLst/>
          </a:prstGeom>
          <a:noFill/>
        </p:spPr>
        <p:txBody>
          <a:bodyPr wrap="square" rtlCol="0">
            <a:spAutoFit/>
          </a:bodyPr>
          <a:lstStyle/>
          <a:p>
            <a:pPr algn="ctr"/>
            <a:r>
              <a:rPr lang="en-US" sz="4000" b="1" u="sng" dirty="0"/>
              <a:t>PROPOSED MODEL</a:t>
            </a:r>
            <a:endParaRPr lang="en-IN" sz="4000" b="1" u="sng" dirty="0"/>
          </a:p>
        </p:txBody>
      </p:sp>
      <p:sp>
        <p:nvSpPr>
          <p:cNvPr id="3" name="TextBox 2">
            <a:extLst>
              <a:ext uri="{FF2B5EF4-FFF2-40B4-BE49-F238E27FC236}">
                <a16:creationId xmlns:a16="http://schemas.microsoft.com/office/drawing/2014/main" id="{EC421CD0-0D08-EABE-7A1C-69030975B7DD}"/>
              </a:ext>
            </a:extLst>
          </p:cNvPr>
          <p:cNvSpPr txBox="1"/>
          <p:nvPr/>
        </p:nvSpPr>
        <p:spPr>
          <a:xfrm>
            <a:off x="255103" y="707886"/>
            <a:ext cx="4850297" cy="553998"/>
          </a:xfrm>
          <a:prstGeom prst="rect">
            <a:avLst/>
          </a:prstGeom>
          <a:noFill/>
        </p:spPr>
        <p:txBody>
          <a:bodyPr wrap="square" rtlCol="0">
            <a:spAutoFit/>
          </a:bodyPr>
          <a:lstStyle/>
          <a:p>
            <a:r>
              <a:rPr lang="en-US" sz="3000" dirty="0"/>
              <a:t>HARDWARE REQUIREMENTS :</a:t>
            </a:r>
            <a:endParaRPr lang="en-IN" sz="3000" dirty="0"/>
          </a:p>
        </p:txBody>
      </p:sp>
      <p:pic>
        <p:nvPicPr>
          <p:cNvPr id="5" name="Picture 4">
            <a:extLst>
              <a:ext uri="{FF2B5EF4-FFF2-40B4-BE49-F238E27FC236}">
                <a16:creationId xmlns:a16="http://schemas.microsoft.com/office/drawing/2014/main" id="{681FD393-DD9D-C08D-7187-678F8930D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6" y="1261884"/>
            <a:ext cx="3181004" cy="25448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19C69B2F-1C9D-36B2-F03D-DC0CAACF2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1148" y="3677477"/>
            <a:ext cx="2759765" cy="2759765"/>
          </a:xfrm>
          <a:prstGeom prst="rect">
            <a:avLst/>
          </a:prstGeom>
          <a:ln>
            <a:noFill/>
          </a:ln>
          <a:effectLst>
            <a:softEdge rad="112500"/>
          </a:effectLst>
        </p:spPr>
      </p:pic>
      <p:sp>
        <p:nvSpPr>
          <p:cNvPr id="9" name="TextBox 8">
            <a:extLst>
              <a:ext uri="{FF2B5EF4-FFF2-40B4-BE49-F238E27FC236}">
                <a16:creationId xmlns:a16="http://schemas.microsoft.com/office/drawing/2014/main" id="{B6395A3F-A313-B216-4A54-1F4ABBEAEEAD}"/>
              </a:ext>
            </a:extLst>
          </p:cNvPr>
          <p:cNvSpPr txBox="1"/>
          <p:nvPr/>
        </p:nvSpPr>
        <p:spPr>
          <a:xfrm>
            <a:off x="3925957" y="1649896"/>
            <a:ext cx="7504043" cy="1754326"/>
          </a:xfrm>
          <a:prstGeom prst="rect">
            <a:avLst/>
          </a:prstGeom>
          <a:noFill/>
        </p:spPr>
        <p:txBody>
          <a:bodyPr wrap="square" rtlCol="0">
            <a:spAutoFit/>
          </a:bodyPr>
          <a:lstStyle/>
          <a:p>
            <a:r>
              <a:rPr lang="en-US" dirty="0"/>
              <a:t>ARDUINO UNO R3 -&gt;</a:t>
            </a:r>
          </a:p>
          <a:p>
            <a:endParaRPr lang="en-US" dirty="0"/>
          </a:p>
          <a:p>
            <a:pPr marL="285750" indent="-285750" algn="just">
              <a:buFont typeface="Wingdings" panose="05000000000000000000" pitchFamily="2" charset="2"/>
              <a:buChar char="v"/>
            </a:pPr>
            <a:r>
              <a:rPr lang="en-US" b="0" i="0" dirty="0">
                <a:solidFill>
                  <a:srgbClr val="374151"/>
                </a:solidFill>
                <a:effectLst/>
                <a:latin typeface="Times New Roman" panose="02020603050405020304" pitchFamily="18" charset="0"/>
                <a:cs typeface="Times New Roman" panose="02020603050405020304" pitchFamily="18" charset="0"/>
              </a:rPr>
              <a:t>The Arduino Uno R3 is a popular microcontroller board based on the ATmega328P microcontroller. It is part of the Arduino family of open-source hardware and software products designed for hobbyists, makers, and professionals interested in creating interactive projects.</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F788AEF-FCB0-0277-7C1F-033E5C6FED16}"/>
              </a:ext>
            </a:extLst>
          </p:cNvPr>
          <p:cNvSpPr txBox="1"/>
          <p:nvPr/>
        </p:nvSpPr>
        <p:spPr>
          <a:xfrm>
            <a:off x="859734" y="4194699"/>
            <a:ext cx="6818244" cy="1754326"/>
          </a:xfrm>
          <a:prstGeom prst="rect">
            <a:avLst/>
          </a:prstGeom>
          <a:noFill/>
        </p:spPr>
        <p:txBody>
          <a:bodyPr wrap="square" rtlCol="0">
            <a:spAutoFit/>
          </a:bodyPr>
          <a:lstStyle/>
          <a:p>
            <a:r>
              <a:rPr lang="en-US" dirty="0"/>
              <a:t>LCD 16 </a:t>
            </a:r>
            <a:r>
              <a:rPr lang="en-US" b="0" i="0" dirty="0">
                <a:solidFill>
                  <a:srgbClr val="374151"/>
                </a:solidFill>
                <a:effectLst/>
                <a:latin typeface="Times New Roman" panose="02020603050405020304" pitchFamily="18" charset="0"/>
                <a:cs typeface="Times New Roman" panose="02020603050405020304" pitchFamily="18" charset="0"/>
              </a:rPr>
              <a:t>x</a:t>
            </a:r>
            <a:r>
              <a:rPr lang="en-US" dirty="0"/>
              <a:t> 2 -&gt;</a:t>
            </a:r>
          </a:p>
          <a:p>
            <a:endParaRPr lang="en-US" dirty="0"/>
          </a:p>
          <a:p>
            <a:pPr marL="285750" indent="-285750" algn="just">
              <a:buFont typeface="Wingdings" panose="05000000000000000000" pitchFamily="2" charset="2"/>
              <a:buChar char="v"/>
            </a:pPr>
            <a:r>
              <a:rPr lang="en-US" b="0" i="0" dirty="0">
                <a:solidFill>
                  <a:srgbClr val="374151"/>
                </a:solidFill>
                <a:effectLst/>
                <a:latin typeface="Times New Roman" panose="02020603050405020304" pitchFamily="18" charset="0"/>
                <a:cs typeface="Times New Roman" panose="02020603050405020304" pitchFamily="18" charset="0"/>
              </a:rPr>
              <a:t>An LCD 16x2 (16 characters by 2 lines) is a common type of alphanumeric liquid crystal display that you can use with microcontrollers like the Arduino. The "16x2" notation indicates that the display has 16 characters in each of its two lines.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815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07BEF6-47A6-ED9D-61FE-62F126727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10339" cy="26688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2C75CCAF-9367-DCFD-BC97-2DA118D634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9377" y="3299793"/>
            <a:ext cx="3184769" cy="2385392"/>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4C759AB2-07E3-D115-BBE0-A926E35DED13}"/>
              </a:ext>
            </a:extLst>
          </p:cNvPr>
          <p:cNvSpPr txBox="1"/>
          <p:nvPr/>
        </p:nvSpPr>
        <p:spPr>
          <a:xfrm>
            <a:off x="4084983" y="457244"/>
            <a:ext cx="7504043" cy="2031325"/>
          </a:xfrm>
          <a:prstGeom prst="rect">
            <a:avLst/>
          </a:prstGeom>
          <a:noFill/>
        </p:spPr>
        <p:txBody>
          <a:bodyPr wrap="square" rtlCol="0">
            <a:spAutoFit/>
          </a:bodyPr>
          <a:lstStyle/>
          <a:p>
            <a:r>
              <a:rPr lang="en-US" dirty="0" err="1"/>
              <a:t>BreadBoard</a:t>
            </a:r>
            <a:r>
              <a:rPr lang="en-US" dirty="0"/>
              <a:t> -&gt;</a:t>
            </a:r>
          </a:p>
          <a:p>
            <a:endParaRPr lang="en-US" dirty="0"/>
          </a:p>
          <a:p>
            <a:pPr marL="285750" indent="-285750" algn="just">
              <a:buFont typeface="Wingdings" panose="05000000000000000000" pitchFamily="2" charset="2"/>
              <a:buChar char="v"/>
            </a:pPr>
            <a:r>
              <a:rPr lang="en-US" b="0" i="0" dirty="0">
                <a:solidFill>
                  <a:srgbClr val="374151"/>
                </a:solidFill>
                <a:effectLst/>
                <a:latin typeface="Söhne"/>
              </a:rPr>
              <a:t>A breadboard is a fundamental tool in electronics prototyping and experimentation. It provides a way to build and test electronic circuits without soldering. Breadboards have a grid of holes into which you can insert and connect electronic components like resistors, LEDs, integrated circuits, and wires.</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874DC03-15B3-811D-56C9-471F793868F3}"/>
              </a:ext>
            </a:extLst>
          </p:cNvPr>
          <p:cNvSpPr txBox="1"/>
          <p:nvPr/>
        </p:nvSpPr>
        <p:spPr>
          <a:xfrm>
            <a:off x="993913" y="3615326"/>
            <a:ext cx="7504043" cy="1754326"/>
          </a:xfrm>
          <a:prstGeom prst="rect">
            <a:avLst/>
          </a:prstGeom>
          <a:noFill/>
        </p:spPr>
        <p:txBody>
          <a:bodyPr wrap="square" rtlCol="0">
            <a:spAutoFit/>
          </a:bodyPr>
          <a:lstStyle/>
          <a:p>
            <a:r>
              <a:rPr lang="en-US" dirty="0"/>
              <a:t>Push Button -&gt;</a:t>
            </a:r>
          </a:p>
          <a:p>
            <a:endParaRPr lang="en-US" dirty="0"/>
          </a:p>
          <a:p>
            <a:pPr marL="285750" indent="-285750" algn="just">
              <a:buFont typeface="Wingdings" panose="05000000000000000000" pitchFamily="2" charset="2"/>
              <a:buChar char="v"/>
            </a:pPr>
            <a:r>
              <a:rPr lang="en-US" b="0" i="0" dirty="0">
                <a:solidFill>
                  <a:srgbClr val="374151"/>
                </a:solidFill>
                <a:effectLst/>
                <a:latin typeface="Söhne"/>
              </a:rPr>
              <a:t>A push button is a simple yet commonly used electronic component that acts as a switch. When you press the button, it completes an electrical circuit, allowing current to flow. When you release the button, the circuit is broken, and current stops flowing. </a:t>
            </a:r>
            <a:endParaRPr lang="en-US" dirty="0"/>
          </a:p>
        </p:txBody>
      </p:sp>
    </p:spTree>
    <p:extLst>
      <p:ext uri="{BB962C8B-B14F-4D97-AF65-F5344CB8AC3E}">
        <p14:creationId xmlns:p14="http://schemas.microsoft.com/office/powerpoint/2010/main" val="296464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3AD0B3-F4C8-044E-941D-5B1CD34F3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154557" cy="29607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721A27EB-7881-5DF6-2980-D9F4D3BB2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7339" y="3607904"/>
            <a:ext cx="1997766" cy="19580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9265B933-DE3D-FCD8-42A4-C41F5A4B819D}"/>
              </a:ext>
            </a:extLst>
          </p:cNvPr>
          <p:cNvSpPr txBox="1"/>
          <p:nvPr/>
        </p:nvSpPr>
        <p:spPr>
          <a:xfrm>
            <a:off x="4422914" y="464695"/>
            <a:ext cx="7504043" cy="1477328"/>
          </a:xfrm>
          <a:prstGeom prst="rect">
            <a:avLst/>
          </a:prstGeom>
          <a:noFill/>
        </p:spPr>
        <p:txBody>
          <a:bodyPr wrap="square" rtlCol="0">
            <a:spAutoFit/>
          </a:bodyPr>
          <a:lstStyle/>
          <a:p>
            <a:r>
              <a:rPr lang="en-US" dirty="0"/>
              <a:t>Jumper Wire -&gt;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0" i="0" dirty="0">
                <a:solidFill>
                  <a:srgbClr val="374151"/>
                </a:solidFill>
                <a:effectLst/>
                <a:latin typeface="Times New Roman" panose="02020603050405020304" pitchFamily="18" charset="0"/>
                <a:cs typeface="Times New Roman" panose="02020603050405020304" pitchFamily="18" charset="0"/>
              </a:rPr>
              <a:t>Jumper wires are essential components in electronics and prototyping. They are used to create electrical connections between various components on a breadboard or between different parts of a circuit.</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292DD1A-38D2-1068-B314-11455F210767}"/>
              </a:ext>
            </a:extLst>
          </p:cNvPr>
          <p:cNvSpPr txBox="1"/>
          <p:nvPr/>
        </p:nvSpPr>
        <p:spPr>
          <a:xfrm>
            <a:off x="1146314" y="3897283"/>
            <a:ext cx="7504043" cy="1754326"/>
          </a:xfrm>
          <a:prstGeom prst="rect">
            <a:avLst/>
          </a:prstGeom>
          <a:noFill/>
        </p:spPr>
        <p:txBody>
          <a:bodyPr wrap="square" rtlCol="0">
            <a:spAutoFit/>
          </a:bodyPr>
          <a:lstStyle/>
          <a:p>
            <a:r>
              <a:rPr lang="en-US" dirty="0"/>
              <a:t>1k Resistor -&gt;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0" i="0" dirty="0">
                <a:solidFill>
                  <a:srgbClr val="374151"/>
                </a:solidFill>
                <a:effectLst/>
                <a:latin typeface="Times New Roman" panose="02020603050405020304" pitchFamily="18" charset="0"/>
                <a:cs typeface="Times New Roman" panose="02020603050405020304" pitchFamily="18" charset="0"/>
              </a:rPr>
              <a:t>A resistor is a passive electronic component that limits or controls the flow of electric current in a circuit. Resistors are widely used in electronic circuits for various purposes, including setting bias points, dividing voltages, and limiting current to protect components.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20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AC21B-5F61-04FB-BB12-E750F83AFD8E}"/>
              </a:ext>
            </a:extLst>
          </p:cNvPr>
          <p:cNvSpPr txBox="1"/>
          <p:nvPr/>
        </p:nvSpPr>
        <p:spPr>
          <a:xfrm>
            <a:off x="235225" y="210930"/>
            <a:ext cx="4850297" cy="553998"/>
          </a:xfrm>
          <a:prstGeom prst="rect">
            <a:avLst/>
          </a:prstGeom>
          <a:noFill/>
        </p:spPr>
        <p:txBody>
          <a:bodyPr wrap="square" rtlCol="0">
            <a:spAutoFit/>
          </a:bodyPr>
          <a:lstStyle/>
          <a:p>
            <a:r>
              <a:rPr lang="en-US" sz="3000" dirty="0"/>
              <a:t>SOFTWARE REQUIREMENTS :</a:t>
            </a:r>
            <a:endParaRPr lang="en-IN" sz="3000" dirty="0"/>
          </a:p>
        </p:txBody>
      </p:sp>
      <p:pic>
        <p:nvPicPr>
          <p:cNvPr id="4" name="Picture 3">
            <a:extLst>
              <a:ext uri="{FF2B5EF4-FFF2-40B4-BE49-F238E27FC236}">
                <a16:creationId xmlns:a16="http://schemas.microsoft.com/office/drawing/2014/main" id="{65693B99-9F28-ABE5-F45E-A898210ED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25" y="1156833"/>
            <a:ext cx="4850297" cy="4544334"/>
          </a:xfrm>
          <a:prstGeom prst="rect">
            <a:avLst/>
          </a:prstGeom>
        </p:spPr>
      </p:pic>
      <p:sp>
        <p:nvSpPr>
          <p:cNvPr id="5" name="TextBox 4">
            <a:extLst>
              <a:ext uri="{FF2B5EF4-FFF2-40B4-BE49-F238E27FC236}">
                <a16:creationId xmlns:a16="http://schemas.microsoft.com/office/drawing/2014/main" id="{F7154AAB-C184-B323-5C94-F9601C8FC0F0}"/>
              </a:ext>
            </a:extLst>
          </p:cNvPr>
          <p:cNvSpPr txBox="1"/>
          <p:nvPr/>
        </p:nvSpPr>
        <p:spPr>
          <a:xfrm>
            <a:off x="5247862" y="1443841"/>
            <a:ext cx="6708913" cy="3970318"/>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Arduino.cc that is mainly used for writing, compiling and uploading the code in almost all Arduino modules/boards. Arduino IDE is open-source software and is easily available to download &amp; install from Arduino's Official Site. </a:t>
            </a:r>
          </a:p>
          <a:p>
            <a:pPr marL="285750" indent="-285750" algn="just">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Arduino IDE is an open-source software, designed by Arduino.cc and mainly used for writing, compiling &amp; uploading code to almost all Arduino Modules. </a:t>
            </a:r>
          </a:p>
          <a:p>
            <a:pPr marL="285750" indent="-285750" algn="just">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It is an official Arduino software, making code compilation too easy that even a common person with no prior technical knowledge can get their feet wet with the learning process. </a:t>
            </a:r>
          </a:p>
          <a:p>
            <a:pPr marL="285750" indent="-285750" algn="just">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It is available for all operating systems i.e., MAC, Windows, Linux and runs on the Java Platform that comes with inbuilt functions and commands that play a vital role in debugging, editing and compiling the code. </a:t>
            </a:r>
            <a:endParaRPr lang="en-IN" dirty="0"/>
          </a:p>
        </p:txBody>
      </p:sp>
    </p:spTree>
    <p:extLst>
      <p:ext uri="{BB962C8B-B14F-4D97-AF65-F5344CB8AC3E}">
        <p14:creationId xmlns:p14="http://schemas.microsoft.com/office/powerpoint/2010/main" val="125090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C04DEE-8162-FA5D-CF6C-F3E8027CD84D}"/>
              </a:ext>
            </a:extLst>
          </p:cNvPr>
          <p:cNvSpPr txBox="1"/>
          <p:nvPr/>
        </p:nvSpPr>
        <p:spPr>
          <a:xfrm>
            <a:off x="3670852" y="0"/>
            <a:ext cx="4850296" cy="707886"/>
          </a:xfrm>
          <a:prstGeom prst="rect">
            <a:avLst/>
          </a:prstGeom>
          <a:noFill/>
        </p:spPr>
        <p:txBody>
          <a:bodyPr wrap="square" rtlCol="0">
            <a:spAutoFit/>
          </a:bodyPr>
          <a:lstStyle/>
          <a:p>
            <a:pPr algn="ctr"/>
            <a:r>
              <a:rPr lang="en-US" sz="4000" b="1" u="sng" dirty="0"/>
              <a:t>CIRCUIT DIAGRAM</a:t>
            </a:r>
            <a:endParaRPr lang="en-IN" sz="4000" b="1" u="sng" dirty="0"/>
          </a:p>
        </p:txBody>
      </p:sp>
      <p:pic>
        <p:nvPicPr>
          <p:cNvPr id="4" name="Picture 3">
            <a:extLst>
              <a:ext uri="{FF2B5EF4-FFF2-40B4-BE49-F238E27FC236}">
                <a16:creationId xmlns:a16="http://schemas.microsoft.com/office/drawing/2014/main" id="{38AC142E-EE22-1B7F-3D00-2587929E3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426" y="1305505"/>
            <a:ext cx="6546573" cy="3693319"/>
          </a:xfrm>
          <a:prstGeom prst="rect">
            <a:avLst/>
          </a:prstGeom>
        </p:spPr>
      </p:pic>
      <p:sp>
        <p:nvSpPr>
          <p:cNvPr id="6" name="TextBox 5">
            <a:extLst>
              <a:ext uri="{FF2B5EF4-FFF2-40B4-BE49-F238E27FC236}">
                <a16:creationId xmlns:a16="http://schemas.microsoft.com/office/drawing/2014/main" id="{4FB3E6B1-15AA-5DA8-7EB0-6CA4582E4680}"/>
              </a:ext>
            </a:extLst>
          </p:cNvPr>
          <p:cNvSpPr txBox="1"/>
          <p:nvPr/>
        </p:nvSpPr>
        <p:spPr>
          <a:xfrm>
            <a:off x="89453" y="1305505"/>
            <a:ext cx="5555973" cy="3693319"/>
          </a:xfrm>
          <a:prstGeom prst="rect">
            <a:avLst/>
          </a:prstGeom>
          <a:noFill/>
        </p:spPr>
        <p:txBody>
          <a:bodyPr wrap="square" rtlCol="0">
            <a:spAutoFit/>
          </a:bodyPr>
          <a:lstStyle/>
          <a:p>
            <a:pPr marL="342900" indent="-342900">
              <a:buAutoNum type="arabicPeriod"/>
            </a:pPr>
            <a:r>
              <a:rPr lang="en-US" dirty="0"/>
              <a:t>BUTTONS</a:t>
            </a:r>
          </a:p>
          <a:p>
            <a:pPr marL="742950" lvl="1" indent="-285750">
              <a:buFont typeface="Wingdings" panose="05000000000000000000" pitchFamily="2" charset="2"/>
              <a:buChar char="v"/>
            </a:pPr>
            <a:r>
              <a:rPr lang="en-US" dirty="0"/>
              <a:t>LEFT BUTTON (Navigate Button) -&gt;  Pin 7</a:t>
            </a:r>
          </a:p>
          <a:p>
            <a:pPr marL="742950" lvl="1" indent="-285750">
              <a:buFont typeface="Wingdings" panose="05000000000000000000" pitchFamily="2" charset="2"/>
              <a:buChar char="v"/>
            </a:pPr>
            <a:r>
              <a:rPr lang="en-US" dirty="0"/>
              <a:t>RIGHT BUTTON (HIT Button) -&gt; Pin6</a:t>
            </a:r>
          </a:p>
          <a:p>
            <a:pPr lvl="1"/>
            <a:r>
              <a:rPr lang="en-US" dirty="0"/>
              <a:t> </a:t>
            </a:r>
          </a:p>
          <a:p>
            <a:pPr marL="342900" indent="-342900">
              <a:buAutoNum type="arabicPeriod"/>
            </a:pPr>
            <a:r>
              <a:rPr lang="en-IN" dirty="0"/>
              <a:t>LIQUID CRYSTAL DISPLAY</a:t>
            </a:r>
          </a:p>
          <a:p>
            <a:pPr marL="742950" lvl="1" indent="-285750">
              <a:buFont typeface="Wingdings" panose="05000000000000000000" pitchFamily="2" charset="2"/>
              <a:buChar char="v"/>
            </a:pPr>
            <a:r>
              <a:rPr lang="en-US" dirty="0"/>
              <a:t>LCD RS(Register Select) -&gt; Pin 12</a:t>
            </a:r>
          </a:p>
          <a:p>
            <a:pPr marL="742950" lvl="1" indent="-285750">
              <a:buFont typeface="Wingdings" panose="05000000000000000000" pitchFamily="2" charset="2"/>
              <a:buChar char="v"/>
            </a:pPr>
            <a:r>
              <a:rPr lang="en-US" dirty="0"/>
              <a:t>LCD (Enable) -&gt; Pin 11</a:t>
            </a:r>
          </a:p>
          <a:p>
            <a:pPr marL="742950" lvl="1" indent="-285750">
              <a:buFont typeface="Wingdings" panose="05000000000000000000" pitchFamily="2" charset="2"/>
              <a:buChar char="v"/>
            </a:pPr>
            <a:r>
              <a:rPr lang="en-US" dirty="0"/>
              <a:t>LCD D4 -&gt; Pin 5</a:t>
            </a:r>
          </a:p>
          <a:p>
            <a:pPr marL="742950" lvl="1" indent="-285750">
              <a:buFont typeface="Wingdings" panose="05000000000000000000" pitchFamily="2" charset="2"/>
              <a:buChar char="v"/>
            </a:pPr>
            <a:r>
              <a:rPr lang="en-US" dirty="0"/>
              <a:t>LCD D5 -&gt; Pin 4</a:t>
            </a:r>
          </a:p>
          <a:p>
            <a:pPr marL="742950" lvl="1" indent="-285750">
              <a:buFont typeface="Wingdings" panose="05000000000000000000" pitchFamily="2" charset="2"/>
              <a:buChar char="v"/>
            </a:pPr>
            <a:r>
              <a:rPr lang="en-US" dirty="0"/>
              <a:t>LCD D6 -&gt; Pin 3</a:t>
            </a:r>
          </a:p>
          <a:p>
            <a:pPr marL="742950" lvl="1" indent="-285750">
              <a:buFont typeface="Wingdings" panose="05000000000000000000" pitchFamily="2" charset="2"/>
              <a:buChar char="v"/>
            </a:pPr>
            <a:r>
              <a:rPr lang="en-US" dirty="0"/>
              <a:t>LCD D7 -&gt; Pin 2</a:t>
            </a:r>
          </a:p>
          <a:p>
            <a:pPr marL="742950" lvl="1" indent="-285750">
              <a:buFont typeface="Wingdings" panose="05000000000000000000" pitchFamily="2" charset="2"/>
              <a:buChar char="v"/>
            </a:pPr>
            <a:r>
              <a:rPr lang="en-US" dirty="0"/>
              <a:t>LCD VCC -&gt; 5V</a:t>
            </a:r>
          </a:p>
          <a:p>
            <a:pPr marL="742950" lvl="1" indent="-285750">
              <a:buFont typeface="Wingdings" panose="05000000000000000000" pitchFamily="2" charset="2"/>
              <a:buChar char="v"/>
            </a:pPr>
            <a:r>
              <a:rPr lang="en-US" dirty="0"/>
              <a:t>LCD GND -&gt; GND</a:t>
            </a:r>
            <a:endParaRPr lang="en-IN" dirty="0"/>
          </a:p>
        </p:txBody>
      </p:sp>
    </p:spTree>
    <p:extLst>
      <p:ext uri="{BB962C8B-B14F-4D97-AF65-F5344CB8AC3E}">
        <p14:creationId xmlns:p14="http://schemas.microsoft.com/office/powerpoint/2010/main" val="4245673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171430-2DBC-E7C8-0305-B05BC93D0F4D}"/>
              </a:ext>
            </a:extLst>
          </p:cNvPr>
          <p:cNvSpPr txBox="1"/>
          <p:nvPr/>
        </p:nvSpPr>
        <p:spPr>
          <a:xfrm>
            <a:off x="3670852" y="0"/>
            <a:ext cx="4850296" cy="707886"/>
          </a:xfrm>
          <a:prstGeom prst="rect">
            <a:avLst/>
          </a:prstGeom>
          <a:noFill/>
        </p:spPr>
        <p:txBody>
          <a:bodyPr wrap="square" rtlCol="0">
            <a:spAutoFit/>
          </a:bodyPr>
          <a:lstStyle/>
          <a:p>
            <a:pPr algn="ctr"/>
            <a:r>
              <a:rPr lang="en-US" sz="4000" b="1" u="sng" dirty="0"/>
              <a:t>SCHEMATIC VIEW</a:t>
            </a:r>
            <a:endParaRPr lang="en-IN" sz="4000" b="1" u="sng" dirty="0"/>
          </a:p>
        </p:txBody>
      </p:sp>
      <p:pic>
        <p:nvPicPr>
          <p:cNvPr id="4" name="Picture 3">
            <a:extLst>
              <a:ext uri="{FF2B5EF4-FFF2-40B4-BE49-F238E27FC236}">
                <a16:creationId xmlns:a16="http://schemas.microsoft.com/office/drawing/2014/main" id="{99F786AB-1DA5-A204-6EB7-D0EFEB816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140" y="806719"/>
            <a:ext cx="9283720" cy="5244562"/>
          </a:xfrm>
          <a:prstGeom prst="rect">
            <a:avLst/>
          </a:prstGeom>
        </p:spPr>
      </p:pic>
    </p:spTree>
    <p:extLst>
      <p:ext uri="{BB962C8B-B14F-4D97-AF65-F5344CB8AC3E}">
        <p14:creationId xmlns:p14="http://schemas.microsoft.com/office/powerpoint/2010/main" val="27470895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254</TotalTime>
  <Words>1088</Words>
  <Application>Microsoft Office PowerPoint</Application>
  <PresentationFormat>Widescreen</PresentationFormat>
  <Paragraphs>90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Calibri Light</vt:lpstr>
      <vt:lpstr>Gill Sans MT</vt:lpstr>
      <vt:lpstr>Söhne</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36</cp:revision>
  <dcterms:created xsi:type="dcterms:W3CDTF">2023-12-19T12:17:32Z</dcterms:created>
  <dcterms:modified xsi:type="dcterms:W3CDTF">2023-12-24T04:26:05Z</dcterms:modified>
</cp:coreProperties>
</file>