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8"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9676E5-F613-47DD-860C-4131B5D51A3E}" v="344" dt="2018-06-11T08:44:34.1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86" autoAdjust="0"/>
    <p:restoredTop sz="94660"/>
  </p:normalViewPr>
  <p:slideViewPr>
    <p:cSldViewPr snapToGrid="0">
      <p:cViewPr varScale="1">
        <p:scale>
          <a:sx n="68" d="100"/>
          <a:sy n="68" d="100"/>
        </p:scale>
        <p:origin x="62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unabh Ghosh" userId="7064b204c6fa9c53" providerId="LiveId" clId="{A99676E5-F613-47DD-860C-4131B5D51A3E}"/>
    <pc:docChg chg="custSel addSld delSld modSld">
      <pc:chgData name="Arunabh Ghosh" userId="7064b204c6fa9c53" providerId="LiveId" clId="{A99676E5-F613-47DD-860C-4131B5D51A3E}" dt="2018-06-11T08:44:34.104" v="343" actId="20577"/>
      <pc:docMkLst>
        <pc:docMk/>
      </pc:docMkLst>
      <pc:sldChg chg="modSp">
        <pc:chgData name="Arunabh Ghosh" userId="7064b204c6fa9c53" providerId="LiveId" clId="{A99676E5-F613-47DD-860C-4131B5D51A3E}" dt="2018-06-11T08:44:34.104" v="343" actId="20577"/>
        <pc:sldMkLst>
          <pc:docMk/>
          <pc:sldMk cId="4188174482" sldId="262"/>
        </pc:sldMkLst>
        <pc:spChg chg="mod">
          <ac:chgData name="Arunabh Ghosh" userId="7064b204c6fa9c53" providerId="LiveId" clId="{A99676E5-F613-47DD-860C-4131B5D51A3E}" dt="2018-06-11T08:44:34.104" v="343" actId="20577"/>
          <ac:spMkLst>
            <pc:docMk/>
            <pc:sldMk cId="4188174482" sldId="262"/>
            <ac:spMk id="3" creationId="{175B9890-BADD-4260-807C-62FB23EABDEA}"/>
          </ac:spMkLst>
        </pc:spChg>
      </pc:sldChg>
      <pc:sldChg chg="addSp modSp add mod setBg">
        <pc:chgData name="Arunabh Ghosh" userId="7064b204c6fa9c53" providerId="LiveId" clId="{A99676E5-F613-47DD-860C-4131B5D51A3E}" dt="2018-06-11T08:38:54.548" v="188" actId="20577"/>
        <pc:sldMkLst>
          <pc:docMk/>
          <pc:sldMk cId="837546095" sldId="268"/>
        </pc:sldMkLst>
        <pc:spChg chg="mod">
          <ac:chgData name="Arunabh Ghosh" userId="7064b204c6fa9c53" providerId="LiveId" clId="{A99676E5-F613-47DD-860C-4131B5D51A3E}" dt="2018-06-11T08:38:31.705" v="174" actId="26606"/>
          <ac:spMkLst>
            <pc:docMk/>
            <pc:sldMk cId="837546095" sldId="268"/>
            <ac:spMk id="2" creationId="{CD230258-98C2-4E89-8840-55B4346D0DFF}"/>
          </ac:spMkLst>
        </pc:spChg>
        <pc:spChg chg="mod ord">
          <ac:chgData name="Arunabh Ghosh" userId="7064b204c6fa9c53" providerId="LiveId" clId="{A99676E5-F613-47DD-860C-4131B5D51A3E}" dt="2018-06-11T08:38:54.548" v="188" actId="20577"/>
          <ac:spMkLst>
            <pc:docMk/>
            <pc:sldMk cId="837546095" sldId="268"/>
            <ac:spMk id="3" creationId="{F73BD26E-EBEA-4236-8B0B-7E801E32C5F2}"/>
          </ac:spMkLst>
        </pc:spChg>
        <pc:spChg chg="add">
          <ac:chgData name="Arunabh Ghosh" userId="7064b204c6fa9c53" providerId="LiveId" clId="{A99676E5-F613-47DD-860C-4131B5D51A3E}" dt="2018-06-11T08:38:31.705" v="174" actId="26606"/>
          <ac:spMkLst>
            <pc:docMk/>
            <pc:sldMk cId="837546095" sldId="268"/>
            <ac:spMk id="9" creationId="{F60FCA6E-0894-46CD-BD49-5955A51E0084}"/>
          </ac:spMkLst>
        </pc:spChg>
        <pc:spChg chg="add">
          <ac:chgData name="Arunabh Ghosh" userId="7064b204c6fa9c53" providerId="LiveId" clId="{A99676E5-F613-47DD-860C-4131B5D51A3E}" dt="2018-06-11T08:38:31.705" v="174" actId="26606"/>
          <ac:spMkLst>
            <pc:docMk/>
            <pc:sldMk cId="837546095" sldId="268"/>
            <ac:spMk id="11" creationId="{E78C6E4B-A1F1-4B6C-97EC-BE997495D6AC}"/>
          </ac:spMkLst>
        </pc:spChg>
        <pc:picChg chg="add mod">
          <ac:chgData name="Arunabh Ghosh" userId="7064b204c6fa9c53" providerId="LiveId" clId="{A99676E5-F613-47DD-860C-4131B5D51A3E}" dt="2018-06-11T08:38:31.705" v="174" actId="26606"/>
          <ac:picMkLst>
            <pc:docMk/>
            <pc:sldMk cId="837546095" sldId="268"/>
            <ac:picMk id="4" creationId="{50230C0C-4341-42D8-8DE0-7284849BE09C}"/>
          </ac:picMkLst>
        </pc:picChg>
      </pc:sldChg>
      <pc:sldChg chg="modSp add del">
        <pc:chgData name="Arunabh Ghosh" userId="7064b204c6fa9c53" providerId="LiveId" clId="{A99676E5-F613-47DD-860C-4131B5D51A3E}" dt="2018-06-11T08:42:27.371" v="342" actId="2696"/>
        <pc:sldMkLst>
          <pc:docMk/>
          <pc:sldMk cId="1249725330" sldId="269"/>
        </pc:sldMkLst>
        <pc:spChg chg="mod">
          <ac:chgData name="Arunabh Ghosh" userId="7064b204c6fa9c53" providerId="LiveId" clId="{A99676E5-F613-47DD-860C-4131B5D51A3E}" dt="2018-06-11T08:40:13.914" v="235" actId="20577"/>
          <ac:spMkLst>
            <pc:docMk/>
            <pc:sldMk cId="1249725330" sldId="269"/>
            <ac:spMk id="2" creationId="{21134A3F-3328-4A7A-852E-342333A47D94}"/>
          </ac:spMkLst>
        </pc:spChg>
        <pc:spChg chg="mod">
          <ac:chgData name="Arunabh Ghosh" userId="7064b204c6fa9c53" providerId="LiveId" clId="{A99676E5-F613-47DD-860C-4131B5D51A3E}" dt="2018-06-11T08:41:16.419" v="341" actId="20577"/>
          <ac:spMkLst>
            <pc:docMk/>
            <pc:sldMk cId="1249725330" sldId="269"/>
            <ac:spMk id="3" creationId="{5CE50C8C-1C44-47C0-BAF9-43B966E710E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E4035-81C7-4DB5-A2EA-213215D00C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A951D05-7997-4CC7-94B9-85C6527D54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5EC5D5B-98AF-4AFD-8876-06A893F8A172}"/>
              </a:ext>
            </a:extLst>
          </p:cNvPr>
          <p:cNvSpPr>
            <a:spLocks noGrp="1"/>
          </p:cNvSpPr>
          <p:nvPr>
            <p:ph type="dt" sz="half" idx="10"/>
          </p:nvPr>
        </p:nvSpPr>
        <p:spPr/>
        <p:txBody>
          <a:bodyPr/>
          <a:lstStyle/>
          <a:p>
            <a:fld id="{8A219451-A2EC-4A9B-8C46-51D81EC79EF8}" type="datetimeFigureOut">
              <a:rPr lang="en-IN" smtClean="0"/>
              <a:t>11-06-2018</a:t>
            </a:fld>
            <a:endParaRPr lang="en-IN"/>
          </a:p>
        </p:txBody>
      </p:sp>
      <p:sp>
        <p:nvSpPr>
          <p:cNvPr id="5" name="Footer Placeholder 4">
            <a:extLst>
              <a:ext uri="{FF2B5EF4-FFF2-40B4-BE49-F238E27FC236}">
                <a16:creationId xmlns:a16="http://schemas.microsoft.com/office/drawing/2014/main" id="{463C499C-733B-4700-9BF6-611FFC8758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82DB74-F2FC-413A-BE79-799946CC3B83}"/>
              </a:ext>
            </a:extLst>
          </p:cNvPr>
          <p:cNvSpPr>
            <a:spLocks noGrp="1"/>
          </p:cNvSpPr>
          <p:nvPr>
            <p:ph type="sldNum" sz="quarter" idx="12"/>
          </p:nvPr>
        </p:nvSpPr>
        <p:spPr/>
        <p:txBody>
          <a:bodyPr/>
          <a:lstStyle/>
          <a:p>
            <a:fld id="{BEB6ABC7-6DA2-4430-8AAA-0308C87BA47C}" type="slidenum">
              <a:rPr lang="en-IN" smtClean="0"/>
              <a:t>‹#›</a:t>
            </a:fld>
            <a:endParaRPr lang="en-IN"/>
          </a:p>
        </p:txBody>
      </p:sp>
    </p:spTree>
    <p:extLst>
      <p:ext uri="{BB962C8B-B14F-4D97-AF65-F5344CB8AC3E}">
        <p14:creationId xmlns:p14="http://schemas.microsoft.com/office/powerpoint/2010/main" val="3365100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92AAF-E38B-4ADC-AC30-705A7139705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5B0100-6D40-4599-8FFE-BC920256AD5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1B93A4-9486-4A69-8A49-96AC0E277919}"/>
              </a:ext>
            </a:extLst>
          </p:cNvPr>
          <p:cNvSpPr>
            <a:spLocks noGrp="1"/>
          </p:cNvSpPr>
          <p:nvPr>
            <p:ph type="dt" sz="half" idx="10"/>
          </p:nvPr>
        </p:nvSpPr>
        <p:spPr/>
        <p:txBody>
          <a:bodyPr/>
          <a:lstStyle/>
          <a:p>
            <a:fld id="{8A219451-A2EC-4A9B-8C46-51D81EC79EF8}" type="datetimeFigureOut">
              <a:rPr lang="en-IN" smtClean="0"/>
              <a:t>11-06-2018</a:t>
            </a:fld>
            <a:endParaRPr lang="en-IN"/>
          </a:p>
        </p:txBody>
      </p:sp>
      <p:sp>
        <p:nvSpPr>
          <p:cNvPr id="5" name="Footer Placeholder 4">
            <a:extLst>
              <a:ext uri="{FF2B5EF4-FFF2-40B4-BE49-F238E27FC236}">
                <a16:creationId xmlns:a16="http://schemas.microsoft.com/office/drawing/2014/main" id="{533B2905-D325-4B0F-B4FA-776BECE573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75419C-CCEA-4B18-A59D-C386ADC3135F}"/>
              </a:ext>
            </a:extLst>
          </p:cNvPr>
          <p:cNvSpPr>
            <a:spLocks noGrp="1"/>
          </p:cNvSpPr>
          <p:nvPr>
            <p:ph type="sldNum" sz="quarter" idx="12"/>
          </p:nvPr>
        </p:nvSpPr>
        <p:spPr/>
        <p:txBody>
          <a:bodyPr/>
          <a:lstStyle/>
          <a:p>
            <a:fld id="{BEB6ABC7-6DA2-4430-8AAA-0308C87BA47C}" type="slidenum">
              <a:rPr lang="en-IN" smtClean="0"/>
              <a:t>‹#›</a:t>
            </a:fld>
            <a:endParaRPr lang="en-IN"/>
          </a:p>
        </p:txBody>
      </p:sp>
    </p:spTree>
    <p:extLst>
      <p:ext uri="{BB962C8B-B14F-4D97-AF65-F5344CB8AC3E}">
        <p14:creationId xmlns:p14="http://schemas.microsoft.com/office/powerpoint/2010/main" val="298063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BBEB6A-1348-487E-AD1F-C5EE9EC89A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4D4E63-449F-4EB9-B985-0BFA539C14C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A0B0DC-B630-4FFB-A399-BD3BDE4EF26D}"/>
              </a:ext>
            </a:extLst>
          </p:cNvPr>
          <p:cNvSpPr>
            <a:spLocks noGrp="1"/>
          </p:cNvSpPr>
          <p:nvPr>
            <p:ph type="dt" sz="half" idx="10"/>
          </p:nvPr>
        </p:nvSpPr>
        <p:spPr/>
        <p:txBody>
          <a:bodyPr/>
          <a:lstStyle/>
          <a:p>
            <a:fld id="{8A219451-A2EC-4A9B-8C46-51D81EC79EF8}" type="datetimeFigureOut">
              <a:rPr lang="en-IN" smtClean="0"/>
              <a:t>11-06-2018</a:t>
            </a:fld>
            <a:endParaRPr lang="en-IN"/>
          </a:p>
        </p:txBody>
      </p:sp>
      <p:sp>
        <p:nvSpPr>
          <p:cNvPr id="5" name="Footer Placeholder 4">
            <a:extLst>
              <a:ext uri="{FF2B5EF4-FFF2-40B4-BE49-F238E27FC236}">
                <a16:creationId xmlns:a16="http://schemas.microsoft.com/office/drawing/2014/main" id="{27B7E625-AC4E-4C47-9C1C-F76B6265D6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69224A-CCA4-478B-B935-A757A5633E24}"/>
              </a:ext>
            </a:extLst>
          </p:cNvPr>
          <p:cNvSpPr>
            <a:spLocks noGrp="1"/>
          </p:cNvSpPr>
          <p:nvPr>
            <p:ph type="sldNum" sz="quarter" idx="12"/>
          </p:nvPr>
        </p:nvSpPr>
        <p:spPr/>
        <p:txBody>
          <a:bodyPr/>
          <a:lstStyle/>
          <a:p>
            <a:fld id="{BEB6ABC7-6DA2-4430-8AAA-0308C87BA47C}" type="slidenum">
              <a:rPr lang="en-IN" smtClean="0"/>
              <a:t>‹#›</a:t>
            </a:fld>
            <a:endParaRPr lang="en-IN"/>
          </a:p>
        </p:txBody>
      </p:sp>
    </p:spTree>
    <p:extLst>
      <p:ext uri="{BB962C8B-B14F-4D97-AF65-F5344CB8AC3E}">
        <p14:creationId xmlns:p14="http://schemas.microsoft.com/office/powerpoint/2010/main" val="266801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431B5-18A8-4D8A-972E-B06F485EC8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FC209A-B988-408C-86EE-A3DA7D68FCC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9E24C0-5251-4D39-847F-B398FACE290A}"/>
              </a:ext>
            </a:extLst>
          </p:cNvPr>
          <p:cNvSpPr>
            <a:spLocks noGrp="1"/>
          </p:cNvSpPr>
          <p:nvPr>
            <p:ph type="dt" sz="half" idx="10"/>
          </p:nvPr>
        </p:nvSpPr>
        <p:spPr/>
        <p:txBody>
          <a:bodyPr/>
          <a:lstStyle/>
          <a:p>
            <a:fld id="{8A219451-A2EC-4A9B-8C46-51D81EC79EF8}" type="datetimeFigureOut">
              <a:rPr lang="en-IN" smtClean="0"/>
              <a:t>11-06-2018</a:t>
            </a:fld>
            <a:endParaRPr lang="en-IN"/>
          </a:p>
        </p:txBody>
      </p:sp>
      <p:sp>
        <p:nvSpPr>
          <p:cNvPr id="5" name="Footer Placeholder 4">
            <a:extLst>
              <a:ext uri="{FF2B5EF4-FFF2-40B4-BE49-F238E27FC236}">
                <a16:creationId xmlns:a16="http://schemas.microsoft.com/office/drawing/2014/main" id="{73F51AA1-04B7-476A-ACC6-7FCCF35644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7B5880-266A-4281-96CD-42CEE45DFFA8}"/>
              </a:ext>
            </a:extLst>
          </p:cNvPr>
          <p:cNvSpPr>
            <a:spLocks noGrp="1"/>
          </p:cNvSpPr>
          <p:nvPr>
            <p:ph type="sldNum" sz="quarter" idx="12"/>
          </p:nvPr>
        </p:nvSpPr>
        <p:spPr/>
        <p:txBody>
          <a:bodyPr/>
          <a:lstStyle/>
          <a:p>
            <a:fld id="{BEB6ABC7-6DA2-4430-8AAA-0308C87BA47C}" type="slidenum">
              <a:rPr lang="en-IN" smtClean="0"/>
              <a:t>‹#›</a:t>
            </a:fld>
            <a:endParaRPr lang="en-IN"/>
          </a:p>
        </p:txBody>
      </p:sp>
    </p:spTree>
    <p:extLst>
      <p:ext uri="{BB962C8B-B14F-4D97-AF65-F5344CB8AC3E}">
        <p14:creationId xmlns:p14="http://schemas.microsoft.com/office/powerpoint/2010/main" val="1021864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AAA78-5AEC-4466-B2C9-5F0C9D55D9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A3A482D-328D-4E33-9FA3-5255988D90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C5526E-574B-4619-A362-EA2CDBBA0FEC}"/>
              </a:ext>
            </a:extLst>
          </p:cNvPr>
          <p:cNvSpPr>
            <a:spLocks noGrp="1"/>
          </p:cNvSpPr>
          <p:nvPr>
            <p:ph type="dt" sz="half" idx="10"/>
          </p:nvPr>
        </p:nvSpPr>
        <p:spPr/>
        <p:txBody>
          <a:bodyPr/>
          <a:lstStyle/>
          <a:p>
            <a:fld id="{8A219451-A2EC-4A9B-8C46-51D81EC79EF8}" type="datetimeFigureOut">
              <a:rPr lang="en-IN" smtClean="0"/>
              <a:t>11-06-2018</a:t>
            </a:fld>
            <a:endParaRPr lang="en-IN"/>
          </a:p>
        </p:txBody>
      </p:sp>
      <p:sp>
        <p:nvSpPr>
          <p:cNvPr id="5" name="Footer Placeholder 4">
            <a:extLst>
              <a:ext uri="{FF2B5EF4-FFF2-40B4-BE49-F238E27FC236}">
                <a16:creationId xmlns:a16="http://schemas.microsoft.com/office/drawing/2014/main" id="{FFDD2DF5-D793-4F65-9ED1-C06AFE0FBD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24054C-7FF2-4BB8-9009-B396E009882A}"/>
              </a:ext>
            </a:extLst>
          </p:cNvPr>
          <p:cNvSpPr>
            <a:spLocks noGrp="1"/>
          </p:cNvSpPr>
          <p:nvPr>
            <p:ph type="sldNum" sz="quarter" idx="12"/>
          </p:nvPr>
        </p:nvSpPr>
        <p:spPr/>
        <p:txBody>
          <a:bodyPr/>
          <a:lstStyle/>
          <a:p>
            <a:fld id="{BEB6ABC7-6DA2-4430-8AAA-0308C87BA47C}" type="slidenum">
              <a:rPr lang="en-IN" smtClean="0"/>
              <a:t>‹#›</a:t>
            </a:fld>
            <a:endParaRPr lang="en-IN"/>
          </a:p>
        </p:txBody>
      </p:sp>
    </p:spTree>
    <p:extLst>
      <p:ext uri="{BB962C8B-B14F-4D97-AF65-F5344CB8AC3E}">
        <p14:creationId xmlns:p14="http://schemas.microsoft.com/office/powerpoint/2010/main" val="1658556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E9D08-7EF6-4D81-9F6F-EB866CF9ED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22D13A-DD6C-4A26-AB10-93DCE534B2C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E6EA77C-EAC5-4D64-9C6D-8D5E53D67D1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30629BF-FD90-4B65-9BD0-569B7A3E957A}"/>
              </a:ext>
            </a:extLst>
          </p:cNvPr>
          <p:cNvSpPr>
            <a:spLocks noGrp="1"/>
          </p:cNvSpPr>
          <p:nvPr>
            <p:ph type="dt" sz="half" idx="10"/>
          </p:nvPr>
        </p:nvSpPr>
        <p:spPr/>
        <p:txBody>
          <a:bodyPr/>
          <a:lstStyle/>
          <a:p>
            <a:fld id="{8A219451-A2EC-4A9B-8C46-51D81EC79EF8}" type="datetimeFigureOut">
              <a:rPr lang="en-IN" smtClean="0"/>
              <a:t>11-06-2018</a:t>
            </a:fld>
            <a:endParaRPr lang="en-IN"/>
          </a:p>
        </p:txBody>
      </p:sp>
      <p:sp>
        <p:nvSpPr>
          <p:cNvPr id="6" name="Footer Placeholder 5">
            <a:extLst>
              <a:ext uri="{FF2B5EF4-FFF2-40B4-BE49-F238E27FC236}">
                <a16:creationId xmlns:a16="http://schemas.microsoft.com/office/drawing/2014/main" id="{3E3A26C3-B722-4C7D-AFF7-7B4316A70C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CC9E8E-C681-4A1C-AB0C-72A71610FA87}"/>
              </a:ext>
            </a:extLst>
          </p:cNvPr>
          <p:cNvSpPr>
            <a:spLocks noGrp="1"/>
          </p:cNvSpPr>
          <p:nvPr>
            <p:ph type="sldNum" sz="quarter" idx="12"/>
          </p:nvPr>
        </p:nvSpPr>
        <p:spPr/>
        <p:txBody>
          <a:bodyPr/>
          <a:lstStyle/>
          <a:p>
            <a:fld id="{BEB6ABC7-6DA2-4430-8AAA-0308C87BA47C}" type="slidenum">
              <a:rPr lang="en-IN" smtClean="0"/>
              <a:t>‹#›</a:t>
            </a:fld>
            <a:endParaRPr lang="en-IN"/>
          </a:p>
        </p:txBody>
      </p:sp>
    </p:spTree>
    <p:extLst>
      <p:ext uri="{BB962C8B-B14F-4D97-AF65-F5344CB8AC3E}">
        <p14:creationId xmlns:p14="http://schemas.microsoft.com/office/powerpoint/2010/main" val="3200536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006D2-5DF5-4531-8B5E-780AC2F460F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519AB8-570B-42DC-BC6C-A3B5D7751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14624D7-F9D1-4F6B-9614-433F7770EC4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CE01BA0-C2FB-4F9C-B4DC-F9E014747D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20FC15D-78C6-4006-ACE4-83C3ACFA4E8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517FB2C-BB07-4BC9-96D5-EC49168FB0F3}"/>
              </a:ext>
            </a:extLst>
          </p:cNvPr>
          <p:cNvSpPr>
            <a:spLocks noGrp="1"/>
          </p:cNvSpPr>
          <p:nvPr>
            <p:ph type="dt" sz="half" idx="10"/>
          </p:nvPr>
        </p:nvSpPr>
        <p:spPr/>
        <p:txBody>
          <a:bodyPr/>
          <a:lstStyle/>
          <a:p>
            <a:fld id="{8A219451-A2EC-4A9B-8C46-51D81EC79EF8}" type="datetimeFigureOut">
              <a:rPr lang="en-IN" smtClean="0"/>
              <a:t>11-06-2018</a:t>
            </a:fld>
            <a:endParaRPr lang="en-IN"/>
          </a:p>
        </p:txBody>
      </p:sp>
      <p:sp>
        <p:nvSpPr>
          <p:cNvPr id="8" name="Footer Placeholder 7">
            <a:extLst>
              <a:ext uri="{FF2B5EF4-FFF2-40B4-BE49-F238E27FC236}">
                <a16:creationId xmlns:a16="http://schemas.microsoft.com/office/drawing/2014/main" id="{9624D023-A698-4676-B60A-CAC29A50491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95D7514-B885-4E11-95AA-097031F603A2}"/>
              </a:ext>
            </a:extLst>
          </p:cNvPr>
          <p:cNvSpPr>
            <a:spLocks noGrp="1"/>
          </p:cNvSpPr>
          <p:nvPr>
            <p:ph type="sldNum" sz="quarter" idx="12"/>
          </p:nvPr>
        </p:nvSpPr>
        <p:spPr/>
        <p:txBody>
          <a:bodyPr/>
          <a:lstStyle/>
          <a:p>
            <a:fld id="{BEB6ABC7-6DA2-4430-8AAA-0308C87BA47C}" type="slidenum">
              <a:rPr lang="en-IN" smtClean="0"/>
              <a:t>‹#›</a:t>
            </a:fld>
            <a:endParaRPr lang="en-IN"/>
          </a:p>
        </p:txBody>
      </p:sp>
    </p:spTree>
    <p:extLst>
      <p:ext uri="{BB962C8B-B14F-4D97-AF65-F5344CB8AC3E}">
        <p14:creationId xmlns:p14="http://schemas.microsoft.com/office/powerpoint/2010/main" val="1656112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A080-3FA5-491E-A9CD-5D7D6B139C3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5E4EA69-1471-4DA7-BA08-C571FD14669A}"/>
              </a:ext>
            </a:extLst>
          </p:cNvPr>
          <p:cNvSpPr>
            <a:spLocks noGrp="1"/>
          </p:cNvSpPr>
          <p:nvPr>
            <p:ph type="dt" sz="half" idx="10"/>
          </p:nvPr>
        </p:nvSpPr>
        <p:spPr/>
        <p:txBody>
          <a:bodyPr/>
          <a:lstStyle/>
          <a:p>
            <a:fld id="{8A219451-A2EC-4A9B-8C46-51D81EC79EF8}" type="datetimeFigureOut">
              <a:rPr lang="en-IN" smtClean="0"/>
              <a:t>11-06-2018</a:t>
            </a:fld>
            <a:endParaRPr lang="en-IN"/>
          </a:p>
        </p:txBody>
      </p:sp>
      <p:sp>
        <p:nvSpPr>
          <p:cNvPr id="4" name="Footer Placeholder 3">
            <a:extLst>
              <a:ext uri="{FF2B5EF4-FFF2-40B4-BE49-F238E27FC236}">
                <a16:creationId xmlns:a16="http://schemas.microsoft.com/office/drawing/2014/main" id="{417B6300-EB40-4D68-A61E-20F8FA1D1D9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A86A007-E72D-49DC-82A0-57B2EBA9C302}"/>
              </a:ext>
            </a:extLst>
          </p:cNvPr>
          <p:cNvSpPr>
            <a:spLocks noGrp="1"/>
          </p:cNvSpPr>
          <p:nvPr>
            <p:ph type="sldNum" sz="quarter" idx="12"/>
          </p:nvPr>
        </p:nvSpPr>
        <p:spPr/>
        <p:txBody>
          <a:bodyPr/>
          <a:lstStyle/>
          <a:p>
            <a:fld id="{BEB6ABC7-6DA2-4430-8AAA-0308C87BA47C}" type="slidenum">
              <a:rPr lang="en-IN" smtClean="0"/>
              <a:t>‹#›</a:t>
            </a:fld>
            <a:endParaRPr lang="en-IN"/>
          </a:p>
        </p:txBody>
      </p:sp>
    </p:spTree>
    <p:extLst>
      <p:ext uri="{BB962C8B-B14F-4D97-AF65-F5344CB8AC3E}">
        <p14:creationId xmlns:p14="http://schemas.microsoft.com/office/powerpoint/2010/main" val="3097888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EE6CC6-29FF-4CA3-BE48-A9F0DC5089F6}"/>
              </a:ext>
            </a:extLst>
          </p:cNvPr>
          <p:cNvSpPr>
            <a:spLocks noGrp="1"/>
          </p:cNvSpPr>
          <p:nvPr>
            <p:ph type="dt" sz="half" idx="10"/>
          </p:nvPr>
        </p:nvSpPr>
        <p:spPr/>
        <p:txBody>
          <a:bodyPr/>
          <a:lstStyle/>
          <a:p>
            <a:fld id="{8A219451-A2EC-4A9B-8C46-51D81EC79EF8}" type="datetimeFigureOut">
              <a:rPr lang="en-IN" smtClean="0"/>
              <a:t>11-06-2018</a:t>
            </a:fld>
            <a:endParaRPr lang="en-IN"/>
          </a:p>
        </p:txBody>
      </p:sp>
      <p:sp>
        <p:nvSpPr>
          <p:cNvPr id="3" name="Footer Placeholder 2">
            <a:extLst>
              <a:ext uri="{FF2B5EF4-FFF2-40B4-BE49-F238E27FC236}">
                <a16:creationId xmlns:a16="http://schemas.microsoft.com/office/drawing/2014/main" id="{75F3D72D-E1F6-425D-8DBD-3D5606D5ED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2F2C9C-CC17-4ECF-97C8-E3B1536719F8}"/>
              </a:ext>
            </a:extLst>
          </p:cNvPr>
          <p:cNvSpPr>
            <a:spLocks noGrp="1"/>
          </p:cNvSpPr>
          <p:nvPr>
            <p:ph type="sldNum" sz="quarter" idx="12"/>
          </p:nvPr>
        </p:nvSpPr>
        <p:spPr/>
        <p:txBody>
          <a:bodyPr/>
          <a:lstStyle/>
          <a:p>
            <a:fld id="{BEB6ABC7-6DA2-4430-8AAA-0308C87BA47C}" type="slidenum">
              <a:rPr lang="en-IN" smtClean="0"/>
              <a:t>‹#›</a:t>
            </a:fld>
            <a:endParaRPr lang="en-IN"/>
          </a:p>
        </p:txBody>
      </p:sp>
    </p:spTree>
    <p:extLst>
      <p:ext uri="{BB962C8B-B14F-4D97-AF65-F5344CB8AC3E}">
        <p14:creationId xmlns:p14="http://schemas.microsoft.com/office/powerpoint/2010/main" val="369093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C142F-9B21-4FDA-A2E6-D9FDF2ACA2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394C8B7-0E30-4533-8DE5-A0A2D2420D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ECB5E20-F96D-4479-873B-691E945882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300A8EF-E5AB-4717-9C1C-FB6CB9C78605}"/>
              </a:ext>
            </a:extLst>
          </p:cNvPr>
          <p:cNvSpPr>
            <a:spLocks noGrp="1"/>
          </p:cNvSpPr>
          <p:nvPr>
            <p:ph type="dt" sz="half" idx="10"/>
          </p:nvPr>
        </p:nvSpPr>
        <p:spPr/>
        <p:txBody>
          <a:bodyPr/>
          <a:lstStyle/>
          <a:p>
            <a:fld id="{8A219451-A2EC-4A9B-8C46-51D81EC79EF8}" type="datetimeFigureOut">
              <a:rPr lang="en-IN" smtClean="0"/>
              <a:t>11-06-2018</a:t>
            </a:fld>
            <a:endParaRPr lang="en-IN"/>
          </a:p>
        </p:txBody>
      </p:sp>
      <p:sp>
        <p:nvSpPr>
          <p:cNvPr id="6" name="Footer Placeholder 5">
            <a:extLst>
              <a:ext uri="{FF2B5EF4-FFF2-40B4-BE49-F238E27FC236}">
                <a16:creationId xmlns:a16="http://schemas.microsoft.com/office/drawing/2014/main" id="{6E4D1736-D277-40AF-81CA-8F5FFE075A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FD30D9-5254-431A-8C3F-DD43C8277C1D}"/>
              </a:ext>
            </a:extLst>
          </p:cNvPr>
          <p:cNvSpPr>
            <a:spLocks noGrp="1"/>
          </p:cNvSpPr>
          <p:nvPr>
            <p:ph type="sldNum" sz="quarter" idx="12"/>
          </p:nvPr>
        </p:nvSpPr>
        <p:spPr/>
        <p:txBody>
          <a:bodyPr/>
          <a:lstStyle/>
          <a:p>
            <a:fld id="{BEB6ABC7-6DA2-4430-8AAA-0308C87BA47C}" type="slidenum">
              <a:rPr lang="en-IN" smtClean="0"/>
              <a:t>‹#›</a:t>
            </a:fld>
            <a:endParaRPr lang="en-IN"/>
          </a:p>
        </p:txBody>
      </p:sp>
    </p:spTree>
    <p:extLst>
      <p:ext uri="{BB962C8B-B14F-4D97-AF65-F5344CB8AC3E}">
        <p14:creationId xmlns:p14="http://schemas.microsoft.com/office/powerpoint/2010/main" val="1479569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A2C48-A2C3-4E3F-A2A2-8F6BD1BAE6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41BB323-DC1D-4C8A-8BA2-8BE50AD32F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BDF55B9-E44D-40BB-9D78-2D5B7A870B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E91F1E9-6A35-45A9-9A0A-C30F6E3ADEB7}"/>
              </a:ext>
            </a:extLst>
          </p:cNvPr>
          <p:cNvSpPr>
            <a:spLocks noGrp="1"/>
          </p:cNvSpPr>
          <p:nvPr>
            <p:ph type="dt" sz="half" idx="10"/>
          </p:nvPr>
        </p:nvSpPr>
        <p:spPr/>
        <p:txBody>
          <a:bodyPr/>
          <a:lstStyle/>
          <a:p>
            <a:fld id="{8A219451-A2EC-4A9B-8C46-51D81EC79EF8}" type="datetimeFigureOut">
              <a:rPr lang="en-IN" smtClean="0"/>
              <a:t>11-06-2018</a:t>
            </a:fld>
            <a:endParaRPr lang="en-IN"/>
          </a:p>
        </p:txBody>
      </p:sp>
      <p:sp>
        <p:nvSpPr>
          <p:cNvPr id="6" name="Footer Placeholder 5">
            <a:extLst>
              <a:ext uri="{FF2B5EF4-FFF2-40B4-BE49-F238E27FC236}">
                <a16:creationId xmlns:a16="http://schemas.microsoft.com/office/drawing/2014/main" id="{1B11313B-9A22-49E6-988D-A101B38765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BA5DEB-FA7D-4993-9077-2DD96306EC1C}"/>
              </a:ext>
            </a:extLst>
          </p:cNvPr>
          <p:cNvSpPr>
            <a:spLocks noGrp="1"/>
          </p:cNvSpPr>
          <p:nvPr>
            <p:ph type="sldNum" sz="quarter" idx="12"/>
          </p:nvPr>
        </p:nvSpPr>
        <p:spPr/>
        <p:txBody>
          <a:bodyPr/>
          <a:lstStyle/>
          <a:p>
            <a:fld id="{BEB6ABC7-6DA2-4430-8AAA-0308C87BA47C}" type="slidenum">
              <a:rPr lang="en-IN" smtClean="0"/>
              <a:t>‹#›</a:t>
            </a:fld>
            <a:endParaRPr lang="en-IN"/>
          </a:p>
        </p:txBody>
      </p:sp>
    </p:spTree>
    <p:extLst>
      <p:ext uri="{BB962C8B-B14F-4D97-AF65-F5344CB8AC3E}">
        <p14:creationId xmlns:p14="http://schemas.microsoft.com/office/powerpoint/2010/main" val="3957947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031083-1669-4780-8F03-5FDAFAD7AD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E378BA-DE95-4DF6-9A9E-624B526C16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376264-ED39-4361-8B55-83E7A8DC86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219451-A2EC-4A9B-8C46-51D81EC79EF8}" type="datetimeFigureOut">
              <a:rPr lang="en-IN" smtClean="0"/>
              <a:t>11-06-2018</a:t>
            </a:fld>
            <a:endParaRPr lang="en-IN"/>
          </a:p>
        </p:txBody>
      </p:sp>
      <p:sp>
        <p:nvSpPr>
          <p:cNvPr id="5" name="Footer Placeholder 4">
            <a:extLst>
              <a:ext uri="{FF2B5EF4-FFF2-40B4-BE49-F238E27FC236}">
                <a16:creationId xmlns:a16="http://schemas.microsoft.com/office/drawing/2014/main" id="{1B24FDC2-8671-47AD-8528-2A70AF9AC9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6F1C09A-394F-4F89-9CC1-EEA0A9A073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B6ABC7-6DA2-4430-8AAA-0308C87BA47C}" type="slidenum">
              <a:rPr lang="en-IN" smtClean="0"/>
              <a:t>‹#›</a:t>
            </a:fld>
            <a:endParaRPr lang="en-IN"/>
          </a:p>
        </p:txBody>
      </p:sp>
    </p:spTree>
    <p:extLst>
      <p:ext uri="{BB962C8B-B14F-4D97-AF65-F5344CB8AC3E}">
        <p14:creationId xmlns:p14="http://schemas.microsoft.com/office/powerpoint/2010/main" val="4286381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33">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4689E8-BA7D-4BE6-B55D-B078F24998FB}"/>
              </a:ext>
            </a:extLst>
          </p:cNvPr>
          <p:cNvSpPr>
            <a:spLocks noGrp="1"/>
          </p:cNvSpPr>
          <p:nvPr>
            <p:ph type="ctrTitle"/>
          </p:nvPr>
        </p:nvSpPr>
        <p:spPr>
          <a:xfrm>
            <a:off x="4380588" y="965199"/>
            <a:ext cx="6766078" cy="4927601"/>
          </a:xfrm>
        </p:spPr>
        <p:txBody>
          <a:bodyPr anchor="ctr">
            <a:normAutofit/>
          </a:bodyPr>
          <a:lstStyle/>
          <a:p>
            <a:pPr algn="l"/>
            <a:r>
              <a:rPr lang="en-US" sz="5400">
                <a:solidFill>
                  <a:schemeClr val="tx1">
                    <a:lumMod val="85000"/>
                    <a:lumOff val="15000"/>
                  </a:schemeClr>
                </a:solidFill>
              </a:rPr>
              <a:t>RELION: In 2D</a:t>
            </a:r>
            <a:endParaRPr lang="en-IN" sz="5400">
              <a:solidFill>
                <a:schemeClr val="tx1">
                  <a:lumMod val="85000"/>
                  <a:lumOff val="15000"/>
                </a:schemeClr>
              </a:solidFill>
            </a:endParaRPr>
          </a:p>
        </p:txBody>
      </p:sp>
      <p:sp>
        <p:nvSpPr>
          <p:cNvPr id="3" name="Subtitle 2">
            <a:extLst>
              <a:ext uri="{FF2B5EF4-FFF2-40B4-BE49-F238E27FC236}">
                <a16:creationId xmlns:a16="http://schemas.microsoft.com/office/drawing/2014/main" id="{50643847-6350-4A62-999C-D64F8B4E6448}"/>
              </a:ext>
            </a:extLst>
          </p:cNvPr>
          <p:cNvSpPr>
            <a:spLocks noGrp="1"/>
          </p:cNvSpPr>
          <p:nvPr>
            <p:ph type="subTitle" idx="1"/>
          </p:nvPr>
        </p:nvSpPr>
        <p:spPr>
          <a:xfrm>
            <a:off x="1023257" y="965198"/>
            <a:ext cx="2707937" cy="4927602"/>
          </a:xfrm>
        </p:spPr>
        <p:txBody>
          <a:bodyPr anchor="ctr">
            <a:normAutofit/>
          </a:bodyPr>
          <a:lstStyle/>
          <a:p>
            <a:pPr algn="r"/>
            <a:r>
              <a:rPr lang="en-US" sz="2000">
                <a:solidFill>
                  <a:schemeClr val="accent1"/>
                </a:solidFill>
              </a:rPr>
              <a:t>By Arunabh Ghosh</a:t>
            </a:r>
            <a:endParaRPr lang="en-IN" sz="2000">
              <a:solidFill>
                <a:schemeClr val="accent1"/>
              </a:solidFill>
            </a:endParaRPr>
          </a:p>
        </p:txBody>
      </p:sp>
      <p:cxnSp>
        <p:nvCxnSpPr>
          <p:cNvPr id="43" name="Straight Connector 35">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8956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E62F8-7506-4474-BB25-4B113C61E104}"/>
              </a:ext>
            </a:extLst>
          </p:cNvPr>
          <p:cNvSpPr>
            <a:spLocks noGrp="1"/>
          </p:cNvSpPr>
          <p:nvPr>
            <p:ph type="title"/>
          </p:nvPr>
        </p:nvSpPr>
        <p:spPr>
          <a:xfrm>
            <a:off x="838200" y="317991"/>
            <a:ext cx="10515600" cy="1325563"/>
          </a:xfrm>
        </p:spPr>
        <p:txBody>
          <a:bodyPr/>
          <a:lstStyle/>
          <a:p>
            <a:r>
              <a:rPr lang="en-US" dirty="0"/>
              <a:t>Results achieved by the current algorithm</a:t>
            </a:r>
            <a:endParaRPr lang="en-IN" dirty="0"/>
          </a:p>
        </p:txBody>
      </p:sp>
      <p:sp>
        <p:nvSpPr>
          <p:cNvPr id="3" name="Content Placeholder 2">
            <a:extLst>
              <a:ext uri="{FF2B5EF4-FFF2-40B4-BE49-F238E27FC236}">
                <a16:creationId xmlns:a16="http://schemas.microsoft.com/office/drawing/2014/main" id="{B819A9C5-A167-4C4D-B5E5-68FC0771A54B}"/>
              </a:ext>
            </a:extLst>
          </p:cNvPr>
          <p:cNvSpPr>
            <a:spLocks noGrp="1"/>
          </p:cNvSpPr>
          <p:nvPr>
            <p:ph idx="1"/>
          </p:nvPr>
        </p:nvSpPr>
        <p:spPr>
          <a:xfrm>
            <a:off x="838199" y="1825625"/>
            <a:ext cx="5600307" cy="4565748"/>
          </a:xfrm>
        </p:spPr>
        <p:txBody>
          <a:bodyPr/>
          <a:lstStyle/>
          <a:p>
            <a:r>
              <a:rPr lang="en-US" dirty="0"/>
              <a:t>No. of projections – 30 </a:t>
            </a:r>
          </a:p>
          <a:p>
            <a:pPr marL="0" indent="0">
              <a:buNone/>
            </a:pPr>
            <a:r>
              <a:rPr lang="en-US" dirty="0"/>
              <a:t>                             Norm-2 error: 67.35                                </a:t>
            </a:r>
          </a:p>
          <a:p>
            <a:pPr marL="0" indent="0">
              <a:buNone/>
            </a:pPr>
            <a:endParaRPr lang="en-US" dirty="0"/>
          </a:p>
          <a:p>
            <a:pPr marL="0" indent="0">
              <a:buNone/>
            </a:pPr>
            <a:endParaRPr lang="en-US" dirty="0"/>
          </a:p>
          <a:p>
            <a:pPr marL="0" indent="0">
              <a:buNone/>
            </a:pPr>
            <a:endParaRPr lang="en-US" dirty="0"/>
          </a:p>
          <a:p>
            <a:r>
              <a:rPr lang="en-US" dirty="0"/>
              <a:t>N</a:t>
            </a:r>
            <a:r>
              <a:rPr lang="en-IN" dirty="0"/>
              <a:t>o of projections – 180</a:t>
            </a:r>
          </a:p>
          <a:p>
            <a:pPr marL="0" indent="0">
              <a:buNone/>
            </a:pPr>
            <a:r>
              <a:rPr lang="en-US" dirty="0"/>
              <a:t>                             Norm-2 error: 58.20</a:t>
            </a:r>
            <a:endParaRPr lang="en-IN" dirty="0"/>
          </a:p>
        </p:txBody>
      </p:sp>
      <p:pic>
        <p:nvPicPr>
          <p:cNvPr id="5" name="Picture 4" descr="A picture containing animal&#10;&#10;Description generated with high confidence">
            <a:extLst>
              <a:ext uri="{FF2B5EF4-FFF2-40B4-BE49-F238E27FC236}">
                <a16:creationId xmlns:a16="http://schemas.microsoft.com/office/drawing/2014/main" id="{27B1043B-1A38-4897-B8F1-9CC331BBE9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189" y="2382203"/>
            <a:ext cx="1905000" cy="1905000"/>
          </a:xfrm>
          <a:prstGeom prst="rect">
            <a:avLst/>
          </a:prstGeom>
        </p:spPr>
      </p:pic>
      <p:pic>
        <p:nvPicPr>
          <p:cNvPr id="9" name="Picture 8" descr="A close up of a speaker&#10;&#10;Description generated with high confidence">
            <a:extLst>
              <a:ext uri="{FF2B5EF4-FFF2-40B4-BE49-F238E27FC236}">
                <a16:creationId xmlns:a16="http://schemas.microsoft.com/office/drawing/2014/main" id="{0F43F964-42D7-49C9-B2F1-9C0BE93EC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3189" y="4843780"/>
            <a:ext cx="1905000" cy="1905000"/>
          </a:xfrm>
          <a:prstGeom prst="rect">
            <a:avLst/>
          </a:prstGeom>
        </p:spPr>
      </p:pic>
      <p:sp>
        <p:nvSpPr>
          <p:cNvPr id="10" name="Content Placeholder 2">
            <a:extLst>
              <a:ext uri="{FF2B5EF4-FFF2-40B4-BE49-F238E27FC236}">
                <a16:creationId xmlns:a16="http://schemas.microsoft.com/office/drawing/2014/main" id="{8F59D46C-7715-43FB-AC95-060303BD516D}"/>
              </a:ext>
            </a:extLst>
          </p:cNvPr>
          <p:cNvSpPr txBox="1">
            <a:spLocks/>
          </p:cNvSpPr>
          <p:nvPr/>
        </p:nvSpPr>
        <p:spPr>
          <a:xfrm>
            <a:off x="6536075" y="1831877"/>
            <a:ext cx="560030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No. of projections – 360                                </a:t>
            </a:r>
          </a:p>
          <a:p>
            <a:pPr marL="0" indent="0">
              <a:buNone/>
            </a:pPr>
            <a:r>
              <a:rPr lang="en-US" dirty="0"/>
              <a:t>                             Norm-2 error: 43.37 </a:t>
            </a:r>
          </a:p>
          <a:p>
            <a:endParaRPr lang="en-US" dirty="0"/>
          </a:p>
          <a:p>
            <a:endParaRPr lang="en-US" dirty="0"/>
          </a:p>
          <a:p>
            <a:pPr marL="0" indent="0">
              <a:buFont typeface="Arial" panose="020B0604020202020204" pitchFamily="34" charset="0"/>
              <a:buNone/>
            </a:pPr>
            <a:endParaRPr lang="en-US" dirty="0"/>
          </a:p>
        </p:txBody>
      </p:sp>
      <p:pic>
        <p:nvPicPr>
          <p:cNvPr id="12" name="Picture 11" descr="A picture containing building, person&#10;&#10;Description generated with high confidence">
            <a:extLst>
              <a:ext uri="{FF2B5EF4-FFF2-40B4-BE49-F238E27FC236}">
                <a16:creationId xmlns:a16="http://schemas.microsoft.com/office/drawing/2014/main" id="{E32FEE0B-B894-4550-8A96-EB796CA77A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7829" y="2313940"/>
            <a:ext cx="1905000" cy="1905000"/>
          </a:xfrm>
          <a:prstGeom prst="rect">
            <a:avLst/>
          </a:prstGeom>
        </p:spPr>
      </p:pic>
    </p:spTree>
    <p:extLst>
      <p:ext uri="{BB962C8B-B14F-4D97-AF65-F5344CB8AC3E}">
        <p14:creationId xmlns:p14="http://schemas.microsoft.com/office/powerpoint/2010/main" val="558110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EA21D-91F4-4369-A094-749B78D3D087}"/>
              </a:ext>
            </a:extLst>
          </p:cNvPr>
          <p:cNvSpPr>
            <a:spLocks noGrp="1"/>
          </p:cNvSpPr>
          <p:nvPr>
            <p:ph type="title"/>
          </p:nvPr>
        </p:nvSpPr>
        <p:spPr/>
        <p:txBody>
          <a:bodyPr/>
          <a:lstStyle/>
          <a:p>
            <a:r>
              <a:rPr lang="en-US" dirty="0"/>
              <a:t>Further steps to take</a:t>
            </a:r>
            <a:endParaRPr lang="en-IN" dirty="0"/>
          </a:p>
        </p:txBody>
      </p:sp>
      <p:sp>
        <p:nvSpPr>
          <p:cNvPr id="3" name="Content Placeholder 2">
            <a:extLst>
              <a:ext uri="{FF2B5EF4-FFF2-40B4-BE49-F238E27FC236}">
                <a16:creationId xmlns:a16="http://schemas.microsoft.com/office/drawing/2014/main" id="{4EF36ACE-582C-48DB-9DA2-32C158AC2F97}"/>
              </a:ext>
            </a:extLst>
          </p:cNvPr>
          <p:cNvSpPr>
            <a:spLocks noGrp="1"/>
          </p:cNvSpPr>
          <p:nvPr>
            <p:ph idx="1"/>
          </p:nvPr>
        </p:nvSpPr>
        <p:spPr/>
        <p:txBody>
          <a:bodyPr>
            <a:normAutofit lnSpcReduction="10000"/>
          </a:bodyPr>
          <a:lstStyle/>
          <a:p>
            <a:r>
              <a:rPr lang="en-US" dirty="0"/>
              <a:t>The first step would be to implement the entire algorithm in the Fourier domain without needing to convert back to the spatial domain. Implementing the Fourier slice theorem in the Fourier domain has been very difficult but yesterday I finally was able to accurately reconstruct an image in just the Fourier domain. Using this knowledge I would try to implement this and hopefully obtain better results.</a:t>
            </a:r>
          </a:p>
          <a:p>
            <a:r>
              <a:rPr lang="en-US" dirty="0"/>
              <a:t>Further there is another step described in the paper where they have slightly modified the image estimation equation using a </a:t>
            </a:r>
            <a:r>
              <a:rPr lang="en-IN" b="1" dirty="0"/>
              <a:t>Kaiser–Bessel window </a:t>
            </a:r>
            <a:r>
              <a:rPr lang="en-IN" dirty="0"/>
              <a:t>to obtain a smooth reconstruction. I have already implemented it. What’s required further is the tuning of some constants to achieve optimum results.</a:t>
            </a:r>
          </a:p>
        </p:txBody>
      </p:sp>
    </p:spTree>
    <p:extLst>
      <p:ext uri="{BB962C8B-B14F-4D97-AF65-F5344CB8AC3E}">
        <p14:creationId xmlns:p14="http://schemas.microsoft.com/office/powerpoint/2010/main" val="4091992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9CF1ED-08CA-451E-B082-E2B34CED3325}"/>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The objective of RELION</a:t>
            </a:r>
            <a:endParaRPr lang="en-IN">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EF7FFCF-B53E-42EC-8A13-CD1F7BBEE1E1}"/>
              </a:ext>
            </a:extLst>
          </p:cNvPr>
          <p:cNvSpPr>
            <a:spLocks noGrp="1"/>
          </p:cNvSpPr>
          <p:nvPr>
            <p:ph idx="1"/>
          </p:nvPr>
        </p:nvSpPr>
        <p:spPr>
          <a:xfrm>
            <a:off x="4976031" y="963877"/>
            <a:ext cx="6377769" cy="4930246"/>
          </a:xfrm>
        </p:spPr>
        <p:txBody>
          <a:bodyPr anchor="ctr">
            <a:normAutofit/>
          </a:bodyPr>
          <a:lstStyle/>
          <a:p>
            <a:r>
              <a:rPr lang="en-US" sz="2400" dirty="0"/>
              <a:t>To objectively determine the structure of the molecule in a Bayesian framework. </a:t>
            </a:r>
          </a:p>
          <a:p>
            <a:r>
              <a:rPr lang="en-US" sz="2400" dirty="0"/>
              <a:t>It removes the need to tune arbitrary constants, and shows us how data and prior knowledge should be combined to obtain good resolution estimates.</a:t>
            </a:r>
          </a:p>
          <a:p>
            <a:r>
              <a:rPr lang="en-US" sz="2400" dirty="0"/>
              <a:t>It imposes a smoothness in the reconstructed density through a gaussian prior in the Fourier domain.  </a:t>
            </a:r>
            <a:endParaRPr lang="en-IN" sz="2400" dirty="0"/>
          </a:p>
        </p:txBody>
      </p:sp>
    </p:spTree>
    <p:extLst>
      <p:ext uri="{BB962C8B-B14F-4D97-AF65-F5344CB8AC3E}">
        <p14:creationId xmlns:p14="http://schemas.microsoft.com/office/powerpoint/2010/main" val="4227377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FCE9C-27BE-472D-964C-0A9F0152CEA3}"/>
              </a:ext>
            </a:extLst>
          </p:cNvPr>
          <p:cNvSpPr>
            <a:spLocks noGrp="1"/>
          </p:cNvSpPr>
          <p:nvPr>
            <p:ph type="title"/>
          </p:nvPr>
        </p:nvSpPr>
        <p:spPr>
          <a:xfrm>
            <a:off x="643465" y="3433763"/>
            <a:ext cx="4809068" cy="2743200"/>
          </a:xfrm>
        </p:spPr>
        <p:txBody>
          <a:bodyPr anchor="t">
            <a:normAutofit/>
          </a:bodyPr>
          <a:lstStyle/>
          <a:p>
            <a:pPr algn="ctr"/>
            <a:r>
              <a:rPr lang="en-US" dirty="0"/>
              <a:t>Linear image formation model </a:t>
            </a:r>
            <a:endParaRPr lang="en-IN"/>
          </a:p>
        </p:txBody>
      </p:sp>
      <p:pic>
        <p:nvPicPr>
          <p:cNvPr id="4" name="Picture 3">
            <a:extLst>
              <a:ext uri="{FF2B5EF4-FFF2-40B4-BE49-F238E27FC236}">
                <a16:creationId xmlns:a16="http://schemas.microsoft.com/office/drawing/2014/main" id="{1DAD23E5-20B3-4C0B-A96D-FAEB2FC332A3}"/>
              </a:ext>
            </a:extLst>
          </p:cNvPr>
          <p:cNvPicPr>
            <a:picLocks noChangeAspect="1"/>
          </p:cNvPicPr>
          <p:nvPr/>
        </p:nvPicPr>
        <p:blipFill>
          <a:blip r:embed="rId2"/>
          <a:stretch>
            <a:fillRect/>
          </a:stretch>
        </p:blipFill>
        <p:spPr>
          <a:xfrm>
            <a:off x="1414094" y="2357120"/>
            <a:ext cx="3262045" cy="873760"/>
          </a:xfrm>
          <a:prstGeom prst="rect">
            <a:avLst/>
          </a:prstGeom>
        </p:spPr>
      </p:pic>
      <p:sp>
        <p:nvSpPr>
          <p:cNvPr id="9" name="Rectangle 8">
            <a:extLst>
              <a:ext uri="{FF2B5EF4-FFF2-40B4-BE49-F238E27FC236}">
                <a16:creationId xmlns:a16="http://schemas.microsoft.com/office/drawing/2014/main" id="{73144208-AAFC-4C3A-A4F1-EF3D72AF4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EE9999-DB45-4002-8B3D-83AC8749E83D}"/>
                  </a:ext>
                </a:extLst>
              </p:cNvPr>
              <p:cNvSpPr>
                <a:spLocks noGrp="1"/>
              </p:cNvSpPr>
              <p:nvPr>
                <p:ph idx="1"/>
              </p:nvPr>
            </p:nvSpPr>
            <p:spPr>
              <a:xfrm>
                <a:off x="6417733" y="643467"/>
                <a:ext cx="5257799" cy="5533496"/>
              </a:xfrm>
            </p:spPr>
            <p:txBody>
              <a:bodyPr anchor="ctr">
                <a:normAutofit fontScale="92500" lnSpcReduction="20000"/>
              </a:bodyPr>
              <a:lstStyle/>
              <a:p>
                <a:endParaRPr lang="en-IN" sz="2400" dirty="0"/>
              </a:p>
              <a:p>
                <a:pPr marL="0" indent="0">
                  <a:buNone/>
                </a:pPr>
                <a:endParaRPr lang="en-IN" sz="2400" dirty="0"/>
              </a:p>
              <a:p>
                <a:r>
                  <a:rPr lang="en-IN" sz="2400" dirty="0"/>
                  <a:t>Almost all existing implementations for cryo-EM structure determination employ the so-called weak phase object approximation, which leads to a linear image formation model in Fourier space.</a:t>
                </a:r>
              </a:p>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𝑖𝑗</m:t>
                        </m:r>
                      </m:sub>
                    </m:sSub>
                  </m:oMath>
                </a14:m>
                <a:r>
                  <a:rPr lang="en-IN" sz="2400" dirty="0"/>
                  <a:t>is the </a:t>
                </a:r>
                <a:r>
                  <a:rPr lang="en-IN" sz="2400" dirty="0" err="1"/>
                  <a:t>jth</a:t>
                </a:r>
                <a:r>
                  <a:rPr lang="en-IN" sz="2400" dirty="0"/>
                  <a:t> component, with j=1,…,J, of the 2D Fourier transform of the </a:t>
                </a:r>
                <a:r>
                  <a:rPr lang="en-IN" sz="2400" dirty="0" err="1"/>
                  <a:t>ith</a:t>
                </a:r>
                <a:r>
                  <a:rPr lang="en-IN" sz="2400" dirty="0"/>
                  <a:t> experimental image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a14:m>
                <a:endParaRPr lang="en-US" sz="2400" b="0" dirty="0"/>
              </a:p>
              <a:p>
                <a14:m>
                  <m:oMath xmlns:m="http://schemas.openxmlformats.org/officeDocument/2006/math">
                    <m:r>
                      <a:rPr lang="en-US" sz="2400" b="0" i="1" smtClean="0">
                        <a:latin typeface="Cambria Math" panose="02040503050406030204" pitchFamily="18" charset="0"/>
                      </a:rPr>
                      <m:t>𝐶𝑇</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𝑖𝑗</m:t>
                        </m:r>
                      </m:sub>
                    </m:sSub>
                    <m:r>
                      <a:rPr lang="en-US" sz="2400" b="0" i="1" smtClean="0">
                        <a:latin typeface="Cambria Math" panose="02040503050406030204" pitchFamily="18" charset="0"/>
                      </a:rPr>
                      <m:t> </m:t>
                    </m:r>
                  </m:oMath>
                </a14:m>
                <a:r>
                  <a:rPr lang="en-IN" sz="2400" dirty="0"/>
                  <a:t>is the </a:t>
                </a:r>
                <a:r>
                  <a:rPr lang="en-IN" sz="2400" dirty="0" err="1"/>
                  <a:t>jth</a:t>
                </a:r>
                <a:r>
                  <a:rPr lang="en-IN" sz="2400" dirty="0"/>
                  <a:t> component of the contrast transfer function for the </a:t>
                </a:r>
                <a:r>
                  <a:rPr lang="en-IN" sz="2400" dirty="0" err="1"/>
                  <a:t>ith</a:t>
                </a:r>
                <a:r>
                  <a:rPr lang="en-IN" sz="2400" dirty="0"/>
                  <a:t> image.</a:t>
                </a:r>
              </a:p>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𝑙</m:t>
                        </m:r>
                      </m:sub>
                    </m:sSub>
                  </m:oMath>
                </a14:m>
                <a:r>
                  <a:rPr lang="en-IN" sz="2400" dirty="0"/>
                  <a:t> is the lth component, with l=1,…,L, of the 3D Fourier transform of the underlying structure in the data set.</a:t>
                </a:r>
              </a:p>
              <a:p>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𝑃</m:t>
                        </m:r>
                      </m:e>
                      <m:sup>
                        <m:r>
                          <a:rPr lang="en-US" sz="2400" b="0" i="1" smtClean="0">
                            <a:latin typeface="Cambria Math" panose="02040503050406030204" pitchFamily="18" charset="0"/>
                          </a:rPr>
                          <m:t>𝜙</m:t>
                        </m:r>
                      </m:sup>
                    </m:sSup>
                  </m:oMath>
                </a14:m>
                <a:r>
                  <a:rPr lang="en-IN" sz="2400" dirty="0"/>
                  <a:t> and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𝑃</m:t>
                        </m:r>
                      </m:e>
                      <m: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𝜙</m:t>
                            </m:r>
                          </m:e>
                          <m:sup>
                            <m:r>
                              <a:rPr lang="en-US" sz="2400" b="0" i="1" smtClean="0">
                                <a:latin typeface="Cambria Math" panose="02040503050406030204" pitchFamily="18" charset="0"/>
                              </a:rPr>
                              <m:t>𝑇</m:t>
                            </m:r>
                          </m:sup>
                        </m:sSup>
                      </m:sup>
                    </m:sSup>
                  </m:oMath>
                </a14:m>
                <a:r>
                  <a:rPr lang="en-IN" sz="2400" dirty="0"/>
                  <a:t> are the projection and the back projection operations.</a:t>
                </a:r>
              </a:p>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𝑖𝑗</m:t>
                        </m:r>
                      </m:sub>
                    </m:sSub>
                  </m:oMath>
                </a14:m>
                <a:r>
                  <a:rPr lang="en-IN" sz="2400" dirty="0"/>
                  <a:t> is the noise in the complex plane. </a:t>
                </a:r>
              </a:p>
              <a:p>
                <a:endParaRPr lang="en-IN" sz="2400" dirty="0"/>
              </a:p>
              <a:p>
                <a:endParaRPr lang="en-IN" dirty="0"/>
              </a:p>
            </p:txBody>
          </p:sp>
        </mc:Choice>
        <mc:Fallback xmlns="">
          <p:sp>
            <p:nvSpPr>
              <p:cNvPr id="3" name="Content Placeholder 2">
                <a:extLst>
                  <a:ext uri="{FF2B5EF4-FFF2-40B4-BE49-F238E27FC236}">
                    <a16:creationId xmlns:a16="http://schemas.microsoft.com/office/drawing/2014/main" id="{6BEE9999-DB45-4002-8B3D-83AC8749E83D}"/>
                  </a:ext>
                </a:extLst>
              </p:cNvPr>
              <p:cNvSpPr>
                <a:spLocks noGrp="1" noRot="1" noChangeAspect="1" noMove="1" noResize="1" noEditPoints="1" noAdjustHandles="1" noChangeArrowheads="1" noChangeShapeType="1" noTextEdit="1"/>
              </p:cNvSpPr>
              <p:nvPr>
                <p:ph idx="1"/>
              </p:nvPr>
            </p:nvSpPr>
            <p:spPr>
              <a:xfrm>
                <a:off x="6417733" y="643467"/>
                <a:ext cx="5257799" cy="5533496"/>
              </a:xfrm>
              <a:blipFill>
                <a:blip r:embed="rId3"/>
                <a:stretch>
                  <a:fillRect l="-1392" r="-2436"/>
                </a:stretch>
              </a:blipFill>
            </p:spPr>
            <p:txBody>
              <a:bodyPr/>
              <a:lstStyle/>
              <a:p>
                <a:r>
                  <a:rPr lang="en-IN">
                    <a:noFill/>
                  </a:rPr>
                  <a:t> </a:t>
                </a:r>
              </a:p>
            </p:txBody>
          </p:sp>
        </mc:Fallback>
      </mc:AlternateContent>
    </p:spTree>
    <p:extLst>
      <p:ext uri="{BB962C8B-B14F-4D97-AF65-F5344CB8AC3E}">
        <p14:creationId xmlns:p14="http://schemas.microsoft.com/office/powerpoint/2010/main" val="2457972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617E54D0-50A2-4CAE-BF58-1735C6BF022E}"/>
              </a:ext>
            </a:extLst>
          </p:cNvPr>
          <p:cNvSpPr>
            <a:spLocks noGrp="1"/>
          </p:cNvSpPr>
          <p:nvPr>
            <p:ph type="title"/>
          </p:nvPr>
        </p:nvSpPr>
        <p:spPr>
          <a:xfrm>
            <a:off x="950121" y="5529884"/>
            <a:ext cx="5693783" cy="1096331"/>
          </a:xfrm>
        </p:spPr>
        <p:txBody>
          <a:bodyPr>
            <a:normAutofit/>
          </a:bodyPr>
          <a:lstStyle/>
          <a:p>
            <a:r>
              <a:rPr lang="en-US" sz="3400">
                <a:solidFill>
                  <a:srgbClr val="303030"/>
                </a:solidFill>
              </a:rPr>
              <a:t>The iterative algorithm – Maximization step</a:t>
            </a:r>
            <a:endParaRPr lang="en-IN" sz="3400">
              <a:solidFill>
                <a:srgbClr val="303030"/>
              </a:solidFill>
            </a:endParaRPr>
          </a:p>
        </p:txBody>
      </p:sp>
      <p:pic>
        <p:nvPicPr>
          <p:cNvPr id="4" name="Content Placeholder 9">
            <a:extLst>
              <a:ext uri="{FF2B5EF4-FFF2-40B4-BE49-F238E27FC236}">
                <a16:creationId xmlns:a16="http://schemas.microsoft.com/office/drawing/2014/main" id="{F4DACAAA-A2D2-445E-9D68-6AE655BA8EB2}"/>
              </a:ext>
            </a:extLst>
          </p:cNvPr>
          <p:cNvPicPr>
            <a:picLocks noChangeAspect="1"/>
          </p:cNvPicPr>
          <p:nvPr/>
        </p:nvPicPr>
        <p:blipFill>
          <a:blip r:embed="rId2"/>
          <a:stretch>
            <a:fillRect/>
          </a:stretch>
        </p:blipFill>
        <p:spPr>
          <a:xfrm>
            <a:off x="950121" y="1066018"/>
            <a:ext cx="5941068" cy="3787430"/>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076670E-D137-4E50-B543-4D087D33AAA1}"/>
                  </a:ext>
                </a:extLst>
              </p:cNvPr>
              <p:cNvSpPr>
                <a:spLocks noGrp="1"/>
              </p:cNvSpPr>
              <p:nvPr>
                <p:ph idx="1"/>
              </p:nvPr>
            </p:nvSpPr>
            <p:spPr>
              <a:xfrm>
                <a:off x="7534655" y="965199"/>
                <a:ext cx="4008101" cy="4020458"/>
              </a:xfrm>
            </p:spPr>
            <p:txBody>
              <a:bodyPr anchor="ctr">
                <a:normAutofit/>
              </a:bodyPr>
              <a:lstStyle/>
              <a:p>
                <a:r>
                  <a:rPr lang="en-US" sz="2000" dirty="0"/>
                  <a:t>Optimization by expectation maximization yields the following algorithm. On the side is the maximization step of the iterative algorithm. </a:t>
                </a:r>
                <a:endParaRPr lang="en-IN" sz="2000" dirty="0"/>
              </a:p>
              <a:p>
                <a14:m>
                  <m:oMath xmlns:m="http://schemas.openxmlformats.org/officeDocument/2006/math">
                    <m:sSub>
                      <m:sSubPr>
                        <m:ctrlPr>
                          <a:rPr lang="en-US" sz="2000" i="1">
                            <a:latin typeface="Cambria Math" panose="02040503050406030204" pitchFamily="18" charset="0"/>
                          </a:rPr>
                        </m:ctrlPr>
                      </m:sSubPr>
                      <m:e>
                        <m:r>
                          <m:rPr>
                            <m:sty m:val="p"/>
                          </m:rPr>
                          <a:rPr lang="en-US" sz="2000">
                            <a:latin typeface="Cambria Math" panose="02040503050406030204" pitchFamily="18" charset="0"/>
                          </a:rPr>
                          <m:t>Τ</m:t>
                        </m:r>
                      </m:e>
                      <m:sub>
                        <m:r>
                          <a:rPr lang="en-US" sz="2000" i="1">
                            <a:latin typeface="Cambria Math" panose="02040503050406030204" pitchFamily="18" charset="0"/>
                          </a:rPr>
                          <m:t>𝑖</m:t>
                        </m:r>
                        <m:r>
                          <a:rPr lang="en-US" sz="2000" i="1">
                            <a:latin typeface="Cambria Math" panose="02040503050406030204" pitchFamily="18" charset="0"/>
                          </a:rPr>
                          <m:t>𝜙</m:t>
                        </m:r>
                      </m:sub>
                    </m:sSub>
                  </m:oMath>
                </a14:m>
                <a:r>
                  <a:rPr lang="en-IN" sz="2000" dirty="0"/>
                  <a:t> is the probability of projection I having the orientation </a:t>
                </a:r>
                <a14:m>
                  <m:oMath xmlns:m="http://schemas.openxmlformats.org/officeDocument/2006/math">
                    <m:r>
                      <a:rPr lang="en-US" sz="2000" i="1">
                        <a:latin typeface="Cambria Math" panose="02040503050406030204" pitchFamily="18" charset="0"/>
                      </a:rPr>
                      <m:t>𝜙</m:t>
                    </m:r>
                    <m:r>
                      <a:rPr lang="en-US" sz="2000" i="1">
                        <a:latin typeface="Cambria Math" panose="02040503050406030204" pitchFamily="18" charset="0"/>
                      </a:rPr>
                      <m:t>.</m:t>
                    </m:r>
                  </m:oMath>
                </a14:m>
                <a:r>
                  <a:rPr lang="en-US" sz="2000" dirty="0"/>
                  <a:t> This is calculated in the next step in the so called expectation step.</a:t>
                </a:r>
              </a:p>
              <a:p>
                <a:pPr marL="0" indent="0">
                  <a:buNone/>
                </a:pPr>
                <a:endParaRPr lang="en-IN" sz="2000" dirty="0"/>
              </a:p>
            </p:txBody>
          </p:sp>
        </mc:Choice>
        <mc:Fallback xmlns="">
          <p:sp>
            <p:nvSpPr>
              <p:cNvPr id="3" name="Content Placeholder 2">
                <a:extLst>
                  <a:ext uri="{FF2B5EF4-FFF2-40B4-BE49-F238E27FC236}">
                    <a16:creationId xmlns:a16="http://schemas.microsoft.com/office/drawing/2014/main" id="{5076670E-D137-4E50-B543-4D087D33AAA1}"/>
                  </a:ext>
                </a:extLst>
              </p:cNvPr>
              <p:cNvSpPr>
                <a:spLocks noGrp="1" noRot="1" noChangeAspect="1" noMove="1" noResize="1" noEditPoints="1" noAdjustHandles="1" noChangeArrowheads="1" noChangeShapeType="1" noTextEdit="1"/>
              </p:cNvSpPr>
              <p:nvPr>
                <p:ph idx="1"/>
              </p:nvPr>
            </p:nvSpPr>
            <p:spPr>
              <a:xfrm>
                <a:off x="7534655" y="965199"/>
                <a:ext cx="4008101" cy="4020458"/>
              </a:xfrm>
              <a:blipFill>
                <a:blip r:embed="rId3"/>
                <a:stretch>
                  <a:fillRect l="-1370" r="-1218"/>
                </a:stretch>
              </a:blipFill>
            </p:spPr>
            <p:txBody>
              <a:bodyPr/>
              <a:lstStyle/>
              <a:p>
                <a:r>
                  <a:rPr lang="en-IN">
                    <a:noFill/>
                  </a:rPr>
                  <a:t> </a:t>
                </a:r>
              </a:p>
            </p:txBody>
          </p:sp>
        </mc:Fallback>
      </mc:AlternateContent>
    </p:spTree>
    <p:extLst>
      <p:ext uri="{BB962C8B-B14F-4D97-AF65-F5344CB8AC3E}">
        <p14:creationId xmlns:p14="http://schemas.microsoft.com/office/powerpoint/2010/main" val="4139139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C69CF-35A8-4B74-8F08-BFF159C5C243}"/>
              </a:ext>
            </a:extLst>
          </p:cNvPr>
          <p:cNvSpPr>
            <a:spLocks noGrp="1"/>
          </p:cNvSpPr>
          <p:nvPr>
            <p:ph type="title"/>
          </p:nvPr>
        </p:nvSpPr>
        <p:spPr>
          <a:xfrm>
            <a:off x="160340" y="3791981"/>
            <a:ext cx="5740924" cy="1477602"/>
          </a:xfrm>
        </p:spPr>
        <p:txBody>
          <a:bodyPr anchor="t">
            <a:normAutofit/>
          </a:bodyPr>
          <a:lstStyle/>
          <a:p>
            <a:pPr algn="ctr"/>
            <a:r>
              <a:rPr lang="en-US" sz="3600" dirty="0"/>
              <a:t>The iterative algorithm Expectation step</a:t>
            </a:r>
            <a:endParaRPr lang="en-IN" sz="3600" dirty="0"/>
          </a:p>
        </p:txBody>
      </p:sp>
      <p:pic>
        <p:nvPicPr>
          <p:cNvPr id="4" name="Picture 3" descr="A close up of a sign&#10;&#10;Description generated with very high confidence">
            <a:extLst>
              <a:ext uri="{FF2B5EF4-FFF2-40B4-BE49-F238E27FC236}">
                <a16:creationId xmlns:a16="http://schemas.microsoft.com/office/drawing/2014/main" id="{A974A8EE-6DE5-4E14-AAB1-F27E9809B13A}"/>
              </a:ext>
            </a:extLst>
          </p:cNvPr>
          <p:cNvPicPr>
            <a:picLocks noChangeAspect="1"/>
          </p:cNvPicPr>
          <p:nvPr/>
        </p:nvPicPr>
        <p:blipFill>
          <a:blip r:embed="rId2"/>
          <a:stretch>
            <a:fillRect/>
          </a:stretch>
        </p:blipFill>
        <p:spPr>
          <a:xfrm>
            <a:off x="924554" y="2300140"/>
            <a:ext cx="4250762" cy="964454"/>
          </a:xfrm>
          <a:prstGeom prst="rect">
            <a:avLst/>
          </a:prstGeom>
        </p:spPr>
      </p:pic>
      <p:sp>
        <p:nvSpPr>
          <p:cNvPr id="9" name="Rectangle 8">
            <a:extLst>
              <a:ext uri="{FF2B5EF4-FFF2-40B4-BE49-F238E27FC236}">
                <a16:creationId xmlns:a16="http://schemas.microsoft.com/office/drawing/2014/main" id="{73144208-AAFC-4C3A-A4F1-EF3D72AF4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75B9890-BADD-4260-807C-62FB23EABDEA}"/>
                  </a:ext>
                </a:extLst>
              </p:cNvPr>
              <p:cNvSpPr>
                <a:spLocks noGrp="1"/>
              </p:cNvSpPr>
              <p:nvPr>
                <p:ph idx="1"/>
              </p:nvPr>
            </p:nvSpPr>
            <p:spPr>
              <a:xfrm>
                <a:off x="6417733" y="643467"/>
                <a:ext cx="5257799" cy="5533496"/>
              </a:xfrm>
            </p:spPr>
            <p:txBody>
              <a:bodyPr anchor="ctr">
                <a:normAutofit/>
              </a:bodyPr>
              <a:lstStyle/>
              <a:p>
                <a:endParaRPr lang="en-US" sz="2400" dirty="0"/>
              </a:p>
              <a:p>
                <a:r>
                  <a:rPr lang="en-US" sz="2400" dirty="0"/>
                  <a:t>In the expectation step we calculate the posterior probability of each orientation for each projection. </a:t>
                </a:r>
              </a:p>
              <a:p>
                <a:r>
                  <a:rPr lang="en-IN" sz="2400" dirty="0"/>
                  <a:t>Rather than assigning an optimal orientation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𝜙</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m:t>
                        </m:r>
                      </m:sup>
                    </m:sSubSup>
                  </m:oMath>
                </a14:m>
                <a:r>
                  <a:rPr lang="en-IN" sz="2400" dirty="0"/>
                  <a:t> to each image, probability-weighted integrals over all possible orientations are calculated.</a:t>
                </a:r>
              </a:p>
              <a:p>
                <a:endParaRPr lang="en-IN" dirty="0"/>
              </a:p>
            </p:txBody>
          </p:sp>
        </mc:Choice>
        <mc:Fallback>
          <p:sp>
            <p:nvSpPr>
              <p:cNvPr id="3" name="Content Placeholder 2">
                <a:extLst>
                  <a:ext uri="{FF2B5EF4-FFF2-40B4-BE49-F238E27FC236}">
                    <a16:creationId xmlns:a16="http://schemas.microsoft.com/office/drawing/2014/main" id="{175B9890-BADD-4260-807C-62FB23EABDEA}"/>
                  </a:ext>
                </a:extLst>
              </p:cNvPr>
              <p:cNvSpPr>
                <a:spLocks noGrp="1" noRot="1" noChangeAspect="1" noMove="1" noResize="1" noEditPoints="1" noAdjustHandles="1" noChangeArrowheads="1" noChangeShapeType="1" noTextEdit="1"/>
              </p:cNvSpPr>
              <p:nvPr>
                <p:ph idx="1"/>
              </p:nvPr>
            </p:nvSpPr>
            <p:spPr>
              <a:xfrm>
                <a:off x="6417733" y="643467"/>
                <a:ext cx="5257799" cy="5533496"/>
              </a:xfrm>
              <a:blipFill>
                <a:blip r:embed="rId3"/>
                <a:stretch>
                  <a:fillRect l="-1624"/>
                </a:stretch>
              </a:blipFill>
            </p:spPr>
            <p:txBody>
              <a:bodyPr/>
              <a:lstStyle/>
              <a:p>
                <a:r>
                  <a:rPr lang="en-IN">
                    <a:noFill/>
                  </a:rPr>
                  <a:t> </a:t>
                </a:r>
              </a:p>
            </p:txBody>
          </p:sp>
        </mc:Fallback>
      </mc:AlternateContent>
    </p:spTree>
    <p:extLst>
      <p:ext uri="{BB962C8B-B14F-4D97-AF65-F5344CB8AC3E}">
        <p14:creationId xmlns:p14="http://schemas.microsoft.com/office/powerpoint/2010/main" val="4188174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CD230258-98C2-4E89-8840-55B4346D0DFF}"/>
              </a:ext>
            </a:extLst>
          </p:cNvPr>
          <p:cNvSpPr>
            <a:spLocks noGrp="1"/>
          </p:cNvSpPr>
          <p:nvPr>
            <p:ph type="title"/>
          </p:nvPr>
        </p:nvSpPr>
        <p:spPr>
          <a:xfrm>
            <a:off x="950121" y="5529884"/>
            <a:ext cx="5693783" cy="1096331"/>
          </a:xfrm>
        </p:spPr>
        <p:txBody>
          <a:bodyPr>
            <a:normAutofit/>
          </a:bodyPr>
          <a:lstStyle/>
          <a:p>
            <a:r>
              <a:rPr lang="en-US" sz="3400">
                <a:solidFill>
                  <a:srgbClr val="303030"/>
                </a:solidFill>
              </a:rPr>
              <a:t>Probability of an orientation given a model</a:t>
            </a:r>
            <a:endParaRPr lang="en-IN" sz="3400">
              <a:solidFill>
                <a:srgbClr val="303030"/>
              </a:solidFill>
            </a:endParaRPr>
          </a:p>
        </p:txBody>
      </p:sp>
      <p:pic>
        <p:nvPicPr>
          <p:cNvPr id="4" name="Picture 3">
            <a:extLst>
              <a:ext uri="{FF2B5EF4-FFF2-40B4-BE49-F238E27FC236}">
                <a16:creationId xmlns:a16="http://schemas.microsoft.com/office/drawing/2014/main" id="{50230C0C-4341-42D8-8DE0-7284849BE09C}"/>
              </a:ext>
            </a:extLst>
          </p:cNvPr>
          <p:cNvPicPr>
            <a:picLocks noChangeAspect="1"/>
          </p:cNvPicPr>
          <p:nvPr/>
        </p:nvPicPr>
        <p:blipFill>
          <a:blip r:embed="rId2"/>
          <a:stretch>
            <a:fillRect/>
          </a:stretch>
        </p:blipFill>
        <p:spPr>
          <a:xfrm>
            <a:off x="950121" y="1779477"/>
            <a:ext cx="5941068" cy="2360513"/>
          </a:xfrm>
          <a:prstGeom prst="rect">
            <a:avLst/>
          </a:prstGeom>
        </p:spPr>
      </p:pic>
      <p:sp>
        <p:nvSpPr>
          <p:cNvPr id="3" name="Content Placeholder 2">
            <a:extLst>
              <a:ext uri="{FF2B5EF4-FFF2-40B4-BE49-F238E27FC236}">
                <a16:creationId xmlns:a16="http://schemas.microsoft.com/office/drawing/2014/main" id="{F73BD26E-EBEA-4236-8B0B-7E801E32C5F2}"/>
              </a:ext>
            </a:extLst>
          </p:cNvPr>
          <p:cNvSpPr>
            <a:spLocks noGrp="1"/>
          </p:cNvSpPr>
          <p:nvPr>
            <p:ph idx="1"/>
          </p:nvPr>
        </p:nvSpPr>
        <p:spPr>
          <a:xfrm>
            <a:off x="7534655" y="965199"/>
            <a:ext cx="4008101" cy="4020458"/>
          </a:xfrm>
        </p:spPr>
        <p:txBody>
          <a:bodyPr anchor="ctr">
            <a:normAutofit/>
          </a:bodyPr>
          <a:lstStyle/>
          <a:p>
            <a:r>
              <a:rPr lang="en-US" sz="2000" dirty="0"/>
              <a:t>We assume that the noise is independent of the projections and is gaussian distributed. </a:t>
            </a:r>
            <a:r>
              <a:rPr lang="en-IN" sz="2000" dirty="0"/>
              <a:t> The assumption of independence in the noise allows the probability of observing an image given its orientation and the model to be calculated as a multiplication of Gaussians over all its Fourier components.</a:t>
            </a:r>
          </a:p>
          <a:p>
            <a:endParaRPr lang="en-IN" sz="2000" dirty="0"/>
          </a:p>
        </p:txBody>
      </p:sp>
    </p:spTree>
    <p:extLst>
      <p:ext uri="{BB962C8B-B14F-4D97-AF65-F5344CB8AC3E}">
        <p14:creationId xmlns:p14="http://schemas.microsoft.com/office/powerpoint/2010/main" val="837546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3FCEB7-CD02-4399-BA74-12D9191D6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89AB1E-5E29-4076-B9C0-46504ABCEAE8}"/>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kern="1200">
                <a:solidFill>
                  <a:srgbClr val="FFFFFF"/>
                </a:solidFill>
                <a:latin typeface="+mj-lt"/>
                <a:ea typeface="+mj-ea"/>
                <a:cs typeface="+mj-cs"/>
              </a:rPr>
              <a:t>Flowchart of structure determination</a:t>
            </a:r>
          </a:p>
        </p:txBody>
      </p:sp>
      <p:cxnSp>
        <p:nvCxnSpPr>
          <p:cNvPr id="13" name="Straight Connector 1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screenshot of a cell phone&#10;&#10;Description generated with high confidence">
            <a:extLst>
              <a:ext uri="{FF2B5EF4-FFF2-40B4-BE49-F238E27FC236}">
                <a16:creationId xmlns:a16="http://schemas.microsoft.com/office/drawing/2014/main" id="{91DF7D0E-3699-420C-8E2C-860197739564}"/>
              </a:ext>
            </a:extLst>
          </p:cNvPr>
          <p:cNvPicPr>
            <a:picLocks noGrp="1" noChangeAspect="1"/>
          </p:cNvPicPr>
          <p:nvPr>
            <p:ph idx="1"/>
          </p:nvPr>
        </p:nvPicPr>
        <p:blipFill>
          <a:blip r:embed="rId2"/>
          <a:stretch>
            <a:fillRect/>
          </a:stretch>
        </p:blipFill>
        <p:spPr>
          <a:xfrm>
            <a:off x="5872448" y="492573"/>
            <a:ext cx="5116292" cy="5880796"/>
          </a:xfrm>
          <a:prstGeom prst="rect">
            <a:avLst/>
          </a:prstGeom>
        </p:spPr>
      </p:pic>
    </p:spTree>
    <p:extLst>
      <p:ext uri="{BB962C8B-B14F-4D97-AF65-F5344CB8AC3E}">
        <p14:creationId xmlns:p14="http://schemas.microsoft.com/office/powerpoint/2010/main" val="128895115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5C55D8-31BC-48C7-9B37-8F49CFA75F9D}"/>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Problems faced in the algorithm</a:t>
            </a:r>
            <a:endParaRPr lang="en-IN" dirty="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43CEBC7-34FE-430C-8464-D356CD53DEE0}"/>
              </a:ext>
            </a:extLst>
          </p:cNvPr>
          <p:cNvSpPr>
            <a:spLocks noGrp="1"/>
          </p:cNvSpPr>
          <p:nvPr>
            <p:ph idx="1"/>
          </p:nvPr>
        </p:nvSpPr>
        <p:spPr>
          <a:xfrm>
            <a:off x="4976031" y="963877"/>
            <a:ext cx="6377769" cy="4930246"/>
          </a:xfrm>
        </p:spPr>
        <p:txBody>
          <a:bodyPr anchor="ctr">
            <a:normAutofit/>
          </a:bodyPr>
          <a:lstStyle/>
          <a:p>
            <a:r>
              <a:rPr lang="en-US" sz="2200" dirty="0"/>
              <a:t>Often times, even in cases of little noise and shifts, the probability of even the correct orientation of a projection turns out to be very small. One way to solve it has been to reduce the number of Fourier components to prevent overfitting. </a:t>
            </a:r>
          </a:p>
          <a:p>
            <a:r>
              <a:rPr lang="en-US" sz="2200" dirty="0"/>
              <a:t>Implementation of the projection and the back projection operation in the spatial domain and converting it back to the Fourier domain leads to huge discrepancies in the estimates. Effort is being made to keep the entire algorithm in the Fourier domain. </a:t>
            </a:r>
          </a:p>
          <a:p>
            <a:r>
              <a:rPr lang="en-US" sz="2200" dirty="0"/>
              <a:t>The model is really sensitive to shifts in the projection, which means while searching for the correct shift the resolution has to be really small which means the program may take a lot of time. </a:t>
            </a:r>
            <a:endParaRPr lang="en-IN" sz="2200" dirty="0"/>
          </a:p>
        </p:txBody>
      </p:sp>
    </p:spTree>
    <p:extLst>
      <p:ext uri="{BB962C8B-B14F-4D97-AF65-F5344CB8AC3E}">
        <p14:creationId xmlns:p14="http://schemas.microsoft.com/office/powerpoint/2010/main" val="4230461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E2FA3-E331-444B-A5FB-29225EB8B820}"/>
              </a:ext>
            </a:extLst>
          </p:cNvPr>
          <p:cNvSpPr>
            <a:spLocks noGrp="1"/>
          </p:cNvSpPr>
          <p:nvPr>
            <p:ph type="title"/>
          </p:nvPr>
        </p:nvSpPr>
        <p:spPr>
          <a:xfrm>
            <a:off x="648929" y="629266"/>
            <a:ext cx="5127031" cy="1676603"/>
          </a:xfrm>
        </p:spPr>
        <p:txBody>
          <a:bodyPr>
            <a:normAutofit/>
          </a:bodyPr>
          <a:lstStyle/>
          <a:p>
            <a:r>
              <a:rPr lang="en-US" dirty="0"/>
              <a:t>Results achieved by the current algorithm</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BB27E2-D9AA-4FF1-97E3-AF461969DE3A}"/>
                  </a:ext>
                </a:extLst>
              </p:cNvPr>
              <p:cNvSpPr>
                <a:spLocks noGrp="1"/>
              </p:cNvSpPr>
              <p:nvPr>
                <p:ph idx="1"/>
              </p:nvPr>
            </p:nvSpPr>
            <p:spPr>
              <a:xfrm>
                <a:off x="648930" y="2438400"/>
                <a:ext cx="5127029" cy="3785419"/>
              </a:xfrm>
            </p:spPr>
            <p:txBody>
              <a:bodyPr>
                <a:normAutofit/>
              </a:bodyPr>
              <a:lstStyle/>
              <a:p>
                <a:pPr marL="0" indent="0">
                  <a:buNone/>
                </a:pPr>
                <a:r>
                  <a:rPr lang="en-US" dirty="0"/>
                  <a:t>Parameters of the experiment</a:t>
                </a:r>
              </a:p>
              <a:p>
                <a:r>
                  <a:rPr lang="en-US" dirty="0"/>
                  <a:t>5% noise in the projections</a:t>
                </a:r>
              </a:p>
              <a:p>
                <a:r>
                  <a:rPr lang="en-US" dirty="0"/>
                  <a:t>Error in projection angles - </a:t>
                </a:r>
                <a14:m>
                  <m:oMath xmlns:m="http://schemas.openxmlformats.org/officeDocument/2006/math">
                    <m:r>
                      <a:rPr lang="en-US" b="0" i="1" smtClean="0">
                        <a:latin typeface="Cambria Math" panose="02040503050406030204" pitchFamily="18" charset="0"/>
                      </a:rPr>
                      <m:t>±5</m:t>
                    </m:r>
                  </m:oMath>
                </a14:m>
                <a:endParaRPr lang="en-US" dirty="0"/>
              </a:p>
              <a:p>
                <a:r>
                  <a:rPr lang="en-US" dirty="0"/>
                  <a:t>Unknown shifts in the projection - 0</a:t>
                </a:r>
              </a:p>
              <a:p>
                <a:r>
                  <a:rPr lang="en-US" dirty="0"/>
                  <a:t>No. of iterations - 10</a:t>
                </a:r>
              </a:p>
              <a:p>
                <a:r>
                  <a:rPr lang="en-US" dirty="0"/>
                  <a:t>Original Image:</a:t>
                </a:r>
              </a:p>
            </p:txBody>
          </p:sp>
        </mc:Choice>
        <mc:Fallback xmlns="">
          <p:sp>
            <p:nvSpPr>
              <p:cNvPr id="3" name="Content Placeholder 2">
                <a:extLst>
                  <a:ext uri="{FF2B5EF4-FFF2-40B4-BE49-F238E27FC236}">
                    <a16:creationId xmlns:a16="http://schemas.microsoft.com/office/drawing/2014/main" id="{89BB27E2-D9AA-4FF1-97E3-AF461969DE3A}"/>
                  </a:ext>
                </a:extLst>
              </p:cNvPr>
              <p:cNvSpPr>
                <a:spLocks noGrp="1" noRot="1" noChangeAspect="1" noMove="1" noResize="1" noEditPoints="1" noAdjustHandles="1" noChangeArrowheads="1" noChangeShapeType="1" noTextEdit="1"/>
              </p:cNvSpPr>
              <p:nvPr>
                <p:ph idx="1"/>
              </p:nvPr>
            </p:nvSpPr>
            <p:spPr>
              <a:xfrm>
                <a:off x="648930" y="2438400"/>
                <a:ext cx="5127029" cy="3785419"/>
              </a:xfrm>
              <a:blipFill>
                <a:blip r:embed="rId2"/>
                <a:stretch>
                  <a:fillRect l="-2378" t="-2576"/>
                </a:stretch>
              </a:blipFill>
            </p:spPr>
            <p:txBody>
              <a:bodyPr/>
              <a:lstStyle/>
              <a:p>
                <a:r>
                  <a:rPr lang="en-IN">
                    <a:noFill/>
                  </a:rPr>
                  <a:t> </a:t>
                </a:r>
              </a:p>
            </p:txBody>
          </p:sp>
        </mc:Fallback>
      </mc:AlternateContent>
      <p:pic>
        <p:nvPicPr>
          <p:cNvPr id="5" name="Picture 4" descr="A close up of a logo&#10;&#10;Description generated with high confidence">
            <a:extLst>
              <a:ext uri="{FF2B5EF4-FFF2-40B4-BE49-F238E27FC236}">
                <a16:creationId xmlns:a16="http://schemas.microsoft.com/office/drawing/2014/main" id="{8769CD77-D4FA-4FCE-A585-970FC3CCCE99}"/>
              </a:ext>
            </a:extLst>
          </p:cNvPr>
          <p:cNvPicPr>
            <a:picLocks noChangeAspect="1"/>
          </p:cNvPicPr>
          <p:nvPr/>
        </p:nvPicPr>
        <p:blipFill rotWithShape="1">
          <a:blip r:embed="rId3">
            <a:extLst>
              <a:ext uri="{28A0092B-C50C-407E-A947-70E740481C1C}">
                <a14:useLocalDpi xmlns:a14="http://schemas.microsoft.com/office/drawing/2010/main" val="0"/>
              </a:ext>
            </a:extLst>
          </a:blip>
          <a:srcRect l="901" r="1180" b="-1"/>
          <a:stretch/>
        </p:blipFill>
        <p:spPr>
          <a:xfrm>
            <a:off x="6090613" y="640082"/>
            <a:ext cx="5461724" cy="5577837"/>
          </a:xfrm>
          <a:prstGeom prst="rect">
            <a:avLst/>
          </a:prstGeom>
          <a:effectLst/>
        </p:spPr>
      </p:pic>
    </p:spTree>
    <p:extLst>
      <p:ext uri="{BB962C8B-B14F-4D97-AF65-F5344CB8AC3E}">
        <p14:creationId xmlns:p14="http://schemas.microsoft.com/office/powerpoint/2010/main" val="3694673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Words>675</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 Math</vt:lpstr>
      <vt:lpstr>Office Theme</vt:lpstr>
      <vt:lpstr>RELION: In 2D</vt:lpstr>
      <vt:lpstr>The objective of RELION</vt:lpstr>
      <vt:lpstr>Linear image formation model </vt:lpstr>
      <vt:lpstr>The iterative algorithm – Maximization step</vt:lpstr>
      <vt:lpstr>The iterative algorithm Expectation step</vt:lpstr>
      <vt:lpstr>Probability of an orientation given a model</vt:lpstr>
      <vt:lpstr>Flowchart of structure determination</vt:lpstr>
      <vt:lpstr>Problems faced in the algorithm</vt:lpstr>
      <vt:lpstr>Results achieved by the current algorithm</vt:lpstr>
      <vt:lpstr>Results achieved by the current algorithm</vt:lpstr>
      <vt:lpstr>Further steps to take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RELION: In 2D</dc:title>
  <dc:creator>Arunabh Ghosh</dc:creator>
  <cp:lastModifiedBy>Arunabh Ghosh</cp:lastModifiedBy>
  <cp:revision>12</cp:revision>
  <dcterms:created xsi:type="dcterms:W3CDTF">2018-06-11T05:24:41Z</dcterms:created>
  <dcterms:modified xsi:type="dcterms:W3CDTF">2018-06-11T08:44:43Z</dcterms:modified>
</cp:coreProperties>
</file>