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7241-BA6F-4E88-B0C2-44D6E3E90AD6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BEE44-A18E-4C6A-9A78-9C4E2B65A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27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BEE44-A18E-4C6A-9A78-9C4E2B65AD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1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1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82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7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84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24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30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7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9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4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9BD0-4067-4BAC-B2D9-64F192661A04}" type="datetimeFigureOut">
              <a:rPr lang="en-GB" smtClean="0"/>
              <a:t>18/03/2014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2728-95B7-40FC-AEC9-54701CC53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458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68" y="4282395"/>
            <a:ext cx="8350696" cy="1470025"/>
          </a:xfrm>
        </p:spPr>
        <p:txBody>
          <a:bodyPr>
            <a:noAutofit/>
          </a:bodyPr>
          <a:lstStyle/>
          <a:p>
            <a:r>
              <a:rPr lang="en-GB" sz="5400" dirty="0" smtClean="0">
                <a:latin typeface="Comic Sans MS" panose="030F0702030302020204" pitchFamily="66" charset="0"/>
              </a:rPr>
              <a:t>Much more than bonjour!</a:t>
            </a:r>
            <a:endParaRPr lang="en-GB" sz="54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5436513"/>
            <a:ext cx="6395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accent6"/>
                </a:solidFill>
              </a:rPr>
              <a:t>Greetings and starting a conversation</a:t>
            </a:r>
            <a:endParaRPr lang="en-GB" sz="32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0043" y="4129916"/>
            <a:ext cx="163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Lecture 3:</a:t>
            </a:r>
            <a:endParaRPr lang="en-GB" sz="2800" dirty="0"/>
          </a:p>
        </p:txBody>
      </p:sp>
      <p:pic>
        <p:nvPicPr>
          <p:cNvPr id="1026" name="Picture 2" descr="C:\Users\Scott\AppData\Local\Microsoft\Windows\Temporary Internet Files\Content.IE5\XGNRB13V\MC90036570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45763"/>
            <a:ext cx="3168165" cy="293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80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u="sng" dirty="0" smtClean="0">
                <a:latin typeface="Comic Sans MS" panose="030F0702030302020204" pitchFamily="66" charset="0"/>
              </a:rPr>
              <a:t>Note to viewers</a:t>
            </a:r>
            <a:endParaRPr lang="en-GB" sz="5400" u="sng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461" y="1916832"/>
            <a:ext cx="837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Throughout this course you will see a lot of the phonetic:</a:t>
            </a:r>
            <a:endParaRPr lang="en-GB" sz="2400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7783" y="2420888"/>
            <a:ext cx="126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err="1" smtClean="0">
                <a:latin typeface="Comic Sans MS" panose="030F0702030302020204" pitchFamily="66" charset="0"/>
              </a:rPr>
              <a:t>Zh</a:t>
            </a:r>
            <a:endParaRPr lang="en-GB" sz="66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3429000"/>
            <a:ext cx="529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Which represents the soft ‘J’ sound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005064"/>
            <a:ext cx="6206460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NB: We don’t have this sound in English, so it is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n</a:t>
            </a:r>
            <a:r>
              <a:rPr lang="en-GB" dirty="0" smtClean="0">
                <a:solidFill>
                  <a:schemeClr val="bg1"/>
                </a:solidFill>
              </a:rPr>
              <a:t>ot an officially recognised phonic in my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native tongue, it is purely my creation and if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You prefer to use your own way of remembering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GB" dirty="0" smtClean="0">
                <a:solidFill>
                  <a:schemeClr val="bg1"/>
                </a:solidFill>
              </a:rPr>
              <a:t>hat sound  in your own notes then that’s great, but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In anything I have created you will see the above ‘</a:t>
            </a:r>
            <a:r>
              <a:rPr lang="en-GB" dirty="0" err="1" smtClean="0">
                <a:solidFill>
                  <a:schemeClr val="bg1"/>
                </a:solidFill>
              </a:rPr>
              <a:t>zh</a:t>
            </a:r>
            <a:r>
              <a:rPr lang="en-GB" dirty="0" smtClean="0">
                <a:solidFill>
                  <a:schemeClr val="bg1"/>
                </a:solidFill>
              </a:rPr>
              <a:t>’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B" dirty="0" smtClean="0">
                <a:solidFill>
                  <a:schemeClr val="bg1"/>
                </a:solidFill>
              </a:rPr>
              <a:t>odel.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u="sng" dirty="0" smtClean="0">
                <a:latin typeface="Comic Sans MS" panose="030F0702030302020204" pitchFamily="66" charset="0"/>
              </a:rPr>
              <a:t>Hello  and Goodbye</a:t>
            </a:r>
            <a:endParaRPr lang="en-GB" sz="5400" u="sng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2658392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6"/>
                </a:solidFill>
              </a:rPr>
              <a:t>Hello (formal)</a:t>
            </a:r>
          </a:p>
          <a:p>
            <a:pPr algn="ctr"/>
            <a:endParaRPr lang="en-GB" sz="2400" dirty="0">
              <a:solidFill>
                <a:schemeClr val="accent6"/>
              </a:solidFill>
            </a:endParaRPr>
          </a:p>
          <a:p>
            <a:pPr algn="ctr"/>
            <a:r>
              <a:rPr lang="en-GB" sz="2400" dirty="0" smtClean="0">
                <a:solidFill>
                  <a:schemeClr val="accent6"/>
                </a:solidFill>
              </a:rPr>
              <a:t>Goodbye (formal)</a:t>
            </a:r>
          </a:p>
          <a:p>
            <a:pPr algn="ctr"/>
            <a:endParaRPr lang="en-GB" sz="2400" dirty="0">
              <a:solidFill>
                <a:schemeClr val="accent6"/>
              </a:solidFill>
            </a:endParaRPr>
          </a:p>
          <a:p>
            <a:pPr algn="ctr"/>
            <a:r>
              <a:rPr lang="en-GB" sz="2400" dirty="0" smtClean="0">
                <a:solidFill>
                  <a:schemeClr val="accent6"/>
                </a:solidFill>
              </a:rPr>
              <a:t>Hi / Bye (informal)</a:t>
            </a:r>
          </a:p>
          <a:p>
            <a:pPr algn="ctr"/>
            <a:endParaRPr lang="en-GB" sz="2400" dirty="0">
              <a:solidFill>
                <a:schemeClr val="accent6"/>
              </a:solidFill>
            </a:endParaRPr>
          </a:p>
          <a:p>
            <a:pPr algn="ctr"/>
            <a:r>
              <a:rPr lang="en-GB" sz="2400" dirty="0" smtClean="0">
                <a:solidFill>
                  <a:schemeClr val="accent6"/>
                </a:solidFill>
              </a:rPr>
              <a:t>How’s it going?</a:t>
            </a:r>
          </a:p>
          <a:p>
            <a:pPr algn="ctr"/>
            <a:endParaRPr lang="en-GB" sz="2400" dirty="0">
              <a:solidFill>
                <a:schemeClr val="accent6"/>
              </a:solidFill>
            </a:endParaRPr>
          </a:p>
          <a:p>
            <a:pPr algn="ctr"/>
            <a:r>
              <a:rPr lang="en-GB" sz="2400" dirty="0" smtClean="0">
                <a:solidFill>
                  <a:schemeClr val="accent6"/>
                </a:solidFill>
              </a:rPr>
              <a:t>Hey, how are you?</a:t>
            </a:r>
            <a:endParaRPr lang="en-GB" sz="24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658392"/>
            <a:ext cx="25202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Bonjour</a:t>
            </a:r>
          </a:p>
          <a:p>
            <a:endParaRPr lang="fr-FR" sz="2400" dirty="0" smtClean="0"/>
          </a:p>
          <a:p>
            <a:r>
              <a:rPr lang="fr-FR" sz="2400" dirty="0" smtClean="0"/>
              <a:t>Au revoir</a:t>
            </a:r>
          </a:p>
          <a:p>
            <a:endParaRPr lang="fr-FR" sz="2400" dirty="0" smtClean="0"/>
          </a:p>
          <a:p>
            <a:r>
              <a:rPr lang="fr-FR" sz="2400" dirty="0" smtClean="0"/>
              <a:t>Salut</a:t>
            </a:r>
          </a:p>
          <a:p>
            <a:endParaRPr lang="fr-FR" sz="2400" dirty="0"/>
          </a:p>
          <a:p>
            <a:r>
              <a:rPr lang="fr-FR" sz="2400" dirty="0"/>
              <a:t>Ç</a:t>
            </a:r>
            <a:r>
              <a:rPr lang="fr-FR" sz="2400" dirty="0" smtClean="0"/>
              <a:t>a va?</a:t>
            </a:r>
          </a:p>
          <a:p>
            <a:endParaRPr lang="fr-FR" sz="2400" dirty="0"/>
          </a:p>
          <a:p>
            <a:r>
              <a:rPr lang="fr-FR" sz="2400" dirty="0" smtClean="0"/>
              <a:t>Salut, ça va?</a:t>
            </a:r>
          </a:p>
          <a:p>
            <a:endParaRPr lang="fr-FR" sz="2400" dirty="0" smtClean="0"/>
          </a:p>
          <a:p>
            <a:endParaRPr lang="fr-F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79429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 smtClean="0"/>
              <a:t>French                      English                   Situations</a:t>
            </a:r>
            <a:endParaRPr lang="en-GB" sz="32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4" y="2636912"/>
            <a:ext cx="2987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/>
              <a:t>First encounter</a:t>
            </a:r>
          </a:p>
          <a:p>
            <a:pPr algn="r"/>
            <a:endParaRPr lang="en-GB" sz="2400" dirty="0" smtClean="0"/>
          </a:p>
          <a:p>
            <a:pPr algn="r"/>
            <a:r>
              <a:rPr lang="en-GB" sz="2400" dirty="0" smtClean="0"/>
              <a:t>Phone call, Shop</a:t>
            </a:r>
          </a:p>
          <a:p>
            <a:pPr algn="r"/>
            <a:endParaRPr lang="en-GB" sz="2400" dirty="0"/>
          </a:p>
          <a:p>
            <a:pPr algn="r"/>
            <a:r>
              <a:rPr lang="en-GB" sz="2400" dirty="0" smtClean="0"/>
              <a:t>Friends, Bar</a:t>
            </a:r>
          </a:p>
          <a:p>
            <a:pPr algn="r"/>
            <a:endParaRPr lang="en-GB" sz="2400" dirty="0"/>
          </a:p>
          <a:p>
            <a:pPr algn="r"/>
            <a:r>
              <a:rPr lang="en-GB" sz="2400" dirty="0" smtClean="0"/>
              <a:t>Close friends</a:t>
            </a:r>
          </a:p>
          <a:p>
            <a:pPr algn="r"/>
            <a:endParaRPr lang="en-GB" sz="2400" dirty="0"/>
          </a:p>
          <a:p>
            <a:pPr algn="r"/>
            <a:r>
              <a:rPr lang="en-GB" sz="2400" dirty="0" smtClean="0"/>
              <a:t>Close friends</a:t>
            </a:r>
            <a:endParaRPr lang="en-GB" sz="2400" dirty="0"/>
          </a:p>
          <a:p>
            <a:pPr algn="r"/>
            <a:endParaRPr lang="en-GB" sz="2400" dirty="0"/>
          </a:p>
          <a:p>
            <a:pPr algn="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5840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u="sng" dirty="0" smtClean="0">
                <a:latin typeface="Comic Sans MS" panose="030F0702030302020204" pitchFamily="66" charset="0"/>
              </a:rPr>
              <a:t>Personal questions</a:t>
            </a:r>
            <a:endParaRPr lang="en-GB" sz="5400" u="sng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1844824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mic Sans MS" panose="030F0702030302020204" pitchFamily="66" charset="0"/>
              </a:rPr>
              <a:t>Comment ça va? </a:t>
            </a:r>
            <a:endParaRPr lang="fr-FR" sz="20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37170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Comment vas-tu?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2780928"/>
            <a:ext cx="3024336" cy="3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Comment allez-vous?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54452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Comment va ta famille?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21328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</a:rPr>
              <a:t>How are you? (general)</a:t>
            </a:r>
            <a:endParaRPr lang="en-GB" sz="20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4014356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</a:rPr>
              <a:t>How are you? (informal)</a:t>
            </a:r>
            <a:endParaRPr lang="en-GB" sz="20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3084929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</a:rPr>
              <a:t>How are you? (formal)</a:t>
            </a:r>
            <a:endParaRPr lang="en-GB" sz="20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57425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</a:rPr>
              <a:t>How is your family? </a:t>
            </a:r>
            <a:endParaRPr lang="en-GB" sz="2000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46531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mic Sans MS" panose="030F0702030302020204" pitchFamily="66" charset="0"/>
              </a:rPr>
              <a:t>Quoi de neuf?</a:t>
            </a:r>
            <a:endParaRPr lang="fr-FR" sz="20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493303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</a:rPr>
              <a:t>What’s new?</a:t>
            </a:r>
            <a:endParaRPr lang="en-GB" sz="200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Scott\AppData\Local\Microsoft\Windows\Temporary Internet Files\Content.IE5\Y5NUHU22\MC9000591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67470"/>
            <a:ext cx="2817181" cy="40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4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u="sng" dirty="0" smtClean="0">
                <a:latin typeface="Comic Sans MS" panose="030F0702030302020204" pitchFamily="66" charset="0"/>
              </a:rPr>
              <a:t>Pleasantries</a:t>
            </a:r>
            <a:endParaRPr lang="en-GB" sz="5400" u="sng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36245"/>
              </p:ext>
            </p:extLst>
          </p:nvPr>
        </p:nvGraphicFramePr>
        <p:xfrm>
          <a:off x="899592" y="1700808"/>
          <a:ext cx="7416825" cy="48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/>
                        <a:t>Français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/>
                        <a:t>Anglais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/>
                        <a:t>Phonétique</a:t>
                      </a:r>
                      <a:endParaRPr lang="fr-FR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 smtClean="0">
                          <a:solidFill>
                            <a:schemeClr val="accent6"/>
                          </a:solidFill>
                          <a:latin typeface="Comic Sans MS" panose="030F0702030302020204" pitchFamily="66" charset="0"/>
                        </a:rPr>
                        <a:t>Merci</a:t>
                      </a:r>
                      <a:endParaRPr lang="fr-FR" sz="2000" noProof="0" dirty="0">
                        <a:solidFill>
                          <a:schemeClr val="accent6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rPr>
                        <a:t>Thank you</a:t>
                      </a:r>
                      <a:endParaRPr lang="en-GB" sz="20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Merr</a:t>
                      </a:r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-see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 smtClean="0">
                          <a:solidFill>
                            <a:schemeClr val="accent6"/>
                          </a:solidFill>
                          <a:latin typeface="Comic Sans MS" panose="030F0702030302020204" pitchFamily="66" charset="0"/>
                        </a:rPr>
                        <a:t>Merci beaucoup</a:t>
                      </a:r>
                      <a:endParaRPr lang="fr-FR" sz="2000" noProof="0" dirty="0">
                        <a:solidFill>
                          <a:schemeClr val="accent6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Thanks a lot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Merr</a:t>
                      </a:r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-see boo-coo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 smtClean="0">
                          <a:solidFill>
                            <a:schemeClr val="accent6"/>
                          </a:solidFill>
                          <a:latin typeface="Comic Sans MS" panose="030F0702030302020204" pitchFamily="66" charset="0"/>
                        </a:rPr>
                        <a:t>Je vous</a:t>
                      </a:r>
                      <a:r>
                        <a:rPr lang="fr-FR" sz="2000" baseline="0" noProof="0" dirty="0" smtClean="0">
                          <a:solidFill>
                            <a:schemeClr val="accent6"/>
                          </a:solidFill>
                          <a:latin typeface="Comic Sans MS" panose="030F0702030302020204" pitchFamily="66" charset="0"/>
                        </a:rPr>
                        <a:t> remercie</a:t>
                      </a:r>
                      <a:endParaRPr lang="fr-FR" sz="2000" noProof="0" dirty="0">
                        <a:solidFill>
                          <a:schemeClr val="accent6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Thanks again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Zhuh</a:t>
                      </a:r>
                      <a:r>
                        <a:rPr lang="en-GB" sz="2000" baseline="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GB" sz="2000" baseline="0" dirty="0" err="1" smtClean="0">
                          <a:latin typeface="Comic Sans MS" panose="030F0702030302020204" pitchFamily="66" charset="0"/>
                        </a:rPr>
                        <a:t>voo</a:t>
                      </a:r>
                      <a:r>
                        <a:rPr lang="en-GB" sz="2000" baseline="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GB" sz="2000" baseline="0" dirty="0" err="1" smtClean="0">
                          <a:latin typeface="Comic Sans MS" panose="030F0702030302020204" pitchFamily="66" charset="0"/>
                        </a:rPr>
                        <a:t>ruh</a:t>
                      </a:r>
                      <a:r>
                        <a:rPr lang="en-GB" sz="2000" baseline="0" dirty="0" smtClean="0">
                          <a:latin typeface="Comic Sans MS" panose="030F0702030302020204" pitchFamily="66" charset="0"/>
                        </a:rPr>
                        <a:t>-</a:t>
                      </a:r>
                      <a:r>
                        <a:rPr lang="en-GB" sz="2000" baseline="0" dirty="0" err="1" smtClean="0">
                          <a:latin typeface="Comic Sans MS" panose="030F0702030302020204" pitchFamily="66" charset="0"/>
                        </a:rPr>
                        <a:t>mer</a:t>
                      </a:r>
                      <a:r>
                        <a:rPr lang="en-GB" sz="2000" baseline="0" dirty="0" smtClean="0">
                          <a:latin typeface="Comic Sans MS" panose="030F0702030302020204" pitchFamily="66" charset="0"/>
                        </a:rPr>
                        <a:t>-see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 smtClean="0">
                          <a:solidFill>
                            <a:schemeClr val="accent6"/>
                          </a:solidFill>
                          <a:latin typeface="Comic Sans MS" panose="030F0702030302020204" pitchFamily="66" charset="0"/>
                        </a:rPr>
                        <a:t>De</a:t>
                      </a:r>
                      <a:r>
                        <a:rPr lang="fr-FR" sz="2000" baseline="0" noProof="0" dirty="0" smtClean="0">
                          <a:solidFill>
                            <a:schemeClr val="accent6"/>
                          </a:solidFill>
                          <a:latin typeface="Comic Sans MS" panose="030F0702030302020204" pitchFamily="66" charset="0"/>
                        </a:rPr>
                        <a:t> rien</a:t>
                      </a:r>
                      <a:endParaRPr lang="fr-FR" sz="2000" noProof="0" dirty="0">
                        <a:solidFill>
                          <a:schemeClr val="accent6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It’s nothing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Duh </a:t>
                      </a:r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ree</a:t>
                      </a:r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-an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 smtClean="0">
                          <a:solidFill>
                            <a:schemeClr val="accent6"/>
                          </a:solidFill>
                          <a:latin typeface="Comic Sans MS" panose="030F0702030302020204" pitchFamily="66" charset="0"/>
                        </a:rPr>
                        <a:t>Je vous</a:t>
                      </a:r>
                      <a:r>
                        <a:rPr lang="fr-FR" sz="2000" baseline="0" noProof="0" dirty="0" smtClean="0">
                          <a:solidFill>
                            <a:schemeClr val="accent6"/>
                          </a:solidFill>
                          <a:latin typeface="Comic Sans MS" panose="030F0702030302020204" pitchFamily="66" charset="0"/>
                        </a:rPr>
                        <a:t> en prie</a:t>
                      </a:r>
                      <a:endParaRPr lang="fr-FR" sz="2000" noProof="0" dirty="0">
                        <a:solidFill>
                          <a:schemeClr val="accent6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You’re welcome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Zhuh</a:t>
                      </a:r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voo</a:t>
                      </a:r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zon</a:t>
                      </a:r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pree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 smtClean="0">
                          <a:solidFill>
                            <a:schemeClr val="accent6"/>
                          </a:solidFill>
                          <a:latin typeface="Comic Sans MS" panose="030F0702030302020204" pitchFamily="66" charset="0"/>
                        </a:rPr>
                        <a:t>C’était mon</a:t>
                      </a:r>
                      <a:r>
                        <a:rPr lang="fr-FR" sz="2000" baseline="0" noProof="0" dirty="0" smtClean="0">
                          <a:solidFill>
                            <a:schemeClr val="accent6"/>
                          </a:solidFill>
                          <a:latin typeface="Comic Sans MS" panose="030F0702030302020204" pitchFamily="66" charset="0"/>
                        </a:rPr>
                        <a:t> plaisir</a:t>
                      </a:r>
                      <a:endParaRPr lang="fr-FR" sz="2000" noProof="0" dirty="0">
                        <a:solidFill>
                          <a:schemeClr val="accent6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It was</a:t>
                      </a:r>
                      <a:r>
                        <a:rPr lang="en-GB" sz="2000" baseline="0" dirty="0" smtClean="0">
                          <a:latin typeface="Comic Sans MS" panose="030F0702030302020204" pitchFamily="66" charset="0"/>
                        </a:rPr>
                        <a:t> my pleasure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Say-</a:t>
                      </a:r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tay</a:t>
                      </a:r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mon</a:t>
                      </a:r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 play-</a:t>
                      </a:r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zeer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 smtClean="0">
                          <a:solidFill>
                            <a:schemeClr val="accent6"/>
                          </a:solidFill>
                          <a:latin typeface="Comic Sans MS" panose="030F0702030302020204" pitchFamily="66" charset="0"/>
                        </a:rPr>
                        <a:t>Ravi de vous connaître</a:t>
                      </a:r>
                      <a:endParaRPr lang="fr-FR" sz="2000" noProof="0" dirty="0">
                        <a:solidFill>
                          <a:schemeClr val="accent6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Pleased to meet</a:t>
                      </a:r>
                      <a:r>
                        <a:rPr lang="en-GB" sz="2000" baseline="0" dirty="0" smtClean="0">
                          <a:latin typeface="Comic Sans MS" panose="030F0702030302020204" pitchFamily="66" charset="0"/>
                        </a:rPr>
                        <a:t> you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Rah-</a:t>
                      </a:r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vee</a:t>
                      </a:r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 duh </a:t>
                      </a:r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voo</a:t>
                      </a:r>
                      <a:r>
                        <a:rPr lang="en-GB" sz="2000" dirty="0" smtClean="0">
                          <a:latin typeface="Comic Sans MS" panose="030F0702030302020204" pitchFamily="66" charset="0"/>
                        </a:rPr>
                        <a:t> con-</a:t>
                      </a:r>
                      <a:r>
                        <a:rPr lang="en-GB" sz="2000" dirty="0" err="1" smtClean="0">
                          <a:latin typeface="Comic Sans MS" panose="030F0702030302020204" pitchFamily="66" charset="0"/>
                        </a:rPr>
                        <a:t>ettruh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41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u="sng" dirty="0" smtClean="0">
                <a:latin typeface="Comic Sans MS" panose="030F0702030302020204" pitchFamily="66" charset="0"/>
              </a:rPr>
              <a:t>Au téléphone</a:t>
            </a:r>
            <a:endParaRPr lang="fr-FR" sz="5400" u="sng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Phone calls follow most of the previous rules, but there are </a:t>
            </a:r>
            <a:r>
              <a:rPr lang="en-GB" dirty="0" smtClean="0"/>
              <a:t>three </a:t>
            </a:r>
            <a:r>
              <a:rPr lang="en-GB" dirty="0" smtClean="0"/>
              <a:t>useful phrases to note:</a:t>
            </a:r>
            <a:endParaRPr lang="en-GB" sz="11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fr-FR" sz="1800" dirty="0">
              <a:solidFill>
                <a:schemeClr val="accent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accent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fr-FR" sz="1800" dirty="0">
              <a:solidFill>
                <a:schemeClr val="accent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fr-FR" sz="1800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0" name="Picture 2" descr="C:\Users\Scott\AppData\Local\Microsoft\Windows\Temporary Internet Files\Content.IE5\XGNRB13V\MC90038360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78" y="3212976"/>
            <a:ext cx="1929440" cy="30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2924944"/>
            <a:ext cx="869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Allo</a:t>
            </a:r>
            <a:r>
              <a:rPr lang="en-GB" sz="2400" dirty="0"/>
              <a:t>?</a:t>
            </a:r>
          </a:p>
          <a:p>
            <a:r>
              <a:rPr lang="en-GB" sz="1600" dirty="0"/>
              <a:t>Ah-low?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Hello?</a:t>
            </a:r>
          </a:p>
          <a:p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20415" y="4070102"/>
            <a:ext cx="50321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Est-ce que je peux parler avec (..</a:t>
            </a:r>
            <a:r>
              <a:rPr lang="en-GB" sz="2000" dirty="0">
                <a:latin typeface="Comic Sans MS" panose="030F0702030302020204" pitchFamily="66" charset="0"/>
              </a:rPr>
              <a:t>name</a:t>
            </a:r>
            <a:r>
              <a:rPr lang="fr-FR" sz="2000" dirty="0">
                <a:latin typeface="Comic Sans MS" panose="030F0702030302020204" pitchFamily="66" charset="0"/>
              </a:rPr>
              <a:t>..) </a:t>
            </a:r>
            <a:endParaRPr lang="fr-FR" sz="2000" dirty="0" smtClean="0">
              <a:latin typeface="Comic Sans MS" panose="030F0702030302020204" pitchFamily="66" charset="0"/>
            </a:endParaRPr>
          </a:p>
          <a:p>
            <a:r>
              <a:rPr lang="fr-FR" sz="2000" dirty="0" smtClean="0">
                <a:latin typeface="Comic Sans MS" panose="030F0702030302020204" pitchFamily="66" charset="0"/>
              </a:rPr>
              <a:t>s’il </a:t>
            </a:r>
            <a:r>
              <a:rPr lang="fr-FR" sz="2000" dirty="0">
                <a:latin typeface="Comic Sans MS" panose="030F0702030302020204" pitchFamily="66" charset="0"/>
              </a:rPr>
              <a:t>vous plait?</a:t>
            </a:r>
          </a:p>
          <a:p>
            <a:r>
              <a:rPr lang="fr-FR" dirty="0" err="1" smtClean="0"/>
              <a:t>Ess</a:t>
            </a:r>
            <a:r>
              <a:rPr lang="fr-FR" dirty="0" smtClean="0"/>
              <a:t> </a:t>
            </a:r>
            <a:r>
              <a:rPr lang="fr-FR" dirty="0" err="1"/>
              <a:t>kuh</a:t>
            </a:r>
            <a:r>
              <a:rPr lang="fr-FR" dirty="0"/>
              <a:t> </a:t>
            </a:r>
            <a:r>
              <a:rPr lang="fr-FR" dirty="0" err="1"/>
              <a:t>zhuh</a:t>
            </a:r>
            <a:r>
              <a:rPr lang="fr-FR" dirty="0"/>
              <a:t> </a:t>
            </a:r>
            <a:r>
              <a:rPr lang="fr-FR" dirty="0" err="1"/>
              <a:t>puh</a:t>
            </a:r>
            <a:r>
              <a:rPr lang="fr-FR" dirty="0"/>
              <a:t> </a:t>
            </a:r>
            <a:r>
              <a:rPr lang="fr-FR" dirty="0" err="1"/>
              <a:t>par-lay</a:t>
            </a:r>
            <a:r>
              <a:rPr lang="fr-FR" dirty="0"/>
              <a:t> a-</a:t>
            </a:r>
            <a:r>
              <a:rPr lang="fr-FR" dirty="0" err="1"/>
              <a:t>vek</a:t>
            </a:r>
            <a:r>
              <a:rPr lang="fr-FR" dirty="0"/>
              <a:t> ………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voo</a:t>
            </a:r>
            <a:r>
              <a:rPr lang="fr-FR" dirty="0"/>
              <a:t> </a:t>
            </a:r>
            <a:r>
              <a:rPr lang="fr-FR" dirty="0" err="1"/>
              <a:t>play</a:t>
            </a:r>
            <a:r>
              <a:rPr lang="fr-FR" dirty="0" smtClean="0"/>
              <a:t>?</a:t>
            </a:r>
            <a:endParaRPr lang="fr-FR" dirty="0"/>
          </a:p>
          <a:p>
            <a:r>
              <a:rPr lang="en-GB" sz="1600" dirty="0">
                <a:solidFill>
                  <a:schemeClr val="accent6"/>
                </a:solidFill>
              </a:rPr>
              <a:t>Could I speak with ……  please?</a:t>
            </a:r>
          </a:p>
          <a:p>
            <a:endParaRPr lang="en-GB" sz="2000" dirty="0"/>
          </a:p>
        </p:txBody>
      </p:sp>
      <p:pic>
        <p:nvPicPr>
          <p:cNvPr id="2051" name="Picture 3" descr="C:\Users\Scott\AppData\Local\Microsoft\Windows\Temporary Internet Files\Content.IE5\AH914H0D\MC90001408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75141"/>
            <a:ext cx="875995" cy="80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cott\AppData\Local\Microsoft\Windows\Temporary Internet Files\Content.IE5\AH914H0D\MC90001408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05761"/>
            <a:ext cx="875995" cy="80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cott\AppData\Local\Microsoft\Windows\Temporary Internet Files\Content.IE5\Y5NUHU22\MC90001408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73913"/>
            <a:ext cx="875995" cy="80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5125" y="551723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Merci, au revoir.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5805264"/>
            <a:ext cx="23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Merr</a:t>
            </a:r>
            <a:r>
              <a:rPr lang="en-GB" dirty="0" smtClean="0"/>
              <a:t>-see, oh </a:t>
            </a:r>
            <a:r>
              <a:rPr lang="en-GB" dirty="0" err="1" smtClean="0"/>
              <a:t>ruh-vwar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96162" y="6093296"/>
            <a:ext cx="1911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/>
                </a:solidFill>
              </a:rPr>
              <a:t>Thank you, goodbye.</a:t>
            </a:r>
            <a:endParaRPr lang="en-GB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8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340</Words>
  <Application>Microsoft Office PowerPoint</Application>
  <PresentationFormat>On-screen Show (4:3)</PresentationFormat>
  <Paragraphs>97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Much more than bonjour!</vt:lpstr>
      <vt:lpstr>Note to viewers</vt:lpstr>
      <vt:lpstr>Hello  and Goodbye</vt:lpstr>
      <vt:lpstr>Personal questions</vt:lpstr>
      <vt:lpstr>Pleasantries</vt:lpstr>
      <vt:lpstr>Au téléphone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Scott</cp:lastModifiedBy>
  <cp:revision>26</cp:revision>
  <dcterms:created xsi:type="dcterms:W3CDTF">2014-02-20T20:18:41Z</dcterms:created>
  <dcterms:modified xsi:type="dcterms:W3CDTF">2014-03-18T12:11:03Z</dcterms:modified>
</cp:coreProperties>
</file>