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2C30F-47B7-45F5-B447-0988A3E48F6D}" v="148" dt="2018-07-06T12:15:22.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p:restoredTop sz="94629"/>
  </p:normalViewPr>
  <p:slideViewPr>
    <p:cSldViewPr snapToGrid="0" snapToObjects="1">
      <p:cViewPr varScale="1">
        <p:scale>
          <a:sx n="68" d="100"/>
          <a:sy n="68" d="100"/>
        </p:scale>
        <p:origin x="6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0B52C30F-47B7-45F5-B447-0988A3E48F6D}"/>
    <pc:docChg chg="addSld modSld">
      <pc:chgData name="Arunabh Ghosh" userId="7064b204c6fa9c53" providerId="LiveId" clId="{0B52C30F-47B7-45F5-B447-0988A3E48F6D}" dt="2018-07-06T12:15:22.306" v="147"/>
      <pc:docMkLst>
        <pc:docMk/>
      </pc:docMkLst>
      <pc:sldChg chg="modSp">
        <pc:chgData name="Arunabh Ghosh" userId="7064b204c6fa9c53" providerId="LiveId" clId="{0B52C30F-47B7-45F5-B447-0988A3E48F6D}" dt="2018-07-06T12:03:31.236" v="9" actId="20577"/>
        <pc:sldMkLst>
          <pc:docMk/>
          <pc:sldMk cId="908790662" sldId="261"/>
        </pc:sldMkLst>
        <pc:spChg chg="mod">
          <ac:chgData name="Arunabh Ghosh" userId="7064b204c6fa9c53" providerId="LiveId" clId="{0B52C30F-47B7-45F5-B447-0988A3E48F6D}" dt="2018-07-06T12:03:31.236" v="9" actId="20577"/>
          <ac:spMkLst>
            <pc:docMk/>
            <pc:sldMk cId="908790662" sldId="261"/>
            <ac:spMk id="3" creationId="{BC26B596-C4BC-F94C-8BAA-A4911CD1179F}"/>
          </ac:spMkLst>
        </pc:spChg>
      </pc:sldChg>
      <pc:sldChg chg="addSp delSp modSp modAnim">
        <pc:chgData name="Arunabh Ghosh" userId="7064b204c6fa9c53" providerId="LiveId" clId="{0B52C30F-47B7-45F5-B447-0988A3E48F6D}" dt="2018-07-06T12:14:59.827" v="146"/>
        <pc:sldMkLst>
          <pc:docMk/>
          <pc:sldMk cId="412540867" sldId="262"/>
        </pc:sldMkLst>
        <pc:spChg chg="mod">
          <ac:chgData name="Arunabh Ghosh" userId="7064b204c6fa9c53" providerId="LiveId" clId="{0B52C30F-47B7-45F5-B447-0988A3E48F6D}" dt="2018-07-06T12:03:38.123" v="16" actId="20577"/>
          <ac:spMkLst>
            <pc:docMk/>
            <pc:sldMk cId="412540867" sldId="262"/>
            <ac:spMk id="2" creationId="{DDDCF07D-E0B0-9743-8B3D-35D7973F3D28}"/>
          </ac:spMkLst>
        </pc:spChg>
        <pc:spChg chg="add del">
          <ac:chgData name="Arunabh Ghosh" userId="7064b204c6fa9c53" providerId="LiveId" clId="{0B52C30F-47B7-45F5-B447-0988A3E48F6D}" dt="2018-07-06T12:04:26.656" v="19"/>
          <ac:spMkLst>
            <pc:docMk/>
            <pc:sldMk cId="412540867" sldId="262"/>
            <ac:spMk id="3" creationId="{6B8EF796-4921-3D49-9AED-35F1ADAB9318}"/>
          </ac:spMkLst>
        </pc:spChg>
        <pc:graphicFrameChg chg="add del mod">
          <ac:chgData name="Arunabh Ghosh" userId="7064b204c6fa9c53" providerId="LiveId" clId="{0B52C30F-47B7-45F5-B447-0988A3E48F6D}" dt="2018-07-06T12:04:03.541" v="18" actId="1032"/>
          <ac:graphicFrameMkLst>
            <pc:docMk/>
            <pc:sldMk cId="412540867" sldId="262"/>
            <ac:graphicFrameMk id="4" creationId="{30C073EE-3A05-4756-865D-BF53539A98FF}"/>
          </ac:graphicFrameMkLst>
        </pc:graphicFrameChg>
        <pc:graphicFrameChg chg="add del mod">
          <ac:chgData name="Arunabh Ghosh" userId="7064b204c6fa9c53" providerId="LiveId" clId="{0B52C30F-47B7-45F5-B447-0988A3E48F6D}" dt="2018-07-06T12:07:52.667" v="100" actId="1032"/>
          <ac:graphicFrameMkLst>
            <pc:docMk/>
            <pc:sldMk cId="412540867" sldId="262"/>
            <ac:graphicFrameMk id="17" creationId="{D22F8253-7BBC-4317-A0EE-44A12A7D583E}"/>
          </ac:graphicFrameMkLst>
        </pc:graphicFrameChg>
        <pc:picChg chg="add mod">
          <ac:chgData name="Arunabh Ghosh" userId="7064b204c6fa9c53" providerId="LiveId" clId="{0B52C30F-47B7-45F5-B447-0988A3E48F6D}" dt="2018-07-06T12:10:51.294" v="109" actId="14100"/>
          <ac:picMkLst>
            <pc:docMk/>
            <pc:sldMk cId="412540867" sldId="262"/>
            <ac:picMk id="6" creationId="{6F22AA05-DA82-4E13-8665-8A3CB0CACAF5}"/>
          </ac:picMkLst>
        </pc:picChg>
        <pc:picChg chg="add mod">
          <ac:chgData name="Arunabh Ghosh" userId="7064b204c6fa9c53" providerId="LiveId" clId="{0B52C30F-47B7-45F5-B447-0988A3E48F6D}" dt="2018-07-06T12:14:20.486" v="141" actId="1076"/>
          <ac:picMkLst>
            <pc:docMk/>
            <pc:sldMk cId="412540867" sldId="262"/>
            <ac:picMk id="8" creationId="{A866A830-5B29-4552-A5A2-FB2B3D0C96D4}"/>
          </ac:picMkLst>
        </pc:picChg>
        <pc:picChg chg="add mod">
          <ac:chgData name="Arunabh Ghosh" userId="7064b204c6fa9c53" providerId="LiveId" clId="{0B52C30F-47B7-45F5-B447-0988A3E48F6D}" dt="2018-07-06T12:14:06.620" v="137" actId="1076"/>
          <ac:picMkLst>
            <pc:docMk/>
            <pc:sldMk cId="412540867" sldId="262"/>
            <ac:picMk id="10" creationId="{17A14D30-C508-4871-8A2C-F95A7AF4DDC5}"/>
          </ac:picMkLst>
        </pc:picChg>
        <pc:picChg chg="add mod">
          <ac:chgData name="Arunabh Ghosh" userId="7064b204c6fa9c53" providerId="LiveId" clId="{0B52C30F-47B7-45F5-B447-0988A3E48F6D}" dt="2018-07-06T12:14:09.970" v="138" actId="1076"/>
          <ac:picMkLst>
            <pc:docMk/>
            <pc:sldMk cId="412540867" sldId="262"/>
            <ac:picMk id="12" creationId="{88B19FA0-DDF1-4E0C-AD1E-3711FB974161}"/>
          </ac:picMkLst>
        </pc:picChg>
        <pc:picChg chg="add mod">
          <ac:chgData name="Arunabh Ghosh" userId="7064b204c6fa9c53" providerId="LiveId" clId="{0B52C30F-47B7-45F5-B447-0988A3E48F6D}" dt="2018-07-06T12:14:13.074" v="139" actId="1076"/>
          <ac:picMkLst>
            <pc:docMk/>
            <pc:sldMk cId="412540867" sldId="262"/>
            <ac:picMk id="14" creationId="{39C1B572-17D2-4081-8E43-36385BC70B8E}"/>
          </ac:picMkLst>
        </pc:picChg>
        <pc:picChg chg="add mod">
          <ac:chgData name="Arunabh Ghosh" userId="7064b204c6fa9c53" providerId="LiveId" clId="{0B52C30F-47B7-45F5-B447-0988A3E48F6D}" dt="2018-07-06T12:14:17.417" v="140" actId="1076"/>
          <ac:picMkLst>
            <pc:docMk/>
            <pc:sldMk cId="412540867" sldId="262"/>
            <ac:picMk id="16" creationId="{583A1505-62D6-40C5-B47C-FAC6B9EE0344}"/>
          </ac:picMkLst>
        </pc:picChg>
      </pc:sldChg>
      <pc:sldChg chg="add">
        <pc:chgData name="Arunabh Ghosh" userId="7064b204c6fa9c53" providerId="LiveId" clId="{0B52C30F-47B7-45F5-B447-0988A3E48F6D}" dt="2018-07-06T12:15:22.306" v="147"/>
        <pc:sldMkLst>
          <pc:docMk/>
          <pc:sldMk cId="282218400"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0CDF00-68B1-4759-ACA1-7592EC99F13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1335E4E3-31E3-42F9-86DA-D95E50BDAAE6}">
      <dgm:prSet/>
      <dgm:spPr/>
      <dgm:t>
        <a:bodyPr/>
        <a:lstStyle/>
        <a:p>
          <a:r>
            <a:rPr lang="en-US" dirty="0"/>
            <a:t>In the last implementation of the </a:t>
          </a:r>
          <a:r>
            <a:rPr lang="en-US" i="1" dirty="0"/>
            <a:t>Relion</a:t>
          </a:r>
          <a:r>
            <a:rPr lang="en-US" dirty="0"/>
            <a:t> algorithm, no shifts were incorporated in the algorithm. Another phenomenon that could be noticed is that in some iterations, the orientations were wrongly estimated and drifted too far apart from the actual estimates. </a:t>
          </a:r>
        </a:p>
      </dgm:t>
    </dgm:pt>
    <dgm:pt modelId="{28CC570B-C9F1-47B6-8955-626A9896BBF2}" type="parTrans" cxnId="{276D1543-1F59-46EA-9A81-7B12717F3399}">
      <dgm:prSet/>
      <dgm:spPr/>
      <dgm:t>
        <a:bodyPr/>
        <a:lstStyle/>
        <a:p>
          <a:endParaRPr lang="en-US"/>
        </a:p>
      </dgm:t>
    </dgm:pt>
    <dgm:pt modelId="{155FB0C6-0691-4C6F-AF9A-ED469D51296F}" type="sibTrans" cxnId="{276D1543-1F59-46EA-9A81-7B12717F3399}">
      <dgm:prSet/>
      <dgm:spPr/>
      <dgm:t>
        <a:bodyPr/>
        <a:lstStyle/>
        <a:p>
          <a:endParaRPr lang="en-US"/>
        </a:p>
      </dgm:t>
    </dgm:pt>
    <dgm:pt modelId="{7056CE5D-E64E-49FA-A55D-0C3969717298}">
      <dgm:prSet/>
      <dgm:spPr/>
      <dgm:t>
        <a:bodyPr/>
        <a:lstStyle/>
        <a:p>
          <a:r>
            <a:rPr lang="en-US"/>
            <a:t>This error in estimation lead to increase in the error function in some iterations and the accuracy of the estimated model was compromised. </a:t>
          </a:r>
        </a:p>
      </dgm:t>
    </dgm:pt>
    <dgm:pt modelId="{81DF38CF-24D9-4480-B8A8-B0FB958914E4}" type="parTrans" cxnId="{09650124-5994-47DE-8783-73DD2202628B}">
      <dgm:prSet/>
      <dgm:spPr/>
      <dgm:t>
        <a:bodyPr/>
        <a:lstStyle/>
        <a:p>
          <a:endParaRPr lang="en-US"/>
        </a:p>
      </dgm:t>
    </dgm:pt>
    <dgm:pt modelId="{A8102E8E-00AE-47C5-90BB-365197A432E3}" type="sibTrans" cxnId="{09650124-5994-47DE-8783-73DD2202628B}">
      <dgm:prSet/>
      <dgm:spPr/>
      <dgm:t>
        <a:bodyPr/>
        <a:lstStyle/>
        <a:p>
          <a:endParaRPr lang="en-US"/>
        </a:p>
      </dgm:t>
    </dgm:pt>
    <dgm:pt modelId="{ACF3C47D-55DA-E44E-BD2A-C3C751535424}" type="pres">
      <dgm:prSet presAssocID="{DE0CDF00-68B1-4759-ACA1-7592EC99F13F}" presName="vert0" presStyleCnt="0">
        <dgm:presLayoutVars>
          <dgm:dir/>
          <dgm:animOne val="branch"/>
          <dgm:animLvl val="lvl"/>
        </dgm:presLayoutVars>
      </dgm:prSet>
      <dgm:spPr/>
    </dgm:pt>
    <dgm:pt modelId="{8C091E20-6DE1-674D-A4A3-E60AD9DB42ED}" type="pres">
      <dgm:prSet presAssocID="{1335E4E3-31E3-42F9-86DA-D95E50BDAAE6}" presName="thickLine" presStyleLbl="alignNode1" presStyleIdx="0" presStyleCnt="2"/>
      <dgm:spPr/>
    </dgm:pt>
    <dgm:pt modelId="{95C6D8B5-AE4B-E048-A9EC-D56B11A56010}" type="pres">
      <dgm:prSet presAssocID="{1335E4E3-31E3-42F9-86DA-D95E50BDAAE6}" presName="horz1" presStyleCnt="0"/>
      <dgm:spPr/>
    </dgm:pt>
    <dgm:pt modelId="{32542B31-5551-0148-A2D3-D2AA4DD103C1}" type="pres">
      <dgm:prSet presAssocID="{1335E4E3-31E3-42F9-86DA-D95E50BDAAE6}" presName="tx1" presStyleLbl="revTx" presStyleIdx="0" presStyleCnt="2"/>
      <dgm:spPr/>
    </dgm:pt>
    <dgm:pt modelId="{FD03F1D7-F73B-E544-AE3F-659B07209E23}" type="pres">
      <dgm:prSet presAssocID="{1335E4E3-31E3-42F9-86DA-D95E50BDAAE6}" presName="vert1" presStyleCnt="0"/>
      <dgm:spPr/>
    </dgm:pt>
    <dgm:pt modelId="{F67B0FA7-B1E7-244B-BC10-13A3F50E5BA0}" type="pres">
      <dgm:prSet presAssocID="{7056CE5D-E64E-49FA-A55D-0C3969717298}" presName="thickLine" presStyleLbl="alignNode1" presStyleIdx="1" presStyleCnt="2"/>
      <dgm:spPr/>
    </dgm:pt>
    <dgm:pt modelId="{9CE6EA0C-A658-C140-B806-8DC9BD78F53B}" type="pres">
      <dgm:prSet presAssocID="{7056CE5D-E64E-49FA-A55D-0C3969717298}" presName="horz1" presStyleCnt="0"/>
      <dgm:spPr/>
    </dgm:pt>
    <dgm:pt modelId="{21731698-D7E7-5B4B-AAA1-474D0AAA1247}" type="pres">
      <dgm:prSet presAssocID="{7056CE5D-E64E-49FA-A55D-0C3969717298}" presName="tx1" presStyleLbl="revTx" presStyleIdx="1" presStyleCnt="2"/>
      <dgm:spPr/>
    </dgm:pt>
    <dgm:pt modelId="{6EF1803E-D8D2-3649-B92F-121E9F49B71F}" type="pres">
      <dgm:prSet presAssocID="{7056CE5D-E64E-49FA-A55D-0C3969717298}" presName="vert1" presStyleCnt="0"/>
      <dgm:spPr/>
    </dgm:pt>
  </dgm:ptLst>
  <dgm:cxnLst>
    <dgm:cxn modelId="{09650124-5994-47DE-8783-73DD2202628B}" srcId="{DE0CDF00-68B1-4759-ACA1-7592EC99F13F}" destId="{7056CE5D-E64E-49FA-A55D-0C3969717298}" srcOrd="1" destOrd="0" parTransId="{81DF38CF-24D9-4480-B8A8-B0FB958914E4}" sibTransId="{A8102E8E-00AE-47C5-90BB-365197A432E3}"/>
    <dgm:cxn modelId="{276D1543-1F59-46EA-9A81-7B12717F3399}" srcId="{DE0CDF00-68B1-4759-ACA1-7592EC99F13F}" destId="{1335E4E3-31E3-42F9-86DA-D95E50BDAAE6}" srcOrd="0" destOrd="0" parTransId="{28CC570B-C9F1-47B6-8955-626A9896BBF2}" sibTransId="{155FB0C6-0691-4C6F-AF9A-ED469D51296F}"/>
    <dgm:cxn modelId="{7A7D48A9-7C72-1747-854A-388F66B4B982}" type="presOf" srcId="{7056CE5D-E64E-49FA-A55D-0C3969717298}" destId="{21731698-D7E7-5B4B-AAA1-474D0AAA1247}" srcOrd="0" destOrd="0" presId="urn:microsoft.com/office/officeart/2008/layout/LinedList"/>
    <dgm:cxn modelId="{7865CFD5-EB0C-4D49-BE6B-DA3F9F65BC4B}" type="presOf" srcId="{1335E4E3-31E3-42F9-86DA-D95E50BDAAE6}" destId="{32542B31-5551-0148-A2D3-D2AA4DD103C1}" srcOrd="0" destOrd="0" presId="urn:microsoft.com/office/officeart/2008/layout/LinedList"/>
    <dgm:cxn modelId="{0BBCF2E1-4FB3-0F40-98EC-EFFAFF4E14E0}" type="presOf" srcId="{DE0CDF00-68B1-4759-ACA1-7592EC99F13F}" destId="{ACF3C47D-55DA-E44E-BD2A-C3C751535424}" srcOrd="0" destOrd="0" presId="urn:microsoft.com/office/officeart/2008/layout/LinedList"/>
    <dgm:cxn modelId="{DEA04BB1-0F23-9F48-A267-2C1C885D2D31}" type="presParOf" srcId="{ACF3C47D-55DA-E44E-BD2A-C3C751535424}" destId="{8C091E20-6DE1-674D-A4A3-E60AD9DB42ED}" srcOrd="0" destOrd="0" presId="urn:microsoft.com/office/officeart/2008/layout/LinedList"/>
    <dgm:cxn modelId="{B1E3F51C-2731-6845-8AEB-FDE0C5D0C6DD}" type="presParOf" srcId="{ACF3C47D-55DA-E44E-BD2A-C3C751535424}" destId="{95C6D8B5-AE4B-E048-A9EC-D56B11A56010}" srcOrd="1" destOrd="0" presId="urn:microsoft.com/office/officeart/2008/layout/LinedList"/>
    <dgm:cxn modelId="{DEDFB2CB-3FE9-094F-BC3E-E617E6101F57}" type="presParOf" srcId="{95C6D8B5-AE4B-E048-A9EC-D56B11A56010}" destId="{32542B31-5551-0148-A2D3-D2AA4DD103C1}" srcOrd="0" destOrd="0" presId="urn:microsoft.com/office/officeart/2008/layout/LinedList"/>
    <dgm:cxn modelId="{CC351820-B7E8-174E-833C-9ACBF6687F3E}" type="presParOf" srcId="{95C6D8B5-AE4B-E048-A9EC-D56B11A56010}" destId="{FD03F1D7-F73B-E544-AE3F-659B07209E23}" srcOrd="1" destOrd="0" presId="urn:microsoft.com/office/officeart/2008/layout/LinedList"/>
    <dgm:cxn modelId="{2DC4F97D-4A0D-594B-B321-D7FDF7977AD5}" type="presParOf" srcId="{ACF3C47D-55DA-E44E-BD2A-C3C751535424}" destId="{F67B0FA7-B1E7-244B-BC10-13A3F50E5BA0}" srcOrd="2" destOrd="0" presId="urn:microsoft.com/office/officeart/2008/layout/LinedList"/>
    <dgm:cxn modelId="{4A37D418-6394-5949-9FBC-6771E504F169}" type="presParOf" srcId="{ACF3C47D-55DA-E44E-BD2A-C3C751535424}" destId="{9CE6EA0C-A658-C140-B806-8DC9BD78F53B}" srcOrd="3" destOrd="0" presId="urn:microsoft.com/office/officeart/2008/layout/LinedList"/>
    <dgm:cxn modelId="{DBDB5530-DD30-F045-9D63-41FB55F73854}" type="presParOf" srcId="{9CE6EA0C-A658-C140-B806-8DC9BD78F53B}" destId="{21731698-D7E7-5B4B-AAA1-474D0AAA1247}" srcOrd="0" destOrd="0" presId="urn:microsoft.com/office/officeart/2008/layout/LinedList"/>
    <dgm:cxn modelId="{4EF0AA4C-8D2F-FE42-BAC0-1C47FA92E6E4}" type="presParOf" srcId="{9CE6EA0C-A658-C140-B806-8DC9BD78F53B}" destId="{6EF1803E-D8D2-3649-B92F-121E9F49B7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4D8FB3-815F-4348-8133-EF5388AA01F3}" type="doc">
      <dgm:prSet loTypeId="urn:microsoft.com/office/officeart/2008/layout/LinedList" loCatId="list" qsTypeId="urn:microsoft.com/office/officeart/2005/8/quickstyle/simple3" qsCatId="simple" csTypeId="urn:microsoft.com/office/officeart/2005/8/colors/accent5_2" csCatId="accent5"/>
      <dgm:spPr/>
      <dgm:t>
        <a:bodyPr/>
        <a:lstStyle/>
        <a:p>
          <a:endParaRPr lang="en-US"/>
        </a:p>
      </dgm:t>
    </dgm:pt>
    <dgm:pt modelId="{2A3E58F6-BC4A-4DB1-A716-1B5E6E3516D7}">
      <dgm:prSet/>
      <dgm:spPr/>
      <dgm:t>
        <a:bodyPr/>
        <a:lstStyle/>
        <a:p>
          <a:r>
            <a:rPr lang="en-US"/>
            <a:t>The interpolation scheme and the back-projection have been improved leading to 30% less error when the image is constructed from its projections. </a:t>
          </a:r>
        </a:p>
      </dgm:t>
    </dgm:pt>
    <dgm:pt modelId="{A10E2052-2BCB-4C49-8219-E8945E90EA59}" type="parTrans" cxnId="{CD10E5F7-4362-4990-8204-4748329FA002}">
      <dgm:prSet/>
      <dgm:spPr/>
      <dgm:t>
        <a:bodyPr/>
        <a:lstStyle/>
        <a:p>
          <a:endParaRPr lang="en-US"/>
        </a:p>
      </dgm:t>
    </dgm:pt>
    <dgm:pt modelId="{1E439B61-54C8-4264-9551-73E43C41E918}" type="sibTrans" cxnId="{CD10E5F7-4362-4990-8204-4748329FA002}">
      <dgm:prSet/>
      <dgm:spPr/>
      <dgm:t>
        <a:bodyPr/>
        <a:lstStyle/>
        <a:p>
          <a:endParaRPr lang="en-US"/>
        </a:p>
      </dgm:t>
    </dgm:pt>
    <dgm:pt modelId="{72B7B122-CCD4-4315-B2A6-B4D5096EDCE2}">
      <dgm:prSet/>
      <dgm:spPr/>
      <dgm:t>
        <a:bodyPr/>
        <a:lstStyle/>
        <a:p>
          <a:r>
            <a:rPr lang="en-US" dirty="0"/>
            <a:t>In the back-projection, instead of simply taking an average, of projections which have the same angles, the projections are first ordered with respect to the other projections and then equally distributed in the gap in-between. This leads to much more accurate back-projection.</a:t>
          </a:r>
        </a:p>
      </dgm:t>
    </dgm:pt>
    <dgm:pt modelId="{DA67CE97-C80E-436B-A3B3-9A3F702681B6}" type="parTrans" cxnId="{62C0ACE8-7601-49FD-B742-5580BDA044CC}">
      <dgm:prSet/>
      <dgm:spPr/>
      <dgm:t>
        <a:bodyPr/>
        <a:lstStyle/>
        <a:p>
          <a:endParaRPr lang="en-US"/>
        </a:p>
      </dgm:t>
    </dgm:pt>
    <dgm:pt modelId="{C6D29272-4794-469D-AC1A-335D0308E805}" type="sibTrans" cxnId="{62C0ACE8-7601-49FD-B742-5580BDA044CC}">
      <dgm:prSet/>
      <dgm:spPr/>
      <dgm:t>
        <a:bodyPr/>
        <a:lstStyle/>
        <a:p>
          <a:endParaRPr lang="en-US"/>
        </a:p>
      </dgm:t>
    </dgm:pt>
    <dgm:pt modelId="{4224096E-6533-4347-B382-10735A042984}">
      <dgm:prSet/>
      <dgm:spPr/>
      <dgm:t>
        <a:bodyPr/>
        <a:lstStyle/>
        <a:p>
          <a:r>
            <a:rPr lang="en-US"/>
            <a:t>The interpolation scheme, instead of simple averaging a least-square approach has been used, but the known values are not modified. </a:t>
          </a:r>
        </a:p>
      </dgm:t>
    </dgm:pt>
    <dgm:pt modelId="{24ABF938-E598-4E64-94A9-7CB3EFDED663}" type="parTrans" cxnId="{E3B68E39-1CA5-4B0F-A41E-7E42B9C5C31B}">
      <dgm:prSet/>
      <dgm:spPr/>
      <dgm:t>
        <a:bodyPr/>
        <a:lstStyle/>
        <a:p>
          <a:endParaRPr lang="en-US"/>
        </a:p>
      </dgm:t>
    </dgm:pt>
    <dgm:pt modelId="{64E2A346-54C9-4303-94B6-F02CC9137EBA}" type="sibTrans" cxnId="{E3B68E39-1CA5-4B0F-A41E-7E42B9C5C31B}">
      <dgm:prSet/>
      <dgm:spPr/>
      <dgm:t>
        <a:bodyPr/>
        <a:lstStyle/>
        <a:p>
          <a:endParaRPr lang="en-US"/>
        </a:p>
      </dgm:t>
    </dgm:pt>
    <dgm:pt modelId="{451ACD9E-AE40-994A-95E9-57910A1499FE}" type="pres">
      <dgm:prSet presAssocID="{454D8FB3-815F-4348-8133-EF5388AA01F3}" presName="vert0" presStyleCnt="0">
        <dgm:presLayoutVars>
          <dgm:dir/>
          <dgm:animOne val="branch"/>
          <dgm:animLvl val="lvl"/>
        </dgm:presLayoutVars>
      </dgm:prSet>
      <dgm:spPr/>
    </dgm:pt>
    <dgm:pt modelId="{AC2C60A4-9917-F542-9923-57B81C6FB51E}" type="pres">
      <dgm:prSet presAssocID="{2A3E58F6-BC4A-4DB1-A716-1B5E6E3516D7}" presName="thickLine" presStyleLbl="alignNode1" presStyleIdx="0" presStyleCnt="3"/>
      <dgm:spPr/>
    </dgm:pt>
    <dgm:pt modelId="{FE67EC18-1BE2-0E47-BAF9-FFF78AFCAFF9}" type="pres">
      <dgm:prSet presAssocID="{2A3E58F6-BC4A-4DB1-A716-1B5E6E3516D7}" presName="horz1" presStyleCnt="0"/>
      <dgm:spPr/>
    </dgm:pt>
    <dgm:pt modelId="{1028207E-626B-2940-BEB0-800897238F4F}" type="pres">
      <dgm:prSet presAssocID="{2A3E58F6-BC4A-4DB1-A716-1B5E6E3516D7}" presName="tx1" presStyleLbl="revTx" presStyleIdx="0" presStyleCnt="3"/>
      <dgm:spPr/>
    </dgm:pt>
    <dgm:pt modelId="{ED50E028-D79A-6842-AD42-264BDD4A247F}" type="pres">
      <dgm:prSet presAssocID="{2A3E58F6-BC4A-4DB1-A716-1B5E6E3516D7}" presName="vert1" presStyleCnt="0"/>
      <dgm:spPr/>
    </dgm:pt>
    <dgm:pt modelId="{FD58A45E-045A-C042-8153-A26FB7B2F050}" type="pres">
      <dgm:prSet presAssocID="{72B7B122-CCD4-4315-B2A6-B4D5096EDCE2}" presName="thickLine" presStyleLbl="alignNode1" presStyleIdx="1" presStyleCnt="3"/>
      <dgm:spPr/>
    </dgm:pt>
    <dgm:pt modelId="{6E2B7C05-3C6D-994D-B6BD-2A65806F8D7E}" type="pres">
      <dgm:prSet presAssocID="{72B7B122-CCD4-4315-B2A6-B4D5096EDCE2}" presName="horz1" presStyleCnt="0"/>
      <dgm:spPr/>
    </dgm:pt>
    <dgm:pt modelId="{493BED76-4C1D-6E4F-BF5A-A138156C3A9A}" type="pres">
      <dgm:prSet presAssocID="{72B7B122-CCD4-4315-B2A6-B4D5096EDCE2}" presName="tx1" presStyleLbl="revTx" presStyleIdx="1" presStyleCnt="3"/>
      <dgm:spPr/>
    </dgm:pt>
    <dgm:pt modelId="{2A179B88-6D4C-6749-AB64-CA02FC1E554F}" type="pres">
      <dgm:prSet presAssocID="{72B7B122-CCD4-4315-B2A6-B4D5096EDCE2}" presName="vert1" presStyleCnt="0"/>
      <dgm:spPr/>
    </dgm:pt>
    <dgm:pt modelId="{F2C36C6B-B00B-A346-9149-E40069141EEC}" type="pres">
      <dgm:prSet presAssocID="{4224096E-6533-4347-B382-10735A042984}" presName="thickLine" presStyleLbl="alignNode1" presStyleIdx="2" presStyleCnt="3"/>
      <dgm:spPr/>
    </dgm:pt>
    <dgm:pt modelId="{BCA0D1A1-954B-D94F-88E5-A72B8B928692}" type="pres">
      <dgm:prSet presAssocID="{4224096E-6533-4347-B382-10735A042984}" presName="horz1" presStyleCnt="0"/>
      <dgm:spPr/>
    </dgm:pt>
    <dgm:pt modelId="{B42F33B2-1793-3645-A3EB-6294BEA75364}" type="pres">
      <dgm:prSet presAssocID="{4224096E-6533-4347-B382-10735A042984}" presName="tx1" presStyleLbl="revTx" presStyleIdx="2" presStyleCnt="3"/>
      <dgm:spPr/>
    </dgm:pt>
    <dgm:pt modelId="{F4E0BC20-9DFB-9A4B-8446-330123512485}" type="pres">
      <dgm:prSet presAssocID="{4224096E-6533-4347-B382-10735A042984}" presName="vert1" presStyleCnt="0"/>
      <dgm:spPr/>
    </dgm:pt>
  </dgm:ptLst>
  <dgm:cxnLst>
    <dgm:cxn modelId="{E3B68E39-1CA5-4B0F-A41E-7E42B9C5C31B}" srcId="{454D8FB3-815F-4348-8133-EF5388AA01F3}" destId="{4224096E-6533-4347-B382-10735A042984}" srcOrd="2" destOrd="0" parTransId="{24ABF938-E598-4E64-94A9-7CB3EFDED663}" sibTransId="{64E2A346-54C9-4303-94B6-F02CC9137EBA}"/>
    <dgm:cxn modelId="{017A6F83-E365-984A-9793-DCC24C5287AB}" type="presOf" srcId="{454D8FB3-815F-4348-8133-EF5388AA01F3}" destId="{451ACD9E-AE40-994A-95E9-57910A1499FE}" srcOrd="0" destOrd="0" presId="urn:microsoft.com/office/officeart/2008/layout/LinedList"/>
    <dgm:cxn modelId="{3C0DC286-792D-BD4C-82D3-4B2D5514E481}" type="presOf" srcId="{72B7B122-CCD4-4315-B2A6-B4D5096EDCE2}" destId="{493BED76-4C1D-6E4F-BF5A-A138156C3A9A}" srcOrd="0" destOrd="0" presId="urn:microsoft.com/office/officeart/2008/layout/LinedList"/>
    <dgm:cxn modelId="{8990378E-D840-6A44-86F3-1F4D45F47F43}" type="presOf" srcId="{4224096E-6533-4347-B382-10735A042984}" destId="{B42F33B2-1793-3645-A3EB-6294BEA75364}" srcOrd="0" destOrd="0" presId="urn:microsoft.com/office/officeart/2008/layout/LinedList"/>
    <dgm:cxn modelId="{4139F1D1-C7F0-274E-911F-844C727D6CFC}" type="presOf" srcId="{2A3E58F6-BC4A-4DB1-A716-1B5E6E3516D7}" destId="{1028207E-626B-2940-BEB0-800897238F4F}" srcOrd="0" destOrd="0" presId="urn:microsoft.com/office/officeart/2008/layout/LinedList"/>
    <dgm:cxn modelId="{62C0ACE8-7601-49FD-B742-5580BDA044CC}" srcId="{454D8FB3-815F-4348-8133-EF5388AA01F3}" destId="{72B7B122-CCD4-4315-B2A6-B4D5096EDCE2}" srcOrd="1" destOrd="0" parTransId="{DA67CE97-C80E-436B-A3B3-9A3F702681B6}" sibTransId="{C6D29272-4794-469D-AC1A-335D0308E805}"/>
    <dgm:cxn modelId="{CD10E5F7-4362-4990-8204-4748329FA002}" srcId="{454D8FB3-815F-4348-8133-EF5388AA01F3}" destId="{2A3E58F6-BC4A-4DB1-A716-1B5E6E3516D7}" srcOrd="0" destOrd="0" parTransId="{A10E2052-2BCB-4C49-8219-E8945E90EA59}" sibTransId="{1E439B61-54C8-4264-9551-73E43C41E918}"/>
    <dgm:cxn modelId="{9F925A68-6D7C-3048-9D86-48846B463625}" type="presParOf" srcId="{451ACD9E-AE40-994A-95E9-57910A1499FE}" destId="{AC2C60A4-9917-F542-9923-57B81C6FB51E}" srcOrd="0" destOrd="0" presId="urn:microsoft.com/office/officeart/2008/layout/LinedList"/>
    <dgm:cxn modelId="{ED3A9D63-2763-FA41-86F0-EEE387D254C2}" type="presParOf" srcId="{451ACD9E-AE40-994A-95E9-57910A1499FE}" destId="{FE67EC18-1BE2-0E47-BAF9-FFF78AFCAFF9}" srcOrd="1" destOrd="0" presId="urn:microsoft.com/office/officeart/2008/layout/LinedList"/>
    <dgm:cxn modelId="{72C0438B-2CDD-F041-9AAF-779E0DCA7653}" type="presParOf" srcId="{FE67EC18-1BE2-0E47-BAF9-FFF78AFCAFF9}" destId="{1028207E-626B-2940-BEB0-800897238F4F}" srcOrd="0" destOrd="0" presId="urn:microsoft.com/office/officeart/2008/layout/LinedList"/>
    <dgm:cxn modelId="{B4F788A2-0C0C-CB4E-9B6B-BEDF1C7F0C24}" type="presParOf" srcId="{FE67EC18-1BE2-0E47-BAF9-FFF78AFCAFF9}" destId="{ED50E028-D79A-6842-AD42-264BDD4A247F}" srcOrd="1" destOrd="0" presId="urn:microsoft.com/office/officeart/2008/layout/LinedList"/>
    <dgm:cxn modelId="{41C823B3-D65A-2B4D-8AA0-08037956EB05}" type="presParOf" srcId="{451ACD9E-AE40-994A-95E9-57910A1499FE}" destId="{FD58A45E-045A-C042-8153-A26FB7B2F050}" srcOrd="2" destOrd="0" presId="urn:microsoft.com/office/officeart/2008/layout/LinedList"/>
    <dgm:cxn modelId="{8B7878CD-0FEA-B945-ACFE-5D463788A9BF}" type="presParOf" srcId="{451ACD9E-AE40-994A-95E9-57910A1499FE}" destId="{6E2B7C05-3C6D-994D-B6BD-2A65806F8D7E}" srcOrd="3" destOrd="0" presId="urn:microsoft.com/office/officeart/2008/layout/LinedList"/>
    <dgm:cxn modelId="{F7398B22-1039-EE43-B920-9F85007B4395}" type="presParOf" srcId="{6E2B7C05-3C6D-994D-B6BD-2A65806F8D7E}" destId="{493BED76-4C1D-6E4F-BF5A-A138156C3A9A}" srcOrd="0" destOrd="0" presId="urn:microsoft.com/office/officeart/2008/layout/LinedList"/>
    <dgm:cxn modelId="{897097F6-A816-474E-8509-EDAA1717FE47}" type="presParOf" srcId="{6E2B7C05-3C6D-994D-B6BD-2A65806F8D7E}" destId="{2A179B88-6D4C-6749-AB64-CA02FC1E554F}" srcOrd="1" destOrd="0" presId="urn:microsoft.com/office/officeart/2008/layout/LinedList"/>
    <dgm:cxn modelId="{E669C38C-424F-264C-9699-23966945A85F}" type="presParOf" srcId="{451ACD9E-AE40-994A-95E9-57910A1499FE}" destId="{F2C36C6B-B00B-A346-9149-E40069141EEC}" srcOrd="4" destOrd="0" presId="urn:microsoft.com/office/officeart/2008/layout/LinedList"/>
    <dgm:cxn modelId="{54E1031C-EA21-2B41-B4A6-D7A2F841E1E1}" type="presParOf" srcId="{451ACD9E-AE40-994A-95E9-57910A1499FE}" destId="{BCA0D1A1-954B-D94F-88E5-A72B8B928692}" srcOrd="5" destOrd="0" presId="urn:microsoft.com/office/officeart/2008/layout/LinedList"/>
    <dgm:cxn modelId="{F0F8B93B-6D3E-574A-94D2-0EDD64B69745}" type="presParOf" srcId="{BCA0D1A1-954B-D94F-88E5-A72B8B928692}" destId="{B42F33B2-1793-3645-A3EB-6294BEA75364}" srcOrd="0" destOrd="0" presId="urn:microsoft.com/office/officeart/2008/layout/LinedList"/>
    <dgm:cxn modelId="{486A0BCC-E04D-494E-9E5F-0BDD0B59D57B}" type="presParOf" srcId="{BCA0D1A1-954B-D94F-88E5-A72B8B928692}" destId="{F4E0BC20-9DFB-9A4B-8446-3301235124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1C46C7-5128-4D07-AA38-9938786777CF}"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59B753D1-BFD7-4016-9CB4-386B47BB2BDD}">
      <dgm:prSet/>
      <dgm:spPr/>
      <dgm:t>
        <a:bodyPr/>
        <a:lstStyle/>
        <a:p>
          <a:r>
            <a:rPr lang="en-US"/>
            <a:t>Some other small changes have been made in the parameters of the algorithm. For example, the search over all the orientations is gradually made smaller over the iterations, which leads to less chances of error and and less drift in case of wrong estimates. </a:t>
          </a:r>
        </a:p>
      </dgm:t>
    </dgm:pt>
    <dgm:pt modelId="{CCB09BF1-F7DD-404B-A2F1-71B3F67B07C9}" type="parTrans" cxnId="{E2215530-D168-4918-8D29-13F0FD6C70B3}">
      <dgm:prSet/>
      <dgm:spPr/>
      <dgm:t>
        <a:bodyPr/>
        <a:lstStyle/>
        <a:p>
          <a:endParaRPr lang="en-US"/>
        </a:p>
      </dgm:t>
    </dgm:pt>
    <dgm:pt modelId="{2A55DC75-B6F9-4CA7-9C3E-5393DC3AC85C}" type="sibTrans" cxnId="{E2215530-D168-4918-8D29-13F0FD6C70B3}">
      <dgm:prSet/>
      <dgm:spPr/>
      <dgm:t>
        <a:bodyPr/>
        <a:lstStyle/>
        <a:p>
          <a:endParaRPr lang="en-US"/>
        </a:p>
      </dgm:t>
    </dgm:pt>
    <dgm:pt modelId="{82E76AC7-BCBD-41E1-A07A-17DE9ACDC2C8}">
      <dgm:prSet/>
      <dgm:spPr/>
      <dgm:t>
        <a:bodyPr/>
        <a:lstStyle/>
        <a:p>
          <a:r>
            <a:rPr lang="en-US"/>
            <a:t>Some of the other constants such as, the noise estimate, the radius of the Kaiser Bessel window has been optimized for more accurate results.</a:t>
          </a:r>
        </a:p>
      </dgm:t>
    </dgm:pt>
    <dgm:pt modelId="{EC6A2C8F-3286-41F3-BAB6-3D754A18D368}" type="parTrans" cxnId="{8C0F7ADE-42E7-4757-B4FA-DA23D0A22897}">
      <dgm:prSet/>
      <dgm:spPr/>
      <dgm:t>
        <a:bodyPr/>
        <a:lstStyle/>
        <a:p>
          <a:endParaRPr lang="en-US"/>
        </a:p>
      </dgm:t>
    </dgm:pt>
    <dgm:pt modelId="{782CCE35-7A46-4A5B-94B4-C55705918605}" type="sibTrans" cxnId="{8C0F7ADE-42E7-4757-B4FA-DA23D0A22897}">
      <dgm:prSet/>
      <dgm:spPr/>
      <dgm:t>
        <a:bodyPr/>
        <a:lstStyle/>
        <a:p>
          <a:endParaRPr lang="en-US"/>
        </a:p>
      </dgm:t>
    </dgm:pt>
    <dgm:pt modelId="{10C46A61-2663-F645-B5D2-4C96AB249227}" type="pres">
      <dgm:prSet presAssocID="{901C46C7-5128-4D07-AA38-9938786777CF}" presName="vert0" presStyleCnt="0">
        <dgm:presLayoutVars>
          <dgm:dir/>
          <dgm:animOne val="branch"/>
          <dgm:animLvl val="lvl"/>
        </dgm:presLayoutVars>
      </dgm:prSet>
      <dgm:spPr/>
    </dgm:pt>
    <dgm:pt modelId="{8A0240B2-0753-5247-B978-4812E6113110}" type="pres">
      <dgm:prSet presAssocID="{59B753D1-BFD7-4016-9CB4-386B47BB2BDD}" presName="thickLine" presStyleLbl="alignNode1" presStyleIdx="0" presStyleCnt="2"/>
      <dgm:spPr/>
    </dgm:pt>
    <dgm:pt modelId="{0D4D61CC-59CB-404F-B810-B3377F87C7A9}" type="pres">
      <dgm:prSet presAssocID="{59B753D1-BFD7-4016-9CB4-386B47BB2BDD}" presName="horz1" presStyleCnt="0"/>
      <dgm:spPr/>
    </dgm:pt>
    <dgm:pt modelId="{F961437D-31D5-9049-A35A-51412D55083F}" type="pres">
      <dgm:prSet presAssocID="{59B753D1-BFD7-4016-9CB4-386B47BB2BDD}" presName="tx1" presStyleLbl="revTx" presStyleIdx="0" presStyleCnt="2"/>
      <dgm:spPr/>
    </dgm:pt>
    <dgm:pt modelId="{9906DEF5-F187-0B48-BDB3-1C8C258C786D}" type="pres">
      <dgm:prSet presAssocID="{59B753D1-BFD7-4016-9CB4-386B47BB2BDD}" presName="vert1" presStyleCnt="0"/>
      <dgm:spPr/>
    </dgm:pt>
    <dgm:pt modelId="{F3A05B6B-B5F7-2B4E-B633-F514EC5F1330}" type="pres">
      <dgm:prSet presAssocID="{82E76AC7-BCBD-41E1-A07A-17DE9ACDC2C8}" presName="thickLine" presStyleLbl="alignNode1" presStyleIdx="1" presStyleCnt="2"/>
      <dgm:spPr/>
    </dgm:pt>
    <dgm:pt modelId="{5EE37F6C-1149-E640-8D39-47D69A4AA25E}" type="pres">
      <dgm:prSet presAssocID="{82E76AC7-BCBD-41E1-A07A-17DE9ACDC2C8}" presName="horz1" presStyleCnt="0"/>
      <dgm:spPr/>
    </dgm:pt>
    <dgm:pt modelId="{31181475-9288-FE4C-BA16-81144F729772}" type="pres">
      <dgm:prSet presAssocID="{82E76AC7-BCBD-41E1-A07A-17DE9ACDC2C8}" presName="tx1" presStyleLbl="revTx" presStyleIdx="1" presStyleCnt="2"/>
      <dgm:spPr/>
    </dgm:pt>
    <dgm:pt modelId="{2F53DAFF-34C7-7145-ACE2-D6AA9BCF848C}" type="pres">
      <dgm:prSet presAssocID="{82E76AC7-BCBD-41E1-A07A-17DE9ACDC2C8}" presName="vert1" presStyleCnt="0"/>
      <dgm:spPr/>
    </dgm:pt>
  </dgm:ptLst>
  <dgm:cxnLst>
    <dgm:cxn modelId="{9147CC11-0831-EE4A-8331-09CE632981F8}" type="presOf" srcId="{59B753D1-BFD7-4016-9CB4-386B47BB2BDD}" destId="{F961437D-31D5-9049-A35A-51412D55083F}" srcOrd="0" destOrd="0" presId="urn:microsoft.com/office/officeart/2008/layout/LinedList"/>
    <dgm:cxn modelId="{E2215530-D168-4918-8D29-13F0FD6C70B3}" srcId="{901C46C7-5128-4D07-AA38-9938786777CF}" destId="{59B753D1-BFD7-4016-9CB4-386B47BB2BDD}" srcOrd="0" destOrd="0" parTransId="{CCB09BF1-F7DD-404B-A2F1-71B3F67B07C9}" sibTransId="{2A55DC75-B6F9-4CA7-9C3E-5393DC3AC85C}"/>
    <dgm:cxn modelId="{030DF3A4-5617-8842-BD55-F41DC1D8E3A9}" type="presOf" srcId="{82E76AC7-BCBD-41E1-A07A-17DE9ACDC2C8}" destId="{31181475-9288-FE4C-BA16-81144F729772}" srcOrd="0" destOrd="0" presId="urn:microsoft.com/office/officeart/2008/layout/LinedList"/>
    <dgm:cxn modelId="{C5D083B6-75B0-2846-8A69-B512A0876181}" type="presOf" srcId="{901C46C7-5128-4D07-AA38-9938786777CF}" destId="{10C46A61-2663-F645-B5D2-4C96AB249227}" srcOrd="0" destOrd="0" presId="urn:microsoft.com/office/officeart/2008/layout/LinedList"/>
    <dgm:cxn modelId="{8C0F7ADE-42E7-4757-B4FA-DA23D0A22897}" srcId="{901C46C7-5128-4D07-AA38-9938786777CF}" destId="{82E76AC7-BCBD-41E1-A07A-17DE9ACDC2C8}" srcOrd="1" destOrd="0" parTransId="{EC6A2C8F-3286-41F3-BAB6-3D754A18D368}" sibTransId="{782CCE35-7A46-4A5B-94B4-C55705918605}"/>
    <dgm:cxn modelId="{FFB75EDA-2D2C-144A-8E83-D73937DAAFC8}" type="presParOf" srcId="{10C46A61-2663-F645-B5D2-4C96AB249227}" destId="{8A0240B2-0753-5247-B978-4812E6113110}" srcOrd="0" destOrd="0" presId="urn:microsoft.com/office/officeart/2008/layout/LinedList"/>
    <dgm:cxn modelId="{92973509-A58D-B840-BDC3-4D8B96355C11}" type="presParOf" srcId="{10C46A61-2663-F645-B5D2-4C96AB249227}" destId="{0D4D61CC-59CB-404F-B810-B3377F87C7A9}" srcOrd="1" destOrd="0" presId="urn:microsoft.com/office/officeart/2008/layout/LinedList"/>
    <dgm:cxn modelId="{A98E2DF1-EBD8-8D4F-B53C-BA314CD18B54}" type="presParOf" srcId="{0D4D61CC-59CB-404F-B810-B3377F87C7A9}" destId="{F961437D-31D5-9049-A35A-51412D55083F}" srcOrd="0" destOrd="0" presId="urn:microsoft.com/office/officeart/2008/layout/LinedList"/>
    <dgm:cxn modelId="{12B565F3-1A3E-D844-9C99-20398099C25D}" type="presParOf" srcId="{0D4D61CC-59CB-404F-B810-B3377F87C7A9}" destId="{9906DEF5-F187-0B48-BDB3-1C8C258C786D}" srcOrd="1" destOrd="0" presId="urn:microsoft.com/office/officeart/2008/layout/LinedList"/>
    <dgm:cxn modelId="{ED6A5FDC-E380-F144-BA77-97A0327080AB}" type="presParOf" srcId="{10C46A61-2663-F645-B5D2-4C96AB249227}" destId="{F3A05B6B-B5F7-2B4E-B633-F514EC5F1330}" srcOrd="2" destOrd="0" presId="urn:microsoft.com/office/officeart/2008/layout/LinedList"/>
    <dgm:cxn modelId="{683A8B8A-607D-BA42-841E-EC43E8088938}" type="presParOf" srcId="{10C46A61-2663-F645-B5D2-4C96AB249227}" destId="{5EE37F6C-1149-E640-8D39-47D69A4AA25E}" srcOrd="3" destOrd="0" presId="urn:microsoft.com/office/officeart/2008/layout/LinedList"/>
    <dgm:cxn modelId="{85C850F3-4A43-BE42-A33B-62C5EFCC38CD}" type="presParOf" srcId="{5EE37F6C-1149-E640-8D39-47D69A4AA25E}" destId="{31181475-9288-FE4C-BA16-81144F729772}" srcOrd="0" destOrd="0" presId="urn:microsoft.com/office/officeart/2008/layout/LinedList"/>
    <dgm:cxn modelId="{21C684E9-5AE0-E844-9E73-B834CF5FB4C7}" type="presParOf" srcId="{5EE37F6C-1149-E640-8D39-47D69A4AA25E}" destId="{2F53DAFF-34C7-7145-ACE2-D6AA9BCF84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91E20-6DE1-674D-A4A3-E60AD9DB42ED}">
      <dsp:nvSpPr>
        <dsp:cNvPr id="0" name=""/>
        <dsp:cNvSpPr/>
      </dsp:nvSpPr>
      <dsp:spPr>
        <a:xfrm>
          <a:off x="0" y="0"/>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2542B31-5551-0148-A2D3-D2AA4DD103C1}">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 the last implementation of the </a:t>
          </a:r>
          <a:r>
            <a:rPr lang="en-US" sz="2600" i="1" kern="1200" dirty="0"/>
            <a:t>Relion</a:t>
          </a:r>
          <a:r>
            <a:rPr lang="en-US" sz="2600" kern="1200" dirty="0"/>
            <a:t> algorithm, no shifts were incorporated in the algorithm. Another phenomenon that could be noticed is that in some iterations, the orientations were wrongly estimated and drifted too far apart from the actual estimates. </a:t>
          </a:r>
        </a:p>
      </dsp:txBody>
      <dsp:txXfrm>
        <a:off x="0" y="0"/>
        <a:ext cx="6089650" cy="2786062"/>
      </dsp:txXfrm>
    </dsp:sp>
    <dsp:sp modelId="{F67B0FA7-B1E7-244B-BC10-13A3F50E5BA0}">
      <dsp:nvSpPr>
        <dsp:cNvPr id="0" name=""/>
        <dsp:cNvSpPr/>
      </dsp:nvSpPr>
      <dsp:spPr>
        <a:xfrm>
          <a:off x="0" y="2786062"/>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731698-D7E7-5B4B-AAA1-474D0AAA1247}">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This error in estimation lead to increase in the error function in some iterations and the accuracy of the estimated model was compromised. </a:t>
          </a:r>
        </a:p>
      </dsp:txBody>
      <dsp:txXfrm>
        <a:off x="0" y="2786062"/>
        <a:ext cx="6089650" cy="2786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C60A4-9917-F542-9923-57B81C6FB51E}">
      <dsp:nvSpPr>
        <dsp:cNvPr id="0" name=""/>
        <dsp:cNvSpPr/>
      </dsp:nvSpPr>
      <dsp:spPr>
        <a:xfrm>
          <a:off x="0" y="2720"/>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028207E-626B-2940-BEB0-800897238F4F}">
      <dsp:nvSpPr>
        <dsp:cNvPr id="0" name=""/>
        <dsp:cNvSpPr/>
      </dsp:nvSpPr>
      <dsp:spPr>
        <a:xfrm>
          <a:off x="0" y="2720"/>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interpolation scheme and the back-projection have been improved leading to 30% less error when the image is constructed from its projections. </a:t>
          </a:r>
        </a:p>
      </dsp:txBody>
      <dsp:txXfrm>
        <a:off x="0" y="2720"/>
        <a:ext cx="6089650" cy="1855561"/>
      </dsp:txXfrm>
    </dsp:sp>
    <dsp:sp modelId="{FD58A45E-045A-C042-8153-A26FB7B2F050}">
      <dsp:nvSpPr>
        <dsp:cNvPr id="0" name=""/>
        <dsp:cNvSpPr/>
      </dsp:nvSpPr>
      <dsp:spPr>
        <a:xfrm>
          <a:off x="0" y="1858281"/>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93BED76-4C1D-6E4F-BF5A-A138156C3A9A}">
      <dsp:nvSpPr>
        <dsp:cNvPr id="0" name=""/>
        <dsp:cNvSpPr/>
      </dsp:nvSpPr>
      <dsp:spPr>
        <a:xfrm>
          <a:off x="0" y="1858281"/>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the back-projection, instead of simply taking an average, of projections which have the same angles, the projections are first ordered with respect to the other projections and then equally distributed in the gap in-between. This leads to much more accurate back-projection.</a:t>
          </a:r>
        </a:p>
      </dsp:txBody>
      <dsp:txXfrm>
        <a:off x="0" y="1858281"/>
        <a:ext cx="6089650" cy="1855561"/>
      </dsp:txXfrm>
    </dsp:sp>
    <dsp:sp modelId="{F2C36C6B-B00B-A346-9149-E40069141EEC}">
      <dsp:nvSpPr>
        <dsp:cNvPr id="0" name=""/>
        <dsp:cNvSpPr/>
      </dsp:nvSpPr>
      <dsp:spPr>
        <a:xfrm>
          <a:off x="0" y="3713843"/>
          <a:ext cx="6089650" cy="0"/>
        </a:xfrm>
        <a:prstGeom prst="lin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42F33B2-1793-3645-A3EB-6294BEA75364}">
      <dsp:nvSpPr>
        <dsp:cNvPr id="0" name=""/>
        <dsp:cNvSpPr/>
      </dsp:nvSpPr>
      <dsp:spPr>
        <a:xfrm>
          <a:off x="0" y="3713843"/>
          <a:ext cx="6089650" cy="18555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interpolation scheme, instead of simple averaging a least-square approach has been used, but the known values are not modified. </a:t>
          </a:r>
        </a:p>
      </dsp:txBody>
      <dsp:txXfrm>
        <a:off x="0" y="3713843"/>
        <a:ext cx="6089650" cy="185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240B2-0753-5247-B978-4812E6113110}">
      <dsp:nvSpPr>
        <dsp:cNvPr id="0" name=""/>
        <dsp:cNvSpPr/>
      </dsp:nvSpPr>
      <dsp:spPr>
        <a:xfrm>
          <a:off x="0" y="0"/>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961437D-31D5-9049-A35A-51412D55083F}">
      <dsp:nvSpPr>
        <dsp:cNvPr id="0" name=""/>
        <dsp:cNvSpPr/>
      </dsp:nvSpPr>
      <dsp:spPr>
        <a:xfrm>
          <a:off x="0" y="0"/>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Some other small changes have been made in the parameters of the algorithm. For example, the search over all the orientations is gradually made smaller over the iterations, which leads to less chances of error and and less drift in case of wrong estimates. </a:t>
          </a:r>
        </a:p>
      </dsp:txBody>
      <dsp:txXfrm>
        <a:off x="0" y="0"/>
        <a:ext cx="6089650" cy="2786062"/>
      </dsp:txXfrm>
    </dsp:sp>
    <dsp:sp modelId="{F3A05B6B-B5F7-2B4E-B633-F514EC5F1330}">
      <dsp:nvSpPr>
        <dsp:cNvPr id="0" name=""/>
        <dsp:cNvSpPr/>
      </dsp:nvSpPr>
      <dsp:spPr>
        <a:xfrm>
          <a:off x="0" y="2786062"/>
          <a:ext cx="6089650"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181475-9288-FE4C-BA16-81144F729772}">
      <dsp:nvSpPr>
        <dsp:cNvPr id="0" name=""/>
        <dsp:cNvSpPr/>
      </dsp:nvSpPr>
      <dsp:spPr>
        <a:xfrm>
          <a:off x="0" y="2786062"/>
          <a:ext cx="6089650"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Some of the other constants such as, the noise estimate, the radius of the Kaiser Bessel window has been optimized for more accurate results.</a:t>
          </a:r>
        </a:p>
      </dsp:txBody>
      <dsp:txXfrm>
        <a:off x="0" y="2786062"/>
        <a:ext cx="6089650" cy="27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6C4F-76C7-9F4C-93BF-4F090A9A3F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9F4218-5B0A-EB4B-86FC-6DC3EBBC7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8FC494-F449-AA48-BDE4-A50DF20DBB95}"/>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F5BF30C1-86CA-A94A-838E-540525C53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DA221-1EEB-7749-9DDC-4E2E1A63B9C0}"/>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98662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EA55-C6B6-DF48-89A6-90D84921A6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07EBA1-3C51-334E-8D8A-5D250F42CF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623E-6955-9947-9B29-D02AAF032687}"/>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38314D6B-9FA6-8541-8806-91CFAF93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CD69B-20DC-7C48-9ABF-8DBE6A523D83}"/>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12554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55DAD-67D8-4A40-A0DA-95072B1EAA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4FACDC-9308-2944-AE46-77A85A9A80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93711-46E1-4942-9B75-06943F24790D}"/>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3D857B4E-1ECE-3A45-894C-68AF3DCA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C6C40-904B-2E46-ABAC-DAA462FC021F}"/>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4625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8193-6C7F-DB46-9686-F0F08E9F7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22E31-16CE-D841-9BB6-44B8ED1F79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1D95A-14EA-A34B-B3D1-97993515657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41718FDE-294C-8449-A1AB-E7763C6EF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DE773-4870-AD47-A995-599E50C7A9D3}"/>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353467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BFD5-BBA2-3341-9472-7A4ECF6257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5BD85-E152-D743-8BFC-9AD2F51388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F729CB-A9E5-124C-8DD6-2144FDFAFCD9}"/>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7626BBEA-D693-914A-8F0F-7D62C23C9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C5D9-636F-1B42-9BD0-B1BFB3F9755C}"/>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149832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7B1F-CC99-AF4E-9218-04CED9670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7B7E0-5D3A-9B49-8C0C-03CCC72DAC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85C841-7466-F240-A580-186B1B2AAD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D8D9D8-25FC-BB44-A51C-93DFF379F3BD}"/>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D95674B6-BDA6-1C48-BA2F-CC8C0A317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BCD39-9C35-5647-B3B9-5A425C39181A}"/>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95993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9954-0A19-4E4A-B615-790C366ECA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70206-A559-9044-9A89-B655552A5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CB2B76-9150-B04F-A69E-9FBA7A23CB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9348B5-7DD9-C24F-A9D0-A2F20DEEF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39C26C-A628-CA44-9461-2C02EA4DB90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A02AE2-3992-8445-B4C8-FF3C516518E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8" name="Footer Placeholder 7">
            <a:extLst>
              <a:ext uri="{FF2B5EF4-FFF2-40B4-BE49-F238E27FC236}">
                <a16:creationId xmlns:a16="http://schemas.microsoft.com/office/drawing/2014/main" id="{057128FE-DCFD-CD43-AE14-0AF67D0C0F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6CC222-86D5-7B4F-8713-B246FAB360AE}"/>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66105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5F99-7AA3-7248-B83D-D13A80160A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8A1B0-CD76-B24C-8A4F-AC1B9A6ADF67}"/>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4" name="Footer Placeholder 3">
            <a:extLst>
              <a:ext uri="{FF2B5EF4-FFF2-40B4-BE49-F238E27FC236}">
                <a16:creationId xmlns:a16="http://schemas.microsoft.com/office/drawing/2014/main" id="{0AC4580C-E640-E846-9DFF-7E1C025A1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F7843-2842-A947-AA6E-94381A6CC41B}"/>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314898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39DD4-9B31-9843-9C1A-86BEB5EB3243}"/>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3" name="Footer Placeholder 2">
            <a:extLst>
              <a:ext uri="{FF2B5EF4-FFF2-40B4-BE49-F238E27FC236}">
                <a16:creationId xmlns:a16="http://schemas.microsoft.com/office/drawing/2014/main" id="{C8DCF209-B58A-0549-AE20-4F959D5186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51FD8A-0907-C647-ABEE-650080DB6347}"/>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2178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F529-3653-2B43-A6AF-BC9DA29E0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45B2C1-43EA-674B-A9FA-7D392D009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5F3FA8-56D3-184F-99D1-81563669E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570C01-6929-DB44-89E6-1C03E44CF042}"/>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7ABBB74C-03CC-CB4A-81BD-45DF5E787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72DF1-497C-BA4A-8879-F6392584C6F8}"/>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412786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5FDA-C105-9046-9F9B-2890BEAF5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703B42-21C9-CE43-AC3B-A0972D4BE5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F97D0C-237A-0B49-847E-5B6258B3B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BC1954-48E2-F245-9651-CF22C56B01D6}"/>
              </a:ext>
            </a:extLst>
          </p:cNvPr>
          <p:cNvSpPr>
            <a:spLocks noGrp="1"/>
          </p:cNvSpPr>
          <p:nvPr>
            <p:ph type="dt" sz="half" idx="10"/>
          </p:nvPr>
        </p:nvSpPr>
        <p:spPr/>
        <p:txBody>
          <a:bodyPr/>
          <a:lstStyle/>
          <a:p>
            <a:fld id="{018CA199-BE35-4140-B047-FE41AA6117D0}" type="datetimeFigureOut">
              <a:rPr lang="en-US" smtClean="0"/>
              <a:t>7/6/2018</a:t>
            </a:fld>
            <a:endParaRPr lang="en-US"/>
          </a:p>
        </p:txBody>
      </p:sp>
      <p:sp>
        <p:nvSpPr>
          <p:cNvPr id="6" name="Footer Placeholder 5">
            <a:extLst>
              <a:ext uri="{FF2B5EF4-FFF2-40B4-BE49-F238E27FC236}">
                <a16:creationId xmlns:a16="http://schemas.microsoft.com/office/drawing/2014/main" id="{4989F75C-4AA8-6842-B55D-B66C79573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53DCF-E266-FF42-B2C8-C9F5F0E2F5CE}"/>
              </a:ext>
            </a:extLst>
          </p:cNvPr>
          <p:cNvSpPr>
            <a:spLocks noGrp="1"/>
          </p:cNvSpPr>
          <p:nvPr>
            <p:ph type="sldNum" sz="quarter" idx="12"/>
          </p:nvPr>
        </p:nvSpPr>
        <p:spPr/>
        <p:txBody>
          <a:bodyPr/>
          <a:lstStyle/>
          <a:p>
            <a:fld id="{A0BFDE2C-1B14-3149-A73D-0CC57411A799}" type="slidenum">
              <a:rPr lang="en-US" smtClean="0"/>
              <a:t>‹#›</a:t>
            </a:fld>
            <a:endParaRPr lang="en-US"/>
          </a:p>
        </p:txBody>
      </p:sp>
    </p:spTree>
    <p:extLst>
      <p:ext uri="{BB962C8B-B14F-4D97-AF65-F5344CB8AC3E}">
        <p14:creationId xmlns:p14="http://schemas.microsoft.com/office/powerpoint/2010/main" val="202775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9DFA7-0543-874D-BD05-A63C17C8B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E90E91-C5F4-FE41-A81E-67CBE176F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1C584-B2F5-924E-A3AD-51ED07E90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CA199-BE35-4140-B047-FE41AA6117D0}" type="datetimeFigureOut">
              <a:rPr lang="en-US" smtClean="0"/>
              <a:t>7/6/2018</a:t>
            </a:fld>
            <a:endParaRPr lang="en-US"/>
          </a:p>
        </p:txBody>
      </p:sp>
      <p:sp>
        <p:nvSpPr>
          <p:cNvPr id="5" name="Footer Placeholder 4">
            <a:extLst>
              <a:ext uri="{FF2B5EF4-FFF2-40B4-BE49-F238E27FC236}">
                <a16:creationId xmlns:a16="http://schemas.microsoft.com/office/drawing/2014/main" id="{1130796E-02BD-7846-8F6E-CD707A1F8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63190-1716-7E40-8FC4-2B5B4EBE7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FDE2C-1B14-3149-A73D-0CC57411A799}" type="slidenum">
              <a:rPr lang="en-US" smtClean="0"/>
              <a:t>‹#›</a:t>
            </a:fld>
            <a:endParaRPr lang="en-US"/>
          </a:p>
        </p:txBody>
      </p:sp>
    </p:spTree>
    <p:extLst>
      <p:ext uri="{BB962C8B-B14F-4D97-AF65-F5344CB8AC3E}">
        <p14:creationId xmlns:p14="http://schemas.microsoft.com/office/powerpoint/2010/main" val="1948022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9A045-5CB0-5345-8B31-DAAF2C198CF2}"/>
              </a:ext>
            </a:extLst>
          </p:cNvPr>
          <p:cNvSpPr>
            <a:spLocks noGrp="1"/>
          </p:cNvSpPr>
          <p:nvPr>
            <p:ph type="ctrTitle"/>
          </p:nvPr>
        </p:nvSpPr>
        <p:spPr>
          <a:xfrm>
            <a:off x="804671" y="2600324"/>
            <a:ext cx="6405753" cy="3277961"/>
          </a:xfrm>
        </p:spPr>
        <p:txBody>
          <a:bodyPr anchor="t">
            <a:normAutofit/>
          </a:bodyPr>
          <a:lstStyle/>
          <a:p>
            <a:pPr algn="l"/>
            <a:r>
              <a:rPr lang="en-US" sz="5400"/>
              <a:t>RELION</a:t>
            </a:r>
          </a:p>
        </p:txBody>
      </p:sp>
      <p:sp>
        <p:nvSpPr>
          <p:cNvPr id="3" name="Subtitle 2">
            <a:extLst>
              <a:ext uri="{FF2B5EF4-FFF2-40B4-BE49-F238E27FC236}">
                <a16:creationId xmlns:a16="http://schemas.microsoft.com/office/drawing/2014/main" id="{EBFA2328-6AD0-CA49-A42F-4CC78FF9EFEE}"/>
              </a:ext>
            </a:extLst>
          </p:cNvPr>
          <p:cNvSpPr>
            <a:spLocks noGrp="1"/>
          </p:cNvSpPr>
          <p:nvPr>
            <p:ph type="subTitle" idx="1"/>
          </p:nvPr>
        </p:nvSpPr>
        <p:spPr>
          <a:xfrm>
            <a:off x="804672" y="1300450"/>
            <a:ext cx="4167376" cy="1155525"/>
          </a:xfrm>
        </p:spPr>
        <p:txBody>
          <a:bodyPr anchor="b">
            <a:normAutofit/>
          </a:bodyPr>
          <a:lstStyle/>
          <a:p>
            <a:pPr algn="l"/>
            <a:r>
              <a:rPr lang="en-US" sz="2000"/>
              <a:t>By Arunabh Ghosh</a:t>
            </a:r>
          </a:p>
        </p:txBody>
      </p:sp>
    </p:spTree>
    <p:extLst>
      <p:ext uri="{BB962C8B-B14F-4D97-AF65-F5344CB8AC3E}">
        <p14:creationId xmlns:p14="http://schemas.microsoft.com/office/powerpoint/2010/main" val="36533942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4753D8-CA3B-1E42-B076-CCB851D98F07}"/>
              </a:ext>
            </a:extLst>
          </p:cNvPr>
          <p:cNvSpPr>
            <a:spLocks noGrp="1"/>
          </p:cNvSpPr>
          <p:nvPr>
            <p:ph type="title"/>
          </p:nvPr>
        </p:nvSpPr>
        <p:spPr>
          <a:xfrm>
            <a:off x="838200" y="811161"/>
            <a:ext cx="3335594" cy="5403370"/>
          </a:xfrm>
        </p:spPr>
        <p:txBody>
          <a:bodyPr>
            <a:normAutofit/>
          </a:bodyPr>
          <a:lstStyle/>
          <a:p>
            <a:r>
              <a:rPr lang="en-US">
                <a:solidFill>
                  <a:srgbClr val="FFFFFF"/>
                </a:solidFill>
              </a:rPr>
              <a:t>Where were we last time</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9C3C4D4-767D-47D6-BABC-D7E644A1F323}"/>
              </a:ext>
            </a:extLst>
          </p:cNvPr>
          <p:cNvGraphicFramePr>
            <a:graphicFrameLocks noGrp="1"/>
          </p:cNvGraphicFramePr>
          <p:nvPr>
            <p:ph idx="1"/>
            <p:extLst>
              <p:ext uri="{D42A27DB-BD31-4B8C-83A1-F6EECF244321}">
                <p14:modId xmlns:p14="http://schemas.microsoft.com/office/powerpoint/2010/main" val="273916108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518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5060D8-F8EA-F647-A843-F0CD84E260DB}"/>
              </a:ext>
            </a:extLst>
          </p:cNvPr>
          <p:cNvSpPr>
            <a:spLocks noGrp="1"/>
          </p:cNvSpPr>
          <p:nvPr>
            <p:ph type="title"/>
          </p:nvPr>
        </p:nvSpPr>
        <p:spPr>
          <a:xfrm>
            <a:off x="5297762" y="1053711"/>
            <a:ext cx="5638994" cy="1424446"/>
          </a:xfrm>
        </p:spPr>
        <p:txBody>
          <a:bodyPr>
            <a:normAutofit/>
          </a:bodyPr>
          <a:lstStyle/>
          <a:p>
            <a:r>
              <a:rPr lang="en-US">
                <a:solidFill>
                  <a:srgbClr val="FFFFFF"/>
                </a:solidFill>
              </a:rPr>
              <a:t>The results seen last time</a:t>
            </a:r>
          </a:p>
        </p:txBody>
      </p:sp>
      <p:pic>
        <p:nvPicPr>
          <p:cNvPr id="5" name="Picture 4" descr="A close up of a bowl&#10;&#10;Description generated with high confidence">
            <a:extLst>
              <a:ext uri="{FF2B5EF4-FFF2-40B4-BE49-F238E27FC236}">
                <a16:creationId xmlns:a16="http://schemas.microsoft.com/office/drawing/2014/main" id="{85F89B56-7031-3F42-B530-BE24DB171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2" name="Straight Connector 11">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map&#10;&#10;Description generated with very high confidence">
            <a:extLst>
              <a:ext uri="{FF2B5EF4-FFF2-40B4-BE49-F238E27FC236}">
                <a16:creationId xmlns:a16="http://schemas.microsoft.com/office/drawing/2014/main" id="{6A307124-C471-3142-8DCF-C6F01BC4E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10803"/>
            <a:ext cx="3662730" cy="2747047"/>
          </a:xfrm>
          <a:prstGeom prst="rect">
            <a:avLst/>
          </a:prstGeom>
        </p:spPr>
      </p:pic>
      <p:sp>
        <p:nvSpPr>
          <p:cNvPr id="3" name="Content Placeholder 2">
            <a:extLst>
              <a:ext uri="{FF2B5EF4-FFF2-40B4-BE49-F238E27FC236}">
                <a16:creationId xmlns:a16="http://schemas.microsoft.com/office/drawing/2014/main" id="{FCAC2B05-F974-434D-8F26-50B54A4F040A}"/>
              </a:ext>
            </a:extLst>
          </p:cNvPr>
          <p:cNvSpPr>
            <a:spLocks noGrp="1"/>
          </p:cNvSpPr>
          <p:nvPr>
            <p:ph idx="1"/>
          </p:nvPr>
        </p:nvSpPr>
        <p:spPr>
          <a:xfrm>
            <a:off x="5297762" y="2799889"/>
            <a:ext cx="5747187" cy="2987543"/>
          </a:xfrm>
        </p:spPr>
        <p:txBody>
          <a:bodyPr anchor="t">
            <a:normAutofit/>
          </a:bodyPr>
          <a:lstStyle/>
          <a:p>
            <a:r>
              <a:rPr lang="en-US" sz="2000" dirty="0">
                <a:solidFill>
                  <a:srgbClr val="FFFFFF"/>
                </a:solidFill>
              </a:rPr>
              <a:t>Due to the phenomenon described in the previous slide, we could see results like these. Also note that there are no shifts in the projections. All the projections are perfectly aligned. </a:t>
            </a:r>
          </a:p>
          <a:p>
            <a:r>
              <a:rPr lang="en-US" sz="2000" dirty="0">
                <a:solidFill>
                  <a:srgbClr val="FFFFFF"/>
                </a:solidFill>
              </a:rPr>
              <a:t>Notice that in some iterations, the error actually increased instead of steadily settling down to a constant value.</a:t>
            </a:r>
          </a:p>
        </p:txBody>
      </p:sp>
    </p:spTree>
    <p:extLst>
      <p:ext uri="{BB962C8B-B14F-4D97-AF65-F5344CB8AC3E}">
        <p14:creationId xmlns:p14="http://schemas.microsoft.com/office/powerpoint/2010/main" val="142056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6A61F-857B-494A-9C83-075A84C48896}"/>
              </a:ext>
            </a:extLst>
          </p:cNvPr>
          <p:cNvSpPr>
            <a:spLocks noGrp="1"/>
          </p:cNvSpPr>
          <p:nvPr>
            <p:ph type="title"/>
          </p:nvPr>
        </p:nvSpPr>
        <p:spPr>
          <a:xfrm>
            <a:off x="838200" y="811161"/>
            <a:ext cx="3335594" cy="5403370"/>
          </a:xfrm>
        </p:spPr>
        <p:txBody>
          <a:bodyPr>
            <a:normAutofit/>
          </a:bodyPr>
          <a:lstStyle/>
          <a:p>
            <a:r>
              <a:rPr lang="en-US">
                <a:solidFill>
                  <a:srgbClr val="FFFFFF"/>
                </a:solidFill>
              </a:rPr>
              <a:t>What changes have been made since then</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61077E7-74E9-4A0F-A41F-EFFD07338150}"/>
              </a:ext>
            </a:extLst>
          </p:cNvPr>
          <p:cNvGraphicFramePr>
            <a:graphicFrameLocks noGrp="1"/>
          </p:cNvGraphicFramePr>
          <p:nvPr>
            <p:ph idx="1"/>
            <p:extLst>
              <p:ext uri="{D42A27DB-BD31-4B8C-83A1-F6EECF244321}">
                <p14:modId xmlns:p14="http://schemas.microsoft.com/office/powerpoint/2010/main" val="394243569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438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2C0096-7E51-6C44-966F-F33E77A31346}"/>
              </a:ext>
            </a:extLst>
          </p:cNvPr>
          <p:cNvSpPr>
            <a:spLocks noGrp="1"/>
          </p:cNvSpPr>
          <p:nvPr>
            <p:ph type="title"/>
          </p:nvPr>
        </p:nvSpPr>
        <p:spPr>
          <a:xfrm>
            <a:off x="838200" y="811161"/>
            <a:ext cx="3335594" cy="5403370"/>
          </a:xfrm>
        </p:spPr>
        <p:txBody>
          <a:bodyPr>
            <a:normAutofit/>
          </a:bodyPr>
          <a:lstStyle/>
          <a:p>
            <a:r>
              <a:rPr lang="en-US">
                <a:solidFill>
                  <a:srgbClr val="FFFFFF"/>
                </a:solidFill>
              </a:rPr>
              <a:t>Other small changes</a:t>
            </a:r>
          </a:p>
        </p:txBody>
      </p:sp>
      <p:sp>
        <p:nvSpPr>
          <p:cNvPr id="19" name="Rectangle 1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0E35485-594A-4435-BDB1-6CAFC0625C7A}"/>
              </a:ext>
            </a:extLst>
          </p:cNvPr>
          <p:cNvGraphicFramePr>
            <a:graphicFrameLocks noGrp="1"/>
          </p:cNvGraphicFramePr>
          <p:nvPr>
            <p:ph idx="1"/>
            <p:extLst>
              <p:ext uri="{D42A27DB-BD31-4B8C-83A1-F6EECF244321}">
                <p14:modId xmlns:p14="http://schemas.microsoft.com/office/powerpoint/2010/main" val="4121989612"/>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21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94516E9-EB75-B74B-93ED-7718FCABCB77}"/>
              </a:ext>
            </a:extLst>
          </p:cNvPr>
          <p:cNvPicPr>
            <a:picLocks noChangeAspect="1"/>
          </p:cNvPicPr>
          <p:nvPr/>
        </p:nvPicPr>
        <p:blipFill>
          <a:blip r:embed="rId2"/>
          <a:stretch>
            <a:fillRect/>
          </a:stretch>
        </p:blipFill>
        <p:spPr>
          <a:xfrm>
            <a:off x="8376571" y="2359217"/>
            <a:ext cx="2332334" cy="2332334"/>
          </a:xfrm>
          <a:prstGeom prst="rect">
            <a:avLst/>
          </a:prstGeom>
        </p:spPr>
      </p:pic>
      <p:sp>
        <p:nvSpPr>
          <p:cNvPr id="12" name="Freeform: Shape 11">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9B74FE-FFFC-F84D-9226-978919DB1E12}"/>
              </a:ext>
            </a:extLst>
          </p:cNvPr>
          <p:cNvSpPr>
            <a:spLocks noGrp="1"/>
          </p:cNvSpPr>
          <p:nvPr>
            <p:ph type="title"/>
          </p:nvPr>
        </p:nvSpPr>
        <p:spPr>
          <a:xfrm>
            <a:off x="838199" y="365125"/>
            <a:ext cx="5529943" cy="1325563"/>
          </a:xfrm>
        </p:spPr>
        <p:txBody>
          <a:bodyPr>
            <a:normAutofit/>
          </a:bodyPr>
          <a:lstStyle/>
          <a:p>
            <a:r>
              <a:rPr lang="en-US" dirty="0"/>
              <a:t>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26B596-C4BC-F94C-8BAA-A4911CD1179F}"/>
                  </a:ext>
                </a:extLst>
              </p:cNvPr>
              <p:cNvSpPr>
                <a:spLocks noGrp="1"/>
              </p:cNvSpPr>
              <p:nvPr>
                <p:ph idx="1"/>
              </p:nvPr>
            </p:nvSpPr>
            <p:spPr>
              <a:xfrm>
                <a:off x="838199" y="1825625"/>
                <a:ext cx="4128169" cy="3399518"/>
              </a:xfrm>
            </p:spPr>
            <p:txBody>
              <a:bodyPr>
                <a:normAutofit/>
              </a:bodyPr>
              <a:lstStyle/>
              <a:p>
                <a:r>
                  <a:rPr lang="en-US" sz="2000" dirty="0"/>
                  <a:t>This time, all the experiments have these parameters</a:t>
                </a:r>
              </a:p>
              <a:p>
                <a:r>
                  <a:rPr lang="en-US" sz="2000" dirty="0"/>
                  <a:t>180 projections</a:t>
                </a:r>
              </a:p>
              <a:p>
                <a:r>
                  <a:rPr lang="en-US" sz="2000" dirty="0"/>
                  <a:t>5 percent gaussian noise</a:t>
                </a:r>
              </a:p>
              <a:p>
                <a:r>
                  <a:rPr lang="en-US" sz="2000" dirty="0"/>
                  <a:t>The error in angle estimates is </a:t>
                </a:r>
                <a14:m>
                  <m:oMath xmlns:m="http://schemas.openxmlformats.org/officeDocument/2006/math">
                    <m:r>
                      <a:rPr lang="en-US" sz="2000" b="0" i="1" smtClean="0">
                        <a:latin typeface="Cambria Math" panose="02040503050406030204" pitchFamily="18" charset="0"/>
                      </a:rPr>
                      <m:t>±</m:t>
                    </m:r>
                  </m:oMath>
                </a14:m>
                <a:r>
                  <a:rPr lang="en-US" sz="2000" dirty="0"/>
                  <a:t> 5 degrees</a:t>
                </a:r>
              </a:p>
              <a:p>
                <a:r>
                  <a:rPr lang="en-US" sz="2000" dirty="0"/>
                  <a:t>The error in shift estimates is </a:t>
                </a:r>
                <a14:m>
                  <m:oMath xmlns:m="http://schemas.openxmlformats.org/officeDocument/2006/math">
                    <m:r>
                      <a:rPr lang="en-US" sz="2000" b="0" i="1" smtClean="0">
                        <a:latin typeface="Cambria Math" panose="02040503050406030204" pitchFamily="18" charset="0"/>
                      </a:rPr>
                      <m:t>±</m:t>
                    </m:r>
                  </m:oMath>
                </a14:m>
                <a:r>
                  <a:rPr lang="en-US" sz="2000" dirty="0"/>
                  <a:t> 2 pixels</a:t>
                </a:r>
              </a:p>
              <a:p>
                <a:r>
                  <a:rPr lang="en-US" sz="2000" dirty="0"/>
                  <a:t>This is the original image - </a:t>
                </a:r>
              </a:p>
              <a:p>
                <a:endParaRPr lang="en-US" sz="2000" dirty="0"/>
              </a:p>
            </p:txBody>
          </p:sp>
        </mc:Choice>
        <mc:Fallback>
          <p:sp>
            <p:nvSpPr>
              <p:cNvPr id="3" name="Content Placeholder 2">
                <a:extLst>
                  <a:ext uri="{FF2B5EF4-FFF2-40B4-BE49-F238E27FC236}">
                    <a16:creationId xmlns:a16="http://schemas.microsoft.com/office/drawing/2014/main" id="{BC26B596-C4BC-F94C-8BAA-A4911CD1179F}"/>
                  </a:ext>
                </a:extLst>
              </p:cNvPr>
              <p:cNvSpPr>
                <a:spLocks noGrp="1" noRot="1" noChangeAspect="1" noMove="1" noResize="1" noEditPoints="1" noAdjustHandles="1" noChangeArrowheads="1" noChangeShapeType="1" noTextEdit="1"/>
              </p:cNvSpPr>
              <p:nvPr>
                <p:ph idx="1"/>
              </p:nvPr>
            </p:nvSpPr>
            <p:spPr>
              <a:xfrm>
                <a:off x="838199" y="1825625"/>
                <a:ext cx="4128169" cy="3399518"/>
              </a:xfrm>
              <a:blipFill>
                <a:blip r:embed="rId3"/>
                <a:stretch>
                  <a:fillRect l="-1180" t="-1792" r="-147"/>
                </a:stretch>
              </a:blipFill>
            </p:spPr>
            <p:txBody>
              <a:bodyPr/>
              <a:lstStyle/>
              <a:p>
                <a:r>
                  <a:rPr lang="en-IN">
                    <a:noFill/>
                  </a:rPr>
                  <a:t> </a:t>
                </a:r>
              </a:p>
            </p:txBody>
          </p:sp>
        </mc:Fallback>
      </mc:AlternateContent>
    </p:spTree>
    <p:extLst>
      <p:ext uri="{BB962C8B-B14F-4D97-AF65-F5344CB8AC3E}">
        <p14:creationId xmlns:p14="http://schemas.microsoft.com/office/powerpoint/2010/main" val="9087906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F07D-E0B0-9743-8B3D-35D7973F3D28}"/>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6F22AA05-DA82-4E13-8665-8A3CB0CACAF5}"/>
              </a:ext>
            </a:extLst>
          </p:cNvPr>
          <p:cNvPicPr>
            <a:picLocks noGrp="1" noChangeAspect="1"/>
          </p:cNvPicPr>
          <p:nvPr>
            <p:ph idx="1"/>
          </p:nvPr>
        </p:nvPicPr>
        <p:blipFill>
          <a:blip r:embed="rId2"/>
          <a:stretch>
            <a:fillRect/>
          </a:stretch>
        </p:blipFill>
        <p:spPr>
          <a:xfrm>
            <a:off x="948017" y="1615520"/>
            <a:ext cx="1966666" cy="1966666"/>
          </a:xfrm>
        </p:spPr>
      </p:pic>
      <p:pic>
        <p:nvPicPr>
          <p:cNvPr id="8" name="Picture 7">
            <a:extLst>
              <a:ext uri="{FF2B5EF4-FFF2-40B4-BE49-F238E27FC236}">
                <a16:creationId xmlns:a16="http://schemas.microsoft.com/office/drawing/2014/main" id="{A866A830-5B29-4552-A5A2-FB2B3D0C96D4}"/>
              </a:ext>
            </a:extLst>
          </p:cNvPr>
          <p:cNvPicPr>
            <a:picLocks noChangeAspect="1"/>
          </p:cNvPicPr>
          <p:nvPr/>
        </p:nvPicPr>
        <p:blipFill>
          <a:blip r:embed="rId3"/>
          <a:stretch>
            <a:fillRect/>
          </a:stretch>
        </p:blipFill>
        <p:spPr>
          <a:xfrm>
            <a:off x="5242201" y="3755657"/>
            <a:ext cx="1996632" cy="1996632"/>
          </a:xfrm>
          <a:prstGeom prst="rect">
            <a:avLst/>
          </a:prstGeom>
        </p:spPr>
      </p:pic>
      <p:pic>
        <p:nvPicPr>
          <p:cNvPr id="10" name="Picture 9" descr="A picture containing tennis, racket&#10;&#10;Description generated with high confidence">
            <a:extLst>
              <a:ext uri="{FF2B5EF4-FFF2-40B4-BE49-F238E27FC236}">
                <a16:creationId xmlns:a16="http://schemas.microsoft.com/office/drawing/2014/main" id="{17A14D30-C508-4871-8A2C-F95A7AF4DDC5}"/>
              </a:ext>
            </a:extLst>
          </p:cNvPr>
          <p:cNvPicPr>
            <a:picLocks noChangeAspect="1"/>
          </p:cNvPicPr>
          <p:nvPr/>
        </p:nvPicPr>
        <p:blipFill>
          <a:blip r:embed="rId4"/>
          <a:stretch>
            <a:fillRect/>
          </a:stretch>
        </p:blipFill>
        <p:spPr>
          <a:xfrm>
            <a:off x="3089366" y="1600536"/>
            <a:ext cx="1996633" cy="1996633"/>
          </a:xfrm>
          <a:prstGeom prst="rect">
            <a:avLst/>
          </a:prstGeom>
        </p:spPr>
      </p:pic>
      <p:pic>
        <p:nvPicPr>
          <p:cNvPr id="12" name="Picture 11" descr="A picture containing racket, tennis, bicycle&#10;&#10;Description generated with high confidence">
            <a:extLst>
              <a:ext uri="{FF2B5EF4-FFF2-40B4-BE49-F238E27FC236}">
                <a16:creationId xmlns:a16="http://schemas.microsoft.com/office/drawing/2014/main" id="{88B19FA0-DDF1-4E0C-AD1E-3711FB974161}"/>
              </a:ext>
            </a:extLst>
          </p:cNvPr>
          <p:cNvPicPr>
            <a:picLocks noChangeAspect="1"/>
          </p:cNvPicPr>
          <p:nvPr/>
        </p:nvPicPr>
        <p:blipFill>
          <a:blip r:embed="rId5"/>
          <a:stretch>
            <a:fillRect/>
          </a:stretch>
        </p:blipFill>
        <p:spPr>
          <a:xfrm>
            <a:off x="5242201" y="1615519"/>
            <a:ext cx="1966666" cy="1966666"/>
          </a:xfrm>
          <a:prstGeom prst="rect">
            <a:avLst/>
          </a:prstGeom>
        </p:spPr>
      </p:pic>
      <p:pic>
        <p:nvPicPr>
          <p:cNvPr id="14" name="Picture 13">
            <a:extLst>
              <a:ext uri="{FF2B5EF4-FFF2-40B4-BE49-F238E27FC236}">
                <a16:creationId xmlns:a16="http://schemas.microsoft.com/office/drawing/2014/main" id="{39C1B572-17D2-4081-8E43-36385BC70B8E}"/>
              </a:ext>
            </a:extLst>
          </p:cNvPr>
          <p:cNvPicPr>
            <a:picLocks noChangeAspect="1"/>
          </p:cNvPicPr>
          <p:nvPr/>
        </p:nvPicPr>
        <p:blipFill>
          <a:blip r:embed="rId6"/>
          <a:stretch>
            <a:fillRect/>
          </a:stretch>
        </p:blipFill>
        <p:spPr>
          <a:xfrm>
            <a:off x="7365069" y="1615519"/>
            <a:ext cx="1966666" cy="1966666"/>
          </a:xfrm>
          <a:prstGeom prst="rect">
            <a:avLst/>
          </a:prstGeom>
        </p:spPr>
      </p:pic>
      <p:pic>
        <p:nvPicPr>
          <p:cNvPr id="16" name="Picture 15" descr="A close up of a speaker&#10;&#10;Description generated with high confidence">
            <a:extLst>
              <a:ext uri="{FF2B5EF4-FFF2-40B4-BE49-F238E27FC236}">
                <a16:creationId xmlns:a16="http://schemas.microsoft.com/office/drawing/2014/main" id="{583A1505-62D6-40C5-B47C-FAC6B9EE0344}"/>
              </a:ext>
            </a:extLst>
          </p:cNvPr>
          <p:cNvPicPr>
            <a:picLocks noChangeAspect="1"/>
          </p:cNvPicPr>
          <p:nvPr/>
        </p:nvPicPr>
        <p:blipFill>
          <a:blip r:embed="rId7"/>
          <a:stretch>
            <a:fillRect/>
          </a:stretch>
        </p:blipFill>
        <p:spPr>
          <a:xfrm>
            <a:off x="9466984" y="1615520"/>
            <a:ext cx="1996633" cy="1996633"/>
          </a:xfrm>
          <a:prstGeom prst="rect">
            <a:avLst/>
          </a:prstGeom>
        </p:spPr>
      </p:pic>
    </p:spTree>
    <p:extLst>
      <p:ext uri="{BB962C8B-B14F-4D97-AF65-F5344CB8AC3E}">
        <p14:creationId xmlns:p14="http://schemas.microsoft.com/office/powerpoint/2010/main" val="41254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E285-5518-4BDC-9F72-26FED00026F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D36C352-5272-482F-9568-688E37295F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221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357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RELION</vt:lpstr>
      <vt:lpstr>Where were we last time</vt:lpstr>
      <vt:lpstr>The results seen last time</vt:lpstr>
      <vt:lpstr>What changes have been made since then</vt:lpstr>
      <vt:lpstr>Other small changes</vt:lpstr>
      <vt:lpstr>Results</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RELION</dc:title>
  <dc:creator>Arunabh Ghosh</dc:creator>
  <cp:lastModifiedBy>Arunabh Ghosh</cp:lastModifiedBy>
  <cp:revision>3</cp:revision>
  <dcterms:created xsi:type="dcterms:W3CDTF">2018-07-06T11:37:11Z</dcterms:created>
  <dcterms:modified xsi:type="dcterms:W3CDTF">2018-07-06T12:15:31Z</dcterms:modified>
</cp:coreProperties>
</file>