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72" r:id="rId7"/>
    <p:sldId id="273" r:id="rId8"/>
    <p:sldId id="274" r:id="rId9"/>
    <p:sldId id="275" r:id="rId10"/>
    <p:sldId id="276" r:id="rId11"/>
    <p:sldId id="277" r:id="rId12"/>
    <p:sldId id="283" r:id="rId13"/>
    <p:sldId id="280" r:id="rId14"/>
    <p:sldId id="281" r:id="rId15"/>
    <p:sldId id="284" r:id="rId16"/>
    <p:sldId id="282" r:id="rId17"/>
    <p:sldId id="285" r:id="rId18"/>
    <p:sldId id="286" r:id="rId19"/>
    <p:sldId id="287" r:id="rId20"/>
    <p:sldId id="288" r:id="rId21"/>
    <p:sldId id="289"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8" d="100"/>
          <a:sy n="68" d="100"/>
        </p:scale>
        <p:origin x="616" y="52"/>
      </p:cViewPr>
      <p:guideLst>
        <p:guide orient="horz" pos="2160"/>
        <p:guide pos="3839"/>
      </p:guideLst>
    </p:cSldViewPr>
  </p:slideViewPr>
  <p:notesTextViewPr>
    <p:cViewPr>
      <p:scale>
        <a:sx n="1" d="1"/>
        <a:sy n="1" d="1"/>
      </p:scale>
      <p:origin x="0" y="0"/>
    </p:cViewPr>
  </p:notesTextViewPr>
  <p:sorterViewPr>
    <p:cViewPr>
      <p:scale>
        <a:sx n="100" d="100"/>
        <a:sy n="100" d="100"/>
      </p:scale>
      <p:origin x="0" y="-1296"/>
    </p:cViewPr>
  </p:sorterViewPr>
  <p:notesViewPr>
    <p:cSldViewPr showGuides="1">
      <p:cViewPr varScale="1">
        <p:scale>
          <a:sx n="51" d="100"/>
          <a:sy n="51" d="100"/>
        </p:scale>
        <p:origin x="269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5/5/2018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5/5/2018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5/5/2018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5/5/2018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5/5/2018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Tomographic reconstructions under unknown angles and shifts</a:t>
            </a:r>
          </a:p>
        </p:txBody>
      </p:sp>
      <p:sp>
        <p:nvSpPr>
          <p:cNvPr id="5" name="Subtitle 4"/>
          <p:cNvSpPr>
            <a:spLocks noGrp="1"/>
          </p:cNvSpPr>
          <p:nvPr>
            <p:ph type="subTitle" idx="1"/>
          </p:nvPr>
        </p:nvSpPr>
        <p:spPr/>
        <p:txBody>
          <a:bodyPr/>
          <a:lstStyle/>
          <a:p>
            <a:r>
              <a:rPr lang="en-US" dirty="0"/>
              <a:t>By Arunabh ghosh</a:t>
            </a:r>
          </a:p>
          <a:p>
            <a:r>
              <a:rPr lang="en-US" dirty="0"/>
              <a:t>Advisor: Prof. Ajit Rajwade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F8D-D3D7-4859-AE75-9A9FD6052697}"/>
              </a:ext>
            </a:extLst>
          </p:cNvPr>
          <p:cNvSpPr>
            <a:spLocks noGrp="1"/>
          </p:cNvSpPr>
          <p:nvPr>
            <p:ph type="title"/>
          </p:nvPr>
        </p:nvSpPr>
        <p:spPr/>
        <p:txBody>
          <a:bodyPr/>
          <a:lstStyle/>
          <a:p>
            <a:r>
              <a:rPr lang="en-US" dirty="0"/>
              <a:t>Adding 50% noise to projections</a:t>
            </a:r>
            <a:endParaRPr lang="en-IN" dirty="0"/>
          </a:p>
        </p:txBody>
      </p:sp>
      <p:sp>
        <p:nvSpPr>
          <p:cNvPr id="3" name="Content Placeholder 2">
            <a:extLst>
              <a:ext uri="{FF2B5EF4-FFF2-40B4-BE49-F238E27FC236}">
                <a16:creationId xmlns:a16="http://schemas.microsoft.com/office/drawing/2014/main" id="{3D8E2BE7-4668-4B4F-8930-A144B307A75A}"/>
              </a:ext>
            </a:extLst>
          </p:cNvPr>
          <p:cNvSpPr>
            <a:spLocks noGrp="1"/>
          </p:cNvSpPr>
          <p:nvPr>
            <p:ph idx="1"/>
          </p:nvPr>
        </p:nvSpPr>
        <p:spPr/>
        <p:txBody>
          <a:bodyPr/>
          <a:lstStyle/>
          <a:p>
            <a:r>
              <a:rPr lang="en-US" dirty="0"/>
              <a:t>We took the problem statement one step further, and decided to add 50% noise to the projections.</a:t>
            </a:r>
          </a:p>
          <a:p>
            <a:r>
              <a:rPr lang="en-US" dirty="0"/>
              <a:t>Our previous algorithm fails to reconstruct the image from such noisy projections.</a:t>
            </a:r>
          </a:p>
          <a:p>
            <a:r>
              <a:rPr lang="en-US" dirty="0"/>
              <a:t>So we had to modify the algorithm majorly focusing on how we can reduce the noise and make our algorithm robust to noise.</a:t>
            </a:r>
            <a:endParaRPr lang="en-IN" dirty="0"/>
          </a:p>
        </p:txBody>
      </p:sp>
    </p:spTree>
    <p:extLst>
      <p:ext uri="{BB962C8B-B14F-4D97-AF65-F5344CB8AC3E}">
        <p14:creationId xmlns:p14="http://schemas.microsoft.com/office/powerpoint/2010/main" val="277977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AE6-1BD8-457A-A516-87CD73166F93}"/>
              </a:ext>
            </a:extLst>
          </p:cNvPr>
          <p:cNvSpPr>
            <a:spLocks noGrp="1"/>
          </p:cNvSpPr>
          <p:nvPr>
            <p:ph type="title"/>
          </p:nvPr>
        </p:nvSpPr>
        <p:spPr/>
        <p:txBody>
          <a:bodyPr/>
          <a:lstStyle/>
          <a:p>
            <a:r>
              <a:rPr lang="en-US" dirty="0"/>
              <a:t>Denoising of projections</a:t>
            </a:r>
            <a:endParaRPr lang="en-IN" dirty="0"/>
          </a:p>
        </p:txBody>
      </p:sp>
      <p:sp>
        <p:nvSpPr>
          <p:cNvPr id="3" name="Content Placeholder 2">
            <a:extLst>
              <a:ext uri="{FF2B5EF4-FFF2-40B4-BE49-F238E27FC236}">
                <a16:creationId xmlns:a16="http://schemas.microsoft.com/office/drawing/2014/main" id="{EBD21129-76EF-495C-9B97-C3994EEB0E19}"/>
              </a:ext>
            </a:extLst>
          </p:cNvPr>
          <p:cNvSpPr>
            <a:spLocks noGrp="1"/>
          </p:cNvSpPr>
          <p:nvPr>
            <p:ph idx="1"/>
          </p:nvPr>
        </p:nvSpPr>
        <p:spPr>
          <a:xfrm>
            <a:off x="1218883" y="1701796"/>
            <a:ext cx="10360501" cy="4881567"/>
          </a:xfrm>
        </p:spPr>
        <p:txBody>
          <a:bodyPr>
            <a:normAutofit/>
          </a:bodyPr>
          <a:lstStyle/>
          <a:p>
            <a:r>
              <a:rPr lang="en-IN" dirty="0"/>
              <a:t>The first step, involves using a patch-based PCA denoising method to reduce the noise in the projections.</a:t>
            </a:r>
          </a:p>
          <a:p>
            <a:r>
              <a:rPr lang="en-US" dirty="0"/>
              <a:t>However just this step is not enough to denoise in the projections.</a:t>
            </a:r>
            <a:endParaRPr lang="en-IN" dirty="0"/>
          </a:p>
          <a:p>
            <a:r>
              <a:rPr lang="en-US" dirty="0"/>
              <a:t>W</a:t>
            </a:r>
            <a:r>
              <a:rPr lang="en-IN" dirty="0"/>
              <a:t>e decided cluster the projections to a small set of projections using K-means clustering and take the cluster centres as our actual projections.</a:t>
            </a:r>
          </a:p>
          <a:p>
            <a:r>
              <a:rPr lang="en-US" dirty="0"/>
              <a:t>I</a:t>
            </a:r>
            <a:r>
              <a:rPr lang="en-IN" dirty="0"/>
              <a:t>n the process of taking the cluster centres, the averaging over many projections would filter the noise out.</a:t>
            </a:r>
          </a:p>
          <a:p>
            <a:r>
              <a:rPr lang="en-US" dirty="0"/>
              <a:t>Taking the cluster centers our algorithm  proceeded in the same way before.</a:t>
            </a:r>
          </a:p>
        </p:txBody>
      </p:sp>
    </p:spTree>
    <p:extLst>
      <p:ext uri="{BB962C8B-B14F-4D97-AF65-F5344CB8AC3E}">
        <p14:creationId xmlns:p14="http://schemas.microsoft.com/office/powerpoint/2010/main" val="1064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AD363A-50BD-400D-BFD4-192A45B7CC6C}"/>
              </a:ext>
            </a:extLst>
          </p:cNvPr>
          <p:cNvGraphicFramePr>
            <a:graphicFrameLocks noGrp="1"/>
          </p:cNvGraphicFramePr>
          <p:nvPr>
            <p:extLst>
              <p:ext uri="{D42A27DB-BD31-4B8C-83A1-F6EECF244321}">
                <p14:modId xmlns:p14="http://schemas.microsoft.com/office/powerpoint/2010/main" val="233058224"/>
              </p:ext>
            </p:extLst>
          </p:nvPr>
        </p:nvGraphicFramePr>
        <p:xfrm>
          <a:off x="6094409" y="720372"/>
          <a:ext cx="6019804" cy="5854984"/>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2638157537"/>
                    </a:ext>
                  </a:extLst>
                </a:gridCol>
                <a:gridCol w="1504951">
                  <a:extLst>
                    <a:ext uri="{9D8B030D-6E8A-4147-A177-3AD203B41FA5}">
                      <a16:colId xmlns:a16="http://schemas.microsoft.com/office/drawing/2014/main" val="3201252286"/>
                    </a:ext>
                  </a:extLst>
                </a:gridCol>
                <a:gridCol w="1504951">
                  <a:extLst>
                    <a:ext uri="{9D8B030D-6E8A-4147-A177-3AD203B41FA5}">
                      <a16:colId xmlns:a16="http://schemas.microsoft.com/office/drawing/2014/main" val="2391010148"/>
                    </a:ext>
                  </a:extLst>
                </a:gridCol>
                <a:gridCol w="1504951">
                  <a:extLst>
                    <a:ext uri="{9D8B030D-6E8A-4147-A177-3AD203B41FA5}">
                      <a16:colId xmlns:a16="http://schemas.microsoft.com/office/drawing/2014/main" val="4056140053"/>
                    </a:ext>
                  </a:extLst>
                </a:gridCol>
              </a:tblGrid>
              <a:tr h="1136086">
                <a:tc>
                  <a:txBody>
                    <a:bodyPr/>
                    <a:lstStyle/>
                    <a:p>
                      <a:r>
                        <a:rPr lang="en-US" sz="1600" dirty="0"/>
                        <a:t>Number of Projection Angles</a:t>
                      </a:r>
                      <a:endParaRPr lang="en-IN" sz="1600" dirty="0"/>
                    </a:p>
                  </a:txBody>
                  <a:tcPr/>
                </a:tc>
                <a:tc>
                  <a:txBody>
                    <a:bodyPr/>
                    <a:lstStyle/>
                    <a:p>
                      <a:r>
                        <a:rPr lang="en-US" sz="1600" dirty="0"/>
                        <a:t>Number of Clusters</a:t>
                      </a:r>
                      <a:endParaRPr lang="en-IN" sz="1600" dirty="0"/>
                    </a:p>
                  </a:txBody>
                  <a:tcPr/>
                </a:tc>
                <a:tc>
                  <a:txBody>
                    <a:bodyPr/>
                    <a:lstStyle/>
                    <a:p>
                      <a:r>
                        <a:rPr lang="en-US" sz="1600" dirty="0"/>
                        <a:t>Relative Error of moment based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moment based final image</a:t>
                      </a:r>
                      <a:endParaRPr lang="en-IN" sz="1600" dirty="0"/>
                    </a:p>
                  </a:txBody>
                  <a:tcPr/>
                </a:tc>
                <a:extLst>
                  <a:ext uri="{0D108BD9-81ED-4DB2-BD59-A6C34878D82A}">
                    <a16:rowId xmlns:a16="http://schemas.microsoft.com/office/drawing/2014/main" val="2341499476"/>
                  </a:ext>
                </a:extLst>
              </a:tr>
              <a:tr h="1136086">
                <a:tc>
                  <a:txBody>
                    <a:bodyPr/>
                    <a:lstStyle/>
                    <a:p>
                      <a:r>
                        <a:rPr lang="en-US" dirty="0"/>
                        <a:t>10000</a:t>
                      </a:r>
                      <a:endParaRPr lang="en-IN" dirty="0"/>
                    </a:p>
                  </a:txBody>
                  <a:tcPr/>
                </a:tc>
                <a:tc>
                  <a:txBody>
                    <a:bodyPr/>
                    <a:lstStyle/>
                    <a:p>
                      <a:r>
                        <a:rPr lang="en-US" dirty="0"/>
                        <a:t>50</a:t>
                      </a:r>
                      <a:endParaRPr lang="en-IN" dirty="0"/>
                    </a:p>
                  </a:txBody>
                  <a:tcPr/>
                </a:tc>
                <a:tc>
                  <a:txBody>
                    <a:bodyPr/>
                    <a:lstStyle/>
                    <a:p>
                      <a:r>
                        <a:rPr lang="en-US" dirty="0"/>
                        <a:t>28.26%</a:t>
                      </a:r>
                      <a:endParaRPr lang="en-IN" dirty="0"/>
                    </a:p>
                  </a:txBody>
                  <a:tcPr/>
                </a:tc>
                <a:tc>
                  <a:txBody>
                    <a:bodyPr/>
                    <a:lstStyle/>
                    <a:p>
                      <a:r>
                        <a:rPr lang="en-US" dirty="0"/>
                        <a:t>28.92%</a:t>
                      </a:r>
                      <a:endParaRPr lang="en-IN" dirty="0"/>
                    </a:p>
                  </a:txBody>
                  <a:tcPr/>
                </a:tc>
                <a:extLst>
                  <a:ext uri="{0D108BD9-81ED-4DB2-BD59-A6C34878D82A}">
                    <a16:rowId xmlns:a16="http://schemas.microsoft.com/office/drawing/2014/main" val="2274490068"/>
                  </a:ext>
                </a:extLst>
              </a:tr>
              <a:tr h="1136086">
                <a:tc>
                  <a:txBody>
                    <a:bodyPr/>
                    <a:lstStyle/>
                    <a:p>
                      <a:r>
                        <a:rPr lang="en-US" dirty="0"/>
                        <a:t>20000</a:t>
                      </a:r>
                      <a:endParaRPr lang="en-IN" dirty="0"/>
                    </a:p>
                  </a:txBody>
                  <a:tcPr/>
                </a:tc>
                <a:tc>
                  <a:txBody>
                    <a:bodyPr/>
                    <a:lstStyle/>
                    <a:p>
                      <a:r>
                        <a:rPr lang="en-US" dirty="0"/>
                        <a:t>50</a:t>
                      </a:r>
                      <a:endParaRPr lang="en-IN" dirty="0"/>
                    </a:p>
                  </a:txBody>
                  <a:tcPr/>
                </a:tc>
                <a:tc>
                  <a:txBody>
                    <a:bodyPr/>
                    <a:lstStyle/>
                    <a:p>
                      <a:r>
                        <a:rPr lang="en-US" dirty="0"/>
                        <a:t>17.43%</a:t>
                      </a:r>
                      <a:endParaRPr lang="en-IN" dirty="0"/>
                    </a:p>
                  </a:txBody>
                  <a:tcPr/>
                </a:tc>
                <a:tc>
                  <a:txBody>
                    <a:bodyPr/>
                    <a:lstStyle/>
                    <a:p>
                      <a:r>
                        <a:rPr lang="en-US" dirty="0"/>
                        <a:t>14.14%</a:t>
                      </a:r>
                      <a:endParaRPr lang="en-IN" dirty="0"/>
                    </a:p>
                  </a:txBody>
                  <a:tcPr/>
                </a:tc>
                <a:extLst>
                  <a:ext uri="{0D108BD9-81ED-4DB2-BD59-A6C34878D82A}">
                    <a16:rowId xmlns:a16="http://schemas.microsoft.com/office/drawing/2014/main" val="3815587570"/>
                  </a:ext>
                </a:extLst>
              </a:tr>
              <a:tr h="1136086">
                <a:tc>
                  <a:txBody>
                    <a:bodyPr/>
                    <a:lstStyle/>
                    <a:p>
                      <a:r>
                        <a:rPr lang="en-US" dirty="0"/>
                        <a:t>40000</a:t>
                      </a:r>
                      <a:endParaRPr lang="en-IN" dirty="0"/>
                    </a:p>
                  </a:txBody>
                  <a:tcPr/>
                </a:tc>
                <a:tc>
                  <a:txBody>
                    <a:bodyPr/>
                    <a:lstStyle/>
                    <a:p>
                      <a:r>
                        <a:rPr lang="en-US" dirty="0"/>
                        <a:t>50</a:t>
                      </a:r>
                      <a:endParaRPr lang="en-IN" dirty="0"/>
                    </a:p>
                  </a:txBody>
                  <a:tcPr/>
                </a:tc>
                <a:tc>
                  <a:txBody>
                    <a:bodyPr/>
                    <a:lstStyle/>
                    <a:p>
                      <a:r>
                        <a:rPr lang="en-US" dirty="0"/>
                        <a:t>14.56%</a:t>
                      </a:r>
                      <a:endParaRPr lang="en-IN" dirty="0"/>
                    </a:p>
                  </a:txBody>
                  <a:tcPr/>
                </a:tc>
                <a:tc>
                  <a:txBody>
                    <a:bodyPr/>
                    <a:lstStyle/>
                    <a:p>
                      <a:r>
                        <a:rPr lang="en-US" dirty="0"/>
                        <a:t>13.1%</a:t>
                      </a:r>
                      <a:endParaRPr lang="en-IN" dirty="0"/>
                    </a:p>
                  </a:txBody>
                  <a:tcPr/>
                </a:tc>
                <a:extLst>
                  <a:ext uri="{0D108BD9-81ED-4DB2-BD59-A6C34878D82A}">
                    <a16:rowId xmlns:a16="http://schemas.microsoft.com/office/drawing/2014/main" val="2962054566"/>
                  </a:ext>
                </a:extLst>
              </a:tr>
              <a:tr h="1136086">
                <a:tc>
                  <a:txBody>
                    <a:bodyPr/>
                    <a:lstStyle/>
                    <a:p>
                      <a:r>
                        <a:rPr lang="en-US" dirty="0"/>
                        <a:t>40000</a:t>
                      </a:r>
                      <a:endParaRPr lang="en-IN" dirty="0"/>
                    </a:p>
                  </a:txBody>
                  <a:tcPr/>
                </a:tc>
                <a:tc>
                  <a:txBody>
                    <a:bodyPr/>
                    <a:lstStyle/>
                    <a:p>
                      <a:r>
                        <a:rPr lang="en-US" dirty="0"/>
                        <a:t>90</a:t>
                      </a:r>
                      <a:endParaRPr lang="en-IN" dirty="0"/>
                    </a:p>
                  </a:txBody>
                  <a:tcPr/>
                </a:tc>
                <a:tc>
                  <a:txBody>
                    <a:bodyPr/>
                    <a:lstStyle/>
                    <a:p>
                      <a:r>
                        <a:rPr lang="en-US" dirty="0"/>
                        <a:t>12.35%</a:t>
                      </a:r>
                      <a:endParaRPr lang="en-IN" dirty="0"/>
                    </a:p>
                  </a:txBody>
                  <a:tcPr/>
                </a:tc>
                <a:tc>
                  <a:txBody>
                    <a:bodyPr/>
                    <a:lstStyle/>
                    <a:p>
                      <a:r>
                        <a:rPr lang="en-US" dirty="0"/>
                        <a:t>9.54%</a:t>
                      </a:r>
                      <a:endParaRPr lang="en-IN" dirty="0"/>
                    </a:p>
                  </a:txBody>
                  <a:tcPr/>
                </a:tc>
                <a:extLst>
                  <a:ext uri="{0D108BD9-81ED-4DB2-BD59-A6C34878D82A}">
                    <a16:rowId xmlns:a16="http://schemas.microsoft.com/office/drawing/2014/main" val="2573854030"/>
                  </a:ext>
                </a:extLst>
              </a:tr>
            </a:tbl>
          </a:graphicData>
        </a:graphic>
      </p:graphicFrame>
      <p:sp>
        <p:nvSpPr>
          <p:cNvPr id="23" name="TextBox 22">
            <a:extLst>
              <a:ext uri="{FF2B5EF4-FFF2-40B4-BE49-F238E27FC236}">
                <a16:creationId xmlns:a16="http://schemas.microsoft.com/office/drawing/2014/main" id="{2E2A4B97-25F7-43C8-9087-623FCAD95F87}"/>
              </a:ext>
            </a:extLst>
          </p:cNvPr>
          <p:cNvSpPr txBox="1"/>
          <p:nvPr/>
        </p:nvSpPr>
        <p:spPr>
          <a:xfrm>
            <a:off x="1468265" y="711540"/>
            <a:ext cx="2667000" cy="646331"/>
          </a:xfrm>
          <a:prstGeom prst="rect">
            <a:avLst/>
          </a:prstGeom>
          <a:noFill/>
        </p:spPr>
        <p:txBody>
          <a:bodyPr wrap="square" rtlCol="0">
            <a:spAutoFit/>
          </a:bodyPr>
          <a:lstStyle/>
          <a:p>
            <a:r>
              <a:rPr lang="en-US" sz="3600" dirty="0">
                <a:latin typeface="+mj-lt"/>
              </a:rPr>
              <a:t>Results</a:t>
            </a:r>
            <a:endParaRPr lang="en-IN" sz="3600" dirty="0">
              <a:latin typeface="+mj-lt"/>
            </a:endParaRPr>
          </a:p>
        </p:txBody>
      </p:sp>
      <p:pic>
        <p:nvPicPr>
          <p:cNvPr id="3" name="Picture 2" descr="A picture containing animal&#10;&#10;Description generated with high confidence">
            <a:extLst>
              <a:ext uri="{FF2B5EF4-FFF2-40B4-BE49-F238E27FC236}">
                <a16:creationId xmlns:a16="http://schemas.microsoft.com/office/drawing/2014/main" id="{A9504F9B-70B3-40F5-9BC5-6A56931D1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422" y="2100072"/>
            <a:ext cx="984510" cy="984510"/>
          </a:xfrm>
          <a:prstGeom prst="rect">
            <a:avLst/>
          </a:prstGeom>
        </p:spPr>
      </p:pic>
      <p:pic>
        <p:nvPicPr>
          <p:cNvPr id="6" name="Picture 5" descr="An animal looking at the camera&#10;&#10;Description generated with very high confidence">
            <a:extLst>
              <a:ext uri="{FF2B5EF4-FFF2-40B4-BE49-F238E27FC236}">
                <a16:creationId xmlns:a16="http://schemas.microsoft.com/office/drawing/2014/main" id="{8FCAEFC9-0E2C-4750-BC7A-2CE4AE648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108" y="2093720"/>
            <a:ext cx="982777" cy="982777"/>
          </a:xfrm>
          <a:prstGeom prst="rect">
            <a:avLst/>
          </a:prstGeom>
        </p:spPr>
      </p:pic>
      <p:pic>
        <p:nvPicPr>
          <p:cNvPr id="10" name="Picture 9" descr="A close up of a piece of paper&#10;&#10;Description generated with high confidence">
            <a:extLst>
              <a:ext uri="{FF2B5EF4-FFF2-40B4-BE49-F238E27FC236}">
                <a16:creationId xmlns:a16="http://schemas.microsoft.com/office/drawing/2014/main" id="{5ACE1B30-2388-4755-AD26-D135D5886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553" y="4276118"/>
            <a:ext cx="984509" cy="984509"/>
          </a:xfrm>
          <a:prstGeom prst="rect">
            <a:avLst/>
          </a:prstGeom>
        </p:spPr>
      </p:pic>
      <p:pic>
        <p:nvPicPr>
          <p:cNvPr id="14" name="Picture 13" descr="A close up of an animal&#10;&#10;Description generated with high confidence">
            <a:extLst>
              <a:ext uri="{FF2B5EF4-FFF2-40B4-BE49-F238E27FC236}">
                <a16:creationId xmlns:a16="http://schemas.microsoft.com/office/drawing/2014/main" id="{EDFB00A6-813F-4370-864B-D2036F9FE6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7107" y="4275022"/>
            <a:ext cx="982777" cy="982777"/>
          </a:xfrm>
          <a:prstGeom prst="rect">
            <a:avLst/>
          </a:prstGeom>
        </p:spPr>
      </p:pic>
      <p:pic>
        <p:nvPicPr>
          <p:cNvPr id="18" name="Picture 17" descr="A close up of an animal&#10;&#10;Description generated with high confidence">
            <a:extLst>
              <a:ext uri="{FF2B5EF4-FFF2-40B4-BE49-F238E27FC236}">
                <a16:creationId xmlns:a16="http://schemas.microsoft.com/office/drawing/2014/main" id="{599A8349-E2FF-4DD7-AD3C-DAF2A0FC24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068" y="3184371"/>
            <a:ext cx="982776" cy="982776"/>
          </a:xfrm>
          <a:prstGeom prst="rect">
            <a:avLst/>
          </a:prstGeom>
        </p:spPr>
      </p:pic>
      <p:pic>
        <p:nvPicPr>
          <p:cNvPr id="22" name="Picture 21" descr="A close up of an animal&#10;&#10;Description generated with very high confidence">
            <a:extLst>
              <a:ext uri="{FF2B5EF4-FFF2-40B4-BE49-F238E27FC236}">
                <a16:creationId xmlns:a16="http://schemas.microsoft.com/office/drawing/2014/main" id="{BBAF18A7-F0C3-4D21-8290-DE77CDA3F4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7107" y="3184371"/>
            <a:ext cx="982776" cy="982776"/>
          </a:xfrm>
          <a:prstGeom prst="rect">
            <a:avLst/>
          </a:prstGeom>
        </p:spPr>
      </p:pic>
      <p:pic>
        <p:nvPicPr>
          <p:cNvPr id="25" name="Picture 24" descr="A close up of a mans face&#10;&#10;Description generated with high confidence">
            <a:extLst>
              <a:ext uri="{FF2B5EF4-FFF2-40B4-BE49-F238E27FC236}">
                <a16:creationId xmlns:a16="http://schemas.microsoft.com/office/drawing/2014/main" id="{20D7C9C4-36FD-4731-8F96-70B9EF79E6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9421" y="5429301"/>
            <a:ext cx="982775" cy="982775"/>
          </a:xfrm>
          <a:prstGeom prst="rect">
            <a:avLst/>
          </a:prstGeom>
        </p:spPr>
      </p:pic>
      <p:pic>
        <p:nvPicPr>
          <p:cNvPr id="27" name="Picture 26">
            <a:extLst>
              <a:ext uri="{FF2B5EF4-FFF2-40B4-BE49-F238E27FC236}">
                <a16:creationId xmlns:a16="http://schemas.microsoft.com/office/drawing/2014/main" id="{5FF41552-5EF4-4606-B9FD-3ADD8C7C92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7107" y="5429302"/>
            <a:ext cx="982775" cy="982775"/>
          </a:xfrm>
          <a:prstGeom prst="rect">
            <a:avLst/>
          </a:prstGeom>
        </p:spPr>
      </p:pic>
    </p:spTree>
    <p:extLst>
      <p:ext uri="{BB962C8B-B14F-4D97-AF65-F5344CB8AC3E}">
        <p14:creationId xmlns:p14="http://schemas.microsoft.com/office/powerpoint/2010/main" val="365208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0C9B-51F3-4412-9435-A9C9902990B1}"/>
              </a:ext>
            </a:extLst>
          </p:cNvPr>
          <p:cNvSpPr>
            <a:spLocks noGrp="1"/>
          </p:cNvSpPr>
          <p:nvPr>
            <p:ph type="title"/>
          </p:nvPr>
        </p:nvSpPr>
        <p:spPr/>
        <p:txBody>
          <a:bodyPr/>
          <a:lstStyle/>
          <a:p>
            <a:r>
              <a:rPr lang="en-US" dirty="0"/>
              <a:t>Some more results</a:t>
            </a:r>
            <a:endParaRPr lang="en-IN" dirty="0"/>
          </a:p>
        </p:txBody>
      </p:sp>
      <p:pic>
        <p:nvPicPr>
          <p:cNvPr id="5" name="Content Placeholder 4" descr="A close up of a person&#10;&#10;Description generated with very high confidence">
            <a:extLst>
              <a:ext uri="{FF2B5EF4-FFF2-40B4-BE49-F238E27FC236}">
                <a16:creationId xmlns:a16="http://schemas.microsoft.com/office/drawing/2014/main" id="{3192FDE0-4FBC-49CB-8DD4-DAF5404D82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1" y="2144693"/>
            <a:ext cx="1447800" cy="1447800"/>
          </a:xfrm>
        </p:spPr>
      </p:pic>
      <p:pic>
        <p:nvPicPr>
          <p:cNvPr id="7" name="Picture 6" descr="A cat with its mouth open&#10;&#10;Description generated with very high confidence">
            <a:extLst>
              <a:ext uri="{FF2B5EF4-FFF2-40B4-BE49-F238E27FC236}">
                <a16:creationId xmlns:a16="http://schemas.microsoft.com/office/drawing/2014/main" id="{127C4D1C-315D-4CA6-A850-735ED15B8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05" y="2144693"/>
            <a:ext cx="1447800" cy="1447800"/>
          </a:xfrm>
          <a:prstGeom prst="rect">
            <a:avLst/>
          </a:prstGeom>
        </p:spPr>
      </p:pic>
      <p:pic>
        <p:nvPicPr>
          <p:cNvPr id="9" name="Picture 8">
            <a:extLst>
              <a:ext uri="{FF2B5EF4-FFF2-40B4-BE49-F238E27FC236}">
                <a16:creationId xmlns:a16="http://schemas.microsoft.com/office/drawing/2014/main" id="{C9C766D0-7B91-4AE4-A45B-21EA2D782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0454" y="2144693"/>
            <a:ext cx="1447800" cy="1447800"/>
          </a:xfrm>
          <a:prstGeom prst="rect">
            <a:avLst/>
          </a:prstGeom>
        </p:spPr>
      </p:pic>
      <p:sp>
        <p:nvSpPr>
          <p:cNvPr id="10" name="TextBox 9">
            <a:extLst>
              <a:ext uri="{FF2B5EF4-FFF2-40B4-BE49-F238E27FC236}">
                <a16:creationId xmlns:a16="http://schemas.microsoft.com/office/drawing/2014/main" id="{92A54600-7800-40B2-81FF-B5E8FA631673}"/>
              </a:ext>
            </a:extLst>
          </p:cNvPr>
          <p:cNvSpPr txBox="1"/>
          <p:nvPr/>
        </p:nvSpPr>
        <p:spPr>
          <a:xfrm>
            <a:off x="1370012" y="1498600"/>
            <a:ext cx="10360500" cy="523220"/>
          </a:xfrm>
          <a:prstGeom prst="rect">
            <a:avLst/>
          </a:prstGeom>
          <a:noFill/>
        </p:spPr>
        <p:txBody>
          <a:bodyPr wrap="square" rtlCol="0">
            <a:spAutoFit/>
          </a:bodyPr>
          <a:lstStyle/>
          <a:p>
            <a:r>
              <a:rPr lang="en-US" sz="2800" dirty="0"/>
              <a:t>Original Image                     Estimated Image                           Final Image </a:t>
            </a:r>
            <a:endParaRPr lang="en-IN" sz="2800" dirty="0"/>
          </a:p>
        </p:txBody>
      </p:sp>
      <p:pic>
        <p:nvPicPr>
          <p:cNvPr id="12" name="Picture 11" descr="A cat that is looking at the camera&#10;&#10;Description generated with very high confidence">
            <a:extLst>
              <a:ext uri="{FF2B5EF4-FFF2-40B4-BE49-F238E27FC236}">
                <a16:creationId xmlns:a16="http://schemas.microsoft.com/office/drawing/2014/main" id="{8EFDFA96-26CD-47F4-930B-D10E5823B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0011" y="3709081"/>
            <a:ext cx="1447800" cy="1447800"/>
          </a:xfrm>
          <a:prstGeom prst="rect">
            <a:avLst/>
          </a:prstGeom>
        </p:spPr>
      </p:pic>
      <p:pic>
        <p:nvPicPr>
          <p:cNvPr id="14" name="Picture 13" descr="A picture containing animal&#10;&#10;Description generated with high confidence">
            <a:extLst>
              <a:ext uri="{FF2B5EF4-FFF2-40B4-BE49-F238E27FC236}">
                <a16:creationId xmlns:a16="http://schemas.microsoft.com/office/drawing/2014/main" id="{BB9FBF75-4035-4848-8098-86BDD530B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05" y="3715366"/>
            <a:ext cx="1447800" cy="1447800"/>
          </a:xfrm>
          <a:prstGeom prst="rect">
            <a:avLst/>
          </a:prstGeom>
        </p:spPr>
      </p:pic>
      <p:pic>
        <p:nvPicPr>
          <p:cNvPr id="16" name="Picture 15" descr="A picture containing indoor, sofa, sitting&#10;&#10;Description generated with high confidence">
            <a:extLst>
              <a:ext uri="{FF2B5EF4-FFF2-40B4-BE49-F238E27FC236}">
                <a16:creationId xmlns:a16="http://schemas.microsoft.com/office/drawing/2014/main" id="{EB065CC6-3B91-4796-BD85-8B0A715AD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0454" y="3709081"/>
            <a:ext cx="1447800" cy="1447800"/>
          </a:xfrm>
          <a:prstGeom prst="rect">
            <a:avLst/>
          </a:prstGeom>
        </p:spPr>
      </p:pic>
      <p:pic>
        <p:nvPicPr>
          <p:cNvPr id="18" name="Picture 17" descr="A person sitting on a bed&#10;&#10;Description generated with very high confidence">
            <a:extLst>
              <a:ext uri="{FF2B5EF4-FFF2-40B4-BE49-F238E27FC236}">
                <a16:creationId xmlns:a16="http://schemas.microsoft.com/office/drawing/2014/main" id="{997925E6-0412-4762-9496-C7B5A83C09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3922" y="5273469"/>
            <a:ext cx="1443889" cy="1443889"/>
          </a:xfrm>
          <a:prstGeom prst="rect">
            <a:avLst/>
          </a:prstGeom>
        </p:spPr>
      </p:pic>
      <p:pic>
        <p:nvPicPr>
          <p:cNvPr id="20" name="Picture 19">
            <a:extLst>
              <a:ext uri="{FF2B5EF4-FFF2-40B4-BE49-F238E27FC236}">
                <a16:creationId xmlns:a16="http://schemas.microsoft.com/office/drawing/2014/main" id="{3D65A9C2-C3FC-4982-A510-FA28F222D0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9716" y="5286039"/>
            <a:ext cx="1443889" cy="1443889"/>
          </a:xfrm>
          <a:prstGeom prst="rect">
            <a:avLst/>
          </a:prstGeom>
        </p:spPr>
      </p:pic>
      <p:pic>
        <p:nvPicPr>
          <p:cNvPr id="22" name="Picture 21">
            <a:extLst>
              <a:ext uri="{FF2B5EF4-FFF2-40B4-BE49-F238E27FC236}">
                <a16:creationId xmlns:a16="http://schemas.microsoft.com/office/drawing/2014/main" id="{A9EE0D6E-3E56-4E7C-96DA-40E0F2CD0C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82409" y="5273468"/>
            <a:ext cx="1443889" cy="1443889"/>
          </a:xfrm>
          <a:prstGeom prst="rect">
            <a:avLst/>
          </a:prstGeom>
        </p:spPr>
      </p:pic>
    </p:spTree>
    <p:extLst>
      <p:ext uri="{BB962C8B-B14F-4D97-AF65-F5344CB8AC3E}">
        <p14:creationId xmlns:p14="http://schemas.microsoft.com/office/powerpoint/2010/main" val="287580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5138-36EF-4774-BBF0-B7327CA32AF7}"/>
              </a:ext>
            </a:extLst>
          </p:cNvPr>
          <p:cNvSpPr>
            <a:spLocks noGrp="1"/>
          </p:cNvSpPr>
          <p:nvPr>
            <p:ph type="title"/>
          </p:nvPr>
        </p:nvSpPr>
        <p:spPr/>
        <p:txBody>
          <a:bodyPr/>
          <a:lstStyle/>
          <a:p>
            <a:r>
              <a:rPr lang="en-US" dirty="0"/>
              <a:t>Unknown shifts in Projections</a:t>
            </a:r>
            <a:endParaRPr lang="en-IN" dirty="0"/>
          </a:p>
        </p:txBody>
      </p:sp>
      <p:sp>
        <p:nvSpPr>
          <p:cNvPr id="3" name="Content Placeholder 2">
            <a:extLst>
              <a:ext uri="{FF2B5EF4-FFF2-40B4-BE49-F238E27FC236}">
                <a16:creationId xmlns:a16="http://schemas.microsoft.com/office/drawing/2014/main" id="{9689EC9C-14F0-4B4A-A664-E7FB4CA525AF}"/>
              </a:ext>
            </a:extLst>
          </p:cNvPr>
          <p:cNvSpPr>
            <a:spLocks noGrp="1"/>
          </p:cNvSpPr>
          <p:nvPr>
            <p:ph idx="1"/>
          </p:nvPr>
        </p:nvSpPr>
        <p:spPr/>
        <p:txBody>
          <a:bodyPr/>
          <a:lstStyle/>
          <a:p>
            <a:r>
              <a:rPr lang="en-US" dirty="0"/>
              <a:t>Along with unknown angles, we now allow projections to have unknown shifts in them as well. </a:t>
            </a:r>
          </a:p>
          <a:p>
            <a:r>
              <a:rPr lang="en-US" dirty="0"/>
              <a:t>In Cryo-EM very often the projections are shifted by a small amount.</a:t>
            </a:r>
          </a:p>
          <a:p>
            <a:r>
              <a:rPr lang="en-US" dirty="0"/>
              <a:t>Having shifted projections seriously hamper our reconstruction results and give poor results.</a:t>
            </a:r>
          </a:p>
          <a:p>
            <a:r>
              <a:rPr lang="en-US" dirty="0"/>
              <a:t>We over here have developed algorithms to estimate these shifts, correct the projections and then reconstruct the image.</a:t>
            </a:r>
            <a:endParaRPr lang="en-IN" dirty="0"/>
          </a:p>
        </p:txBody>
      </p:sp>
    </p:spTree>
    <p:extLst>
      <p:ext uri="{BB962C8B-B14F-4D97-AF65-F5344CB8AC3E}">
        <p14:creationId xmlns:p14="http://schemas.microsoft.com/office/powerpoint/2010/main" val="16041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8ED1-D8F8-431E-83C1-276A463EA1EA}"/>
              </a:ext>
            </a:extLst>
          </p:cNvPr>
          <p:cNvSpPr>
            <a:spLocks noGrp="1"/>
          </p:cNvSpPr>
          <p:nvPr>
            <p:ph type="title"/>
          </p:nvPr>
        </p:nvSpPr>
        <p:spPr/>
        <p:txBody>
          <a:bodyPr/>
          <a:lstStyle/>
          <a:p>
            <a:r>
              <a:rPr lang="en-US" dirty="0"/>
              <a:t>Initial Estimate of Shifts</a:t>
            </a:r>
            <a:endParaRPr lang="en-IN" dirty="0"/>
          </a:p>
        </p:txBody>
      </p:sp>
      <p:sp>
        <p:nvSpPr>
          <p:cNvPr id="3" name="Content Placeholder 2">
            <a:extLst>
              <a:ext uri="{FF2B5EF4-FFF2-40B4-BE49-F238E27FC236}">
                <a16:creationId xmlns:a16="http://schemas.microsoft.com/office/drawing/2014/main" id="{7884DB0A-4BDF-45B1-A751-1E3846F8E02A}"/>
              </a:ext>
            </a:extLst>
          </p:cNvPr>
          <p:cNvSpPr>
            <a:spLocks noGrp="1"/>
          </p:cNvSpPr>
          <p:nvPr>
            <p:ph idx="1"/>
          </p:nvPr>
        </p:nvSpPr>
        <p:spPr/>
        <p:txBody>
          <a:bodyPr/>
          <a:lstStyle/>
          <a:p>
            <a:r>
              <a:rPr lang="en-US" dirty="0"/>
              <a:t>After a thorough survey of the literature, we learnt that shifts are mostly corrected by assuming that the center of masses of all projections should lie in the center, which makes sense for most objects as they would have the more mass near the center rather than the edges.</a:t>
            </a:r>
          </a:p>
          <a:p>
            <a:r>
              <a:rPr lang="en-US" dirty="0"/>
              <a:t>So we decided to shift the projections such that they have their center of masses at the origin. </a:t>
            </a:r>
          </a:p>
          <a:p>
            <a:r>
              <a:rPr lang="en-US" dirty="0"/>
              <a:t>This corrected some of the shifts but the results were not accurate enough to give good reconstruction results.</a:t>
            </a:r>
            <a:endParaRPr lang="en-IN" dirty="0"/>
          </a:p>
        </p:txBody>
      </p:sp>
    </p:spTree>
    <p:extLst>
      <p:ext uri="{BB962C8B-B14F-4D97-AF65-F5344CB8AC3E}">
        <p14:creationId xmlns:p14="http://schemas.microsoft.com/office/powerpoint/2010/main" val="3043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7DEE-44EF-4D91-BDD9-9B949A33C22A}"/>
              </a:ext>
            </a:extLst>
          </p:cNvPr>
          <p:cNvSpPr>
            <a:spLocks noGrp="1"/>
          </p:cNvSpPr>
          <p:nvPr>
            <p:ph type="title"/>
          </p:nvPr>
        </p:nvSpPr>
        <p:spPr/>
        <p:txBody>
          <a:bodyPr/>
          <a:lstStyle/>
          <a:p>
            <a:r>
              <a:rPr lang="en-US" dirty="0"/>
              <a:t>Refining the shift estimates</a:t>
            </a:r>
            <a:endParaRPr lang="en-IN" dirty="0"/>
          </a:p>
        </p:txBody>
      </p:sp>
      <p:sp>
        <p:nvSpPr>
          <p:cNvPr id="3" name="Content Placeholder 2">
            <a:extLst>
              <a:ext uri="{FF2B5EF4-FFF2-40B4-BE49-F238E27FC236}">
                <a16:creationId xmlns:a16="http://schemas.microsoft.com/office/drawing/2014/main" id="{73DA6866-68AD-48F0-884D-F3B32287BB4B}"/>
              </a:ext>
            </a:extLst>
          </p:cNvPr>
          <p:cNvSpPr>
            <a:spLocks noGrp="1"/>
          </p:cNvSpPr>
          <p:nvPr>
            <p:ph idx="1"/>
          </p:nvPr>
        </p:nvSpPr>
        <p:spPr>
          <a:xfrm>
            <a:off x="1218883" y="1701796"/>
            <a:ext cx="10360501" cy="5003804"/>
          </a:xfrm>
        </p:spPr>
        <p:txBody>
          <a:bodyPr/>
          <a:lstStyle/>
          <a:p>
            <a:r>
              <a:rPr lang="en-US" dirty="0"/>
              <a:t>We decided to incorporate the shift estimates in the </a:t>
            </a:r>
            <a:r>
              <a:rPr lang="en-IN" dirty="0"/>
              <a:t>Helgasson Ludwig Consistency Conditions (HLCC) themselves and we coordinate descended on the shifts as well as the angles.</a:t>
            </a:r>
          </a:p>
          <a:p>
            <a:r>
              <a:rPr lang="en-IN" dirty="0"/>
              <a:t>The best shift was that shift which gave the lowest error in the error term formulated by the conditions.</a:t>
            </a:r>
          </a:p>
          <a:p>
            <a:r>
              <a:rPr lang="en-IN" dirty="0"/>
              <a:t>This gave a reasonable shift estimate for all the shifts although we found that it required a lot of multi-starts to give us the best estimate. </a:t>
            </a:r>
          </a:p>
          <a:p>
            <a:r>
              <a:rPr lang="en-IN" dirty="0"/>
              <a:t>We further pass these estimates to the alternate minimization scheme described above and try to correct for any erroneous </a:t>
            </a:r>
            <a:r>
              <a:rPr lang="en-US" dirty="0"/>
              <a:t> estimate.</a:t>
            </a:r>
            <a:endParaRPr lang="en-IN" dirty="0"/>
          </a:p>
        </p:txBody>
      </p:sp>
    </p:spTree>
    <p:extLst>
      <p:ext uri="{BB962C8B-B14F-4D97-AF65-F5344CB8AC3E}">
        <p14:creationId xmlns:p14="http://schemas.microsoft.com/office/powerpoint/2010/main" val="242967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F706-A05A-4660-9696-EFA13CFC42D5}"/>
              </a:ext>
            </a:extLst>
          </p:cNvPr>
          <p:cNvSpPr>
            <a:spLocks noGrp="1"/>
          </p:cNvSpPr>
          <p:nvPr>
            <p:ph type="title"/>
          </p:nvPr>
        </p:nvSpPr>
        <p:spPr/>
        <p:txBody>
          <a:bodyPr/>
          <a:lstStyle/>
          <a:p>
            <a:r>
              <a:rPr lang="en-US" dirty="0"/>
              <a:t>Final shift estimates</a:t>
            </a:r>
            <a:endParaRPr lang="en-IN" dirty="0"/>
          </a:p>
        </p:txBody>
      </p:sp>
      <p:sp>
        <p:nvSpPr>
          <p:cNvPr id="3" name="Content Placeholder 2">
            <a:extLst>
              <a:ext uri="{FF2B5EF4-FFF2-40B4-BE49-F238E27FC236}">
                <a16:creationId xmlns:a16="http://schemas.microsoft.com/office/drawing/2014/main" id="{4466A1D2-213C-45AD-825A-EADE588222D2}"/>
              </a:ext>
            </a:extLst>
          </p:cNvPr>
          <p:cNvSpPr>
            <a:spLocks noGrp="1"/>
          </p:cNvSpPr>
          <p:nvPr>
            <p:ph idx="1"/>
          </p:nvPr>
        </p:nvSpPr>
        <p:spPr/>
        <p:txBody>
          <a:bodyPr/>
          <a:lstStyle/>
          <a:p>
            <a:r>
              <a:rPr lang="en-US" dirty="0"/>
              <a:t>Finally we incorporate the shift estimates in the alternate minimization scheme. </a:t>
            </a:r>
          </a:p>
          <a:p>
            <a:r>
              <a:rPr lang="en-US" dirty="0"/>
              <a:t>We construct the optimum image, and the optimum set of angles and assuming these to be true we decide the best shift estimate which reduces the error the most.</a:t>
            </a:r>
          </a:p>
          <a:p>
            <a:r>
              <a:rPr lang="en-US" dirty="0"/>
              <a:t>We repeat the above procedure for each projection.</a:t>
            </a:r>
          </a:p>
        </p:txBody>
      </p:sp>
    </p:spTree>
    <p:extLst>
      <p:ext uri="{BB962C8B-B14F-4D97-AF65-F5344CB8AC3E}">
        <p14:creationId xmlns:p14="http://schemas.microsoft.com/office/powerpoint/2010/main" val="41669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8791-DEE1-435F-9014-1FE78B91F1BD}"/>
              </a:ext>
            </a:extLst>
          </p:cNvPr>
          <p:cNvSpPr>
            <a:spLocks noGrp="1"/>
          </p:cNvSpPr>
          <p:nvPr>
            <p:ph type="title"/>
          </p:nvPr>
        </p:nvSpPr>
        <p:spPr/>
        <p:txBody>
          <a:bodyPr/>
          <a:lstStyle/>
          <a:p>
            <a:r>
              <a:rPr lang="en-US" dirty="0"/>
              <a:t>Results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407AC6-E59D-4B2C-A122-D21588A901CB}"/>
                  </a:ext>
                </a:extLst>
              </p:cNvPr>
              <p:cNvSpPr>
                <a:spLocks noGrp="1"/>
              </p:cNvSpPr>
              <p:nvPr>
                <p:ph idx="1"/>
              </p:nvPr>
            </p:nvSpPr>
            <p:spPr/>
            <p:txBody>
              <a:bodyPr/>
              <a:lstStyle/>
              <a:p>
                <a:r>
                  <a:rPr lang="en-US" dirty="0"/>
                  <a:t>Experiment conditions</a:t>
                </a:r>
              </a:p>
              <a:p>
                <a:pPr lvl="1"/>
                <a:r>
                  <a:rPr lang="en-US" dirty="0"/>
                  <a:t>Size of original image – 80*80</a:t>
                </a:r>
              </a:p>
              <a:p>
                <a:pPr lvl="1"/>
                <a:r>
                  <a:rPr lang="en-US" dirty="0"/>
                  <a:t>Number of projections – 50</a:t>
                </a:r>
              </a:p>
              <a:p>
                <a:pPr lvl="1"/>
                <a:r>
                  <a:rPr lang="en-US" dirty="0"/>
                  <a:t>Noise in the projections – 5% Gaussian noise</a:t>
                </a:r>
              </a:p>
              <a:p>
                <a:pPr lvl="1"/>
                <a:r>
                  <a:rPr lang="en-US" dirty="0"/>
                  <a:t>Angles – Unknown</a:t>
                </a:r>
              </a:p>
              <a:p>
                <a:pPr lvl="1"/>
                <a:r>
                  <a:rPr lang="en-US" dirty="0"/>
                  <a:t>Maximum shift in the projections - </a:t>
                </a:r>
                <a14:m>
                  <m:oMath xmlns:m="http://schemas.openxmlformats.org/officeDocument/2006/math">
                    <m:r>
                      <a:rPr lang="en-US" b="0" i="1" smtClean="0">
                        <a:latin typeface="Cambria Math" panose="02040503050406030204" pitchFamily="18" charset="0"/>
                      </a:rPr>
                      <m:t>±2</m:t>
                    </m:r>
                  </m:oMath>
                </a14:m>
                <a:endParaRPr lang="en-IN" dirty="0"/>
              </a:p>
              <a:p>
                <a:endParaRPr lang="en-IN" dirty="0"/>
              </a:p>
            </p:txBody>
          </p:sp>
        </mc:Choice>
        <mc:Fallback>
          <p:sp>
            <p:nvSpPr>
              <p:cNvPr id="3" name="Content Placeholder 2">
                <a:extLst>
                  <a:ext uri="{FF2B5EF4-FFF2-40B4-BE49-F238E27FC236}">
                    <a16:creationId xmlns:a16="http://schemas.microsoft.com/office/drawing/2014/main" id="{9A407AC6-E59D-4B2C-A122-D21588A901CB}"/>
                  </a:ext>
                </a:extLst>
              </p:cNvPr>
              <p:cNvSpPr>
                <a:spLocks noGrp="1" noRot="1" noChangeAspect="1" noMove="1" noResize="1" noEditPoints="1" noAdjustHandles="1" noChangeArrowheads="1" noChangeShapeType="1" noTextEdit="1"/>
              </p:cNvSpPr>
              <p:nvPr>
                <p:ph idx="1"/>
              </p:nvPr>
            </p:nvSpPr>
            <p:spPr>
              <a:blipFill>
                <a:blip r:embed="rId2"/>
                <a:stretch>
                  <a:fillRect l="-765" t="-1913"/>
                </a:stretch>
              </a:blipFill>
            </p:spPr>
            <p:txBody>
              <a:bodyPr/>
              <a:lstStyle/>
              <a:p>
                <a:r>
                  <a:rPr lang="en-IN">
                    <a:noFill/>
                  </a:rPr>
                  <a:t> </a:t>
                </a:r>
              </a:p>
            </p:txBody>
          </p:sp>
        </mc:Fallback>
      </mc:AlternateContent>
      <p:pic>
        <p:nvPicPr>
          <p:cNvPr id="11" name="Picture 10" descr="A blurry photo of a tree&#10;&#10;Description generated with high confidence">
            <a:extLst>
              <a:ext uri="{FF2B5EF4-FFF2-40B4-BE49-F238E27FC236}">
                <a16:creationId xmlns:a16="http://schemas.microsoft.com/office/drawing/2014/main" id="{C66E5ABA-121E-4D0E-B5BD-60761F29F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412" y="4736414"/>
            <a:ext cx="1421368" cy="1421368"/>
          </a:xfrm>
          <a:prstGeom prst="rect">
            <a:avLst/>
          </a:prstGeom>
        </p:spPr>
      </p:pic>
      <p:pic>
        <p:nvPicPr>
          <p:cNvPr id="13" name="Picture 12">
            <a:extLst>
              <a:ext uri="{FF2B5EF4-FFF2-40B4-BE49-F238E27FC236}">
                <a16:creationId xmlns:a16="http://schemas.microsoft.com/office/drawing/2014/main" id="{FE22C087-E091-499C-9510-88BCF68CA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411" y="4756052"/>
            <a:ext cx="1421369" cy="1421369"/>
          </a:xfrm>
          <a:prstGeom prst="rect">
            <a:avLst/>
          </a:prstGeom>
        </p:spPr>
      </p:pic>
      <p:pic>
        <p:nvPicPr>
          <p:cNvPr id="15" name="Picture 14">
            <a:extLst>
              <a:ext uri="{FF2B5EF4-FFF2-40B4-BE49-F238E27FC236}">
                <a16:creationId xmlns:a16="http://schemas.microsoft.com/office/drawing/2014/main" id="{2514537A-AAA9-435F-8280-918E7ECB8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4412" y="4742699"/>
            <a:ext cx="1421368" cy="1421368"/>
          </a:xfrm>
          <a:prstGeom prst="rect">
            <a:avLst/>
          </a:prstGeom>
        </p:spPr>
      </p:pic>
      <p:graphicFrame>
        <p:nvGraphicFramePr>
          <p:cNvPr id="16" name="Table 15">
            <a:extLst>
              <a:ext uri="{FF2B5EF4-FFF2-40B4-BE49-F238E27FC236}">
                <a16:creationId xmlns:a16="http://schemas.microsoft.com/office/drawing/2014/main" id="{025DC80A-120E-426E-A11C-24CB1AA8C4B2}"/>
              </a:ext>
            </a:extLst>
          </p:cNvPr>
          <p:cNvGraphicFramePr>
            <a:graphicFrameLocks noGrp="1"/>
          </p:cNvGraphicFramePr>
          <p:nvPr>
            <p:extLst>
              <p:ext uri="{D42A27DB-BD31-4B8C-83A1-F6EECF244321}">
                <p14:modId xmlns:p14="http://schemas.microsoft.com/office/powerpoint/2010/main" val="1969651523"/>
              </p:ext>
            </p:extLst>
          </p:nvPr>
        </p:nvGraphicFramePr>
        <p:xfrm>
          <a:off x="1751011" y="4756051"/>
          <a:ext cx="4851796" cy="1401732"/>
        </p:xfrm>
        <a:graphic>
          <a:graphicData uri="http://schemas.openxmlformats.org/drawingml/2006/table">
            <a:tbl>
              <a:tblPr firstRow="1" bandRow="1">
                <a:tableStyleId>{5C22544A-7EE6-4342-B048-85BDC9FD1C3A}</a:tableStyleId>
              </a:tblPr>
              <a:tblGrid>
                <a:gridCol w="2425898">
                  <a:extLst>
                    <a:ext uri="{9D8B030D-6E8A-4147-A177-3AD203B41FA5}">
                      <a16:colId xmlns:a16="http://schemas.microsoft.com/office/drawing/2014/main" val="1778540285"/>
                    </a:ext>
                  </a:extLst>
                </a:gridCol>
                <a:gridCol w="2425898">
                  <a:extLst>
                    <a:ext uri="{9D8B030D-6E8A-4147-A177-3AD203B41FA5}">
                      <a16:colId xmlns:a16="http://schemas.microsoft.com/office/drawing/2014/main" val="588934059"/>
                    </a:ext>
                  </a:extLst>
                </a:gridCol>
              </a:tblGrid>
              <a:tr h="700866">
                <a:tc>
                  <a:txBody>
                    <a:bodyPr/>
                    <a:lstStyle/>
                    <a:p>
                      <a:r>
                        <a:rPr lang="en-US" sz="1600" dirty="0"/>
                        <a:t>Relative error of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final image</a:t>
                      </a:r>
                      <a:endParaRPr lang="en-IN" sz="1600" dirty="0"/>
                    </a:p>
                  </a:txBody>
                  <a:tcPr/>
                </a:tc>
                <a:extLst>
                  <a:ext uri="{0D108BD9-81ED-4DB2-BD59-A6C34878D82A}">
                    <a16:rowId xmlns:a16="http://schemas.microsoft.com/office/drawing/2014/main" val="2242215667"/>
                  </a:ext>
                </a:extLst>
              </a:tr>
              <a:tr h="700866">
                <a:tc>
                  <a:txBody>
                    <a:bodyPr/>
                    <a:lstStyle/>
                    <a:p>
                      <a:r>
                        <a:rPr lang="en-US" dirty="0"/>
                        <a:t>15.14%</a:t>
                      </a:r>
                      <a:endParaRPr lang="en-IN" dirty="0"/>
                    </a:p>
                  </a:txBody>
                  <a:tcPr/>
                </a:tc>
                <a:tc>
                  <a:txBody>
                    <a:bodyPr/>
                    <a:lstStyle/>
                    <a:p>
                      <a:r>
                        <a:rPr lang="en-US" dirty="0"/>
                        <a:t>9.54%</a:t>
                      </a:r>
                      <a:endParaRPr lang="en-IN" dirty="0"/>
                    </a:p>
                  </a:txBody>
                  <a:tcPr/>
                </a:tc>
                <a:extLst>
                  <a:ext uri="{0D108BD9-81ED-4DB2-BD59-A6C34878D82A}">
                    <a16:rowId xmlns:a16="http://schemas.microsoft.com/office/drawing/2014/main" val="3002466917"/>
                  </a:ext>
                </a:extLst>
              </a:tr>
            </a:tbl>
          </a:graphicData>
        </a:graphic>
      </p:graphicFrame>
    </p:spTree>
    <p:extLst>
      <p:ext uri="{BB962C8B-B14F-4D97-AF65-F5344CB8AC3E}">
        <p14:creationId xmlns:p14="http://schemas.microsoft.com/office/powerpoint/2010/main" val="25827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r>
              <a:rPr lang="en-US" dirty="0"/>
              <a:t>A standard problem in tomography is to reconstruct the object from a sample of its projections.</a:t>
            </a:r>
          </a:p>
          <a:p>
            <a:r>
              <a:rPr lang="en-US" dirty="0"/>
              <a:t>Tomographic reconstruction algorithms such as the filtered back projection algorithm assume that the angles at which the projection are taken are known and reconstruct the image successfully.</a:t>
            </a:r>
          </a:p>
          <a:p>
            <a:r>
              <a:rPr lang="en-US" dirty="0"/>
              <a:t>In some cases the projection angles may be unknown, for example </a:t>
            </a:r>
            <a:r>
              <a:rPr lang="en-IN" dirty="0"/>
              <a:t>when reconstructing certain biological proteins or moving objects.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7C88-F791-4C25-A299-81EA171706BC}"/>
              </a:ext>
            </a:extLst>
          </p:cNvPr>
          <p:cNvSpPr>
            <a:spLocks noGrp="1"/>
          </p:cNvSpPr>
          <p:nvPr>
            <p:ph type="title"/>
          </p:nvPr>
        </p:nvSpPr>
        <p:spPr/>
        <p:txBody>
          <a:bodyPr/>
          <a:lstStyle/>
          <a:p>
            <a:r>
              <a:rPr lang="en-US" dirty="0"/>
              <a:t>Moment based approach of estimating angles</a:t>
            </a:r>
            <a:endParaRPr lang="en-IN" dirty="0"/>
          </a:p>
        </p:txBody>
      </p:sp>
      <p:sp>
        <p:nvSpPr>
          <p:cNvPr id="3" name="Content Placeholder 2">
            <a:extLst>
              <a:ext uri="{FF2B5EF4-FFF2-40B4-BE49-F238E27FC236}">
                <a16:creationId xmlns:a16="http://schemas.microsoft.com/office/drawing/2014/main" id="{CF1FC0D7-043D-491D-909F-4BB1FCE648C2}"/>
              </a:ext>
            </a:extLst>
          </p:cNvPr>
          <p:cNvSpPr>
            <a:spLocks noGrp="1"/>
          </p:cNvSpPr>
          <p:nvPr>
            <p:ph idx="1"/>
          </p:nvPr>
        </p:nvSpPr>
        <p:spPr/>
        <p:txBody>
          <a:bodyPr/>
          <a:lstStyle/>
          <a:p>
            <a:r>
              <a:rPr lang="en-IN" dirty="0"/>
              <a:t>The Helgasson Ludwig Consistency Conditions (HLCC) gives a relationship between the geometric moments of the underlying image and its projections.</a:t>
            </a:r>
          </a:p>
          <a:p>
            <a:r>
              <a:rPr lang="en-IN" dirty="0"/>
              <a:t>These relations can be used to find out the unknown angles by iteratively solving for the unknown angles.</a:t>
            </a:r>
          </a:p>
          <a:p>
            <a:r>
              <a:rPr lang="en-US" dirty="0"/>
              <a:t>U</a:t>
            </a:r>
            <a:r>
              <a:rPr lang="en-IN" dirty="0"/>
              <a:t>sing coordinate descent strategy we achieved a first estimate for the angles of the projection.</a:t>
            </a:r>
          </a:p>
          <a:p>
            <a:r>
              <a:rPr lang="en-IN" dirty="0"/>
              <a:t>Unfortunately as moments are highly susceptible to noise, we need to further fine tune the estimates given by this algorithm.</a:t>
            </a:r>
          </a:p>
        </p:txBody>
      </p:sp>
    </p:spTree>
    <p:extLst>
      <p:ext uri="{BB962C8B-B14F-4D97-AF65-F5344CB8AC3E}">
        <p14:creationId xmlns:p14="http://schemas.microsoft.com/office/powerpoint/2010/main" val="384936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986-0A9E-48B1-A542-3A73FF3A2B44}"/>
              </a:ext>
            </a:extLst>
          </p:cNvPr>
          <p:cNvSpPr>
            <a:spLocks noGrp="1"/>
          </p:cNvSpPr>
          <p:nvPr>
            <p:ph type="title"/>
          </p:nvPr>
        </p:nvSpPr>
        <p:spPr/>
        <p:txBody>
          <a:bodyPr/>
          <a:lstStyle/>
          <a:p>
            <a:r>
              <a:rPr lang="en-US" dirty="0"/>
              <a:t>Fine tuning the estimates</a:t>
            </a:r>
            <a:endParaRPr lang="en-IN" dirty="0"/>
          </a:p>
        </p:txBody>
      </p:sp>
      <p:sp>
        <p:nvSpPr>
          <p:cNvPr id="3" name="Content Placeholder 2">
            <a:extLst>
              <a:ext uri="{FF2B5EF4-FFF2-40B4-BE49-F238E27FC236}">
                <a16:creationId xmlns:a16="http://schemas.microsoft.com/office/drawing/2014/main" id="{C92A6E2F-5D5B-47FE-8771-695F8B1FDE46}"/>
              </a:ext>
            </a:extLst>
          </p:cNvPr>
          <p:cNvSpPr>
            <a:spLocks noGrp="1"/>
          </p:cNvSpPr>
          <p:nvPr>
            <p:ph idx="1"/>
          </p:nvPr>
        </p:nvSpPr>
        <p:spPr/>
        <p:txBody>
          <a:bodyPr>
            <a:noAutofit/>
          </a:bodyPr>
          <a:lstStyle/>
          <a:p>
            <a:r>
              <a:rPr lang="en-US" dirty="0"/>
              <a:t>To fine tune the estimates we decided to use alternate minimization to estimate the reconstructed image as well the angles at the same time.</a:t>
            </a:r>
          </a:p>
          <a:p>
            <a:r>
              <a:rPr lang="en-US" dirty="0"/>
              <a:t>For reconstructing the image, we formulated the problem as a compressed sensing problem assuming the image has a sparse basis in the DCT basis.</a:t>
            </a:r>
          </a:p>
          <a:p>
            <a:r>
              <a:rPr lang="en-US" dirty="0"/>
              <a:t>For estimating the angles we decided to coordinate descent on the projection angles, selecting the most optimum angle suiting the projection along that direction.</a:t>
            </a:r>
          </a:p>
        </p:txBody>
      </p:sp>
    </p:spTree>
    <p:extLst>
      <p:ext uri="{BB962C8B-B14F-4D97-AF65-F5344CB8AC3E}">
        <p14:creationId xmlns:p14="http://schemas.microsoft.com/office/powerpoint/2010/main" val="204641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B6FD-E2F3-422D-A2C1-F1068DB783E9}"/>
              </a:ext>
            </a:extLst>
          </p:cNvPr>
          <p:cNvSpPr>
            <a:spLocks noGrp="1"/>
          </p:cNvSpPr>
          <p:nvPr>
            <p:ph type="title"/>
          </p:nvPr>
        </p:nvSpPr>
        <p:spPr/>
        <p:txBody>
          <a:bodyPr/>
          <a:lstStyle/>
          <a:p>
            <a:r>
              <a:rPr lang="en-US" dirty="0"/>
              <a:t>Fine tuning of estimates – Reconstruction of Image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1FF09-7C7E-4835-85C1-D77EEFD856E1}"/>
                  </a:ext>
                </a:extLst>
              </p:cNvPr>
              <p:cNvSpPr>
                <a:spLocks noGrp="1"/>
              </p:cNvSpPr>
              <p:nvPr>
                <p:ph idx="1"/>
              </p:nvPr>
            </p:nvSpPr>
            <p:spPr/>
            <p:txBody>
              <a:bodyPr>
                <a:noAutofit/>
              </a:bodyPr>
              <a:lstStyle/>
              <a:p>
                <a:r>
                  <a:rPr lang="en-US" dirty="0"/>
                  <a:t>F</a:t>
                </a:r>
                <a:r>
                  <a:rPr lang="en-IN" dirty="0"/>
                  <a:t>or estimating the image, we decided to formulate it as  a optimization problem in the compressed sensing framework. The loss function is given by –</a:t>
                </a:r>
              </a:p>
              <a:p>
                <a14:m>
                  <m:oMath xmlns:m="http://schemas.openxmlformats.org/officeDocument/2006/math">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𝜃</m:t>
                            </m:r>
                          </m:e>
                          <m:sub>
                            <m:r>
                              <a:rPr lang="en-US" i="1">
                                <a:latin typeface="Cambria Math" panose="02040503050406030204" pitchFamily="18" charset="0"/>
                              </a:rPr>
                              <m:t>𝑖</m:t>
                            </m:r>
                          </m:sub>
                        </m:sSub>
                      </m:e>
                    </m:d>
                    <m:r>
                      <a:rPr lang="en-US" i="1">
                        <a:latin typeface="Cambria Math" panose="02040503050406030204" pitchFamily="18" charset="0"/>
                      </a:rPr>
                      <m:t>, </m:t>
                    </m:r>
                    <m:r>
                      <m:rPr>
                        <m:sty m:val="p"/>
                      </m:rPr>
                      <a:rPr lang="en-US">
                        <a:latin typeface="Cambria Math" panose="02040503050406030204" pitchFamily="18" charset="0"/>
                      </a:rPr>
                      <m:t>Β</m:t>
                    </m:r>
                    <m:r>
                      <a:rPr lang="en-US" i="1">
                        <a:latin typeface="Cambria Math" panose="02040503050406030204" pitchFamily="18" charset="0"/>
                      </a:rPr>
                      <m:t>)= </m:t>
                    </m:r>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𝑄</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d>
                                  <m:dPr>
                                    <m:ctrlPr>
                                      <a:rPr lang="en-US" i="1">
                                        <a:latin typeface="Cambria Math" panose="02040503050406030204" pitchFamily="18" charset="0"/>
                                      </a:rPr>
                                    </m:ctrlPr>
                                  </m:dPr>
                                  <m:e>
                                    <m:r>
                                      <a:rPr lang="en-US" i="1">
                                        <a:latin typeface="Cambria Math" panose="02040503050406030204" pitchFamily="18" charset="0"/>
                                      </a:rPr>
                                      <m:t>𝑈</m:t>
                                    </m:r>
                                    <m:r>
                                      <m:rPr>
                                        <m:sty m:val="p"/>
                                      </m:rPr>
                                      <a:rPr lang="en-US">
                                        <a:latin typeface="Cambria Math" panose="02040503050406030204" pitchFamily="18" charset="0"/>
                                      </a:rPr>
                                      <m:t>Β</m:t>
                                    </m:r>
                                  </m:e>
                                </m:d>
                              </m:e>
                            </m:d>
                          </m:e>
                        </m:nary>
                      </m:e>
                      <m:sup>
                        <m:r>
                          <a:rPr lang="en-US">
                            <a:latin typeface="Cambria Math" panose="02040503050406030204" pitchFamily="18" charset="0"/>
                          </a:rPr>
                          <m:t>2</m:t>
                        </m:r>
                      </m:sup>
                    </m:sSup>
                    <m:r>
                      <a:rPr lang="en-US">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Β</m:t>
                            </m:r>
                          </m:e>
                        </m:d>
                      </m:e>
                      <m:sub>
                        <m:r>
                          <a:rPr lang="en-US" i="1">
                            <a:latin typeface="Cambria Math" panose="02040503050406030204" pitchFamily="18" charset="0"/>
                          </a:rPr>
                          <m:t>1</m:t>
                        </m:r>
                      </m:sub>
                    </m:sSub>
                  </m:oMath>
                </a14:m>
                <a:endParaRPr lang="en-IN"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𝑢𝑛𝑘𝑛𝑜𝑤𝑛</m:t>
                    </m:r>
                    <m:r>
                      <a:rPr lang="en-US" i="1">
                        <a:latin typeface="Cambria Math" panose="02040503050406030204" pitchFamily="18" charset="0"/>
                      </a:rPr>
                      <m:t> </m:t>
                    </m:r>
                    <m:r>
                      <a:rPr lang="en-US" i="1">
                        <a:latin typeface="Cambria Math" panose="02040503050406030204" pitchFamily="18" charset="0"/>
                      </a:rPr>
                      <m:t>𝑎𝑛𝑔𝑙𝑒𝑠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𝑎𝑐𝑡𝑢𝑎𝑙𝑙𝑦</m:t>
                    </m:r>
                    <m:r>
                      <a:rPr lang="en-US" i="1">
                        <a:latin typeface="Cambria Math" panose="02040503050406030204" pitchFamily="18" charset="0"/>
                      </a:rPr>
                      <m:t> </m:t>
                    </m:r>
                    <m:r>
                      <a:rPr lang="en-US" i="1">
                        <a:latin typeface="Cambria Math" panose="02040503050406030204" pitchFamily="18" charset="0"/>
                      </a:rPr>
                      <m:t>𝑚𝑒𝑎𝑠𝑢𝑟𝑒𝑑</m:t>
                    </m:r>
                    <m:r>
                      <a:rPr lang="en-US" i="1">
                        <a:latin typeface="Cambria Math" panose="02040503050406030204" pitchFamily="18" charset="0"/>
                      </a:rPr>
                      <m:t> </m:t>
                    </m:r>
                    <m:r>
                      <a:rPr lang="en-US" i="1">
                        <a:latin typeface="Cambria Math" panose="02040503050406030204" pitchFamily="18" charset="0"/>
                      </a:rPr>
                      <m:t>𝑝𝑟𝑜𝑗𝑒𝑐𝑡𝑖𝑜𝑛𝑠</m:t>
                    </m:r>
                  </m:oMath>
                </a14:m>
                <a:r>
                  <a:rPr lang="en-IN" dirty="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𝑖</m:t>
                            </m:r>
                          </m:sub>
                        </m:sSub>
                      </m:sub>
                    </m:sSub>
                    <m:r>
                      <a:rPr lang="en-US" i="1">
                        <a:latin typeface="Cambria Math" panose="02040503050406030204" pitchFamily="18" charset="0"/>
                      </a:rPr>
                      <m:t> </m:t>
                    </m:r>
                    <m:r>
                      <a:rPr lang="en-US" i="1">
                        <a:latin typeface="Cambria Math" panose="02040503050406030204" pitchFamily="18" charset="0"/>
                      </a:rPr>
                      <m:t>𝑟𝑒𝑝𝑟𝑒𝑠𝑒𝑛𝑡𝑠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𝑅𝑎𝑑𝑜𝑛</m:t>
                    </m:r>
                    <m:r>
                      <a:rPr lang="en-US" i="1">
                        <a:latin typeface="Cambria Math" panose="02040503050406030204" pitchFamily="18" charset="0"/>
                      </a:rPr>
                      <m:t> </m:t>
                    </m:r>
                    <m:r>
                      <a:rPr lang="en-US" i="1">
                        <a:latin typeface="Cambria Math" panose="02040503050406030204" pitchFamily="18" charset="0"/>
                      </a:rPr>
                      <m:t>𝑇𝑟𝑎𝑛𝑠𝑓𝑜𝑟𝑚</m:t>
                    </m:r>
                  </m:oMath>
                </a14:m>
                <a:r>
                  <a:rPr lang="en-IN" dirty="0"/>
                  <a:t>,</a:t>
                </a:r>
              </a:p>
              <a:p>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𝑑𝑒𝑛𝑜𝑡𝑒𝑠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𝐼𝑛𝑣𝑒𝑟𝑠𝑒</m:t>
                    </m:r>
                    <m:r>
                      <a:rPr lang="en-US" i="1">
                        <a:latin typeface="Cambria Math" panose="02040503050406030204" pitchFamily="18" charset="0"/>
                      </a:rPr>
                      <m:t> </m:t>
                    </m:r>
                    <m:r>
                      <a:rPr lang="en-US" i="1">
                        <a:latin typeface="Cambria Math" panose="02040503050406030204" pitchFamily="18" charset="0"/>
                      </a:rPr>
                      <m:t>𝐷𝐶𝑇</m:t>
                    </m:r>
                    <m:r>
                      <a:rPr lang="en-US" i="1">
                        <a:latin typeface="Cambria Math" panose="02040503050406030204" pitchFamily="18" charset="0"/>
                      </a:rPr>
                      <m:t> </m:t>
                    </m:r>
                    <m:r>
                      <a:rPr lang="en-US" i="1">
                        <a:latin typeface="Cambria Math" panose="02040503050406030204" pitchFamily="18" charset="0"/>
                      </a:rPr>
                      <m:t>𝑏𝑎𝑠𝑖𝑠</m:t>
                    </m:r>
                  </m:oMath>
                </a14:m>
                <a:r>
                  <a:rPr lang="en-IN" dirty="0"/>
                  <a:t>,</a:t>
                </a:r>
              </a:p>
              <a:p>
                <a14:m>
                  <m:oMath xmlns:m="http://schemas.openxmlformats.org/officeDocument/2006/math">
                    <m:r>
                      <m:rPr>
                        <m:sty m:val="p"/>
                      </m:rPr>
                      <a:rPr lang="en-US">
                        <a:latin typeface="Cambria Math" panose="02040503050406030204" pitchFamily="18" charset="0"/>
                      </a:rPr>
                      <m:t>Β</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vector</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DCT</m:t>
                    </m:r>
                    <m:r>
                      <a:rPr lang="en-US">
                        <a:latin typeface="Cambria Math" panose="02040503050406030204" pitchFamily="18" charset="0"/>
                      </a:rPr>
                      <m:t> </m:t>
                    </m:r>
                    <m:r>
                      <m:rPr>
                        <m:sty m:val="p"/>
                      </m:rPr>
                      <a:rPr lang="en-US">
                        <a:latin typeface="Cambria Math" panose="02040503050406030204" pitchFamily="18" charset="0"/>
                      </a:rPr>
                      <m:t>coefficients</m:t>
                    </m:r>
                    <m:r>
                      <a:rPr lang="en-US">
                        <a:latin typeface="Cambria Math" panose="02040503050406030204" pitchFamily="18" charset="0"/>
                      </a:rPr>
                      <m:t> </m:t>
                    </m:r>
                    <m:r>
                      <m:rPr>
                        <m:sty m:val="p"/>
                      </m:rPr>
                      <a:rPr lang="en-US">
                        <a:latin typeface="Cambria Math" panose="02040503050406030204" pitchFamily="18" charset="0"/>
                      </a:rPr>
                      <m:t>to</m:t>
                    </m:r>
                    <m:r>
                      <a:rPr lang="en-US">
                        <a:latin typeface="Cambria Math" panose="02040503050406030204" pitchFamily="18" charset="0"/>
                      </a:rPr>
                      <m:t> </m:t>
                    </m:r>
                    <m:r>
                      <m:rPr>
                        <m:sty m:val="p"/>
                      </m:rPr>
                      <a:rPr lang="en-US">
                        <a:latin typeface="Cambria Math" panose="02040503050406030204" pitchFamily="18" charset="0"/>
                      </a:rPr>
                      <m:t>be</m:t>
                    </m:r>
                    <m:r>
                      <a:rPr lang="en-US">
                        <a:latin typeface="Cambria Math" panose="02040503050406030204" pitchFamily="18" charset="0"/>
                      </a:rPr>
                      <m:t> </m:t>
                    </m:r>
                    <m:r>
                      <m:rPr>
                        <m:sty m:val="p"/>
                      </m:rPr>
                      <a:rPr lang="en-US">
                        <a:latin typeface="Cambria Math" panose="02040503050406030204" pitchFamily="18" charset="0"/>
                      </a:rPr>
                      <m:t>reconstructed</m:t>
                    </m:r>
                  </m:oMath>
                </a14:m>
                <a:endParaRPr lang="en-IN" dirty="0"/>
              </a:p>
            </p:txBody>
          </p:sp>
        </mc:Choice>
        <mc:Fallback>
          <p:sp>
            <p:nvSpPr>
              <p:cNvPr id="3" name="Content Placeholder 2">
                <a:extLst>
                  <a:ext uri="{FF2B5EF4-FFF2-40B4-BE49-F238E27FC236}">
                    <a16:creationId xmlns:a16="http://schemas.microsoft.com/office/drawing/2014/main" id="{9E41FF09-7C7E-4835-85C1-D77EEFD856E1}"/>
                  </a:ext>
                </a:extLst>
              </p:cNvPr>
              <p:cNvSpPr>
                <a:spLocks noGrp="1" noRot="1" noChangeAspect="1" noMove="1" noResize="1" noEditPoints="1" noAdjustHandles="1" noChangeArrowheads="1" noChangeShapeType="1" noTextEdit="1"/>
              </p:cNvSpPr>
              <p:nvPr>
                <p:ph idx="1"/>
              </p:nvPr>
            </p:nvSpPr>
            <p:spPr>
              <a:blipFill>
                <a:blip r:embed="rId2"/>
                <a:stretch>
                  <a:fillRect l="-765" t="-1913" b="-8743"/>
                </a:stretch>
              </a:blipFill>
            </p:spPr>
            <p:txBody>
              <a:bodyPr/>
              <a:lstStyle/>
              <a:p>
                <a:r>
                  <a:rPr lang="en-IN">
                    <a:noFill/>
                  </a:rPr>
                  <a:t> </a:t>
                </a:r>
              </a:p>
            </p:txBody>
          </p:sp>
        </mc:Fallback>
      </mc:AlternateContent>
    </p:spTree>
    <p:extLst>
      <p:ext uri="{BB962C8B-B14F-4D97-AF65-F5344CB8AC3E}">
        <p14:creationId xmlns:p14="http://schemas.microsoft.com/office/powerpoint/2010/main" val="385149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223F-B56F-4AD8-ADDD-71847727928A}"/>
              </a:ext>
            </a:extLst>
          </p:cNvPr>
          <p:cNvSpPr>
            <a:spLocks noGrp="1"/>
          </p:cNvSpPr>
          <p:nvPr>
            <p:ph type="title"/>
          </p:nvPr>
        </p:nvSpPr>
        <p:spPr/>
        <p:txBody>
          <a:bodyPr/>
          <a:lstStyle/>
          <a:p>
            <a:r>
              <a:rPr lang="en-US" dirty="0"/>
              <a:t>Fine tuning of estimates – Estimate of angles</a:t>
            </a:r>
            <a:endParaRPr lang="en-IN" dirty="0"/>
          </a:p>
        </p:txBody>
      </p:sp>
      <p:sp>
        <p:nvSpPr>
          <p:cNvPr id="3" name="Content Placeholder 2">
            <a:extLst>
              <a:ext uri="{FF2B5EF4-FFF2-40B4-BE49-F238E27FC236}">
                <a16:creationId xmlns:a16="http://schemas.microsoft.com/office/drawing/2014/main" id="{C3D5AD97-72DC-4482-9FAC-DBBE561709C4}"/>
              </a:ext>
            </a:extLst>
          </p:cNvPr>
          <p:cNvSpPr>
            <a:spLocks noGrp="1"/>
          </p:cNvSpPr>
          <p:nvPr>
            <p:ph idx="1"/>
          </p:nvPr>
        </p:nvSpPr>
        <p:spPr/>
        <p:txBody>
          <a:bodyPr/>
          <a:lstStyle/>
          <a:p>
            <a:r>
              <a:rPr lang="en-US" dirty="0"/>
              <a:t>Taking the reconstructed image, fine tune on an angle estimate using the following algorithm:</a:t>
            </a:r>
          </a:p>
          <a:p>
            <a:pPr lvl="1"/>
            <a:r>
              <a:rPr lang="en-US" dirty="0"/>
              <a:t>We assume the refined angle lies within a fixed delta of the original estimate. This delta depends on how noisy our projections are how off the original estimates are.</a:t>
            </a:r>
          </a:p>
          <a:p>
            <a:pPr lvl="1"/>
            <a:r>
              <a:rPr lang="en-US" dirty="0"/>
              <a:t>Within this delta, we look for the most optimum angle, the projection along which (obtained from the latest reconstructed image) is closest to the actual observed projection.</a:t>
            </a:r>
            <a:endParaRPr lang="en-IN" dirty="0"/>
          </a:p>
          <a:p>
            <a:r>
              <a:rPr lang="en-US" dirty="0"/>
              <a:t>We follow the above procedure for each of the angles, and obtain a new set of optimum angles. </a:t>
            </a:r>
          </a:p>
        </p:txBody>
      </p:sp>
    </p:spTree>
    <p:extLst>
      <p:ext uri="{BB962C8B-B14F-4D97-AF65-F5344CB8AC3E}">
        <p14:creationId xmlns:p14="http://schemas.microsoft.com/office/powerpoint/2010/main" val="22376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A8B4-C163-406F-A4A6-1F687A404A38}"/>
              </a:ext>
            </a:extLst>
          </p:cNvPr>
          <p:cNvSpPr>
            <a:spLocks noGrp="1"/>
          </p:cNvSpPr>
          <p:nvPr>
            <p:ph type="title"/>
          </p:nvPr>
        </p:nvSpPr>
        <p:spPr/>
        <p:txBody>
          <a:bodyPr/>
          <a:lstStyle/>
          <a:p>
            <a:r>
              <a:rPr lang="en-US" dirty="0"/>
              <a:t>Fine tuning on the estimates</a:t>
            </a:r>
            <a:endParaRPr lang="en-IN" dirty="0"/>
          </a:p>
        </p:txBody>
      </p:sp>
      <p:sp>
        <p:nvSpPr>
          <p:cNvPr id="3" name="Content Placeholder 2">
            <a:extLst>
              <a:ext uri="{FF2B5EF4-FFF2-40B4-BE49-F238E27FC236}">
                <a16:creationId xmlns:a16="http://schemas.microsoft.com/office/drawing/2014/main" id="{64F43FFE-E8E7-4869-886C-80A725D0E36F}"/>
              </a:ext>
            </a:extLst>
          </p:cNvPr>
          <p:cNvSpPr>
            <a:spLocks noGrp="1"/>
          </p:cNvSpPr>
          <p:nvPr>
            <p:ph idx="1"/>
          </p:nvPr>
        </p:nvSpPr>
        <p:spPr/>
        <p:txBody>
          <a:bodyPr/>
          <a:lstStyle/>
          <a:p>
            <a:r>
              <a:rPr lang="en-US" dirty="0"/>
              <a:t>We follow the described procedure by first reconstructed image, followed by obtaining the angles estimates and we repeat this until the algorithm has converged and the difference in error is very small.</a:t>
            </a:r>
          </a:p>
          <a:p>
            <a:r>
              <a:rPr lang="en-US" dirty="0"/>
              <a:t>While optimizing on the angles, we define a fixed step size which defines with what precision we want to look into the delta space.</a:t>
            </a:r>
          </a:p>
          <a:p>
            <a:r>
              <a:rPr lang="en-US" dirty="0"/>
              <a:t>This parameter is decreased, to obtain greater precision in the theta estimates if we find the error hasn’t decreased in an iteration.</a:t>
            </a:r>
          </a:p>
          <a:p>
            <a:endParaRPr lang="en-IN" dirty="0"/>
          </a:p>
        </p:txBody>
      </p:sp>
    </p:spTree>
    <p:extLst>
      <p:ext uri="{BB962C8B-B14F-4D97-AF65-F5344CB8AC3E}">
        <p14:creationId xmlns:p14="http://schemas.microsoft.com/office/powerpoint/2010/main" val="4608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D368-BA42-49BD-92A3-FE0876D8AD55}"/>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91C20333-6A4A-465A-82E4-4E48A67E54C6}"/>
              </a:ext>
            </a:extLst>
          </p:cNvPr>
          <p:cNvSpPr>
            <a:spLocks noGrp="1"/>
          </p:cNvSpPr>
          <p:nvPr>
            <p:ph idx="1"/>
          </p:nvPr>
        </p:nvSpPr>
        <p:spPr/>
        <p:txBody>
          <a:bodyPr/>
          <a:lstStyle/>
          <a:p>
            <a:r>
              <a:rPr lang="en-US" dirty="0"/>
              <a:t>Environment conditions –</a:t>
            </a:r>
          </a:p>
          <a:p>
            <a:pPr lvl="1"/>
            <a:r>
              <a:rPr lang="en-US" dirty="0"/>
              <a:t>Original image size – 80*80</a:t>
            </a:r>
          </a:p>
          <a:p>
            <a:pPr lvl="1"/>
            <a:r>
              <a:rPr lang="en-US" dirty="0"/>
              <a:t>Noise in the projections – 5% Gaussian noise</a:t>
            </a:r>
          </a:p>
          <a:p>
            <a:pPr lvl="1"/>
            <a:r>
              <a:rPr lang="en-US" dirty="0"/>
              <a:t>Angles are completely unknown</a:t>
            </a:r>
          </a:p>
          <a:p>
            <a:pPr lvl="1"/>
            <a:r>
              <a:rPr lang="en-US" dirty="0"/>
              <a:t>In the next slide, we show the reconstruction results for a number of projection angles.</a:t>
            </a:r>
          </a:p>
          <a:p>
            <a:r>
              <a:rPr lang="en-US" dirty="0"/>
              <a:t>Original Image –</a:t>
            </a:r>
          </a:p>
          <a:p>
            <a:endParaRPr lang="en-US" dirty="0"/>
          </a:p>
          <a:p>
            <a:pPr lvl="1"/>
            <a:endParaRPr lang="en-US" dirty="0"/>
          </a:p>
        </p:txBody>
      </p:sp>
      <p:pic>
        <p:nvPicPr>
          <p:cNvPr id="5" name="Picture 4">
            <a:extLst>
              <a:ext uri="{FF2B5EF4-FFF2-40B4-BE49-F238E27FC236}">
                <a16:creationId xmlns:a16="http://schemas.microsoft.com/office/drawing/2014/main" id="{ABA4B7D5-70D6-45D5-82B8-335446B0D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812" y="4978648"/>
            <a:ext cx="1219200" cy="1219200"/>
          </a:xfrm>
          <a:prstGeom prst="rect">
            <a:avLst/>
          </a:prstGeom>
        </p:spPr>
      </p:pic>
    </p:spTree>
    <p:extLst>
      <p:ext uri="{BB962C8B-B14F-4D97-AF65-F5344CB8AC3E}">
        <p14:creationId xmlns:p14="http://schemas.microsoft.com/office/powerpoint/2010/main" val="20569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AD363A-50BD-400D-BFD4-192A45B7CC6C}"/>
              </a:ext>
            </a:extLst>
          </p:cNvPr>
          <p:cNvGraphicFramePr>
            <a:graphicFrameLocks noGrp="1"/>
          </p:cNvGraphicFramePr>
          <p:nvPr>
            <p:extLst>
              <p:ext uri="{D42A27DB-BD31-4B8C-83A1-F6EECF244321}">
                <p14:modId xmlns:p14="http://schemas.microsoft.com/office/powerpoint/2010/main" val="3534574998"/>
              </p:ext>
            </p:extLst>
          </p:nvPr>
        </p:nvGraphicFramePr>
        <p:xfrm>
          <a:off x="6094410" y="720372"/>
          <a:ext cx="5257800" cy="568043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638157537"/>
                    </a:ext>
                  </a:extLst>
                </a:gridCol>
                <a:gridCol w="1752600">
                  <a:extLst>
                    <a:ext uri="{9D8B030D-6E8A-4147-A177-3AD203B41FA5}">
                      <a16:colId xmlns:a16="http://schemas.microsoft.com/office/drawing/2014/main" val="2391010148"/>
                    </a:ext>
                  </a:extLst>
                </a:gridCol>
                <a:gridCol w="1752600">
                  <a:extLst>
                    <a:ext uri="{9D8B030D-6E8A-4147-A177-3AD203B41FA5}">
                      <a16:colId xmlns:a16="http://schemas.microsoft.com/office/drawing/2014/main" val="4056140053"/>
                    </a:ext>
                  </a:extLst>
                </a:gridCol>
              </a:tblGrid>
              <a:tr h="1136086">
                <a:tc>
                  <a:txBody>
                    <a:bodyPr/>
                    <a:lstStyle/>
                    <a:p>
                      <a:r>
                        <a:rPr lang="en-US" sz="1600" dirty="0"/>
                        <a:t>Number of Projection Angles</a:t>
                      </a:r>
                      <a:endParaRPr lang="en-IN" sz="1600" dirty="0"/>
                    </a:p>
                  </a:txBody>
                  <a:tcPr/>
                </a:tc>
                <a:tc>
                  <a:txBody>
                    <a:bodyPr/>
                    <a:lstStyle/>
                    <a:p>
                      <a:r>
                        <a:rPr lang="en-US" sz="1600" dirty="0"/>
                        <a:t>Relative Error of moment based estimated image</a:t>
                      </a:r>
                      <a:endParaRPr lang="en-IN"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Relative Error of moment based final image</a:t>
                      </a:r>
                      <a:endParaRPr lang="en-IN" sz="1600" dirty="0"/>
                    </a:p>
                  </a:txBody>
                  <a:tcPr/>
                </a:tc>
                <a:extLst>
                  <a:ext uri="{0D108BD9-81ED-4DB2-BD59-A6C34878D82A}">
                    <a16:rowId xmlns:a16="http://schemas.microsoft.com/office/drawing/2014/main" val="2341499476"/>
                  </a:ext>
                </a:extLst>
              </a:tr>
              <a:tr h="1136086">
                <a:tc>
                  <a:txBody>
                    <a:bodyPr/>
                    <a:lstStyle/>
                    <a:p>
                      <a:r>
                        <a:rPr lang="en-US" dirty="0"/>
                        <a:t>20</a:t>
                      </a:r>
                      <a:endParaRPr lang="en-IN" dirty="0"/>
                    </a:p>
                  </a:txBody>
                  <a:tcPr/>
                </a:tc>
                <a:tc>
                  <a:txBody>
                    <a:bodyPr/>
                    <a:lstStyle/>
                    <a:p>
                      <a:r>
                        <a:rPr lang="en-US" dirty="0"/>
                        <a:t>15.47%</a:t>
                      </a:r>
                      <a:endParaRPr lang="en-IN" dirty="0"/>
                    </a:p>
                  </a:txBody>
                  <a:tcPr/>
                </a:tc>
                <a:tc>
                  <a:txBody>
                    <a:bodyPr/>
                    <a:lstStyle/>
                    <a:p>
                      <a:r>
                        <a:rPr lang="en-US" dirty="0"/>
                        <a:t>10.54%</a:t>
                      </a:r>
                      <a:endParaRPr lang="en-IN" dirty="0"/>
                    </a:p>
                  </a:txBody>
                  <a:tcPr/>
                </a:tc>
                <a:extLst>
                  <a:ext uri="{0D108BD9-81ED-4DB2-BD59-A6C34878D82A}">
                    <a16:rowId xmlns:a16="http://schemas.microsoft.com/office/drawing/2014/main" val="2274490068"/>
                  </a:ext>
                </a:extLst>
              </a:tr>
              <a:tr h="1136086">
                <a:tc>
                  <a:txBody>
                    <a:bodyPr/>
                    <a:lstStyle/>
                    <a:p>
                      <a:r>
                        <a:rPr lang="en-US" dirty="0"/>
                        <a:t>30</a:t>
                      </a:r>
                      <a:endParaRPr lang="en-IN" dirty="0"/>
                    </a:p>
                  </a:txBody>
                  <a:tcPr/>
                </a:tc>
                <a:tc>
                  <a:txBody>
                    <a:bodyPr/>
                    <a:lstStyle/>
                    <a:p>
                      <a:r>
                        <a:rPr lang="en-US" dirty="0"/>
                        <a:t>17.03%</a:t>
                      </a:r>
                      <a:endParaRPr lang="en-IN" dirty="0"/>
                    </a:p>
                  </a:txBody>
                  <a:tcPr/>
                </a:tc>
                <a:tc>
                  <a:txBody>
                    <a:bodyPr/>
                    <a:lstStyle/>
                    <a:p>
                      <a:r>
                        <a:rPr lang="en-US" dirty="0"/>
                        <a:t>5.48%</a:t>
                      </a:r>
                      <a:endParaRPr lang="en-IN" dirty="0"/>
                    </a:p>
                  </a:txBody>
                  <a:tcPr/>
                </a:tc>
                <a:extLst>
                  <a:ext uri="{0D108BD9-81ED-4DB2-BD59-A6C34878D82A}">
                    <a16:rowId xmlns:a16="http://schemas.microsoft.com/office/drawing/2014/main" val="3815587570"/>
                  </a:ext>
                </a:extLst>
              </a:tr>
              <a:tr h="1136086">
                <a:tc>
                  <a:txBody>
                    <a:bodyPr/>
                    <a:lstStyle/>
                    <a:p>
                      <a:r>
                        <a:rPr lang="en-US" dirty="0"/>
                        <a:t>50</a:t>
                      </a:r>
                      <a:endParaRPr lang="en-IN" dirty="0"/>
                    </a:p>
                  </a:txBody>
                  <a:tcPr/>
                </a:tc>
                <a:tc>
                  <a:txBody>
                    <a:bodyPr/>
                    <a:lstStyle/>
                    <a:p>
                      <a:r>
                        <a:rPr lang="en-US" dirty="0"/>
                        <a:t>2.99%</a:t>
                      </a:r>
                      <a:endParaRPr lang="en-IN" dirty="0"/>
                    </a:p>
                  </a:txBody>
                  <a:tcPr/>
                </a:tc>
                <a:tc>
                  <a:txBody>
                    <a:bodyPr/>
                    <a:lstStyle/>
                    <a:p>
                      <a:r>
                        <a:rPr lang="en-US" dirty="0"/>
                        <a:t>0.22%</a:t>
                      </a:r>
                      <a:endParaRPr lang="en-IN" dirty="0"/>
                    </a:p>
                  </a:txBody>
                  <a:tcPr/>
                </a:tc>
                <a:extLst>
                  <a:ext uri="{0D108BD9-81ED-4DB2-BD59-A6C34878D82A}">
                    <a16:rowId xmlns:a16="http://schemas.microsoft.com/office/drawing/2014/main" val="2962054566"/>
                  </a:ext>
                </a:extLst>
              </a:tr>
              <a:tr h="1136086">
                <a:tc>
                  <a:txBody>
                    <a:bodyPr/>
                    <a:lstStyle/>
                    <a:p>
                      <a:r>
                        <a:rPr lang="en-US" dirty="0"/>
                        <a:t>80</a:t>
                      </a:r>
                      <a:endParaRPr lang="en-IN" dirty="0"/>
                    </a:p>
                  </a:txBody>
                  <a:tcPr/>
                </a:tc>
                <a:tc>
                  <a:txBody>
                    <a:bodyPr/>
                    <a:lstStyle/>
                    <a:p>
                      <a:r>
                        <a:rPr lang="en-US" dirty="0"/>
                        <a:t>1.57%</a:t>
                      </a:r>
                      <a:endParaRPr lang="en-IN" dirty="0"/>
                    </a:p>
                  </a:txBody>
                  <a:tcPr/>
                </a:tc>
                <a:tc>
                  <a:txBody>
                    <a:bodyPr/>
                    <a:lstStyle/>
                    <a:p>
                      <a:r>
                        <a:rPr lang="en-US" dirty="0"/>
                        <a:t>0.101%</a:t>
                      </a:r>
                      <a:endParaRPr lang="en-IN" dirty="0"/>
                    </a:p>
                  </a:txBody>
                  <a:tcPr/>
                </a:tc>
                <a:extLst>
                  <a:ext uri="{0D108BD9-81ED-4DB2-BD59-A6C34878D82A}">
                    <a16:rowId xmlns:a16="http://schemas.microsoft.com/office/drawing/2014/main" val="2573854030"/>
                  </a:ext>
                </a:extLst>
              </a:tr>
            </a:tbl>
          </a:graphicData>
        </a:graphic>
      </p:graphicFrame>
      <p:pic>
        <p:nvPicPr>
          <p:cNvPr id="7" name="Picture 6" descr="A blurry photo of a tree&#10;&#10;Description generated with high confidence">
            <a:extLst>
              <a:ext uri="{FF2B5EF4-FFF2-40B4-BE49-F238E27FC236}">
                <a16:creationId xmlns:a16="http://schemas.microsoft.com/office/drawing/2014/main" id="{C36ED24E-7047-40C6-BD4B-2EE1632F4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013" y="1905001"/>
            <a:ext cx="990600" cy="990600"/>
          </a:xfrm>
          <a:prstGeom prst="rect">
            <a:avLst/>
          </a:prstGeom>
        </p:spPr>
      </p:pic>
      <p:pic>
        <p:nvPicPr>
          <p:cNvPr id="9" name="Picture 8" descr="A close up of a tree&#10;&#10;Description generated with high confidence">
            <a:extLst>
              <a:ext uri="{FF2B5EF4-FFF2-40B4-BE49-F238E27FC236}">
                <a16:creationId xmlns:a16="http://schemas.microsoft.com/office/drawing/2014/main" id="{03858ABE-1DDD-4A94-BA0D-629871FCF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13" y="1905001"/>
            <a:ext cx="990600" cy="990600"/>
          </a:xfrm>
          <a:prstGeom prst="rect">
            <a:avLst/>
          </a:prstGeom>
        </p:spPr>
      </p:pic>
      <p:pic>
        <p:nvPicPr>
          <p:cNvPr id="11" name="Picture 10">
            <a:extLst>
              <a:ext uri="{FF2B5EF4-FFF2-40B4-BE49-F238E27FC236}">
                <a16:creationId xmlns:a16="http://schemas.microsoft.com/office/drawing/2014/main" id="{1238A093-29D4-4449-83A8-B43B519DE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103" y="2996523"/>
            <a:ext cx="984510" cy="984510"/>
          </a:xfrm>
          <a:prstGeom prst="rect">
            <a:avLst/>
          </a:prstGeom>
        </p:spPr>
      </p:pic>
      <p:pic>
        <p:nvPicPr>
          <p:cNvPr id="13" name="Picture 12" descr="A picture containing animal&#10;&#10;Description generated with very high confidence">
            <a:extLst>
              <a:ext uri="{FF2B5EF4-FFF2-40B4-BE49-F238E27FC236}">
                <a16:creationId xmlns:a16="http://schemas.microsoft.com/office/drawing/2014/main" id="{7BE7D765-5427-4C57-BDFC-6F74E8DA1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011" y="2996523"/>
            <a:ext cx="990600" cy="990600"/>
          </a:xfrm>
          <a:prstGeom prst="rect">
            <a:avLst/>
          </a:prstGeom>
        </p:spPr>
      </p:pic>
      <p:pic>
        <p:nvPicPr>
          <p:cNvPr id="15" name="Picture 14" descr="A picture containing outdoor&#10;&#10;Description generated with high confidence">
            <a:extLst>
              <a:ext uri="{FF2B5EF4-FFF2-40B4-BE49-F238E27FC236}">
                <a16:creationId xmlns:a16="http://schemas.microsoft.com/office/drawing/2014/main" id="{0AA57DE5-1528-488A-9C74-24780C3C9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012" y="4081954"/>
            <a:ext cx="984509" cy="984509"/>
          </a:xfrm>
          <a:prstGeom prst="rect">
            <a:avLst/>
          </a:prstGeom>
        </p:spPr>
      </p:pic>
      <p:pic>
        <p:nvPicPr>
          <p:cNvPr id="17" name="Picture 16" descr="A close up of an animal&#10;&#10;Description generated with high confidence">
            <a:extLst>
              <a:ext uri="{FF2B5EF4-FFF2-40B4-BE49-F238E27FC236}">
                <a16:creationId xmlns:a16="http://schemas.microsoft.com/office/drawing/2014/main" id="{434071D4-6DEC-4633-8D62-C106B74B5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565" y="4088045"/>
            <a:ext cx="989046" cy="989046"/>
          </a:xfrm>
          <a:prstGeom prst="rect">
            <a:avLst/>
          </a:prstGeom>
        </p:spPr>
      </p:pic>
      <p:pic>
        <p:nvPicPr>
          <p:cNvPr id="19" name="Picture 18" descr="A blurry photo of a person&#10;&#10;Description generated with high confidence">
            <a:extLst>
              <a:ext uri="{FF2B5EF4-FFF2-40B4-BE49-F238E27FC236}">
                <a16:creationId xmlns:a16="http://schemas.microsoft.com/office/drawing/2014/main" id="{1815FF7D-9CC7-4E32-B56F-E6E45812BE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3011" y="5257799"/>
            <a:ext cx="984509" cy="984509"/>
          </a:xfrm>
          <a:prstGeom prst="rect">
            <a:avLst/>
          </a:prstGeom>
        </p:spPr>
      </p:pic>
      <p:pic>
        <p:nvPicPr>
          <p:cNvPr id="21" name="Picture 20" descr="A close up of an animal&#10;&#10;Description generated with high confidence">
            <a:extLst>
              <a:ext uri="{FF2B5EF4-FFF2-40B4-BE49-F238E27FC236}">
                <a16:creationId xmlns:a16="http://schemas.microsoft.com/office/drawing/2014/main" id="{CC10FB81-6BFC-4AB2-8A73-5178EBBA7C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9011" y="5257800"/>
            <a:ext cx="989045" cy="989045"/>
          </a:xfrm>
          <a:prstGeom prst="rect">
            <a:avLst/>
          </a:prstGeom>
        </p:spPr>
      </p:pic>
      <p:sp>
        <p:nvSpPr>
          <p:cNvPr id="23" name="TextBox 22">
            <a:extLst>
              <a:ext uri="{FF2B5EF4-FFF2-40B4-BE49-F238E27FC236}">
                <a16:creationId xmlns:a16="http://schemas.microsoft.com/office/drawing/2014/main" id="{2E2A4B97-25F7-43C8-9087-623FCAD95F87}"/>
              </a:ext>
            </a:extLst>
          </p:cNvPr>
          <p:cNvSpPr txBox="1"/>
          <p:nvPr/>
        </p:nvSpPr>
        <p:spPr>
          <a:xfrm>
            <a:off x="1468265" y="711540"/>
            <a:ext cx="2667000" cy="646331"/>
          </a:xfrm>
          <a:prstGeom prst="rect">
            <a:avLst/>
          </a:prstGeom>
          <a:noFill/>
        </p:spPr>
        <p:txBody>
          <a:bodyPr wrap="square" rtlCol="0">
            <a:spAutoFit/>
          </a:bodyPr>
          <a:lstStyle/>
          <a:p>
            <a:r>
              <a:rPr lang="en-US" sz="3600" dirty="0">
                <a:latin typeface="+mj-lt"/>
              </a:rPr>
              <a:t>Results</a:t>
            </a:r>
            <a:endParaRPr lang="en-IN" sz="3600" dirty="0">
              <a:latin typeface="+mj-lt"/>
            </a:endParaRPr>
          </a:p>
        </p:txBody>
      </p:sp>
    </p:spTree>
    <p:extLst>
      <p:ext uri="{BB962C8B-B14F-4D97-AF65-F5344CB8AC3E}">
        <p14:creationId xmlns:p14="http://schemas.microsoft.com/office/powerpoint/2010/main" val="155153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dcmitype/"/>
    <ds:schemaRef ds:uri="http://www.w3.org/XML/1998/namespace"/>
    <ds:schemaRef ds:uri="4873beb7-5857-4685-be1f-d57550cc96cc"/>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174</TotalTime>
  <Words>1198</Words>
  <Application>Microsoft Office PowerPoint</Application>
  <PresentationFormat>Custom</PresentationFormat>
  <Paragraphs>118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Tech 16x9</vt:lpstr>
      <vt:lpstr>Tomographic reconstructions under unknown angles and shifts</vt:lpstr>
      <vt:lpstr>Problem Statement</vt:lpstr>
      <vt:lpstr>Moment based approach of estimating angles</vt:lpstr>
      <vt:lpstr>Fine tuning the estimates</vt:lpstr>
      <vt:lpstr>Fine tuning of estimates – Reconstruction of Image</vt:lpstr>
      <vt:lpstr>Fine tuning of estimates – Estimate of angles</vt:lpstr>
      <vt:lpstr>Fine tuning on the estimates</vt:lpstr>
      <vt:lpstr>Results</vt:lpstr>
      <vt:lpstr>PowerPoint Presentation</vt:lpstr>
      <vt:lpstr>Adding 50% noise to projections</vt:lpstr>
      <vt:lpstr>Denoising of projections</vt:lpstr>
      <vt:lpstr>PowerPoint Presentation</vt:lpstr>
      <vt:lpstr>Some more results</vt:lpstr>
      <vt:lpstr>Unknown shifts in Projections</vt:lpstr>
      <vt:lpstr>Initial Estimate of Shifts</vt:lpstr>
      <vt:lpstr>Refining the shift estimates</vt:lpstr>
      <vt:lpstr>Final shift estimates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Tomographic reconstructions under unknown angles and shifts</dc:title>
  <dc:creator>Arunabh Ghosh</dc:creator>
  <cp:lastModifiedBy>Arunabh Ghosh</cp:lastModifiedBy>
  <cp:revision>19</cp:revision>
  <dcterms:created xsi:type="dcterms:W3CDTF">2018-05-05T12:08:25Z</dcterms:created>
  <dcterms:modified xsi:type="dcterms:W3CDTF">2018-05-05T15:03:07Z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