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062400" cy="32918400"/>
  <p:notesSz cx="6858000" cy="9144000"/>
  <p:defaultTextStyle>
    <a:defPPr>
      <a:defRPr lang="en-US"/>
    </a:defPPr>
    <a:lvl1pPr marL="0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1pPr>
    <a:lvl2pPr marL="1799539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2pPr>
    <a:lvl3pPr marL="359907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3pPr>
    <a:lvl4pPr marL="539861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4pPr>
    <a:lvl5pPr marL="7198157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5pPr>
    <a:lvl6pPr marL="8997696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6pPr>
    <a:lvl7pPr marL="10797235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7pPr>
    <a:lvl8pPr marL="1259677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8pPr>
    <a:lvl9pPr marL="1439631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07E"/>
    <a:srgbClr val="83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74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5387342"/>
            <a:ext cx="35753040" cy="11460480"/>
          </a:xfrm>
        </p:spPr>
        <p:txBody>
          <a:bodyPr anchor="b"/>
          <a:lstStyle>
            <a:lvl1pPr algn="ctr"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17289782"/>
            <a:ext cx="31546800" cy="7947658"/>
          </a:xfrm>
        </p:spPr>
        <p:txBody>
          <a:bodyPr/>
          <a:lstStyle>
            <a:lvl1pPr marL="0" indent="0" algn="ctr">
              <a:buNone/>
              <a:defRPr sz="11040"/>
            </a:lvl1pPr>
            <a:lvl2pPr marL="2103120" indent="0" algn="ctr">
              <a:buNone/>
              <a:defRPr sz="9200"/>
            </a:lvl2pPr>
            <a:lvl3pPr marL="4206240" indent="0" algn="ctr">
              <a:buNone/>
              <a:defRPr sz="8280"/>
            </a:lvl3pPr>
            <a:lvl4pPr marL="6309360" indent="0" algn="ctr">
              <a:buNone/>
              <a:defRPr sz="7360"/>
            </a:lvl4pPr>
            <a:lvl5pPr marL="8412480" indent="0" algn="ctr">
              <a:buNone/>
              <a:defRPr sz="7360"/>
            </a:lvl5pPr>
            <a:lvl6pPr marL="10515600" indent="0" algn="ctr">
              <a:buNone/>
              <a:defRPr sz="7360"/>
            </a:lvl6pPr>
            <a:lvl7pPr marL="12618720" indent="0" algn="ctr">
              <a:buNone/>
              <a:defRPr sz="7360"/>
            </a:lvl7pPr>
            <a:lvl8pPr marL="14721840" indent="0" algn="ctr">
              <a:buNone/>
              <a:defRPr sz="7360"/>
            </a:lvl8pPr>
            <a:lvl9pPr marL="16824960" indent="0" algn="ctr">
              <a:buNone/>
              <a:defRPr sz="7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9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7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0907" y="1752600"/>
            <a:ext cx="906970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1792" y="1752600"/>
            <a:ext cx="2668333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7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85" y="8206749"/>
            <a:ext cx="36278820" cy="13693138"/>
          </a:xfrm>
        </p:spPr>
        <p:txBody>
          <a:bodyPr anchor="b"/>
          <a:lstStyle>
            <a:lvl1pPr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9885" y="22029429"/>
            <a:ext cx="36278820" cy="7200898"/>
          </a:xfrm>
        </p:spPr>
        <p:txBody>
          <a:bodyPr/>
          <a:lstStyle>
            <a:lvl1pPr marL="0" indent="0">
              <a:buNone/>
              <a:defRPr sz="11040">
                <a:solidFill>
                  <a:schemeClr val="tx1"/>
                </a:solidFill>
              </a:defRPr>
            </a:lvl1pPr>
            <a:lvl2pPr marL="210312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206240" indent="0">
              <a:buNone/>
              <a:defRPr sz="8280">
                <a:solidFill>
                  <a:schemeClr val="tx1">
                    <a:tint val="75000"/>
                  </a:schemeClr>
                </a:solidFill>
              </a:defRPr>
            </a:lvl3pPr>
            <a:lvl4pPr marL="63093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4pPr>
            <a:lvl5pPr marL="841248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5pPr>
            <a:lvl6pPr marL="1051560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6pPr>
            <a:lvl7pPr marL="1261872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7pPr>
            <a:lvl8pPr marL="1472184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8pPr>
            <a:lvl9pPr marL="168249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17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40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1752607"/>
            <a:ext cx="3627882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273" y="8069582"/>
            <a:ext cx="17794364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273" y="12024360"/>
            <a:ext cx="17794364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4092" y="8069582"/>
            <a:ext cx="17881999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4092" y="12024360"/>
            <a:ext cx="1788199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7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1999" y="4739647"/>
            <a:ext cx="21294090" cy="23393400"/>
          </a:xfrm>
        </p:spPr>
        <p:txBody>
          <a:bodyPr/>
          <a:lstStyle>
            <a:lvl1pPr>
              <a:defRPr sz="14720"/>
            </a:lvl1pPr>
            <a:lvl2pPr>
              <a:defRPr sz="12880"/>
            </a:lvl2pPr>
            <a:lvl3pPr>
              <a:defRPr sz="1104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1999" y="4739647"/>
            <a:ext cx="21294090" cy="23393400"/>
          </a:xfrm>
        </p:spPr>
        <p:txBody>
          <a:bodyPr anchor="t"/>
          <a:lstStyle>
            <a:lvl1pPr marL="0" indent="0">
              <a:buNone/>
              <a:defRPr sz="14720"/>
            </a:lvl1pPr>
            <a:lvl2pPr marL="2103120" indent="0">
              <a:buNone/>
              <a:defRPr sz="12880"/>
            </a:lvl2pPr>
            <a:lvl3pPr marL="4206240" indent="0">
              <a:buNone/>
              <a:defRPr sz="11040"/>
            </a:lvl3pPr>
            <a:lvl4pPr marL="6309360" indent="0">
              <a:buNone/>
              <a:defRPr sz="9200"/>
            </a:lvl4pPr>
            <a:lvl5pPr marL="8412480" indent="0">
              <a:buNone/>
              <a:defRPr sz="9200"/>
            </a:lvl5pPr>
            <a:lvl6pPr marL="10515600" indent="0">
              <a:buNone/>
              <a:defRPr sz="9200"/>
            </a:lvl6pPr>
            <a:lvl7pPr marL="12618720" indent="0">
              <a:buNone/>
              <a:defRPr sz="9200"/>
            </a:lvl7pPr>
            <a:lvl8pPr marL="14721840" indent="0">
              <a:buNone/>
              <a:defRPr sz="9200"/>
            </a:lvl8pPr>
            <a:lvl9pPr marL="16824960" indent="0">
              <a:buNone/>
              <a:defRPr sz="9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4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1790" y="1752607"/>
            <a:ext cx="362788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1790" y="8763000"/>
            <a:ext cx="362788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179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DF4A-061A-41D6-BCA6-435136FA56BE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3170" y="30510487"/>
            <a:ext cx="141960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0657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3A50-F65B-4F92-A488-14600C55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06240" rtl="0" eaLnBrk="1" latinLnBrk="0" hangingPunct="1">
        <a:lnSpc>
          <a:spcPct val="90000"/>
        </a:lnSpc>
        <a:spcBef>
          <a:spcPct val="0"/>
        </a:spcBef>
        <a:buNone/>
        <a:defRPr sz="20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560" indent="-1051560" algn="l" defTabSz="4206240" rtl="0" eaLnBrk="1" latinLnBrk="0" hangingPunct="1">
        <a:lnSpc>
          <a:spcPct val="90000"/>
        </a:lnSpc>
        <a:spcBef>
          <a:spcPts val="4600"/>
        </a:spcBef>
        <a:buFont typeface="Arial" panose="020B0604020202020204" pitchFamily="34" charset="0"/>
        <a:buChar char="•"/>
        <a:defRPr sz="12880" kern="1200">
          <a:solidFill>
            <a:schemeClr val="tx1"/>
          </a:solidFill>
          <a:latin typeface="+mn-lt"/>
          <a:ea typeface="+mn-ea"/>
          <a:cs typeface="+mn-cs"/>
        </a:defRPr>
      </a:lvl1pPr>
      <a:lvl2pPr marL="31546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1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3609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946404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156716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36702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78765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1pPr>
      <a:lvl2pPr marL="21031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2pPr>
      <a:lvl3pPr marL="42062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841248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26187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47218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68249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1111249" y="1137591"/>
            <a:ext cx="40168281" cy="6121233"/>
          </a:xfrm>
          <a:prstGeom prst="rect">
            <a:avLst/>
          </a:prstGeom>
          <a:solidFill>
            <a:srgbClr val="A32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144"/>
              <p:cNvSpPr>
                <a:spLocks noChangeArrowheads="1"/>
              </p:cNvSpPr>
              <p:nvPr/>
            </p:nvSpPr>
            <p:spPr bwMode="auto">
              <a:xfrm>
                <a:off x="12493079" y="8985571"/>
                <a:ext cx="13917168" cy="1627472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xtLst/>
            </p:spPr>
            <p:txBody>
              <a:bodyPr lIns="360000" tIns="360000" rIns="360000" bIns="360000"/>
              <a:lstStyle>
                <a:defPPr>
                  <a:defRPr kern="1200" smtId="4294967295"/>
                </a:defPPr>
              </a:lstStyle>
              <a:p>
                <a:pPr>
                  <a:spcAft>
                    <a:spcPts val="200"/>
                  </a:spcAft>
                </a:pPr>
                <a:r>
                  <a:rPr lang="en-US" sz="4000" b="0" i="1" u="sng" strike="noStrike" baseline="0" dirty="0" smtClean="0">
                    <a:latin typeface="Trebuchet MS" panose="020B0603020202020204" pitchFamily="34" charset="0"/>
                  </a:rPr>
                  <a:t>Coordinate</a:t>
                </a:r>
                <a:r>
                  <a:rPr lang="en-US" sz="4000" b="0" i="1" u="sng" strike="noStrike" dirty="0" smtClean="0">
                    <a:latin typeface="Trebuchet MS" panose="020B0603020202020204" pitchFamily="34" charset="0"/>
                  </a:rPr>
                  <a:t> Descent </a:t>
                </a:r>
                <a:r>
                  <a:rPr lang="en-US" sz="4000" b="0" i="1" u="sng" strike="noStrike" baseline="0" dirty="0" smtClean="0">
                    <a:latin typeface="Trebuchet MS" panose="020B0603020202020204" pitchFamily="34" charset="0"/>
                  </a:rPr>
                  <a:t>Algorithm for Angle Recovery</a:t>
                </a:r>
                <a:endParaRPr lang="en-US" sz="1200" b="0" i="1" u="sng" strike="noStrike" baseline="0" dirty="0" smtClean="0">
                  <a:latin typeface="Trebuchet MS" panose="020B0603020202020204" pitchFamily="34" charset="0"/>
                </a:endParaRPr>
              </a:p>
              <a:p>
                <a:pPr>
                  <a:spcAft>
                    <a:spcPts val="200"/>
                  </a:spcAft>
                </a:pPr>
                <a:endParaRPr lang="en-US" sz="1200" b="0" i="1" u="sng" strike="noStrike" baseline="0" dirty="0" smtClean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i="0" u="none" strike="noStrike" baseline="0" dirty="0" smtClean="0">
                    <a:latin typeface="Trebuchet MS" panose="020B0603020202020204" pitchFamily="34" charset="0"/>
                  </a:rPr>
                  <a:t>1:</a:t>
                </a:r>
                <a:r>
                  <a:rPr lang="en-US" sz="3600" b="0" i="0" u="none" strike="noStrike" baseline="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3600" i="0" u="none" strike="noStrike" baseline="0" dirty="0" smtClean="0">
                    <a:latin typeface="Trebuchet MS" panose="020B0603020202020204" pitchFamily="34" charset="0"/>
                  </a:rPr>
                  <a:t>Randomly </a:t>
                </a:r>
                <a:r>
                  <a:rPr lang="en-US" sz="3600" b="0" i="0" u="none" strike="noStrike" baseline="0" dirty="0" smtClean="0">
                    <a:latin typeface="Trebuchet MS" panose="020B0603020202020204" pitchFamily="34" charset="0"/>
                  </a:rPr>
                  <a:t>initialize </a:t>
                </a:r>
                <a:r>
                  <a:rPr lang="el-GR" sz="4000" b="1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estimates, by picking each </a:t>
                </a:r>
                <a:r>
                  <a:rPr lang="el-GR" sz="32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36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b="0" i="0" u="none" strike="noStrike" dirty="0" smtClean="0">
                    <a:latin typeface="NimbusRomNo9L-Regu"/>
                  </a:rPr>
                  <a:t> </a:t>
                </a:r>
                <a:r>
                  <a:rPr lang="en-US" sz="800" b="0" i="0" u="none" strike="noStrike" baseline="0" dirty="0" smtClean="0">
                    <a:latin typeface="CMMI7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uniformly </a:t>
                </a:r>
                <a:r>
                  <a:rPr lang="en-IN" sz="3600" dirty="0">
                    <a:latin typeface="Trebuchet MS" panose="020B0603020202020204" pitchFamily="34" charset="0"/>
                  </a:rPr>
                  <a:t>from</a:t>
                </a:r>
                <a:r>
                  <a:rPr lang="en-IN" sz="3600" b="0" i="0" u="none" strike="noStrike" baseline="0" dirty="0" smtClean="0">
                    <a:latin typeface="NimbusRomNo9L-Regu"/>
                  </a:rPr>
                  <a:t> </a:t>
                </a:r>
                <a:r>
                  <a:rPr lang="en-IN" sz="4000" b="0" i="0" u="none" strike="noStrike" baseline="0" dirty="0" smtClean="0">
                    <a:latin typeface="NimbusRomNo9L-Regu"/>
                  </a:rPr>
                  <a:t>-</a:t>
                </a:r>
                <a:r>
                  <a:rPr lang="el-GR" sz="40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to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40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endParaRPr lang="en-IN" sz="3600" b="0" i="0" u="none" strike="noStrike" baseline="0" dirty="0" smtClean="0">
                  <a:latin typeface="NimbusRomNo9L-Regu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2:</a:t>
                </a:r>
                <a:r>
                  <a:rPr lang="en-IN" sz="3600" dirty="0">
                    <a:latin typeface="Trebuchet MS" panose="020B0603020202020204" pitchFamily="34" charset="0"/>
                  </a:rPr>
                  <a:t> Calculate projection moments</a:t>
                </a:r>
                <a:r>
                  <a:rPr lang="en-IN" sz="3600" b="0" i="0" u="none" strike="noStrike" baseline="0" dirty="0" smtClean="0"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IN" sz="36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600" b="0" i="1" u="none" strike="noStrike" baseline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u="none" strike="noStrike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3600" b="0" i="0" u="none" strike="noStrike" baseline="0" dirty="0" smtClean="0">
                    <a:latin typeface="NimbusRomNo9L-Regu"/>
                  </a:rPr>
                  <a:t>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with orders </a:t>
                </a:r>
                <a14:m>
                  <m:oMath xmlns:m="http://schemas.openxmlformats.org/officeDocument/2006/math">
                    <m:r>
                      <a:rPr lang="en-US" sz="36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600" dirty="0" smtClean="0">
                    <a:latin typeface="Trebuchet MS" panose="020B0603020202020204" pitchFamily="34" charset="0"/>
                  </a:rPr>
                  <a:t> 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 smtClean="0">
                    <a:latin typeface="Trebuchet MS" panose="020B0603020202020204" pitchFamily="34" charset="0"/>
                  </a:rPr>
                  <a:t>3: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Estimate image moments of the first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b="0" i="0" u="none" strike="noStrike" baseline="0" dirty="0" smtClean="0">
                    <a:latin typeface="CMMI1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orders</a:t>
                </a:r>
                <a:r>
                  <a:rPr lang="en-US" sz="3600" b="0" i="0" u="none" strike="noStrike" baseline="0" dirty="0" smtClean="0">
                    <a:latin typeface="NimbusRomNo9L-Regu"/>
                  </a:rPr>
                  <a:t>,</a:t>
                </a:r>
                <a:r>
                  <a:rPr lang="en-IN" sz="3600" b="0" u="none" strike="noStrike" baseline="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3600" b="0" i="0" u="none" strike="noStrike" baseline="0" dirty="0" smtClean="0">
                    <a:latin typeface="NimbusRomNo9L-Regu"/>
                  </a:rPr>
                  <a:t>,</a:t>
                </a:r>
                <a:r>
                  <a:rPr lang="en-IN" sz="3600" b="0" i="0" u="none" strike="noStrike" baseline="0" dirty="0" smtClean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3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b="0" i="0" u="none" strike="noStrike" baseline="0" dirty="0" smtClean="0">
                    <a:latin typeface="NimbusRomNo9L-Regu"/>
                  </a:rPr>
                  <a:t>.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(</a:t>
                </a:r>
                <a:r>
                  <a:rPr lang="en-US" sz="3600" dirty="0">
                    <a:latin typeface="Trebuchet MS" panose="020B0603020202020204" pitchFamily="34" charset="0"/>
                  </a:rPr>
                  <a:t>We only need k + 1 view angles for this, but we set k to a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much </a:t>
                </a:r>
                <a:r>
                  <a:rPr lang="en-US" sz="3600" dirty="0">
                    <a:latin typeface="Trebuchet MS" panose="020B0603020202020204" pitchFamily="34" charset="0"/>
                  </a:rPr>
                  <a:t>lower value than the number of available views, to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introduce </a:t>
                </a:r>
                <a:r>
                  <a:rPr lang="en-US" sz="3600" dirty="0">
                    <a:latin typeface="Trebuchet MS" panose="020B0603020202020204" pitchFamily="34" charset="0"/>
                  </a:rPr>
                  <a:t>redundancy into the system)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i="0" u="none" strike="noStrike" baseline="0" dirty="0" smtClean="0">
                    <a:latin typeface="NimbusRomNo9L-Regu"/>
                  </a:rPr>
                  <a:t>4: </a:t>
                </a:r>
                <a:r>
                  <a:rPr lang="en-US" sz="3600" dirty="0">
                    <a:latin typeface="Trebuchet MS" panose="020B0603020202020204" pitchFamily="34" charset="0"/>
                  </a:rPr>
                  <a:t>Calculate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3600" dirty="0">
                    <a:latin typeface="Trebuchet MS" panose="020B0603020202020204" pitchFamily="34" charset="0"/>
                  </a:rPr>
                  <a:t> using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equation in Box 1 </a:t>
                </a:r>
                <a:r>
                  <a:rPr lang="en-US" sz="3600" b="0" i="0" u="none" strike="noStrike" baseline="0" dirty="0" smtClean="0">
                    <a:latin typeface="NimbusRomNo9L-Regu"/>
                  </a:rPr>
                  <a:t>.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5: </a:t>
                </a:r>
                <a:r>
                  <a:rPr lang="en-IN" sz="3600" dirty="0">
                    <a:latin typeface="Trebuchet MS" panose="020B0603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IN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 smtClean="0">
                    <a:latin typeface="Trebuchet MS" panose="020B0603020202020204" pitchFamily="34" charset="0"/>
                  </a:rPr>
                  <a:t>6: while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 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IN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IN" sz="3600" b="1" dirty="0" smtClean="0">
                    <a:latin typeface="Trebuchet MS" panose="020B0603020202020204" pitchFamily="34" charset="0"/>
                  </a:rPr>
                  <a:t>do:</a:t>
                </a:r>
                <a:endParaRPr lang="en-IN" sz="3600" b="1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 smtClean="0">
                    <a:latin typeface="Trebuchet MS" panose="020B0603020202020204" pitchFamily="34" charset="0"/>
                  </a:rPr>
                  <a:t>7: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    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for</a:t>
                </a:r>
                <a:r>
                  <a:rPr lang="en-US" sz="3600" dirty="0">
                    <a:latin typeface="Trebuchet MS" panose="020B0603020202020204" pitchFamily="34" charset="0"/>
                  </a:rPr>
                  <a:t> each </a:t>
                </a:r>
                <a:r>
                  <a:rPr lang="el-GR" sz="36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40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3600" b="1" dirty="0" smtClean="0">
                    <a:latin typeface="Trebuchet MS" panose="020B0603020202020204" pitchFamily="34" charset="0"/>
                  </a:rPr>
                  <a:t>do:</a:t>
                </a:r>
                <a:endParaRPr lang="en-US" sz="3600" b="1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8: 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for</a:t>
                </a:r>
                <a:r>
                  <a:rPr lang="en-US" sz="3600" dirty="0">
                    <a:latin typeface="Trebuchet MS" panose="020B0603020202020204" pitchFamily="34" charset="0"/>
                  </a:rPr>
                  <a:t> each angle </a:t>
                </a:r>
                <a:r>
                  <a:rPr lang="en-IN" sz="3600" dirty="0" smtClean="0">
                    <a:latin typeface="Trebuchet MS" panose="020B0603020202020204" pitchFamily="34" charset="0"/>
                  </a:rPr>
                  <a:t>in </a:t>
                </a:r>
                <a:r>
                  <a:rPr lang="en-IN" sz="4000" b="0" i="0" u="none" strike="noStrike" baseline="0" dirty="0" smtClean="0">
                    <a:latin typeface="NimbusRomNo9L-Regu"/>
                  </a:rPr>
                  <a:t>-</a:t>
                </a:r>
                <a:r>
                  <a:rPr lang="el-GR" sz="40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to</a:t>
                </a:r>
                <a:r>
                  <a:rPr lang="en-US" sz="36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40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, </a:t>
                </a:r>
                <a:r>
                  <a:rPr lang="en-US" sz="3600" dirty="0">
                    <a:latin typeface="Trebuchet MS" panose="020B0603020202020204" pitchFamily="34" charset="0"/>
                  </a:rPr>
                  <a:t>with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apt resolution </a:t>
                </a:r>
                <a:r>
                  <a:rPr lang="en-IN" sz="3600" b="1" dirty="0" smtClean="0">
                    <a:latin typeface="Trebuchet MS" panose="020B0603020202020204" pitchFamily="34" charset="0"/>
                  </a:rPr>
                  <a:t>do:</a:t>
                </a:r>
                <a:endParaRPr lang="en-IN" sz="3600" b="1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9: 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 Assume this value for </a:t>
                </a:r>
                <a:r>
                  <a:rPr lang="el-GR" sz="36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40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10: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Recalculate image moments using this value</a:t>
                </a:r>
              </a:p>
              <a:p>
                <a:pPr marL="2987675" indent="-298767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11: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Calculate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rebuchet MS" panose="020B0603020202020204" pitchFamily="34" charset="0"/>
                  </a:rPr>
                  <a:t>again, using updated values of </a:t>
                </a:r>
                <a:r>
                  <a:rPr lang="el-GR" sz="36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40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IN" sz="3600" dirty="0" smtClean="0">
                    <a:latin typeface="Trebuchet MS" panose="020B0603020202020204" pitchFamily="34" charset="0"/>
                  </a:rPr>
                  <a:t>and   image </a:t>
                </a:r>
                <a:r>
                  <a:rPr lang="en-IN" sz="3600" dirty="0">
                    <a:latin typeface="Trebuchet MS" panose="020B0603020202020204" pitchFamily="34" charset="0"/>
                  </a:rPr>
                  <a:t>moments</a:t>
                </a:r>
              </a:p>
              <a:p>
                <a:pPr marL="3322638" indent="-3322638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12: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if</a:t>
                </a:r>
                <a:r>
                  <a:rPr lang="en-US" sz="3600" dirty="0">
                    <a:latin typeface="Trebuchet MS" panose="020B0603020202020204" pitchFamily="34" charset="0"/>
                  </a:rPr>
                  <a:t>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Trebuchet MS" panose="020B0603020202020204" pitchFamily="34" charset="0"/>
                  </a:rPr>
                  <a:t>calculated is lower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than previous </a:t>
                </a:r>
                <a:r>
                  <a:rPr lang="en-US" sz="3600" dirty="0">
                    <a:latin typeface="Trebuchet MS" panose="020B0603020202020204" pitchFamily="34" charset="0"/>
                  </a:rPr>
                  <a:t>best 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estimate) </a:t>
                </a:r>
                <a:r>
                  <a:rPr lang="en-US" sz="3600" b="1" dirty="0" smtClean="0">
                    <a:latin typeface="Trebuchet MS" panose="020B0603020202020204" pitchFamily="34" charset="0"/>
                  </a:rPr>
                  <a:t>then:</a:t>
                </a:r>
                <a:endParaRPr lang="en-US" sz="3600" b="1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13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</a:t>
                </a:r>
                <a:r>
                  <a:rPr lang="en-IN" sz="3600" dirty="0">
                    <a:latin typeface="Trebuchet MS" panose="020B0603020202020204" pitchFamily="34" charset="0"/>
                  </a:rPr>
                  <a:t>      Update the best estimate for </a:t>
                </a:r>
                <a:r>
                  <a:rPr lang="el-GR" sz="3600" i="1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4000" b="1" i="1" u="none" strike="noStrike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IN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 smtClean="0">
                    <a:latin typeface="Trebuchet MS" panose="020B0603020202020204" pitchFamily="34" charset="0"/>
                  </a:rPr>
                  <a:t>14</a:t>
                </a:r>
                <a:r>
                  <a:rPr lang="en-US" sz="3600" b="1" dirty="0" smtClean="0">
                    <a:latin typeface="Trebuchet MS" panose="020B0603020202020204" pitchFamily="34" charset="0"/>
                  </a:rPr>
                  <a:t>: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                </a:t>
                </a:r>
                <a:r>
                  <a:rPr lang="en-IN" sz="3600" dirty="0" smtClean="0">
                    <a:latin typeface="Trebuchet MS" panose="020B0603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60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3600" dirty="0">
                    <a:latin typeface="Trebuchet MS" panose="020B0603020202020204" pitchFamily="34" charset="0"/>
                  </a:rPr>
                  <a:t>= Old 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600" dirty="0">
                    <a:latin typeface="Trebuchet MS" panose="020B0603020202020204" pitchFamily="34" charset="0"/>
                  </a:rPr>
                  <a:t> </a:t>
                </a:r>
                <a:r>
                  <a:rPr lang="en-US" sz="3600" dirty="0" smtClean="0"/>
                  <a:t>–</a:t>
                </a:r>
                <a:r>
                  <a:rPr lang="en-US" sz="3600" dirty="0" smtClean="0">
                    <a:latin typeface="Trebuchet MS" panose="020B0603020202020204" pitchFamily="34" charset="0"/>
                  </a:rPr>
                  <a:t> new </a:t>
                </a:r>
                <a:r>
                  <a:rPr lang="en-US" sz="3600" dirty="0">
                    <a:latin typeface="Trebuchet MS" panose="020B0603020202020204" pitchFamily="34" charset="0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US" sz="3600" b="1" dirty="0">
                    <a:latin typeface="Trebuchet MS" panose="020B0603020202020204" pitchFamily="34" charset="0"/>
                  </a:rPr>
                  <a:t>15: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</a:t>
                </a:r>
                <a:r>
                  <a:rPr lang="en-IN" sz="3600" dirty="0">
                    <a:latin typeface="Trebuchet MS" panose="020B0603020202020204" pitchFamily="34" charset="0"/>
                  </a:rPr>
                  <a:t>      </a:t>
                </a:r>
                <a:r>
                  <a:rPr lang="en-US" sz="3600" dirty="0">
                    <a:latin typeface="Trebuchet MS" panose="020B0603020202020204" pitchFamily="34" charset="0"/>
                  </a:rPr>
                  <a:t>Update the 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600" dirty="0">
                  <a:latin typeface="Trebuchet MS" panose="020B0603020202020204" pitchFamily="34" charset="0"/>
                </a:endParaRP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16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      </a:t>
                </a:r>
                <a:r>
                  <a:rPr lang="en-IN" sz="3600" b="1" dirty="0">
                    <a:latin typeface="Trebuchet MS" panose="020B0603020202020204" pitchFamily="34" charset="0"/>
                  </a:rPr>
                  <a:t>end if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17</a:t>
                </a:r>
                <a:r>
                  <a:rPr lang="en-US" sz="3600" b="1" dirty="0">
                    <a:latin typeface="Trebuchet MS" panose="020B0603020202020204" pitchFamily="34" charset="0"/>
                  </a:rPr>
                  <a:t>:</a:t>
                </a:r>
                <a:r>
                  <a:rPr lang="en-US" sz="3600" dirty="0">
                    <a:latin typeface="Trebuchet MS" panose="020B0603020202020204" pitchFamily="34" charset="0"/>
                  </a:rPr>
                  <a:t>           </a:t>
                </a:r>
                <a:r>
                  <a:rPr lang="en-IN" sz="3600" b="1" dirty="0">
                    <a:latin typeface="Trebuchet MS" panose="020B0603020202020204" pitchFamily="34" charset="0"/>
                  </a:rPr>
                  <a:t>end for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18:</a:t>
                </a:r>
                <a:r>
                  <a:rPr lang="en-IN" sz="3600" dirty="0">
                    <a:latin typeface="Trebuchet MS" panose="020B0603020202020204" pitchFamily="34" charset="0"/>
                  </a:rPr>
                  <a:t>       </a:t>
                </a:r>
                <a:r>
                  <a:rPr lang="en-IN" sz="3600" b="1" dirty="0">
                    <a:latin typeface="Trebuchet MS" panose="020B0603020202020204" pitchFamily="34" charset="0"/>
                  </a:rPr>
                  <a:t>end for</a:t>
                </a:r>
              </a:p>
              <a:p>
                <a:pPr marL="517525" indent="-517525">
                  <a:spcAft>
                    <a:spcPts val="200"/>
                  </a:spcAft>
                </a:pPr>
                <a:r>
                  <a:rPr lang="en-IN" sz="3600" b="1" dirty="0">
                    <a:latin typeface="Trebuchet MS" panose="020B0603020202020204" pitchFamily="34" charset="0"/>
                  </a:rPr>
                  <a:t>19:</a:t>
                </a:r>
                <a:r>
                  <a:rPr lang="en-IN" sz="3600" dirty="0">
                    <a:latin typeface="Trebuchet MS" panose="020B0603020202020204" pitchFamily="34" charset="0"/>
                  </a:rPr>
                  <a:t> </a:t>
                </a:r>
                <a:r>
                  <a:rPr lang="en-IN" sz="3600" b="1" dirty="0">
                    <a:latin typeface="Trebuchet MS" panose="020B0603020202020204" pitchFamily="34" charset="0"/>
                  </a:rPr>
                  <a:t>end while</a:t>
                </a:r>
                <a:endParaRPr lang="en-US" sz="3600" b="1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42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3079" y="8985571"/>
                <a:ext cx="13917168" cy="16274729"/>
              </a:xfrm>
              <a:prstGeom prst="rect">
                <a:avLst/>
              </a:prstGeom>
              <a:blipFill rotWithShape="0">
                <a:blip r:embed="rId2"/>
                <a:stretch>
                  <a:fillRect r="-162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26882719" y="8985571"/>
            <a:ext cx="14396811" cy="157184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lIns="360000" tIns="182880" rIns="360000" bIns="360000"/>
          <a:lstStyle>
            <a:defPPr>
              <a:defRPr kern="1200" smtId="4294967295"/>
            </a:defPPr>
          </a:lstStyle>
          <a:p>
            <a:pPr lvl="0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A3207E"/>
              </a:solidFill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740230" y="914399"/>
            <a:ext cx="40942072" cy="447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540000" tIns="540000" rIns="540000" bIns="540000">
            <a:spAutoFit/>
          </a:bodyPr>
          <a:lstStyle>
            <a:defPPr>
              <a:defRPr kern="1200" smtId="4294967295"/>
            </a:defPPr>
            <a:lvl1pPr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0" b="1" cap="small" dirty="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Tomographic Reconstruction from Projections with Unknown View Angles Exploiting Moment-Based Relationships</a:t>
            </a:r>
            <a:endParaRPr lang="en-AU" sz="11000" b="1" cap="small" dirty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0172599" y="4813296"/>
            <a:ext cx="2193491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2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Eeshan Malhotra, </a:t>
            </a:r>
            <a:r>
              <a:rPr lang="en-GB" sz="62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Ajit</a:t>
            </a:r>
            <a:r>
              <a:rPr lang="en-GB" sz="62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en-GB" sz="62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Rajwade</a:t>
            </a:r>
            <a:endParaRPr lang="en-GB" sz="6200" b="1" dirty="0" smtClean="0">
              <a:solidFill>
                <a:schemeClr val="bg1"/>
              </a:solidFill>
              <a:latin typeface="Trebuchet MS" panose="020B0603020202020204" pitchFamily="34" charset="0"/>
              <a:cs typeface="Arial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2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Indian Institute of Technology Bombay</a:t>
            </a:r>
            <a:endParaRPr lang="en-GB" sz="6200" dirty="0">
              <a:solidFill>
                <a:schemeClr val="bg1"/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55" name="Text Box 122"/>
          <p:cNvSpPr txBox="1">
            <a:spLocks noChangeArrowheads="1"/>
          </p:cNvSpPr>
          <p:nvPr/>
        </p:nvSpPr>
        <p:spPr bwMode="auto">
          <a:xfrm>
            <a:off x="1158149" y="8985571"/>
            <a:ext cx="10900681" cy="142223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wrap="square" lIns="182880" tIns="91440">
            <a:sp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rebuchet MS" panose="020B0603020202020204" pitchFamily="34" charset="0"/>
              </a:rPr>
              <a:t>View-angles </a:t>
            </a:r>
            <a:r>
              <a:rPr lang="en-US" sz="3600" dirty="0">
                <a:latin typeface="Trebuchet MS" panose="020B0603020202020204" pitchFamily="34" charset="0"/>
              </a:rPr>
              <a:t>for tomographic projections are often noisy/unknown</a:t>
            </a: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603020202020204" pitchFamily="34" charset="0"/>
              </a:rPr>
              <a:t>We recover view-angles in scenario </a:t>
            </a:r>
            <a:r>
              <a:rPr lang="en-US" sz="3600" dirty="0" smtClean="0">
                <a:latin typeface="Trebuchet MS" panose="020B0603020202020204" pitchFamily="34" charset="0"/>
              </a:rPr>
              <a:t>when </a:t>
            </a:r>
            <a:r>
              <a:rPr lang="en-US" sz="3600" dirty="0">
                <a:latin typeface="Trebuchet MS" panose="020B0603020202020204" pitchFamily="34" charset="0"/>
              </a:rPr>
              <a:t>they are completely </a:t>
            </a:r>
            <a:r>
              <a:rPr lang="en-US" sz="3600" dirty="0" smtClean="0">
                <a:latin typeface="Trebuchet MS" panose="020B0603020202020204" pitchFamily="34" charset="0"/>
              </a:rPr>
              <a:t>unknown, with no assumption on angle distribution</a:t>
            </a: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3600" dirty="0" smtClean="0">
              <a:latin typeface="Trebuchet MS" panose="020B0603020202020204" pitchFamily="34" charset="0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rebuchet MS" panose="020B0603020202020204" pitchFamily="34" charset="0"/>
              </a:rPr>
              <a:t>Utilize </a:t>
            </a:r>
            <a:r>
              <a:rPr lang="en-US" sz="3600" dirty="0">
                <a:latin typeface="Trebuchet MS" panose="020B0603020202020204" pitchFamily="34" charset="0"/>
              </a:rPr>
              <a:t>the </a:t>
            </a:r>
            <a:r>
              <a:rPr lang="en-US" sz="3600" b="1" dirty="0" err="1" smtClean="0">
                <a:latin typeface="Trebuchet MS" panose="020B0603020202020204" pitchFamily="34" charset="0"/>
              </a:rPr>
              <a:t>Helgasson</a:t>
            </a:r>
            <a:r>
              <a:rPr lang="en-US" sz="3600" b="1" dirty="0" smtClean="0">
                <a:latin typeface="Trebuchet MS" panose="020B0603020202020204" pitchFamily="34" charset="0"/>
              </a:rPr>
              <a:t>-Ludwig </a:t>
            </a:r>
            <a:r>
              <a:rPr lang="en-US" sz="3600" b="1" dirty="0">
                <a:latin typeface="Trebuchet MS" panose="020B0603020202020204" pitchFamily="34" charset="0"/>
              </a:rPr>
              <a:t>Consistency Conditions (HLCC</a:t>
            </a:r>
            <a:r>
              <a:rPr lang="en-US" sz="3600" b="1" dirty="0" smtClean="0">
                <a:latin typeface="Trebuchet MS" panose="020B0603020202020204" pitchFamily="34" charset="0"/>
              </a:rPr>
              <a:t>) </a:t>
            </a:r>
            <a:r>
              <a:rPr lang="en-US" sz="3600" dirty="0" smtClean="0">
                <a:latin typeface="Trebuchet MS" panose="020B0603020202020204" pitchFamily="34" charset="0"/>
              </a:rPr>
              <a:t>- relationship </a:t>
            </a:r>
            <a:r>
              <a:rPr lang="en-US" sz="3600" dirty="0">
                <a:latin typeface="Trebuchet MS" panose="020B0603020202020204" pitchFamily="34" charset="0"/>
              </a:rPr>
              <a:t>between the geometric </a:t>
            </a:r>
            <a:r>
              <a:rPr lang="en-US" sz="3600" dirty="0" smtClean="0">
                <a:latin typeface="Trebuchet MS" panose="020B0603020202020204" pitchFamily="34" charset="0"/>
              </a:rPr>
              <a:t>moments of the image </a:t>
            </a:r>
            <a:r>
              <a:rPr lang="en-US" sz="3600" dirty="0">
                <a:latin typeface="Trebuchet MS" panose="020B0603020202020204" pitchFamily="34" charset="0"/>
              </a:rPr>
              <a:t>and </a:t>
            </a:r>
            <a:r>
              <a:rPr lang="en-US" sz="3600" dirty="0" smtClean="0">
                <a:latin typeface="Trebuchet MS" panose="020B0603020202020204" pitchFamily="34" charset="0"/>
              </a:rPr>
              <a:t>projections </a:t>
            </a:r>
            <a:r>
              <a:rPr lang="en-US" sz="3600" dirty="0">
                <a:latin typeface="Trebuchet MS" panose="020B0603020202020204" pitchFamily="34" charset="0"/>
              </a:rPr>
              <a:t>from a </a:t>
            </a:r>
            <a:r>
              <a:rPr lang="en-US" sz="3600" dirty="0" smtClean="0">
                <a:latin typeface="Trebuchet MS" panose="020B0603020202020204" pitchFamily="34" charset="0"/>
              </a:rPr>
              <a:t>given angle</a:t>
            </a: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Trebuchet MS" panose="020B0603020202020204" pitchFamily="34" charset="0"/>
            </a:endParaRP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Trebuchet MS" panose="020B0603020202020204" pitchFamily="34" charset="0"/>
            </a:endParaRPr>
          </a:p>
          <a:p>
            <a:pPr marL="685800" lvl="0" indent="-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rebuchet MS" panose="020B0603020202020204" pitchFamily="34" charset="0"/>
              </a:rPr>
              <a:t>To obtain consistent estimates for </a:t>
            </a:r>
            <a:r>
              <a:rPr lang="el-GR" sz="4000" b="1" i="1" dirty="0" smtClean="0">
                <a:cs typeface="Times New Roman" panose="02020603050405020304" pitchFamily="18" charset="0"/>
              </a:rPr>
              <a:t>θ</a:t>
            </a:r>
            <a:r>
              <a:rPr lang="en-US" sz="3600" dirty="0" smtClean="0">
                <a:cs typeface="Times New Roman" panose="02020603050405020304" pitchFamily="18" charset="0"/>
              </a:rPr>
              <a:t>,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smtClean="0">
                <a:latin typeface="Trebuchet MS" panose="020B0603020202020204" pitchFamily="34" charset="0"/>
              </a:rPr>
              <a:t>we minimize</a:t>
            </a: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latin typeface="Trebuchet MS" panose="020B0603020202020204" pitchFamily="34" charset="0"/>
            </a:endParaRP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rebuchet MS" panose="020B0603020202020204" pitchFamily="34" charset="0"/>
              </a:rPr>
              <a:t>Coordinate descent strategy used – iteratively minimized each </a:t>
            </a:r>
            <a:r>
              <a:rPr lang="el-GR" sz="3600" i="1" dirty="0">
                <a:cs typeface="Times New Roman" panose="02020603050405020304" pitchFamily="18" charset="0"/>
              </a:rPr>
              <a:t>θ</a:t>
            </a:r>
            <a:r>
              <a:rPr lang="en-US" sz="4000" b="1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rebuchet MS" panose="020B0603020202020204" pitchFamily="34" charset="0"/>
              </a:rPr>
              <a:t> to converge at best estimate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78" name="Text Box 148"/>
          <p:cNvSpPr txBox="1">
            <a:spLocks noChangeArrowheads="1"/>
          </p:cNvSpPr>
          <p:nvPr/>
        </p:nvSpPr>
        <p:spPr bwMode="auto">
          <a:xfrm>
            <a:off x="26844496" y="26101390"/>
            <a:ext cx="14396812" cy="6232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wrap="square" lIns="274320" tIns="91440">
            <a:sp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Proposed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a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general, robust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method for image reconstruction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from projections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from unknown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views</a:t>
            </a:r>
          </a:p>
          <a:p>
            <a:pPr marL="571500" lvl="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Empirically demonstrated efficiency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in a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variety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of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scenarios:</a:t>
            </a:r>
            <a:endParaRPr lang="en-US" sz="3600" kern="0" dirty="0">
              <a:latin typeface="Trebuchet MS" panose="020B0603020202020204" pitchFamily="34" charset="0"/>
              <a:cs typeface="Arial"/>
            </a:endParaRPr>
          </a:p>
          <a:p>
            <a:pPr marL="1314450" lvl="1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With varying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number of view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angles </a:t>
            </a:r>
          </a:p>
          <a:p>
            <a:pPr marL="1314450" lvl="1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With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different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distributions for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generation of the view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angles</a:t>
            </a:r>
          </a:p>
          <a:p>
            <a:pPr marL="1314450" lvl="1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At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multiple noise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levels</a:t>
            </a:r>
          </a:p>
          <a:p>
            <a:pPr marL="57150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>
                <a:latin typeface="Trebuchet MS" panose="020B0603020202020204" pitchFamily="34" charset="0"/>
                <a:cs typeface="Arial"/>
              </a:rPr>
              <a:t>K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ey idea: Iteratively improve angle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estimates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to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reduce residuals</a:t>
            </a:r>
          </a:p>
          <a:p>
            <a:pPr marL="57150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>
                <a:latin typeface="Trebuchet MS" panose="020B0603020202020204" pitchFamily="34" charset="0"/>
                <a:cs typeface="Arial"/>
              </a:rPr>
              <a:t>in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HLCC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, using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coordinate descent.</a:t>
            </a:r>
          </a:p>
          <a:p>
            <a:pPr marL="571500" indent="-5715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>
                <a:latin typeface="Trebuchet MS" panose="020B0603020202020204" pitchFamily="34" charset="0"/>
                <a:cs typeface="Arial"/>
              </a:rPr>
              <a:t>Applications in </a:t>
            </a:r>
            <a:r>
              <a:rPr lang="en-US" sz="3600" kern="0" dirty="0" err="1">
                <a:latin typeface="Trebuchet MS" panose="020B0603020202020204" pitchFamily="34" charset="0"/>
                <a:cs typeface="Arial"/>
              </a:rPr>
              <a:t>CryoEM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, insect tomography,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adjusting for patient motion in medical tomography</a:t>
            </a:r>
            <a:endParaRPr lang="en-US" sz="3600" kern="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51" name="Rectangle 70"/>
          <p:cNvSpPr>
            <a:spLocks noChangeArrowheads="1"/>
          </p:cNvSpPr>
          <p:nvPr/>
        </p:nvSpPr>
        <p:spPr bwMode="auto">
          <a:xfrm>
            <a:off x="27218652" y="9758774"/>
            <a:ext cx="13769913" cy="14721020"/>
          </a:xfrm>
          <a:prstGeom prst="rect">
            <a:avLst/>
          </a:prstGeom>
          <a:solidFill>
            <a:srgbClr val="EEEEEE"/>
          </a:solidFill>
          <a:ln w="9525">
            <a:solidFill>
              <a:srgbClr val="336699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01" name="Rectangle 132"/>
          <p:cNvSpPr>
            <a:spLocks noChangeArrowheads="1"/>
          </p:cNvSpPr>
          <p:nvPr/>
        </p:nvSpPr>
        <p:spPr bwMode="auto">
          <a:xfrm>
            <a:off x="28881774" y="9941320"/>
            <a:ext cx="3769720" cy="14294634"/>
          </a:xfrm>
          <a:prstGeom prst="rect">
            <a:avLst/>
          </a:prstGeom>
          <a:solidFill>
            <a:srgbClr val="C5C9CF"/>
          </a:solidFill>
          <a:ln w="9525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kern="1200" smtId="4294967295"/>
            </a:def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547190" y="9881772"/>
            <a:ext cx="256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/>
              <a:t>30 angles</a:t>
            </a:r>
            <a:endParaRPr lang="en-IN" sz="4800" b="1" cap="small" dirty="0"/>
          </a:p>
        </p:txBody>
      </p:sp>
      <p:sp>
        <p:nvSpPr>
          <p:cNvPr id="124" name="Rectangle 132"/>
          <p:cNvSpPr>
            <a:spLocks noChangeArrowheads="1"/>
          </p:cNvSpPr>
          <p:nvPr/>
        </p:nvSpPr>
        <p:spPr bwMode="auto">
          <a:xfrm>
            <a:off x="32914187" y="9941320"/>
            <a:ext cx="3769720" cy="14294634"/>
          </a:xfrm>
          <a:prstGeom prst="rect">
            <a:avLst/>
          </a:prstGeom>
          <a:solidFill>
            <a:srgbClr val="C5C9CF"/>
          </a:solidFill>
          <a:ln w="9525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kern="1200" smtId="4294967295"/>
            </a:def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25" name="Rectangle 132"/>
          <p:cNvSpPr>
            <a:spLocks noChangeArrowheads="1"/>
          </p:cNvSpPr>
          <p:nvPr/>
        </p:nvSpPr>
        <p:spPr bwMode="auto">
          <a:xfrm>
            <a:off x="36946601" y="9941320"/>
            <a:ext cx="3769720" cy="14294634"/>
          </a:xfrm>
          <a:prstGeom prst="rect">
            <a:avLst/>
          </a:prstGeom>
          <a:solidFill>
            <a:srgbClr val="C5C9CF"/>
          </a:solidFill>
          <a:ln w="9525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kern="1200" smtId="4294967295"/>
            </a:def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285770" y="9881772"/>
            <a:ext cx="290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/>
              <a:t>100 angles</a:t>
            </a:r>
            <a:endParaRPr lang="en-IN" sz="4800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37214849" y="9881772"/>
            <a:ext cx="313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/>
              <a:t>100 angles</a:t>
            </a:r>
            <a:endParaRPr lang="en-IN" sz="4800" b="1" cap="small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26248963" y="11567275"/>
            <a:ext cx="361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 smtClean="0"/>
              <a:t>5% noise</a:t>
            </a:r>
          </a:p>
          <a:p>
            <a:pPr algn="ctr"/>
            <a:r>
              <a:rPr lang="en-US" sz="3600" b="1" cap="small" dirty="0" smtClean="0"/>
              <a:t>Actual Angles</a:t>
            </a:r>
            <a:endParaRPr lang="en-IN" sz="3600" b="1" cap="small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26248963" y="14831653"/>
            <a:ext cx="361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 smtClean="0"/>
              <a:t>5% noise</a:t>
            </a:r>
          </a:p>
          <a:p>
            <a:pPr algn="ctr"/>
            <a:r>
              <a:rPr lang="en-US" sz="3600" b="1" cap="small" dirty="0" smtClean="0"/>
              <a:t>Estimated Angles</a:t>
            </a:r>
            <a:endParaRPr lang="en-IN" sz="3600" b="1" cap="small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6248963" y="21360408"/>
            <a:ext cx="361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 smtClean="0"/>
              <a:t>10% noise</a:t>
            </a:r>
          </a:p>
          <a:p>
            <a:pPr algn="ctr"/>
            <a:r>
              <a:rPr lang="en-US" sz="3600" b="1" cap="small" dirty="0" smtClean="0"/>
              <a:t>Estimated Angles</a:t>
            </a:r>
            <a:endParaRPr lang="en-IN" sz="3600" b="1" cap="small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26248963" y="18096031"/>
            <a:ext cx="361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 smtClean="0"/>
              <a:t>10% noise</a:t>
            </a:r>
          </a:p>
          <a:p>
            <a:pPr algn="ctr"/>
            <a:r>
              <a:rPr lang="en-US" sz="3600" b="1" cap="small" dirty="0" smtClean="0"/>
              <a:t>Actual Angles</a:t>
            </a:r>
            <a:endParaRPr lang="en-IN" sz="3600" b="1" cap="small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001" y="10660417"/>
            <a:ext cx="3291840" cy="329184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001" y="14029368"/>
            <a:ext cx="3291840" cy="329184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001" y="17398319"/>
            <a:ext cx="3291840" cy="329184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001" y="20761234"/>
            <a:ext cx="3291840" cy="329184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938" y="10660417"/>
            <a:ext cx="3291840" cy="329184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194" y="14027356"/>
            <a:ext cx="3291840" cy="329184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194" y="17394295"/>
            <a:ext cx="3291840" cy="329184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324" y="20761234"/>
            <a:ext cx="3291840" cy="329184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849" y="14026427"/>
            <a:ext cx="3291840" cy="329184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849" y="10659024"/>
            <a:ext cx="3291840" cy="329184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849" y="17393830"/>
            <a:ext cx="3291840" cy="329184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858" y="20761234"/>
            <a:ext cx="3291840" cy="3291840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26996896" y="9051483"/>
            <a:ext cx="14245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kern="0" dirty="0">
                <a:latin typeface="Trebuchet MS" panose="020B0603020202020204" pitchFamily="34" charset="0"/>
                <a:cs typeface="Arial"/>
              </a:rPr>
              <a:t>FBP reconstruction </a:t>
            </a:r>
            <a:r>
              <a:rPr lang="en-IN" sz="3600" kern="0" dirty="0" smtClean="0">
                <a:latin typeface="Trebuchet MS" panose="020B0603020202020204" pitchFamily="34" charset="0"/>
                <a:cs typeface="Arial"/>
              </a:rPr>
              <a:t>using </a:t>
            </a:r>
            <a:r>
              <a:rPr lang="en-IN" sz="3600" i="1" kern="0" dirty="0">
                <a:latin typeface="Trebuchet MS" panose="020B0603020202020204" pitchFamily="34" charset="0"/>
                <a:cs typeface="Arial"/>
              </a:rPr>
              <a:t>non-uniform</a:t>
            </a:r>
            <a:r>
              <a:rPr lang="en-IN" sz="3600" kern="0" dirty="0">
                <a:latin typeface="Trebuchet MS" panose="020B0603020202020204" pitchFamily="34" charset="0"/>
                <a:cs typeface="Arial"/>
              </a:rPr>
              <a:t> </a:t>
            </a:r>
            <a:r>
              <a:rPr lang="en-IN" sz="3600" kern="0" dirty="0" smtClean="0">
                <a:latin typeface="Trebuchet MS" panose="020B0603020202020204" pitchFamily="34" charset="0"/>
                <a:cs typeface="Arial"/>
              </a:rPr>
              <a:t>distribution of original angles</a:t>
            </a:r>
            <a:endParaRPr lang="en-IN" sz="3600" kern="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15" name="Text Box 123"/>
          <p:cNvSpPr txBox="1">
            <a:spLocks noChangeArrowheads="1"/>
          </p:cNvSpPr>
          <p:nvPr/>
        </p:nvSpPr>
        <p:spPr bwMode="auto">
          <a:xfrm>
            <a:off x="12477237" y="26709133"/>
            <a:ext cx="13809856" cy="54793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wrap="square" tIns="91440">
            <a:no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4703763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4800" b="1" kern="0" dirty="0" smtClean="0"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785" y="26888795"/>
            <a:ext cx="4544862" cy="4080424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886" y="26888795"/>
            <a:ext cx="4544862" cy="408042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85" y="26888795"/>
            <a:ext cx="4544862" cy="4080424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3530511" y="30865013"/>
            <a:ext cx="36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small" dirty="0" smtClean="0"/>
              <a:t>Uniform Distribution</a:t>
            </a:r>
            <a:endParaRPr lang="en-IN" sz="4000" b="1" cap="small" dirty="0"/>
          </a:p>
        </p:txBody>
      </p:sp>
      <p:sp>
        <p:nvSpPr>
          <p:cNvPr id="130" name="TextBox 129"/>
          <p:cNvSpPr txBox="1"/>
          <p:nvPr/>
        </p:nvSpPr>
        <p:spPr>
          <a:xfrm>
            <a:off x="17741532" y="30865013"/>
            <a:ext cx="36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small" dirty="0" smtClean="0"/>
              <a:t>Non-uniform Distribution</a:t>
            </a:r>
            <a:endParaRPr lang="en-IN" sz="4000" b="1" cap="small" dirty="0"/>
          </a:p>
        </p:txBody>
      </p:sp>
      <p:sp>
        <p:nvSpPr>
          <p:cNvPr id="131" name="TextBox 130"/>
          <p:cNvSpPr txBox="1"/>
          <p:nvPr/>
        </p:nvSpPr>
        <p:spPr>
          <a:xfrm>
            <a:off x="21952552" y="30865013"/>
            <a:ext cx="36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small" dirty="0" smtClean="0"/>
              <a:t>Peaky Distribution</a:t>
            </a:r>
            <a:endParaRPr lang="en-IN" sz="4000" b="1" cap="small" dirty="0"/>
          </a:p>
        </p:txBody>
      </p:sp>
      <p:sp>
        <p:nvSpPr>
          <p:cNvPr id="132" name="Text Box 123"/>
          <p:cNvSpPr txBox="1">
            <a:spLocks noChangeArrowheads="1"/>
          </p:cNvSpPr>
          <p:nvPr/>
        </p:nvSpPr>
        <p:spPr bwMode="auto">
          <a:xfrm>
            <a:off x="1158665" y="25176482"/>
            <a:ext cx="10899648" cy="68880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wrap="square" lIns="274320" tIns="182880" bIns="0">
            <a:sp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Patch-based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PCA denoising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method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Fixed size patches considered in a moving window along each projection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For set of </a:t>
            </a:r>
            <a:r>
              <a:rPr lang="en-US" sz="36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 ‘most similar’ patches to patch </a:t>
            </a:r>
            <a:r>
              <a:rPr lang="en-US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3600" i="1" kern="0" dirty="0" smtClean="0">
                <a:latin typeface="Trebuchet MS" panose="020B0603020202020204" pitchFamily="34" charset="0"/>
                <a:cs typeface="Arial"/>
              </a:rPr>
              <a:t> </a:t>
            </a:r>
            <a:r>
              <a:rPr lang="en-US" sz="3600" kern="0" dirty="0" err="1" smtClean="0">
                <a:latin typeface="Trebuchet MS" panose="020B0603020202020204" pitchFamily="34" charset="0"/>
                <a:cs typeface="Arial"/>
              </a:rPr>
              <a:t>eigen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-coefficients obtained using PCA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For denoising, Wiener-like updates performed on each patch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>
                <a:latin typeface="Trebuchet MS" panose="020B0603020202020204" pitchFamily="34" charset="0"/>
                <a:cs typeface="Arial"/>
              </a:rPr>
              <a:t>Patch based approach captures similarity even in non-analogous parts of two projections</a:t>
            </a:r>
          </a:p>
          <a:p>
            <a:pPr marL="571500" lvl="0" indent="-3365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Works well even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when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total </a:t>
            </a:r>
            <a:r>
              <a:rPr lang="en-US" sz="3600" kern="0" dirty="0">
                <a:latin typeface="Trebuchet MS" panose="020B0603020202020204" pitchFamily="34" charset="0"/>
                <a:cs typeface="Arial"/>
              </a:rPr>
              <a:t>number of projections is </a:t>
            </a:r>
            <a:r>
              <a:rPr lang="en-US" sz="3600" kern="0" dirty="0" smtClean="0">
                <a:latin typeface="Trebuchet MS" panose="020B0603020202020204" pitchFamily="34" charset="0"/>
                <a:cs typeface="Arial"/>
              </a:rPr>
              <a:t>very low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3627" y="15330210"/>
            <a:ext cx="10586755" cy="2367409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46231" y="19177535"/>
            <a:ext cx="10618505" cy="1865681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1414773" y="7772397"/>
            <a:ext cx="4346062" cy="968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7037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5600" b="1" kern="0" dirty="0">
                <a:solidFill>
                  <a:srgbClr val="A3207E"/>
                </a:solidFill>
                <a:latin typeface="Trebuchet MS" panose="020B0603020202020204" pitchFamily="34" charset="0"/>
                <a:cs typeface="Arial"/>
              </a:rPr>
              <a:t>Introduction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372507" y="24029859"/>
            <a:ext cx="7393371" cy="968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7037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5600" b="1" kern="0" dirty="0">
                <a:solidFill>
                  <a:srgbClr val="A3207E"/>
                </a:solidFill>
                <a:latin typeface="Trebuchet MS" panose="020B0603020202020204" pitchFamily="34" charset="0"/>
                <a:cs typeface="Arial"/>
              </a:rPr>
              <a:t>Algorithm - </a:t>
            </a:r>
            <a:r>
              <a:rPr lang="en-GB" sz="5600" b="1" kern="0" dirty="0" err="1">
                <a:solidFill>
                  <a:srgbClr val="A3207E"/>
                </a:solidFill>
                <a:latin typeface="Trebuchet MS" panose="020B0603020202020204" pitchFamily="34" charset="0"/>
                <a:cs typeface="Arial"/>
              </a:rPr>
              <a:t>Denoising</a:t>
            </a:r>
            <a:endParaRPr lang="en-GB" sz="5600" b="1" kern="0" dirty="0">
              <a:solidFill>
                <a:srgbClr val="A3207E"/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2701142" y="7897313"/>
            <a:ext cx="74879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00"/>
              </a:spcAft>
            </a:pPr>
            <a:r>
              <a:rPr lang="en-US" sz="5600" b="1" kern="0" dirty="0" smtClean="0">
                <a:solidFill>
                  <a:srgbClr val="A3207E"/>
                </a:solidFill>
                <a:latin typeface="Trebuchet MS" panose="020B0603020202020204" pitchFamily="34" charset="0"/>
                <a:cs typeface="Arial"/>
              </a:rPr>
              <a:t>Algorithm - Recovery</a:t>
            </a:r>
            <a:endParaRPr lang="en-US" sz="5600" b="1" kern="0" dirty="0">
              <a:solidFill>
                <a:srgbClr val="A3207E"/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7193682" y="7862904"/>
            <a:ext cx="85619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GB" sz="5600" b="1" i="0" u="none" strike="noStrike" kern="0" cap="none" spc="0" normalizeH="0" baseline="0" noProof="0" dirty="0" smtClean="0">
                <a:ln>
                  <a:noFill/>
                </a:ln>
                <a:solidFill>
                  <a:srgbClr val="A3207E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Results - Reconstruction </a:t>
            </a:r>
            <a:endParaRPr kumimoji="0" lang="en-US" sz="5600" b="1" i="0" u="none" strike="noStrike" kern="0" cap="none" spc="0" normalizeH="0" baseline="0" noProof="0" dirty="0">
              <a:ln>
                <a:noFill/>
              </a:ln>
              <a:solidFill>
                <a:srgbClr val="A3207E"/>
              </a:solidFill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2452948" y="25648339"/>
            <a:ext cx="119442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600" b="1" kern="0" dirty="0" smtClean="0">
                <a:solidFill>
                  <a:srgbClr val="A3207E"/>
                </a:solidFill>
                <a:latin typeface="Trebuchet MS" panose="020B0603020202020204" pitchFamily="34" charset="0"/>
                <a:cs typeface="Arial"/>
              </a:rPr>
              <a:t> Results - Angle Recovery Accuracy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7113541" y="25115279"/>
            <a:ext cx="4121641" cy="968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7037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5600" b="1" kern="0" dirty="0">
                <a:solidFill>
                  <a:srgbClr val="A3207E"/>
                </a:solidFill>
                <a:latin typeface="Trebuchet MS" panose="020B0603020202020204" pitchFamily="34" charset="0"/>
                <a:cs typeface="Arial"/>
              </a:rPr>
              <a:t>Conclusions</a:t>
            </a:r>
            <a:endParaRPr lang="en-GB" sz="5600" b="1" kern="0" dirty="0">
              <a:solidFill>
                <a:srgbClr val="A3207E"/>
              </a:solidFill>
              <a:latin typeface="Trebuchet MS" panose="020B06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7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315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CMMI10</vt:lpstr>
      <vt:lpstr>CMMI7</vt:lpstr>
      <vt:lpstr>NimbusRomNo9L-Regu</vt:lpstr>
      <vt:lpstr>Times New Roman</vt:lpstr>
      <vt:lpstr>Trebuchet MS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Malhotra</dc:creator>
  <cp:lastModifiedBy>Eeshan Malhotra</cp:lastModifiedBy>
  <cp:revision>28</cp:revision>
  <dcterms:created xsi:type="dcterms:W3CDTF">2016-09-16T05:57:25Z</dcterms:created>
  <dcterms:modified xsi:type="dcterms:W3CDTF">2016-09-16T09:06:36Z</dcterms:modified>
</cp:coreProperties>
</file>