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062400" cy="32918400"/>
  <p:notesSz cx="6858000" cy="9144000"/>
  <p:defaultTextStyle>
    <a:defPPr>
      <a:defRPr lang="en-US"/>
    </a:defPPr>
    <a:lvl1pPr marL="0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1pPr>
    <a:lvl2pPr marL="1799539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2pPr>
    <a:lvl3pPr marL="359907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3pPr>
    <a:lvl4pPr marL="5398618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4pPr>
    <a:lvl5pPr marL="7198157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5pPr>
    <a:lvl6pPr marL="8997696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6pPr>
    <a:lvl7pPr marL="10797235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7pPr>
    <a:lvl8pPr marL="1259677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8pPr>
    <a:lvl9pPr marL="14396314" algn="l" defTabSz="3599078" rtl="0" eaLnBrk="1" latinLnBrk="0" hangingPunct="1">
      <a:defRPr sz="70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7E"/>
    <a:srgbClr val="83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5803" y="-3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5387342"/>
            <a:ext cx="35753040" cy="11460480"/>
          </a:xfrm>
        </p:spPr>
        <p:txBody>
          <a:bodyPr anchor="b"/>
          <a:lstStyle>
            <a:lvl1pPr algn="ctr"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7289782"/>
            <a:ext cx="31546800" cy="7947658"/>
          </a:xfrm>
        </p:spPr>
        <p:txBody>
          <a:bodyPr/>
          <a:lstStyle>
            <a:lvl1pPr marL="0" indent="0" algn="ctr">
              <a:buNone/>
              <a:defRPr sz="11040"/>
            </a:lvl1pPr>
            <a:lvl2pPr marL="2103120" indent="0" algn="ctr">
              <a:buNone/>
              <a:defRPr sz="9200"/>
            </a:lvl2pPr>
            <a:lvl3pPr marL="4206240" indent="0" algn="ctr">
              <a:buNone/>
              <a:defRPr sz="8280"/>
            </a:lvl3pPr>
            <a:lvl4pPr marL="6309360" indent="0" algn="ctr">
              <a:buNone/>
              <a:defRPr sz="7360"/>
            </a:lvl4pPr>
            <a:lvl5pPr marL="8412480" indent="0" algn="ctr">
              <a:buNone/>
              <a:defRPr sz="7360"/>
            </a:lvl5pPr>
            <a:lvl6pPr marL="10515600" indent="0" algn="ctr">
              <a:buNone/>
              <a:defRPr sz="7360"/>
            </a:lvl6pPr>
            <a:lvl7pPr marL="12618720" indent="0" algn="ctr">
              <a:buNone/>
              <a:defRPr sz="7360"/>
            </a:lvl7pPr>
            <a:lvl8pPr marL="14721840" indent="0" algn="ctr">
              <a:buNone/>
              <a:defRPr sz="7360"/>
            </a:lvl8pPr>
            <a:lvl9pPr marL="16824960" indent="0" algn="ctr">
              <a:buNone/>
              <a:defRPr sz="7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59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7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752600"/>
            <a:ext cx="906970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752600"/>
            <a:ext cx="2668333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28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5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8206749"/>
            <a:ext cx="36278820" cy="13693138"/>
          </a:xfrm>
        </p:spPr>
        <p:txBody>
          <a:bodyPr anchor="b"/>
          <a:lstStyle>
            <a:lvl1pPr>
              <a:defRPr sz="27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2029429"/>
            <a:ext cx="36278820" cy="7200898"/>
          </a:xfrm>
        </p:spPr>
        <p:txBody>
          <a:bodyPr/>
          <a:lstStyle>
            <a:lvl1pPr marL="0" indent="0">
              <a:buNone/>
              <a:defRPr sz="11040">
                <a:solidFill>
                  <a:schemeClr val="tx1"/>
                </a:solidFill>
              </a:defRPr>
            </a:lvl1pPr>
            <a:lvl2pPr marL="210312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206240" indent="0">
              <a:buNone/>
              <a:defRPr sz="8280">
                <a:solidFill>
                  <a:schemeClr val="tx1">
                    <a:tint val="75000"/>
                  </a:schemeClr>
                </a:solidFill>
              </a:defRPr>
            </a:lvl3pPr>
            <a:lvl4pPr marL="63093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4pPr>
            <a:lvl5pPr marL="841248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5pPr>
            <a:lvl6pPr marL="1051560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6pPr>
            <a:lvl7pPr marL="1261872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7pPr>
            <a:lvl8pPr marL="1472184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8pPr>
            <a:lvl9pPr marL="16824960" indent="0">
              <a:buNone/>
              <a:defRPr sz="7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1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763000"/>
            <a:ext cx="1787652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91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752607"/>
            <a:ext cx="3627882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8069582"/>
            <a:ext cx="17794364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2024360"/>
            <a:ext cx="17794364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8069582"/>
            <a:ext cx="17881999" cy="3954778"/>
          </a:xfrm>
        </p:spPr>
        <p:txBody>
          <a:bodyPr anchor="b"/>
          <a:lstStyle>
            <a:lvl1pPr marL="0" indent="0">
              <a:buNone/>
              <a:defRPr sz="11040" b="1"/>
            </a:lvl1pPr>
            <a:lvl2pPr marL="2103120" indent="0">
              <a:buNone/>
              <a:defRPr sz="9200" b="1"/>
            </a:lvl2pPr>
            <a:lvl3pPr marL="4206240" indent="0">
              <a:buNone/>
              <a:defRPr sz="8280" b="1"/>
            </a:lvl3pPr>
            <a:lvl4pPr marL="6309360" indent="0">
              <a:buNone/>
              <a:defRPr sz="7360" b="1"/>
            </a:lvl4pPr>
            <a:lvl5pPr marL="8412480" indent="0">
              <a:buNone/>
              <a:defRPr sz="7360" b="1"/>
            </a:lvl5pPr>
            <a:lvl6pPr marL="10515600" indent="0">
              <a:buNone/>
              <a:defRPr sz="7360" b="1"/>
            </a:lvl6pPr>
            <a:lvl7pPr marL="12618720" indent="0">
              <a:buNone/>
              <a:defRPr sz="7360" b="1"/>
            </a:lvl7pPr>
            <a:lvl8pPr marL="14721840" indent="0">
              <a:buNone/>
              <a:defRPr sz="7360" b="1"/>
            </a:lvl8pPr>
            <a:lvl9pPr marL="16824960" indent="0">
              <a:buNone/>
              <a:defRPr sz="7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2024360"/>
            <a:ext cx="1788199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7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47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739647"/>
            <a:ext cx="21294090" cy="23393400"/>
          </a:xfrm>
        </p:spPr>
        <p:txBody>
          <a:bodyPr/>
          <a:lstStyle>
            <a:lvl1pPr>
              <a:defRPr sz="14720"/>
            </a:lvl1pPr>
            <a:lvl2pPr>
              <a:defRPr sz="12880"/>
            </a:lvl2pPr>
            <a:lvl3pPr>
              <a:defRPr sz="1104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194560"/>
            <a:ext cx="13566219" cy="7680960"/>
          </a:xfrm>
        </p:spPr>
        <p:txBody>
          <a:bodyPr anchor="b"/>
          <a:lstStyle>
            <a:lvl1pPr>
              <a:defRPr sz="14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739647"/>
            <a:ext cx="21294090" cy="23393400"/>
          </a:xfrm>
        </p:spPr>
        <p:txBody>
          <a:bodyPr anchor="t"/>
          <a:lstStyle>
            <a:lvl1pPr marL="0" indent="0">
              <a:buNone/>
              <a:defRPr sz="14720"/>
            </a:lvl1pPr>
            <a:lvl2pPr marL="2103120" indent="0">
              <a:buNone/>
              <a:defRPr sz="12880"/>
            </a:lvl2pPr>
            <a:lvl3pPr marL="4206240" indent="0">
              <a:buNone/>
              <a:defRPr sz="11040"/>
            </a:lvl3pPr>
            <a:lvl4pPr marL="6309360" indent="0">
              <a:buNone/>
              <a:defRPr sz="9200"/>
            </a:lvl4pPr>
            <a:lvl5pPr marL="8412480" indent="0">
              <a:buNone/>
              <a:defRPr sz="9200"/>
            </a:lvl5pPr>
            <a:lvl6pPr marL="10515600" indent="0">
              <a:buNone/>
              <a:defRPr sz="9200"/>
            </a:lvl6pPr>
            <a:lvl7pPr marL="12618720" indent="0">
              <a:buNone/>
              <a:defRPr sz="9200"/>
            </a:lvl7pPr>
            <a:lvl8pPr marL="14721840" indent="0">
              <a:buNone/>
              <a:defRPr sz="9200"/>
            </a:lvl8pPr>
            <a:lvl9pPr marL="16824960" indent="0">
              <a:buNone/>
              <a:defRPr sz="9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875520"/>
            <a:ext cx="13566219" cy="18295622"/>
          </a:xfrm>
        </p:spPr>
        <p:txBody>
          <a:bodyPr/>
          <a:lstStyle>
            <a:lvl1pPr marL="0" indent="0">
              <a:buNone/>
              <a:defRPr sz="7360"/>
            </a:lvl1pPr>
            <a:lvl2pPr marL="2103120" indent="0">
              <a:buNone/>
              <a:defRPr sz="6440"/>
            </a:lvl2pPr>
            <a:lvl3pPr marL="4206240" indent="0">
              <a:buNone/>
              <a:defRPr sz="5520"/>
            </a:lvl3pPr>
            <a:lvl4pPr marL="6309360" indent="0">
              <a:buNone/>
              <a:defRPr sz="4600"/>
            </a:lvl4pPr>
            <a:lvl5pPr marL="8412480" indent="0">
              <a:buNone/>
              <a:defRPr sz="4600"/>
            </a:lvl5pPr>
            <a:lvl6pPr marL="10515600" indent="0">
              <a:buNone/>
              <a:defRPr sz="4600"/>
            </a:lvl6pPr>
            <a:lvl7pPr marL="12618720" indent="0">
              <a:buNone/>
              <a:defRPr sz="4600"/>
            </a:lvl7pPr>
            <a:lvl8pPr marL="14721840" indent="0">
              <a:buNone/>
              <a:defRPr sz="4600"/>
            </a:lvl8pPr>
            <a:lvl9pPr marL="16824960" indent="0">
              <a:buNone/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752607"/>
            <a:ext cx="362788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763000"/>
            <a:ext cx="362788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DF4A-061A-41D6-BCA6-435136FA56BE}" type="datetimeFigureOut">
              <a:rPr lang="en-IN" smtClean="0"/>
              <a:t>21-09-2016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30510487"/>
            <a:ext cx="141960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30510487"/>
            <a:ext cx="94640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3A50-F65B-4F92-A488-14600C5582C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9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06240" rtl="0" eaLnBrk="1" latinLnBrk="0" hangingPunct="1">
        <a:lnSpc>
          <a:spcPct val="90000"/>
        </a:lnSpc>
        <a:spcBef>
          <a:spcPct val="0"/>
        </a:spcBef>
        <a:buNone/>
        <a:defRPr sz="20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1560" indent="-1051560" algn="l" defTabSz="4206240" rtl="0" eaLnBrk="1" latinLnBrk="0" hangingPunct="1">
        <a:lnSpc>
          <a:spcPct val="90000"/>
        </a:lnSpc>
        <a:spcBef>
          <a:spcPts val="4600"/>
        </a:spcBef>
        <a:buFont typeface="Arial" panose="020B0604020202020204" pitchFamily="34" charset="0"/>
        <a:buChar char="•"/>
        <a:defRPr sz="12880" kern="1200">
          <a:solidFill>
            <a:schemeClr val="tx1"/>
          </a:solidFill>
          <a:latin typeface="+mn-lt"/>
          <a:ea typeface="+mn-ea"/>
          <a:cs typeface="+mn-cs"/>
        </a:defRPr>
      </a:lvl1pPr>
      <a:lvl2pPr marL="31546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1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3609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946404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156716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367028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7876520" indent="-1051560" algn="l" defTabSz="420624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Char char="•"/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1pPr>
      <a:lvl2pPr marL="21031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2pPr>
      <a:lvl3pPr marL="42062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4pPr>
      <a:lvl5pPr marL="841248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6pPr>
      <a:lvl7pPr marL="1261872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7pPr>
      <a:lvl8pPr marL="1472184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8pPr>
      <a:lvl9pPr marL="16824960" algn="l" defTabSz="4206240" rtl="0" eaLnBrk="1" latinLnBrk="0" hangingPunct="1">
        <a:defRPr sz="8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/>
          <p:cNvSpPr/>
          <p:nvPr/>
        </p:nvSpPr>
        <p:spPr>
          <a:xfrm>
            <a:off x="947060" y="908991"/>
            <a:ext cx="40168281" cy="6121233"/>
          </a:xfrm>
          <a:prstGeom prst="rect">
            <a:avLst/>
          </a:prstGeom>
          <a:solidFill>
            <a:srgbClr val="A32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60164" y="761999"/>
            <a:ext cx="40942072" cy="447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540000" tIns="540000" rIns="540000" bIns="540000">
            <a:spAutoFit/>
          </a:bodyPr>
          <a:lstStyle>
            <a:defPPr>
              <a:defRPr kern="1200" smtId="4294967295"/>
            </a:defPPr>
            <a:lvl1pPr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911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0" b="1" cap="small" dirty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Tomographic Reconstruction from Projections with Unknown View Angles Exploiting Moment-Based Relationships</a:t>
            </a:r>
            <a:endParaRPr lang="en-AU" sz="11000" b="1" cap="small" dirty="0">
              <a:solidFill>
                <a:schemeClr val="bg1"/>
              </a:solidFill>
              <a:latin typeface="Trebuchet MS" panose="020B0603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10063744" y="4447536"/>
            <a:ext cx="2193491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0" tIns="360000" rIns="360000" bIns="360000"/>
          <a:lstStyle>
            <a:defPPr>
              <a:defRPr kern="1200" smtId="4294967295"/>
            </a:defPPr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Eeshan Malhotra, Ajit Rajwade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2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/>
              </a:rPr>
              <a:t>Indian Institute of Technology Bombay</a:t>
            </a:r>
            <a:endParaRPr lang="en-GB" sz="6200" dirty="0">
              <a:solidFill>
                <a:schemeClr val="bg1"/>
              </a:solidFill>
              <a:latin typeface="Trebuchet MS" panose="020B0603020202020204" pitchFamily="34" charset="0"/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6951" y="7543797"/>
            <a:ext cx="9014449" cy="16615801"/>
            <a:chOff x="1158150" y="7772397"/>
            <a:chExt cx="9014449" cy="16615801"/>
          </a:xfrm>
        </p:grpSpPr>
        <p:sp>
          <p:nvSpPr>
            <p:cNvPr id="55" name="Text Box 122"/>
            <p:cNvSpPr txBox="1">
              <a:spLocks noChangeArrowheads="1"/>
            </p:cNvSpPr>
            <p:nvPr/>
          </p:nvSpPr>
          <p:spPr bwMode="auto">
            <a:xfrm>
              <a:off x="1158150" y="8833171"/>
              <a:ext cx="9014449" cy="155550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wrap="square" lIns="182880" tIns="182880" bIns="182880">
              <a:spAutoFit/>
            </a:bodyPr>
            <a:lstStyle>
              <a:defPPr>
                <a:defRPr kern="1200" smtId="4294967295"/>
              </a:defPPr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685800" lvl="0" indent="-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>
                  <a:latin typeface="Trebuchet MS" panose="020B0603020202020204" pitchFamily="34" charset="0"/>
                </a:rPr>
                <a:t>View-angles </a:t>
              </a:r>
              <a:r>
                <a:rPr lang="en-US" sz="3600" dirty="0">
                  <a:latin typeface="Trebuchet MS" panose="020B0603020202020204" pitchFamily="34" charset="0"/>
                </a:rPr>
                <a:t>for tomographic projections are often noisy/unknown</a:t>
              </a:r>
            </a:p>
            <a:p>
              <a:pPr marL="685800" lvl="0" indent="-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>
                  <a:latin typeface="Trebuchet MS" panose="020B0603020202020204" pitchFamily="34" charset="0"/>
                </a:rPr>
                <a:t>We recover view-angles </a:t>
              </a:r>
              <a:r>
                <a:rPr lang="en-US" sz="3600" dirty="0" smtClean="0">
                  <a:latin typeface="Trebuchet MS" panose="020B0603020202020204" pitchFamily="34" charset="0"/>
                </a:rPr>
                <a:t>in the </a:t>
              </a:r>
              <a:r>
                <a:rPr lang="en-US" sz="3600" dirty="0">
                  <a:latin typeface="Trebuchet MS" panose="020B0603020202020204" pitchFamily="34" charset="0"/>
                </a:rPr>
                <a:t>scenario </a:t>
              </a:r>
              <a:r>
                <a:rPr lang="en-US" sz="3600" dirty="0" smtClean="0">
                  <a:latin typeface="Trebuchet MS" panose="020B0603020202020204" pitchFamily="34" charset="0"/>
                </a:rPr>
                <a:t>when </a:t>
              </a:r>
              <a:r>
                <a:rPr lang="en-US" sz="3600" dirty="0">
                  <a:latin typeface="Trebuchet MS" panose="020B0603020202020204" pitchFamily="34" charset="0"/>
                </a:rPr>
                <a:t>they are completely </a:t>
              </a:r>
              <a:r>
                <a:rPr lang="en-US" sz="3600" dirty="0" smtClean="0">
                  <a:latin typeface="Trebuchet MS" panose="020B0603020202020204" pitchFamily="34" charset="0"/>
                </a:rPr>
                <a:t>unknown, with no assumption on angle distribution</a:t>
              </a:r>
            </a:p>
            <a:p>
              <a:pPr lvl="0" fontAlgn="base">
                <a:lnSpc>
                  <a:spcPct val="110000"/>
                </a:lnSpc>
                <a:spcBef>
                  <a:spcPts val="1200"/>
                </a:spcBef>
                <a:spcAft>
                  <a:spcPct val="0"/>
                </a:spcAft>
              </a:pPr>
              <a:r>
                <a:rPr lang="en-US" sz="3600" dirty="0" smtClean="0">
                  <a:latin typeface="Trebuchet MS" panose="020B0603020202020204" pitchFamily="34" charset="0"/>
                </a:rPr>
                <a:t>We utilize </a:t>
              </a:r>
              <a:r>
                <a:rPr lang="en-US" sz="3600" dirty="0">
                  <a:latin typeface="Trebuchet MS" panose="020B0603020202020204" pitchFamily="34" charset="0"/>
                </a:rPr>
                <a:t>the </a:t>
              </a:r>
              <a:r>
                <a:rPr lang="en-US" sz="3600" b="1" dirty="0" smtClean="0">
                  <a:latin typeface="Trebuchet MS" panose="020B0603020202020204" pitchFamily="34" charset="0"/>
                </a:rPr>
                <a:t>Helgasson-Ludwig </a:t>
              </a:r>
              <a:r>
                <a:rPr lang="en-US" sz="3600" b="1" dirty="0">
                  <a:latin typeface="Trebuchet MS" panose="020B0603020202020204" pitchFamily="34" charset="0"/>
                </a:rPr>
                <a:t>Consistency Conditions (HLCC</a:t>
              </a:r>
              <a:r>
                <a:rPr lang="en-US" sz="3600" b="1" dirty="0" smtClean="0">
                  <a:latin typeface="Trebuchet MS" panose="020B0603020202020204" pitchFamily="34" charset="0"/>
                </a:rPr>
                <a:t>) </a:t>
              </a:r>
              <a:r>
                <a:rPr lang="en-US" sz="3600" dirty="0" smtClean="0">
                  <a:latin typeface="Trebuchet MS" panose="020B0603020202020204" pitchFamily="34" charset="0"/>
                </a:rPr>
                <a:t>- relationship </a:t>
              </a:r>
              <a:r>
                <a:rPr lang="en-US" sz="3600" dirty="0">
                  <a:latin typeface="Trebuchet MS" panose="020B0603020202020204" pitchFamily="34" charset="0"/>
                </a:rPr>
                <a:t>between the geometric </a:t>
              </a:r>
              <a:r>
                <a:rPr lang="en-US" sz="3600" dirty="0" smtClean="0">
                  <a:latin typeface="Trebuchet MS" panose="020B0603020202020204" pitchFamily="34" charset="0"/>
                </a:rPr>
                <a:t>moments of the image </a:t>
              </a:r>
              <a:r>
                <a:rPr lang="en-US" sz="3600" dirty="0">
                  <a:latin typeface="Trebuchet MS" panose="020B0603020202020204" pitchFamily="34" charset="0"/>
                </a:rPr>
                <a:t>and </a:t>
              </a:r>
              <a:r>
                <a:rPr lang="en-US" sz="3600" dirty="0" smtClean="0">
                  <a:latin typeface="Trebuchet MS" panose="020B0603020202020204" pitchFamily="34" charset="0"/>
                </a:rPr>
                <a:t>projections </a:t>
              </a:r>
              <a:r>
                <a:rPr lang="en-US" sz="3600" dirty="0">
                  <a:latin typeface="Trebuchet MS" panose="020B0603020202020204" pitchFamily="34" charset="0"/>
                </a:rPr>
                <a:t>from a </a:t>
              </a:r>
              <a:r>
                <a:rPr lang="en-US" sz="3600" dirty="0" smtClean="0">
                  <a:latin typeface="Trebuchet MS" panose="020B0603020202020204" pitchFamily="34" charset="0"/>
                </a:rPr>
                <a:t>given angle</a:t>
              </a:r>
            </a:p>
            <a:p>
              <a:pPr marL="685800" lvl="0" indent="-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3600" dirty="0">
                <a:latin typeface="Trebuchet MS" panose="020B0603020202020204" pitchFamily="34" charset="0"/>
              </a:endParaRPr>
            </a:p>
            <a:p>
              <a:pPr marL="685800" lvl="0" indent="-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3600" dirty="0" smtClean="0">
                <a:latin typeface="Trebuchet MS" panose="020B0603020202020204" pitchFamily="34" charset="0"/>
              </a:endParaRPr>
            </a:p>
            <a:p>
              <a:pPr marL="685800" lvl="0" indent="-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800" dirty="0" smtClean="0">
                  <a:latin typeface="Trebuchet MS" panose="020B0603020202020204" pitchFamily="34" charset="0"/>
                </a:rPr>
                <a:t/>
              </a:r>
              <a:br>
                <a:rPr lang="en-US" sz="2800" dirty="0" smtClean="0">
                  <a:latin typeface="Trebuchet MS" panose="020B0603020202020204" pitchFamily="34" charset="0"/>
                </a:rPr>
              </a:br>
              <a:endParaRPr lang="en-US" sz="2800" dirty="0">
                <a:latin typeface="Trebuchet MS" panose="020B0603020202020204" pitchFamily="34" charset="0"/>
              </a:endParaRP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>
                  <a:latin typeface="Trebuchet MS" panose="020B0603020202020204" pitchFamily="34" charset="0"/>
                </a:rPr>
                <a:t>To obtain consistent estimates for view-angles, </a:t>
              </a:r>
              <a:r>
                <a:rPr lang="el-GR" sz="4000" b="1" i="1" dirty="0" smtClean="0">
                  <a:cs typeface="Times New Roman" panose="02020603050405020304" pitchFamily="18" charset="0"/>
                </a:rPr>
                <a:t>θ</a:t>
              </a:r>
              <a:r>
                <a:rPr lang="en-US" sz="3600" dirty="0" smtClean="0">
                  <a:cs typeface="Times New Roman" panose="02020603050405020304" pitchFamily="18" charset="0"/>
                </a:rPr>
                <a:t>, </a:t>
              </a:r>
              <a:r>
                <a:rPr lang="en-US" sz="3600" dirty="0" smtClean="0">
                  <a:latin typeface="Trebuchet MS" panose="020B0603020202020204" pitchFamily="34" charset="0"/>
                </a:rPr>
                <a:t>and the corresponding image moments, we minimize</a:t>
              </a: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3600" dirty="0" smtClean="0">
                <a:latin typeface="Trebuchet MS" panose="020B0603020202020204" pitchFamily="34" charset="0"/>
              </a:endParaRP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3600" dirty="0">
                <a:latin typeface="Trebuchet MS" panose="020B0603020202020204" pitchFamily="34" charset="0"/>
              </a:endParaRP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3600" dirty="0" smtClean="0">
                <a:latin typeface="Trebuchet MS" panose="020B0603020202020204" pitchFamily="34" charset="0"/>
              </a:endParaRP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>
                  <a:latin typeface="Trebuchet MS" panose="020B0603020202020204" pitchFamily="34" charset="0"/>
                </a:rPr>
                <a:t>Coordinate descent strategy used – iteratively minimized each </a:t>
              </a:r>
              <a:r>
                <a:rPr lang="el-GR" sz="3600" i="1" dirty="0">
                  <a:cs typeface="Times New Roman" panose="02020603050405020304" pitchFamily="18" charset="0"/>
                </a:rPr>
                <a:t>θ</a:t>
              </a:r>
              <a:r>
                <a:rPr lang="en-US" sz="4000" b="1" i="1" baseline="-25000" dirty="0">
                  <a:cs typeface="Times New Roman" panose="02020603050405020304" pitchFamily="18" charset="0"/>
                </a:rPr>
                <a:t>i</a:t>
              </a:r>
              <a:r>
                <a:rPr lang="en-US" sz="3600" dirty="0" smtClean="0">
                  <a:latin typeface="Trebuchet MS" panose="020B0603020202020204" pitchFamily="34" charset="0"/>
                </a:rPr>
                <a:t> to converge at best estimate</a:t>
              </a: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>
                  <a:latin typeface="Trebuchet MS" panose="020B0603020202020204" pitchFamily="34" charset="0"/>
                </a:rPr>
                <a:t>Multiple starts to avoid local minima</a:t>
              </a:r>
            </a:p>
          </p:txBody>
        </p:sp>
        <p:pic>
          <p:nvPicPr>
            <p:cNvPr id="133" name="Picture 1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828" y="15910555"/>
              <a:ext cx="8695791" cy="1944552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4216" y="19922772"/>
              <a:ext cx="8692403" cy="1527263"/>
            </a:xfrm>
            <a:prstGeom prst="rect">
              <a:avLst/>
            </a:prstGeom>
          </p:spPr>
        </p:pic>
        <p:sp>
          <p:nvSpPr>
            <p:cNvPr id="136" name="Rectangle 135"/>
            <p:cNvSpPr/>
            <p:nvPr/>
          </p:nvSpPr>
          <p:spPr>
            <a:xfrm>
              <a:off x="1414773" y="7772397"/>
              <a:ext cx="4346062" cy="9681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70376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5600" b="1" kern="0" dirty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Introduction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360036" y="7496133"/>
            <a:ext cx="10046717" cy="8615625"/>
            <a:chOff x="1158150" y="23370315"/>
            <a:chExt cx="10046717" cy="8615625"/>
          </a:xfrm>
        </p:grpSpPr>
        <p:sp>
          <p:nvSpPr>
            <p:cNvPr id="132" name="Text Box 123"/>
            <p:cNvSpPr txBox="1">
              <a:spLocks noChangeArrowheads="1"/>
            </p:cNvSpPr>
            <p:nvPr/>
          </p:nvSpPr>
          <p:spPr bwMode="auto">
            <a:xfrm>
              <a:off x="1158665" y="24488503"/>
              <a:ext cx="10046202" cy="749743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wrap="square" lIns="274320" tIns="182880" bIns="0">
              <a:spAutoFit/>
            </a:bodyPr>
            <a:lstStyle>
              <a:defPPr>
                <a:defRPr kern="1200" smtId="4294967295"/>
              </a:defPPr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Patch-based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PCA denoising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method</a:t>
              </a:r>
            </a:p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 panose="020B0603020202020204" pitchFamily="34" charset="0"/>
                  <a:cs typeface="Arial"/>
                </a:rPr>
                <a:t>Fixed size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patches from the (noisy) tomographic projections </a:t>
              </a:r>
              <a:r>
                <a:rPr kumimoji="0" lang="en-US" sz="3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rebuchet MS" panose="020B0603020202020204" pitchFamily="34" charset="0"/>
                  <a:cs typeface="Arial"/>
                </a:rPr>
                <a:t>considered in a moving window along each projection</a:t>
              </a:r>
            </a:p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For set of </a:t>
              </a:r>
              <a:r>
                <a:rPr lang="en-US" sz="36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 ‘most similar’ patches to patch </a:t>
              </a:r>
              <a:r>
                <a:rPr lang="en-US" sz="3600" b="1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en-US" sz="3600" i="1" kern="0" dirty="0" smtClean="0">
                  <a:latin typeface="Trebuchet MS" panose="020B0603020202020204" pitchFamily="34" charset="0"/>
                  <a:cs typeface="Arial"/>
                </a:rPr>
                <a:t>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eigen-coefficients obtained using PCA</a:t>
              </a:r>
            </a:p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For denoising, Wiener-like updates performed on each patch</a:t>
              </a:r>
            </a:p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Patch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approach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captures similarity even in non-analogous parts of two projections</a:t>
              </a:r>
            </a:p>
            <a:p>
              <a:pPr marL="571500" lvl="0" indent="-33655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Works well even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when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total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number of projections is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very low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 pitchFamily="34" charset="0"/>
                <a:cs typeface="Arial"/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58150" y="23370315"/>
              <a:ext cx="7393371" cy="9681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70376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5600" b="1" kern="0" dirty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Algorithm - Denoising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96950" y="24421741"/>
            <a:ext cx="9014451" cy="7689680"/>
            <a:chOff x="19671361" y="17643522"/>
            <a:chExt cx="8636871" cy="7689680"/>
          </a:xfrm>
        </p:grpSpPr>
        <p:sp>
          <p:nvSpPr>
            <p:cNvPr id="42" name="Rectangle 144"/>
            <p:cNvSpPr>
              <a:spLocks noChangeArrowheads="1"/>
            </p:cNvSpPr>
            <p:nvPr/>
          </p:nvSpPr>
          <p:spPr bwMode="auto">
            <a:xfrm>
              <a:off x="19671361" y="18711335"/>
              <a:ext cx="8636871" cy="66218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lIns="360000" tIns="360000" rIns="360000" bIns="360000"/>
            <a:lstStyle>
              <a:defPPr>
                <a:defRPr kern="1200" smtId="4294967295"/>
              </a:defPPr>
            </a:lstStyle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IN" sz="3600" b="0" strike="noStrike" baseline="0" dirty="0" smtClean="0">
                  <a:latin typeface="Trebuchet MS" panose="020B0603020202020204" pitchFamily="34" charset="0"/>
                </a:rPr>
                <a:t>Assumes no prior knowledge</a:t>
              </a:r>
              <a:r>
                <a:rPr lang="en-IN" sz="3600" b="0" strike="noStrike" dirty="0" smtClean="0">
                  <a:latin typeface="Trebuchet MS" panose="020B0603020202020204" pitchFamily="34" charset="0"/>
                </a:rPr>
                <a:t> of distribution angles (as opposed to [1],[2],[3],[4])</a:t>
              </a:r>
            </a:p>
            <a:p>
              <a:pPr marL="571500" indent="-571500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IN" sz="3600" dirty="0" smtClean="0">
                  <a:latin typeface="Trebuchet MS" panose="020B0603020202020204" pitchFamily="34" charset="0"/>
                </a:rPr>
                <a:t>Requires very few projections – accurate recovery with as few as 30 view-angles </a:t>
              </a:r>
              <a:r>
                <a:rPr lang="en-IN" sz="3600" dirty="0">
                  <a:latin typeface="Trebuchet MS" panose="020B0603020202020204" pitchFamily="34" charset="0"/>
                </a:rPr>
                <a:t>(see results</a:t>
              </a:r>
              <a:r>
                <a:rPr lang="en-IN" sz="3600" dirty="0" smtClean="0">
                  <a:latin typeface="Trebuchet MS" panose="020B0603020202020204" pitchFamily="34" charset="0"/>
                </a:rPr>
                <a:t>)</a:t>
              </a:r>
              <a:r>
                <a:rPr lang="en-IN" sz="3600" dirty="0">
                  <a:latin typeface="Trebuchet MS" panose="020B0603020202020204" pitchFamily="34" charset="0"/>
                </a:rPr>
                <a:t>;</a:t>
              </a:r>
              <a:r>
                <a:rPr lang="en-IN" sz="3600" dirty="0" smtClean="0">
                  <a:latin typeface="Trebuchet MS" panose="020B0603020202020204" pitchFamily="34" charset="0"/>
                </a:rPr>
                <a:t> Existing techniques ([1],[2],[3]) require hundreds of view angles</a:t>
              </a:r>
            </a:p>
            <a:p>
              <a:pPr marL="571500" indent="-571500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r>
                <a:rPr lang="en-US" sz="3600" dirty="0" smtClean="0">
                  <a:latin typeface="Trebuchet MS" panose="020B0603020202020204" pitchFamily="34" charset="0"/>
                </a:rPr>
                <a:t>Principled </a:t>
              </a:r>
              <a:r>
                <a:rPr lang="en-US" sz="3600" dirty="0">
                  <a:latin typeface="Trebuchet MS" panose="020B0603020202020204" pitchFamily="34" charset="0"/>
                </a:rPr>
                <a:t>technique which is empirically </a:t>
              </a:r>
              <a:r>
                <a:rPr lang="en-US" sz="3600" dirty="0" smtClean="0">
                  <a:latin typeface="Trebuchet MS" panose="020B0603020202020204" pitchFamily="34" charset="0"/>
                </a:rPr>
                <a:t>robust </a:t>
              </a:r>
              <a:r>
                <a:rPr lang="en-US" sz="3600" dirty="0">
                  <a:latin typeface="Trebuchet MS" panose="020B0603020202020204" pitchFamily="34" charset="0"/>
                </a:rPr>
                <a:t>to </a:t>
              </a:r>
              <a:r>
                <a:rPr lang="en-US" sz="3600" dirty="0" smtClean="0">
                  <a:latin typeface="Trebuchet MS" panose="020B0603020202020204" pitchFamily="34" charset="0"/>
                </a:rPr>
                <a:t>noise</a:t>
              </a:r>
              <a:endParaRPr lang="en-IN" sz="3600" dirty="0" smtClean="0">
                <a:latin typeface="Trebuchet MS" panose="020B0603020202020204" pitchFamily="34" charset="0"/>
              </a:endParaRPr>
            </a:p>
            <a:p>
              <a:pPr marL="571500" indent="-571500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IN" sz="3600" dirty="0" smtClean="0">
                <a:latin typeface="Trebuchet MS" panose="020B0603020202020204" pitchFamily="34" charset="0"/>
              </a:endParaRPr>
            </a:p>
            <a:p>
              <a:pPr marL="571500" indent="-571500">
                <a:spcAft>
                  <a:spcPts val="200"/>
                </a:spcAft>
                <a:buFont typeface="Arial" panose="020B0604020202020204" pitchFamily="34" charset="0"/>
                <a:buChar char="•"/>
              </a:pPr>
              <a:endParaRPr lang="en-US" sz="3200" b="1" dirty="0">
                <a:latin typeface="Trebuchet MS" panose="020B0603020202020204" pitchFamily="34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671363" y="17643522"/>
              <a:ext cx="454491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600" b="1" kern="0" dirty="0" smtClean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Contributions</a:t>
              </a:r>
              <a:endParaRPr lang="en-US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0360037" y="16221952"/>
            <a:ext cx="10046677" cy="15889469"/>
            <a:chOff x="19693358" y="9325180"/>
            <a:chExt cx="9625865" cy="15889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144"/>
                <p:cNvSpPr>
                  <a:spLocks noChangeArrowheads="1"/>
                </p:cNvSpPr>
                <p:nvPr/>
              </p:nvSpPr>
              <p:spPr bwMode="auto">
                <a:xfrm>
                  <a:off x="19693358" y="10267819"/>
                  <a:ext cx="9625865" cy="1494683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  <a:extLst/>
              </p:spPr>
              <p:txBody>
                <a:bodyPr lIns="360000" tIns="91440" rIns="360000" bIns="360000"/>
                <a:lstStyle>
                  <a:defPPr>
                    <a:defRPr kern="1200" smtId="4294967295"/>
                  </a:defPPr>
                </a:lstStyle>
                <a:p>
                  <a:pPr>
                    <a:spcAft>
                      <a:spcPts val="1200"/>
                    </a:spcAft>
                  </a:pPr>
                  <a:r>
                    <a:rPr lang="en-US" sz="3600" b="0" i="1" u="sng" strike="noStrike" baseline="0" dirty="0" smtClean="0">
                      <a:latin typeface="Trebuchet MS" panose="020B0603020202020204" pitchFamily="34" charset="0"/>
                    </a:rPr>
                    <a:t>Coordinate</a:t>
                  </a:r>
                  <a:r>
                    <a:rPr lang="en-US" sz="3600" b="0" i="1" u="sng" strike="noStrike" dirty="0" smtClean="0">
                      <a:latin typeface="Trebuchet MS" panose="020B0603020202020204" pitchFamily="34" charset="0"/>
                    </a:rPr>
                    <a:t> Descent </a:t>
                  </a:r>
                  <a:r>
                    <a:rPr lang="en-US" sz="3600" b="0" i="1" u="sng" strike="noStrike" baseline="0" dirty="0" smtClean="0">
                      <a:latin typeface="Trebuchet MS" panose="020B0603020202020204" pitchFamily="34" charset="0"/>
                    </a:rPr>
                    <a:t>Algorithm</a:t>
                  </a:r>
                  <a:endParaRPr lang="en-US" sz="1100" b="0" i="1" u="sng" strike="noStrike" baseline="0" dirty="0" smtClean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i="0" u="none" strike="noStrike" baseline="0" dirty="0" smtClean="0">
                      <a:latin typeface="Trebuchet MS" panose="020B0603020202020204" pitchFamily="34" charset="0"/>
                    </a:rPr>
                    <a:t>1:</a:t>
                  </a:r>
                  <a:r>
                    <a:rPr lang="en-US" sz="3200" b="0" i="0" u="none" strike="noStrike" baseline="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i="0" u="none" strike="noStrike" baseline="0" dirty="0" smtClean="0">
                      <a:latin typeface="Trebuchet MS" panose="020B0603020202020204" pitchFamily="34" charset="0"/>
                    </a:rPr>
                    <a:t>Randomly </a:t>
                  </a:r>
                  <a:r>
                    <a:rPr lang="en-US" sz="3200" b="0" i="0" u="none" strike="noStrike" baseline="0" dirty="0" smtClean="0">
                      <a:latin typeface="Trebuchet MS" panose="020B0603020202020204" pitchFamily="34" charset="0"/>
                    </a:rPr>
                    <a:t>initialize </a:t>
                  </a:r>
                  <a:r>
                    <a:rPr lang="el-GR" sz="3600" b="1" i="1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2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estimates, by picking each </a:t>
                  </a:r>
                  <a:r>
                    <a:rPr lang="el-GR" sz="2800" i="1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200" b="1" i="1" u="none" strike="noStrike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3200" b="0" i="0" u="none" strike="noStrike" dirty="0" smtClean="0">
                      <a:latin typeface="NimbusRomNo9L-Regu"/>
                    </a:rPr>
                    <a:t> </a:t>
                  </a:r>
                  <a:r>
                    <a:rPr lang="en-US" sz="700" b="0" i="0" u="none" strike="noStrike" baseline="0" dirty="0" smtClean="0">
                      <a:latin typeface="CMMI7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uniformly </a:t>
                  </a:r>
                  <a:r>
                    <a:rPr lang="en-IN" sz="3200" dirty="0">
                      <a:latin typeface="Trebuchet MS" panose="020B0603020202020204" pitchFamily="34" charset="0"/>
                    </a:rPr>
                    <a:t>from</a:t>
                  </a:r>
                  <a:r>
                    <a:rPr lang="en-IN" sz="3200" b="0" i="0" u="none" strike="noStrike" baseline="0" dirty="0" smtClean="0">
                      <a:latin typeface="NimbusRomNo9L-Regu"/>
                    </a:rPr>
                    <a:t> </a:t>
                  </a:r>
                  <a:r>
                    <a:rPr lang="en-IN" sz="3600" b="0" i="0" u="none" strike="noStrike" baseline="0" dirty="0" smtClean="0">
                      <a:latin typeface="NimbusRomNo9L-Regu"/>
                    </a:rPr>
                    <a:t>-</a:t>
                  </a:r>
                  <a:r>
                    <a:rPr lang="el-GR" sz="36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32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to</a:t>
                  </a:r>
                  <a:r>
                    <a:rPr lang="en-US" sz="32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l-GR" sz="36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π</a:t>
                  </a:r>
                  <a:endParaRPr lang="en-IN" sz="3200" b="0" i="0" u="none" strike="noStrike" baseline="0" dirty="0" smtClean="0">
                    <a:latin typeface="NimbusRomNo9L-Regu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>
                      <a:latin typeface="Trebuchet MS" panose="020B0603020202020204" pitchFamily="34" charset="0"/>
                    </a:rPr>
                    <a:t>2:</a:t>
                  </a:r>
                  <a:r>
                    <a:rPr lang="en-IN" sz="3200" dirty="0">
                      <a:latin typeface="Trebuchet MS" panose="020B0603020202020204" pitchFamily="34" charset="0"/>
                    </a:rPr>
                    <a:t> Calculate projection moments</a:t>
                  </a:r>
                  <a:r>
                    <a:rPr lang="en-IN" sz="3200" b="0" i="0" u="none" strike="noStrike" baseline="0" dirty="0" smtClean="0">
                      <a:latin typeface="NimbusRomNo9L-Regu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3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IN" sz="32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3200" b="0" i="1" u="none" strike="noStrike" baseline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u="none" strike="noStrike" baseline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IN" sz="3200" b="0" i="0" u="none" strike="noStrike" baseline="0" dirty="0" smtClean="0">
                      <a:latin typeface="NimbusRomNo9L-Regu"/>
                    </a:rPr>
                    <a:t>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for orders </a:t>
                  </a:r>
                  <a14:m>
                    <m:oMath xmlns:m="http://schemas.openxmlformats.org/officeDocument/2006/math">
                      <m:r>
                        <a:rPr lang="en-US" sz="3200" b="0" i="0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3200" dirty="0" smtClean="0">
                      <a:latin typeface="Trebuchet MS" panose="020B0603020202020204" pitchFamily="34" charset="0"/>
                    </a:rPr>
                    <a:t> 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3: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Estimate image moments of the first </a:t>
                  </a:r>
                  <a14:m>
                    <m:oMath xmlns:m="http://schemas.openxmlformats.org/officeDocument/2006/math"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3200" b="0" i="0" u="none" strike="noStrike" baseline="0" dirty="0" smtClean="0">
                      <a:latin typeface="CMMI10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orders</a:t>
                  </a:r>
                  <a:r>
                    <a:rPr lang="en-US" sz="3200" b="0" i="0" u="none" strike="noStrike" baseline="0" dirty="0" smtClean="0">
                      <a:latin typeface="NimbusRomNo9L-Regu"/>
                    </a:rPr>
                    <a:t>,</a:t>
                  </a:r>
                  <a:r>
                    <a:rPr lang="en-IN" sz="3200" b="0" u="none" strike="noStrike" baseline="0" dirty="0" smtClean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32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u="none" strike="noStrike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IN" sz="3200" b="0" i="0" u="none" strike="noStrike" baseline="0" dirty="0" smtClean="0">
                      <a:latin typeface="NimbusRomNo9L-Regu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3200" b="0" i="0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sz="32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3200" b="0" i="0" u="none" strike="noStrike" baseline="0" dirty="0" smtClean="0">
                      <a:latin typeface="NimbusRomNo9L-Regu"/>
                    </a:rPr>
                    <a:t>.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(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We only need k + 1 view angles for this, but we set k to a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much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lower value than the number of available views, to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introduce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redundancy into the system)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i="0" u="none" strike="noStrike" baseline="0" dirty="0" smtClean="0">
                      <a:latin typeface="NimbusRomNo9L-Regu"/>
                    </a:rPr>
                    <a:t>4: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Calculate </a:t>
                  </a:r>
                  <a:r>
                    <a:rPr lang="en-US" sz="3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 using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equation in Box 1 </a:t>
                  </a:r>
                  <a:r>
                    <a:rPr lang="en-US" sz="3200" b="0" i="0" u="none" strike="noStrike" baseline="0" dirty="0" smtClean="0">
                      <a:latin typeface="NimbusRomNo9L-Regu"/>
                    </a:rPr>
                    <a:t>.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>
                      <a:latin typeface="Trebuchet MS" panose="020B0603020202020204" pitchFamily="34" charset="0"/>
                    </a:rPr>
                    <a:t>5: </a:t>
                  </a:r>
                  <a:r>
                    <a:rPr lang="en-IN" sz="3200" dirty="0">
                      <a:latin typeface="Trebuchet MS" panose="020B0603020202020204" pitchFamily="34" charset="0"/>
                    </a:rPr>
                    <a:t>Set </a:t>
                  </a:r>
                  <a14:m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∞</m:t>
                      </m:r>
                    </m:oMath>
                  </a14:m>
                  <a:endParaRPr lang="en-IN" sz="3200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6: while </a:t>
                  </a:r>
                  <a14:m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a14:m>
                  <a:r>
                    <a:rPr lang="en-IN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IN" sz="3200" b="1" dirty="0" smtClean="0">
                      <a:latin typeface="Trebuchet MS" panose="020B0603020202020204" pitchFamily="34" charset="0"/>
                    </a:rPr>
                    <a:t>do:</a:t>
                  </a:r>
                  <a:endParaRPr lang="en-IN" sz="3200" b="1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7: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</a:t>
                  </a:r>
                  <a:r>
                    <a:rPr lang="en-US" sz="3200" b="1" dirty="0">
                      <a:latin typeface="Trebuchet MS" panose="020B0603020202020204" pitchFamily="34" charset="0"/>
                    </a:rPr>
                    <a:t>for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 each </a:t>
                  </a:r>
                  <a:r>
                    <a:rPr lang="el-GR" sz="3200" i="1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600" b="1" i="1" u="none" strike="noStrike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b="1" dirty="0" smtClean="0">
                      <a:latin typeface="Trebuchet MS" panose="020B0603020202020204" pitchFamily="34" charset="0"/>
                    </a:rPr>
                    <a:t>do:</a:t>
                  </a:r>
                  <a:endParaRPr lang="en-US" sz="3200" b="1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dirty="0">
                      <a:latin typeface="Trebuchet MS" panose="020B0603020202020204" pitchFamily="34" charset="0"/>
                    </a:rPr>
                    <a:t>8: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            </a:t>
                  </a:r>
                  <a:r>
                    <a:rPr lang="en-US" sz="3200" b="1" dirty="0">
                      <a:latin typeface="Trebuchet MS" panose="020B0603020202020204" pitchFamily="34" charset="0"/>
                    </a:rPr>
                    <a:t>for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 </a:t>
                  </a:r>
                  <a:r>
                    <a:rPr lang="el-GR" sz="3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6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in </a:t>
                  </a:r>
                  <a:r>
                    <a:rPr lang="en-IN" sz="3600" b="0" i="0" u="none" strike="noStrike" baseline="0" dirty="0" smtClean="0">
                      <a:latin typeface="NimbusRomNo9L-Regu"/>
                    </a:rPr>
                    <a:t>-</a:t>
                  </a:r>
                  <a:r>
                    <a:rPr lang="el-GR" sz="36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32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to</a:t>
                  </a:r>
                  <a:r>
                    <a:rPr lang="en-US" sz="32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l-GR" sz="3600" b="0" i="0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π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,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with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apt resolution </a:t>
                  </a:r>
                  <a:r>
                    <a:rPr lang="en-IN" sz="3200" b="1" dirty="0" smtClean="0">
                      <a:latin typeface="Trebuchet MS" panose="020B0603020202020204" pitchFamily="34" charset="0"/>
                    </a:rPr>
                    <a:t>do:</a:t>
                  </a:r>
                  <a:endParaRPr lang="en-IN" sz="3200" b="1" dirty="0">
                    <a:latin typeface="Trebuchet MS" panose="020B0603020202020204" pitchFamily="34" charset="0"/>
                  </a:endParaRPr>
                </a:p>
                <a:p>
                  <a:pPr marL="2700338" indent="-2700338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9: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 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Recalculate image moments using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assumed value for </a:t>
                  </a:r>
                  <a:r>
                    <a:rPr lang="el-GR" sz="3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600" b="1" i="1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endParaRPr lang="en-US" sz="3200" dirty="0">
                    <a:latin typeface="Trebuchet MS" panose="020B0603020202020204" pitchFamily="34" charset="0"/>
                  </a:endParaRPr>
                </a:p>
                <a:p>
                  <a:pPr marL="2700338" indent="-2700338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10: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Calculate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>
                      <a:latin typeface="Trebuchet MS" panose="020B0603020202020204" pitchFamily="34" charset="0"/>
                    </a:rPr>
                    <a:t>again, using updated values of </a:t>
                  </a:r>
                  <a:r>
                    <a:rPr lang="el-GR" sz="3200" i="1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600" b="1" i="1" u="none" strike="noStrike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and   image </a:t>
                  </a:r>
                  <a:r>
                    <a:rPr lang="en-IN" sz="3200" dirty="0">
                      <a:latin typeface="Trebuchet MS" panose="020B0603020202020204" pitchFamily="34" charset="0"/>
                    </a:rPr>
                    <a:t>moments</a:t>
                  </a:r>
                </a:p>
                <a:p>
                  <a:pPr marL="3322638" indent="-3322638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11: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US" sz="3200" b="1" dirty="0">
                      <a:latin typeface="Trebuchet MS" panose="020B0603020202020204" pitchFamily="34" charset="0"/>
                    </a:rPr>
                    <a:t>if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>
                      <a:latin typeface="Trebuchet MS" panose="020B0603020202020204" pitchFamily="34" charset="0"/>
                    </a:rPr>
                    <a:t>calculated is lower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than previous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best 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estimate) </a:t>
                  </a:r>
                  <a:r>
                    <a:rPr lang="en-US" sz="3200" b="1" dirty="0" smtClean="0">
                      <a:latin typeface="Trebuchet MS" panose="020B0603020202020204" pitchFamily="34" charset="0"/>
                    </a:rPr>
                    <a:t>then:</a:t>
                  </a:r>
                  <a:endParaRPr lang="en-US" sz="3200" b="1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12</a:t>
                  </a:r>
                  <a:r>
                    <a:rPr lang="en-US" sz="3200" b="1" dirty="0" smtClean="0">
                      <a:latin typeface="Trebuchet MS" panose="020B0603020202020204" pitchFamily="34" charset="0"/>
                    </a:rPr>
                    <a:t>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      </a:t>
                  </a:r>
                  <a:r>
                    <a:rPr lang="en-IN" sz="3200" dirty="0">
                      <a:latin typeface="Trebuchet MS" panose="020B0603020202020204" pitchFamily="34" charset="0"/>
                    </a:rPr>
                    <a:t>Update the best estimate for </a:t>
                  </a:r>
                  <a:r>
                    <a:rPr lang="el-GR" sz="3200" i="1" u="none" strike="noStrike" baseline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θ</a:t>
                  </a:r>
                  <a:r>
                    <a:rPr lang="en-US" sz="3600" b="1" i="1" u="none" strike="noStrike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IN" sz="3200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13: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= Old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3200" dirty="0">
                      <a:latin typeface="Trebuchet MS" panose="020B0603020202020204" pitchFamily="34" charset="0"/>
                    </a:rPr>
                    <a:t> </a:t>
                  </a:r>
                  <a:r>
                    <a:rPr lang="en-US" sz="3200" dirty="0" smtClean="0"/>
                    <a:t>–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new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3200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US" sz="3200" b="1" dirty="0" smtClean="0">
                      <a:latin typeface="Trebuchet MS" panose="020B0603020202020204" pitchFamily="34" charset="0"/>
                    </a:rPr>
                    <a:t>14: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      </a:t>
                  </a:r>
                  <a:r>
                    <a:rPr lang="en-US" sz="3200" dirty="0">
                      <a:latin typeface="Trebuchet MS" panose="020B0603020202020204" pitchFamily="34" charset="0"/>
                    </a:rPr>
                    <a:t>Update the value of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endParaRPr lang="en-US" sz="3200" dirty="0">
                    <a:latin typeface="Trebuchet MS" panose="020B0603020202020204" pitchFamily="34" charset="0"/>
                  </a:endParaRP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15</a:t>
                  </a:r>
                  <a:r>
                    <a:rPr lang="en-US" sz="3200" b="1" dirty="0" smtClean="0">
                      <a:latin typeface="Trebuchet MS" panose="020B0603020202020204" pitchFamily="34" charset="0"/>
                    </a:rPr>
                    <a:t>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      </a:t>
                  </a:r>
                  <a:r>
                    <a:rPr lang="en-IN" sz="3200" b="1" dirty="0">
                      <a:latin typeface="Trebuchet MS" panose="020B0603020202020204" pitchFamily="34" charset="0"/>
                    </a:rPr>
                    <a:t>end if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16</a:t>
                  </a:r>
                  <a:r>
                    <a:rPr lang="en-US" sz="3200" b="1" dirty="0" smtClean="0">
                      <a:latin typeface="Trebuchet MS" panose="020B0603020202020204" pitchFamily="34" charset="0"/>
                    </a:rPr>
                    <a:t>:</a:t>
                  </a:r>
                  <a:r>
                    <a:rPr lang="en-US" sz="3200" dirty="0" smtClean="0">
                      <a:latin typeface="Trebuchet MS" panose="020B0603020202020204" pitchFamily="34" charset="0"/>
                    </a:rPr>
                    <a:t>           </a:t>
                  </a:r>
                  <a:r>
                    <a:rPr lang="en-IN" sz="3200" b="1" dirty="0">
                      <a:latin typeface="Trebuchet MS" panose="020B0603020202020204" pitchFamily="34" charset="0"/>
                    </a:rPr>
                    <a:t>end for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17: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       </a:t>
                  </a:r>
                  <a:r>
                    <a:rPr lang="en-IN" sz="3200" b="1" dirty="0">
                      <a:latin typeface="Trebuchet MS" panose="020B0603020202020204" pitchFamily="34" charset="0"/>
                    </a:rPr>
                    <a:t>end for</a:t>
                  </a:r>
                </a:p>
                <a:p>
                  <a:pPr marL="517525" indent="-517525">
                    <a:spcAft>
                      <a:spcPts val="200"/>
                    </a:spcAft>
                  </a:pPr>
                  <a:r>
                    <a:rPr lang="en-IN" sz="3200" b="1" dirty="0" smtClean="0">
                      <a:latin typeface="Trebuchet MS" panose="020B0603020202020204" pitchFamily="34" charset="0"/>
                    </a:rPr>
                    <a:t>18:</a:t>
                  </a:r>
                  <a:r>
                    <a:rPr lang="en-IN" sz="3200" dirty="0" smtClean="0">
                      <a:latin typeface="Trebuchet MS" panose="020B0603020202020204" pitchFamily="34" charset="0"/>
                    </a:rPr>
                    <a:t> </a:t>
                  </a:r>
                  <a:r>
                    <a:rPr lang="en-IN" sz="3200" b="1" dirty="0">
                      <a:latin typeface="Trebuchet MS" panose="020B0603020202020204" pitchFamily="34" charset="0"/>
                    </a:rPr>
                    <a:t>end while</a:t>
                  </a:r>
                  <a:endParaRPr lang="en-US" sz="3200" b="1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93358" y="10267819"/>
                  <a:ext cx="9625865" cy="149468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85" b="-1020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/>
            <p:cNvSpPr/>
            <p:nvPr/>
          </p:nvSpPr>
          <p:spPr>
            <a:xfrm>
              <a:off x="19699416" y="9325180"/>
              <a:ext cx="935063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600" b="1" kern="0" dirty="0" smtClean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Algorithm – Angle Recovery</a:t>
              </a:r>
              <a:endParaRPr lang="en-US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894017" y="24373408"/>
            <a:ext cx="10334709" cy="7738013"/>
            <a:chOff x="19408533" y="16683454"/>
            <a:chExt cx="9901829" cy="9426147"/>
          </a:xfrm>
        </p:grpSpPr>
        <p:sp>
          <p:nvSpPr>
            <p:cNvPr id="63" name="Rectangle 144"/>
            <p:cNvSpPr>
              <a:spLocks noChangeArrowheads="1"/>
            </p:cNvSpPr>
            <p:nvPr/>
          </p:nvSpPr>
          <p:spPr bwMode="auto">
            <a:xfrm>
              <a:off x="19408533" y="17904589"/>
              <a:ext cx="9901829" cy="82050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lIns="274320" tIns="182880" rIns="182880" bIns="360000"/>
            <a:lstStyle>
              <a:defPPr>
                <a:defRPr kern="1200" smtId="4294967295"/>
              </a:defPPr>
            </a:lstStyle>
            <a:p>
              <a:pPr marL="514350" indent="-514350">
                <a:spcBef>
                  <a:spcPts val="600"/>
                </a:spcBef>
                <a:buFont typeface="+mj-lt"/>
                <a:buAutoNum type="arabicPeriod"/>
              </a:pPr>
              <a:r>
                <a:rPr lang="en-US" sz="3200" dirty="0" smtClean="0">
                  <a:latin typeface="Trebuchet MS" panose="020B0603020202020204" pitchFamily="34" charset="0"/>
                </a:rPr>
                <a:t>Basu </a:t>
              </a:r>
              <a:r>
                <a:rPr lang="en-US" sz="3200" dirty="0">
                  <a:latin typeface="Trebuchet MS" panose="020B0603020202020204" pitchFamily="34" charset="0"/>
                </a:rPr>
                <a:t>and </a:t>
              </a:r>
              <a:r>
                <a:rPr lang="en-US" sz="3200" dirty="0" smtClean="0">
                  <a:latin typeface="Trebuchet MS" panose="020B0603020202020204" pitchFamily="34" charset="0"/>
                </a:rPr>
                <a:t>Bresler</a:t>
              </a:r>
              <a:r>
                <a:rPr lang="en-US" sz="3200" dirty="0">
                  <a:latin typeface="Trebuchet MS" panose="020B0603020202020204" pitchFamily="34" charset="0"/>
                </a:rPr>
                <a:t>,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Feasibility </a:t>
              </a:r>
              <a:r>
                <a:rPr lang="en-US" sz="3200" i="1" dirty="0">
                  <a:latin typeface="Trebuchet MS" panose="020B0603020202020204" pitchFamily="34" charset="0"/>
                </a:rPr>
                <a:t>of tomography with unknown view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angles,</a:t>
              </a:r>
              <a:r>
                <a:rPr lang="en-US" sz="3200" dirty="0" smtClean="0">
                  <a:latin typeface="Trebuchet MS" panose="020B0603020202020204" pitchFamily="34" charset="0"/>
                </a:rPr>
                <a:t> </a:t>
              </a:r>
              <a:r>
                <a:rPr lang="en-US" sz="3200" dirty="0">
                  <a:latin typeface="Trebuchet MS" panose="020B0603020202020204" pitchFamily="34" charset="0"/>
                </a:rPr>
                <a:t>IEEE Transactions on Image </a:t>
              </a:r>
              <a:r>
                <a:rPr lang="en-US" sz="3200" dirty="0" smtClean="0">
                  <a:latin typeface="Trebuchet MS" panose="020B0603020202020204" pitchFamily="34" charset="0"/>
                </a:rPr>
                <a:t>Processing, </a:t>
              </a:r>
              <a:r>
                <a:rPr lang="en-US" sz="3200" dirty="0">
                  <a:latin typeface="Trebuchet MS" panose="020B0603020202020204" pitchFamily="34" charset="0"/>
                </a:rPr>
                <a:t>2000</a:t>
              </a:r>
            </a:p>
            <a:p>
              <a:pPr marL="514350" indent="-514350">
                <a:spcBef>
                  <a:spcPts val="600"/>
                </a:spcBef>
                <a:buFont typeface="+mj-lt"/>
                <a:buAutoNum type="arabicPeriod"/>
              </a:pPr>
              <a:r>
                <a:rPr lang="en-US" sz="3200" dirty="0" smtClean="0">
                  <a:latin typeface="Trebuchet MS" panose="020B0603020202020204" pitchFamily="34" charset="0"/>
                </a:rPr>
                <a:t>Singer </a:t>
              </a:r>
              <a:r>
                <a:rPr lang="en-US" sz="3200" dirty="0">
                  <a:latin typeface="Trebuchet MS" panose="020B0603020202020204" pitchFamily="34" charset="0"/>
                </a:rPr>
                <a:t>and </a:t>
              </a:r>
              <a:r>
                <a:rPr lang="en-US" sz="3200" dirty="0" smtClean="0">
                  <a:latin typeface="Trebuchet MS" panose="020B0603020202020204" pitchFamily="34" charset="0"/>
                </a:rPr>
                <a:t>Wu</a:t>
              </a:r>
              <a:r>
                <a:rPr lang="en-US" sz="3200" dirty="0">
                  <a:latin typeface="Trebuchet MS" panose="020B0603020202020204" pitchFamily="34" charset="0"/>
                </a:rPr>
                <a:t>,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Two-dimensional Tomography from Noisy Projections Taken </a:t>
              </a:r>
              <a:r>
                <a:rPr lang="en-US" sz="3200" i="1" dirty="0">
                  <a:latin typeface="Trebuchet MS" panose="020B0603020202020204" pitchFamily="34" charset="0"/>
                </a:rPr>
                <a:t>at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Unknown Random Directions</a:t>
              </a:r>
              <a:r>
                <a:rPr lang="en-US" sz="3200" dirty="0" smtClean="0">
                  <a:latin typeface="Trebuchet MS" panose="020B0603020202020204" pitchFamily="34" charset="0"/>
                </a:rPr>
                <a:t>, SIAM Journal </a:t>
              </a:r>
              <a:r>
                <a:rPr lang="en-US" sz="3200" dirty="0">
                  <a:latin typeface="Trebuchet MS" panose="020B0603020202020204" pitchFamily="34" charset="0"/>
                </a:rPr>
                <a:t>on </a:t>
              </a:r>
              <a:r>
                <a:rPr lang="en-US" sz="3200" dirty="0" smtClean="0">
                  <a:latin typeface="Trebuchet MS" panose="020B0603020202020204" pitchFamily="34" charset="0"/>
                </a:rPr>
                <a:t>Imaging Sciences, </a:t>
              </a:r>
              <a:r>
                <a:rPr lang="en-US" sz="3200" dirty="0">
                  <a:latin typeface="Trebuchet MS" panose="020B0603020202020204" pitchFamily="34" charset="0"/>
                </a:rPr>
                <a:t>2013</a:t>
              </a:r>
            </a:p>
            <a:p>
              <a:pPr marL="514350" indent="-514350">
                <a:spcBef>
                  <a:spcPts val="600"/>
                </a:spcBef>
                <a:buFont typeface="+mj-lt"/>
                <a:buAutoNum type="arabicPeriod"/>
              </a:pPr>
              <a:r>
                <a:rPr lang="en-US" sz="3200" dirty="0" smtClean="0">
                  <a:latin typeface="Trebuchet MS" panose="020B0603020202020204" pitchFamily="34" charset="0"/>
                </a:rPr>
                <a:t>Coifman et al,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Graph Laplacian Tomography </a:t>
              </a:r>
              <a:r>
                <a:rPr lang="en-US" sz="3200" i="1" dirty="0">
                  <a:latin typeface="Trebuchet MS" panose="020B0603020202020204" pitchFamily="34" charset="0"/>
                </a:rPr>
                <a:t>from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Unknown Random Projections,</a:t>
              </a:r>
              <a:r>
                <a:rPr lang="en-US" sz="3200" dirty="0" smtClean="0">
                  <a:latin typeface="Trebuchet MS" panose="020B0603020202020204" pitchFamily="34" charset="0"/>
                </a:rPr>
                <a:t> </a:t>
              </a:r>
              <a:r>
                <a:rPr lang="en-US" sz="3200" dirty="0">
                  <a:latin typeface="Trebuchet MS" panose="020B0603020202020204" pitchFamily="34" charset="0"/>
                </a:rPr>
                <a:t>IEEE Transactions on Image </a:t>
              </a:r>
              <a:r>
                <a:rPr lang="en-US" sz="3200" dirty="0" smtClean="0">
                  <a:latin typeface="Trebuchet MS" panose="020B0603020202020204" pitchFamily="34" charset="0"/>
                </a:rPr>
                <a:t>Processing, 2008</a:t>
              </a:r>
            </a:p>
            <a:p>
              <a:pPr marL="514350" indent="-514350">
                <a:spcBef>
                  <a:spcPts val="600"/>
                </a:spcBef>
                <a:buFont typeface="+mj-lt"/>
                <a:buAutoNum type="arabicPeriod"/>
              </a:pPr>
              <a:r>
                <a:rPr lang="en-US" sz="3200" dirty="0" smtClean="0">
                  <a:latin typeface="Trebuchet MS" panose="020B0603020202020204" pitchFamily="34" charset="0"/>
                </a:rPr>
                <a:t>Fang et al, </a:t>
              </a:r>
              <a:r>
                <a:rPr lang="en-US" sz="3200" i="1" dirty="0" smtClean="0">
                  <a:latin typeface="Trebuchet MS" panose="020B0603020202020204" pitchFamily="34" charset="0"/>
                </a:rPr>
                <a:t>sLLE: Spherical Locally Linear Embedding with Applications to Tomography</a:t>
              </a:r>
              <a:r>
                <a:rPr lang="en-US" sz="3200" dirty="0">
                  <a:latin typeface="Trebuchet MS" panose="020B0603020202020204" pitchFamily="34" charset="0"/>
                </a:rPr>
                <a:t>, </a:t>
              </a:r>
              <a:r>
                <a:rPr lang="en-US" sz="3200" dirty="0" smtClean="0">
                  <a:latin typeface="Trebuchet MS" panose="020B0603020202020204" pitchFamily="34" charset="0"/>
                </a:rPr>
                <a:t>CVPR</a:t>
              </a:r>
              <a:r>
                <a:rPr lang="en-US" sz="3200" dirty="0">
                  <a:latin typeface="Trebuchet MS" panose="020B0603020202020204" pitchFamily="34" charset="0"/>
                </a:rPr>
                <a:t>, 2011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408533" y="16683454"/>
              <a:ext cx="5173082" cy="1162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5600" b="1" kern="0" dirty="0" smtClean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Key References</a:t>
              </a:r>
              <a:endParaRPr lang="en-US" sz="5600" b="1" kern="0" dirty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endParaRPr>
            </a:p>
          </p:txBody>
        </p:sp>
      </p:grp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30894017" y="8520508"/>
            <a:ext cx="10354052" cy="157364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lIns="360000" tIns="182880" rIns="360000" bIns="360000"/>
          <a:lstStyle>
            <a:defPPr>
              <a:defRPr kern="1200" smtId="4294967295"/>
            </a:defPPr>
          </a:lstStyle>
          <a:p>
            <a:pPr lvl="0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A3207E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32001251" y="9854667"/>
            <a:ext cx="8894893" cy="12461988"/>
          </a:xfrm>
          <a:prstGeom prst="rect">
            <a:avLst/>
          </a:prstGeom>
          <a:solidFill>
            <a:srgbClr val="EEEEEE"/>
          </a:solidFill>
          <a:ln w="9525">
            <a:solidFill>
              <a:srgbClr val="A3207E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kern="1200" smtId="4294967295"/>
            </a:def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422215" y="9977665"/>
            <a:ext cx="256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/>
              <a:t>30 angles</a:t>
            </a:r>
            <a:endParaRPr lang="en-IN" sz="4400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34940561" y="9977665"/>
            <a:ext cx="2903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/>
              <a:t>100 angles</a:t>
            </a:r>
            <a:endParaRPr lang="en-IN" sz="4400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37748216" y="9977665"/>
            <a:ext cx="313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/>
              <a:t>100 angles</a:t>
            </a:r>
            <a:endParaRPr lang="en-IN" sz="4400" b="1" cap="small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29710068" y="11603705"/>
            <a:ext cx="361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/>
              <a:t>5% noise</a:t>
            </a:r>
          </a:p>
          <a:p>
            <a:pPr algn="ctr"/>
            <a:r>
              <a:rPr lang="en-US" sz="2800" b="1" cap="small" dirty="0" smtClean="0"/>
              <a:t>Actual Angles</a:t>
            </a:r>
            <a:endParaRPr lang="en-IN" sz="2800" b="1" cap="small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29710068" y="14621121"/>
            <a:ext cx="361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/>
              <a:t>5% noise</a:t>
            </a:r>
          </a:p>
          <a:p>
            <a:pPr algn="ctr"/>
            <a:r>
              <a:rPr lang="en-US" sz="2800" b="1" cap="small" dirty="0" smtClean="0"/>
              <a:t>Estimated Angles</a:t>
            </a:r>
            <a:endParaRPr lang="en-IN" sz="2800" b="1" cap="small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29710068" y="20327709"/>
            <a:ext cx="361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/>
              <a:t>10% noise</a:t>
            </a:r>
          </a:p>
          <a:p>
            <a:pPr algn="ctr"/>
            <a:r>
              <a:rPr lang="en-US" sz="2800" b="1" cap="small" dirty="0" smtClean="0"/>
              <a:t>Estimated Angles</a:t>
            </a:r>
            <a:endParaRPr lang="en-IN" sz="2800" b="1" cap="small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9710068" y="17380631"/>
            <a:ext cx="361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small" dirty="0" smtClean="0"/>
              <a:t>10% noise</a:t>
            </a:r>
          </a:p>
          <a:p>
            <a:pPr algn="ctr"/>
            <a:r>
              <a:rPr lang="en-US" sz="2800" b="1" cap="small" dirty="0" smtClean="0"/>
              <a:t>Actual Angles</a:t>
            </a:r>
            <a:endParaRPr lang="en-IN" sz="2800" b="1" cap="small" dirty="0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689" y="10695325"/>
            <a:ext cx="2743200" cy="2743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689" y="13574584"/>
            <a:ext cx="2743200" cy="2743200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689" y="16453843"/>
            <a:ext cx="2743200" cy="27432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689" y="19333102"/>
            <a:ext cx="2743200" cy="274320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253" y="10695325"/>
            <a:ext cx="2743200" cy="2743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253" y="13574584"/>
            <a:ext cx="2743200" cy="27432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253" y="16453843"/>
            <a:ext cx="2743200" cy="27432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253" y="19333102"/>
            <a:ext cx="2743200" cy="274320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16" y="13574584"/>
            <a:ext cx="2743200" cy="274320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16" y="10695325"/>
            <a:ext cx="2743200" cy="274320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16" y="16453843"/>
            <a:ext cx="2743200" cy="2743200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816" y="19333102"/>
            <a:ext cx="2743200" cy="2743200"/>
          </a:xfrm>
          <a:prstGeom prst="rect">
            <a:avLst/>
          </a:prstGeom>
        </p:spPr>
      </p:pic>
      <p:sp>
        <p:nvSpPr>
          <p:cNvPr id="113" name="Rectangle 112"/>
          <p:cNvSpPr/>
          <p:nvPr/>
        </p:nvSpPr>
        <p:spPr>
          <a:xfrm>
            <a:off x="31619653" y="8585671"/>
            <a:ext cx="9591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kern="0" dirty="0">
                <a:latin typeface="Trebuchet MS" panose="020B0603020202020204" pitchFamily="34" charset="0"/>
                <a:cs typeface="Arial"/>
              </a:rPr>
              <a:t>FBP reconstruction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using </a:t>
            </a:r>
            <a:r>
              <a:rPr lang="en-IN" sz="3600" i="1" kern="0" dirty="0">
                <a:latin typeface="Trebuchet MS" panose="020B0603020202020204" pitchFamily="34" charset="0"/>
                <a:cs typeface="Arial"/>
              </a:rPr>
              <a:t>non-uniform</a:t>
            </a:r>
            <a:r>
              <a:rPr lang="en-IN" sz="3600" kern="0" dirty="0">
                <a:latin typeface="Trebuchet MS" panose="020B0603020202020204" pitchFamily="34" charset="0"/>
                <a:cs typeface="Arial"/>
              </a:rPr>
              <a:t> </a:t>
            </a:r>
            <a:r>
              <a:rPr lang="en-IN" sz="3600" kern="0" dirty="0" smtClean="0">
                <a:latin typeface="Trebuchet MS" panose="020B0603020202020204" pitchFamily="34" charset="0"/>
                <a:cs typeface="Arial"/>
              </a:rPr>
              <a:t>distribution of original angles</a:t>
            </a:r>
            <a:endParaRPr lang="en-IN" sz="3600" kern="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0876254" y="7432707"/>
            <a:ext cx="85619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0" lang="en-GB" sz="5600" b="1" i="0" u="none" strike="noStrike" kern="0" cap="none" spc="0" normalizeH="0" baseline="0" noProof="0" dirty="0" smtClean="0">
                <a:ln>
                  <a:noFill/>
                </a:ln>
                <a:solidFill>
                  <a:srgbClr val="A3207E"/>
                </a:solidFill>
                <a:effectLst/>
                <a:uLnTx/>
                <a:uFillTx/>
                <a:latin typeface="Trebuchet MS" panose="020B0603020202020204" pitchFamily="34" charset="0"/>
                <a:cs typeface="Arial"/>
              </a:rPr>
              <a:t>Results - Reconstruction </a:t>
            </a:r>
            <a:endParaRPr kumimoji="0" lang="en-US" sz="5600" b="1" i="0" u="none" strike="noStrike" kern="0" cap="none" spc="0" normalizeH="0" baseline="0" noProof="0" dirty="0">
              <a:ln>
                <a:noFill/>
              </a:ln>
              <a:solidFill>
                <a:srgbClr val="A3207E"/>
              </a:solidFill>
              <a:effectLst/>
              <a:uLnTx/>
              <a:uFillTx/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186204" y="22502629"/>
            <a:ext cx="9782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/>
              <a:t>(Compare Row2 to Row1, Row4 to Row3)</a:t>
            </a:r>
            <a:br>
              <a:rPr lang="en-IN" sz="3600" dirty="0" smtClean="0"/>
            </a:br>
            <a:r>
              <a:rPr lang="en-IN" sz="3600" dirty="0" smtClean="0"/>
              <a:t>Image size: </a:t>
            </a:r>
            <a:r>
              <a:rPr lang="en-IN" sz="3600" b="1" dirty="0" smtClean="0"/>
              <a:t>200x200</a:t>
            </a:r>
            <a:r>
              <a:rPr lang="en-IN" sz="3600" dirty="0" smtClean="0"/>
              <a:t>; Moment order </a:t>
            </a:r>
            <a:r>
              <a:rPr lang="en-IN" sz="3600" b="1" dirty="0" smtClean="0"/>
              <a:t>k ≤ 5</a:t>
            </a:r>
            <a:r>
              <a:rPr lang="en-IN" sz="3600" dirty="0" smtClean="0"/>
              <a:t>; </a:t>
            </a:r>
            <a:br>
              <a:rPr lang="en-IN" sz="3600" dirty="0" smtClean="0"/>
            </a:br>
            <a:r>
              <a:rPr lang="en-IN" sz="3600" dirty="0" smtClean="0"/>
              <a:t>#Starts (</a:t>
            </a:r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/>
              <a:t>estimates): </a:t>
            </a:r>
            <a:r>
              <a:rPr lang="en-IN" sz="3600" b="1" dirty="0" smtClean="0"/>
              <a:t>10</a:t>
            </a:r>
            <a:endParaRPr lang="en-IN" sz="3600" b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20779131" y="22389182"/>
            <a:ext cx="9744801" cy="9700182"/>
            <a:chOff x="31498075" y="23597520"/>
            <a:chExt cx="9744801" cy="9700182"/>
          </a:xfrm>
        </p:grpSpPr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31498075" y="24627636"/>
              <a:ext cx="9744801" cy="86700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xtLst/>
          </p:spPr>
          <p:txBody>
            <a:bodyPr wrap="square" lIns="274320" tIns="91440">
              <a:spAutoFit/>
            </a:bodyPr>
            <a:lstStyle>
              <a:defPPr>
                <a:defRPr kern="1200" smtId="4294967295"/>
              </a:defPPr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Proposed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a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general, robust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method for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image reconstruction from projections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from unknown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views</a:t>
              </a:r>
            </a:p>
            <a:p>
              <a:pPr marL="571500" lvl="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Empirically demonstrated efficiency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in a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variety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of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scenarios: (1) With varying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number of view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angles (2) With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different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distributions for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generation of the view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angles (3) At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multiple noise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levels</a:t>
              </a:r>
            </a:p>
            <a:p>
              <a:pPr marL="57150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K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ey idea: Iteratively improve angle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estimates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to 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reduce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residuals in HLCC</a:t>
              </a: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, using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coordinate descent</a:t>
              </a:r>
            </a:p>
            <a:p>
              <a:pPr marL="571500" indent="-5715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600" kern="0" dirty="0">
                  <a:latin typeface="Trebuchet MS" panose="020B0603020202020204" pitchFamily="34" charset="0"/>
                  <a:cs typeface="Arial"/>
                </a:rPr>
                <a:t>Applications in CryoEM, insect tomography, </a:t>
              </a:r>
              <a:r>
                <a:rPr lang="en-US" sz="3600" kern="0" dirty="0" smtClean="0">
                  <a:latin typeface="Trebuchet MS" panose="020B0603020202020204" pitchFamily="34" charset="0"/>
                  <a:cs typeface="Arial"/>
                </a:rPr>
                <a:t>correcting for patient motion in medical tomography</a:t>
              </a:r>
              <a:endParaRPr lang="en-US" sz="3600" kern="0" dirty="0">
                <a:latin typeface="Trebuchet MS" panose="020B0603020202020204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508635" y="23597520"/>
              <a:ext cx="4121641" cy="9681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4703763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5600" b="1" kern="0" dirty="0">
                  <a:solidFill>
                    <a:srgbClr val="A3207E"/>
                  </a:solidFill>
                  <a:latin typeface="Trebuchet MS" panose="020B0603020202020204" pitchFamily="34" charset="0"/>
                  <a:cs typeface="Arial"/>
                </a:rPr>
                <a:t>Conclusions</a:t>
              </a:r>
            </a:p>
          </p:txBody>
        </p:sp>
      </p:grpSp>
      <p:sp>
        <p:nvSpPr>
          <p:cNvPr id="82" name="Text Box 123"/>
          <p:cNvSpPr txBox="1">
            <a:spLocks noChangeArrowheads="1"/>
          </p:cNvSpPr>
          <p:nvPr/>
        </p:nvSpPr>
        <p:spPr bwMode="auto">
          <a:xfrm>
            <a:off x="20779131" y="8533466"/>
            <a:ext cx="9766250" cy="137937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 tIns="91440">
            <a:noAutofit/>
          </a:bodyPr>
          <a:lstStyle>
            <a:defPPr>
              <a:defRPr kern="1200" smtId="4294967295"/>
            </a:defPPr>
            <a:lvl1pPr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7037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4703763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800" b="1" kern="0" dirty="0" smtClean="0">
              <a:latin typeface="Trebuchet MS" panose="020B0603020202020204" pitchFamily="34" charset="0"/>
              <a:cs typeface="Arial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8280" y="13724550"/>
            <a:ext cx="3870215" cy="34747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039" y="17458866"/>
            <a:ext cx="3870215" cy="347472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672" y="9968462"/>
            <a:ext cx="3870215" cy="347472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 rot="16200000">
            <a:off x="19677374" y="11029583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Uniform Distribution</a:t>
            </a:r>
            <a:endParaRPr lang="en-IN" sz="4000" b="1" cap="small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9677374" y="14821242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Non-uniform Distribution</a:t>
            </a:r>
            <a:endParaRPr lang="en-IN" sz="4000" b="1" cap="small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19677375" y="18569358"/>
            <a:ext cx="3653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small" dirty="0" smtClean="0"/>
              <a:t>Peaky Distribution</a:t>
            </a:r>
            <a:endParaRPr lang="en-IN" sz="4000" b="1" cap="small" dirty="0"/>
          </a:p>
        </p:txBody>
      </p:sp>
      <p:sp>
        <p:nvSpPr>
          <p:cNvPr id="94" name="Rectangle 93"/>
          <p:cNvSpPr/>
          <p:nvPr/>
        </p:nvSpPr>
        <p:spPr>
          <a:xfrm>
            <a:off x="20652531" y="7383558"/>
            <a:ext cx="86741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600" b="1" kern="0" dirty="0" smtClean="0">
                <a:solidFill>
                  <a:srgbClr val="A3207E"/>
                </a:solidFill>
                <a:latin typeface="Trebuchet MS" panose="020B0603020202020204" pitchFamily="34" charset="0"/>
                <a:cs typeface="Arial"/>
              </a:rPr>
              <a:t> Results - Angle Recovery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2085042" y="9168105"/>
            <a:ext cx="3870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/>
              <a:t>Image: Earthrise</a:t>
            </a:r>
            <a:endParaRPr lang="en-IN" sz="4400" b="1" cap="small" dirty="0"/>
          </a:p>
        </p:txBody>
      </p:sp>
      <p:sp>
        <p:nvSpPr>
          <p:cNvPr id="114" name="TextBox 113"/>
          <p:cNvSpPr txBox="1"/>
          <p:nvPr/>
        </p:nvSpPr>
        <p:spPr>
          <a:xfrm>
            <a:off x="26621185" y="9168105"/>
            <a:ext cx="36191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smtClean="0"/>
              <a:t>Image: Mickey</a:t>
            </a:r>
            <a:endParaRPr lang="en-IN" sz="4400" b="1" cap="small" dirty="0"/>
          </a:p>
        </p:txBody>
      </p:sp>
      <p:sp>
        <p:nvSpPr>
          <p:cNvPr id="119" name="TextBox 118"/>
          <p:cNvSpPr txBox="1"/>
          <p:nvPr/>
        </p:nvSpPr>
        <p:spPr>
          <a:xfrm>
            <a:off x="20726751" y="21053134"/>
            <a:ext cx="9782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Image size: </a:t>
            </a:r>
            <a:r>
              <a:rPr lang="en-IN" sz="3600" b="1" dirty="0" smtClean="0"/>
              <a:t>200x200</a:t>
            </a:r>
            <a:r>
              <a:rPr lang="en-IN" sz="3600" dirty="0" smtClean="0"/>
              <a:t>; View angles: </a:t>
            </a:r>
            <a:r>
              <a:rPr lang="en-IN" sz="3600" b="1" dirty="0" smtClean="0"/>
              <a:t>100</a:t>
            </a:r>
            <a:r>
              <a:rPr lang="en-IN" sz="3600" dirty="0" smtClean="0"/>
              <a:t>; Noise level: </a:t>
            </a:r>
            <a:r>
              <a:rPr lang="en-IN" sz="3600" b="1" dirty="0" smtClean="0"/>
              <a:t>10%</a:t>
            </a:r>
            <a:r>
              <a:rPr lang="en-IN" sz="3600" dirty="0" smtClean="0"/>
              <a:t>; Moment order </a:t>
            </a:r>
            <a:r>
              <a:rPr lang="en-IN" sz="3600" b="1" dirty="0" smtClean="0"/>
              <a:t>k ≤ 5</a:t>
            </a:r>
            <a:r>
              <a:rPr lang="en-IN" sz="3600" dirty="0" smtClean="0"/>
              <a:t>; #Starts (</a:t>
            </a:r>
            <a:r>
              <a:rPr lang="el-G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/>
              <a:t>estimates): </a:t>
            </a:r>
            <a:r>
              <a:rPr lang="en-IN" sz="3600" b="1" dirty="0" smtClean="0"/>
              <a:t>10</a:t>
            </a:r>
            <a:endParaRPr lang="en-IN" sz="36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0842292" y="8736930"/>
            <a:ext cx="966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/>
              <a:t>Recovered angle vs Actual angle (corrected offset)</a:t>
            </a:r>
            <a:endParaRPr lang="en-IN" sz="36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78" y="13724550"/>
            <a:ext cx="3870216" cy="34747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78" y="17458866"/>
            <a:ext cx="3870216" cy="3474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378" y="9968462"/>
            <a:ext cx="387021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</TotalTime>
  <Words>497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CMMI10</vt:lpstr>
      <vt:lpstr>CMMI7</vt:lpstr>
      <vt:lpstr>NimbusRomNo9L-Regu</vt:lpstr>
      <vt:lpstr>Times New Roman</vt:lpstr>
      <vt:lpstr>Trebuchet MS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Eeshan Malhotra</dc:creator>
  <cp:lastModifiedBy>Eeshan Malhotra</cp:lastModifiedBy>
  <cp:revision>57</cp:revision>
  <dcterms:created xsi:type="dcterms:W3CDTF">2016-09-16T05:57:25Z</dcterms:created>
  <dcterms:modified xsi:type="dcterms:W3CDTF">2016-09-21T10:10:52Z</dcterms:modified>
</cp:coreProperties>
</file>