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1pPr>
    <a:lvl2pPr marL="1799539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2pPr>
    <a:lvl3pPr marL="3599078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3pPr>
    <a:lvl4pPr marL="5398618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4pPr>
    <a:lvl5pPr marL="7198157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5pPr>
    <a:lvl6pPr marL="8997696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6pPr>
    <a:lvl7pPr marL="10797235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7pPr>
    <a:lvl8pPr marL="12596774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8pPr>
    <a:lvl9pPr marL="14396314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CA3"/>
    <a:srgbClr val="0E8085"/>
    <a:srgbClr val="999579"/>
    <a:srgbClr val="A3207E"/>
    <a:srgbClr val="837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949" autoAdjust="0"/>
    <p:restoredTop sz="94667" autoAdjust="0"/>
  </p:normalViewPr>
  <p:slideViewPr>
    <p:cSldViewPr snapToGrid="0">
      <p:cViewPr varScale="1">
        <p:scale>
          <a:sx n="25" d="100"/>
          <a:sy n="25" d="100"/>
        </p:scale>
        <p:origin x="902" y="72"/>
      </p:cViewPr>
      <p:guideLst>
        <p:guide orient="horz" pos="3192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0A25B-12E0-483F-976F-0B6B0779CF26}" type="datetimeFigureOut">
              <a:rPr lang="en-IN" smtClean="0"/>
              <a:t>02-03-2017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FF7F3-C93E-4BA6-B7B6-B31218FDE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FF7F3-C93E-4BA6-B7B6-B31218FDE6A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591562"/>
            <a:ext cx="329184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1526522"/>
            <a:ext cx="329184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02-03-2017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64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02-03-2017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31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168400"/>
            <a:ext cx="946404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168400"/>
            <a:ext cx="2784348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02-03-2017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17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02-03-2017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83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5471163"/>
            <a:ext cx="3785616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4686283"/>
            <a:ext cx="3785616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02-03-2017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13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5842000"/>
            <a:ext cx="1865376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5842000"/>
            <a:ext cx="1865376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02-03-2017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27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168401"/>
            <a:ext cx="3785616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5379722"/>
            <a:ext cx="185680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8016240"/>
            <a:ext cx="18568033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5379722"/>
            <a:ext cx="18659477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8016240"/>
            <a:ext cx="18659477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02-03-2017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88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02-03-2017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67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02-03-2017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55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159762"/>
            <a:ext cx="2221992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02-03-2017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82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159762"/>
            <a:ext cx="2221992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02-03-2017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70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168401"/>
            <a:ext cx="378561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842000"/>
            <a:ext cx="378561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DF4A-061A-41D6-BCA6-435136FA56BE}" type="datetimeFigureOut">
              <a:rPr lang="en-IN" smtClean="0"/>
              <a:t>02-03-2017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0340322"/>
            <a:ext cx="148132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31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73800" y="5567393"/>
            <a:ext cx="8202166" cy="6124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5" name="Rectangle 134"/>
          <p:cNvSpPr/>
          <p:nvPr/>
        </p:nvSpPr>
        <p:spPr>
          <a:xfrm>
            <a:off x="715813" y="537415"/>
            <a:ext cx="42547465" cy="4080822"/>
          </a:xfrm>
          <a:prstGeom prst="rect">
            <a:avLst/>
          </a:prstGeom>
          <a:solidFill>
            <a:srgbClr val="0E6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724" dirty="0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703731" y="439421"/>
            <a:ext cx="42559547" cy="185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360000" tIns="360000" rIns="360000" bIns="360000">
            <a:spAutoFit/>
          </a:bodyPr>
          <a:lstStyle>
            <a:defPPr>
              <a:defRPr kern="1200" smtId="4294967295"/>
            </a:defPPr>
            <a:lvl1pPr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60960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334" b="1" cap="small" dirty="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Stronger Recovery Guarantees for Sparse Signals Exploiting Coherence Structure in Dictionaries</a:t>
            </a:r>
            <a:endParaRPr lang="en-AU" sz="7334" b="1" cap="small" dirty="0">
              <a:solidFill>
                <a:schemeClr val="bg1"/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703731" y="2420112"/>
            <a:ext cx="42559547" cy="17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40000" tIns="240000" rIns="240000" bIns="240000"/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60960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4134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Eeshan Malhotra                                                      </a:t>
            </a:r>
            <a:r>
              <a:rPr lang="en-GB" sz="4134" b="1" dirty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Karthik </a:t>
            </a:r>
            <a:r>
              <a:rPr lang="en-GB" sz="4134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Gurumoorthy                                                           Ajit Rajwade</a:t>
            </a:r>
          </a:p>
          <a:p>
            <a:pPr algn="ctr" defTabSz="60960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4134" b="1" dirty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Indian Institute of Technology </a:t>
            </a:r>
            <a:r>
              <a:rPr lang="en-GB" sz="4134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Bombay             </a:t>
            </a:r>
            <a:r>
              <a:rPr lang="en-US" sz="4134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International Centre for </a:t>
            </a:r>
            <a:r>
              <a:rPr lang="en-US" sz="4134" b="1" dirty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Theoretical </a:t>
            </a:r>
            <a:r>
              <a:rPr lang="en-US" sz="4134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Sciences, TIFR</a:t>
            </a:r>
            <a:r>
              <a:rPr lang="en-GB" sz="4134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              Indian </a:t>
            </a:r>
            <a:r>
              <a:rPr lang="en-GB" sz="4134" b="1" dirty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Institute of Technology </a:t>
            </a:r>
            <a:r>
              <a:rPr lang="en-GB" sz="4134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Bombay</a:t>
            </a:r>
            <a:endParaRPr lang="en-GB" sz="4134" dirty="0">
              <a:solidFill>
                <a:schemeClr val="bg1"/>
              </a:solidFill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55" name="Text Box 122"/>
          <p:cNvSpPr txBox="1">
            <a:spLocks noChangeArrowheads="1"/>
          </p:cNvSpPr>
          <p:nvPr/>
        </p:nvSpPr>
        <p:spPr bwMode="auto">
          <a:xfrm>
            <a:off x="708127" y="5712041"/>
            <a:ext cx="8275320" cy="63401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wrap="square" lIns="121920" tIns="121920" bIns="121920">
            <a:spAutoFit/>
          </a:bodyPr>
          <a:lstStyle>
            <a:defPPr>
              <a:defRPr kern="1200" smtId="4294967295"/>
            </a:defPPr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6" indent="-45720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</a:rPr>
              <a:t>Signals that are sparse </a:t>
            </a:r>
            <a:r>
              <a:rPr lang="en-US" dirty="0">
                <a:latin typeface="Trebuchet MS" panose="020B0603020202020204" pitchFamily="34" charset="0"/>
              </a:rPr>
              <a:t>or compressible in </a:t>
            </a:r>
            <a:r>
              <a:rPr lang="en-US" dirty="0" smtClean="0">
                <a:latin typeface="Trebuchet MS" panose="020B0603020202020204" pitchFamily="34" charset="0"/>
              </a:rPr>
              <a:t>some general </a:t>
            </a:r>
            <a:r>
              <a:rPr lang="en-US" dirty="0">
                <a:latin typeface="Trebuchet MS" panose="020B0603020202020204" pitchFamily="34" charset="0"/>
              </a:rPr>
              <a:t>basis (</a:t>
            </a:r>
            <a:r>
              <a:rPr lang="en-US" dirty="0" smtClean="0">
                <a:latin typeface="Trebuchet MS" panose="020B0603020202020204" pitchFamily="34" charset="0"/>
              </a:rPr>
              <a:t>dictionary) can be recovered from significantly fewer measurements than the signal length (compressive sensing)</a:t>
            </a:r>
          </a:p>
          <a:p>
            <a:pPr marL="457206" indent="-45720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</a:rPr>
              <a:t>Coherence-based recovery </a:t>
            </a:r>
            <a:r>
              <a:rPr lang="en-US" dirty="0">
                <a:latin typeface="Trebuchet MS" panose="020B0603020202020204" pitchFamily="34" charset="0"/>
              </a:rPr>
              <a:t>bounds for </a:t>
            </a:r>
            <a:r>
              <a:rPr lang="en-US" dirty="0" smtClean="0">
                <a:latin typeface="Trebuchet MS" panose="020B0603020202020204" pitchFamily="34" charset="0"/>
              </a:rPr>
              <a:t>these exist, but are conservative</a:t>
            </a:r>
          </a:p>
          <a:p>
            <a:pPr marL="457206" indent="-45720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Improved bounds </a:t>
            </a:r>
            <a:r>
              <a:rPr lang="en-US" dirty="0" smtClean="0">
                <a:latin typeface="Trebuchet MS" panose="020B0603020202020204" pitchFamily="34" charset="0"/>
              </a:rPr>
              <a:t>characterize </a:t>
            </a:r>
            <a:r>
              <a:rPr lang="en-US" dirty="0">
                <a:latin typeface="Trebuchet MS" panose="020B0603020202020204" pitchFamily="34" charset="0"/>
              </a:rPr>
              <a:t>as a </a:t>
            </a:r>
            <a:r>
              <a:rPr lang="en-US" dirty="0" smtClean="0">
                <a:latin typeface="Trebuchet MS" panose="020B0603020202020204" pitchFamily="34" charset="0"/>
              </a:rPr>
              <a:t>concatenation of </a:t>
            </a:r>
            <a:r>
              <a:rPr lang="en-US" dirty="0">
                <a:latin typeface="Trebuchet MS" panose="020B0603020202020204" pitchFamily="34" charset="0"/>
              </a:rPr>
              <a:t>two sub-parts</a:t>
            </a:r>
          </a:p>
          <a:p>
            <a:pPr marL="457206" indent="-45720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</a:rPr>
              <a:t>We extend the result </a:t>
            </a:r>
            <a:r>
              <a:rPr lang="en-US" dirty="0">
                <a:latin typeface="Trebuchet MS" panose="020B0603020202020204" pitchFamily="34" charset="0"/>
              </a:rPr>
              <a:t>to arbitrary dictionaries, by devising </a:t>
            </a:r>
            <a:r>
              <a:rPr lang="en-US" dirty="0" smtClean="0">
                <a:latin typeface="Trebuchet MS" panose="020B0603020202020204" pitchFamily="34" charset="0"/>
              </a:rPr>
              <a:t>the optimal artificially induced </a:t>
            </a:r>
            <a:r>
              <a:rPr lang="en-US" dirty="0">
                <a:latin typeface="Trebuchet MS" panose="020B0603020202020204" pitchFamily="34" charset="0"/>
              </a:rPr>
              <a:t>split in the </a:t>
            </a:r>
            <a:r>
              <a:rPr lang="en-US" dirty="0" smtClean="0">
                <a:latin typeface="Trebuchet MS" panose="020B0603020202020204" pitchFamily="34" charset="0"/>
              </a:rPr>
              <a:t>dictionary</a:t>
            </a:r>
          </a:p>
          <a:p>
            <a:pPr marL="457206" indent="-45720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</a:rPr>
              <a:t>A recursive algorithm also provides a heuristic to improve bounds even further, inducing a multi-way split in the dictionary</a:t>
            </a:r>
          </a:p>
          <a:p>
            <a:pPr marL="457206" indent="-457206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</a:rPr>
              <a:t>The recovery algorithm is unchanged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03731" y="4954718"/>
            <a:ext cx="2954655" cy="724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135877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734" b="1" kern="0" dirty="0">
                <a:solidFill>
                  <a:srgbClr val="0E6CA3"/>
                </a:solidFill>
                <a:latin typeface="Trebuchet MS" panose="020B0603020202020204" pitchFamily="34" charset="0"/>
                <a:cs typeface="Arial"/>
              </a:rPr>
              <a:t>Introduction</a:t>
            </a:r>
          </a:p>
        </p:txBody>
      </p:sp>
      <p:sp>
        <p:nvSpPr>
          <p:cNvPr id="53" name="Rectangle 144"/>
          <p:cNvSpPr>
            <a:spLocks noChangeArrowheads="1"/>
          </p:cNvSpPr>
          <p:nvPr/>
        </p:nvSpPr>
        <p:spPr bwMode="auto">
          <a:xfrm>
            <a:off x="18027335" y="5712041"/>
            <a:ext cx="7955280" cy="97884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lIns="240000" tIns="60960" rIns="240000" bIns="240000"/>
          <a:lstStyle>
            <a:defPPr>
              <a:defRPr kern="1200" smtId="4294967295"/>
            </a:defPPr>
          </a:lstStyle>
          <a:p>
            <a:r>
              <a:rPr lang="en-IN" sz="2400" b="1" dirty="0"/>
              <a:t>1</a:t>
            </a:r>
            <a:r>
              <a:rPr lang="en-IN" sz="2400" b="1" dirty="0" smtClean="0"/>
              <a:t>:  </a:t>
            </a:r>
            <a:r>
              <a:rPr lang="en-IN" sz="2400" dirty="0" smtClean="0"/>
              <a:t> </a:t>
            </a:r>
            <a:r>
              <a:rPr lang="en-IN" sz="2400" b="1" dirty="0"/>
              <a:t>for </a:t>
            </a:r>
            <a:r>
              <a:rPr lang="en-IN" sz="2400" i="1" dirty="0">
                <a:solidFill>
                  <a:prstClr val="black"/>
                </a:solidFill>
              </a:rPr>
              <a:t>v</a:t>
            </a:r>
            <a:r>
              <a:rPr lang="en-IN" sz="2400" dirty="0" smtClean="0"/>
              <a:t> </a:t>
            </a:r>
            <a:r>
              <a:rPr lang="el-GR" sz="2400" dirty="0" smtClean="0"/>
              <a:t>ϵ</a:t>
            </a:r>
            <a:r>
              <a:rPr lang="en-IN" sz="2400" dirty="0" smtClean="0"/>
              <a:t> </a:t>
            </a:r>
            <a:r>
              <a:rPr lang="en-IN" sz="2400" i="1" dirty="0">
                <a:solidFill>
                  <a:prstClr val="black"/>
                </a:solidFill>
              </a:rPr>
              <a:t>V</a:t>
            </a:r>
            <a:r>
              <a:rPr lang="en-IN" sz="2400" dirty="0"/>
              <a:t> </a:t>
            </a:r>
            <a:r>
              <a:rPr lang="en-IN" sz="2400" dirty="0" smtClean="0"/>
              <a:t>do:</a:t>
            </a:r>
            <a:endParaRPr lang="en-IN" sz="2400" dirty="0"/>
          </a:p>
          <a:p>
            <a:r>
              <a:rPr lang="en-IN" sz="2400" b="1" dirty="0"/>
              <a:t>2</a:t>
            </a:r>
            <a:r>
              <a:rPr lang="en-IN" sz="2400" b="1" dirty="0" smtClean="0"/>
              <a:t>:  </a:t>
            </a:r>
            <a:r>
              <a:rPr lang="en-IN" sz="2400" dirty="0" smtClean="0"/>
              <a:t>           </a:t>
            </a:r>
            <a:r>
              <a:rPr lang="en-IN" sz="2400" i="1" dirty="0" smtClean="0"/>
              <a:t>colour</a:t>
            </a:r>
            <a:r>
              <a:rPr lang="en-IN" sz="2400" dirty="0" smtClean="0"/>
              <a:t>(</a:t>
            </a:r>
            <a:r>
              <a:rPr lang="en-IN" sz="2400" i="1" dirty="0">
                <a:solidFill>
                  <a:prstClr val="black"/>
                </a:solidFill>
              </a:rPr>
              <a:t>v</a:t>
            </a:r>
            <a:r>
              <a:rPr lang="en-IN" sz="2400" dirty="0" smtClean="0"/>
              <a:t>)</a:t>
            </a:r>
            <a:r>
              <a:rPr lang="en-IN" sz="2400" dirty="0">
                <a:solidFill>
                  <a:prstClr val="black"/>
                </a:solidFill>
              </a:rPr>
              <a:t> </a:t>
            </a:r>
            <a:r>
              <a:rPr lang="en-IN" sz="1800" dirty="0" smtClean="0">
                <a:solidFill>
                  <a:prstClr val="black"/>
                </a:solidFill>
                <a:sym typeface="Symbol" panose="05050102010706020507" pitchFamily="18" charset="2"/>
              </a:rPr>
              <a:t></a:t>
            </a:r>
            <a:r>
              <a:rPr lang="en-IN" sz="2400" dirty="0" smtClean="0">
                <a:sym typeface="Symbol" panose="05050102010706020507" pitchFamily="18" charset="2"/>
              </a:rPr>
              <a:t> </a:t>
            </a:r>
            <a:r>
              <a:rPr lang="en-IN" sz="2400" dirty="0" smtClean="0"/>
              <a:t>0</a:t>
            </a:r>
            <a:endParaRPr lang="en-IN" sz="2400" dirty="0"/>
          </a:p>
          <a:p>
            <a:r>
              <a:rPr lang="en-US" sz="2400" b="1" dirty="0"/>
              <a:t>3</a:t>
            </a:r>
            <a:r>
              <a:rPr lang="en-US" sz="2400" b="1" dirty="0" smtClean="0"/>
              <a:t>:  </a:t>
            </a:r>
            <a:r>
              <a:rPr lang="en-US" sz="2400" dirty="0" smtClean="0"/>
              <a:t>           </a:t>
            </a:r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>
                <a:solidFill>
                  <a:prstClr val="black"/>
                </a:solidFill>
              </a:rPr>
              <a:t>v</a:t>
            </a:r>
            <a:r>
              <a:rPr lang="en-US" sz="2400" dirty="0" smtClean="0"/>
              <a:t>)</a:t>
            </a:r>
            <a:r>
              <a:rPr lang="en-IN" sz="2400" dirty="0">
                <a:solidFill>
                  <a:prstClr val="black"/>
                </a:solidFill>
              </a:rPr>
              <a:t> </a:t>
            </a:r>
            <a:r>
              <a:rPr lang="en-IN" sz="1800" dirty="0" smtClean="0">
                <a:solidFill>
                  <a:prstClr val="black"/>
                </a:solidFill>
                <a:sym typeface="Symbol" panose="05050102010706020507" pitchFamily="18" charset="2"/>
              </a:rPr>
              <a:t></a:t>
            </a:r>
            <a:r>
              <a:rPr lang="en-IN" sz="2400" dirty="0" smtClean="0">
                <a:sym typeface="Symbol" panose="05050102010706020507" pitchFamily="18" charset="2"/>
              </a:rPr>
              <a:t> </a:t>
            </a:r>
            <a:r>
              <a:rPr lang="en-US" sz="2400" dirty="0" smtClean="0"/>
              <a:t>edges </a:t>
            </a:r>
            <a:r>
              <a:rPr lang="en-US" sz="2400" dirty="0"/>
              <a:t>from </a:t>
            </a:r>
            <a:r>
              <a:rPr lang="en-US" sz="2400" i="1" dirty="0">
                <a:solidFill>
                  <a:prstClr val="black"/>
                </a:solidFill>
              </a:rPr>
              <a:t>v</a:t>
            </a:r>
            <a:r>
              <a:rPr lang="en-US" sz="2400" dirty="0"/>
              <a:t>, in decreasing order of weight</a:t>
            </a:r>
          </a:p>
          <a:p>
            <a:r>
              <a:rPr lang="en-IN" sz="2400" b="1" dirty="0"/>
              <a:t>4</a:t>
            </a:r>
            <a:r>
              <a:rPr lang="en-IN" sz="2400" b="1" dirty="0" smtClean="0"/>
              <a:t>:   </a:t>
            </a:r>
            <a:r>
              <a:rPr lang="en-IN" sz="2400" b="1" dirty="0"/>
              <a:t>end for</a:t>
            </a:r>
          </a:p>
          <a:p>
            <a:r>
              <a:rPr lang="en-IN" sz="2400" b="1" dirty="0"/>
              <a:t>5</a:t>
            </a:r>
            <a:r>
              <a:rPr lang="en-IN" sz="2400" b="1" dirty="0" smtClean="0"/>
              <a:t>:  </a:t>
            </a:r>
            <a:r>
              <a:rPr lang="en-IN" sz="2400" dirty="0" smtClean="0"/>
              <a:t> </a:t>
            </a:r>
            <a:r>
              <a:rPr lang="en-IN" sz="2400" i="1" dirty="0"/>
              <a:t>E</a:t>
            </a:r>
            <a:r>
              <a:rPr lang="en-IN" sz="2400" i="1" baseline="-25000" dirty="0"/>
              <a:t>x</a:t>
            </a:r>
            <a:r>
              <a:rPr lang="en-IN" sz="2400" dirty="0"/>
              <a:t> = cut </a:t>
            </a:r>
            <a:r>
              <a:rPr lang="en-IN" sz="2400" dirty="0" smtClean="0"/>
              <a:t>edges</a:t>
            </a:r>
            <a:r>
              <a:rPr lang="en-IN" sz="2400" dirty="0" smtClean="0">
                <a:solidFill>
                  <a:prstClr val="black"/>
                </a:solidFill>
              </a:rPr>
              <a:t> </a:t>
            </a:r>
            <a:r>
              <a:rPr lang="en-IN" sz="1800" dirty="0" smtClean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en-I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</a:t>
            </a:r>
            <a:endParaRPr lang="en-IN" sz="2400" dirty="0"/>
          </a:p>
          <a:p>
            <a:r>
              <a:rPr lang="en-US" sz="2400" b="1" dirty="0"/>
              <a:t>6: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i="1" dirty="0" smtClean="0"/>
              <a:t>Q</a:t>
            </a:r>
            <a:r>
              <a:rPr lang="en-US" sz="2400" dirty="0" smtClean="0"/>
              <a:t> </a:t>
            </a:r>
            <a:r>
              <a:rPr lang="en-US" sz="2400" dirty="0"/>
              <a:t>= list of edges to </a:t>
            </a:r>
            <a:r>
              <a:rPr lang="en-US" sz="2400" dirty="0" smtClean="0"/>
              <a:t>process</a:t>
            </a:r>
            <a:r>
              <a:rPr lang="en-IN" sz="2400" dirty="0" smtClean="0">
                <a:solidFill>
                  <a:prstClr val="black"/>
                </a:solidFill>
              </a:rPr>
              <a:t> </a:t>
            </a:r>
            <a:r>
              <a:rPr lang="en-IN" sz="1800" dirty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en-IN" sz="2400" dirty="0">
                <a:solidFill>
                  <a:prstClr val="black"/>
                </a:solidFill>
                <a:sym typeface="Symbol" panose="05050102010706020507" pitchFamily="18" charset="2"/>
              </a:rPr>
              <a:t></a:t>
            </a:r>
            <a:endParaRPr lang="en-US" sz="2400" dirty="0"/>
          </a:p>
          <a:p>
            <a:r>
              <a:rPr lang="en-IN" sz="2400" b="1" dirty="0"/>
              <a:t>7</a:t>
            </a:r>
            <a:r>
              <a:rPr lang="en-IN" sz="2400" b="1" dirty="0" smtClean="0"/>
              <a:t>: </a:t>
            </a:r>
            <a:r>
              <a:rPr lang="en-IN" sz="2400" dirty="0" smtClean="0"/>
              <a:t>  </a:t>
            </a:r>
            <a:r>
              <a:rPr lang="en-IN" sz="2400" i="1" dirty="0" smtClean="0"/>
              <a:t>processed</a:t>
            </a:r>
            <a:r>
              <a:rPr lang="en-IN" sz="2400" i="1" dirty="0" smtClean="0">
                <a:solidFill>
                  <a:prstClr val="black"/>
                </a:solidFill>
              </a:rPr>
              <a:t> </a:t>
            </a:r>
            <a:r>
              <a:rPr lang="en-IN" sz="1800" dirty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en-I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</a:t>
            </a:r>
            <a:r>
              <a:rPr lang="en-I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</a:p>
          <a:p>
            <a:r>
              <a:rPr lang="en-US" sz="2400" b="1" dirty="0" smtClean="0"/>
              <a:t>8: </a:t>
            </a:r>
            <a:r>
              <a:rPr lang="en-US" sz="2400" dirty="0" smtClean="0"/>
              <a:t>  </a:t>
            </a:r>
            <a:r>
              <a:rPr lang="en-US" sz="2400" i="1" dirty="0" smtClean="0"/>
              <a:t>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i="1" dirty="0" err="1" smtClean="0"/>
              <a:t>uv</a:t>
            </a:r>
            <a:r>
              <a:rPr lang="en-IN" sz="2400" dirty="0" smtClean="0">
                <a:solidFill>
                  <a:prstClr val="black"/>
                </a:solidFill>
              </a:rPr>
              <a:t> </a:t>
            </a:r>
            <a:r>
              <a:rPr lang="en-IN" sz="1800" dirty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en-US" sz="2400" dirty="0" smtClean="0"/>
              <a:t>heaviest </a:t>
            </a:r>
            <a:r>
              <a:rPr lang="en-US" sz="2400" dirty="0"/>
              <a:t>edge in </a:t>
            </a:r>
            <a:r>
              <a:rPr lang="en-US" sz="2400" i="1" dirty="0"/>
              <a:t>G</a:t>
            </a:r>
          </a:p>
          <a:p>
            <a:r>
              <a:rPr lang="en-IN" sz="2400" b="1" dirty="0"/>
              <a:t>9</a:t>
            </a:r>
            <a:r>
              <a:rPr lang="en-IN" sz="2400" b="1" dirty="0" smtClean="0"/>
              <a:t>: </a:t>
            </a:r>
            <a:r>
              <a:rPr lang="en-IN" sz="2400" dirty="0" smtClean="0"/>
              <a:t>  </a:t>
            </a:r>
            <a:r>
              <a:rPr lang="en-IN" sz="2400" i="1" dirty="0" smtClean="0"/>
              <a:t>colour</a:t>
            </a:r>
            <a:r>
              <a:rPr lang="en-IN" sz="2400" dirty="0" smtClean="0"/>
              <a:t>(</a:t>
            </a:r>
            <a:r>
              <a:rPr lang="en-IN" sz="2400" i="1" dirty="0" smtClean="0"/>
              <a:t>u</a:t>
            </a:r>
            <a:r>
              <a:rPr lang="en-IN" sz="2400" dirty="0" smtClean="0"/>
              <a:t>)</a:t>
            </a:r>
            <a:r>
              <a:rPr lang="en-IN" sz="2400" dirty="0">
                <a:solidFill>
                  <a:prstClr val="black"/>
                </a:solidFill>
              </a:rPr>
              <a:t> </a:t>
            </a:r>
            <a:r>
              <a:rPr lang="en-IN" sz="1800" dirty="0" smtClean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en-IN" sz="2400" dirty="0" smtClean="0"/>
              <a:t>1</a:t>
            </a:r>
            <a:endParaRPr lang="en-IN" sz="2400" dirty="0"/>
          </a:p>
          <a:p>
            <a:r>
              <a:rPr lang="en-IN" sz="2400" b="1" dirty="0" smtClean="0"/>
              <a:t>10</a:t>
            </a:r>
            <a:r>
              <a:rPr lang="en-IN" sz="2400" dirty="0"/>
              <a:t>: L(u</a:t>
            </a:r>
            <a:r>
              <a:rPr lang="en-IN" sz="2400" dirty="0" smtClean="0"/>
              <a:t>) </a:t>
            </a:r>
            <a:r>
              <a:rPr lang="en-IN" sz="1800" dirty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en-IN" sz="2400" dirty="0" smtClean="0"/>
              <a:t> </a:t>
            </a:r>
            <a:r>
              <a:rPr lang="en-IN" sz="2400" dirty="0"/>
              <a:t>L(u</a:t>
            </a:r>
            <a:r>
              <a:rPr lang="en-IN" sz="2400" dirty="0" smtClean="0"/>
              <a:t>) \ {e}</a:t>
            </a:r>
          </a:p>
          <a:p>
            <a:r>
              <a:rPr lang="en-IN" sz="2400" b="1" dirty="0" smtClean="0"/>
              <a:t>11</a:t>
            </a:r>
            <a:r>
              <a:rPr lang="en-IN" sz="2400" dirty="0"/>
              <a:t>: Q </a:t>
            </a:r>
            <a:r>
              <a:rPr lang="en-IN" sz="2400" dirty="0">
                <a:solidFill>
                  <a:prstClr val="black"/>
                </a:solidFill>
              </a:rPr>
              <a:t> </a:t>
            </a:r>
            <a:r>
              <a:rPr lang="en-IN" sz="1800" dirty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en-IN" sz="2400" dirty="0" smtClean="0"/>
              <a:t> L(u</a:t>
            </a:r>
            <a:r>
              <a:rPr lang="en-IN" sz="2400" dirty="0"/>
              <a:t>)</a:t>
            </a:r>
          </a:p>
          <a:p>
            <a:r>
              <a:rPr lang="en-IN" sz="2400" b="1" dirty="0" smtClean="0"/>
              <a:t>12</a:t>
            </a:r>
            <a:r>
              <a:rPr lang="en-IN" sz="2400" dirty="0" smtClean="0"/>
              <a:t>: </a:t>
            </a:r>
            <a:r>
              <a:rPr lang="en-IN" sz="2400" i="1" dirty="0" smtClean="0"/>
              <a:t>processed</a:t>
            </a:r>
            <a:r>
              <a:rPr lang="en-IN" sz="3200" dirty="0">
                <a:solidFill>
                  <a:prstClr val="black"/>
                </a:solidFill>
              </a:rPr>
              <a:t> </a:t>
            </a:r>
            <a:r>
              <a:rPr lang="en-IN" sz="2400" dirty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en-IN" sz="2400" i="1" dirty="0" smtClean="0"/>
              <a:t>u</a:t>
            </a:r>
            <a:r>
              <a:rPr lang="en-IN" sz="2400" dirty="0" smtClean="0"/>
              <a:t> </a:t>
            </a:r>
          </a:p>
          <a:p>
            <a:r>
              <a:rPr lang="en-US" sz="2400" b="1" dirty="0" smtClean="0"/>
              <a:t>13</a:t>
            </a:r>
            <a:r>
              <a:rPr lang="en-US" sz="2400" dirty="0"/>
              <a:t>: </a:t>
            </a:r>
            <a:r>
              <a:rPr lang="en-US" sz="2400" b="1" dirty="0" smtClean="0"/>
              <a:t>while </a:t>
            </a:r>
            <a:r>
              <a:rPr lang="en-US" sz="2400" dirty="0" smtClean="0"/>
              <a:t>size(</a:t>
            </a:r>
            <a:r>
              <a:rPr lang="en-US" sz="2400" i="1" dirty="0" smtClean="0"/>
              <a:t>processed</a:t>
            </a:r>
            <a:r>
              <a:rPr lang="en-US" sz="2400" dirty="0"/>
              <a:t>) &lt;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do:</a:t>
            </a:r>
            <a:endParaRPr lang="en-US" sz="2400" dirty="0"/>
          </a:p>
          <a:p>
            <a:r>
              <a:rPr lang="en-US" sz="2400" b="1" dirty="0"/>
              <a:t>14</a:t>
            </a:r>
            <a:r>
              <a:rPr lang="en-US" sz="2400" dirty="0"/>
              <a:t>: </a:t>
            </a:r>
            <a:r>
              <a:rPr lang="en-US" sz="2400" dirty="0" smtClean="0"/>
              <a:t>          </a:t>
            </a: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dirty="0"/>
              <a:t>one of </a:t>
            </a:r>
            <a:r>
              <a:rPr lang="en-US" sz="2400" dirty="0" smtClean="0"/>
              <a:t>{</a:t>
            </a:r>
            <a:r>
              <a:rPr lang="en-US" sz="2400" i="1" dirty="0" smtClean="0"/>
              <a:t>u, v</a:t>
            </a:r>
            <a:r>
              <a:rPr lang="en-US" sz="2400" dirty="0" smtClean="0"/>
              <a:t>} </a:t>
            </a:r>
            <a:r>
              <a:rPr lang="en-US" sz="2400" dirty="0"/>
              <a:t>(say </a:t>
            </a:r>
            <a:r>
              <a:rPr lang="en-US" sz="2400" i="1" dirty="0"/>
              <a:t>v</a:t>
            </a:r>
            <a:r>
              <a:rPr lang="en-US" sz="2400" dirty="0"/>
              <a:t>) is </a:t>
            </a:r>
            <a:r>
              <a:rPr lang="en-US" sz="2400" dirty="0" err="1"/>
              <a:t>s.t.</a:t>
            </a:r>
            <a:r>
              <a:rPr lang="en-US" sz="2400" dirty="0"/>
              <a:t> </a:t>
            </a:r>
            <a:r>
              <a:rPr lang="en-US" sz="2400" i="1" dirty="0" err="1"/>
              <a:t>colour</a:t>
            </a:r>
            <a:r>
              <a:rPr lang="en-US" sz="2400" i="1" dirty="0"/>
              <a:t>(v)</a:t>
            </a:r>
            <a:r>
              <a:rPr lang="en-US" sz="2400" dirty="0"/>
              <a:t> == 0 </a:t>
            </a:r>
            <a:r>
              <a:rPr lang="en-US" sz="2400" b="1" dirty="0" smtClean="0"/>
              <a:t>then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b="1" dirty="0"/>
              <a:t>15</a:t>
            </a:r>
            <a:r>
              <a:rPr lang="en-US" sz="2400" dirty="0"/>
              <a:t>: </a:t>
            </a:r>
            <a:r>
              <a:rPr lang="en-US" sz="2400" dirty="0" smtClean="0"/>
              <a:t>                    </a:t>
            </a: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i="1" dirty="0" err="1"/>
              <a:t>colour</a:t>
            </a:r>
            <a:r>
              <a:rPr lang="en-US" sz="2400" i="1" dirty="0"/>
              <a:t>(u) </a:t>
            </a:r>
            <a:r>
              <a:rPr lang="en-US" sz="2400" dirty="0"/>
              <a:t>== 1 </a:t>
            </a:r>
            <a:r>
              <a:rPr lang="en-US" sz="2400" b="1" dirty="0"/>
              <a:t>then </a:t>
            </a:r>
            <a:r>
              <a:rPr lang="en-US" sz="2400" i="1" dirty="0" err="1" smtClean="0"/>
              <a:t>colour</a:t>
            </a:r>
            <a:r>
              <a:rPr lang="en-US" sz="2400" i="1" dirty="0" smtClean="0"/>
              <a:t>(v)</a:t>
            </a:r>
            <a:r>
              <a:rPr lang="en-IN" sz="2400" dirty="0">
                <a:solidFill>
                  <a:prstClr val="black"/>
                </a:solidFill>
              </a:rPr>
              <a:t> </a:t>
            </a:r>
            <a:r>
              <a:rPr lang="en-IN" sz="1800" dirty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en-US" sz="2400" dirty="0" smtClean="0"/>
              <a:t>2</a:t>
            </a:r>
            <a:endParaRPr lang="en-US" sz="2400" dirty="0"/>
          </a:p>
          <a:p>
            <a:r>
              <a:rPr lang="en-US" sz="2400" b="1" dirty="0" smtClean="0"/>
              <a:t>16</a:t>
            </a:r>
            <a:r>
              <a:rPr lang="en-US" sz="2400" dirty="0"/>
              <a:t>:                     </a:t>
            </a: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i="1" dirty="0" err="1"/>
              <a:t>colour</a:t>
            </a:r>
            <a:r>
              <a:rPr lang="en-US" sz="2400" i="1" dirty="0"/>
              <a:t>(u) </a:t>
            </a:r>
            <a:r>
              <a:rPr lang="en-US" sz="2400" dirty="0"/>
              <a:t>== 2 </a:t>
            </a:r>
            <a:r>
              <a:rPr lang="en-US" sz="2400" b="1" dirty="0"/>
              <a:t>then </a:t>
            </a:r>
            <a:r>
              <a:rPr lang="en-US" sz="2400" i="1" dirty="0" err="1" smtClean="0"/>
              <a:t>colour</a:t>
            </a:r>
            <a:r>
              <a:rPr lang="en-US" sz="2400" i="1" dirty="0" smtClean="0"/>
              <a:t>(v)</a:t>
            </a:r>
            <a:r>
              <a:rPr lang="en-IN" sz="2400" dirty="0">
                <a:solidFill>
                  <a:prstClr val="black"/>
                </a:solidFill>
              </a:rPr>
              <a:t> </a:t>
            </a:r>
            <a:r>
              <a:rPr lang="en-IN" sz="1800" dirty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IN" sz="2400" b="1" dirty="0" smtClean="0"/>
              <a:t>17</a:t>
            </a:r>
            <a:r>
              <a:rPr lang="en-US" sz="2400" dirty="0"/>
              <a:t>:                     </a:t>
            </a:r>
            <a:r>
              <a:rPr lang="en-IN" sz="2400" i="1" dirty="0" smtClean="0"/>
              <a:t>L(v)</a:t>
            </a:r>
            <a:r>
              <a:rPr lang="en-IN" sz="2400" dirty="0">
                <a:solidFill>
                  <a:prstClr val="black"/>
                </a:solidFill>
              </a:rPr>
              <a:t> </a:t>
            </a:r>
            <a:r>
              <a:rPr lang="en-IN" sz="1800" dirty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en-IN" sz="2400" i="1" dirty="0" smtClean="0"/>
              <a:t>L(v</a:t>
            </a:r>
            <a:r>
              <a:rPr lang="en-IN" sz="2400" i="1" dirty="0"/>
              <a:t>)</a:t>
            </a:r>
            <a:r>
              <a:rPr lang="en-IN" sz="2400" dirty="0"/>
              <a:t> </a:t>
            </a:r>
            <a:r>
              <a:rPr lang="en-IN" sz="2400" dirty="0" smtClean="0"/>
              <a:t>\ {</a:t>
            </a:r>
            <a:r>
              <a:rPr lang="en-IN" sz="2400" i="1" dirty="0" smtClean="0"/>
              <a:t>e</a:t>
            </a:r>
            <a:r>
              <a:rPr lang="en-IN" sz="2400" dirty="0" smtClean="0"/>
              <a:t>}</a:t>
            </a:r>
            <a:endParaRPr lang="en-IN" sz="2400" dirty="0"/>
          </a:p>
          <a:p>
            <a:r>
              <a:rPr lang="en-US" sz="2400" b="1" dirty="0" smtClean="0"/>
              <a:t>18</a:t>
            </a:r>
            <a:r>
              <a:rPr lang="en-US" sz="2400" dirty="0"/>
              <a:t>:                     </a:t>
            </a:r>
            <a:r>
              <a:rPr lang="en-US" sz="2400" dirty="0" smtClean="0"/>
              <a:t>Merge </a:t>
            </a:r>
            <a:r>
              <a:rPr lang="en-US" sz="2400" i="1" dirty="0"/>
              <a:t>L(v)</a:t>
            </a:r>
            <a:r>
              <a:rPr lang="en-US" sz="2400" dirty="0"/>
              <a:t> into </a:t>
            </a:r>
            <a:r>
              <a:rPr lang="en-US" sz="2400" i="1" dirty="0"/>
              <a:t>Q</a:t>
            </a:r>
          </a:p>
          <a:p>
            <a:r>
              <a:rPr lang="en-IN" sz="2400" b="1" dirty="0" smtClean="0"/>
              <a:t>19</a:t>
            </a:r>
            <a:r>
              <a:rPr lang="en-US" sz="2400" dirty="0"/>
              <a:t>:                     </a:t>
            </a:r>
            <a:r>
              <a:rPr lang="en-IN" sz="2400" i="1" dirty="0" smtClean="0"/>
              <a:t>processed</a:t>
            </a:r>
            <a:r>
              <a:rPr lang="en-IN" sz="2400" i="1" dirty="0">
                <a:solidFill>
                  <a:prstClr val="black"/>
                </a:solidFill>
              </a:rPr>
              <a:t> </a:t>
            </a:r>
            <a:r>
              <a:rPr lang="en-IN" sz="1800" dirty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en-IN" sz="2400" i="1" dirty="0" smtClean="0"/>
              <a:t>processed </a:t>
            </a:r>
            <a:r>
              <a:rPr lang="en-IN" sz="2400" dirty="0" smtClean="0">
                <a:sym typeface="Symbol" panose="05050102010706020507" pitchFamily="18" charset="2"/>
              </a:rPr>
              <a:t> </a:t>
            </a:r>
            <a:r>
              <a:rPr lang="en-IN" sz="2400" dirty="0" smtClean="0"/>
              <a:t>{</a:t>
            </a:r>
            <a:r>
              <a:rPr lang="en-IN" sz="2400" i="1" dirty="0" smtClean="0"/>
              <a:t>v</a:t>
            </a:r>
            <a:r>
              <a:rPr lang="en-IN" sz="2400" dirty="0" smtClean="0"/>
              <a:t>}</a:t>
            </a:r>
            <a:endParaRPr lang="en-IN" sz="2400" dirty="0"/>
          </a:p>
          <a:p>
            <a:r>
              <a:rPr lang="en-IN" sz="2400" b="1" dirty="0" smtClean="0"/>
              <a:t>20</a:t>
            </a:r>
            <a:r>
              <a:rPr lang="en-US" sz="2400" dirty="0"/>
              <a:t>:           </a:t>
            </a:r>
            <a:r>
              <a:rPr lang="en-IN" sz="2400" b="1" dirty="0" smtClean="0"/>
              <a:t>end </a:t>
            </a:r>
            <a:r>
              <a:rPr lang="en-IN" sz="2400" b="1" dirty="0"/>
              <a:t>if</a:t>
            </a:r>
          </a:p>
          <a:p>
            <a:r>
              <a:rPr lang="fr-FR" sz="2400" b="1" dirty="0" smtClean="0"/>
              <a:t>21</a:t>
            </a:r>
            <a:r>
              <a:rPr lang="en-US" sz="2400" dirty="0"/>
              <a:t>:           </a:t>
            </a:r>
            <a:r>
              <a:rPr lang="en-US" sz="2400" b="1" dirty="0" err="1" smtClean="0"/>
              <a:t>i</a:t>
            </a:r>
            <a:r>
              <a:rPr lang="fr-FR" sz="2400" b="1" dirty="0" smtClean="0"/>
              <a:t>f</a:t>
            </a:r>
            <a:r>
              <a:rPr lang="fr-FR" sz="2400" dirty="0" smtClean="0"/>
              <a:t> </a:t>
            </a:r>
            <a:r>
              <a:rPr lang="fr-FR" sz="2400" i="1" dirty="0" err="1"/>
              <a:t>colour</a:t>
            </a:r>
            <a:r>
              <a:rPr lang="fr-FR" sz="2400" i="1" dirty="0"/>
              <a:t>(u</a:t>
            </a:r>
            <a:r>
              <a:rPr lang="fr-FR" sz="2400" i="1" dirty="0" smtClean="0"/>
              <a:t>) </a:t>
            </a:r>
            <a:r>
              <a:rPr lang="fr-FR" sz="2400" dirty="0" smtClean="0"/>
              <a:t>!= </a:t>
            </a:r>
            <a:r>
              <a:rPr lang="fr-FR" sz="2400" i="1" dirty="0" err="1"/>
              <a:t>colour</a:t>
            </a:r>
            <a:r>
              <a:rPr lang="fr-FR" sz="2400" i="1" dirty="0"/>
              <a:t>(v)</a:t>
            </a:r>
            <a:r>
              <a:rPr lang="fr-FR" sz="2400" dirty="0"/>
              <a:t> </a:t>
            </a:r>
            <a:r>
              <a:rPr lang="fr-FR" sz="2400" b="1" dirty="0" err="1"/>
              <a:t>then</a:t>
            </a:r>
            <a:r>
              <a:rPr lang="fr-FR" sz="2400" dirty="0"/>
              <a:t> </a:t>
            </a:r>
            <a:r>
              <a:rPr lang="fr-FR" sz="2400" i="1" dirty="0" smtClean="0"/>
              <a:t>E</a:t>
            </a:r>
            <a:r>
              <a:rPr lang="fr-FR" sz="2400" i="1" baseline="-25000" dirty="0" smtClean="0"/>
              <a:t>x</a:t>
            </a:r>
            <a:r>
              <a:rPr lang="en-IN" sz="2400" dirty="0">
                <a:solidFill>
                  <a:prstClr val="black"/>
                </a:solidFill>
              </a:rPr>
              <a:t> </a:t>
            </a:r>
            <a:r>
              <a:rPr lang="en-IN" sz="1800" dirty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fr-FR" sz="2400" i="1" dirty="0" smtClean="0"/>
              <a:t>E</a:t>
            </a:r>
            <a:r>
              <a:rPr lang="fr-FR" sz="2400" i="1" baseline="-25000" dirty="0" smtClean="0"/>
              <a:t>x</a:t>
            </a:r>
            <a:r>
              <a:rPr lang="en-IN" sz="2400" i="1" dirty="0">
                <a:solidFill>
                  <a:prstClr val="black"/>
                </a:solidFill>
              </a:rPr>
              <a:t> </a:t>
            </a:r>
            <a:r>
              <a:rPr lang="en-IN" sz="2400" dirty="0">
                <a:solidFill>
                  <a:prstClr val="black"/>
                </a:solidFill>
                <a:sym typeface="Symbol" panose="05050102010706020507" pitchFamily="18" charset="2"/>
              </a:rPr>
              <a:t> </a:t>
            </a:r>
            <a:r>
              <a:rPr lang="en-IN" sz="2400" dirty="0" smtClean="0">
                <a:solidFill>
                  <a:prstClr val="black"/>
                </a:solidFill>
              </a:rPr>
              <a:t>{</a:t>
            </a:r>
            <a:r>
              <a:rPr lang="en-IN" sz="2400" i="1" dirty="0" smtClean="0">
                <a:solidFill>
                  <a:prstClr val="black"/>
                </a:solidFill>
              </a:rPr>
              <a:t>e</a:t>
            </a:r>
            <a:r>
              <a:rPr lang="en-IN" sz="2400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sz="2400" b="1" dirty="0" smtClean="0"/>
              <a:t>22</a:t>
            </a:r>
            <a:r>
              <a:rPr lang="en-US" sz="2400" dirty="0" smtClean="0"/>
              <a:t>:           </a:t>
            </a:r>
            <a:r>
              <a:rPr lang="en-US" sz="2400" i="1" dirty="0" smtClean="0"/>
              <a:t>e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uv</a:t>
            </a:r>
            <a:r>
              <a:rPr lang="en-IN" sz="2400" dirty="0" smtClean="0">
                <a:solidFill>
                  <a:prstClr val="black"/>
                </a:solidFill>
              </a:rPr>
              <a:t> </a:t>
            </a:r>
            <a:r>
              <a:rPr lang="en-IN" sz="1800" dirty="0" smtClean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en-US" sz="2400" dirty="0" smtClean="0"/>
              <a:t>Pop heaviest edge from </a:t>
            </a:r>
            <a:r>
              <a:rPr lang="en-US" sz="2400" i="1" dirty="0" smtClean="0"/>
              <a:t>Q</a:t>
            </a:r>
          </a:p>
          <a:p>
            <a:r>
              <a:rPr lang="en-IN" sz="2400" b="1" dirty="0" smtClean="0"/>
              <a:t>23</a:t>
            </a:r>
            <a:r>
              <a:rPr lang="en-IN" sz="2400" dirty="0"/>
              <a:t>: </a:t>
            </a:r>
            <a:r>
              <a:rPr lang="en-IN" sz="2400" b="1" dirty="0"/>
              <a:t>end while</a:t>
            </a:r>
          </a:p>
          <a:p>
            <a:r>
              <a:rPr lang="fr-FR" sz="2400" b="1" dirty="0" smtClean="0"/>
              <a:t>24</a:t>
            </a:r>
            <a:r>
              <a:rPr lang="fr-FR" sz="2400" dirty="0"/>
              <a:t>: </a:t>
            </a:r>
            <a:r>
              <a:rPr lang="fr-FR" sz="2400" i="1" dirty="0" smtClean="0"/>
              <a:t>V</a:t>
            </a:r>
            <a:r>
              <a:rPr lang="fr-FR" sz="2400" i="1" baseline="-25000" dirty="0" smtClean="0"/>
              <a:t>a</a:t>
            </a:r>
            <a:r>
              <a:rPr lang="en-IN" sz="2400" dirty="0">
                <a:solidFill>
                  <a:prstClr val="black"/>
                </a:solidFill>
              </a:rPr>
              <a:t> </a:t>
            </a:r>
            <a:r>
              <a:rPr lang="en-IN" sz="1800" dirty="0">
                <a:solidFill>
                  <a:prstClr val="black"/>
                </a:solidFill>
                <a:sym typeface="Symbol" panose="05050102010706020507" pitchFamily="18" charset="2"/>
              </a:rPr>
              <a:t> </a:t>
            </a:r>
            <a:r>
              <a:rPr lang="fr-FR" sz="2400" dirty="0" smtClean="0"/>
              <a:t>{</a:t>
            </a:r>
            <a:r>
              <a:rPr lang="fr-FR" sz="2400" i="1" dirty="0" smtClean="0"/>
              <a:t>v</a:t>
            </a:r>
            <a:r>
              <a:rPr lang="fr-FR" sz="2400" dirty="0" smtClean="0"/>
              <a:t> | </a:t>
            </a:r>
            <a:r>
              <a:rPr lang="fr-FR" sz="2400" i="1" dirty="0" err="1"/>
              <a:t>colour</a:t>
            </a:r>
            <a:r>
              <a:rPr lang="fr-FR" sz="2400" i="1" dirty="0"/>
              <a:t>(v) </a:t>
            </a:r>
            <a:r>
              <a:rPr lang="fr-FR" sz="2400" dirty="0"/>
              <a:t>== </a:t>
            </a:r>
            <a:r>
              <a:rPr lang="fr-FR" sz="2400" dirty="0" smtClean="0"/>
              <a:t>1}</a:t>
            </a:r>
            <a:endParaRPr lang="fr-FR" sz="2400" dirty="0"/>
          </a:p>
          <a:p>
            <a:r>
              <a:rPr lang="fr-FR" sz="2400" b="1" dirty="0"/>
              <a:t>25</a:t>
            </a:r>
            <a:r>
              <a:rPr lang="fr-FR" sz="2400" dirty="0"/>
              <a:t>: </a:t>
            </a:r>
            <a:r>
              <a:rPr lang="fr-FR" sz="2400" i="1" dirty="0" err="1" smtClean="0"/>
              <a:t>V</a:t>
            </a:r>
            <a:r>
              <a:rPr lang="fr-FR" sz="2400" i="1" baseline="-25000" dirty="0" err="1" smtClean="0"/>
              <a:t>b</a:t>
            </a:r>
            <a:r>
              <a:rPr lang="en-IN" sz="2400" dirty="0">
                <a:solidFill>
                  <a:prstClr val="black"/>
                </a:solidFill>
              </a:rPr>
              <a:t> </a:t>
            </a:r>
            <a:r>
              <a:rPr lang="en-IN" sz="1800" dirty="0" smtClean="0">
                <a:solidFill>
                  <a:prstClr val="black"/>
                </a:solidFill>
                <a:sym typeface="Symbol" panose="05050102010706020507" pitchFamily="18" charset="2"/>
              </a:rPr>
              <a:t></a:t>
            </a:r>
            <a:r>
              <a:rPr lang="en-IN" sz="18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fr-FR" sz="2400" dirty="0">
                <a:solidFill>
                  <a:prstClr val="black"/>
                </a:solidFill>
              </a:rPr>
              <a:t>{</a:t>
            </a:r>
            <a:r>
              <a:rPr lang="fr-FR" sz="2400" i="1" dirty="0">
                <a:solidFill>
                  <a:prstClr val="black"/>
                </a:solidFill>
              </a:rPr>
              <a:t>v</a:t>
            </a:r>
            <a:r>
              <a:rPr lang="fr-FR" sz="2400" dirty="0">
                <a:solidFill>
                  <a:prstClr val="black"/>
                </a:solidFill>
              </a:rPr>
              <a:t> |</a:t>
            </a:r>
            <a:r>
              <a:rPr lang="fr-FR" sz="2400" dirty="0" smtClean="0"/>
              <a:t> </a:t>
            </a:r>
            <a:r>
              <a:rPr lang="fr-FR" sz="2400" i="1" dirty="0" err="1"/>
              <a:t>colour</a:t>
            </a:r>
            <a:r>
              <a:rPr lang="fr-FR" sz="2400" i="1" dirty="0"/>
              <a:t>(v) </a:t>
            </a:r>
            <a:r>
              <a:rPr lang="fr-FR" sz="2400" dirty="0"/>
              <a:t>== </a:t>
            </a:r>
            <a:r>
              <a:rPr lang="fr-FR" sz="2400" dirty="0" smtClean="0"/>
              <a:t>2}</a:t>
            </a:r>
          </a:p>
          <a:p>
            <a:r>
              <a:rPr lang="fr-FR" sz="2400" b="1" dirty="0"/>
              <a:t>26</a:t>
            </a:r>
            <a:r>
              <a:rPr lang="fr-FR" sz="2400" dirty="0"/>
              <a:t>: </a:t>
            </a:r>
            <a:r>
              <a:rPr lang="fr-FR" sz="2400" b="1" dirty="0"/>
              <a:t>Output </a:t>
            </a:r>
            <a:r>
              <a:rPr lang="fr-FR" sz="2400" i="1" dirty="0" smtClean="0"/>
              <a:t>V</a:t>
            </a:r>
            <a:r>
              <a:rPr lang="fr-FR" sz="2400" i="1" baseline="-25000" dirty="0" smtClean="0"/>
              <a:t>a</a:t>
            </a:r>
            <a:r>
              <a:rPr lang="fr-FR" sz="2400" dirty="0" smtClean="0"/>
              <a:t>, </a:t>
            </a:r>
            <a:r>
              <a:rPr lang="fr-FR" sz="2400" i="1" dirty="0" err="1" smtClean="0"/>
              <a:t>V</a:t>
            </a:r>
            <a:r>
              <a:rPr lang="fr-FR" sz="2400" i="1" baseline="-25000" dirty="0" err="1" smtClean="0"/>
              <a:t>b</a:t>
            </a:r>
            <a:endParaRPr lang="en-US" sz="2400" i="1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18003892" y="5004322"/>
            <a:ext cx="7396577" cy="66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33"/>
              </a:spcAft>
            </a:pPr>
            <a:r>
              <a:rPr lang="en-US" sz="3734" b="1" kern="0" dirty="0">
                <a:solidFill>
                  <a:srgbClr val="0E6CA3"/>
                </a:solidFill>
                <a:latin typeface="Trebuchet MS" panose="020B0603020202020204" pitchFamily="34" charset="0"/>
                <a:cs typeface="Arial"/>
              </a:rPr>
              <a:t>Algorithm – </a:t>
            </a:r>
            <a:r>
              <a:rPr lang="en-US" sz="3734" b="1" kern="0" dirty="0" smtClean="0">
                <a:solidFill>
                  <a:srgbClr val="0E6CA3"/>
                </a:solidFill>
                <a:latin typeface="Trebuchet MS" panose="020B0603020202020204" pitchFamily="34" charset="0"/>
                <a:cs typeface="Arial"/>
              </a:rPr>
              <a:t>2-Way Split - Formal</a:t>
            </a:r>
            <a:endParaRPr lang="en-US" sz="3734" b="1" kern="0" dirty="0">
              <a:solidFill>
                <a:srgbClr val="0E6CA3"/>
              </a:solidFill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63" name="Rectangle 144"/>
          <p:cNvSpPr>
            <a:spLocks noChangeArrowheads="1"/>
          </p:cNvSpPr>
          <p:nvPr/>
        </p:nvSpPr>
        <p:spPr bwMode="auto">
          <a:xfrm>
            <a:off x="35033679" y="18992099"/>
            <a:ext cx="8229600" cy="24730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lIns="182880" tIns="121920" rIns="121920" bIns="240000"/>
          <a:lstStyle>
            <a:defPPr>
              <a:defRPr kern="1200" smtId="4294967295"/>
            </a:def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Candes</a:t>
            </a:r>
            <a:r>
              <a:rPr lang="en-US" sz="2400" dirty="0" smtClean="0"/>
              <a:t>, Romberg, Tao,</a:t>
            </a:r>
            <a:r>
              <a:rPr lang="en-US" sz="2400" i="1" dirty="0" smtClean="0"/>
              <a:t> </a:t>
            </a:r>
            <a:r>
              <a:rPr lang="en-IN" sz="2400" i="1" dirty="0" smtClean="0"/>
              <a:t>Robust Uncertainty Principles: Exact Signal Reconstruction </a:t>
            </a:r>
            <a:r>
              <a:rPr lang="en-US" sz="2400" i="1" dirty="0" smtClean="0"/>
              <a:t>from Highly Incomplete Frequency Information</a:t>
            </a:r>
            <a:r>
              <a:rPr lang="en-US" sz="2400" dirty="0" smtClean="0"/>
              <a:t>, </a:t>
            </a:r>
            <a:r>
              <a:rPr lang="en-IN" sz="2400" dirty="0" smtClean="0"/>
              <a:t>IEEE Transactions on Information Theory, 2006.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Studer</a:t>
            </a:r>
            <a:r>
              <a:rPr lang="en-US" sz="2400" dirty="0" smtClean="0"/>
              <a:t> and </a:t>
            </a:r>
            <a:r>
              <a:rPr lang="en-US" sz="2400" dirty="0" err="1" smtClean="0"/>
              <a:t>Baraniuk</a:t>
            </a:r>
            <a:r>
              <a:rPr lang="en-US" sz="2400" dirty="0"/>
              <a:t>, </a:t>
            </a:r>
            <a:r>
              <a:rPr lang="en-US" sz="2400" i="1" dirty="0" smtClean="0"/>
              <a:t>Stable Restoration </a:t>
            </a:r>
            <a:r>
              <a:rPr lang="en-US" sz="2400" i="1" dirty="0"/>
              <a:t>and </a:t>
            </a:r>
            <a:r>
              <a:rPr lang="en-US" sz="2400" i="1" dirty="0" smtClean="0"/>
              <a:t>Separation </a:t>
            </a:r>
            <a:r>
              <a:rPr lang="en-US" sz="2400" i="1" dirty="0"/>
              <a:t>of </a:t>
            </a:r>
            <a:r>
              <a:rPr lang="en-US" sz="2400" i="1" dirty="0" smtClean="0"/>
              <a:t>Approximately Sparse Signals</a:t>
            </a:r>
            <a:r>
              <a:rPr lang="en-US" sz="2400" dirty="0" smtClean="0"/>
              <a:t>, Applied </a:t>
            </a:r>
            <a:r>
              <a:rPr lang="en-US" sz="2400" dirty="0"/>
              <a:t>and Computational Harmonic </a:t>
            </a:r>
            <a:r>
              <a:rPr lang="en-US" sz="2400" dirty="0" smtClean="0"/>
              <a:t>Analysis,</a:t>
            </a:r>
            <a:r>
              <a:rPr lang="en-IN" sz="2400" dirty="0" smtClean="0"/>
              <a:t> 2014.</a:t>
            </a:r>
            <a:endParaRPr lang="en-IN" sz="2400" dirty="0"/>
          </a:p>
        </p:txBody>
      </p:sp>
      <p:sp>
        <p:nvSpPr>
          <p:cNvPr id="64" name="Rectangle 63"/>
          <p:cNvSpPr/>
          <p:nvPr/>
        </p:nvSpPr>
        <p:spPr>
          <a:xfrm>
            <a:off x="35033679" y="18310344"/>
            <a:ext cx="3664786" cy="66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33"/>
              </a:spcAft>
            </a:pPr>
            <a:r>
              <a:rPr lang="en-US" sz="3734" b="1" kern="0" dirty="0" smtClean="0">
                <a:solidFill>
                  <a:srgbClr val="0E6CA3"/>
                </a:solidFill>
                <a:latin typeface="Trebuchet MS" panose="020B0603020202020204" pitchFamily="34" charset="0"/>
                <a:cs typeface="Arial"/>
              </a:rPr>
              <a:t>Key References</a:t>
            </a:r>
            <a:endParaRPr lang="en-US" sz="3734" b="1" kern="0" dirty="0">
              <a:solidFill>
                <a:srgbClr val="0E6CA3"/>
              </a:solidFill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80" name="Text Box 148"/>
          <p:cNvSpPr txBox="1">
            <a:spLocks noChangeArrowheads="1"/>
          </p:cNvSpPr>
          <p:nvPr/>
        </p:nvSpPr>
        <p:spPr bwMode="auto">
          <a:xfrm>
            <a:off x="35053739" y="12706207"/>
            <a:ext cx="8229600" cy="53891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wrap="square" lIns="182880" tIns="60960">
            <a:spAutoFit/>
          </a:bodyPr>
          <a:lstStyle>
            <a:defPPr>
              <a:defRPr kern="1200" smtId="4294967295"/>
            </a:defPPr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1004" indent="-381004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Trebuchet MS" panose="020B0603020202020204" pitchFamily="34" charset="0"/>
                <a:cs typeface="Arial"/>
              </a:rPr>
              <a:t>While structure in dictionaries may not be naturally visible, such structure can be induced.</a:t>
            </a:r>
          </a:p>
          <a:p>
            <a:pPr marL="381004" indent="-381004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Trebuchet MS" panose="020B0603020202020204" pitchFamily="34" charset="0"/>
                <a:cs typeface="Arial"/>
              </a:rPr>
              <a:t>The first algorithm presents a polynomial time algorithm to induce the optimal split to obtain the best tightest recovery guarantee, while the multi-way split extends it with a heuristic</a:t>
            </a:r>
            <a:r>
              <a:rPr lang="en-US" kern="0" dirty="0">
                <a:latin typeface="Trebuchet MS" panose="020B0603020202020204" pitchFamily="34" charset="0"/>
                <a:cs typeface="Arial"/>
              </a:rPr>
              <a:t> </a:t>
            </a:r>
            <a:endParaRPr lang="en-US" kern="0" dirty="0" smtClean="0">
              <a:latin typeface="Trebuchet MS" panose="020B0603020202020204" pitchFamily="34" charset="0"/>
              <a:cs typeface="Arial"/>
            </a:endParaRPr>
          </a:p>
          <a:p>
            <a:pPr marL="381004" indent="-381004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Trebuchet MS" panose="020B0603020202020204" pitchFamily="34" charset="0"/>
                <a:cs typeface="Arial"/>
              </a:rPr>
              <a:t>Bounds </a:t>
            </a:r>
            <a:r>
              <a:rPr lang="en-US" kern="0" dirty="0">
                <a:latin typeface="Trebuchet MS" panose="020B0603020202020204" pitchFamily="34" charset="0"/>
                <a:cs typeface="Arial"/>
              </a:rPr>
              <a:t>shown here may be looser </a:t>
            </a:r>
            <a:r>
              <a:rPr lang="en-US" kern="0" dirty="0" smtClean="0">
                <a:latin typeface="Trebuchet MS" panose="020B0603020202020204" pitchFamily="34" charset="0"/>
                <a:cs typeface="Arial"/>
              </a:rPr>
              <a:t>than RIP </a:t>
            </a:r>
            <a:r>
              <a:rPr lang="en-US" kern="0" dirty="0">
                <a:latin typeface="Trebuchet MS" panose="020B0603020202020204" pitchFamily="34" charset="0"/>
                <a:cs typeface="Arial"/>
              </a:rPr>
              <a:t>bounds. However, computation of the RIC is </a:t>
            </a:r>
            <a:r>
              <a:rPr lang="en-US" kern="0" dirty="0" smtClean="0">
                <a:latin typeface="Trebuchet MS" panose="020B0603020202020204" pitchFamily="34" charset="0"/>
                <a:cs typeface="Arial"/>
              </a:rPr>
              <a:t>computationally expensive. </a:t>
            </a:r>
            <a:r>
              <a:rPr lang="en-US" kern="0" dirty="0">
                <a:latin typeface="Trebuchet MS" panose="020B0603020202020204" pitchFamily="34" charset="0"/>
                <a:cs typeface="Arial"/>
              </a:rPr>
              <a:t>Our algorithm trades off some </a:t>
            </a:r>
            <a:r>
              <a:rPr lang="en-US" kern="0" dirty="0" smtClean="0">
                <a:latin typeface="Trebuchet MS" panose="020B0603020202020204" pitchFamily="34" charset="0"/>
                <a:cs typeface="Arial"/>
              </a:rPr>
              <a:t>tightness for </a:t>
            </a:r>
            <a:r>
              <a:rPr lang="en-US" kern="0" dirty="0">
                <a:latin typeface="Trebuchet MS" panose="020B0603020202020204" pitchFamily="34" charset="0"/>
                <a:cs typeface="Arial"/>
              </a:rPr>
              <a:t>an efficiently computable </a:t>
            </a:r>
            <a:r>
              <a:rPr lang="en-US" kern="0" dirty="0" smtClean="0">
                <a:latin typeface="Trebuchet MS" panose="020B0603020202020204" pitchFamily="34" charset="0"/>
                <a:cs typeface="Arial"/>
              </a:rPr>
              <a:t>bound</a:t>
            </a:r>
          </a:p>
          <a:p>
            <a:pPr marL="381004" indent="-381004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Trebuchet MS" panose="020B0603020202020204" pitchFamily="34" charset="0"/>
                <a:cs typeface="Arial"/>
              </a:rPr>
              <a:t>Both proposed </a:t>
            </a:r>
            <a:r>
              <a:rPr lang="en-US" kern="0" dirty="0">
                <a:latin typeface="Trebuchet MS" panose="020B0603020202020204" pitchFamily="34" charset="0"/>
                <a:cs typeface="Arial"/>
              </a:rPr>
              <a:t>splitting algorithms </a:t>
            </a:r>
            <a:r>
              <a:rPr lang="en-US" kern="0" dirty="0" smtClean="0">
                <a:latin typeface="Trebuchet MS" panose="020B0603020202020204" pitchFamily="34" charset="0"/>
                <a:cs typeface="Arial"/>
              </a:rPr>
              <a:t>only </a:t>
            </a:r>
            <a:r>
              <a:rPr lang="en-US" kern="0" dirty="0">
                <a:latin typeface="Trebuchet MS" panose="020B0603020202020204" pitchFamily="34" charset="0"/>
                <a:cs typeface="Arial"/>
              </a:rPr>
              <a:t>improve the theoretical bound on </a:t>
            </a:r>
            <a:r>
              <a:rPr lang="en-US" kern="0" dirty="0" smtClean="0">
                <a:latin typeface="Trebuchet MS" panose="020B0603020202020204" pitchFamily="34" charset="0"/>
                <a:cs typeface="Arial"/>
              </a:rPr>
              <a:t>recovery for </a:t>
            </a:r>
            <a:r>
              <a:rPr lang="en-US" kern="0" dirty="0">
                <a:latin typeface="Trebuchet MS" panose="020B0603020202020204" pitchFamily="34" charset="0"/>
                <a:cs typeface="Arial"/>
              </a:rPr>
              <a:t>a </a:t>
            </a:r>
            <a:r>
              <a:rPr lang="en-US" kern="0" dirty="0" smtClean="0">
                <a:latin typeface="Trebuchet MS" panose="020B0603020202020204" pitchFamily="34" charset="0"/>
                <a:cs typeface="Arial"/>
              </a:rPr>
              <a:t>generic dictionary, without altering the recovery algorithm</a:t>
            </a:r>
            <a:endParaRPr lang="en-US" kern="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053739" y="11918561"/>
            <a:ext cx="2808782" cy="724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135877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734" b="1" kern="0" dirty="0">
                <a:solidFill>
                  <a:srgbClr val="0E6CA3"/>
                </a:solidFill>
                <a:latin typeface="Trebuchet MS" panose="020B0603020202020204" pitchFamily="34" charset="0"/>
                <a:cs typeface="Arial"/>
              </a:rPr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ctangle 144"/>
              <p:cNvSpPr>
                <a:spLocks noChangeArrowheads="1"/>
              </p:cNvSpPr>
              <p:nvPr/>
            </p:nvSpPr>
            <p:spPr bwMode="auto">
              <a:xfrm>
                <a:off x="26260095" y="11691620"/>
                <a:ext cx="8412480" cy="70279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xtLst/>
            </p:spPr>
            <p:txBody>
              <a:bodyPr lIns="240000" tIns="60960" rIns="240000" bIns="240000"/>
              <a:lstStyle>
                <a:defPPr>
                  <a:defRPr kern="1200" smtId="4294967295"/>
                </a:defPPr>
              </a:lstStyle>
              <a:p>
                <a:r>
                  <a:rPr lang="en-US" sz="2800" dirty="0" smtClean="0"/>
                  <a:t>1:   </a:t>
                </a:r>
                <a:r>
                  <a:rPr lang="en-US" sz="2800" b="1" dirty="0" smtClean="0"/>
                  <a:t>function </a:t>
                </a:r>
                <a:r>
                  <a:rPr lang="en-US" sz="2800" dirty="0" smtClean="0"/>
                  <a:t>EFFECTIVE_COHERENCE(</a:t>
                </a:r>
                <a:r>
                  <a:rPr lang="en-US" sz="2800" i="1" dirty="0" smtClean="0"/>
                  <a:t>D, </a:t>
                </a:r>
                <a:r>
                  <a:rPr lang="en-US" sz="2400" i="1" dirty="0">
                    <a:solidFill>
                      <a:prstClr val="black"/>
                    </a:solidFill>
                    <a:latin typeface="Trebuchet MS" panose="020B0603020202020204" pitchFamily="34" charset="0"/>
                  </a:rPr>
                  <a:t>l</a:t>
                </a:r>
                <a:r>
                  <a:rPr lang="en-US" sz="2800" dirty="0" smtClean="0"/>
                  <a:t>)</a:t>
                </a:r>
              </a:p>
              <a:p>
                <a:r>
                  <a:rPr lang="en-IN" sz="2800" dirty="0" smtClean="0"/>
                  <a:t>2</a:t>
                </a:r>
                <a:r>
                  <a:rPr lang="en-IN" sz="2800" dirty="0"/>
                  <a:t>:           </a:t>
                </a:r>
                <a:r>
                  <a:rPr lang="en-IN" sz="2800" dirty="0" smtClean="0"/>
                  <a:t>   </a:t>
                </a:r>
                <a:r>
                  <a:rPr lang="en-IN" sz="2800" i="1" dirty="0" smtClean="0"/>
                  <a:t>A, B</a:t>
                </a:r>
                <a:r>
                  <a:rPr lang="en-IN" sz="2800" dirty="0" smtClean="0"/>
                  <a:t> </a:t>
                </a:r>
                <a:r>
                  <a:rPr lang="en-IN" sz="2800" dirty="0"/>
                  <a:t>= </a:t>
                </a:r>
                <a:r>
                  <a:rPr lang="en-IN" sz="2800" i="1" cap="small" dirty="0" smtClean="0"/>
                  <a:t>Split2Way</a:t>
                </a:r>
                <a:r>
                  <a:rPr lang="en-IN" sz="2800" i="1" dirty="0" smtClean="0"/>
                  <a:t>(D</a:t>
                </a:r>
                <a:r>
                  <a:rPr lang="en-IN" sz="2800" i="1" dirty="0"/>
                  <a:t>)</a:t>
                </a:r>
              </a:p>
              <a:p>
                <a:r>
                  <a:rPr lang="en-US" sz="2800" dirty="0" smtClean="0"/>
                  <a:t>3</a:t>
                </a:r>
                <a:r>
                  <a:rPr lang="en-IN" sz="2800" dirty="0"/>
                  <a:t>:           </a:t>
                </a:r>
                <a:r>
                  <a:rPr lang="en-US" sz="2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N" sz="3200" i="1" dirty="0">
                    <a:solidFill>
                      <a:prstClr val="black"/>
                    </a:solidFill>
                  </a:rPr>
                  <a:t> </a:t>
                </a:r>
                <a:r>
                  <a:rPr lang="en-IN" sz="24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 </a:t>
                </a:r>
                <a:r>
                  <a:rPr lang="en-US" sz="2800" i="1" cap="small" dirty="0" smtClean="0"/>
                  <a:t>Effective_Coherence</a:t>
                </a:r>
                <a:r>
                  <a:rPr lang="en-US" sz="2800" dirty="0" smtClean="0"/>
                  <a:t>(</a:t>
                </a:r>
                <a:r>
                  <a:rPr lang="en-US" sz="2800" i="1" dirty="0" smtClean="0"/>
                  <a:t>A</a:t>
                </a:r>
                <a:r>
                  <a:rPr lang="en-US" sz="2800" dirty="0" smtClean="0"/>
                  <a:t>, </a:t>
                </a:r>
                <a:r>
                  <a:rPr lang="en-US" sz="2400" i="1" dirty="0" smtClean="0">
                    <a:latin typeface="Trebuchet MS" panose="020B0603020202020204" pitchFamily="34" charset="0"/>
                  </a:rPr>
                  <a:t>l-1</a:t>
                </a:r>
                <a:r>
                  <a:rPr lang="en-US" sz="2800" dirty="0" smtClean="0"/>
                  <a:t>)</a:t>
                </a:r>
                <a:endParaRPr lang="en-US" sz="2800" dirty="0"/>
              </a:p>
              <a:p>
                <a:r>
                  <a:rPr lang="en-IN" sz="2800" dirty="0" smtClean="0"/>
                  <a:t>4</a:t>
                </a:r>
                <a:r>
                  <a:rPr lang="en-IN" sz="2800" dirty="0"/>
                  <a:t>: </a:t>
                </a:r>
                <a:r>
                  <a:rPr lang="en-IN" sz="2800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sz="3200" i="1" dirty="0">
                    <a:solidFill>
                      <a:prstClr val="black"/>
                    </a:solidFill>
                  </a:rPr>
                  <a:t> </a:t>
                </a:r>
                <a:r>
                  <a:rPr lang="en-IN" sz="24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 </a:t>
                </a:r>
                <a:r>
                  <a:rPr lang="en-IN" sz="2800" i="1" cap="small" dirty="0" err="1" smtClean="0"/>
                  <a:t>Effective_Coherence</a:t>
                </a:r>
                <a:r>
                  <a:rPr lang="en-IN" sz="2800" dirty="0" smtClean="0"/>
                  <a:t>(</a:t>
                </a:r>
                <a:r>
                  <a:rPr lang="en-IN" sz="2800" i="1" dirty="0" smtClean="0"/>
                  <a:t>B</a:t>
                </a:r>
                <a:r>
                  <a:rPr lang="en-IN" sz="2800" dirty="0" smtClean="0"/>
                  <a:t>, </a:t>
                </a:r>
                <a:r>
                  <a:rPr lang="en-US" sz="2400" i="1" dirty="0">
                    <a:solidFill>
                      <a:prstClr val="black"/>
                    </a:solidFill>
                    <a:latin typeface="Trebuchet MS" panose="020B0603020202020204" pitchFamily="34" charset="0"/>
                  </a:rPr>
                  <a:t>l-1</a:t>
                </a:r>
                <a:r>
                  <a:rPr lang="en-IN" sz="2800" dirty="0" smtClean="0"/>
                  <a:t>)</a:t>
                </a:r>
                <a:endParaRPr lang="en-IN" sz="2800" dirty="0"/>
              </a:p>
              <a:p>
                <a:r>
                  <a:rPr lang="en-IN" sz="2800" dirty="0" smtClean="0"/>
                  <a:t>5</a:t>
                </a:r>
                <a:r>
                  <a:rPr lang="en-IN" sz="2800" dirty="0"/>
                  <a:t>: </a:t>
                </a:r>
                <a:r>
                  <a:rPr lang="en-IN" sz="2800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3200" i="1" dirty="0">
                    <a:solidFill>
                      <a:prstClr val="black"/>
                    </a:solidFill>
                  </a:rPr>
                  <a:t> </a:t>
                </a:r>
                <a:r>
                  <a:rPr lang="en-IN" sz="24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 </a:t>
                </a:r>
                <a:r>
                  <a:rPr lang="en-IN" sz="2800" dirty="0" err="1" smtClean="0"/>
                  <a:t>max</a:t>
                </a:r>
                <a:r>
                  <a:rPr lang="en-IN" sz="2800" baseline="-25000" dirty="0" err="1" smtClean="0"/>
                  <a:t>i,j</a:t>
                </a:r>
                <a:r>
                  <a:rPr lang="en-IN" sz="2800" dirty="0" smtClean="0"/>
                  <a:t> {|</a:t>
                </a:r>
                <a:r>
                  <a:rPr lang="en-IN" sz="2800" dirty="0" err="1" smtClean="0"/>
                  <a:t>A</a:t>
                </a:r>
                <a:r>
                  <a:rPr lang="en-IN" sz="2800" baseline="30000" dirty="0" err="1" smtClean="0"/>
                  <a:t>T</a:t>
                </a:r>
                <a:r>
                  <a:rPr lang="en-IN" sz="2800" baseline="-25000" dirty="0" err="1" smtClean="0"/>
                  <a:t>i</a:t>
                </a:r>
                <a:r>
                  <a:rPr lang="en-IN" sz="2800" dirty="0" smtClean="0"/>
                  <a:t> </a:t>
                </a:r>
                <a:r>
                  <a:rPr lang="en-IN" sz="2800" dirty="0" err="1" smtClean="0"/>
                  <a:t>B</a:t>
                </a:r>
                <a:r>
                  <a:rPr lang="en-IN" sz="2800" baseline="30000" dirty="0" err="1" smtClean="0"/>
                  <a:t>T</a:t>
                </a:r>
                <a:r>
                  <a:rPr lang="en-IN" sz="2800" baseline="-25000" dirty="0" err="1" smtClean="0"/>
                  <a:t>j</a:t>
                </a:r>
                <a:r>
                  <a:rPr lang="en-IN" sz="2800" baseline="-25000" dirty="0" smtClean="0"/>
                  <a:t> </a:t>
                </a:r>
                <a:r>
                  <a:rPr lang="en-IN" sz="2800" dirty="0" smtClean="0"/>
                  <a:t>|}</a:t>
                </a:r>
                <a:endParaRPr lang="en-IN" sz="2800" dirty="0"/>
              </a:p>
              <a:p>
                <a:r>
                  <a:rPr lang="it-IT" sz="2800" dirty="0" smtClean="0"/>
                  <a:t>6</a:t>
                </a:r>
                <a:r>
                  <a:rPr lang="en-IN" sz="2800" dirty="0"/>
                  <a:t>:           </a:t>
                </a:r>
                <a:r>
                  <a:rPr lang="it-IT" sz="2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32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IN" sz="2400" dirty="0" smtClean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 </a:t>
                </a:r>
                <a:r>
                  <a:rPr lang="it-IT" sz="2800" dirty="0" smtClean="0"/>
                  <a:t>max{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 smtClean="0"/>
                  <a:t>}</a:t>
                </a:r>
                <a:endParaRPr lang="it-IT" sz="2800" dirty="0"/>
              </a:p>
              <a:p>
                <a:r>
                  <a:rPr lang="en-US" sz="2800" dirty="0" smtClean="0"/>
                  <a:t>7</a:t>
                </a:r>
                <a:r>
                  <a:rPr lang="en-IN" sz="2800" dirty="0"/>
                  <a:t>:           </a:t>
                </a:r>
                <a:r>
                  <a:rPr lang="en-US" sz="2800" dirty="0" smtClean="0"/>
                  <a:t>   </a:t>
                </a:r>
                <a:r>
                  <a:rPr lang="en-US" sz="2800" b="1" dirty="0" smtClean="0"/>
                  <a:t>if</a:t>
                </a:r>
                <a:r>
                  <a:rPr lang="en-US" sz="2800" dirty="0" smtClean="0"/>
                  <a:t> </a:t>
                </a:r>
                <a:r>
                  <a:rPr lang="en-IN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i="1" dirty="0" smtClean="0">
                    <a:solidFill>
                      <a:prstClr val="black"/>
                    </a:solidFill>
                    <a:latin typeface="Trebuchet MS" panose="020B0603020202020204" pitchFamily="34" charset="0"/>
                  </a:rPr>
                  <a:t>l==1</a:t>
                </a:r>
                <a:r>
                  <a:rPr lang="en-US" sz="2800" dirty="0" smtClean="0"/>
                  <a:t> </a:t>
                </a:r>
                <a:r>
                  <a:rPr lang="en-US" sz="2800" b="1" dirty="0" smtClean="0"/>
                  <a:t>then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r>
                  <a:rPr lang="en-IN" sz="2800" dirty="0" smtClean="0"/>
                  <a:t>8</a:t>
                </a:r>
                <a:r>
                  <a:rPr lang="en-IN" sz="2800" dirty="0"/>
                  <a:t>:           </a:t>
                </a:r>
                <a:r>
                  <a:rPr lang="en-IN" sz="2800" dirty="0" smtClean="0"/>
                  <a:t>             </a:t>
                </a:r>
                <a:r>
                  <a:rPr lang="en-IN" sz="2800" b="1" dirty="0" smtClean="0"/>
                  <a:t>return </a:t>
                </a:r>
                <a:r>
                  <a:rPr lang="el-GR" sz="2800" i="1" dirty="0" smtClean="0"/>
                  <a:t>μ</a:t>
                </a:r>
                <a:r>
                  <a:rPr lang="en-US" sz="2800" i="1" baseline="-25000" dirty="0" smtClean="0"/>
                  <a:t>d</a:t>
                </a:r>
                <a:endParaRPr lang="en-IN" sz="2800" i="1" dirty="0"/>
              </a:p>
              <a:p>
                <a:r>
                  <a:rPr lang="en-IN" sz="2800" dirty="0" smtClean="0"/>
                  <a:t>9</a:t>
                </a:r>
                <a:r>
                  <a:rPr lang="en-IN" sz="2800" dirty="0"/>
                  <a:t>:           </a:t>
                </a:r>
                <a:r>
                  <a:rPr lang="en-IN" sz="2800" dirty="0" smtClean="0"/>
                  <a:t>   </a:t>
                </a:r>
                <a:r>
                  <a:rPr lang="en-IN" sz="2800" b="1" dirty="0" smtClean="0"/>
                  <a:t>else</a:t>
                </a:r>
                <a:endParaRPr lang="en-IN" sz="2800" b="1" dirty="0"/>
              </a:p>
              <a:p>
                <a:r>
                  <a:rPr lang="en-IN" sz="2800" dirty="0" smtClean="0"/>
                  <a:t>10</a:t>
                </a:r>
                <a:r>
                  <a:rPr lang="en-IN" sz="2800" dirty="0"/>
                  <a:t>:           </a:t>
                </a:r>
                <a:r>
                  <a:rPr lang="en-IN" sz="2800" dirty="0" smtClean="0"/>
                  <a:t>           </a:t>
                </a:r>
                <a:r>
                  <a:rPr lang="en-IN" sz="2800" b="1" dirty="0" smtClean="0"/>
                  <a:t>return </a:t>
                </a:r>
                <a:r>
                  <a:rPr lang="en-IN" sz="2800" dirty="0" smtClean="0"/>
                  <a:t>min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, </m:t>
                        </m:r>
                        <m:f>
                          <m:f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Sup>
                                  <m:sSub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e>
                        </m:d>
                      </m:e>
                    </m:d>
                  </m:oMath>
                </a14:m>
                <a:endParaRPr lang="en-IN" sz="2800" dirty="0"/>
              </a:p>
              <a:p>
                <a:r>
                  <a:rPr lang="en-IN" sz="2800" dirty="0" smtClean="0"/>
                  <a:t>11</a:t>
                </a:r>
                <a:r>
                  <a:rPr lang="en-IN" sz="2800" dirty="0"/>
                  <a:t>: </a:t>
                </a:r>
                <a:r>
                  <a:rPr lang="en-IN" sz="2800" dirty="0" smtClean="0"/>
                  <a:t> </a:t>
                </a:r>
                <a:r>
                  <a:rPr lang="en-IN" sz="2800" b="1" dirty="0" smtClean="0"/>
                  <a:t>end function</a:t>
                </a:r>
              </a:p>
              <a:p>
                <a:endParaRPr lang="en-IN" sz="2800" b="1" dirty="0"/>
              </a:p>
              <a:p>
                <a:r>
                  <a:rPr lang="en-US" sz="2800" dirty="0"/>
                  <a:t>12</a:t>
                </a:r>
                <a:r>
                  <a:rPr lang="en-US" sz="2800" dirty="0" smtClean="0"/>
                  <a:t>:  </a:t>
                </a:r>
                <a:r>
                  <a:rPr lang="en-US" sz="2400" i="1" dirty="0" smtClean="0">
                    <a:solidFill>
                      <a:prstClr val="black"/>
                    </a:solidFill>
                    <a:latin typeface="Trebuchet MS" panose="020B0603020202020204" pitchFamily="34" charset="0"/>
                  </a:rPr>
                  <a:t>l</a:t>
                </a:r>
                <a:r>
                  <a:rPr lang="en-IN" sz="3200" dirty="0">
                    <a:solidFill>
                      <a:prstClr val="black"/>
                    </a:solidFill>
                  </a:rPr>
                  <a:t> </a:t>
                </a:r>
                <a:r>
                  <a:rPr lang="en-IN" sz="24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 </a:t>
                </a:r>
                <a:r>
                  <a:rPr lang="en-US" sz="2800" dirty="0" smtClean="0"/>
                  <a:t>maximum </a:t>
                </a:r>
                <a:r>
                  <a:rPr lang="en-US" sz="2800" dirty="0"/>
                  <a:t>depth to explore</a:t>
                </a:r>
              </a:p>
              <a:p>
                <a:r>
                  <a:rPr lang="en-US" sz="2800" dirty="0"/>
                  <a:t>13</a:t>
                </a:r>
                <a:r>
                  <a:rPr lang="en-US" sz="2800" dirty="0" smtClean="0"/>
                  <a:t>:  </a:t>
                </a:r>
                <a:r>
                  <a:rPr lang="en-US" sz="2800" b="1" dirty="0"/>
                  <a:t>Output </a:t>
                </a:r>
                <a:r>
                  <a:rPr lang="en-US" sz="2800" i="1" cap="small" dirty="0" smtClean="0"/>
                  <a:t>Effective_Coherence</a:t>
                </a:r>
                <a:r>
                  <a:rPr lang="en-US" sz="2800" dirty="0" smtClean="0"/>
                  <a:t>(</a:t>
                </a:r>
                <a:r>
                  <a:rPr lang="en-US" sz="2800" i="1" dirty="0" smtClean="0"/>
                  <a:t>D</a:t>
                </a:r>
                <a:r>
                  <a:rPr lang="en-US" sz="2800" dirty="0"/>
                  <a:t>,</a:t>
                </a:r>
                <a:r>
                  <a:rPr lang="en-US" sz="2800" dirty="0" smtClean="0"/>
                  <a:t> </a:t>
                </a:r>
                <a:r>
                  <a:rPr lang="en-US" sz="2400" i="1" dirty="0">
                    <a:solidFill>
                      <a:prstClr val="black"/>
                    </a:solidFill>
                    <a:latin typeface="Trebuchet MS" panose="020B0603020202020204" pitchFamily="34" charset="0"/>
                  </a:rPr>
                  <a:t>l</a:t>
                </a:r>
                <a:r>
                  <a:rPr lang="en-US" sz="2800" dirty="0" smtClean="0"/>
                  <a:t>)</a:t>
                </a:r>
                <a:endParaRPr lang="en-US" sz="2400" b="1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154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60095" y="11691620"/>
                <a:ext cx="8412480" cy="7027988"/>
              </a:xfrm>
              <a:prstGeom prst="rect">
                <a:avLst/>
              </a:prstGeom>
              <a:blipFill rotWithShape="0">
                <a:blip r:embed="rId3"/>
                <a:stretch>
                  <a:fillRect t="-60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tangle 144"/>
          <p:cNvSpPr>
            <a:spLocks noChangeArrowheads="1"/>
          </p:cNvSpPr>
          <p:nvPr/>
        </p:nvSpPr>
        <p:spPr bwMode="auto">
          <a:xfrm>
            <a:off x="26260095" y="19107959"/>
            <a:ext cx="8412480" cy="2412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lIns="240000" tIns="60960" rIns="240000" bIns="240000"/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Heuristic for depth-</a:t>
            </a:r>
            <a:r>
              <a:rPr lang="en-US" sz="2400" i="1" dirty="0" smtClean="0">
                <a:solidFill>
                  <a:prstClr val="black"/>
                </a:solidFill>
                <a:latin typeface="Trebuchet MS" panose="020B0603020202020204" pitchFamily="34" charset="0"/>
              </a:rPr>
              <a:t>l</a:t>
            </a:r>
            <a:r>
              <a:rPr lang="en-US" sz="2400" dirty="0" smtClean="0"/>
              <a:t> multi-way splitting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Not </a:t>
            </a:r>
            <a:r>
              <a:rPr lang="en-US" sz="2400" dirty="0" smtClean="0"/>
              <a:t>guaranteed </a:t>
            </a:r>
            <a:r>
              <a:rPr lang="en-US" sz="2400" dirty="0"/>
              <a:t>to produce the optimal split from the set of all </a:t>
            </a:r>
            <a:r>
              <a:rPr lang="en-US" sz="2400" dirty="0" smtClean="0"/>
              <a:t>possible </a:t>
            </a:r>
            <a:r>
              <a:rPr lang="en-IN" sz="2400" dirty="0" smtClean="0"/>
              <a:t>2</a:t>
            </a:r>
            <a:r>
              <a:rPr lang="en-US" sz="2400" i="1" baseline="30000" dirty="0" smtClean="0">
                <a:solidFill>
                  <a:prstClr val="black"/>
                </a:solidFill>
                <a:latin typeface="Trebuchet MS" panose="020B0603020202020204" pitchFamily="34" charset="0"/>
              </a:rPr>
              <a:t>l</a:t>
            </a:r>
            <a:r>
              <a:rPr lang="en-IN" sz="2400" dirty="0" smtClean="0"/>
              <a:t>-way splits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US" sz="2400" dirty="0" smtClean="0"/>
              <a:t>depth-</a:t>
            </a:r>
            <a:r>
              <a:rPr lang="en-US" sz="2400" i="1" dirty="0" smtClean="0">
                <a:solidFill>
                  <a:prstClr val="black"/>
                </a:solidFill>
                <a:latin typeface="Trebuchet MS" panose="020B0603020202020204" pitchFamily="34" charset="0"/>
              </a:rPr>
              <a:t>l </a:t>
            </a:r>
            <a:r>
              <a:rPr lang="en-US" sz="2400" dirty="0"/>
              <a:t>is a user-defined parameter that balances efficiency and computational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 Box 122"/>
              <p:cNvSpPr txBox="1">
                <a:spLocks noChangeArrowheads="1"/>
              </p:cNvSpPr>
              <p:nvPr/>
            </p:nvSpPr>
            <p:spPr bwMode="auto">
              <a:xfrm>
                <a:off x="708127" y="13297478"/>
                <a:ext cx="8275320" cy="81676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xtLst/>
            </p:spPr>
            <p:txBody>
              <a:bodyPr wrap="square" lIns="121920" tIns="121920" bIns="121920">
                <a:spAutoFit/>
              </a:bodyPr>
              <a:lstStyle>
                <a:defPPr>
                  <a:defRPr kern="1200" smtId="4294967295"/>
                </a:defPPr>
                <a:lvl1pPr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rebuchet MS" panose="020B0603020202020204" pitchFamily="34" charset="0"/>
                  </a:rPr>
                  <a:t>Consider a compressed measurement of a signal as</a:t>
                </a:r>
              </a:p>
              <a:p>
                <a:pPr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𝑫𝒙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b="1" i="1">
                          <a:latin typeface="Cambria Math" panose="02040503050406030204" pitchFamily="18" charset="0"/>
                        </a:rPr>
                        <m:t>𝜼</m:t>
                      </m:r>
                    </m:oMath>
                  </m:oMathPara>
                </a14:m>
                <a:endParaRPr lang="en-US" dirty="0">
                  <a:latin typeface="Trebuchet MS" panose="020B0603020202020204" pitchFamily="34" charset="0"/>
                </a:endParaRPr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rebuchet MS" panose="020B0603020202020204" pitchFamily="34" charset="0"/>
                  </a:rPr>
                  <a:t>In the special case where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rebuchet MS" panose="020B0603020202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>
                    <a:latin typeface="Trebuchet MS" panose="020B0603020202020204" pitchFamily="34" charset="0"/>
                  </a:rPr>
                  <a:t>, recovery guarantees can be improved as shown in [2]</a:t>
                </a:r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rebuchet MS" panose="020B0603020202020204" pitchFamily="34" charset="0"/>
                  </a:rPr>
                  <a:t>Define independent and mutual coherence values as:</a:t>
                </a:r>
              </a:p>
              <a:p>
                <a:pPr algn="ctr">
                  <a:lnSpc>
                    <a:spcPct val="120000"/>
                  </a:lnSpc>
                  <a:spcAft>
                    <a:spcPts val="200"/>
                  </a:spcAft>
                  <a:buClr>
                    <a:srgbClr val="58BE12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IN" dirty="0"/>
                  <a:t>  </a:t>
                </a:r>
                <a:r>
                  <a:rPr lang="en-IN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algn="ctr">
                  <a:lnSpc>
                    <a:spcPct val="120000"/>
                  </a:lnSpc>
                  <a:spcAft>
                    <a:spcPts val="200"/>
                  </a:spcAft>
                  <a:buClr>
                    <a:srgbClr val="58BE12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IN" dirty="0" err="1" smtClean="0">
                    <a:latin typeface="Trebuchet MS" panose="020B0603020202020204" pitchFamily="34" charset="0"/>
                  </a:rPr>
                  <a:t>Studer</a:t>
                </a:r>
                <a:r>
                  <a:rPr lang="en-IN" dirty="0" smtClean="0">
                    <a:latin typeface="Trebuchet MS" panose="020B0603020202020204" pitchFamily="34" charset="0"/>
                  </a:rPr>
                  <a:t> and </a:t>
                </a:r>
                <a:r>
                  <a:rPr lang="en-IN" dirty="0" err="1" smtClean="0">
                    <a:latin typeface="Trebuchet MS" panose="020B0603020202020204" pitchFamily="34" charset="0"/>
                  </a:rPr>
                  <a:t>Baraniuk</a:t>
                </a:r>
                <a:r>
                  <a:rPr lang="en-IN" dirty="0" smtClean="0">
                    <a:latin typeface="Trebuchet MS" panose="020B0603020202020204" pitchFamily="34" charset="0"/>
                  </a:rPr>
                  <a:t> ([2]) showed that if </a:t>
                </a:r>
              </a:p>
              <a:p>
                <a:pPr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,   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rebuchet MS" panose="020B0603020202020204" pitchFamily="34" charset="0"/>
                </a:endParaRPr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IN" dirty="0" smtClean="0">
                  <a:latin typeface="Trebuchet MS" panose="020B0603020202020204" pitchFamily="34" charset="0"/>
                </a:endParaRPr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IN" dirty="0" smtClean="0">
                    <a:latin typeface="Trebuchet MS" panose="020B0603020202020204" pitchFamily="34" charset="0"/>
                  </a:rPr>
                  <a:t>Then the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 smtClean="0">
                    <a:latin typeface="Trebuchet MS" panose="020B0603020202020204" pitchFamily="34" charset="0"/>
                  </a:rPr>
                  <a:t> recovered using a basis pursuit approach is well bounded, and:</a:t>
                </a:r>
              </a:p>
              <a:p>
                <a:pPr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</m:d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</m:d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 smtClean="0">
                  <a:latin typeface="Trebuchet MS" panose="020B0603020202020204" pitchFamily="34" charset="0"/>
                </a:endParaRPr>
              </a:p>
              <a:p>
                <a:pPr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 smtClean="0">
                    <a:latin typeface="Trebuchet MS" panose="020B0603020202020204" pitchFamily="34" charset="0"/>
                  </a:rPr>
                  <a:t>With</a:t>
                </a:r>
              </a:p>
              <a:p>
                <a:pPr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dirty="0" smtClean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159" name="Text 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127" y="13297478"/>
                <a:ext cx="8275320" cy="8167684"/>
              </a:xfrm>
              <a:prstGeom prst="rect">
                <a:avLst/>
              </a:prstGeom>
              <a:blipFill rotWithShape="0">
                <a:blip r:embed="rId4"/>
                <a:stretch>
                  <a:fillRect l="-73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703731" y="12560615"/>
            <a:ext cx="6734536" cy="676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135877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734" b="1" kern="0" dirty="0" smtClean="0">
                <a:solidFill>
                  <a:srgbClr val="0E6CA3"/>
                </a:solidFill>
                <a:latin typeface="Trebuchet MS" panose="020B0603020202020204" pitchFamily="34" charset="0"/>
                <a:cs typeface="Arial"/>
              </a:rPr>
              <a:t>Existing Foundational Results</a:t>
            </a:r>
            <a:endParaRPr lang="en-GB" sz="3734" b="1" kern="0" dirty="0">
              <a:solidFill>
                <a:srgbClr val="0E6CA3"/>
              </a:solidFill>
              <a:latin typeface="Trebuchet MS" panose="020B0603020202020204" pitchFamily="34" charset="0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 Box 122"/>
              <p:cNvSpPr txBox="1">
                <a:spLocks noChangeArrowheads="1"/>
              </p:cNvSpPr>
              <p:nvPr/>
            </p:nvSpPr>
            <p:spPr bwMode="auto">
              <a:xfrm>
                <a:off x="9353950" y="5712041"/>
                <a:ext cx="8275320" cy="81117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xtLst/>
            </p:spPr>
            <p:txBody>
              <a:bodyPr wrap="square" lIns="121920" tIns="121920" bIns="121920">
                <a:spAutoFit/>
              </a:bodyPr>
              <a:lstStyle>
                <a:defPPr>
                  <a:defRPr kern="1200" smtId="4294967295"/>
                </a:defPPr>
                <a:lvl1pPr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rebuchet MS" panose="020B0603020202020204" pitchFamily="34" charset="0"/>
                  </a:rPr>
                  <a:t>Extending the existing result to an arbitrary dictionary D involves devising an induced split. That is</a:t>
                </a:r>
                <a:r>
                  <a:rPr lang="en-US" dirty="0">
                    <a:latin typeface="Trebuchet MS" panose="020B0603020202020204" pitchFamily="34" charset="0"/>
                  </a:rPr>
                  <a:t>, Given a dictionary 𝑫 devise matrices 𝑨, B, such that 𝑫</a:t>
                </a:r>
                <a:r>
                  <a:rPr lang="en-US" dirty="0" smtClean="0">
                    <a:latin typeface="Trebuchet MS" panose="020B0603020202020204" pitchFamily="34" charset="0"/>
                  </a:rPr>
                  <a:t>’=[𝑨 </a:t>
                </a:r>
                <a:r>
                  <a:rPr lang="en-US" dirty="0">
                    <a:latin typeface="Trebuchet MS" panose="020B0603020202020204" pitchFamily="34" charset="0"/>
                  </a:rPr>
                  <a:t>𝑩], and the columns of 𝑫’ can be permuted to give 𝑫, so as to maximize </a:t>
                </a:r>
                <a:r>
                  <a:rPr lang="en-US" dirty="0" smtClean="0">
                    <a:latin typeface="Trebuchet MS" panose="020B0603020202020204" pitchFamily="34" charset="0"/>
                  </a:rPr>
                  <a:t>𝐹:</a:t>
                </a:r>
              </a:p>
              <a:p>
                <a:pPr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 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Trebuchet MS" panose="020B0603020202020204" pitchFamily="34" charset="0"/>
                </a:endParaRPr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dirty="0" smtClean="0">
                  <a:latin typeface="Trebuchet MS" panose="020B0603020202020204" pitchFamily="34" charset="0"/>
                </a:endParaRPr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rebuchet MS" panose="020B0603020202020204" pitchFamily="34" charset="0"/>
                  </a:rPr>
                  <a:t>We represent this problem as an equivalent graph theoretic problem</a:t>
                </a:r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603020202020204" pitchFamily="34" charset="0"/>
                  </a:rPr>
                  <a:t>Let G(V,E) be a fully connected graph such </a:t>
                </a:r>
                <a:r>
                  <a:rPr lang="en-US" dirty="0" smtClean="0">
                    <a:latin typeface="Trebuchet MS" panose="020B0603020202020204" pitchFamily="34" charset="0"/>
                  </a:rPr>
                  <a:t>that each </a:t>
                </a:r>
                <a:r>
                  <a:rPr lang="en-US" dirty="0">
                    <a:latin typeface="Trebuchet MS" panose="020B0603020202020204" pitchFamily="34" charset="0"/>
                  </a:rPr>
                  <a:t>node in G </a:t>
                </a:r>
                <a:r>
                  <a:rPr lang="en-US" dirty="0" smtClean="0">
                    <a:latin typeface="Trebuchet MS" panose="020B0603020202020204" pitchFamily="34" charset="0"/>
                  </a:rPr>
                  <a:t>corresponds </a:t>
                </a:r>
                <a:r>
                  <a:rPr lang="en-US" dirty="0">
                    <a:latin typeface="Trebuchet MS" panose="020B0603020202020204" pitchFamily="34" charset="0"/>
                  </a:rPr>
                  <a:t>to </a:t>
                </a:r>
                <a:r>
                  <a:rPr lang="en-US" dirty="0" smtClean="0">
                    <a:latin typeface="Trebuchet MS" panose="020B0603020202020204" pitchFamily="34" charset="0"/>
                  </a:rPr>
                  <a:t>a column </a:t>
                </a:r>
                <a:r>
                  <a:rPr lang="en-US" dirty="0">
                    <a:latin typeface="Trebuchet MS" panose="020B0603020202020204" pitchFamily="34" charset="0"/>
                  </a:rPr>
                  <a:t>in </a:t>
                </a:r>
                <a:r>
                  <a:rPr lang="en-US" dirty="0" smtClean="0">
                    <a:latin typeface="Trebuchet MS" panose="020B0603020202020204" pitchFamily="34" charset="0"/>
                  </a:rPr>
                  <a:t>D, and each edge </a:t>
                </a:r>
                <a:r>
                  <a:rPr lang="en-US" dirty="0">
                    <a:latin typeface="Trebuchet MS" panose="020B0603020202020204" pitchFamily="34" charset="0"/>
                  </a:rPr>
                  <a:t>weight </a:t>
                </a:r>
                <a:r>
                  <a:rPr lang="en-US" dirty="0" smtClean="0">
                    <a:latin typeface="Trebuchet MS" panose="020B0603020202020204" pitchFamily="34" charset="0"/>
                  </a:rPr>
                  <a:t>is the dot </a:t>
                </a:r>
                <a:r>
                  <a:rPr lang="en-US" dirty="0">
                    <a:latin typeface="Trebuchet MS" panose="020B0603020202020204" pitchFamily="34" charset="0"/>
                  </a:rPr>
                  <a:t>product of the columns </a:t>
                </a:r>
                <a:r>
                  <a:rPr lang="en-US" dirty="0" smtClean="0">
                    <a:latin typeface="Trebuchet MS" panose="020B0603020202020204" pitchFamily="34" charset="0"/>
                  </a:rPr>
                  <a:t>connected</a:t>
                </a:r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603020202020204" pitchFamily="34" charset="0"/>
                  </a:rPr>
                  <a:t>Now, the problem </a:t>
                </a:r>
                <a:r>
                  <a:rPr lang="en-US" dirty="0" smtClean="0">
                    <a:latin typeface="Trebuchet MS" panose="020B0603020202020204" pitchFamily="34" charset="0"/>
                  </a:rPr>
                  <a:t>can </a:t>
                </a:r>
                <a:r>
                  <a:rPr lang="en-US" dirty="0">
                    <a:latin typeface="Trebuchet MS" panose="020B0603020202020204" pitchFamily="34" charset="0"/>
                  </a:rPr>
                  <a:t>be stated </a:t>
                </a:r>
                <a:r>
                  <a:rPr lang="en-US" dirty="0" smtClean="0">
                    <a:latin typeface="Trebuchet MS" panose="020B0603020202020204" pitchFamily="34" charset="0"/>
                  </a:rPr>
                  <a:t>as: Define </a:t>
                </a:r>
                <a:r>
                  <a:rPr lang="en-US" dirty="0">
                    <a:latin typeface="Trebuchet MS" panose="020B0603020202020204" pitchFamily="34" charset="0"/>
                  </a:rPr>
                  <a:t>a cut </a:t>
                </a:r>
                <a:r>
                  <a:rPr lang="en-US" dirty="0" smtClean="0">
                    <a:latin typeface="Trebuchet MS" panose="020B0603020202020204" pitchFamily="34" charset="0"/>
                  </a:rPr>
                  <a:t>through G, </a:t>
                </a:r>
                <a:r>
                  <a:rPr lang="en-US" dirty="0">
                    <a:latin typeface="Trebuchet MS" panose="020B0603020202020204" pitchFamily="34" charset="0"/>
                  </a:rPr>
                  <a:t>separating it into components 𝑨(𝑽</a:t>
                </a:r>
                <a:r>
                  <a:rPr lang="en-US" baseline="-25000" dirty="0">
                    <a:latin typeface="Trebuchet MS" panose="020B0603020202020204" pitchFamily="34" charset="0"/>
                  </a:rPr>
                  <a:t>𝒂</a:t>
                </a:r>
                <a:r>
                  <a:rPr lang="en-US" dirty="0">
                    <a:latin typeface="Trebuchet MS" panose="020B0603020202020204" pitchFamily="34" charset="0"/>
                  </a:rPr>
                  <a:t>, 𝑬</a:t>
                </a:r>
                <a:r>
                  <a:rPr lang="en-US" baseline="-25000" dirty="0">
                    <a:latin typeface="Trebuchet MS" panose="020B0603020202020204" pitchFamily="34" charset="0"/>
                  </a:rPr>
                  <a:t>𝒂</a:t>
                </a:r>
                <a:r>
                  <a:rPr lang="en-US" dirty="0">
                    <a:latin typeface="Trebuchet MS" panose="020B0603020202020204" pitchFamily="34" charset="0"/>
                  </a:rPr>
                  <a:t>) and 𝑩(𝑽</a:t>
                </a:r>
                <a:r>
                  <a:rPr lang="en-US" baseline="-25000" dirty="0">
                    <a:latin typeface="Trebuchet MS" panose="020B0603020202020204" pitchFamily="34" charset="0"/>
                  </a:rPr>
                  <a:t>𝒃</a:t>
                </a:r>
                <a:r>
                  <a:rPr lang="en-US" dirty="0">
                    <a:latin typeface="Trebuchet MS" panose="020B0603020202020204" pitchFamily="34" charset="0"/>
                  </a:rPr>
                  <a:t>, 𝑬</a:t>
                </a:r>
                <a:r>
                  <a:rPr lang="en-US" baseline="-25000" dirty="0">
                    <a:latin typeface="Trebuchet MS" panose="020B0603020202020204" pitchFamily="34" charset="0"/>
                  </a:rPr>
                  <a:t>𝒃</a:t>
                </a:r>
                <a:r>
                  <a:rPr lang="en-US" dirty="0" smtClean="0">
                    <a:latin typeface="Trebuchet MS" panose="020B0603020202020204" pitchFamily="34" charset="0"/>
                  </a:rPr>
                  <a:t>) so as to</a:t>
                </a:r>
                <a:r>
                  <a:rPr lang="en-US" dirty="0">
                    <a:latin typeface="Trebuchet MS" panose="020B0603020202020204" pitchFamily="34" charset="0"/>
                  </a:rPr>
                  <a:t> maximize </a:t>
                </a:r>
                <a:r>
                  <a:rPr lang="en-US" dirty="0" smtClean="0">
                    <a:latin typeface="Trebuchet MS" panose="020B0603020202020204" pitchFamily="34" charset="0"/>
                  </a:rPr>
                  <a:t>𝐹, where</a:t>
                </a:r>
              </a:p>
              <a:p>
                <a:pPr lvl="1" indent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latin typeface="Trebuchet MS" panose="020B0603020202020204" pitchFamily="34" charset="0"/>
                  </a:rPr>
                  <a:t>𝝁</a:t>
                </a:r>
                <a:r>
                  <a:rPr lang="en-US" baseline="-25000" dirty="0" smtClean="0">
                    <a:latin typeface="Trebuchet MS" panose="020B0603020202020204" pitchFamily="34" charset="0"/>
                  </a:rPr>
                  <a:t>𝒂</a:t>
                </a:r>
                <a:r>
                  <a:rPr lang="en-US" dirty="0">
                    <a:latin typeface="Trebuchet MS" panose="020B0603020202020204" pitchFamily="34" charset="0"/>
                  </a:rPr>
                  <a:t>, 𝝁</a:t>
                </a:r>
                <a:r>
                  <a:rPr lang="en-US" baseline="-25000" dirty="0">
                    <a:latin typeface="Trebuchet MS" panose="020B0603020202020204" pitchFamily="34" charset="0"/>
                  </a:rPr>
                  <a:t>𝒃</a:t>
                </a:r>
                <a:r>
                  <a:rPr lang="en-US" dirty="0">
                    <a:latin typeface="Trebuchet MS" panose="020B0603020202020204" pitchFamily="34" charset="0"/>
                  </a:rPr>
                  <a:t> : Heaviest edges in components 𝑨 and 𝑩 respectively</a:t>
                </a:r>
              </a:p>
              <a:p>
                <a:pPr lvl="1" indent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latin typeface="Trebuchet MS" panose="020B0603020202020204" pitchFamily="34" charset="0"/>
                  </a:rPr>
                  <a:t>𝝁</a:t>
                </a:r>
                <a:r>
                  <a:rPr lang="en-US" baseline="-25000" dirty="0">
                    <a:latin typeface="Trebuchet MS" panose="020B0603020202020204" pitchFamily="34" charset="0"/>
                  </a:rPr>
                  <a:t>𝒎</a:t>
                </a:r>
                <a:r>
                  <a:rPr lang="en-US" dirty="0">
                    <a:latin typeface="Trebuchet MS" panose="020B0603020202020204" pitchFamily="34" charset="0"/>
                  </a:rPr>
                  <a:t> : Heaviest edge crossing the </a:t>
                </a:r>
                <a:r>
                  <a:rPr lang="en-US" dirty="0" smtClean="0">
                    <a:latin typeface="Trebuchet MS" panose="020B0603020202020204" pitchFamily="34" charset="0"/>
                  </a:rPr>
                  <a:t>cut</a:t>
                </a:r>
                <a:endParaRPr lang="en-US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162" name="Text 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3950" y="5712041"/>
                <a:ext cx="8275320" cy="8111708"/>
              </a:xfrm>
              <a:prstGeom prst="rect">
                <a:avLst/>
              </a:prstGeom>
              <a:blipFill rotWithShape="0">
                <a:blip r:embed="rId5"/>
                <a:stretch>
                  <a:fillRect l="-589" r="-176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/>
          <p:cNvSpPr/>
          <p:nvPr/>
        </p:nvSpPr>
        <p:spPr>
          <a:xfrm>
            <a:off x="9353951" y="4975596"/>
            <a:ext cx="7306808" cy="676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135877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734" b="1" kern="0" dirty="0" smtClean="0">
                <a:solidFill>
                  <a:srgbClr val="0E6CA3"/>
                </a:solidFill>
                <a:latin typeface="Trebuchet MS" panose="020B0603020202020204" pitchFamily="34" charset="0"/>
                <a:cs typeface="Arial"/>
              </a:rPr>
              <a:t>Key Ideas in Dictionary Splitting</a:t>
            </a:r>
            <a:endParaRPr lang="en-GB" sz="3734" b="1" kern="0" dirty="0">
              <a:solidFill>
                <a:srgbClr val="0E6CA3"/>
              </a:solidFill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59" name="Rectangle 144"/>
          <p:cNvSpPr>
            <a:spLocks noChangeArrowheads="1"/>
          </p:cNvSpPr>
          <p:nvPr/>
        </p:nvSpPr>
        <p:spPr bwMode="auto">
          <a:xfrm>
            <a:off x="17986762" y="15657805"/>
            <a:ext cx="7965449" cy="57201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E6CA3"/>
            </a:solidFill>
          </a:ln>
          <a:extLst/>
        </p:spPr>
        <p:txBody>
          <a:bodyPr lIns="240000" tIns="60960" rIns="240000" bIns="240000"/>
          <a:lstStyle>
            <a:defPPr>
              <a:defRPr kern="1200" smtId="4294967295"/>
            </a:defPPr>
          </a:lstStyle>
          <a:p>
            <a:r>
              <a:rPr lang="en-US" sz="2800" b="1" dirty="0" smtClean="0">
                <a:solidFill>
                  <a:srgbClr val="0E6CA3"/>
                </a:solidFill>
              </a:rPr>
              <a:t>Example Run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1800" dirty="0" smtClean="0"/>
              <a:t> </a:t>
            </a:r>
            <a:r>
              <a:rPr lang="en-US" sz="2800" dirty="0" smtClean="0"/>
              <a:t>Step Number  </a:t>
            </a:r>
            <a:r>
              <a:rPr lang="en-US" sz="3600" dirty="0" smtClean="0"/>
              <a:t> </a:t>
            </a:r>
            <a:r>
              <a:rPr lang="en-US" sz="2800" dirty="0" smtClean="0"/>
              <a:t>  </a:t>
            </a:r>
            <a:r>
              <a:rPr lang="en-US" sz="1600" dirty="0" smtClean="0"/>
              <a:t> </a:t>
            </a:r>
            <a:r>
              <a:rPr lang="en-US" sz="2800" dirty="0" smtClean="0"/>
              <a:t>       /      Final assignment</a:t>
            </a:r>
            <a:endParaRPr lang="en-US" sz="2800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8185626" y="16895281"/>
            <a:ext cx="7573784" cy="4295940"/>
            <a:chOff x="2183457" y="2117791"/>
            <a:chExt cx="7442195" cy="4182045"/>
          </a:xfrm>
        </p:grpSpPr>
        <p:sp>
          <p:nvSpPr>
            <p:cNvPr id="181" name="Oval 180"/>
            <p:cNvSpPr/>
            <p:nvPr/>
          </p:nvSpPr>
          <p:spPr>
            <a:xfrm>
              <a:off x="7956963" y="2117791"/>
              <a:ext cx="447244" cy="44724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S</a:t>
              </a:r>
              <a:endParaRPr lang="en-IN" sz="2400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3682760" y="5852592"/>
              <a:ext cx="447244" cy="4472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R</a:t>
              </a:r>
              <a:endParaRPr lang="en-IN" sz="2400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2183457" y="3824562"/>
              <a:ext cx="447244" cy="4472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Q</a:t>
              </a:r>
              <a:endParaRPr lang="en-IN" sz="2400" dirty="0"/>
            </a:p>
          </p:txBody>
        </p:sp>
        <p:cxnSp>
          <p:nvCxnSpPr>
            <p:cNvPr id="184" name="Straight Connector 183"/>
            <p:cNvCxnSpPr>
              <a:stCxn id="181" idx="3"/>
              <a:endCxn id="183" idx="6"/>
            </p:cNvCxnSpPr>
            <p:nvPr/>
          </p:nvCxnSpPr>
          <p:spPr>
            <a:xfrm flipH="1">
              <a:off x="2630701" y="2499537"/>
              <a:ext cx="5391759" cy="1548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81" idx="4"/>
              <a:endCxn id="182" idx="7"/>
            </p:cNvCxnSpPr>
            <p:nvPr/>
          </p:nvCxnSpPr>
          <p:spPr>
            <a:xfrm flipH="1">
              <a:off x="4064507" y="2565035"/>
              <a:ext cx="4116078" cy="335305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83" idx="5"/>
              <a:endCxn id="182" idx="1"/>
            </p:cNvCxnSpPr>
            <p:nvPr/>
          </p:nvCxnSpPr>
          <p:spPr>
            <a:xfrm>
              <a:off x="2565204" y="4206309"/>
              <a:ext cx="1183053" cy="171178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83" idx="6"/>
              <a:endCxn id="192" idx="2"/>
            </p:cNvCxnSpPr>
            <p:nvPr/>
          </p:nvCxnSpPr>
          <p:spPr>
            <a:xfrm>
              <a:off x="2630701" y="4048184"/>
              <a:ext cx="6547707" cy="154906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91" idx="4"/>
              <a:endCxn id="182" idx="0"/>
            </p:cNvCxnSpPr>
            <p:nvPr/>
          </p:nvCxnSpPr>
          <p:spPr>
            <a:xfrm flipH="1">
              <a:off x="3906382" y="2895935"/>
              <a:ext cx="654005" cy="295665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92" idx="3"/>
              <a:endCxn id="182" idx="6"/>
            </p:cNvCxnSpPr>
            <p:nvPr/>
          </p:nvCxnSpPr>
          <p:spPr>
            <a:xfrm flipH="1">
              <a:off x="4130004" y="5755372"/>
              <a:ext cx="5113901" cy="32084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81" idx="2"/>
              <a:endCxn id="191" idx="6"/>
            </p:cNvCxnSpPr>
            <p:nvPr/>
          </p:nvCxnSpPr>
          <p:spPr>
            <a:xfrm flipH="1">
              <a:off x="4784009" y="2341413"/>
              <a:ext cx="3172954" cy="3309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4336765" y="2448691"/>
              <a:ext cx="447244" cy="4472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</a:t>
              </a:r>
            </a:p>
          </p:txBody>
        </p:sp>
        <p:sp>
          <p:nvSpPr>
            <p:cNvPr id="192" name="Oval 191"/>
            <p:cNvSpPr/>
            <p:nvPr/>
          </p:nvSpPr>
          <p:spPr>
            <a:xfrm>
              <a:off x="9178408" y="5373626"/>
              <a:ext cx="447244" cy="44724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T</a:t>
              </a:r>
              <a:endParaRPr lang="en-IN" sz="2400" dirty="0"/>
            </a:p>
          </p:txBody>
        </p:sp>
        <p:cxnSp>
          <p:nvCxnSpPr>
            <p:cNvPr id="193" name="Straight Connector 192"/>
            <p:cNvCxnSpPr>
              <a:stCxn id="191" idx="5"/>
              <a:endCxn id="192" idx="1"/>
            </p:cNvCxnSpPr>
            <p:nvPr/>
          </p:nvCxnSpPr>
          <p:spPr>
            <a:xfrm>
              <a:off x="4718512" y="2830438"/>
              <a:ext cx="4525392" cy="260868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83" idx="7"/>
              <a:endCxn id="191" idx="3"/>
            </p:cNvCxnSpPr>
            <p:nvPr/>
          </p:nvCxnSpPr>
          <p:spPr>
            <a:xfrm flipV="1">
              <a:off x="2565204" y="2830438"/>
              <a:ext cx="1837058" cy="105962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81" idx="5"/>
              <a:endCxn id="192" idx="0"/>
            </p:cNvCxnSpPr>
            <p:nvPr/>
          </p:nvCxnSpPr>
          <p:spPr>
            <a:xfrm>
              <a:off x="8338710" y="2499537"/>
              <a:ext cx="1063320" cy="287408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5937871" y="2774043"/>
              <a:ext cx="221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1</a:t>
              </a:r>
              <a:endParaRPr lang="en-IN" sz="24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889851" y="5057758"/>
              <a:ext cx="221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3</a:t>
              </a:r>
              <a:endParaRPr lang="en-IN" sz="24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964907" y="3285944"/>
              <a:ext cx="221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4</a:t>
              </a:r>
              <a:endParaRPr lang="en-IN" sz="24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920216" y="4838948"/>
              <a:ext cx="221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5</a:t>
              </a:r>
              <a:endParaRPr lang="en-IN" sz="2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601646" y="3697353"/>
              <a:ext cx="221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6</a:t>
              </a:r>
              <a:endParaRPr lang="en-IN" sz="2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431598" y="5666317"/>
              <a:ext cx="221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7</a:t>
              </a:r>
              <a:endParaRPr lang="en-IN" sz="24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060271" y="4011203"/>
              <a:ext cx="431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0</a:t>
              </a:r>
              <a:endParaRPr lang="en-IN" sz="2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231253" y="2404711"/>
              <a:ext cx="559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15</a:t>
              </a:r>
              <a:endParaRPr lang="en-IN" sz="2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414118" y="4753992"/>
              <a:ext cx="51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18</a:t>
              </a:r>
              <a:endParaRPr lang="en-IN" sz="2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634654" y="4222622"/>
              <a:ext cx="539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10</a:t>
              </a:r>
              <a:endParaRPr lang="en-IN" sz="2400" dirty="0"/>
            </a:p>
          </p:txBody>
        </p:sp>
        <p:sp>
          <p:nvSpPr>
            <p:cNvPr id="206" name="8-Point Star 205"/>
            <p:cNvSpPr/>
            <p:nvPr/>
          </p:nvSpPr>
          <p:spPr>
            <a:xfrm>
              <a:off x="6850629" y="4805760"/>
              <a:ext cx="521208" cy="521208"/>
            </a:xfrm>
            <a:prstGeom prst="star8">
              <a:avLst>
                <a:gd name="adj" fmla="val 3932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8-Point Star 206"/>
            <p:cNvSpPr/>
            <p:nvPr/>
          </p:nvSpPr>
          <p:spPr>
            <a:xfrm>
              <a:off x="6741067" y="5666989"/>
              <a:ext cx="521208" cy="521208"/>
            </a:xfrm>
            <a:prstGeom prst="star8">
              <a:avLst>
                <a:gd name="adj" fmla="val 4115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8-Point Star 207"/>
            <p:cNvSpPr/>
            <p:nvPr/>
          </p:nvSpPr>
          <p:spPr>
            <a:xfrm>
              <a:off x="5929448" y="3907541"/>
              <a:ext cx="521208" cy="521208"/>
            </a:xfrm>
            <a:prstGeom prst="star8">
              <a:avLst>
                <a:gd name="adj" fmla="val 4115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8-Point Star 208"/>
            <p:cNvSpPr/>
            <p:nvPr/>
          </p:nvSpPr>
          <p:spPr>
            <a:xfrm>
              <a:off x="5712311" y="2305240"/>
              <a:ext cx="521208" cy="521208"/>
            </a:xfrm>
            <a:prstGeom prst="star8">
              <a:avLst>
                <a:gd name="adj" fmla="val 4115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5" name="8-Point Star 214"/>
          <p:cNvSpPr/>
          <p:nvPr/>
        </p:nvSpPr>
        <p:spPr>
          <a:xfrm>
            <a:off x="18261825" y="16265328"/>
            <a:ext cx="403916" cy="403916"/>
          </a:xfrm>
          <a:prstGeom prst="star8">
            <a:avLst>
              <a:gd name="adj" fmla="val 393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21372151" y="16284378"/>
            <a:ext cx="333632" cy="3336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218" name="Oval 217"/>
          <p:cNvSpPr/>
          <p:nvPr/>
        </p:nvSpPr>
        <p:spPr>
          <a:xfrm>
            <a:off x="21848401" y="16284378"/>
            <a:ext cx="333632" cy="3336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 Box 122"/>
              <p:cNvSpPr txBox="1">
                <a:spLocks noChangeArrowheads="1"/>
              </p:cNvSpPr>
              <p:nvPr/>
            </p:nvSpPr>
            <p:spPr bwMode="auto">
              <a:xfrm>
                <a:off x="9353950" y="14810004"/>
                <a:ext cx="8275321" cy="674646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xtLst/>
            </p:spPr>
            <p:txBody>
              <a:bodyPr wrap="square" lIns="121920" tIns="121920" bIns="121920">
                <a:spAutoFit/>
              </a:bodyPr>
              <a:lstStyle>
                <a:defPPr>
                  <a:defRPr kern="1200" smtId="4294967295"/>
                </a:defPPr>
                <a:lvl1pPr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470376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rebuchet MS" panose="020B0603020202020204" pitchFamily="34" charset="0"/>
                  </a:rPr>
                  <a:t>This is a greedy algorithm</a:t>
                </a:r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603020202020204" pitchFamily="34" charset="0"/>
                  </a:rPr>
                  <a:t>Start with the highest weight edge in the cut, assigning one node each to </a:t>
                </a:r>
                <a:r>
                  <a:rPr lang="en-US" dirty="0" smtClean="0">
                    <a:latin typeface="Trebuchet MS" panose="020B0603020202020204" pitchFamily="34" charset="0"/>
                  </a:rPr>
                  <a:t>component A </a:t>
                </a:r>
                <a:r>
                  <a:rPr lang="en-US" dirty="0">
                    <a:latin typeface="Trebuchet MS" panose="020B0603020202020204" pitchFamily="34" charset="0"/>
                  </a:rPr>
                  <a:t>and </a:t>
                </a:r>
                <a:r>
                  <a:rPr lang="en-US" dirty="0" smtClean="0">
                    <a:latin typeface="Trebuchet MS" panose="020B0603020202020204" pitchFamily="34" charset="0"/>
                  </a:rPr>
                  <a:t>B</a:t>
                </a:r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603020202020204" pitchFamily="34" charset="0"/>
                  </a:rPr>
                  <a:t>While not all vertices are assigned:</a:t>
                </a:r>
              </a:p>
              <a:p>
                <a:pPr marL="1200156" lvl="1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603020202020204" pitchFamily="34" charset="0"/>
                  </a:rPr>
                  <a:t>Candidate edges = edges with </a:t>
                </a:r>
                <a:r>
                  <a:rPr lang="en-US" u="sng" dirty="0">
                    <a:latin typeface="Trebuchet MS" panose="020B0603020202020204" pitchFamily="34" charset="0"/>
                  </a:rPr>
                  <a:t>exactly one</a:t>
                </a:r>
                <a:r>
                  <a:rPr lang="en-US" dirty="0">
                    <a:latin typeface="Trebuchet MS" panose="020B0603020202020204" pitchFamily="34" charset="0"/>
                  </a:rPr>
                  <a:t> end-point assigned.</a:t>
                </a:r>
              </a:p>
              <a:p>
                <a:pPr marL="1200156" lvl="1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603020202020204" pitchFamily="34" charset="0"/>
                  </a:rPr>
                  <a:t>Pick max weight edge from candidates (say </a:t>
                </a:r>
                <a:r>
                  <a:rPr lang="en-US" dirty="0" err="1">
                    <a:latin typeface="Trebuchet MS" panose="020B0603020202020204" pitchFamily="34" charset="0"/>
                  </a:rPr>
                  <a:t>uv</a:t>
                </a:r>
                <a:r>
                  <a:rPr lang="en-US" dirty="0">
                    <a:latin typeface="Trebuchet MS" panose="020B0603020202020204" pitchFamily="34" charset="0"/>
                  </a:rPr>
                  <a:t>, with u assigned).</a:t>
                </a:r>
              </a:p>
              <a:p>
                <a:pPr marL="1200156" lvl="1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rebuchet MS" panose="020B0603020202020204" pitchFamily="34" charset="0"/>
                  </a:rPr>
                  <a:t>Assign v to the component that u is not in.</a:t>
                </a:r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rebuchet MS" panose="020B0603020202020204" pitchFamily="34" charset="0"/>
                  </a:rPr>
                  <a:t>There is a direct correspondence between columns of D and nodes of G. So D’ is automatically recovered</a:t>
                </a:r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rebuchet MS" panose="020B0603020202020204" pitchFamily="34" charset="0"/>
                  </a:rPr>
                  <a:t>With some optimizations, the algorithm as formally described runs in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IN" b="0" dirty="0" smtClean="0">
                  <a:latin typeface="Trebuchet MS" panose="020B0603020202020204" pitchFamily="34" charset="0"/>
                </a:endParaRPr>
              </a:p>
              <a:p>
                <a:pPr marL="457206" indent="-457206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rebuchet MS" panose="020B0603020202020204" pitchFamily="34" charset="0"/>
                  </a:rPr>
                  <a:t>The algorithm is guaranteed to return the optimal 2-way split of the dictionary, as can be shown with an exchange argument (Refer to paper for proof)</a:t>
                </a:r>
                <a:endParaRPr lang="en-US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66" name="Text 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3950" y="14810004"/>
                <a:ext cx="8275321" cy="6746462"/>
              </a:xfrm>
              <a:prstGeom prst="rect">
                <a:avLst/>
              </a:prstGeom>
              <a:blipFill rotWithShape="0">
                <a:blip r:embed="rId6"/>
                <a:stretch>
                  <a:fillRect l="-589" r="-206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9353951" y="14113760"/>
            <a:ext cx="7747634" cy="676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135877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734" b="1" kern="0" dirty="0" smtClean="0">
                <a:solidFill>
                  <a:srgbClr val="0E6CA3"/>
                </a:solidFill>
                <a:latin typeface="Trebuchet MS" panose="020B0603020202020204" pitchFamily="34" charset="0"/>
                <a:cs typeface="Arial"/>
              </a:rPr>
              <a:t>Algorithm - 2</a:t>
            </a:r>
            <a:r>
              <a:rPr lang="en-US" sz="3734" b="1" kern="0" dirty="0" smtClean="0">
                <a:solidFill>
                  <a:srgbClr val="0E6CA3"/>
                </a:solidFill>
                <a:latin typeface="Trebuchet MS" panose="020B0603020202020204" pitchFamily="34" charset="0"/>
                <a:cs typeface="Arial"/>
              </a:rPr>
              <a:t>-Way Split - </a:t>
            </a:r>
            <a:r>
              <a:rPr lang="en-GB" sz="3734" b="1" kern="0" dirty="0" smtClean="0">
                <a:solidFill>
                  <a:srgbClr val="0E6CA3"/>
                </a:solidFill>
                <a:latin typeface="Trebuchet MS" panose="020B0603020202020204" pitchFamily="34" charset="0"/>
                <a:cs typeface="Arial"/>
              </a:rPr>
              <a:t>Intuition</a:t>
            </a:r>
            <a:endParaRPr lang="en-GB" sz="3734" b="1" kern="0" dirty="0">
              <a:solidFill>
                <a:srgbClr val="0E6CA3"/>
              </a:solidFill>
              <a:latin typeface="Trebuchet MS" panose="020B0603020202020204" pitchFamily="34" charset="0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144"/>
              <p:cNvSpPr>
                <a:spLocks noChangeArrowheads="1"/>
              </p:cNvSpPr>
              <p:nvPr/>
            </p:nvSpPr>
            <p:spPr bwMode="auto">
              <a:xfrm>
                <a:off x="26260095" y="5712041"/>
                <a:ext cx="8412480" cy="56654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xtLst/>
            </p:spPr>
            <p:txBody>
              <a:bodyPr lIns="240000" tIns="60960" rIns="240000" bIns="240000"/>
              <a:lstStyle>
                <a:defPPr>
                  <a:defRPr kern="1200" smtId="4294967295"/>
                </a:def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If the </a:t>
                </a:r>
                <a:r>
                  <a:rPr lang="en-US" sz="2800" i="1" dirty="0" smtClean="0"/>
                  <a:t>effective </a:t>
                </a:r>
                <a:r>
                  <a:rPr lang="en-US" sz="2800" dirty="0" smtClean="0"/>
                  <a:t>coherence of the dictionary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ad>
                            <m:radPr>
                              <m:degHide m:val="on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d>
                    </m:oMath>
                  </m:oMathPara>
                </a14:m>
                <a:r>
                  <a:rPr lang="en-IN" sz="2800" dirty="0" smtClean="0"/>
                  <a:t/>
                </a:r>
                <a:br>
                  <a:rPr lang="en-IN" sz="2800" dirty="0" smtClean="0"/>
                </a:br>
                <a:endParaRPr lang="en-US" sz="2800" dirty="0" smtClean="0"/>
              </a:p>
              <a:p>
                <a:endParaRPr lang="en-US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Or in the limiting case,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But </a:t>
                </a:r>
                <a:r>
                  <a:rPr lang="en-US" sz="2800" dirty="0"/>
                  <a:t>we could 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 smtClean="0"/>
                  <a:t>in exactly the same way as we have used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 smtClean="0"/>
                  <a:t>. In </a:t>
                </a:r>
                <a:r>
                  <a:rPr lang="en-US" sz="2800" dirty="0"/>
                  <a:t>fact, we could recursively apply this idea multiple times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multi-way split algorithm executed to depth 𝑙, achieves a 2</a:t>
                </a:r>
                <a:r>
                  <a:rPr lang="en-US" sz="2800" baseline="30000" dirty="0"/>
                  <a:t>𝑙</a:t>
                </a:r>
                <a:r>
                  <a:rPr lang="en-US" sz="2800" dirty="0"/>
                  <a:t>-way split</a:t>
                </a:r>
              </a:p>
            </p:txBody>
          </p:sp>
        </mc:Choice>
        <mc:Fallback>
          <p:sp>
            <p:nvSpPr>
              <p:cNvPr id="68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60095" y="5712041"/>
                <a:ext cx="8412480" cy="5665460"/>
              </a:xfrm>
              <a:prstGeom prst="rect">
                <a:avLst/>
              </a:prstGeom>
              <a:blipFill rotWithShape="0">
                <a:blip r:embed="rId7"/>
                <a:stretch>
                  <a:fillRect t="-753" b="-86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26314634" y="5004322"/>
            <a:ext cx="6345007" cy="66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33"/>
              </a:spcAft>
            </a:pPr>
            <a:r>
              <a:rPr lang="en-US" sz="3734" b="1" kern="0" dirty="0">
                <a:solidFill>
                  <a:srgbClr val="0E6CA3"/>
                </a:solidFill>
                <a:latin typeface="Trebuchet MS" panose="020B0603020202020204" pitchFamily="34" charset="0"/>
                <a:cs typeface="Arial"/>
              </a:rPr>
              <a:t>Algorithm – </a:t>
            </a:r>
            <a:r>
              <a:rPr lang="en-US" sz="3734" b="1" kern="0" dirty="0" smtClean="0">
                <a:solidFill>
                  <a:srgbClr val="0E6CA3"/>
                </a:solidFill>
                <a:latin typeface="Trebuchet MS" panose="020B0603020202020204" pitchFamily="34" charset="0"/>
                <a:cs typeface="Arial"/>
              </a:rPr>
              <a:t>Multi-Way Split</a:t>
            </a:r>
            <a:endParaRPr lang="en-US" sz="3734" b="1" kern="0" dirty="0">
              <a:solidFill>
                <a:srgbClr val="0E6CA3"/>
              </a:solidFill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5073799" y="4934317"/>
            <a:ext cx="4142481" cy="676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135877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734" b="1" kern="0" dirty="0" smtClean="0">
                <a:solidFill>
                  <a:srgbClr val="0E6CA3"/>
                </a:solidFill>
                <a:latin typeface="Trebuchet MS" panose="020B0603020202020204" pitchFamily="34" charset="0"/>
                <a:cs typeface="Arial"/>
              </a:rPr>
              <a:t>Simulated Results</a:t>
            </a:r>
            <a:endParaRPr lang="en-GB" sz="3734" b="1" kern="0" dirty="0">
              <a:solidFill>
                <a:srgbClr val="0E6CA3"/>
              </a:solidFill>
              <a:latin typeface="Trebuchet MS" panose="020B0603020202020204" pitchFamily="34" charset="0"/>
              <a:cs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53872"/>
              </p:ext>
            </p:extLst>
          </p:nvPr>
        </p:nvGraphicFramePr>
        <p:xfrm>
          <a:off x="35840307" y="6795470"/>
          <a:ext cx="7304601" cy="46528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80251"/>
                <a:gridCol w="1441450"/>
                <a:gridCol w="1441450"/>
                <a:gridCol w="1441450"/>
              </a:tblGrid>
              <a:tr h="465285">
                <a:tc>
                  <a:txBody>
                    <a:bodyPr/>
                    <a:lstStyle/>
                    <a:p>
                      <a:pPr algn="ctr"/>
                      <a:r>
                        <a:rPr lang="en-IN" sz="2400" b="1" i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IN" sz="24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E6C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1000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996043"/>
                  </p:ext>
                </p:extLst>
              </p:nvPr>
            </p:nvGraphicFramePr>
            <p:xfrm>
              <a:off x="35840309" y="8643983"/>
              <a:ext cx="7304601" cy="2804199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980251"/>
                    <a:gridCol w="1441450"/>
                    <a:gridCol w="1441450"/>
                    <a:gridCol w="1441450"/>
                  </a:tblGrid>
                  <a:tr h="465285">
                    <a:tc>
                      <a:txBody>
                        <a:bodyPr/>
                        <a:lstStyle/>
                        <a:p>
                          <a:pPr marL="0" algn="ctr" defTabSz="292608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sz="24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i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0E6CA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65285">
                    <a:tc>
                      <a:txBody>
                        <a:bodyPr/>
                        <a:lstStyle/>
                        <a:p>
                          <a:pPr marL="0" marR="0" indent="0" algn="ctr" defTabSz="29260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sz="24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i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0E6CA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65285">
                    <a:tc>
                      <a:txBody>
                        <a:bodyPr/>
                        <a:lstStyle/>
                        <a:p>
                          <a:pPr marL="0" marR="0" indent="0" algn="ctr" defTabSz="29260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sz="24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i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0E6CA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0.141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0.0894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0.0632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65285">
                    <a:tc>
                      <a:txBody>
                        <a:bodyPr/>
                        <a:lstStyle/>
                        <a:p>
                          <a:pPr marL="0" algn="ctr" defTabSz="292608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1" i="1" kern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kern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400" b="1" i="1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i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0E6CA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0.0720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0.0448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0.0317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65285">
                    <a:tc>
                      <a:txBody>
                        <a:bodyPr/>
                        <a:lstStyle/>
                        <a:p>
                          <a:pPr marL="0" marR="0" indent="0" algn="ctr" defTabSz="29260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b="1" i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 (Bound)</a:t>
                          </a:r>
                        </a:p>
                      </a:txBody>
                      <a:tcPr>
                        <a:solidFill>
                          <a:srgbClr val="0E6CA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7.521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11.648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16.289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65285">
                    <a:tc>
                      <a:txBody>
                        <a:bodyPr/>
                        <a:lstStyle/>
                        <a:p>
                          <a:pPr marL="0" marR="0" indent="0" algn="ctr" defTabSz="29260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IN" sz="24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𝛿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b="1" i="1" kern="1200" dirty="0" smtClean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0E6CA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3.536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15.652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22.136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996043"/>
                  </p:ext>
                </p:extLst>
              </p:nvPr>
            </p:nvGraphicFramePr>
            <p:xfrm>
              <a:off x="35840309" y="8643983"/>
              <a:ext cx="7304601" cy="2804199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980251"/>
                    <a:gridCol w="1441450"/>
                    <a:gridCol w="1441450"/>
                    <a:gridCol w="1441450"/>
                  </a:tblGrid>
                  <a:tr h="46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4" t="-9211" r="-145603" b="-532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6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4" t="-107792" r="-145603" b="-4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6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4" t="-210526" r="-145603" b="-3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0.141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0.0894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0.0632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6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4" t="-306494" r="-145603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0.0720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0.0448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0.0317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65285">
                    <a:tc>
                      <a:txBody>
                        <a:bodyPr/>
                        <a:lstStyle/>
                        <a:p>
                          <a:pPr marL="0" marR="0" indent="0" algn="ctr" defTabSz="29260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400" b="1" i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 (Bound)</a:t>
                          </a:r>
                        </a:p>
                      </a:txBody>
                      <a:tcPr>
                        <a:solidFill>
                          <a:srgbClr val="0E6CA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7.521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11.648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16.289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777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4" t="-492405" r="-145603" b="-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3.536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15.652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22.136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615708"/>
                  </p:ext>
                </p:extLst>
              </p:nvPr>
            </p:nvGraphicFramePr>
            <p:xfrm>
              <a:off x="35840307" y="7527868"/>
              <a:ext cx="7304601" cy="93057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980251"/>
                    <a:gridCol w="1441450"/>
                    <a:gridCol w="1441450"/>
                    <a:gridCol w="1441450"/>
                  </a:tblGrid>
                  <a:tr h="465285">
                    <a:tc>
                      <a:txBody>
                        <a:bodyPr/>
                        <a:lstStyle/>
                        <a:p>
                          <a:pPr marL="0" algn="ctr" defTabSz="292608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sz="2400" b="1" i="1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i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0E6CA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0.141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0.0894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0.0632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65285">
                    <a:tc>
                      <a:txBody>
                        <a:bodyPr/>
                        <a:lstStyle/>
                        <a:p>
                          <a:pPr marL="0" algn="ctr" defTabSz="2926080" rtl="0" eaLnBrk="1" latinLnBrk="0" hangingPunct="1"/>
                          <a:r>
                            <a:rPr lang="en-IN" sz="2400" b="1" i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 (Bound)</a:t>
                          </a:r>
                          <a:endParaRPr lang="en-IN" sz="2400" b="1" i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0E6CA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4.036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6.090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8.406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615708"/>
                  </p:ext>
                </p:extLst>
              </p:nvPr>
            </p:nvGraphicFramePr>
            <p:xfrm>
              <a:off x="35840307" y="7527868"/>
              <a:ext cx="7304601" cy="93057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980251"/>
                    <a:gridCol w="1441450"/>
                    <a:gridCol w="1441450"/>
                    <a:gridCol w="1441450"/>
                  </a:tblGrid>
                  <a:tr h="46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04" t="-9091" r="-145603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0.141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0.0894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0.0632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65285">
                    <a:tc>
                      <a:txBody>
                        <a:bodyPr/>
                        <a:lstStyle/>
                        <a:p>
                          <a:pPr marL="0" algn="ctr" defTabSz="2926080" rtl="0" eaLnBrk="1" latinLnBrk="0" hangingPunct="1"/>
                          <a:r>
                            <a:rPr lang="en-IN" sz="2400" b="1" i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 (Bound)</a:t>
                          </a:r>
                          <a:endParaRPr lang="en-IN" sz="2400" b="1" i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0E6CA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4.036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6.090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400" dirty="0" smtClean="0"/>
                            <a:t>8.406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 rot="16200000">
            <a:off x="34775326" y="7731543"/>
            <a:ext cx="1385845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cap="small" dirty="0" smtClean="0"/>
              <a:t>Unsplit</a:t>
            </a:r>
            <a:endParaRPr lang="en-IN" sz="2800" cap="small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34775326" y="9784472"/>
            <a:ext cx="1385845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cap="small">
                <a:solidFill>
                  <a:schemeClr val="bg1"/>
                </a:solidFill>
              </a:defRPr>
            </a:lvl1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Split</a:t>
            </a:r>
          </a:p>
        </p:txBody>
      </p:sp>
      <p:sp>
        <p:nvSpPr>
          <p:cNvPr id="70" name="Rectangle 144"/>
          <p:cNvSpPr>
            <a:spLocks noChangeArrowheads="1"/>
          </p:cNvSpPr>
          <p:nvPr/>
        </p:nvSpPr>
        <p:spPr bwMode="auto">
          <a:xfrm>
            <a:off x="35206638" y="5712041"/>
            <a:ext cx="7923802" cy="9437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lIns="240000" tIns="60960" rIns="240000" bIns="240000"/>
          <a:lstStyle>
            <a:defPPr>
              <a:defRPr kern="1200" smtId="4294967295"/>
            </a:defPPr>
          </a:lstStyle>
          <a:p>
            <a:r>
              <a:rPr lang="en-US" sz="2800" dirty="0" smtClean="0"/>
              <a:t>Simulated results, starting from a concatenation of two orthogonal dictionaries, with columns shuffled</a:t>
            </a:r>
          </a:p>
        </p:txBody>
      </p:sp>
    </p:spTree>
    <p:extLst>
      <p:ext uri="{BB962C8B-B14F-4D97-AF65-F5344CB8AC3E}">
        <p14:creationId xmlns:p14="http://schemas.microsoft.com/office/powerpoint/2010/main" val="42077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3588</TotalTime>
  <Words>862</Words>
  <Application>Microsoft Office PowerPoint</Application>
  <PresentationFormat>Custom</PresentationFormat>
  <Paragraphs>165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Symbol</vt:lpstr>
      <vt:lpstr>Times New Roman</vt:lpstr>
      <vt:lpstr>Trebuchet MS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Malhotra</dc:creator>
  <cp:lastModifiedBy>Eeshan Malhotra</cp:lastModifiedBy>
  <cp:revision>116</cp:revision>
  <dcterms:created xsi:type="dcterms:W3CDTF">2016-09-16T05:57:25Z</dcterms:created>
  <dcterms:modified xsi:type="dcterms:W3CDTF">2017-03-02T04:51:53Z</dcterms:modified>
</cp:coreProperties>
</file>