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8"/>
  </p:notesMasterIdLst>
  <p:handoutMasterIdLst>
    <p:handoutMasterId r:id="rId19"/>
  </p:handoutMasterIdLst>
  <p:sldIdLst>
    <p:sldId id="275" r:id="rId3"/>
    <p:sldId id="276" r:id="rId4"/>
    <p:sldId id="277" r:id="rId5"/>
    <p:sldId id="281" r:id="rId6"/>
    <p:sldId id="293" r:id="rId7"/>
    <p:sldId id="282" r:id="rId8"/>
    <p:sldId id="284" r:id="rId9"/>
    <p:sldId id="285" r:id="rId10"/>
    <p:sldId id="287" r:id="rId11"/>
    <p:sldId id="288" r:id="rId12"/>
    <p:sldId id="290" r:id="rId13"/>
    <p:sldId id="292" r:id="rId14"/>
    <p:sldId id="294" r:id="rId15"/>
    <p:sldId id="295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9D51"/>
    <a:srgbClr val="58BE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545" autoAdjust="0"/>
  </p:normalViewPr>
  <p:slideViewPr>
    <p:cSldViewPr snapToGrid="0">
      <p:cViewPr varScale="1">
        <p:scale>
          <a:sx n="77" d="100"/>
          <a:sy n="77" d="100"/>
        </p:scale>
        <p:origin x="835" y="6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19-Oct-16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19-Oct-16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0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Alternative</a:t>
            </a:r>
            <a:r>
              <a:rPr lang="en-IN" baseline="0" dirty="0" smtClean="0"/>
              <a:t> being the constrained formulation of the problem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27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Initialize \delta to 0</a:t>
            </a:r>
          </a:p>
          <a:p>
            <a:r>
              <a:rPr lang="en-IN" dirty="0" smtClean="0"/>
              <a:t>Iterate</a:t>
            </a:r>
            <a:r>
              <a:rPr lang="en-IN" baseline="0" dirty="0" smtClean="0"/>
              <a:t> till convergence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63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24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Talk about the error in frequencies becoming large even if error in \theta</a:t>
            </a:r>
            <a:r>
              <a:rPr lang="en-IN" baseline="0" dirty="0" smtClean="0"/>
              <a:t> is small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98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Talk about the error in frequencies becoming large even if error in \theta</a:t>
            </a:r>
            <a:r>
              <a:rPr lang="en-IN" baseline="0" dirty="0" smtClean="0"/>
              <a:t> is small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80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19-Oct-16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520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19-Oct-16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8313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19-Oct-16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227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19-Oct-16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192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19-Oct-16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0985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19-Oct-16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354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19-Oct-16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830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19-Oct-16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4060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19-Oct-16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19-Oct-16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3075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19-Oct-16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3174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19-Oct-16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6487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Eeshan Malhotra</a:t>
            </a:r>
          </a:p>
          <a:p>
            <a:r>
              <a:rPr lang="en-US" dirty="0" smtClean="0"/>
              <a:t>14305R001</a:t>
            </a:r>
          </a:p>
          <a:p>
            <a:r>
              <a:rPr lang="en-US" dirty="0" smtClean="0"/>
              <a:t>Department of Computer Science and Engineering</a:t>
            </a:r>
          </a:p>
          <a:p>
            <a:r>
              <a:rPr lang="en-US" dirty="0" smtClean="0"/>
              <a:t>IIT Bombay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130" y="1711605"/>
            <a:ext cx="11277600" cy="147002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Signal Recovery Under Perturbations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1594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0985" y="704325"/>
            <a:ext cx="10972800" cy="1066800"/>
          </a:xfrm>
        </p:spPr>
        <p:txBody>
          <a:bodyPr/>
          <a:lstStyle/>
          <a:p>
            <a:r>
              <a:rPr lang="en-IN" dirty="0" smtClean="0"/>
              <a:t>Perturbed Sensing </a:t>
            </a:r>
            <a:r>
              <a:rPr lang="en-IN" dirty="0" smtClean="0"/>
              <a:t>Matrix: Results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878496"/>
                <a:ext cx="10972800" cy="4631634"/>
              </a:xfrm>
            </p:spPr>
            <p:txBody>
              <a:bodyPr>
                <a:normAutofit lnSpcReduction="10000"/>
              </a:bodyPr>
              <a:lstStyle/>
              <a:p>
                <a:pPr>
                  <a:buClr>
                    <a:srgbClr val="58BE12"/>
                  </a:buClr>
                </a:pPr>
                <a:r>
                  <a:rPr lang="en-IN" dirty="0" smtClean="0"/>
                  <a:t>In experiments with simulated data, results are much superior than a naïve approach of ignoring perturbation</a:t>
                </a:r>
              </a:p>
              <a:p>
                <a:pPr>
                  <a:buClr>
                    <a:srgbClr val="58BE12"/>
                  </a:buClr>
                </a:pPr>
                <a:r>
                  <a:rPr lang="en-IN" dirty="0" smtClean="0"/>
                  <a:t>Error measured as:</a:t>
                </a:r>
              </a:p>
              <a:p>
                <a:pPr>
                  <a:buClr>
                    <a:srgbClr val="58BE12"/>
                  </a:buClr>
                </a:pPr>
                <a:endParaRPr lang="en-IN" dirty="0" smtClean="0"/>
              </a:p>
              <a:p>
                <a:pPr>
                  <a:buClr>
                    <a:srgbClr val="58BE12"/>
                  </a:buClr>
                </a:pPr>
                <a:endParaRPr lang="en-IN" dirty="0" smtClean="0"/>
              </a:p>
              <a:p>
                <a:pPr>
                  <a:buClr>
                    <a:srgbClr val="58BE12"/>
                  </a:buClr>
                </a:pPr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 smtClean="0"/>
                  <a:t>≈ 0.1</a:t>
                </a:r>
                <a:r>
                  <a:rPr lang="en-US" dirty="0"/>
                  <a:t>, </a:t>
                </a:r>
                <a:endParaRPr lang="en-US" dirty="0" smtClean="0"/>
              </a:p>
              <a:p>
                <a:pPr lvl="1">
                  <a:buClr>
                    <a:srgbClr val="58BE12"/>
                  </a:buClr>
                </a:pPr>
                <a:r>
                  <a:rPr lang="en-US" dirty="0" smtClean="0"/>
                  <a:t>Alternating algorithm: error of ≤</a:t>
                </a:r>
                <a:r>
                  <a:rPr lang="en-US" dirty="0"/>
                  <a:t>5</a:t>
                </a:r>
                <a:r>
                  <a:rPr lang="en-US" dirty="0" smtClean="0"/>
                  <a:t>% consistently</a:t>
                </a:r>
              </a:p>
              <a:p>
                <a:pPr lvl="1">
                  <a:buClr>
                    <a:srgbClr val="58BE12"/>
                  </a:buClr>
                </a:pPr>
                <a:r>
                  <a:rPr lang="en-US" dirty="0" smtClean="0"/>
                  <a:t>Ignoring perturbations: often &gt;20</a:t>
                </a:r>
                <a:r>
                  <a:rPr lang="en-US" dirty="0"/>
                  <a:t>%</a:t>
                </a:r>
                <a:endParaRPr lang="en-IN" dirty="0" smtClean="0"/>
              </a:p>
              <a:p>
                <a:pPr>
                  <a:buClr>
                    <a:srgbClr val="58BE12"/>
                  </a:buClr>
                </a:pPr>
                <a:r>
                  <a:rPr lang="en-IN" dirty="0" smtClean="0"/>
                  <a:t>Not much impact of varying length,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IN" dirty="0" smtClean="0"/>
                  <a:t>-2 norm</a:t>
                </a:r>
              </a:p>
              <a:p>
                <a:pPr>
                  <a:buClr>
                    <a:srgbClr val="58BE12"/>
                  </a:buClr>
                </a:pPr>
                <a:r>
                  <a:rPr lang="en-IN" dirty="0"/>
                  <a:t>R</a:t>
                </a:r>
                <a:r>
                  <a:rPr lang="en-IN" dirty="0" smtClean="0"/>
                  <a:t>esults significantly vary by changing number of measurements, sparsity of signal,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IN" dirty="0" smtClean="0"/>
              </a:p>
            </p:txBody>
          </p:sp>
        </mc:Choice>
        <mc:Fallback>
          <p:sp>
            <p:nvSpPr>
              <p:cNvPr id="7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878496"/>
                <a:ext cx="10972800" cy="4631634"/>
              </a:xfrm>
              <a:blipFill rotWithShape="0">
                <a:blip r:embed="rId2"/>
                <a:stretch>
                  <a:fillRect t="-2105" b="-23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485" y="3006793"/>
            <a:ext cx="5166279" cy="101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8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2"/>
          <a:stretch/>
        </p:blipFill>
        <p:spPr>
          <a:xfrm>
            <a:off x="7695161" y="2653745"/>
            <a:ext cx="4142342" cy="32705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2"/>
          <a:stretch/>
        </p:blipFill>
        <p:spPr>
          <a:xfrm>
            <a:off x="3917378" y="2653745"/>
            <a:ext cx="4142342" cy="32705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2"/>
          <a:stretch/>
        </p:blipFill>
        <p:spPr>
          <a:xfrm>
            <a:off x="139596" y="2653745"/>
            <a:ext cx="4142342" cy="3270538"/>
          </a:xfrm>
          <a:prstGeom prst="rect">
            <a:avLst/>
          </a:prstGeo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510985" y="704325"/>
            <a:ext cx="1097280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Perturbed Sensing Matrix: Results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667944" y="6047169"/>
                <a:ext cx="19047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IN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IN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944" y="6047169"/>
                <a:ext cx="1904752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5525983" y="6047168"/>
                <a:ext cx="17348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IN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IN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983" y="6047168"/>
                <a:ext cx="1734834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9384022" y="6047168"/>
                <a:ext cx="17348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IN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IN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022" y="6047168"/>
                <a:ext cx="1734834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594363" y="1527139"/>
                <a:ext cx="32328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2400" dirty="0" smtClean="0">
                    <a:latin typeface="+mj-lt"/>
                  </a:rPr>
                  <a:t>Relative error in signal,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sz="24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3" y="1527139"/>
                <a:ext cx="3232808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3019" t="-10667" b="-30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3787415" y="2194790"/>
            <a:ext cx="4641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(Darker cells denote lower fractional error)</a:t>
            </a:r>
          </a:p>
        </p:txBody>
      </p:sp>
    </p:spTree>
    <p:extLst>
      <p:ext uri="{BB962C8B-B14F-4D97-AF65-F5344CB8AC3E}">
        <p14:creationId xmlns:p14="http://schemas.microsoft.com/office/powerpoint/2010/main" val="2279315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510985" y="704325"/>
            <a:ext cx="1097280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Perturbed Sensing Matrix: 2D recovery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594363" y="1527139"/>
                <a:ext cx="11390169" cy="1710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dirty="0" smtClean="0">
                    <a:latin typeface="+mj-lt"/>
                  </a:rPr>
                  <a:t>As such, extending to 2D images can be achieved natural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dirty="0" smtClean="0">
                    <a:latin typeface="+mj-lt"/>
                  </a:rPr>
                  <a:t>Special case arises when errors in a radial acquisition scheme lie only in angle calibration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IN" sz="2400" dirty="0" smtClean="0">
                    <a:latin typeface="+mj-lt"/>
                  </a:rPr>
                  <a:t> is the set of perturbed angles, given by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𝛿𝜃</m:t>
                    </m:r>
                  </m:oMath>
                </a14:m>
                <a:r>
                  <a:rPr lang="en-IN" sz="2400" dirty="0" smtClean="0">
                    <a:latin typeface="+mj-lt"/>
                  </a:rPr>
                  <a:t>.  </a:t>
                </a:r>
              </a:p>
              <a:p>
                <a:pPr>
                  <a:spcBef>
                    <a:spcPts val="1000"/>
                  </a:spcBef>
                </a:pPr>
                <a:r>
                  <a:rPr lang="en-IN" sz="2400" dirty="0" smtClean="0">
                    <a:latin typeface="+mj-lt"/>
                  </a:rPr>
                  <a:t>Thus, for image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 smtClean="0">
                    <a:latin typeface="+mj-lt"/>
                  </a:rPr>
                  <a:t>, in polar coordinates:</a:t>
                </a: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3" y="1527139"/>
                <a:ext cx="11390169" cy="1710084"/>
              </a:xfrm>
              <a:prstGeom prst="rect">
                <a:avLst/>
              </a:prstGeom>
              <a:blipFill rotWithShape="0">
                <a:blip r:embed="rId3"/>
                <a:stretch>
                  <a:fillRect l="-857" t="-2857" b="-7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032" y="3178387"/>
            <a:ext cx="5505450" cy="8191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r="62099" b="2454"/>
          <a:stretch/>
        </p:blipFill>
        <p:spPr>
          <a:xfrm>
            <a:off x="774837" y="4577498"/>
            <a:ext cx="4555848" cy="8176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l="37849" b="12055"/>
          <a:stretch/>
        </p:blipFill>
        <p:spPr>
          <a:xfrm>
            <a:off x="3708548" y="5218544"/>
            <a:ext cx="7470912" cy="7371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614262" y="6238105"/>
                <a:ext cx="87662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2400" dirty="0" smtClean="0">
                    <a:latin typeface="+mj-lt"/>
                  </a:rPr>
                  <a:t>Which is also gives an acquisition model of the form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≈(</m:t>
                    </m:r>
                    <m:r>
                      <a:rPr lang="en-I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I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I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I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I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I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endParaRPr lang="en-IN" sz="2400" b="1" dirty="0" smtClean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262" y="6238105"/>
                <a:ext cx="8766246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113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594363" y="3978289"/>
            <a:ext cx="5583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+mj-lt"/>
              </a:rPr>
              <a:t>Again, using a Taylor’s series approximation,</a:t>
            </a:r>
          </a:p>
        </p:txBody>
      </p:sp>
    </p:spTree>
    <p:extLst>
      <p:ext uri="{BB962C8B-B14F-4D97-AF65-F5344CB8AC3E}">
        <p14:creationId xmlns:p14="http://schemas.microsoft.com/office/powerpoint/2010/main" val="272410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45031" y="2770741"/>
            <a:ext cx="10363200" cy="1509712"/>
          </a:xfrm>
        </p:spPr>
        <p:txBody>
          <a:bodyPr/>
          <a:lstStyle/>
          <a:p>
            <a:r>
              <a:rPr lang="en-IN" dirty="0" smtClean="0"/>
              <a:t>Section 2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4605" y="3525597"/>
            <a:ext cx="10363200" cy="1057277"/>
          </a:xfrm>
        </p:spPr>
        <p:txBody>
          <a:bodyPr/>
          <a:lstStyle/>
          <a:p>
            <a:r>
              <a:rPr lang="en-US" dirty="0">
                <a:solidFill>
                  <a:srgbClr val="139D51"/>
                </a:solidFill>
              </a:rPr>
              <a:t>Tomographic Recovery </a:t>
            </a:r>
            <a:r>
              <a:rPr lang="en-US" dirty="0" smtClean="0">
                <a:solidFill>
                  <a:srgbClr val="139D51"/>
                </a:solidFill>
              </a:rPr>
              <a:t>with </a:t>
            </a:r>
            <a:br>
              <a:rPr lang="en-US" dirty="0" smtClean="0">
                <a:solidFill>
                  <a:srgbClr val="139D51"/>
                </a:solidFill>
              </a:rPr>
            </a:br>
            <a:r>
              <a:rPr lang="en-US" dirty="0" smtClean="0">
                <a:solidFill>
                  <a:srgbClr val="139D51"/>
                </a:solidFill>
              </a:rPr>
              <a:t>Unknown </a:t>
            </a:r>
            <a:r>
              <a:rPr lang="en-US" dirty="0">
                <a:solidFill>
                  <a:srgbClr val="139D51"/>
                </a:solidFill>
              </a:rPr>
              <a:t>View Angles</a:t>
            </a:r>
            <a:endParaRPr lang="en-IN" dirty="0">
              <a:solidFill>
                <a:srgbClr val="139D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39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510985" y="704325"/>
            <a:ext cx="1097280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Perturbed Sensing Matrix: 2D recovery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594363" y="1527139"/>
                <a:ext cx="11390169" cy="1710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dirty="0" smtClean="0">
                    <a:latin typeface="+mj-lt"/>
                  </a:rPr>
                  <a:t>As such, extending to 2D images can be achieved natural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dirty="0" smtClean="0">
                    <a:latin typeface="+mj-lt"/>
                  </a:rPr>
                  <a:t>Special case arises when errors in a radial acquisition scheme lie only in angle calibration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IN" sz="2400" dirty="0" smtClean="0">
                    <a:latin typeface="+mj-lt"/>
                  </a:rPr>
                  <a:t> is the set of perturbed angles, given by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𝛿𝜃</m:t>
                    </m:r>
                  </m:oMath>
                </a14:m>
                <a:r>
                  <a:rPr lang="en-IN" sz="2400" dirty="0" smtClean="0">
                    <a:latin typeface="+mj-lt"/>
                  </a:rPr>
                  <a:t>.  </a:t>
                </a:r>
              </a:p>
              <a:p>
                <a:pPr>
                  <a:spcBef>
                    <a:spcPts val="1000"/>
                  </a:spcBef>
                </a:pPr>
                <a:r>
                  <a:rPr lang="en-IN" sz="2400" dirty="0" smtClean="0">
                    <a:latin typeface="+mj-lt"/>
                  </a:rPr>
                  <a:t>Thus, for image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 smtClean="0">
                    <a:latin typeface="+mj-lt"/>
                  </a:rPr>
                  <a:t>, in polar coordinates:</a:t>
                </a: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3" y="1527139"/>
                <a:ext cx="11390169" cy="1710084"/>
              </a:xfrm>
              <a:prstGeom prst="rect">
                <a:avLst/>
              </a:prstGeom>
              <a:blipFill rotWithShape="0">
                <a:blip r:embed="rId3"/>
                <a:stretch>
                  <a:fillRect l="-857" t="-2857" b="-7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032" y="3178387"/>
            <a:ext cx="5505450" cy="8191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r="62099" b="2454"/>
          <a:stretch/>
        </p:blipFill>
        <p:spPr>
          <a:xfrm>
            <a:off x="774837" y="4577498"/>
            <a:ext cx="4555848" cy="8176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l="37849" b="12055"/>
          <a:stretch/>
        </p:blipFill>
        <p:spPr>
          <a:xfrm>
            <a:off x="3708548" y="5218544"/>
            <a:ext cx="7470912" cy="7371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614262" y="6238105"/>
                <a:ext cx="87662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2400" dirty="0" smtClean="0">
                    <a:latin typeface="+mj-lt"/>
                  </a:rPr>
                  <a:t>Which is also gives an acquisition model of the form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≈(</m:t>
                    </m:r>
                    <m:r>
                      <a:rPr lang="en-I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I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I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I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I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I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endParaRPr lang="en-IN" sz="2400" b="1" dirty="0" smtClean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262" y="6238105"/>
                <a:ext cx="8766246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113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594363" y="3978289"/>
            <a:ext cx="5583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+mj-lt"/>
              </a:rPr>
              <a:t>Again, using a Taylor’s series approximation,</a:t>
            </a:r>
          </a:p>
        </p:txBody>
      </p:sp>
    </p:spTree>
    <p:extLst>
      <p:ext uri="{BB962C8B-B14F-4D97-AF65-F5344CB8AC3E}">
        <p14:creationId xmlns:p14="http://schemas.microsoft.com/office/powerpoint/2010/main" val="7193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2339788"/>
            <a:ext cx="11277600" cy="1146643"/>
          </a:xfrm>
        </p:spPr>
        <p:txBody>
          <a:bodyPr>
            <a:normAutofit/>
          </a:bodyPr>
          <a:lstStyle/>
          <a:p>
            <a:r>
              <a:rPr lang="en-IN" sz="4800" b="1" dirty="0" smtClean="0"/>
              <a:t>Thank You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132122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80881"/>
            <a:ext cx="10972800" cy="458437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Perturbation </a:t>
            </a:r>
            <a:r>
              <a:rPr lang="en-US" dirty="0"/>
              <a:t>in sensing </a:t>
            </a:r>
            <a:r>
              <a:rPr lang="en-US" dirty="0" smtClean="0"/>
              <a:t>matrix</a:t>
            </a:r>
          </a:p>
          <a:p>
            <a:pPr marL="804863" lvl="1" indent="-2460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Problem definition, algorithm and experimental results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Tomographic </a:t>
            </a:r>
            <a:r>
              <a:rPr lang="en-US" dirty="0"/>
              <a:t>reconstruction with unknown </a:t>
            </a:r>
            <a:r>
              <a:rPr lang="en-US" dirty="0" smtClean="0"/>
              <a:t>angles</a:t>
            </a:r>
          </a:p>
          <a:p>
            <a:pPr marL="804863" lvl="1" indent="-2460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Problem definition, algorithm and experimental </a:t>
            </a:r>
            <a:r>
              <a:rPr lang="en-US" sz="2200" dirty="0" smtClean="0"/>
              <a:t>results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Interference </a:t>
            </a:r>
            <a:r>
              <a:rPr lang="en-US" dirty="0"/>
              <a:t>among two sparse </a:t>
            </a:r>
            <a:r>
              <a:rPr lang="en-US" dirty="0" smtClean="0"/>
              <a:t>signals</a:t>
            </a:r>
          </a:p>
          <a:p>
            <a:pPr marL="804863" lvl="1" indent="-2460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Framework for improving recovery guarantees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Conclusions and Future Work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4081"/>
            <a:ext cx="10972800" cy="10668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950265" y="1695404"/>
                <a:ext cx="10228723" cy="1148200"/>
              </a:xfr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109728" indent="0">
                  <a:buNone/>
                </a:pPr>
                <a:r>
                  <a:rPr lang="en-IN" b="0" dirty="0" smtClean="0">
                    <a:latin typeface="+mj-lt"/>
                  </a:rPr>
                  <a:t> 				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l-GR" b="1" i="0" smtClean="0">
                        <a:latin typeface="Cambria Math" panose="02040503050406030204" pitchFamily="18" charset="0"/>
                      </a:rPr>
                      <m:t>𝚽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IN" b="1" dirty="0" smtClean="0">
                  <a:latin typeface="+mj-lt"/>
                </a:endParaRPr>
              </a:p>
              <a:p>
                <a:pPr marL="109728" indent="0">
                  <a:buNone/>
                </a:pPr>
                <a:r>
                  <a:rPr lang="en-IN" dirty="0" smtClean="0">
                    <a:latin typeface="+mj-lt"/>
                  </a:rPr>
                  <a:t>			or, 	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l-GR" b="1" i="0">
                        <a:latin typeface="Cambria Math" panose="02040503050406030204" pitchFamily="18" charset="0"/>
                      </a:rPr>
                      <m:t>𝚽</m:t>
                    </m:r>
                    <m:r>
                      <a:rPr lang="el-GR" b="1" i="0" smtClean="0">
                        <a:latin typeface="Cambria Math" panose="02040503050406030204" pitchFamily="18" charset="0"/>
                      </a:rPr>
                      <m:t>𝚿𝛉</m:t>
                    </m:r>
                  </m:oMath>
                </a14:m>
                <a:endParaRPr lang="en-IN" b="1" dirty="0" smtClean="0">
                  <a:latin typeface="+mj-lt"/>
                </a:endParaRPr>
              </a:p>
              <a:p>
                <a:pPr marL="109728" indent="0">
                  <a:buNone/>
                </a:pPr>
                <a:endParaRPr lang="en-IN" dirty="0">
                  <a:latin typeface="+mj-lt"/>
                </a:endParaRPr>
              </a:p>
              <a:p>
                <a:pPr marL="109728" indent="0">
                  <a:buNone/>
                </a:pPr>
                <a:endParaRPr lang="en-IN" dirty="0" smtClean="0">
                  <a:latin typeface="+mj-lt"/>
                </a:endParaRPr>
              </a:p>
              <a:p>
                <a:pPr marL="109728" indent="0">
                  <a:buNone/>
                </a:pPr>
                <a:endParaRPr lang="en-IN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0265" y="1695404"/>
                <a:ext cx="10228723" cy="1148200"/>
              </a:xfrm>
              <a:blipFill rotWithShape="0">
                <a:blip r:embed="rId3"/>
                <a:stretch>
                  <a:fillRect b="-10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0985" y="704325"/>
            <a:ext cx="10972800" cy="1066800"/>
          </a:xfrm>
        </p:spPr>
        <p:txBody>
          <a:bodyPr/>
          <a:lstStyle/>
          <a:p>
            <a:r>
              <a:rPr lang="en-IN" dirty="0" smtClean="0"/>
              <a:t>Introduction: Compressed Sensing Framework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379265" y="2634188"/>
            <a:ext cx="274546" cy="383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19724" y="2960144"/>
            <a:ext cx="161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accent1"/>
                </a:solidFill>
              </a:rPr>
              <a:t>Measurement</a:t>
            </a:r>
          </a:p>
          <a:p>
            <a:pPr algn="ctr"/>
            <a:r>
              <a:rPr lang="en-IN" dirty="0" smtClean="0">
                <a:solidFill>
                  <a:schemeClr val="accent1"/>
                </a:solidFill>
              </a:rPr>
              <a:t>Mx1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8193" y="2960145"/>
            <a:ext cx="161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accent1"/>
                </a:solidFill>
              </a:rPr>
              <a:t>Sensing matrix</a:t>
            </a:r>
          </a:p>
          <a:p>
            <a:pPr algn="ctr"/>
            <a:r>
              <a:rPr lang="en-IN" dirty="0" err="1" smtClean="0">
                <a:solidFill>
                  <a:schemeClr val="accent1"/>
                </a:solidFill>
              </a:rPr>
              <a:t>MxN</a:t>
            </a:r>
            <a:endParaRPr lang="en-IN" dirty="0" smtClean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585016" y="2583627"/>
            <a:ext cx="8369" cy="475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66333" y="2960144"/>
            <a:ext cx="1210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accent1"/>
                </a:solidFill>
              </a:rPr>
              <a:t>Basis</a:t>
            </a:r>
          </a:p>
          <a:p>
            <a:pPr algn="ctr"/>
            <a:r>
              <a:rPr lang="en-IN" dirty="0" err="1" smtClean="0">
                <a:solidFill>
                  <a:schemeClr val="accent1"/>
                </a:solidFill>
              </a:rPr>
              <a:t>NxN</a:t>
            </a:r>
            <a:endParaRPr lang="en-IN" dirty="0" smtClean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58639" y="2960143"/>
            <a:ext cx="1613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accent1"/>
                </a:solidFill>
              </a:rPr>
              <a:t>Sparse Signal Representation</a:t>
            </a:r>
          </a:p>
          <a:p>
            <a:pPr algn="ctr"/>
            <a:r>
              <a:rPr lang="en-IN" dirty="0" smtClean="0">
                <a:solidFill>
                  <a:schemeClr val="accent1"/>
                </a:solidFill>
              </a:rPr>
              <a:t>Nx1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853955" y="2583627"/>
            <a:ext cx="851950" cy="433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249526" y="2520874"/>
            <a:ext cx="1523178" cy="496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449710" y="309864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M &lt; 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161297" y="5617464"/>
                <a:ext cx="1046108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400" dirty="0" smtClean="0">
                    <a:latin typeface="+mj-lt"/>
                  </a:rPr>
                  <a:t>In practice: 	Any of </a:t>
                </a:r>
                <a14:m>
                  <m:oMath xmlns:m="http://schemas.openxmlformats.org/officeDocument/2006/math">
                    <m:r>
                      <a:rPr lang="en-IN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IN" sz="2400" dirty="0">
                    <a:solidFill>
                      <a:srgbClr val="000000"/>
                    </a:solidFill>
                    <a:latin typeface="Calibri Light" panose="020F0302020204030204"/>
                  </a:rPr>
                  <a:t>, </a:t>
                </a:r>
                <a14:m>
                  <m:oMath xmlns:m="http://schemas.openxmlformats.org/officeDocument/2006/math">
                    <m:r>
                      <a:rPr lang="el-GR" sz="2400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𝚽</m:t>
                    </m:r>
                  </m:oMath>
                </a14:m>
                <a:r>
                  <a:rPr lang="en-IN" sz="2400" dirty="0">
                    <a:solidFill>
                      <a:srgbClr val="000000"/>
                    </a:solidFill>
                    <a:latin typeface="Calibri Light" panose="020F0302020204030204"/>
                  </a:rPr>
                  <a:t>, </a:t>
                </a:r>
                <a14:m>
                  <m:oMath xmlns:m="http://schemas.openxmlformats.org/officeDocument/2006/math">
                    <m:r>
                      <a:rPr lang="el-GR" sz="2400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𝚿</m:t>
                    </m:r>
                  </m:oMath>
                </a14:m>
                <a:r>
                  <a:rPr lang="en-IN" sz="2400" dirty="0">
                    <a:solidFill>
                      <a:srgbClr val="000000"/>
                    </a:solidFill>
                    <a:latin typeface="Calibri Light" panose="020F0302020204030204"/>
                  </a:rPr>
                  <a:t> </a:t>
                </a:r>
                <a:r>
                  <a:rPr lang="en-IN" sz="2400" dirty="0" smtClean="0">
                    <a:solidFill>
                      <a:srgbClr val="000000"/>
                    </a:solidFill>
                    <a:latin typeface="Calibri Light" panose="020F0302020204030204"/>
                  </a:rPr>
                  <a:t>may have inaccuracies, or perturbations, or even 			simply structural properties known</a:t>
                </a:r>
                <a:endParaRPr lang="en-IN" sz="24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297" y="5617464"/>
                <a:ext cx="10461086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932" t="-5882" b="-154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166134" y="3956475"/>
                <a:ext cx="1046108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400" dirty="0" smtClean="0">
                    <a:latin typeface="+mj-lt"/>
                  </a:rPr>
                  <a:t>Typical scenario: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IN" sz="2400" dirty="0" smtClean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l-GR" sz="2400" b="1" i="0">
                        <a:latin typeface="Cambria Math" panose="02040503050406030204" pitchFamily="18" charset="0"/>
                      </a:rPr>
                      <m:t>𝚽</m:t>
                    </m:r>
                  </m:oMath>
                </a14:m>
                <a:r>
                  <a:rPr lang="en-IN" sz="2400" dirty="0" smtClean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l-GR" sz="2400" b="1" i="0">
                        <a:latin typeface="Cambria Math" panose="02040503050406030204" pitchFamily="18" charset="0"/>
                      </a:rPr>
                      <m:t>𝚿</m:t>
                    </m:r>
                  </m:oMath>
                </a14:m>
                <a:r>
                  <a:rPr lang="en-IN" sz="2400" dirty="0" smtClean="0">
                    <a:latin typeface="+mj-lt"/>
                  </a:rPr>
                  <a:t> are known. Recover </a:t>
                </a:r>
                <a14:m>
                  <m:oMath xmlns:m="http://schemas.openxmlformats.org/officeDocument/2006/math">
                    <m:r>
                      <a:rPr lang="el-GR" sz="2400" b="1" i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IN" sz="2400" dirty="0" smtClean="0">
                    <a:latin typeface="+mj-lt"/>
                  </a:rPr>
                  <a:t>  (or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sz="2400" dirty="0" smtClean="0">
                    <a:latin typeface="+mj-lt"/>
                  </a:rPr>
                  <a:t>).</a:t>
                </a: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134" y="3956475"/>
                <a:ext cx="10461086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874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717902" y="4643247"/>
                <a:ext cx="10461086" cy="573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l-GR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𝚽</m:t>
                          </m:r>
                          <m:r>
                            <a:rPr lang="en-I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en-IN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N" sz="24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</m:e>
                            <m:sub>
                              <m:r>
                                <a:rPr lang="en-IN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IN" sz="2400" b="0" i="0" dirty="0" smtClean="0">
                              <a:solidFill>
                                <a:srgbClr val="000000"/>
                              </a:solidFill>
                              <a:latin typeface="Calibri Light" panose="020F0302020204030204"/>
                            </a:rPr>
                            <m:t>  + </m:t>
                          </m:r>
                          <m:r>
                            <m:rPr>
                              <m:sty m:val="p"/>
                            </m:rPr>
                            <a:rPr lang="el-G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func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4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02" y="4643247"/>
                <a:ext cx="10461086" cy="573106"/>
              </a:xfrm>
              <a:prstGeom prst="rect">
                <a:avLst/>
              </a:prstGeom>
              <a:blipFill rotWithShape="0">
                <a:blip r:embed="rId6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47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950265" y="1695404"/>
                <a:ext cx="10228723" cy="1148200"/>
              </a:xfr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109728" indent="0">
                  <a:buNone/>
                </a:pPr>
                <a:r>
                  <a:rPr lang="en-IN" b="0" dirty="0" smtClean="0">
                    <a:latin typeface="+mj-lt"/>
                  </a:rPr>
                  <a:t> 				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l-GR" b="1" i="0" smtClean="0">
                        <a:latin typeface="Cambria Math" panose="02040503050406030204" pitchFamily="18" charset="0"/>
                      </a:rPr>
                      <m:t>𝚽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IN" dirty="0" smtClean="0">
                  <a:latin typeface="+mj-lt"/>
                </a:endParaRPr>
              </a:p>
              <a:p>
                <a:pPr marL="109728" indent="0">
                  <a:buNone/>
                </a:pPr>
                <a:endParaRPr lang="en-IN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0265" y="1695404"/>
                <a:ext cx="10228723" cy="1148200"/>
              </a:xfr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0985" y="704325"/>
            <a:ext cx="10972800" cy="1066800"/>
          </a:xfrm>
        </p:spPr>
        <p:txBody>
          <a:bodyPr/>
          <a:lstStyle/>
          <a:p>
            <a:r>
              <a:rPr lang="en-IN" dirty="0" smtClean="0"/>
              <a:t>Introduction: Compressed Sensing Framework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197156" y="3188028"/>
                <a:ext cx="1046108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400" dirty="0" smtClean="0">
                    <a:latin typeface="+mj-lt"/>
                  </a:rPr>
                  <a:t>In practice: 	Any of </a:t>
                </a:r>
                <a14:m>
                  <m:oMath xmlns:m="http://schemas.openxmlformats.org/officeDocument/2006/math">
                    <m:r>
                      <a:rPr lang="en-IN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IN" sz="2400" dirty="0">
                    <a:solidFill>
                      <a:srgbClr val="000000"/>
                    </a:solidFill>
                    <a:latin typeface="Calibri Light" panose="020F0302020204030204"/>
                  </a:rPr>
                  <a:t>, </a:t>
                </a:r>
                <a14:m>
                  <m:oMath xmlns:m="http://schemas.openxmlformats.org/officeDocument/2006/math">
                    <m:r>
                      <a:rPr lang="el-GR" sz="2400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𝚽</m:t>
                    </m:r>
                  </m:oMath>
                </a14:m>
                <a:r>
                  <a:rPr lang="en-IN" sz="2400" dirty="0">
                    <a:solidFill>
                      <a:srgbClr val="000000"/>
                    </a:solidFill>
                    <a:latin typeface="Calibri Light" panose="020F0302020204030204"/>
                  </a:rPr>
                  <a:t>, </a:t>
                </a:r>
                <a14:m>
                  <m:oMath xmlns:m="http://schemas.openxmlformats.org/officeDocument/2006/math">
                    <m:r>
                      <a:rPr lang="el-GR" sz="2400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𝚿</m:t>
                    </m:r>
                  </m:oMath>
                </a14:m>
                <a:r>
                  <a:rPr lang="en-IN" sz="2400" dirty="0">
                    <a:solidFill>
                      <a:srgbClr val="000000"/>
                    </a:solidFill>
                    <a:latin typeface="Calibri Light" panose="020F0302020204030204"/>
                  </a:rPr>
                  <a:t> </a:t>
                </a:r>
                <a:r>
                  <a:rPr lang="en-IN" sz="2400" dirty="0" smtClean="0">
                    <a:solidFill>
                      <a:srgbClr val="000000"/>
                    </a:solidFill>
                    <a:latin typeface="Calibri Light" panose="020F0302020204030204"/>
                  </a:rPr>
                  <a:t>may have inaccuracies, or perturbations, or even 			simply structural properties known</a:t>
                </a:r>
              </a:p>
              <a:p>
                <a:endParaRPr lang="en-IN" sz="2400" dirty="0" smtClean="0">
                  <a:solidFill>
                    <a:srgbClr val="000000"/>
                  </a:solidFill>
                  <a:latin typeface="Calibri Light" panose="020F0302020204030204"/>
                </a:endParaRPr>
              </a:p>
              <a:p>
                <a:r>
                  <a:rPr lang="en-IN" sz="2400" dirty="0" smtClean="0">
                    <a:solidFill>
                      <a:srgbClr val="000000"/>
                    </a:solidFill>
                    <a:latin typeface="Calibri Light" panose="020F0302020204030204"/>
                  </a:rPr>
                  <a:t>We will discuss and tackle some of these perturbations, and propose empirical algorithms and/or theoretical bounds for recovery in each case.</a:t>
                </a:r>
                <a:br>
                  <a:rPr lang="en-IN" sz="2400" dirty="0" smtClean="0">
                    <a:solidFill>
                      <a:srgbClr val="000000"/>
                    </a:solidFill>
                    <a:latin typeface="Calibri Light" panose="020F0302020204030204"/>
                  </a:rPr>
                </a:br>
                <a:endParaRPr lang="en-IN" sz="2400" dirty="0">
                  <a:solidFill>
                    <a:srgbClr val="000000"/>
                  </a:solidFill>
                  <a:latin typeface="Calibri Light" panose="020F0302020204030204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 smtClean="0">
                    <a:latin typeface="+mj-lt"/>
                  </a:rPr>
                  <a:t>Perturbation </a:t>
                </a:r>
                <a:r>
                  <a:rPr lang="en-US" sz="2400" dirty="0">
                    <a:latin typeface="+mj-lt"/>
                  </a:rPr>
                  <a:t>in </a:t>
                </a:r>
                <a:r>
                  <a:rPr lang="en-US" sz="2400" dirty="0" smtClean="0">
                    <a:latin typeface="+mj-lt"/>
                  </a:rPr>
                  <a:t>sensing matrix or basis mismatch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 smtClean="0">
                    <a:latin typeface="+mj-lt"/>
                  </a:rPr>
                  <a:t>Tomographic </a:t>
                </a:r>
                <a:r>
                  <a:rPr lang="en-US" sz="2400" dirty="0">
                    <a:latin typeface="+mj-lt"/>
                  </a:rPr>
                  <a:t>reconstruction with unknown </a:t>
                </a:r>
                <a:r>
                  <a:rPr lang="en-US" sz="2400" dirty="0" smtClean="0">
                    <a:latin typeface="+mj-lt"/>
                  </a:rPr>
                  <a:t>angles</a:t>
                </a:r>
                <a:endParaRPr lang="en-US" sz="2400" dirty="0">
                  <a:latin typeface="+mj-lt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 smtClean="0">
                    <a:latin typeface="+mj-lt"/>
                  </a:rPr>
                  <a:t>Interference </a:t>
                </a:r>
                <a:r>
                  <a:rPr lang="en-US" sz="2400" dirty="0">
                    <a:latin typeface="+mj-lt"/>
                  </a:rPr>
                  <a:t>among two sparse signals</a:t>
                </a:r>
                <a:endParaRPr lang="en-IN" sz="24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156" y="3188028"/>
                <a:ext cx="10461086" cy="3416320"/>
              </a:xfrm>
              <a:prstGeom prst="rect">
                <a:avLst/>
              </a:prstGeom>
              <a:blipFill rotWithShape="0">
                <a:blip r:embed="rId3"/>
                <a:stretch>
                  <a:fillRect l="-874" t="-1429" b="-32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206914" y="2298396"/>
                <a:ext cx="10461086" cy="573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l-GR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𝚽</m:t>
                          </m:r>
                          <m:r>
                            <a:rPr lang="en-I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en-IN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N" sz="24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</m:e>
                            <m:sub>
                              <m:r>
                                <a:rPr lang="en-IN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IN" sz="2400" b="0" i="0" dirty="0" smtClean="0">
                              <a:solidFill>
                                <a:srgbClr val="000000"/>
                              </a:solidFill>
                              <a:latin typeface="Calibri Light" panose="020F0302020204030204"/>
                            </a:rPr>
                            <m:t>  + </m:t>
                          </m:r>
                          <m:r>
                            <m:rPr>
                              <m:sty m:val="p"/>
                            </m:rPr>
                            <a:rPr lang="el-G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func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4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14" y="2298396"/>
                <a:ext cx="10461086" cy="573106"/>
              </a:xfrm>
              <a:prstGeom prst="rect">
                <a:avLst/>
              </a:prstGeom>
              <a:blipFill rotWithShape="0">
                <a:blip r:embed="rId4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88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45031" y="2770741"/>
            <a:ext cx="10363200" cy="1509712"/>
          </a:xfrm>
        </p:spPr>
        <p:txBody>
          <a:bodyPr/>
          <a:lstStyle/>
          <a:p>
            <a:r>
              <a:rPr lang="en-IN" dirty="0" smtClean="0"/>
              <a:t>Section 1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5031" y="2627245"/>
            <a:ext cx="10363200" cy="1362075"/>
          </a:xfrm>
        </p:spPr>
        <p:txBody>
          <a:bodyPr/>
          <a:lstStyle/>
          <a:p>
            <a:r>
              <a:rPr lang="en-IN" dirty="0">
                <a:solidFill>
                  <a:srgbClr val="139D51"/>
                </a:solidFill>
              </a:rPr>
              <a:t>Perturbed Sensing Matrix</a:t>
            </a:r>
          </a:p>
        </p:txBody>
      </p:sp>
    </p:spTree>
    <p:extLst>
      <p:ext uri="{BB962C8B-B14F-4D97-AF65-F5344CB8AC3E}">
        <p14:creationId xmlns:p14="http://schemas.microsoft.com/office/powerpoint/2010/main" val="2100762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0985" y="704325"/>
            <a:ext cx="10972800" cy="1066800"/>
          </a:xfrm>
        </p:spPr>
        <p:txBody>
          <a:bodyPr/>
          <a:lstStyle/>
          <a:p>
            <a:r>
              <a:rPr lang="en-IN" dirty="0" smtClean="0"/>
              <a:t>Perturbed Sensing Matrix</a:t>
            </a:r>
            <a:endParaRPr lang="en-IN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609600" y="1878496"/>
            <a:ext cx="10972800" cy="4437622"/>
          </a:xfrm>
        </p:spPr>
        <p:txBody>
          <a:bodyPr/>
          <a:lstStyle/>
          <a:p>
            <a:r>
              <a:rPr lang="en-US" dirty="0"/>
              <a:t>Sensing matrix 𝚽 may have </a:t>
            </a:r>
            <a:r>
              <a:rPr lang="en-US" dirty="0" smtClean="0"/>
              <a:t>inaccuracies</a:t>
            </a:r>
          </a:p>
          <a:p>
            <a:r>
              <a:rPr lang="en-US" dirty="0" smtClean="0"/>
              <a:t>Sources: Calibration error, relative motion between instrument </a:t>
            </a:r>
            <a:r>
              <a:rPr lang="en-US" dirty="0"/>
              <a:t>and </a:t>
            </a:r>
            <a:r>
              <a:rPr lang="en-US" dirty="0" smtClean="0"/>
              <a:t>sample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Frequencies </a:t>
            </a:r>
            <a:r>
              <a:rPr lang="en-US" dirty="0"/>
              <a:t>of Fourier matrix in MRI being off by a small </a:t>
            </a:r>
            <a:r>
              <a:rPr lang="en-US" dirty="0" smtClean="0"/>
              <a:t>amount, tomography </a:t>
            </a:r>
            <a:r>
              <a:rPr lang="en-US" dirty="0"/>
              <a:t>projection angles being imperfectly </a:t>
            </a:r>
            <a:r>
              <a:rPr lang="en-US" dirty="0" smtClean="0"/>
              <a:t>known, etc.</a:t>
            </a:r>
          </a:p>
          <a:p>
            <a:r>
              <a:rPr lang="en-US" dirty="0" smtClean="0"/>
              <a:t>Because of its widespread use, we consider the Fourier matrix for measurement</a:t>
            </a:r>
          </a:p>
          <a:p>
            <a:r>
              <a:rPr lang="en-US" dirty="0" smtClean="0"/>
              <a:t>The framework developed is more general in applicability than the specific cases mentioned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203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0985" y="704325"/>
            <a:ext cx="10972800" cy="1066800"/>
          </a:xfrm>
        </p:spPr>
        <p:txBody>
          <a:bodyPr/>
          <a:lstStyle/>
          <a:p>
            <a:r>
              <a:rPr lang="en-IN" dirty="0" smtClean="0"/>
              <a:t>Perturbed Sensing Matrix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878496"/>
                <a:ext cx="10972800" cy="4437622"/>
              </a:xfrm>
            </p:spPr>
            <p:txBody>
              <a:bodyPr/>
              <a:lstStyle/>
              <a:p>
                <a:pPr marL="109728" indent="0">
                  <a:buNone/>
                </a:pPr>
                <a:r>
                  <a:rPr lang="en-IN" dirty="0" smtClean="0"/>
                  <a:t>Consider the case of a Fourier matrix with erroneously known frequencies</a:t>
                </a:r>
              </a:p>
              <a:p>
                <a:pPr marL="109728" indent="0">
                  <a:buNone/>
                </a:pPr>
                <a:r>
                  <a:rPr lang="en-IN" dirty="0" smtClean="0"/>
                  <a:t>Instead of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𝒕𝒓𝒖𝒆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𝑭𝒙</m:t>
                    </m:r>
                  </m:oMath>
                </a14:m>
                <a:r>
                  <a:rPr lang="en-IN" dirty="0" smtClean="0"/>
                  <a:t>   +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IN" dirty="0" smtClean="0"/>
                  <a:t>		</a:t>
                </a:r>
              </a:p>
              <a:p>
                <a:pPr marL="109728" indent="0">
                  <a:buNone/>
                </a:pPr>
                <a:r>
                  <a:rPr lang="en-IN" dirty="0" smtClean="0"/>
                  <a:t>We measure</a:t>
                </a:r>
                <a:r>
                  <a:rPr lang="en-IN" dirty="0"/>
                  <a:t>		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</m:acc>
                    <m:r>
                      <a:rPr lang="en-I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 </a:t>
                </a:r>
                <a:r>
                  <a:rPr lang="en-IN" sz="1800" dirty="0" smtClean="0"/>
                  <a:t> </a:t>
                </a:r>
                <a:r>
                  <a:rPr lang="en-IN" dirty="0" smtClean="0"/>
                  <a:t>+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endParaRPr lang="en-IN" dirty="0"/>
              </a:p>
              <a:p>
                <a:pPr marL="109728" indent="0">
                  <a:buNone/>
                </a:pPr>
                <a:endParaRPr lang="en-IN" dirty="0" smtClean="0"/>
              </a:p>
              <a:p>
                <a:pPr marL="109728" indent="0">
                  <a:buNone/>
                </a:pPr>
                <a:r>
                  <a:rPr lang="en-IN" dirty="0"/>
                  <a:t>Where</a:t>
                </a:r>
                <a:endParaRPr lang="en-IN" b="1" dirty="0" smtClean="0"/>
              </a:p>
              <a:p>
                <a:pPr marL="109728" indent="0">
                  <a:buNone/>
                </a:pPr>
                <a:r>
                  <a:rPr lang="en-IN" b="1" i="1" dirty="0" smtClean="0"/>
                  <a:t>	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IN" dirty="0"/>
                  <a:t>: </a:t>
                </a:r>
                <a:r>
                  <a:rPr lang="en-US" dirty="0" smtClean="0"/>
                  <a:t>Fourier </a:t>
                </a:r>
                <a:r>
                  <a:rPr lang="en-US" dirty="0"/>
                  <a:t>matrix at </a:t>
                </a:r>
                <a:r>
                  <a:rPr lang="en-US" dirty="0" smtClean="0"/>
                  <a:t>presumed frequencies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en-US" dirty="0" smtClean="0"/>
              </a:p>
              <a:p>
                <a:pPr marL="109728" indent="0">
                  <a:buNone/>
                </a:pPr>
                <a:r>
                  <a:rPr lang="en-IN" b="1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</m:acc>
                  </m:oMath>
                </a14:m>
                <a:r>
                  <a:rPr lang="en-US" dirty="0" smtClean="0"/>
                  <a:t>: Fourier matrix at the </a:t>
                </a:r>
                <a:r>
                  <a:rPr lang="en-IN" dirty="0" smtClean="0"/>
                  <a:t>perturbed frequencies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</m:oMath>
                </a14:m>
                <a:endParaRPr lang="en-IN" b="1" dirty="0" smtClean="0"/>
              </a:p>
              <a:p>
                <a:pPr marL="109728" indent="0">
                  <a:buNone/>
                </a:pPr>
                <a:r>
                  <a:rPr lang="en-IN" b="1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IN" dirty="0" smtClean="0"/>
                  <a:t>, 	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IN" dirty="0" smtClean="0"/>
                  <a:t> is small.</a:t>
                </a:r>
              </a:p>
              <a:p>
                <a:pPr marL="109728" indent="0">
                  <a:buNone/>
                </a:pPr>
                <a:endParaRPr lang="en-IN" dirty="0" smtClean="0"/>
              </a:p>
            </p:txBody>
          </p:sp>
        </mc:Choice>
        <mc:Fallback xmlns="">
          <p:sp>
            <p:nvSpPr>
              <p:cNvPr id="7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878496"/>
                <a:ext cx="10972800" cy="4437622"/>
              </a:xfrm>
              <a:blipFill rotWithShape="0">
                <a:blip r:embed="rId2"/>
                <a:stretch>
                  <a:fillRect l="-111" t="-1236" r="-8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93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0985" y="704325"/>
            <a:ext cx="10972800" cy="1066800"/>
          </a:xfrm>
        </p:spPr>
        <p:txBody>
          <a:bodyPr/>
          <a:lstStyle/>
          <a:p>
            <a:r>
              <a:rPr lang="en-IN" dirty="0" smtClean="0"/>
              <a:t>Perturbed Sensing Matrix: Framework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6348" y="1671735"/>
                <a:ext cx="10887438" cy="2056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 smtClean="0">
                    <a:latin typeface="+mj-lt"/>
                  </a:rPr>
                  <a:t>Using a first order  Taylor series approximation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IN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acc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+ ∆</m:t>
                      </m:r>
                      <m:f>
                        <m:fPr>
                          <m:ctrlP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num>
                        <m:den>
                          <m: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den>
                      </m:f>
                      <m:r>
                        <a:rPr lang="en-I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IN" sz="2000" dirty="0" smtClean="0">
                  <a:latin typeface="+mj-lt"/>
                </a:endParaRPr>
              </a:p>
              <a:p>
                <a:pPr algn="r"/>
                <a:r>
                  <a:rPr lang="en-IN" sz="2400" dirty="0" smtClean="0"/>
                  <a:t>where </a:t>
                </a:r>
                <a14:m>
                  <m:oMath xmlns:m="http://schemas.openxmlformats.org/officeDocument/2006/math">
                    <m:r>
                      <a:rPr lang="en-I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IN" sz="2400" dirty="0" smtClean="0"/>
                  <a:t> </a:t>
                </a:r>
                <a:r>
                  <a:rPr lang="en-IN" sz="2400" dirty="0"/>
                  <a:t>is a diagonal matrix,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  <m:r>
                          <a:rPr lang="en-I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 smtClean="0"/>
                  <a:t> , 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I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IN" sz="2400" dirty="0" smtClean="0"/>
                  <a:t> is the second order remainder in the Taylor approximation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48" y="1671735"/>
                <a:ext cx="10887438" cy="2056460"/>
              </a:xfrm>
              <a:prstGeom prst="rect">
                <a:avLst/>
              </a:prstGeom>
              <a:blipFill rotWithShape="0">
                <a:blip r:embed="rId2"/>
                <a:stretch>
                  <a:fillRect l="-896" t="-2367" r="-1512" b="-56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96348" y="3856385"/>
                <a:ext cx="10887437" cy="26861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IN" sz="2400" dirty="0" smtClean="0">
                    <a:solidFill>
                      <a:srgbClr val="000000"/>
                    </a:solidFill>
                    <a:latin typeface="Calibri Light" panose="020F0302020204030204"/>
                  </a:rPr>
                  <a:t>It can be verified that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num>
                        <m:den>
                          <m:r>
                            <a:rPr lang="en-I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den>
                      </m:f>
                      <m:r>
                        <a:rPr lang="en-I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𝑭𝑿</m:t>
                      </m:r>
                    </m:oMath>
                  </m:oMathPara>
                </a14:m>
                <a:endParaRPr lang="en-IN" sz="2400" dirty="0" smtClean="0">
                  <a:solidFill>
                    <a:srgbClr val="000000"/>
                  </a:solidFill>
                  <a:latin typeface="Calibri Light" panose="020F0302020204030204"/>
                </a:endParaRPr>
              </a:p>
              <a:p>
                <a:pPr lvl="0" algn="r"/>
                <a:r>
                  <a:rPr lang="en-IN" sz="2400" dirty="0" smtClean="0">
                    <a:solidFill>
                      <a:srgbClr val="000000"/>
                    </a:solidFill>
                    <a:latin typeface="Calibri Light" panose="020F0302020204030204"/>
                  </a:rPr>
                  <a:t>where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IN" sz="2400" dirty="0" smtClean="0">
                    <a:solidFill>
                      <a:srgbClr val="000000"/>
                    </a:solidFill>
                    <a:latin typeface="Calibri Light" panose="020F0302020204030204"/>
                  </a:rPr>
                  <a:t> </a:t>
                </a:r>
                <a:r>
                  <a:rPr lang="en-IN" sz="2400" dirty="0">
                    <a:solidFill>
                      <a:srgbClr val="000000"/>
                    </a:solidFill>
                    <a:latin typeface="Calibri Light" panose="020F0302020204030204"/>
                  </a:rPr>
                  <a:t>is a diagonal matrix, </a:t>
                </a:r>
                <a:r>
                  <a:rPr lang="en-IN" sz="2400" dirty="0" smtClean="0">
                    <a:solidFill>
                      <a:srgbClr val="000000"/>
                    </a:solidFill>
                    <a:latin typeface="Calibri Light" panose="020F0302020204030204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400" dirty="0" smtClean="0">
                    <a:solidFill>
                      <a:srgbClr val="000000"/>
                    </a:solidFill>
                    <a:latin typeface="Calibri Light" panose="020F0302020204030204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I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I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I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IN" sz="2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IN" sz="2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endParaRPr lang="en-IN" sz="2400" dirty="0" smtClean="0">
                  <a:solidFill>
                    <a:srgbClr val="000000"/>
                  </a:solidFill>
                  <a:latin typeface="Calibri Light" panose="020F0302020204030204"/>
                </a:endParaRPr>
              </a:p>
              <a:p>
                <a:pPr lvl="0"/>
                <a:r>
                  <a:rPr lang="en-IN" sz="2400" dirty="0" smtClean="0">
                    <a:solidFill>
                      <a:srgbClr val="000000"/>
                    </a:solidFill>
                    <a:latin typeface="Calibri Light" panose="020F0302020204030204"/>
                  </a:rPr>
                  <a:t>Therefore, 			      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I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I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𝑭𝑿</m:t>
                        </m:r>
                      </m:e>
                    </m:d>
                    <m:r>
                      <a:rPr lang="en-I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IN" sz="2400" b="1" dirty="0" smtClean="0">
                  <a:solidFill>
                    <a:srgbClr val="000000"/>
                  </a:solidFill>
                  <a:latin typeface="Calibri Light" panose="020F0302020204030204"/>
                </a:endParaRPr>
              </a:p>
              <a:p>
                <a:pPr lvl="0">
                  <a:spcBef>
                    <a:spcPts val="1800"/>
                  </a:spcBef>
                  <a:spcAft>
                    <a:spcPts val="600"/>
                  </a:spcAft>
                </a:pPr>
                <a:r>
                  <a:rPr lang="en-IN" sz="2400" dirty="0" smtClean="0">
                    <a:solidFill>
                      <a:srgbClr val="000000"/>
                    </a:solidFill>
                    <a:latin typeface="Calibri Light" panose="020F0302020204030204"/>
                  </a:rPr>
                  <a:t>The </a:t>
                </a:r>
                <a:r>
                  <a:rPr lang="en-IN" sz="2400" dirty="0">
                    <a:solidFill>
                      <a:srgbClr val="000000"/>
                    </a:solidFill>
                    <a:latin typeface="Calibri Light" panose="020F0302020204030204"/>
                  </a:rPr>
                  <a:t>algorithm </a:t>
                </a:r>
                <a:r>
                  <a:rPr lang="en-IN" sz="2400" dirty="0" smtClean="0">
                    <a:solidFill>
                      <a:srgbClr val="000000"/>
                    </a:solidFill>
                    <a:latin typeface="Calibri Light" panose="020F0302020204030204"/>
                  </a:rPr>
                  <a:t>is designed for </a:t>
                </a:r>
                <a:r>
                  <a:rPr lang="en-IN" sz="2400" dirty="0">
                    <a:solidFill>
                      <a:srgbClr val="000000"/>
                    </a:solidFill>
                    <a:latin typeface="Calibri Light" panose="020F0302020204030204"/>
                  </a:rPr>
                  <a:t>a general acquisition model of the </a:t>
                </a:r>
                <a:r>
                  <a:rPr lang="en-IN" sz="2400" dirty="0" smtClean="0">
                    <a:solidFill>
                      <a:srgbClr val="000000"/>
                    </a:solidFill>
                    <a:latin typeface="Calibri Light" panose="020F0302020204030204"/>
                  </a:rPr>
                  <a:t>form </a:t>
                </a:r>
                <a14:m>
                  <m:oMath xmlns:m="http://schemas.openxmlformats.org/officeDocument/2006/math">
                    <m:r>
                      <a:rPr lang="en-IN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I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I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IN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IN" sz="2800" b="1" dirty="0">
                  <a:solidFill>
                    <a:srgbClr val="000000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48" y="3856385"/>
                <a:ext cx="10887437" cy="2686120"/>
              </a:xfrm>
              <a:prstGeom prst="rect">
                <a:avLst/>
              </a:prstGeom>
              <a:blipFill rotWithShape="0">
                <a:blip r:embed="rId3"/>
                <a:stretch>
                  <a:fillRect l="-896" t="-1818" b="-43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99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0985" y="704325"/>
            <a:ext cx="10972800" cy="1066800"/>
          </a:xfrm>
        </p:spPr>
        <p:txBody>
          <a:bodyPr/>
          <a:lstStyle/>
          <a:p>
            <a:r>
              <a:rPr lang="en-IN" dirty="0" smtClean="0"/>
              <a:t>Perturbed Sensing Matrix: Algorithm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510985" y="1651067"/>
                <a:ext cx="11277603" cy="1354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I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I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I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𝑭𝑿</m:t>
                          </m:r>
                        </m:e>
                      </m:d>
                      <m:r>
                        <a:rPr lang="en-I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IN" sz="2400" b="1" dirty="0" smtClean="0">
                  <a:solidFill>
                    <a:srgbClr val="00B050"/>
                  </a:solidFill>
                  <a:latin typeface="Calibri Light" panose="020F0302020204030204"/>
                </a:endParaRPr>
              </a:p>
              <a:p>
                <a:pPr lvl="0"/>
                <a:r>
                  <a:rPr lang="en-IN" sz="2400" dirty="0" smtClean="0">
                    <a:solidFill>
                      <a:srgbClr val="000000"/>
                    </a:solidFill>
                    <a:latin typeface="Calibri Light" panose="020F0302020204030204"/>
                  </a:rPr>
                  <a:t>We use a two-step, alternating algorithm, where we iterate multiple times over two optimization problems – each one solved using well-known convex optimization methods </a:t>
                </a:r>
                <a:endParaRPr lang="en-IN" sz="2400" dirty="0" smtClean="0">
                  <a:solidFill>
                    <a:srgbClr val="000000"/>
                  </a:solidFill>
                  <a:latin typeface="Calibri Light" panose="020F0302020204030204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5" y="1651067"/>
                <a:ext cx="11277603" cy="1354217"/>
              </a:xfrm>
              <a:prstGeom prst="rect">
                <a:avLst/>
              </a:prstGeom>
              <a:blipFill rotWithShape="0">
                <a:blip r:embed="rId3"/>
                <a:stretch>
                  <a:fillRect l="-865" b="-94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10984" y="3112314"/>
                <a:ext cx="11277603" cy="3462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buClr>
                    <a:srgbClr val="00B050"/>
                  </a:buClr>
                  <a:buFont typeface="Arial" panose="020B0604020202020204" pitchFamily="34" charset="0"/>
                  <a:buChar char="•"/>
                </a:pPr>
                <a:r>
                  <a:rPr lang="en-IN" sz="2400" b="1" dirty="0" smtClean="0">
                    <a:solidFill>
                      <a:srgbClr val="00B050"/>
                    </a:solidFill>
                  </a:rPr>
                  <a:t>Step 1</a:t>
                </a:r>
                <a:r>
                  <a:rPr lang="en-IN" sz="2400" dirty="0" smtClean="0">
                    <a:solidFill>
                      <a:srgbClr val="000000"/>
                    </a:solidFill>
                    <a:latin typeface="Calibri Light" panose="020F0302020204030204"/>
                  </a:rPr>
                  <a:t>: Solve for best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IN" sz="2400" dirty="0" smtClean="0">
                  <a:solidFill>
                    <a:srgbClr val="000000"/>
                  </a:solidFill>
                  <a:latin typeface="Calibri Light" panose="020F0302020204030204"/>
                </a:endParaRPr>
              </a:p>
              <a:p>
                <a:pPr>
                  <a:buClr>
                    <a:srgbClr val="00B05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en-I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I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n-I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I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𝑭𝑿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IN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sSub>
                            <m:sSubPr>
                              <m:ctrlPr>
                                <a:rPr lang="en-IN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</m:e>
                            <m:sub>
                              <m:r>
                                <a:rPr lang="en-IN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IN" sz="2400" dirty="0">
                              <a:solidFill>
                                <a:srgbClr val="000000"/>
                              </a:solidFill>
                              <a:latin typeface="Calibri Light" panose="020F0302020204030204"/>
                            </a:rPr>
                            <m:t>  + </m:t>
                          </m:r>
                          <m:r>
                            <m:rPr>
                              <m:sty m:val="p"/>
                            </m:rPr>
                            <a:rPr lang="el-GR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func>
                      <m:r>
                        <a:rPr lang="en-IN" sz="2400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  <a:p>
                <a:pPr lvl="0">
                  <a:buClr>
                    <a:srgbClr val="00B050"/>
                  </a:buClr>
                </a:pPr>
                <a:endParaRPr lang="en-IN" sz="2400" dirty="0" smtClean="0">
                  <a:solidFill>
                    <a:srgbClr val="000000"/>
                  </a:solidFill>
                  <a:latin typeface="Calibri Light" panose="020F0302020204030204"/>
                </a:endParaRPr>
              </a:p>
              <a:p>
                <a:pPr marL="342900" indent="-342900">
                  <a:buClr>
                    <a:srgbClr val="00B050"/>
                  </a:buClr>
                  <a:buFont typeface="Arial" panose="020B0604020202020204" pitchFamily="34" charset="0"/>
                  <a:buChar char="•"/>
                </a:pPr>
                <a:r>
                  <a:rPr lang="en-IN" sz="2400" b="1" dirty="0">
                    <a:solidFill>
                      <a:srgbClr val="00B050"/>
                    </a:solidFill>
                  </a:rPr>
                  <a:t>Step </a:t>
                </a:r>
                <a:r>
                  <a:rPr lang="en-IN" sz="2400" b="1" dirty="0">
                    <a:solidFill>
                      <a:srgbClr val="00B050"/>
                    </a:solidFill>
                  </a:rPr>
                  <a:t>2</a:t>
                </a:r>
                <a:r>
                  <a:rPr lang="en-IN" sz="2400" dirty="0" smtClean="0">
                    <a:solidFill>
                      <a:srgbClr val="000000"/>
                    </a:solidFill>
                    <a:latin typeface="Calibri Light" panose="020F0302020204030204"/>
                  </a:rPr>
                  <a:t>: </a:t>
                </a:r>
                <a:r>
                  <a:rPr lang="en-IN" sz="2400" dirty="0">
                    <a:solidFill>
                      <a:srgbClr val="000000"/>
                    </a:solidFill>
                    <a:latin typeface="Calibri Light" panose="020F0302020204030204"/>
                  </a:rPr>
                  <a:t>Solve for best </a:t>
                </a:r>
                <a:r>
                  <a:rPr lang="en-IN" sz="2400" dirty="0" smtClean="0">
                    <a:solidFill>
                      <a:srgbClr val="000000"/>
                    </a:solidFill>
                    <a:latin typeface="Calibri Light" panose="020F0302020204030204"/>
                  </a:rPr>
                  <a:t>diagonal </a:t>
                </a:r>
                <a14:m>
                  <m:oMath xmlns:m="http://schemas.openxmlformats.org/officeDocument/2006/math">
                    <m:r>
                      <a:rPr lang="en-I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en-IN" sz="2400" dirty="0">
                  <a:solidFill>
                    <a:srgbClr val="000000"/>
                  </a:solidFill>
                  <a:latin typeface="Calibri Light" panose="020F0302020204030204"/>
                </a:endParaRPr>
              </a:p>
              <a:p>
                <a:pPr>
                  <a:buClr>
                    <a:srgbClr val="00B05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I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I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I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n-I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̂"/>
                                  <m:ctrlPr>
                                    <a:rPr lang="en-IN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</m:acc>
                              <m:r>
                                <a:rPr lang="en-I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𝑭𝑿</m:t>
                              </m:r>
                            </m:e>
                          </m:d>
                          <m:r>
                            <a:rPr lang="en-I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sSub>
                            <m:sSubPr>
                              <m:ctrlPr>
                                <a:rPr lang="en-I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</m:e>
                            <m:sub>
                              <m:r>
                                <a:rPr lang="en-I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IN" sz="240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rgbClr val="00B050"/>
                  </a:buClr>
                </a:pPr>
                <a:r>
                  <a:rPr lang="en-IN" sz="2400" b="0" dirty="0" smtClean="0">
                    <a:solidFill>
                      <a:srgbClr val="000000"/>
                    </a:solidFill>
                  </a:rPr>
                  <a:t> 				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                  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  <m:r>
                          <a:rPr lang="en-I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I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400" dirty="0" smtClean="0">
                  <a:solidFill>
                    <a:srgbClr val="000000"/>
                  </a:solidFill>
                  <a:latin typeface="Calibri Light" panose="020F0302020204030204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is an upper bound on </a:t>
                </a:r>
                <a:r>
                  <a:rPr lang="en-US" sz="2400" dirty="0"/>
                  <a:t>the magnitude of the </a:t>
                </a:r>
                <a:r>
                  <a:rPr lang="en-US" sz="2400" dirty="0" smtClean="0"/>
                  <a:t>perturbations (a </a:t>
                </a:r>
                <a:r>
                  <a:rPr lang="en-US" sz="2400" dirty="0"/>
                  <a:t>constant vector, containing the same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400" dirty="0" smtClean="0"/>
                  <a:t> in </a:t>
                </a:r>
                <a:r>
                  <a:rPr lang="en-IN" sz="2400" dirty="0" smtClean="0"/>
                  <a:t>each element)</a:t>
                </a:r>
                <a:endParaRPr lang="en-IN" sz="2400" dirty="0" smtClean="0">
                  <a:solidFill>
                    <a:srgbClr val="000000"/>
                  </a:solidFill>
                  <a:latin typeface="Calibri Light" panose="020F0302020204030204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4" y="3112314"/>
                <a:ext cx="11277603" cy="3462423"/>
              </a:xfrm>
              <a:prstGeom prst="rect">
                <a:avLst/>
              </a:prstGeom>
              <a:blipFill rotWithShape="0">
                <a:blip r:embed="rId4"/>
                <a:stretch>
                  <a:fillRect l="-865" t="-1408" b="-29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510983" y="3005284"/>
            <a:ext cx="11277603" cy="2741092"/>
          </a:xfrm>
          <a:prstGeom prst="rect">
            <a:avLst/>
          </a:prstGeom>
          <a:noFill/>
          <a:ln w="19050">
            <a:solidFill>
              <a:srgbClr val="58BE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87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es strategy  proposal presentation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strategy  proposal presentation" id="{046EAC39-0F7A-434B-A008-25AEA0734A86}" vid="{35BA20B6-3833-4B27-995B-0B2F0A323CD3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9BB7A1-C70F-403E-B471-F185B83BA8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strategy proposal presentation</Template>
  <TotalTime>0</TotalTime>
  <Words>456</Words>
  <Application>Microsoft Office PowerPoint</Application>
  <PresentationFormat>Widescreen</PresentationFormat>
  <Paragraphs>123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Georgia</vt:lpstr>
      <vt:lpstr>Wingdings 2</vt:lpstr>
      <vt:lpstr>Sales strategy  proposal presentation</vt:lpstr>
      <vt:lpstr>Signal Recovery Under Perturbations</vt:lpstr>
      <vt:lpstr>Outline</vt:lpstr>
      <vt:lpstr>Introduction: Compressed Sensing Framework</vt:lpstr>
      <vt:lpstr>Introduction: Compressed Sensing Framework</vt:lpstr>
      <vt:lpstr>Perturbed Sensing Matrix</vt:lpstr>
      <vt:lpstr>Perturbed Sensing Matrix</vt:lpstr>
      <vt:lpstr>Perturbed Sensing Matrix</vt:lpstr>
      <vt:lpstr>Perturbed Sensing Matrix: Framework</vt:lpstr>
      <vt:lpstr>Perturbed Sensing Matrix: Algorithm</vt:lpstr>
      <vt:lpstr>Perturbed Sensing Matrix: Results</vt:lpstr>
      <vt:lpstr>PowerPoint Presentation</vt:lpstr>
      <vt:lpstr>PowerPoint Presentation</vt:lpstr>
      <vt:lpstr>Tomographic Recovery with  Unknown View Angles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2016-10-19T07:24:53Z</dcterms:created>
  <dcterms:modified xsi:type="dcterms:W3CDTF">2016-10-19T09:58:33Z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TC034605579991</vt:lpwstr>
  </property>
</Properties>
</file>