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55"/>
  </p:notesMasterIdLst>
  <p:handoutMasterIdLst>
    <p:handoutMasterId r:id="rId56"/>
  </p:handoutMasterIdLst>
  <p:sldIdLst>
    <p:sldId id="275" r:id="rId3"/>
    <p:sldId id="276" r:id="rId4"/>
    <p:sldId id="277" r:id="rId5"/>
    <p:sldId id="281" r:id="rId6"/>
    <p:sldId id="293" r:id="rId7"/>
    <p:sldId id="282" r:id="rId8"/>
    <p:sldId id="284" r:id="rId9"/>
    <p:sldId id="285" r:id="rId10"/>
    <p:sldId id="287" r:id="rId11"/>
    <p:sldId id="288" r:id="rId12"/>
    <p:sldId id="290" r:id="rId13"/>
    <p:sldId id="292" r:id="rId14"/>
    <p:sldId id="301" r:id="rId15"/>
    <p:sldId id="303" r:id="rId16"/>
    <p:sldId id="294" r:id="rId17"/>
    <p:sldId id="295" r:id="rId18"/>
    <p:sldId id="297" r:id="rId19"/>
    <p:sldId id="298" r:id="rId20"/>
    <p:sldId id="296" r:id="rId21"/>
    <p:sldId id="299" r:id="rId22"/>
    <p:sldId id="304" r:id="rId23"/>
    <p:sldId id="307" r:id="rId24"/>
    <p:sldId id="306" r:id="rId25"/>
    <p:sldId id="308" r:id="rId26"/>
    <p:sldId id="305" r:id="rId27"/>
    <p:sldId id="309" r:id="rId28"/>
    <p:sldId id="310" r:id="rId29"/>
    <p:sldId id="300" r:id="rId30"/>
    <p:sldId id="311" r:id="rId31"/>
    <p:sldId id="312" r:id="rId32"/>
    <p:sldId id="313" r:id="rId33"/>
    <p:sldId id="314" r:id="rId34"/>
    <p:sldId id="315" r:id="rId35"/>
    <p:sldId id="318" r:id="rId36"/>
    <p:sldId id="319" r:id="rId37"/>
    <p:sldId id="320" r:id="rId38"/>
    <p:sldId id="321" r:id="rId39"/>
    <p:sldId id="322" r:id="rId40"/>
    <p:sldId id="323" r:id="rId41"/>
    <p:sldId id="324" r:id="rId42"/>
    <p:sldId id="325" r:id="rId43"/>
    <p:sldId id="333" r:id="rId44"/>
    <p:sldId id="326" r:id="rId45"/>
    <p:sldId id="327" r:id="rId46"/>
    <p:sldId id="329" r:id="rId47"/>
    <p:sldId id="331" r:id="rId48"/>
    <p:sldId id="332" r:id="rId49"/>
    <p:sldId id="334" r:id="rId50"/>
    <p:sldId id="273" r:id="rId51"/>
    <p:sldId id="330" r:id="rId52"/>
    <p:sldId id="317" r:id="rId53"/>
    <p:sldId id="32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9D51"/>
    <a:srgbClr val="58BE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53" autoAdjust="0"/>
  </p:normalViewPr>
  <p:slideViewPr>
    <p:cSldViewPr snapToGrid="0">
      <p:cViewPr varScale="1">
        <p:scale>
          <a:sx n="77" d="100"/>
          <a:sy n="77" d="100"/>
        </p:scale>
        <p:origin x="835"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20-Oct-16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20-Oct-16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a:p>
        </p:txBody>
      </p:sp>
    </p:spTree>
    <p:extLst>
      <p:ext uri="{BB962C8B-B14F-4D97-AF65-F5344CB8AC3E}">
        <p14:creationId xmlns:p14="http://schemas.microsoft.com/office/powerpoint/2010/main" val="153608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a:p>
        </p:txBody>
      </p:sp>
    </p:spTree>
    <p:extLst>
      <p:ext uri="{BB962C8B-B14F-4D97-AF65-F5344CB8AC3E}">
        <p14:creationId xmlns:p14="http://schemas.microsoft.com/office/powerpoint/2010/main" val="404801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a:p>
        </p:txBody>
      </p:sp>
    </p:spTree>
    <p:extLst>
      <p:ext uri="{BB962C8B-B14F-4D97-AF65-F5344CB8AC3E}">
        <p14:creationId xmlns:p14="http://schemas.microsoft.com/office/powerpoint/2010/main" val="318471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a:p>
        </p:txBody>
      </p:sp>
    </p:spTree>
    <p:extLst>
      <p:ext uri="{BB962C8B-B14F-4D97-AF65-F5344CB8AC3E}">
        <p14:creationId xmlns:p14="http://schemas.microsoft.com/office/powerpoint/2010/main" val="185688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a:p>
        </p:txBody>
      </p:sp>
    </p:spTree>
    <p:extLst>
      <p:ext uri="{BB962C8B-B14F-4D97-AF65-F5344CB8AC3E}">
        <p14:creationId xmlns:p14="http://schemas.microsoft.com/office/powerpoint/2010/main" val="283310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050" dirty="0" smtClean="0"/>
              <a:t>Alternative</a:t>
            </a:r>
            <a:r>
              <a:rPr lang="en-IN" sz="1050" baseline="0" dirty="0" smtClean="0"/>
              <a:t> being the constrained formulation of the problem</a:t>
            </a:r>
            <a:endParaRPr lang="en-IN" sz="1050"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254282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Initialize \delta to 0</a:t>
            </a:r>
          </a:p>
          <a:p>
            <a:r>
              <a:rPr lang="en-IN" dirty="0" smtClean="0"/>
              <a:t>Iterate</a:t>
            </a:r>
            <a:r>
              <a:rPr lang="en-IN" baseline="0" dirty="0" smtClean="0"/>
              <a:t> till convergence</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205756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271602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Talk about the error in frequencies becoming large even if error in \theta</a:t>
            </a:r>
            <a:r>
              <a:rPr lang="en-IN" baseline="0" dirty="0" smtClean="0"/>
              <a:t> is small</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a:p>
        </p:txBody>
      </p:sp>
    </p:spTree>
    <p:extLst>
      <p:ext uri="{BB962C8B-B14F-4D97-AF65-F5344CB8AC3E}">
        <p14:creationId xmlns:p14="http://schemas.microsoft.com/office/powerpoint/2010/main" val="123019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Talk about the error in frequencies becoming large even if error in \theta</a:t>
            </a:r>
            <a:r>
              <a:rPr lang="en-IN" baseline="0" dirty="0" smtClean="0"/>
              <a:t> is small</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121296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116281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Describe tomography basics?</a:t>
            </a:r>
            <a:r>
              <a:rPr lang="en-IN" baseline="0" dirty="0" smtClean="0"/>
              <a:t> Fourier slice theorem</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a:p>
        </p:txBody>
      </p:sp>
    </p:spTree>
    <p:extLst>
      <p:ext uri="{BB962C8B-B14F-4D97-AF65-F5344CB8AC3E}">
        <p14:creationId xmlns:p14="http://schemas.microsoft.com/office/powerpoint/2010/main" val="197948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a:p>
        </p:txBody>
      </p:sp>
    </p:spTree>
    <p:extLst>
      <p:ext uri="{BB962C8B-B14F-4D97-AF65-F5344CB8AC3E}">
        <p14:creationId xmlns:p14="http://schemas.microsoft.com/office/powerpoint/2010/main" val="2713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20-Oct-16</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20-Oct-16</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20-Oct-16</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20-Oct-16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20-Oct-16</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jpg"/><Relationship Id="rId7" Type="http://schemas.openxmlformats.org/officeDocument/2006/relationships/image" Target="../media/image41.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3.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5373" y="4078841"/>
            <a:ext cx="11317357" cy="2480985"/>
          </a:xfrm>
        </p:spPr>
        <p:txBody>
          <a:bodyPr>
            <a:normAutofit fontScale="85000" lnSpcReduction="20000"/>
          </a:bodyPr>
          <a:lstStyle/>
          <a:p>
            <a:r>
              <a:rPr lang="en-US" dirty="0" smtClean="0"/>
              <a:t>Eeshan Malhotra, 14305R001</a:t>
            </a:r>
          </a:p>
          <a:p>
            <a:endParaRPr lang="en-US" dirty="0" smtClean="0"/>
          </a:p>
          <a:p>
            <a:pPr>
              <a:spcAft>
                <a:spcPts val="600"/>
              </a:spcAft>
            </a:pPr>
            <a:r>
              <a:rPr lang="en-US" i="1" dirty="0" smtClean="0"/>
              <a:t>Under the guidance of </a:t>
            </a:r>
          </a:p>
          <a:p>
            <a:pPr marL="288925"/>
            <a:r>
              <a:rPr lang="en-US" dirty="0" smtClean="0"/>
              <a:t>Prof. Ajit Rajwade</a:t>
            </a:r>
          </a:p>
          <a:p>
            <a:pPr marL="288925"/>
            <a:r>
              <a:rPr lang="en-US" dirty="0"/>
              <a:t>Department of Computer Science and Engineering, IIT Bombay</a:t>
            </a:r>
          </a:p>
          <a:p>
            <a:pPr marL="288925"/>
            <a:endParaRPr lang="en-US" dirty="0" smtClean="0"/>
          </a:p>
          <a:p>
            <a:pPr marL="288925"/>
            <a:r>
              <a:rPr lang="en-US" dirty="0" smtClean="0"/>
              <a:t>Dr. Karthik Gurumoorthy</a:t>
            </a:r>
          </a:p>
          <a:p>
            <a:pPr marL="288925"/>
            <a:r>
              <a:rPr lang="en-US" dirty="0"/>
              <a:t>Amazon Development </a:t>
            </a:r>
            <a:r>
              <a:rPr lang="en-US" dirty="0" smtClean="0"/>
              <a:t>Centre &amp; ICTS Bangalore</a:t>
            </a:r>
            <a:endParaRPr lang="en-US" dirty="0"/>
          </a:p>
        </p:txBody>
      </p:sp>
      <p:sp>
        <p:nvSpPr>
          <p:cNvPr id="2" name="Title 1"/>
          <p:cNvSpPr>
            <a:spLocks noGrp="1"/>
          </p:cNvSpPr>
          <p:nvPr>
            <p:ph type="ctrTitle"/>
          </p:nvPr>
        </p:nvSpPr>
        <p:spPr>
          <a:xfrm>
            <a:off x="475130" y="1711605"/>
            <a:ext cx="11277600" cy="1470025"/>
          </a:xfrm>
        </p:spPr>
        <p:txBody>
          <a:bodyPr>
            <a:normAutofit/>
          </a:bodyPr>
          <a:lstStyle/>
          <a:p>
            <a:r>
              <a:rPr lang="en-US" sz="4800" dirty="0" smtClean="0"/>
              <a:t>Signal Recovery Under Perturbations</a:t>
            </a:r>
            <a:endParaRPr lang="en-US" sz="4800"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Results</a:t>
            </a:r>
            <a:endParaRPr lang="en-IN" dirty="0"/>
          </a:p>
        </p:txBody>
      </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609600" y="1878496"/>
                <a:ext cx="10972800" cy="4631634"/>
              </a:xfrm>
            </p:spPr>
            <p:txBody>
              <a:bodyPr>
                <a:normAutofit lnSpcReduction="10000"/>
              </a:bodyPr>
              <a:lstStyle/>
              <a:p>
                <a:pPr>
                  <a:buClr>
                    <a:srgbClr val="58BE12"/>
                  </a:buClr>
                </a:pPr>
                <a:r>
                  <a:rPr lang="en-IN" dirty="0" smtClean="0"/>
                  <a:t>In experiments with simulated data, results are much superior than a naïve approach of ignoring perturbation</a:t>
                </a:r>
              </a:p>
              <a:p>
                <a:pPr>
                  <a:buClr>
                    <a:srgbClr val="58BE12"/>
                  </a:buClr>
                </a:pPr>
                <a:r>
                  <a:rPr lang="en-IN" dirty="0" smtClean="0"/>
                  <a:t>Error measured as:</a:t>
                </a:r>
              </a:p>
              <a:p>
                <a:pPr>
                  <a:buClr>
                    <a:srgbClr val="58BE12"/>
                  </a:buClr>
                </a:pPr>
                <a:endParaRPr lang="en-IN" dirty="0" smtClean="0"/>
              </a:p>
              <a:p>
                <a:pPr>
                  <a:buClr>
                    <a:srgbClr val="58BE12"/>
                  </a:buClr>
                </a:pPr>
                <a:endParaRPr lang="en-IN" dirty="0" smtClean="0"/>
              </a:p>
              <a:p>
                <a:pPr>
                  <a:buClr>
                    <a:srgbClr val="58BE12"/>
                  </a:buClr>
                </a:pPr>
                <a:r>
                  <a:rPr lang="en-US" dirty="0" smtClean="0"/>
                  <a:t>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𝑚𝑎𝑥</m:t>
                        </m:r>
                      </m:sub>
                    </m:sSub>
                  </m:oMath>
                </a14:m>
                <a:r>
                  <a:rPr lang="en-US" dirty="0" smtClean="0"/>
                  <a:t>≈ 0.1</a:t>
                </a:r>
                <a:r>
                  <a:rPr lang="en-US" dirty="0"/>
                  <a:t>, </a:t>
                </a:r>
                <a:endParaRPr lang="en-US" dirty="0" smtClean="0"/>
              </a:p>
              <a:p>
                <a:pPr lvl="1">
                  <a:buClr>
                    <a:srgbClr val="58BE12"/>
                  </a:buClr>
                </a:pPr>
                <a:r>
                  <a:rPr lang="en-US" dirty="0" smtClean="0"/>
                  <a:t>Alternating algorithm: error of ≤</a:t>
                </a:r>
                <a:r>
                  <a:rPr lang="en-US" dirty="0"/>
                  <a:t>5</a:t>
                </a:r>
                <a:r>
                  <a:rPr lang="en-US" dirty="0" smtClean="0"/>
                  <a:t>% consistently</a:t>
                </a:r>
              </a:p>
              <a:p>
                <a:pPr lvl="1">
                  <a:buClr>
                    <a:srgbClr val="58BE12"/>
                  </a:buClr>
                </a:pPr>
                <a:r>
                  <a:rPr lang="en-US" dirty="0" smtClean="0"/>
                  <a:t>Ignoring perturbations: often &gt;20</a:t>
                </a:r>
                <a:r>
                  <a:rPr lang="en-US" dirty="0"/>
                  <a:t>%</a:t>
                </a:r>
                <a:endParaRPr lang="en-IN" dirty="0" smtClean="0"/>
              </a:p>
              <a:p>
                <a:pPr>
                  <a:buClr>
                    <a:srgbClr val="58BE12"/>
                  </a:buClr>
                </a:pPr>
                <a:r>
                  <a:rPr lang="en-IN" dirty="0" smtClean="0"/>
                  <a:t>Not much impact of varying length, </a:t>
                </a:r>
                <a14:m>
                  <m:oMath xmlns:m="http://schemas.openxmlformats.org/officeDocument/2006/math">
                    <m:r>
                      <a:rPr lang="en-IN" b="0" i="1" smtClean="0">
                        <a:latin typeface="Cambria Math" panose="02040503050406030204" pitchFamily="18" charset="0"/>
                      </a:rPr>
                      <m:t>𝑙</m:t>
                    </m:r>
                  </m:oMath>
                </a14:m>
                <a:r>
                  <a:rPr lang="en-IN" dirty="0" smtClean="0"/>
                  <a:t>-2 norm</a:t>
                </a:r>
              </a:p>
              <a:p>
                <a:pPr>
                  <a:buClr>
                    <a:srgbClr val="58BE12"/>
                  </a:buClr>
                </a:pPr>
                <a:r>
                  <a:rPr lang="en-IN" dirty="0"/>
                  <a:t>R</a:t>
                </a:r>
                <a:r>
                  <a:rPr lang="en-IN" dirty="0" smtClean="0"/>
                  <a:t>esults significantly vary by changing number of measurements, sparsity of signal,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𝑚𝑎𝑥</m:t>
                        </m:r>
                      </m:sub>
                    </m:sSub>
                  </m:oMath>
                </a14:m>
                <a:endParaRPr lang="en-IN"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609600" y="1878496"/>
                <a:ext cx="10972800" cy="4631634"/>
              </a:xfrm>
              <a:blipFill rotWithShape="0">
                <a:blip r:embed="rId2"/>
                <a:stretch>
                  <a:fillRect t="-2105" b="-2368"/>
                </a:stretch>
              </a:blipFill>
            </p:spPr>
            <p:txBody>
              <a:bodyPr/>
              <a:lstStyle/>
              <a:p>
                <a:r>
                  <a:rPr lang="en-IN">
                    <a:noFill/>
                  </a:rPr>
                  <a:t> </a:t>
                </a:r>
              </a:p>
            </p:txBody>
          </p:sp>
        </mc:Fallback>
      </mc:AlternateContent>
      <p:pic>
        <p:nvPicPr>
          <p:cNvPr id="2" name="Picture 1"/>
          <p:cNvPicPr>
            <a:picLocks noChangeAspect="1"/>
          </p:cNvPicPr>
          <p:nvPr/>
        </p:nvPicPr>
        <p:blipFill>
          <a:blip r:embed="rId3"/>
          <a:stretch>
            <a:fillRect/>
          </a:stretch>
        </p:blipFill>
        <p:spPr>
          <a:xfrm>
            <a:off x="3812485" y="3006793"/>
            <a:ext cx="5166279" cy="1018555"/>
          </a:xfrm>
          <a:prstGeom prst="rect">
            <a:avLst/>
          </a:prstGeom>
        </p:spPr>
      </p:pic>
    </p:spTree>
    <p:extLst>
      <p:ext uri="{BB962C8B-B14F-4D97-AF65-F5344CB8AC3E}">
        <p14:creationId xmlns:p14="http://schemas.microsoft.com/office/powerpoint/2010/main" val="8953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370" t="15388"/>
          <a:stretch/>
        </p:blipFill>
        <p:spPr>
          <a:xfrm>
            <a:off x="8083295" y="2829561"/>
            <a:ext cx="3754207" cy="309472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5389" r="5023"/>
          <a:stretch/>
        </p:blipFill>
        <p:spPr>
          <a:xfrm>
            <a:off x="3917378" y="2829559"/>
            <a:ext cx="3934270" cy="3094723"/>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10582"/>
          <a:stretch/>
        </p:blipFill>
        <p:spPr>
          <a:xfrm>
            <a:off x="139596" y="2653745"/>
            <a:ext cx="4142342" cy="3270538"/>
          </a:xfrm>
          <a:prstGeom prst="rect">
            <a:avLst/>
          </a:prstGeom>
        </p:spPr>
      </p:pic>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Results</a:t>
            </a:r>
            <a:endParaRPr lang="en-IN" dirty="0"/>
          </a:p>
        </p:txBody>
      </p:sp>
      <mc:AlternateContent xmlns:mc="http://schemas.openxmlformats.org/markup-compatibility/2006" xmlns:a14="http://schemas.microsoft.com/office/drawing/2010/main">
        <mc:Choice Requires="a14">
          <p:sp>
            <p:nvSpPr>
              <p:cNvPr id="7" name="Rectangle 6"/>
              <p:cNvSpPr/>
              <p:nvPr/>
            </p:nvSpPr>
            <p:spPr>
              <a:xfrm>
                <a:off x="1667944" y="6047169"/>
                <a:ext cx="1904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=0.01</m:t>
                      </m:r>
                    </m:oMath>
                  </m:oMathPara>
                </a14:m>
                <a:endParaRPr lang="en-IN" sz="2400" dirty="0">
                  <a:solidFill>
                    <a:srgbClr val="00B05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67944" y="6047169"/>
                <a:ext cx="1904752" cy="461665"/>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525983" y="6047168"/>
                <a:ext cx="173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=0.1</m:t>
                      </m:r>
                    </m:oMath>
                  </m:oMathPara>
                </a14:m>
                <a:endParaRPr lang="en-IN" sz="2400" dirty="0">
                  <a:solidFill>
                    <a:srgbClr val="00B05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525983" y="6047168"/>
                <a:ext cx="1734834" cy="461665"/>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384022" y="6047168"/>
                <a:ext cx="173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=0.5</m:t>
                      </m:r>
                    </m:oMath>
                  </m:oMathPara>
                </a14:m>
                <a:endParaRPr lang="en-IN" sz="2400" dirty="0">
                  <a:solidFill>
                    <a:srgbClr val="00B05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9384022" y="6047168"/>
                <a:ext cx="1734834" cy="461665"/>
              </a:xfrm>
              <a:prstGeom prst="rect">
                <a:avLst/>
              </a:prstGeom>
              <a:blipFill rotWithShape="0">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94363" y="1527139"/>
                <a:ext cx="3232808" cy="461665"/>
              </a:xfrm>
              <a:prstGeom prst="rect">
                <a:avLst/>
              </a:prstGeom>
            </p:spPr>
            <p:txBody>
              <a:bodyPr wrap="none">
                <a:spAutoFit/>
              </a:bodyPr>
              <a:lstStyle/>
              <a:p>
                <a:r>
                  <a:rPr lang="en-IN" sz="2400" dirty="0" smtClean="0">
                    <a:latin typeface="+mj-lt"/>
                  </a:rPr>
                  <a:t>Relative error in signal, </a:t>
                </a:r>
                <a14:m>
                  <m:oMath xmlns:m="http://schemas.openxmlformats.org/officeDocument/2006/math">
                    <m:r>
                      <a:rPr lang="en-IN" sz="2400" i="1" dirty="0" smtClean="0">
                        <a:latin typeface="Cambria Math" panose="02040503050406030204" pitchFamily="18" charset="0"/>
                      </a:rPr>
                      <m:t>𝑥</m:t>
                    </m:r>
                  </m:oMath>
                </a14:m>
                <a:endParaRPr lang="en-IN" sz="2400" dirty="0" smtClean="0">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594363" y="1527139"/>
                <a:ext cx="3232808" cy="461665"/>
              </a:xfrm>
              <a:prstGeom prst="rect">
                <a:avLst/>
              </a:prstGeom>
              <a:blipFill rotWithShape="0">
                <a:blip r:embed="rId9"/>
                <a:stretch>
                  <a:fillRect l="-3019" t="-10667" b="-30667"/>
                </a:stretch>
              </a:blipFill>
            </p:spPr>
            <p:txBody>
              <a:bodyPr/>
              <a:lstStyle/>
              <a:p>
                <a:r>
                  <a:rPr lang="en-IN">
                    <a:noFill/>
                  </a:rPr>
                  <a:t> </a:t>
                </a:r>
              </a:p>
            </p:txBody>
          </p:sp>
        </mc:Fallback>
      </mc:AlternateContent>
      <p:sp>
        <p:nvSpPr>
          <p:cNvPr id="11" name="Rectangle 10"/>
          <p:cNvSpPr/>
          <p:nvPr/>
        </p:nvSpPr>
        <p:spPr>
          <a:xfrm>
            <a:off x="785192" y="2048691"/>
            <a:ext cx="10942981" cy="707886"/>
          </a:xfrm>
          <a:prstGeom prst="rect">
            <a:avLst/>
          </a:prstGeom>
        </p:spPr>
        <p:txBody>
          <a:bodyPr wrap="square">
            <a:spAutoFit/>
          </a:bodyPr>
          <a:lstStyle/>
          <a:p>
            <a:pPr algn="ctr"/>
            <a:r>
              <a:rPr lang="en-IN" sz="2000" dirty="0" smtClean="0"/>
              <a:t>Darker </a:t>
            </a:r>
            <a:r>
              <a:rPr lang="en-IN" sz="2000" dirty="0"/>
              <a:t>cells denote lower fractional </a:t>
            </a:r>
            <a:r>
              <a:rPr lang="en-IN" sz="2000" dirty="0" smtClean="0"/>
              <a:t>error. </a:t>
            </a:r>
          </a:p>
          <a:p>
            <a:pPr algn="ctr"/>
            <a:r>
              <a:rPr lang="en-IN" sz="2000" dirty="0" smtClean="0"/>
              <a:t>Min error: 2.5%; Max error: 95%</a:t>
            </a:r>
          </a:p>
        </p:txBody>
      </p:sp>
    </p:spTree>
    <p:extLst>
      <p:ext uri="{BB962C8B-B14F-4D97-AF65-F5344CB8AC3E}">
        <p14:creationId xmlns:p14="http://schemas.microsoft.com/office/powerpoint/2010/main" val="227931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2D recovery</a:t>
            </a:r>
            <a:endParaRPr lang="en-IN" dirty="0"/>
          </a:p>
        </p:txBody>
      </p:sp>
      <mc:AlternateContent xmlns:mc="http://schemas.openxmlformats.org/markup-compatibility/2006" xmlns:a14="http://schemas.microsoft.com/office/drawing/2010/main">
        <mc:Choice Requires="a14">
          <p:sp>
            <p:nvSpPr>
              <p:cNvPr id="10" name="Rectangle 9"/>
              <p:cNvSpPr/>
              <p:nvPr/>
            </p:nvSpPr>
            <p:spPr>
              <a:xfrm>
                <a:off x="594364" y="1527138"/>
                <a:ext cx="10889422" cy="3559308"/>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mj-lt"/>
                  </a:rPr>
                  <a:t>As such, extending to 2D images can be achieved naturally</a:t>
                </a:r>
              </a:p>
              <a:p>
                <a:pPr marL="342900" indent="-342900">
                  <a:buFont typeface="Arial" panose="020B0604020202020204" pitchFamily="34" charset="0"/>
                  <a:buChar char="•"/>
                </a:pPr>
                <a:r>
                  <a:rPr lang="en-IN" sz="2400" dirty="0" smtClean="0">
                    <a:latin typeface="+mj-lt"/>
                  </a:rPr>
                  <a:t>Special case arises when errors in a radial acquisition scheme lie only in angle calibration</a:t>
                </a:r>
              </a:p>
              <a:p>
                <a:pPr marL="342900" indent="-342900">
                  <a:buFont typeface="Arial" panose="020B0604020202020204" pitchFamily="34" charset="0"/>
                  <a:buChar char="•"/>
                </a:pPr>
                <a14:m>
                  <m:oMath xmlns:m="http://schemas.openxmlformats.org/officeDocument/2006/math">
                    <m:acc>
                      <m:accPr>
                        <m:chr m:val="̃"/>
                        <m:ctrlPr>
                          <a:rPr lang="en-IN" sz="2400" i="1" smtClean="0">
                            <a:latin typeface="Cambria Math" panose="02040503050406030204" pitchFamily="18" charset="0"/>
                          </a:rPr>
                        </m:ctrlPr>
                      </m:accPr>
                      <m:e>
                        <m:r>
                          <a:rPr lang="en-IN" sz="2400" i="1" smtClean="0">
                            <a:latin typeface="Cambria Math" panose="02040503050406030204" pitchFamily="18" charset="0"/>
                            <a:ea typeface="Cambria Math" panose="02040503050406030204" pitchFamily="18" charset="0"/>
                          </a:rPr>
                          <m:t>𝜃</m:t>
                        </m:r>
                      </m:e>
                    </m:acc>
                  </m:oMath>
                </a14:m>
                <a:r>
                  <a:rPr lang="en-IN" sz="2400" dirty="0" smtClean="0">
                    <a:latin typeface="+mj-lt"/>
                  </a:rPr>
                  <a:t> is the set of perturbed angles, given by </a:t>
                </a:r>
                <a14:m>
                  <m:oMath xmlns:m="http://schemas.openxmlformats.org/officeDocument/2006/math">
                    <m:acc>
                      <m:accPr>
                        <m:chr m:val="̃"/>
                        <m:ctrlPr>
                          <a:rPr lang="en-IN" sz="2400" b="1" i="1">
                            <a:latin typeface="Cambria Math" panose="02040503050406030204" pitchFamily="18" charset="0"/>
                          </a:rPr>
                        </m:ctrlPr>
                      </m:accPr>
                      <m:e>
                        <m:r>
                          <a:rPr lang="en-IN" sz="2400" b="1" i="1">
                            <a:latin typeface="Cambria Math" panose="02040503050406030204" pitchFamily="18" charset="0"/>
                            <a:ea typeface="Cambria Math" panose="02040503050406030204" pitchFamily="18" charset="0"/>
                          </a:rPr>
                          <m:t>𝜽</m:t>
                        </m:r>
                      </m:e>
                    </m:acc>
                    <m:r>
                      <a:rPr lang="en-IN" sz="2400" b="0" i="1" smtClean="0">
                        <a:latin typeface="Cambria Math" panose="02040503050406030204" pitchFamily="18" charset="0"/>
                        <a:ea typeface="Cambria Math" panose="02040503050406030204" pitchFamily="18" charset="0"/>
                      </a:rPr>
                      <m:t>= </m:t>
                    </m:r>
                    <m:r>
                      <a:rPr lang="en-IN" sz="2400" b="1" i="1" smtClean="0">
                        <a:latin typeface="Cambria Math" panose="02040503050406030204" pitchFamily="18" charset="0"/>
                        <a:ea typeface="Cambria Math" panose="02040503050406030204" pitchFamily="18" charset="0"/>
                      </a:rPr>
                      <m:t>𝜽</m:t>
                    </m:r>
                    <m:r>
                      <a:rPr lang="en-IN" sz="2400" b="0" i="1" smtClean="0">
                        <a:latin typeface="Cambria Math" panose="02040503050406030204" pitchFamily="18" charset="0"/>
                        <a:ea typeface="Cambria Math" panose="02040503050406030204" pitchFamily="18" charset="0"/>
                      </a:rPr>
                      <m:t>+ </m:t>
                    </m:r>
                    <m:r>
                      <a:rPr lang="en-IN" sz="2400" b="1" i="1" smtClean="0">
                        <a:latin typeface="Cambria Math" panose="02040503050406030204" pitchFamily="18" charset="0"/>
                        <a:ea typeface="Cambria Math" panose="02040503050406030204" pitchFamily="18" charset="0"/>
                      </a:rPr>
                      <m:t>𝜹𝜽</m:t>
                    </m:r>
                  </m:oMath>
                </a14:m>
                <a:r>
                  <a:rPr lang="en-IN" sz="2400" dirty="0" smtClean="0">
                    <a:latin typeface="+mj-lt"/>
                  </a:rPr>
                  <a:t>.  </a:t>
                </a:r>
              </a:p>
              <a:p>
                <a:pPr marL="342900" indent="-342900">
                  <a:buFont typeface="Arial" panose="020B0604020202020204" pitchFamily="34" charset="0"/>
                  <a:buChar char="•"/>
                </a:pPr>
                <a:r>
                  <a:rPr lang="en-IN" sz="2400" dirty="0" smtClean="0">
                    <a:latin typeface="+mj-lt"/>
                  </a:rPr>
                  <a:t>The degrees of freedom in this formulation are considerably fewer: Only </a:t>
                </a:r>
                <a:r>
                  <a:rPr lang="en-IN" sz="2400" b="1" i="1" dirty="0" smtClean="0">
                    <a:latin typeface="+mj-lt"/>
                  </a:rPr>
                  <a:t>T</a:t>
                </a:r>
                <a:r>
                  <a:rPr lang="en-IN" sz="2400" dirty="0">
                    <a:latin typeface="+mj-lt"/>
                  </a:rPr>
                  <a:t> </a:t>
                </a:r>
                <a:r>
                  <a:rPr lang="en-IN" sz="2400" dirty="0" smtClean="0">
                    <a:latin typeface="+mj-lt"/>
                  </a:rPr>
                  <a:t>angle values are unknown, compared to </a:t>
                </a:r>
                <a:r>
                  <a:rPr lang="en-IN" sz="2400" b="1" i="1" dirty="0" smtClean="0">
                    <a:latin typeface="+mj-lt"/>
                  </a:rPr>
                  <a:t>N</a:t>
                </a:r>
                <a:r>
                  <a:rPr lang="en-IN" sz="2400" dirty="0" smtClean="0">
                    <a:latin typeface="+mj-lt"/>
                  </a:rPr>
                  <a:t> (values of r) * </a:t>
                </a:r>
                <a:r>
                  <a:rPr lang="en-IN" sz="2400" b="1" i="1" dirty="0" smtClean="0">
                    <a:latin typeface="+mj-lt"/>
                  </a:rPr>
                  <a:t>T</a:t>
                </a:r>
                <a:r>
                  <a:rPr lang="en-IN" sz="2400" dirty="0" smtClean="0">
                    <a:latin typeface="+mj-lt"/>
                  </a:rPr>
                  <a:t> (angle values) in the basic case</a:t>
                </a:r>
              </a:p>
              <a:p>
                <a:endParaRPr lang="en-IN" sz="2400" dirty="0" smtClean="0">
                  <a:latin typeface="+mj-lt"/>
                </a:endParaRPr>
              </a:p>
              <a:p>
                <a:r>
                  <a:rPr lang="en-IN" sz="2400" dirty="0" smtClean="0">
                    <a:latin typeface="+mj-lt"/>
                  </a:rPr>
                  <a:t>Polar coordinate system is a natural choice for this system</a:t>
                </a:r>
              </a:p>
              <a:p>
                <a:pPr>
                  <a:spcBef>
                    <a:spcPts val="1000"/>
                  </a:spcBef>
                </a:pPr>
                <a:r>
                  <a:rPr lang="en-IN" sz="2400" dirty="0" smtClean="0">
                    <a:latin typeface="+mj-lt"/>
                  </a:rPr>
                  <a:t>Thus, for image </a:t>
                </a:r>
                <a14:m>
                  <m:oMath xmlns:m="http://schemas.openxmlformats.org/officeDocument/2006/math">
                    <m:r>
                      <a:rPr lang="en-IN" sz="2400" b="1" i="1" smtClean="0">
                        <a:latin typeface="Cambria Math" panose="02040503050406030204" pitchFamily="18" charset="0"/>
                      </a:rPr>
                      <m:t>𝑰</m:t>
                    </m:r>
                    <m:r>
                      <a:rPr lang="en-IN" sz="2400" b="0" i="1" smtClean="0">
                        <a:latin typeface="Cambria Math" panose="02040503050406030204" pitchFamily="18" charset="0"/>
                      </a:rPr>
                      <m:t> (</m:t>
                    </m:r>
                    <m:r>
                      <a:rPr lang="en-IN" sz="2400" b="0" i="1" smtClean="0">
                        <a:latin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𝑁</m:t>
                    </m:r>
                    <m:r>
                      <a:rPr lang="en-IN" sz="2400" b="0" i="1" smtClean="0">
                        <a:latin typeface="Cambria Math" panose="02040503050406030204" pitchFamily="18" charset="0"/>
                      </a:rPr>
                      <m:t>)</m:t>
                    </m:r>
                  </m:oMath>
                </a14:m>
                <a:r>
                  <a:rPr lang="en-IN" sz="2400" dirty="0" smtClean="0">
                    <a:latin typeface="+mj-lt"/>
                  </a:rPr>
                  <a:t>, in polar coordinates:</a:t>
                </a:r>
              </a:p>
            </p:txBody>
          </p:sp>
        </mc:Choice>
        <mc:Fallback xmlns="">
          <p:sp>
            <p:nvSpPr>
              <p:cNvPr id="10" name="Rectangle 9"/>
              <p:cNvSpPr>
                <a:spLocks noRot="1" noChangeAspect="1" noMove="1" noResize="1" noEditPoints="1" noAdjustHandles="1" noChangeArrowheads="1" noChangeShapeType="1" noTextEdit="1"/>
              </p:cNvSpPr>
              <p:nvPr/>
            </p:nvSpPr>
            <p:spPr>
              <a:xfrm>
                <a:off x="594364" y="1527138"/>
                <a:ext cx="10889422" cy="3559308"/>
              </a:xfrm>
              <a:prstGeom prst="rect">
                <a:avLst/>
              </a:prstGeom>
              <a:blipFill rotWithShape="0">
                <a:blip r:embed="rId3"/>
                <a:stretch>
                  <a:fillRect l="-896" t="-1372" b="-3087"/>
                </a:stretch>
              </a:blipFill>
            </p:spPr>
            <p:txBody>
              <a:bodyPr/>
              <a:lstStyle/>
              <a:p>
                <a:r>
                  <a:rPr lang="en-IN">
                    <a:noFill/>
                  </a:rPr>
                  <a:t> </a:t>
                </a:r>
              </a:p>
            </p:txBody>
          </p:sp>
        </mc:Fallback>
      </mc:AlternateContent>
      <p:pic>
        <p:nvPicPr>
          <p:cNvPr id="12" name="Picture 11"/>
          <p:cNvPicPr>
            <a:picLocks noChangeAspect="1"/>
          </p:cNvPicPr>
          <p:nvPr/>
        </p:nvPicPr>
        <p:blipFill>
          <a:blip r:embed="rId4"/>
          <a:stretch>
            <a:fillRect/>
          </a:stretch>
        </p:blipFill>
        <p:spPr>
          <a:xfrm>
            <a:off x="3392972" y="5401345"/>
            <a:ext cx="5505450" cy="819150"/>
          </a:xfrm>
          <a:prstGeom prst="rect">
            <a:avLst/>
          </a:prstGeom>
        </p:spPr>
      </p:pic>
    </p:spTree>
    <p:extLst>
      <p:ext uri="{BB962C8B-B14F-4D97-AF65-F5344CB8AC3E}">
        <p14:creationId xmlns:p14="http://schemas.microsoft.com/office/powerpoint/2010/main" val="27241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2D recovery</a:t>
            </a:r>
            <a:endParaRPr lang="en-IN" dirty="0"/>
          </a:p>
        </p:txBody>
      </p:sp>
      <mc:AlternateContent xmlns:mc="http://schemas.openxmlformats.org/markup-compatibility/2006" xmlns:a14="http://schemas.microsoft.com/office/drawing/2010/main">
        <mc:Choice Requires="a14">
          <p:sp>
            <p:nvSpPr>
              <p:cNvPr id="9" name="Rectangle 8"/>
              <p:cNvSpPr/>
              <p:nvPr/>
            </p:nvSpPr>
            <p:spPr>
              <a:xfrm>
                <a:off x="733617" y="4230582"/>
                <a:ext cx="10889422" cy="2308324"/>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mj-lt"/>
                  </a:rPr>
                  <a:t>The remainder term in this formulation is proportional to </a:t>
                </a:r>
                <a14:m>
                  <m:oMath xmlns:m="http://schemas.openxmlformats.org/officeDocument/2006/math">
                    <m:r>
                      <a:rPr lang="en-IN" sz="2400" b="1"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𝑟</m:t>
                        </m:r>
                      </m:e>
                      <m:sup>
                        <m:r>
                          <a:rPr lang="en-IN" sz="2400" b="0" i="1" smtClean="0">
                            <a:latin typeface="Cambria Math" panose="02040503050406030204" pitchFamily="18" charset="0"/>
                            <a:ea typeface="Cambria Math" panose="02040503050406030204" pitchFamily="18" charset="0"/>
                          </a:rPr>
                          <m:t>2</m:t>
                        </m:r>
                      </m:sup>
                    </m:sSup>
                  </m:oMath>
                </a14:m>
                <a:endParaRPr lang="en-IN" sz="2400" dirty="0" smtClean="0">
                  <a:latin typeface="+mj-lt"/>
                </a:endParaRPr>
              </a:p>
              <a:p>
                <a:pPr marL="342900" indent="-342900">
                  <a:buFont typeface="Arial" panose="020B0604020202020204" pitchFamily="34" charset="0"/>
                  <a:buChar char="•"/>
                </a:pPr>
                <a:r>
                  <a:rPr lang="en-IN" sz="2400" dirty="0" smtClean="0">
                    <a:latin typeface="+mj-lt"/>
                  </a:rPr>
                  <a:t>At large values of r, the error in measurement is considerably high even though (per assumption) the error in </a:t>
                </a:r>
                <a14:m>
                  <m:oMath xmlns:m="http://schemas.openxmlformats.org/officeDocument/2006/math">
                    <m:r>
                      <m:rPr>
                        <m:sty m:val="p"/>
                      </m:rPr>
                      <a:rPr lang="en-IN" sz="2400" b="0" i="0" smtClean="0">
                        <a:latin typeface="Cambria Math" panose="02040503050406030204" pitchFamily="18" charset="0"/>
                        <a:ea typeface="Cambria Math" panose="02040503050406030204" pitchFamily="18" charset="0"/>
                      </a:rPr>
                      <m:t>θ</m:t>
                    </m:r>
                  </m:oMath>
                </a14:m>
                <a:r>
                  <a:rPr lang="en-IN" sz="2400" dirty="0" smtClean="0">
                    <a:latin typeface="+mj-lt"/>
                  </a:rPr>
                  <a:t> is small</a:t>
                </a:r>
              </a:p>
              <a:p>
                <a:pPr marL="342900" indent="-342900">
                  <a:buFont typeface="Arial" panose="020B0604020202020204" pitchFamily="34" charset="0"/>
                  <a:buChar char="•"/>
                </a:pPr>
                <a:r>
                  <a:rPr lang="en-IN" sz="2400" dirty="0" smtClean="0">
                    <a:latin typeface="+mj-lt"/>
                  </a:rPr>
                  <a:t>Experiments verified that this is indeed an issue, and recovery error was large. However, excellent recovery was achieved when the modelling error was artificially reduced to zero</a:t>
                </a:r>
              </a:p>
            </p:txBody>
          </p:sp>
        </mc:Choice>
        <mc:Fallback xmlns="">
          <p:sp>
            <p:nvSpPr>
              <p:cNvPr id="9" name="Rectangle 8"/>
              <p:cNvSpPr>
                <a:spLocks noRot="1" noChangeAspect="1" noMove="1" noResize="1" noEditPoints="1" noAdjustHandles="1" noChangeArrowheads="1" noChangeShapeType="1" noTextEdit="1"/>
              </p:cNvSpPr>
              <p:nvPr/>
            </p:nvSpPr>
            <p:spPr>
              <a:xfrm>
                <a:off x="733617" y="4230582"/>
                <a:ext cx="10889422" cy="2308324"/>
              </a:xfrm>
              <a:prstGeom prst="rect">
                <a:avLst/>
              </a:prstGeom>
              <a:blipFill rotWithShape="0">
                <a:blip r:embed="rId3"/>
                <a:stretch>
                  <a:fillRect l="-727" t="-2111"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475114" y="3564754"/>
                <a:ext cx="8766246" cy="461665"/>
              </a:xfrm>
              <a:prstGeom prst="rect">
                <a:avLst/>
              </a:prstGeom>
            </p:spPr>
            <p:txBody>
              <a:bodyPr wrap="none">
                <a:spAutoFit/>
              </a:bodyPr>
              <a:lstStyle/>
              <a:p>
                <a:r>
                  <a:rPr lang="en-IN" sz="2400" dirty="0" smtClean="0">
                    <a:latin typeface="+mj-lt"/>
                  </a:rPr>
                  <a:t>Which is also gives an acquisition model of the form </a:t>
                </a:r>
                <a14:m>
                  <m:oMath xmlns:m="http://schemas.openxmlformats.org/officeDocument/2006/math">
                    <m:r>
                      <a:rPr lang="en-IN" sz="2400" b="1" i="1" smtClean="0">
                        <a:solidFill>
                          <a:srgbClr val="0070C0"/>
                        </a:solidFill>
                        <a:latin typeface="Cambria Math" panose="02040503050406030204" pitchFamily="18" charset="0"/>
                      </a:rPr>
                      <m:t>𝒚</m:t>
                    </m:r>
                    <m:r>
                      <a:rPr lang="en-IN" sz="2400" b="0" i="1" smtClean="0">
                        <a:solidFill>
                          <a:srgbClr val="0070C0"/>
                        </a:solidFill>
                        <a:latin typeface="Cambria Math" panose="02040503050406030204" pitchFamily="18" charset="0"/>
                      </a:rPr>
                      <m:t> </m:t>
                    </m:r>
                    <m:r>
                      <a:rPr lang="en-IN" sz="2400" b="0"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𝑨</m:t>
                    </m:r>
                    <m:r>
                      <a:rPr lang="en-IN" sz="2400" b="0" i="1" smtClean="0">
                        <a:solidFill>
                          <a:srgbClr val="0070C0"/>
                        </a:solidFill>
                        <a:latin typeface="Cambria Math" panose="02040503050406030204" pitchFamily="18" charset="0"/>
                        <a:ea typeface="Cambria Math" panose="02040503050406030204" pitchFamily="18" charset="0"/>
                      </a:rPr>
                      <m:t>+ </m:t>
                    </m:r>
                    <m:r>
                      <a:rPr lang="en-IN" sz="2400" b="1"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𝑩</m:t>
                    </m:r>
                    <m:r>
                      <a:rPr lang="en-IN" sz="2400" b="0"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𝒙</m:t>
                    </m:r>
                  </m:oMath>
                </a14:m>
                <a:endParaRPr lang="en-IN" sz="2400" b="1" dirty="0" smtClean="0">
                  <a:solidFill>
                    <a:srgbClr val="0070C0"/>
                  </a:solidFill>
                  <a:latin typeface="+mj-lt"/>
                </a:endParaRPr>
              </a:p>
            </p:txBody>
          </p:sp>
        </mc:Choice>
        <mc:Fallback xmlns="">
          <p:sp>
            <p:nvSpPr>
              <p:cNvPr id="11" name="Rectangle 10"/>
              <p:cNvSpPr>
                <a:spLocks noRot="1" noChangeAspect="1" noMove="1" noResize="1" noEditPoints="1" noAdjustHandles="1" noChangeArrowheads="1" noChangeShapeType="1" noTextEdit="1"/>
              </p:cNvSpPr>
              <p:nvPr/>
            </p:nvSpPr>
            <p:spPr>
              <a:xfrm>
                <a:off x="1475114" y="3564754"/>
                <a:ext cx="8766246" cy="461665"/>
              </a:xfrm>
              <a:prstGeom prst="rect">
                <a:avLst/>
              </a:prstGeom>
              <a:blipFill rotWithShape="0">
                <a:blip r:embed="rId4"/>
                <a:stretch>
                  <a:fillRect l="-1113" t="-10526" b="-28947"/>
                </a:stretch>
              </a:blipFill>
            </p:spPr>
            <p:txBody>
              <a:bodyPr/>
              <a:lstStyle/>
              <a:p>
                <a:r>
                  <a:rPr lang="en-IN">
                    <a:noFill/>
                  </a:rPr>
                  <a:t> </a:t>
                </a:r>
              </a:p>
            </p:txBody>
          </p:sp>
        </mc:Fallback>
      </mc:AlternateContent>
      <p:sp>
        <p:nvSpPr>
          <p:cNvPr id="17" name="Rectangle 16"/>
          <p:cNvSpPr/>
          <p:nvPr/>
        </p:nvSpPr>
        <p:spPr>
          <a:xfrm>
            <a:off x="594363" y="1360286"/>
            <a:ext cx="5583965" cy="461665"/>
          </a:xfrm>
          <a:prstGeom prst="rect">
            <a:avLst/>
          </a:prstGeom>
        </p:spPr>
        <p:txBody>
          <a:bodyPr wrap="none">
            <a:spAutoFit/>
          </a:bodyPr>
          <a:lstStyle/>
          <a:p>
            <a:r>
              <a:rPr lang="en-IN" sz="2400" dirty="0" smtClean="0">
                <a:latin typeface="+mj-lt"/>
              </a:rPr>
              <a:t>Again, using a Taylor’s series approximation,</a:t>
            </a:r>
          </a:p>
        </p:txBody>
      </p:sp>
      <p:pic>
        <p:nvPicPr>
          <p:cNvPr id="18" name="Picture 17"/>
          <p:cNvPicPr>
            <a:picLocks noChangeAspect="1"/>
          </p:cNvPicPr>
          <p:nvPr/>
        </p:nvPicPr>
        <p:blipFill rotWithShape="1">
          <a:blip r:embed="rId5"/>
          <a:srcRect r="62099" b="2454"/>
          <a:stretch/>
        </p:blipFill>
        <p:spPr>
          <a:xfrm>
            <a:off x="1232038" y="1932411"/>
            <a:ext cx="4555848" cy="817635"/>
          </a:xfrm>
          <a:prstGeom prst="rect">
            <a:avLst/>
          </a:prstGeom>
        </p:spPr>
      </p:pic>
      <p:pic>
        <p:nvPicPr>
          <p:cNvPr id="19" name="Picture 18"/>
          <p:cNvPicPr>
            <a:picLocks noChangeAspect="1"/>
          </p:cNvPicPr>
          <p:nvPr/>
        </p:nvPicPr>
        <p:blipFill rotWithShape="1">
          <a:blip r:embed="rId5"/>
          <a:srcRect l="37849" b="12055"/>
          <a:stretch/>
        </p:blipFill>
        <p:spPr>
          <a:xfrm>
            <a:off x="4350804" y="2658847"/>
            <a:ext cx="7470912" cy="737152"/>
          </a:xfrm>
          <a:prstGeom prst="rect">
            <a:avLst/>
          </a:prstGeom>
        </p:spPr>
      </p:pic>
    </p:spTree>
    <p:extLst>
      <p:ext uri="{BB962C8B-B14F-4D97-AF65-F5344CB8AC3E}">
        <p14:creationId xmlns:p14="http://schemas.microsoft.com/office/powerpoint/2010/main" val="362207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Future Work</a:t>
            </a:r>
            <a:endParaRPr lang="en-IN" dirty="0"/>
          </a:p>
        </p:txBody>
      </p:sp>
      <p:sp>
        <p:nvSpPr>
          <p:cNvPr id="9" name="Rectangle 8"/>
          <p:cNvSpPr/>
          <p:nvPr/>
        </p:nvSpPr>
        <p:spPr>
          <a:xfrm>
            <a:off x="510985" y="1735859"/>
            <a:ext cx="10889422" cy="3939540"/>
          </a:xfrm>
          <a:prstGeom prst="rect">
            <a:avLst/>
          </a:prstGeom>
        </p:spPr>
        <p:txBody>
          <a:bodyPr wrap="square">
            <a:spAutoFit/>
          </a:bodyPr>
          <a:lstStyle/>
          <a:p>
            <a:pPr>
              <a:buClr>
                <a:srgbClr val="139D51"/>
              </a:buClr>
            </a:pPr>
            <a:r>
              <a:rPr lang="en-IN" sz="2400" b="1" dirty="0" smtClean="0">
                <a:latin typeface="+mj-lt"/>
              </a:rPr>
              <a:t>Proposed Solutions (Yet to be investigated)</a:t>
            </a:r>
          </a:p>
          <a:p>
            <a:pPr marL="342900" indent="-342900">
              <a:buClr>
                <a:srgbClr val="139D51"/>
              </a:buClr>
              <a:buFont typeface="Arial" panose="020B0604020202020204" pitchFamily="34" charset="0"/>
              <a:buChar char="•"/>
            </a:pPr>
            <a:r>
              <a:rPr lang="en-IN" sz="2400" dirty="0" smtClean="0">
                <a:latin typeface="+mj-lt"/>
              </a:rPr>
              <a:t>Only </a:t>
            </a:r>
            <a:r>
              <a:rPr lang="en-IN" sz="2400" dirty="0" smtClean="0">
                <a:latin typeface="+mj-lt"/>
              </a:rPr>
              <a:t>use measurements in the low r range in the alternating algorithm. Once the angle estimates converge, utilize all available measurements to re-estimate the signal</a:t>
            </a:r>
          </a:p>
          <a:p>
            <a:pPr marL="342900" indent="-342900">
              <a:buClr>
                <a:srgbClr val="139D51"/>
              </a:buClr>
              <a:buFont typeface="Arial" panose="020B0604020202020204" pitchFamily="34" charset="0"/>
              <a:buChar char="•"/>
            </a:pPr>
            <a:r>
              <a:rPr lang="en-IN" sz="2400" dirty="0" smtClean="0">
                <a:latin typeface="+mj-lt"/>
              </a:rPr>
              <a:t>Pooling method: Use multiple signals measured with the same angle perturbations. This increases the number of available data points (measurements), while increasing the number of unknowns by a smaller amount (sparse signals to be recovered</a:t>
            </a:r>
            <a:r>
              <a:rPr lang="en-IN" sz="2400" dirty="0" smtClean="0">
                <a:latin typeface="+mj-lt"/>
              </a:rPr>
              <a:t>)</a:t>
            </a:r>
          </a:p>
          <a:p>
            <a:pPr>
              <a:spcBef>
                <a:spcPts val="1200"/>
              </a:spcBef>
              <a:buClr>
                <a:srgbClr val="139D51"/>
              </a:buClr>
            </a:pPr>
            <a:r>
              <a:rPr lang="en-IN" sz="2400" b="1" dirty="0" smtClean="0">
                <a:latin typeface="+mj-lt"/>
              </a:rPr>
              <a:t>Other avenues of future work</a:t>
            </a:r>
          </a:p>
          <a:p>
            <a:pPr marL="342900" indent="-342900">
              <a:buClr>
                <a:srgbClr val="139D51"/>
              </a:buClr>
              <a:buFont typeface="Arial" panose="020B0604020202020204" pitchFamily="34" charset="0"/>
              <a:buChar char="•"/>
            </a:pPr>
            <a:r>
              <a:rPr lang="en-IN" sz="2400" dirty="0" smtClean="0">
                <a:latin typeface="+mj-lt"/>
              </a:rPr>
              <a:t>Theoretically prove the uniqueness and/or bound the error in the solution obtained by the presumed model, possibly using a lifting scheme</a:t>
            </a:r>
            <a:endParaRPr lang="en-IN" sz="2400" dirty="0" smtClean="0">
              <a:latin typeface="+mj-lt"/>
            </a:endParaRPr>
          </a:p>
        </p:txBody>
      </p:sp>
    </p:spTree>
    <p:extLst>
      <p:ext uri="{BB962C8B-B14F-4D97-AF65-F5344CB8AC3E}">
        <p14:creationId xmlns:p14="http://schemas.microsoft.com/office/powerpoint/2010/main" val="33536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1509712"/>
          </a:xfrm>
        </p:spPr>
        <p:txBody>
          <a:bodyPr/>
          <a:lstStyle/>
          <a:p>
            <a:r>
              <a:rPr lang="en-IN" dirty="0" smtClean="0"/>
              <a:t>Section 2</a:t>
            </a:r>
            <a:endParaRPr lang="en-IN" dirty="0"/>
          </a:p>
        </p:txBody>
      </p:sp>
      <p:sp>
        <p:nvSpPr>
          <p:cNvPr id="3" name="Title 2"/>
          <p:cNvSpPr>
            <a:spLocks noGrp="1"/>
          </p:cNvSpPr>
          <p:nvPr>
            <p:ph type="title"/>
          </p:nvPr>
        </p:nvSpPr>
        <p:spPr>
          <a:xfrm>
            <a:off x="714605" y="3525597"/>
            <a:ext cx="10363200" cy="1057277"/>
          </a:xfrm>
        </p:spPr>
        <p:txBody>
          <a:bodyPr/>
          <a:lstStyle/>
          <a:p>
            <a:r>
              <a:rPr lang="en-US" dirty="0">
                <a:solidFill>
                  <a:srgbClr val="139D51"/>
                </a:solidFill>
              </a:rPr>
              <a:t>Tomographic Recovery </a:t>
            </a:r>
            <a:r>
              <a:rPr lang="en-US" dirty="0" smtClean="0">
                <a:solidFill>
                  <a:srgbClr val="139D51"/>
                </a:solidFill>
              </a:rPr>
              <a:t>with </a:t>
            </a:r>
            <a:br>
              <a:rPr lang="en-US" dirty="0" smtClean="0">
                <a:solidFill>
                  <a:srgbClr val="139D51"/>
                </a:solidFill>
              </a:rPr>
            </a:br>
            <a:r>
              <a:rPr lang="en-US" dirty="0" smtClean="0">
                <a:solidFill>
                  <a:srgbClr val="139D51"/>
                </a:solidFill>
              </a:rPr>
              <a:t>Unknown </a:t>
            </a:r>
            <a:r>
              <a:rPr lang="en-US" dirty="0">
                <a:solidFill>
                  <a:srgbClr val="139D51"/>
                </a:solidFill>
              </a:rPr>
              <a:t>View Angles</a:t>
            </a:r>
            <a:endParaRPr lang="en-IN" dirty="0">
              <a:solidFill>
                <a:srgbClr val="139D51"/>
              </a:solidFill>
            </a:endParaRPr>
          </a:p>
        </p:txBody>
      </p:sp>
    </p:spTree>
    <p:extLst>
      <p:ext uri="{BB962C8B-B14F-4D97-AF65-F5344CB8AC3E}">
        <p14:creationId xmlns:p14="http://schemas.microsoft.com/office/powerpoint/2010/main" val="369939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Motivation</a:t>
            </a:r>
            <a:endParaRPr lang="en-IN" dirty="0"/>
          </a:p>
        </p:txBody>
      </p:sp>
      <p:sp>
        <p:nvSpPr>
          <p:cNvPr id="10" name="Rectangle 9"/>
          <p:cNvSpPr/>
          <p:nvPr/>
        </p:nvSpPr>
        <p:spPr>
          <a:xfrm>
            <a:off x="594363" y="1527139"/>
            <a:ext cx="11014541" cy="5062924"/>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In computed tomography, an extreme case of sensing matrix being erroneously known is when view-angles for projections are completely unknown</a:t>
            </a:r>
          </a:p>
          <a:p>
            <a:pPr marL="342900" indent="-342900">
              <a:spcAft>
                <a:spcPts val="600"/>
              </a:spcAft>
              <a:buClr>
                <a:srgbClr val="58BE12"/>
              </a:buClr>
              <a:buFont typeface="Arial" panose="020B0604020202020204" pitchFamily="34" charset="0"/>
              <a:buChar char="•"/>
            </a:pPr>
            <a:r>
              <a:rPr lang="en-IN" sz="2400" dirty="0" err="1" smtClean="0">
                <a:latin typeface="+mj-lt"/>
              </a:rPr>
              <a:t>Eg</a:t>
            </a:r>
            <a:r>
              <a:rPr lang="en-IN" sz="2400" dirty="0" smtClean="0">
                <a:latin typeface="+mj-lt"/>
              </a:rPr>
              <a:t>: </a:t>
            </a:r>
            <a:r>
              <a:rPr lang="en-IN" sz="2400" dirty="0" err="1" smtClean="0">
                <a:latin typeface="+mj-lt"/>
              </a:rPr>
              <a:t>Cryo</a:t>
            </a:r>
            <a:r>
              <a:rPr lang="en-IN" sz="2400" dirty="0" smtClean="0">
                <a:latin typeface="+mj-lt"/>
              </a:rPr>
              <a:t>-electron microscopy, and to a lesser degree, </a:t>
            </a:r>
            <a:r>
              <a:rPr lang="en-US" sz="2400" dirty="0">
                <a:latin typeface="+mj-lt"/>
              </a:rPr>
              <a:t>patient motion in </a:t>
            </a:r>
            <a:r>
              <a:rPr lang="en-US" sz="2400" dirty="0" smtClean="0">
                <a:latin typeface="+mj-lt"/>
              </a:rPr>
              <a:t>medical CT</a:t>
            </a:r>
          </a:p>
          <a:p>
            <a:pPr marL="342900" indent="-342900">
              <a:spcAft>
                <a:spcPts val="600"/>
              </a:spcAft>
              <a:buClr>
                <a:srgbClr val="58BE12"/>
              </a:buClr>
              <a:buFont typeface="Arial" panose="020B0604020202020204" pitchFamily="34" charset="0"/>
              <a:buChar char="•"/>
            </a:pPr>
            <a:endParaRPr lang="en-US" sz="2400" dirty="0" smtClean="0">
              <a:latin typeface="+mj-lt"/>
            </a:endParaRPr>
          </a:p>
          <a:p>
            <a:pPr marL="342900" indent="-342900">
              <a:spcAft>
                <a:spcPts val="600"/>
              </a:spcAft>
              <a:buClr>
                <a:srgbClr val="58BE12"/>
              </a:buClr>
              <a:buFont typeface="Arial" panose="020B0604020202020204" pitchFamily="34" charset="0"/>
              <a:buChar char="•"/>
            </a:pPr>
            <a:r>
              <a:rPr lang="en-US" sz="2400" dirty="0" smtClean="0">
                <a:latin typeface="+mj-lt"/>
              </a:rPr>
              <a:t>However it has been shown </a:t>
            </a:r>
            <a:r>
              <a:rPr lang="en-US" sz="2400" dirty="0">
                <a:latin typeface="+mj-lt"/>
              </a:rPr>
              <a:t>by </a:t>
            </a:r>
            <a:r>
              <a:rPr lang="en-US" sz="2400" dirty="0" err="1" smtClean="0">
                <a:latin typeface="+mj-lt"/>
              </a:rPr>
              <a:t>Basu</a:t>
            </a:r>
            <a:r>
              <a:rPr lang="en-US" sz="2400" dirty="0" smtClean="0">
                <a:latin typeface="+mj-lt"/>
              </a:rPr>
              <a:t> &amp; </a:t>
            </a:r>
            <a:r>
              <a:rPr lang="en-US" sz="2400" dirty="0" err="1" smtClean="0">
                <a:latin typeface="+mj-lt"/>
              </a:rPr>
              <a:t>Bresler</a:t>
            </a:r>
            <a:r>
              <a:rPr lang="en-US" sz="2400" dirty="0" smtClean="0">
                <a:latin typeface="+mj-lt"/>
              </a:rPr>
              <a:t> (2000), that under modest assumptions, the image is still uniquely determined by the set of projections (up to a global rotation and reflection ambiguity)</a:t>
            </a:r>
          </a:p>
          <a:p>
            <a:pPr marL="342900" indent="-342900">
              <a:spcAft>
                <a:spcPts val="600"/>
              </a:spcAft>
              <a:buClr>
                <a:srgbClr val="58BE12"/>
              </a:buClr>
              <a:buFont typeface="Arial" panose="020B0604020202020204" pitchFamily="34" charset="0"/>
              <a:buChar char="•"/>
            </a:pPr>
            <a:r>
              <a:rPr lang="en-US" sz="2400" dirty="0" smtClean="0">
                <a:latin typeface="+mj-lt"/>
              </a:rPr>
              <a:t>Existing work (</a:t>
            </a:r>
            <a:r>
              <a:rPr lang="en-US" sz="2400" dirty="0" err="1" smtClean="0">
                <a:latin typeface="+mj-lt"/>
              </a:rPr>
              <a:t>Coifman</a:t>
            </a:r>
            <a:r>
              <a:rPr lang="en-US" sz="2400" dirty="0" smtClean="0">
                <a:latin typeface="+mj-lt"/>
              </a:rPr>
              <a:t> et al (2008), Fang et al (2010), Fang et al (2011))  typically -</a:t>
            </a:r>
          </a:p>
          <a:p>
            <a:pPr marL="914400" lvl="1" indent="-457200">
              <a:spcAft>
                <a:spcPts val="600"/>
              </a:spcAft>
              <a:buFont typeface="+mj-lt"/>
              <a:buAutoNum type="alphaLcPeriod"/>
            </a:pPr>
            <a:r>
              <a:rPr lang="en-US" sz="2400" dirty="0" smtClean="0">
                <a:latin typeface="+mj-lt"/>
              </a:rPr>
              <a:t>Produces an ordering for projections (often using dimensionality reduction), and assumes a distribution to determine values of angles</a:t>
            </a:r>
          </a:p>
          <a:p>
            <a:pPr marL="914400" lvl="1" indent="-457200">
              <a:spcAft>
                <a:spcPts val="600"/>
              </a:spcAft>
              <a:buFont typeface="+mj-lt"/>
              <a:buAutoNum type="alphaLcPeriod"/>
            </a:pPr>
            <a:r>
              <a:rPr lang="en-US" sz="2400" dirty="0" smtClean="0">
                <a:latin typeface="+mj-lt"/>
              </a:rPr>
              <a:t>Requires an extremely large number of angles for the recovery to be stable</a:t>
            </a:r>
          </a:p>
          <a:p>
            <a:pPr marL="342900" indent="-342900">
              <a:spcAft>
                <a:spcPts val="600"/>
              </a:spcAft>
              <a:buFont typeface="Arial" panose="020B0604020202020204" pitchFamily="34" charset="0"/>
              <a:buChar char="•"/>
            </a:pPr>
            <a:endParaRPr lang="en-IN" sz="2400" dirty="0" smtClean="0">
              <a:latin typeface="+mj-lt"/>
            </a:endParaRPr>
          </a:p>
        </p:txBody>
      </p:sp>
    </p:spTree>
    <p:extLst>
      <p:ext uri="{BB962C8B-B14F-4D97-AF65-F5344CB8AC3E}">
        <p14:creationId xmlns:p14="http://schemas.microsoft.com/office/powerpoint/2010/main" val="7193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Problem Statement</a:t>
            </a:r>
            <a:endParaRPr lang="en-IN" dirty="0"/>
          </a:p>
        </p:txBody>
      </p:sp>
      <mc:AlternateContent xmlns:mc="http://schemas.openxmlformats.org/markup-compatibility/2006" xmlns:a14="http://schemas.microsoft.com/office/drawing/2010/main">
        <mc:Choice Requires="a14">
          <p:sp>
            <p:nvSpPr>
              <p:cNvPr id="10" name="Rectangle 9"/>
              <p:cNvSpPr/>
              <p:nvPr/>
            </p:nvSpPr>
            <p:spPr>
              <a:xfrm>
                <a:off x="594363" y="1527139"/>
                <a:ext cx="11014541" cy="412260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US" sz="2400" dirty="0" smtClean="0">
                    <a:latin typeface="+mj-lt"/>
                  </a:rPr>
                  <a:t>Consider</a:t>
                </a:r>
              </a:p>
              <a:p>
                <a:pPr marL="800100" lvl="1" indent="-342900">
                  <a:spcAft>
                    <a:spcPts val="600"/>
                  </a:spcAft>
                  <a:buClr>
                    <a:srgbClr val="58BE12"/>
                  </a:buClr>
                  <a:buFont typeface="Arial" panose="020B0604020202020204" pitchFamily="34" charset="0"/>
                  <a:buChar char="•"/>
                </a:pPr>
                <a:r>
                  <a:rPr lang="en-US" sz="2400" dirty="0" smtClean="0">
                    <a:latin typeface="+mj-lt"/>
                  </a:rPr>
                  <a:t>A set </a:t>
                </a:r>
                <a:r>
                  <a:rPr lang="en-US" sz="2400" dirty="0">
                    <a:latin typeface="+mj-lt"/>
                  </a:rPr>
                  <a:t>of </a:t>
                </a:r>
                <a:r>
                  <a:rPr lang="en-US" sz="2400" dirty="0" smtClean="0">
                    <a:latin typeface="+mj-lt"/>
                  </a:rPr>
                  <a:t>angles: </a:t>
                </a:r>
                <a14:m>
                  <m:oMath xmlns:m="http://schemas.openxmlformats.org/officeDocument/2006/math">
                    <m:r>
                      <a:rPr lang="en-US" sz="2400" b="1" i="0" smtClean="0">
                        <a:latin typeface="Cambria Math" panose="02040503050406030204" pitchFamily="18" charset="0"/>
                        <a:ea typeface="Cambria Math" panose="02040503050406030204" pitchFamily="18" charset="0"/>
                      </a:rPr>
                      <m:t>𝛉</m:t>
                    </m:r>
                    <m:r>
                      <a:rPr lang="en-IN" sz="2400" b="0" i="1" smtClean="0">
                        <a:latin typeface="Cambria Math" panose="02040503050406030204" pitchFamily="18" charset="0"/>
                        <a:ea typeface="Cambria Math" panose="02040503050406030204" pitchFamily="18" charset="0"/>
                      </a:rPr>
                      <m:t> ≜ </m:t>
                    </m:r>
                    <m:d>
                      <m:dPr>
                        <m:begChr m:val="{"/>
                        <m:endChr m:val="}"/>
                        <m:ctrlPr>
                          <a:rPr lang="en-IN" sz="2400" b="0" i="1" smtClean="0">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ea typeface="Cambria Math" panose="02040503050406030204" pitchFamily="18" charset="0"/>
                              </a:rPr>
                              <m:t>1</m:t>
                            </m:r>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2</m:t>
                            </m:r>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3</m:t>
                            </m:r>
                          </m:sub>
                        </m:sSub>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𝑝</m:t>
                            </m:r>
                          </m:sub>
                        </m:sSub>
                      </m:e>
                    </m:d>
                  </m:oMath>
                </a14:m>
                <a:endParaRPr lang="en-US" sz="2400" dirty="0">
                  <a:latin typeface="+mj-lt"/>
                </a:endParaRPr>
              </a:p>
              <a:p>
                <a:pPr marL="800100" lvl="1" indent="-342900">
                  <a:spcAft>
                    <a:spcPts val="600"/>
                  </a:spcAft>
                  <a:buClr>
                    <a:srgbClr val="58BE12"/>
                  </a:buClr>
                  <a:buFont typeface="Arial" panose="020B0604020202020204" pitchFamily="34" charset="0"/>
                  <a:buChar char="•"/>
                </a:pPr>
                <a:r>
                  <a:rPr lang="en-US" sz="2400" dirty="0" smtClean="0">
                    <a:latin typeface="+mj-lt"/>
                  </a:rPr>
                  <a:t>Corresponding projections of a 2-D image: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𝑷</m:t>
                        </m:r>
                      </m:e>
                      <m:sub>
                        <m:r>
                          <a:rPr lang="en-IN" sz="2400" b="1" i="1" smtClean="0">
                            <a:latin typeface="Cambria Math" panose="02040503050406030204" pitchFamily="18" charset="0"/>
                            <a:ea typeface="Cambria Math" panose="02040503050406030204" pitchFamily="18" charset="0"/>
                          </a:rPr>
                          <m:t>𝜽</m:t>
                        </m:r>
                      </m:sub>
                    </m:sSub>
                    <m:r>
                      <a:rPr lang="en-IN" sz="2400" b="0" i="1" smtClean="0">
                        <a:latin typeface="Cambria Math" panose="02040503050406030204" pitchFamily="18" charset="0"/>
                      </a:rPr>
                      <m:t>≜ </m:t>
                    </m:r>
                    <m:sSubSup>
                      <m:sSubSupPr>
                        <m:ctrlPr>
                          <a:rPr lang="en-IN" sz="2400" b="0" i="1" smtClean="0">
                            <a:latin typeface="Cambria Math" panose="02040503050406030204" pitchFamily="18" charset="0"/>
                          </a:rPr>
                        </m:ctrlPr>
                      </m:sSubSupPr>
                      <m:e>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𝑃</m:t>
                                </m:r>
                              </m:e>
                              <m: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rPr>
                                      <m:t>𝑖</m:t>
                                    </m:r>
                                  </m:sub>
                                </m:sSub>
                              </m:sub>
                            </m:sSub>
                          </m:e>
                        </m:d>
                      </m:e>
                      <m:sub>
                        <m: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𝑝</m:t>
                        </m:r>
                      </m:sup>
                    </m:sSubSup>
                  </m:oMath>
                </a14:m>
                <a:endParaRPr lang="en-US" sz="2400" dirty="0" smtClean="0">
                  <a:latin typeface="+mj-lt"/>
                </a:endParaRPr>
              </a:p>
              <a:p>
                <a:pPr lvl="2">
                  <a:spcAft>
                    <a:spcPts val="600"/>
                  </a:spcAft>
                  <a:buClr>
                    <a:srgbClr val="58BE12"/>
                  </a:buClr>
                </a:pPr>
                <a:r>
                  <a:rPr lang="en-US" sz="2400" dirty="0">
                    <a:latin typeface="+mj-lt"/>
                  </a:rPr>
                  <a:t>Where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𝑃</m:t>
                        </m:r>
                      </m:e>
                      <m:sub>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rPr>
                              <m:t>𝑖</m:t>
                            </m:r>
                          </m:sub>
                        </m:sSub>
                      </m:sub>
                    </m:sSub>
                  </m:oMath>
                </a14:m>
                <a:r>
                  <a:rPr lang="en-US" sz="2400" dirty="0" smtClean="0">
                    <a:latin typeface="+mj-lt"/>
                  </a:rPr>
                  <a:t> </a:t>
                </a:r>
                <a:r>
                  <a:rPr lang="en-US" sz="2400" dirty="0">
                    <a:latin typeface="+mj-lt"/>
                  </a:rPr>
                  <a:t>is a vector of line integrals of the image, </a:t>
                </a:r>
                <a:r>
                  <a:rPr lang="en-US" sz="2400" dirty="0" smtClean="0">
                    <a:latin typeface="+mj-lt"/>
                  </a:rPr>
                  <a:t>as viewed </a:t>
                </a:r>
                <a:r>
                  <a:rPr lang="en-US" sz="2400" dirty="0">
                    <a:latin typeface="+mj-lt"/>
                  </a:rPr>
                  <a:t>from angle </a:t>
                </a:r>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𝑖</m:t>
                        </m:r>
                      </m:sub>
                    </m:sSub>
                  </m:oMath>
                </a14:m>
                <a:endParaRPr lang="en-IN" sz="2400" dirty="0" smtClean="0">
                  <a:latin typeface="+mj-lt"/>
                  <a:ea typeface="Cambria Math" panose="02040503050406030204" pitchFamily="18" charset="0"/>
                </a:endParaRP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Given </a:t>
                </a:r>
                <a14:m>
                  <m:oMath xmlns:m="http://schemas.openxmlformats.org/officeDocument/2006/math">
                    <m:sSub>
                      <m:sSubPr>
                        <m:ctrlPr>
                          <a:rPr lang="en-IN" sz="2400" b="1" i="1">
                            <a:latin typeface="Cambria Math" panose="02040503050406030204" pitchFamily="18" charset="0"/>
                          </a:rPr>
                        </m:ctrlPr>
                      </m:sSubPr>
                      <m:e>
                        <m:r>
                          <a:rPr lang="en-IN" sz="2400" b="1" i="1">
                            <a:latin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𝜽</m:t>
                        </m:r>
                      </m:sub>
                    </m:sSub>
                  </m:oMath>
                </a14:m>
                <a:r>
                  <a:rPr lang="en-IN" sz="2400" dirty="0" smtClean="0">
                    <a:latin typeface="+mj-lt"/>
                    <a:ea typeface="Cambria Math" panose="02040503050406030204" pitchFamily="18" charset="0"/>
                  </a:rPr>
                  <a:t>, our aim is to recover </a:t>
                </a:r>
                <a14:m>
                  <m:oMath xmlns:m="http://schemas.openxmlformats.org/officeDocument/2006/math">
                    <m:r>
                      <a:rPr lang="en-US" sz="2400" b="1">
                        <a:latin typeface="Cambria Math" panose="02040503050406030204" pitchFamily="18" charset="0"/>
                        <a:ea typeface="Cambria Math" panose="02040503050406030204" pitchFamily="18" charset="0"/>
                      </a:rPr>
                      <m:t>𝛉</m:t>
                    </m:r>
                  </m:oMath>
                </a14:m>
                <a:r>
                  <a:rPr lang="en-IN" sz="2400" dirty="0" smtClean="0">
                    <a:latin typeface="+mj-lt"/>
                    <a:ea typeface="Cambria Math" panose="02040503050406030204" pitchFamily="18" charset="0"/>
                  </a:rPr>
                  <a:t>. </a:t>
                </a: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Knowing the angles </a:t>
                </a:r>
                <a14:m>
                  <m:oMath xmlns:m="http://schemas.openxmlformats.org/officeDocument/2006/math">
                    <m:r>
                      <a:rPr lang="en-US" sz="2400" b="1">
                        <a:latin typeface="Cambria Math" panose="02040503050406030204" pitchFamily="18" charset="0"/>
                        <a:ea typeface="Cambria Math" panose="02040503050406030204" pitchFamily="18" charset="0"/>
                      </a:rPr>
                      <m:t>𝛉</m:t>
                    </m:r>
                  </m:oMath>
                </a14:m>
                <a:r>
                  <a:rPr lang="en-IN" sz="2400" dirty="0" smtClean="0">
                    <a:latin typeface="+mj-lt"/>
                    <a:ea typeface="Cambria Math" panose="02040503050406030204" pitchFamily="18" charset="0"/>
                  </a:rPr>
                  <a:t> and the projection</a:t>
                </a:r>
                <a14:m>
                  <m:oMath xmlns:m="http://schemas.openxmlformats.org/officeDocument/2006/math">
                    <m:r>
                      <a:rPr lang="en-IN" sz="2400" b="0" i="0" smtClean="0">
                        <a:latin typeface="Cambria Math" panose="02040503050406030204" pitchFamily="18" charset="0"/>
                      </a:rPr>
                      <m:t> </m:t>
                    </m:r>
                    <m:sSub>
                      <m:sSubPr>
                        <m:ctrlPr>
                          <a:rPr lang="en-IN" sz="2400" b="1" i="1">
                            <a:latin typeface="Cambria Math" panose="02040503050406030204" pitchFamily="18" charset="0"/>
                          </a:rPr>
                        </m:ctrlPr>
                      </m:sSubPr>
                      <m:e>
                        <m:r>
                          <a:rPr lang="en-IN" sz="2400" b="1" i="1">
                            <a:latin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𝜽</m:t>
                        </m:r>
                      </m:sub>
                    </m:sSub>
                  </m:oMath>
                </a14:m>
                <a:r>
                  <a:rPr lang="en-IN" sz="2400" dirty="0" smtClean="0">
                    <a:latin typeface="+mj-lt"/>
                    <a:ea typeface="Cambria Math" panose="02040503050406030204" pitchFamily="18" charset="0"/>
                  </a:rPr>
                  <a:t>, it is possible to reconstruct the original image using Filtered Back Projection (FBP)</a:t>
                </a: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Other methods for reconstruction are available, and often perform better. FBP is used for its simplicity and robustness to small amounts of noise in angles.</a:t>
                </a:r>
              </a:p>
            </p:txBody>
          </p:sp>
        </mc:Choice>
        <mc:Fallback xmlns="">
          <p:sp>
            <p:nvSpPr>
              <p:cNvPr id="10" name="Rectangle 9"/>
              <p:cNvSpPr>
                <a:spLocks noRot="1" noChangeAspect="1" noMove="1" noResize="1" noEditPoints="1" noAdjustHandles="1" noChangeArrowheads="1" noChangeShapeType="1" noTextEdit="1"/>
              </p:cNvSpPr>
              <p:nvPr/>
            </p:nvSpPr>
            <p:spPr>
              <a:xfrm>
                <a:off x="594363" y="1527139"/>
                <a:ext cx="11014541" cy="4122603"/>
              </a:xfrm>
              <a:prstGeom prst="rect">
                <a:avLst/>
              </a:prstGeom>
              <a:blipFill rotWithShape="0">
                <a:blip r:embed="rId3"/>
                <a:stretch>
                  <a:fillRect l="-775" t="-1183" r="-941" b="-2515"/>
                </a:stretch>
              </a:blipFill>
            </p:spPr>
            <p:txBody>
              <a:bodyPr/>
              <a:lstStyle/>
              <a:p>
                <a:r>
                  <a:rPr lang="en-IN">
                    <a:noFill/>
                  </a:rPr>
                  <a:t> </a:t>
                </a:r>
              </a:p>
            </p:txBody>
          </p:sp>
        </mc:Fallback>
      </mc:AlternateContent>
    </p:spTree>
    <p:extLst>
      <p:ext uri="{BB962C8B-B14F-4D97-AF65-F5344CB8AC3E}">
        <p14:creationId xmlns:p14="http://schemas.microsoft.com/office/powerpoint/2010/main" val="40982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(Denoising)</a:t>
            </a:r>
            <a:endParaRPr lang="en-IN" dirty="0"/>
          </a:p>
        </p:txBody>
      </p:sp>
      <p:sp>
        <p:nvSpPr>
          <p:cNvPr id="10" name="Rectangle 9"/>
          <p:cNvSpPr/>
          <p:nvPr/>
        </p:nvSpPr>
        <p:spPr>
          <a:xfrm>
            <a:off x="594363" y="1527139"/>
            <a:ext cx="11014541" cy="127727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The first step in the algorithm involves </a:t>
            </a:r>
            <a:r>
              <a:rPr lang="en-IN" sz="2400" dirty="0" err="1" smtClean="0">
                <a:latin typeface="+mj-lt"/>
              </a:rPr>
              <a:t>denoising</a:t>
            </a:r>
            <a:r>
              <a:rPr lang="en-IN" sz="2400" dirty="0" smtClean="0">
                <a:latin typeface="+mj-lt"/>
              </a:rPr>
              <a:t> the projections, since noisy projections may significantly hamper the efficacy of the following step</a:t>
            </a:r>
          </a:p>
          <a:p>
            <a:pPr marL="342900" indent="-342900">
              <a:spcAft>
                <a:spcPts val="600"/>
              </a:spcAft>
              <a:buClr>
                <a:srgbClr val="58BE12"/>
              </a:buClr>
              <a:buFont typeface="Arial" panose="020B0604020202020204" pitchFamily="34" charset="0"/>
              <a:buChar char="•"/>
            </a:pPr>
            <a:r>
              <a:rPr lang="en-IN" sz="2400" dirty="0">
                <a:latin typeface="+mj-lt"/>
              </a:rPr>
              <a:t>Patch-based PCA </a:t>
            </a:r>
            <a:r>
              <a:rPr lang="en-IN" sz="2400" dirty="0" err="1">
                <a:latin typeface="+mj-lt"/>
              </a:rPr>
              <a:t>denoising</a:t>
            </a:r>
            <a:r>
              <a:rPr lang="en-IN" sz="2400" dirty="0">
                <a:latin typeface="+mj-lt"/>
              </a:rPr>
              <a:t> method</a:t>
            </a:r>
          </a:p>
        </p:txBody>
      </p:sp>
      <p:graphicFrame>
        <p:nvGraphicFramePr>
          <p:cNvPr id="2" name="Table 1"/>
          <p:cNvGraphicFramePr>
            <a:graphicFrameLocks noGrp="1"/>
          </p:cNvGraphicFramePr>
          <p:nvPr>
            <p:extLst>
              <p:ext uri="{D42A27DB-BD31-4B8C-83A1-F6EECF244321}">
                <p14:modId xmlns:p14="http://schemas.microsoft.com/office/powerpoint/2010/main" val="2884093100"/>
              </p:ext>
            </p:extLst>
          </p:nvPr>
        </p:nvGraphicFramePr>
        <p:xfrm>
          <a:off x="610710" y="3211617"/>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40402284"/>
              </p:ext>
            </p:extLst>
          </p:nvPr>
        </p:nvGraphicFramePr>
        <p:xfrm>
          <a:off x="610711" y="4411059"/>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a:p>
                  </a:txBody>
                  <a:tcPr>
                    <a:lnL w="28575" cap="flat" cmpd="sng" algn="ctr">
                      <a:solidFill>
                        <a:schemeClr val="accent1"/>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sp>
        <p:nvSpPr>
          <p:cNvPr id="4" name="Left Brace 3"/>
          <p:cNvSpPr/>
          <p:nvPr/>
        </p:nvSpPr>
        <p:spPr>
          <a:xfrm rot="16200000">
            <a:off x="1186187" y="3146046"/>
            <a:ext cx="187761" cy="13387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rot="5400000" flipV="1">
            <a:off x="3364381" y="3609877"/>
            <a:ext cx="183356" cy="1322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Curved Connector 8"/>
          <p:cNvCxnSpPr>
            <a:stCxn id="4" idx="1"/>
            <a:endCxn id="8" idx="1"/>
          </p:cNvCxnSpPr>
          <p:nvPr/>
        </p:nvCxnSpPr>
        <p:spPr>
          <a:xfrm rot="16200000" flipH="1">
            <a:off x="2232996" y="2956356"/>
            <a:ext cx="270136" cy="2175992"/>
          </a:xfrm>
          <a:prstGeom prst="curvedConnector5">
            <a:avLst>
              <a:gd name="adj1" fmla="val 55190"/>
              <a:gd name="adj2" fmla="val 48681"/>
              <a:gd name="adj3" fmla="val 5216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130145280"/>
              </p:ext>
            </p:extLst>
          </p:nvPr>
        </p:nvGraphicFramePr>
        <p:xfrm>
          <a:off x="610710" y="5284292"/>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a:p>
                  </a:txBody>
                  <a:tcPr>
                    <a:lnL w="28575" cap="flat" cmpd="sng" algn="ctr">
                      <a:solidFill>
                        <a:schemeClr val="accent1"/>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sp>
        <p:nvSpPr>
          <p:cNvPr id="17" name="Left Brace 16"/>
          <p:cNvSpPr/>
          <p:nvPr/>
        </p:nvSpPr>
        <p:spPr>
          <a:xfrm rot="5400000" flipV="1">
            <a:off x="1641069" y="4510449"/>
            <a:ext cx="183356" cy="1322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8" name="Curved Connector 17"/>
          <p:cNvCxnSpPr>
            <a:stCxn id="4" idx="1"/>
            <a:endCxn id="17" idx="1"/>
          </p:cNvCxnSpPr>
          <p:nvPr/>
        </p:nvCxnSpPr>
        <p:spPr>
          <a:xfrm rot="16200000" flipH="1">
            <a:off x="921054" y="4268298"/>
            <a:ext cx="1170708" cy="45268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622078" y="2378335"/>
                <a:ext cx="5317435" cy="37855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For each d-length patch:</a:t>
                </a:r>
              </a:p>
              <a:p>
                <a:pPr marL="457200" indent="-285750">
                  <a:buFont typeface="Arial" panose="020B0604020202020204" pitchFamily="34" charset="0"/>
                  <a:buChar char="•"/>
                </a:pPr>
                <a:r>
                  <a:rPr lang="en-IN" dirty="0" smtClean="0"/>
                  <a:t>Find L most similar patches</a:t>
                </a:r>
              </a:p>
              <a:p>
                <a:pPr marL="457200" indent="-285750">
                  <a:buFont typeface="Arial" panose="020B0604020202020204" pitchFamily="34" charset="0"/>
                  <a:buChar char="•"/>
                </a:pPr>
                <a:r>
                  <a:rPr lang="en-US" dirty="0" smtClean="0"/>
                  <a:t>Perform </a:t>
                </a:r>
                <a:r>
                  <a:rPr lang="en-US" dirty="0"/>
                  <a:t>PCA on this set of </a:t>
                </a:r>
                <a:r>
                  <a:rPr lang="en-US" dirty="0" smtClean="0"/>
                  <a:t>L </a:t>
                </a:r>
                <a:r>
                  <a:rPr lang="en-IN" dirty="0" smtClean="0"/>
                  <a:t>vectors </a:t>
                </a:r>
                <a:r>
                  <a:rPr lang="en-IN" dirty="0"/>
                  <a:t>to produce </a:t>
                </a:r>
                <a:r>
                  <a:rPr lang="en-IN" dirty="0" err="1" smtClean="0"/>
                  <a:t>eigencoefficients</a:t>
                </a:r>
                <a:endParaRPr lang="en-IN" dirty="0"/>
              </a:p>
              <a:p>
                <a:pPr marL="457200" indent="-285750">
                  <a:buFont typeface="Arial" panose="020B0604020202020204" pitchFamily="34" charset="0"/>
                  <a:buChar char="•"/>
                </a:pPr>
                <a:r>
                  <a:rPr lang="en-IN" dirty="0" err="1" smtClean="0"/>
                  <a:t>Denoise</a:t>
                </a:r>
                <a:r>
                  <a:rPr lang="en-IN" dirty="0" smtClean="0"/>
                  <a:t> with </a:t>
                </a:r>
                <a:r>
                  <a:rPr lang="en-US" dirty="0" smtClean="0"/>
                  <a:t>Wiener-like update:</a:t>
                </a:r>
              </a:p>
              <a:p>
                <a:pPr lvl="1"/>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𝑥</m:t>
                              </m:r>
                            </m:e>
                          </m:acc>
                        </m:e>
                        <m:sub>
                          <m:r>
                            <a:rPr lang="en-IN" b="0" i="1" smtClean="0">
                              <a:latin typeface="Cambria Math" panose="02040503050406030204" pitchFamily="18" charset="0"/>
                            </a:rPr>
                            <m:t>𝑖𝑙</m:t>
                          </m:r>
                        </m:sub>
                      </m:sSub>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𝑖𝑙</m:t>
                          </m:r>
                        </m:sub>
                      </m:sSub>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𝑙</m:t>
                                  </m:r>
                                </m:sub>
                                <m:sup>
                                  <m:r>
                                    <a:rPr lang="en-IN" b="0" i="1" smtClean="0">
                                      <a:latin typeface="Cambria Math" panose="02040503050406030204" pitchFamily="18" charset="0"/>
                                      <a:ea typeface="Cambria Math" panose="02040503050406030204" pitchFamily="18" charset="0"/>
                                    </a:rPr>
                                    <m:t>2</m:t>
                                  </m:r>
                                </m:sup>
                              </m:sSubSup>
                            </m:num>
                            <m:den>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𝑙</m:t>
                                  </m:r>
                                </m:sub>
                                <m:sup>
                                  <m:r>
                                    <a:rPr lang="en-IN" b="0" i="1" smtClean="0">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den>
                          </m:f>
                        </m:e>
                      </m:d>
                    </m:oMath>
                  </m:oMathPara>
                </a14:m>
                <a:endParaRPr lang="en-IN" dirty="0" smtClean="0"/>
              </a:p>
              <a:p>
                <a:r>
                  <a:rPr lang="en-US" dirty="0" smtClean="0"/>
                  <a:t>where</a:t>
                </a:r>
              </a:p>
              <a:p>
                <a:pPr lvl="1"/>
                <a14:m>
                  <m:oMath xmlns:m="http://schemas.openxmlformats.org/officeDocument/2006/math">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𝑥</m:t>
                            </m:r>
                          </m:e>
                        </m:acc>
                      </m:e>
                      <m:sub>
                        <m:r>
                          <a:rPr lang="en-IN" i="1">
                            <a:latin typeface="Cambria Math" panose="02040503050406030204" pitchFamily="18" charset="0"/>
                          </a:rPr>
                          <m:t>𝑖𝑙</m:t>
                        </m:r>
                      </m:sub>
                    </m:sSub>
                  </m:oMath>
                </a14:m>
                <a:r>
                  <a:rPr lang="en-US" dirty="0"/>
                  <a:t> </a:t>
                </a:r>
                <a:r>
                  <a:rPr lang="en-US" sz="800" dirty="0" smtClean="0"/>
                  <a:t> </a:t>
                </a:r>
                <a:r>
                  <a:rPr lang="en-US" dirty="0"/>
                  <a:t>is an estimate of </a:t>
                </a:r>
                <a:r>
                  <a:rPr lang="en-US" dirty="0" smtClean="0"/>
                  <a:t>the </a:t>
                </a:r>
                <a14:m>
                  <m:oMath xmlns:m="http://schemas.openxmlformats.org/officeDocument/2006/math">
                    <m:r>
                      <a:rPr lang="en-US" i="1" dirty="0">
                        <a:latin typeface="Cambria Math" panose="02040503050406030204" pitchFamily="18" charset="0"/>
                      </a:rPr>
                      <m:t>𝑙</m:t>
                    </m:r>
                    <m:r>
                      <a:rPr lang="en-US" i="1" baseline="30000" dirty="0">
                        <a:latin typeface="Cambria Math" panose="02040503050406030204" pitchFamily="18" charset="0"/>
                      </a:rPr>
                      <m:t>𝑡h</m:t>
                    </m:r>
                  </m:oMath>
                </a14:m>
                <a:r>
                  <a:rPr lang="en-US" dirty="0" smtClean="0"/>
                  <a:t> </a:t>
                </a:r>
                <a:r>
                  <a:rPr lang="en-US" dirty="0" err="1" smtClean="0"/>
                  <a:t>denoised</a:t>
                </a:r>
                <a:r>
                  <a:rPr lang="en-US" dirty="0" smtClean="0"/>
                  <a:t> </a:t>
                </a:r>
                <a:r>
                  <a:rPr lang="en-US" dirty="0"/>
                  <a:t>coefficient for </a:t>
                </a:r>
                <a:r>
                  <a:rPr lang="en-US" dirty="0" smtClean="0"/>
                  <a:t>patch </a:t>
                </a:r>
                <a14:m>
                  <m:oMath xmlns:m="http://schemas.openxmlformats.org/officeDocument/2006/math">
                    <m:r>
                      <a:rPr lang="en-US" i="1" dirty="0" smtClean="0">
                        <a:latin typeface="Cambria Math" panose="02040503050406030204" pitchFamily="18" charset="0"/>
                      </a:rPr>
                      <m:t>𝑖</m:t>
                    </m:r>
                  </m:oMath>
                </a14:m>
                <a:endParaRPr lang="en-IN" i="1" dirty="0" smtClean="0">
                  <a:latin typeface="Cambria Math" panose="02040503050406030204" pitchFamily="18" charset="0"/>
                </a:endParaRPr>
              </a:p>
              <a:p>
                <a:pPr lvl="1"/>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𝑖𝑙</m:t>
                        </m:r>
                      </m:sub>
                    </m:sSub>
                  </m:oMath>
                </a14:m>
                <a:r>
                  <a:rPr lang="en-US" dirty="0" smtClean="0"/>
                  <a:t> is the corresponding noisy patch</a:t>
                </a:r>
              </a:p>
              <a:p>
                <a:pPr lvl="1"/>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rPr>
                          <m:t>𝑙</m:t>
                        </m:r>
                      </m:sub>
                      <m:sup>
                        <m:r>
                          <a:rPr lang="en-IN" b="0" i="1" smtClean="0">
                            <a:latin typeface="Cambria Math" panose="02040503050406030204" pitchFamily="18" charset="0"/>
                          </a:rPr>
                          <m:t>2</m:t>
                        </m:r>
                      </m:sup>
                    </m:sSubSup>
                  </m:oMath>
                </a14:m>
                <a:r>
                  <a:rPr lang="en-US" dirty="0" smtClean="0"/>
                  <a:t> is the mean-normalized squared </a:t>
                </a:r>
                <a:r>
                  <a:rPr lang="en-US" dirty="0"/>
                  <a:t>value of </a:t>
                </a:r>
                <a:r>
                  <a:rPr lang="en-US" dirty="0" smtClean="0"/>
                  <a:t>the </a:t>
                </a:r>
                <a14:m>
                  <m:oMath xmlns:m="http://schemas.openxmlformats.org/officeDocument/2006/math">
                    <m:r>
                      <a:rPr lang="en-US" i="1" dirty="0" smtClean="0">
                        <a:latin typeface="Cambria Math" panose="02040503050406030204" pitchFamily="18" charset="0"/>
                      </a:rPr>
                      <m:t>𝑙</m:t>
                    </m:r>
                    <m:r>
                      <a:rPr lang="en-US" i="1" baseline="30000" dirty="0" smtClean="0">
                        <a:latin typeface="Cambria Math" panose="02040503050406030204" pitchFamily="18" charset="0"/>
                      </a:rPr>
                      <m:t>𝑡h</m:t>
                    </m:r>
                    <m:r>
                      <a:rPr lang="en-US" i="1" dirty="0" smtClean="0">
                        <a:latin typeface="Cambria Math" panose="02040503050406030204" pitchFamily="18" charset="0"/>
                      </a:rPr>
                      <m:t> </m:t>
                    </m:r>
                    <m:r>
                      <a:rPr lang="en-US" sz="800" i="1" dirty="0" smtClean="0">
                        <a:latin typeface="Cambria Math" panose="02040503050406030204" pitchFamily="18" charset="0"/>
                      </a:rPr>
                      <m:t> </m:t>
                    </m:r>
                  </m:oMath>
                </a14:m>
                <a:r>
                  <a:rPr lang="en-US" dirty="0" smtClean="0"/>
                  <a:t>coefficient </a:t>
                </a:r>
                <a:r>
                  <a:rPr lang="en-US" dirty="0"/>
                  <a:t>across all </a:t>
                </a:r>
                <a:r>
                  <a:rPr lang="en-US" dirty="0" smtClean="0"/>
                  <a:t>L </a:t>
                </a:r>
                <a:r>
                  <a:rPr lang="en-IN" dirty="0" smtClean="0"/>
                  <a:t>patches</a:t>
                </a:r>
                <a:r>
                  <a:rPr lang="en-IN"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6622078" y="2378335"/>
                <a:ext cx="5317435" cy="3785523"/>
              </a:xfrm>
              <a:prstGeom prst="rect">
                <a:avLst/>
              </a:prstGeom>
              <a:blipFill rotWithShape="0">
                <a:blip r:embed="rId3"/>
                <a:stretch>
                  <a:fillRect l="-800" t="-642" b="-1445"/>
                </a:stretch>
              </a:blipFill>
            </p:spPr>
            <p:txBody>
              <a:bodyPr/>
              <a:lstStyle/>
              <a:p>
                <a:r>
                  <a:rPr lang="en-IN">
                    <a:noFill/>
                  </a:rPr>
                  <a:t> </a:t>
                </a:r>
              </a:p>
            </p:txBody>
          </p:sp>
        </mc:Fallback>
      </mc:AlternateContent>
      <p:sp>
        <p:nvSpPr>
          <p:cNvPr id="36" name="Rectangle 35"/>
          <p:cNvSpPr/>
          <p:nvPr/>
        </p:nvSpPr>
        <p:spPr>
          <a:xfrm>
            <a:off x="648241" y="6202482"/>
            <a:ext cx="7394460" cy="461665"/>
          </a:xfrm>
          <a:prstGeom prst="rect">
            <a:avLst/>
          </a:prstGeom>
        </p:spPr>
        <p:txBody>
          <a:bodyPr wrap="none">
            <a:spAutoFit/>
          </a:bodyPr>
          <a:lstStyle/>
          <a:p>
            <a:r>
              <a:rPr lang="en-IN" sz="2400" dirty="0" smtClean="0">
                <a:latin typeface="+mj-lt"/>
              </a:rPr>
              <a:t>Similar patches can be found in the same projection as well</a:t>
            </a:r>
            <a:endParaRPr lang="en-IN" sz="2400" dirty="0">
              <a:latin typeface="+mj-lt"/>
            </a:endParaRPr>
          </a:p>
        </p:txBody>
      </p:sp>
    </p:spTree>
    <p:extLst>
      <p:ext uri="{BB962C8B-B14F-4D97-AF65-F5344CB8AC3E}">
        <p14:creationId xmlns:p14="http://schemas.microsoft.com/office/powerpoint/2010/main" val="39402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(Coordinate Descent)</a:t>
            </a:r>
            <a:endParaRPr lang="en-IN" dirty="0"/>
          </a:p>
        </p:txBody>
      </p:sp>
      <p:sp>
        <p:nvSpPr>
          <p:cNvPr id="3" name="Rectangle 2"/>
          <p:cNvSpPr/>
          <p:nvPr/>
        </p:nvSpPr>
        <p:spPr>
          <a:xfrm>
            <a:off x="594363" y="1527139"/>
            <a:ext cx="11014541" cy="127727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This algorithm utilizes the </a:t>
            </a:r>
            <a:r>
              <a:rPr lang="en-US" sz="2400" dirty="0" err="1" smtClean="0">
                <a:latin typeface="+mj-lt"/>
              </a:rPr>
              <a:t>Helgasson</a:t>
            </a:r>
            <a:r>
              <a:rPr lang="en-US" sz="2400" dirty="0" smtClean="0">
                <a:latin typeface="+mj-lt"/>
              </a:rPr>
              <a:t>-Ludwig </a:t>
            </a:r>
            <a:r>
              <a:rPr lang="en-US" sz="2400" dirty="0">
                <a:latin typeface="+mj-lt"/>
              </a:rPr>
              <a:t>Consistency </a:t>
            </a:r>
            <a:r>
              <a:rPr lang="en-US" sz="2400" dirty="0" smtClean="0">
                <a:latin typeface="+mj-lt"/>
              </a:rPr>
              <a:t>Conditions (HLCC)</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HLCC describes a </a:t>
            </a:r>
            <a:r>
              <a:rPr lang="en-US" sz="2400" dirty="0">
                <a:latin typeface="+mj-lt"/>
                <a:ea typeface="Cambria Math" panose="02040503050406030204" pitchFamily="18" charset="0"/>
              </a:rPr>
              <a:t>relationship between </a:t>
            </a:r>
            <a:r>
              <a:rPr lang="en-US" sz="2400" dirty="0" smtClean="0">
                <a:latin typeface="+mj-lt"/>
                <a:ea typeface="Cambria Math" panose="02040503050406030204" pitchFamily="18" charset="0"/>
              </a:rPr>
              <a:t/>
            </a:r>
            <a:br>
              <a:rPr lang="en-US" sz="2400" dirty="0" smtClean="0">
                <a:latin typeface="+mj-lt"/>
                <a:ea typeface="Cambria Math" panose="02040503050406030204" pitchFamily="18" charset="0"/>
              </a:rPr>
            </a:br>
            <a:r>
              <a:rPr lang="en-US" sz="2400" dirty="0" smtClean="0">
                <a:latin typeface="+mj-lt"/>
                <a:ea typeface="Cambria Math" panose="02040503050406030204" pitchFamily="18" charset="0"/>
              </a:rPr>
              <a:t>the </a:t>
            </a:r>
            <a:r>
              <a:rPr lang="en-US" sz="2400" u="sng" dirty="0">
                <a:solidFill>
                  <a:schemeClr val="accent6">
                    <a:lumMod val="75000"/>
                  </a:schemeClr>
                </a:solidFill>
                <a:latin typeface="+mj-lt"/>
                <a:ea typeface="Cambria Math" panose="02040503050406030204" pitchFamily="18" charset="0"/>
              </a:rPr>
              <a:t>n</a:t>
            </a:r>
            <a:r>
              <a:rPr lang="en-US" sz="2400" u="sng" baseline="30000" dirty="0">
                <a:solidFill>
                  <a:schemeClr val="accent6">
                    <a:lumMod val="75000"/>
                  </a:schemeClr>
                </a:solidFill>
                <a:latin typeface="+mj-lt"/>
                <a:ea typeface="Cambria Math" panose="02040503050406030204" pitchFamily="18" charset="0"/>
              </a:rPr>
              <a:t>th</a:t>
            </a:r>
            <a:r>
              <a:rPr lang="en-US" sz="2400" u="sng" dirty="0">
                <a:solidFill>
                  <a:schemeClr val="accent6">
                    <a:lumMod val="75000"/>
                  </a:schemeClr>
                </a:solidFill>
                <a:latin typeface="+mj-lt"/>
                <a:ea typeface="Cambria Math" panose="02040503050406030204" pitchFamily="18" charset="0"/>
              </a:rPr>
              <a:t> order projection </a:t>
            </a:r>
            <a:r>
              <a:rPr lang="en-US" sz="2400" u="sng" dirty="0" smtClean="0">
                <a:solidFill>
                  <a:schemeClr val="accent6">
                    <a:lumMod val="75000"/>
                  </a:schemeClr>
                </a:solidFill>
                <a:latin typeface="+mj-lt"/>
                <a:ea typeface="Cambria Math" panose="02040503050406030204" pitchFamily="18" charset="0"/>
              </a:rPr>
              <a:t>moments</a:t>
            </a:r>
            <a:r>
              <a:rPr lang="en-US" sz="2400" dirty="0" smtClean="0">
                <a:latin typeface="+mj-lt"/>
                <a:ea typeface="Cambria Math" panose="02040503050406030204" pitchFamily="18" charset="0"/>
              </a:rPr>
              <a:t>           and                the</a:t>
            </a:r>
            <a:r>
              <a:rPr lang="en-US" sz="2400" b="1" dirty="0" smtClean="0">
                <a:solidFill>
                  <a:srgbClr val="0070C0"/>
                </a:solidFill>
                <a:latin typeface="+mj-lt"/>
                <a:ea typeface="Cambria Math" panose="02040503050406030204" pitchFamily="18" charset="0"/>
              </a:rPr>
              <a:t> </a:t>
            </a:r>
            <a:r>
              <a:rPr lang="en-US" sz="2400" u="sng" dirty="0">
                <a:solidFill>
                  <a:srgbClr val="0070C0"/>
                </a:solidFill>
                <a:latin typeface="+mj-lt"/>
                <a:ea typeface="Cambria Math" panose="02040503050406030204" pitchFamily="18" charset="0"/>
              </a:rPr>
              <a:t>n</a:t>
            </a:r>
            <a:r>
              <a:rPr lang="en-US" sz="2400" u="sng" baseline="30000" dirty="0">
                <a:solidFill>
                  <a:srgbClr val="0070C0"/>
                </a:solidFill>
                <a:latin typeface="+mj-lt"/>
                <a:ea typeface="Cambria Math" panose="02040503050406030204" pitchFamily="18" charset="0"/>
              </a:rPr>
              <a:t>th</a:t>
            </a:r>
            <a:r>
              <a:rPr lang="en-US" sz="2400" u="sng" dirty="0">
                <a:solidFill>
                  <a:srgbClr val="0070C0"/>
                </a:solidFill>
                <a:latin typeface="+mj-lt"/>
                <a:ea typeface="Cambria Math" panose="02040503050406030204" pitchFamily="18" charset="0"/>
              </a:rPr>
              <a:t> </a:t>
            </a:r>
            <a:r>
              <a:rPr lang="en-US" sz="2400" u="sng" dirty="0" smtClean="0">
                <a:solidFill>
                  <a:srgbClr val="0070C0"/>
                </a:solidFill>
                <a:latin typeface="+mj-lt"/>
                <a:ea typeface="Cambria Math" panose="02040503050406030204" pitchFamily="18" charset="0"/>
              </a:rPr>
              <a:t>order image moments</a:t>
            </a:r>
          </a:p>
        </p:txBody>
      </p:sp>
      <p:grpSp>
        <p:nvGrpSpPr>
          <p:cNvPr id="9" name="Group 8"/>
          <p:cNvGrpSpPr/>
          <p:nvPr/>
        </p:nvGrpSpPr>
        <p:grpSpPr>
          <a:xfrm>
            <a:off x="3545344" y="4826937"/>
            <a:ext cx="5496337" cy="924339"/>
            <a:chOff x="2941984" y="4739181"/>
            <a:chExt cx="5496337" cy="924339"/>
          </a:xfrm>
        </p:grpSpPr>
        <p:pic>
          <p:nvPicPr>
            <p:cNvPr id="4" name="Picture 3"/>
            <p:cNvPicPr>
              <a:picLocks noChangeAspect="1"/>
            </p:cNvPicPr>
            <p:nvPr/>
          </p:nvPicPr>
          <p:blipFill rotWithShape="1">
            <a:blip r:embed="rId2"/>
            <a:srcRect t="9919" b="12181"/>
            <a:stretch/>
          </p:blipFill>
          <p:spPr>
            <a:xfrm>
              <a:off x="2971801" y="4739181"/>
              <a:ext cx="5466520" cy="924339"/>
            </a:xfrm>
            <a:prstGeom prst="rect">
              <a:avLst/>
            </a:prstGeom>
          </p:spPr>
        </p:pic>
        <p:sp>
          <p:nvSpPr>
            <p:cNvPr id="5" name="Rectangle 4"/>
            <p:cNvSpPr/>
            <p:nvPr/>
          </p:nvSpPr>
          <p:spPr>
            <a:xfrm>
              <a:off x="2941984" y="4806269"/>
              <a:ext cx="745434" cy="69573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73616" y="4816208"/>
              <a:ext cx="834887" cy="710647"/>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grpSp>
      <p:pic>
        <p:nvPicPr>
          <p:cNvPr id="11" name="Picture 10"/>
          <p:cNvPicPr>
            <a:picLocks noChangeAspect="1"/>
          </p:cNvPicPr>
          <p:nvPr/>
        </p:nvPicPr>
        <p:blipFill>
          <a:blip r:embed="rId3"/>
          <a:stretch>
            <a:fillRect/>
          </a:stretch>
        </p:blipFill>
        <p:spPr>
          <a:xfrm>
            <a:off x="1554894" y="3602932"/>
            <a:ext cx="3062410" cy="831830"/>
          </a:xfrm>
          <a:prstGeom prst="rect">
            <a:avLst/>
          </a:prstGeom>
        </p:spPr>
      </p:pic>
      <p:sp>
        <p:nvSpPr>
          <p:cNvPr id="12" name="TextBox 11"/>
          <p:cNvSpPr txBox="1"/>
          <p:nvPr/>
        </p:nvSpPr>
        <p:spPr>
          <a:xfrm>
            <a:off x="760344" y="2956601"/>
            <a:ext cx="4929809" cy="646331"/>
          </a:xfrm>
          <a:prstGeom prst="rect">
            <a:avLst/>
          </a:prstGeom>
          <a:noFill/>
        </p:spPr>
        <p:txBody>
          <a:bodyPr wrap="square" rtlCol="0">
            <a:spAutoFit/>
          </a:bodyPr>
          <a:lstStyle/>
          <a:p>
            <a:pPr algn="ctr"/>
            <a:r>
              <a:rPr lang="en-IN" dirty="0" smtClean="0"/>
              <a:t>Given p projections, the p </a:t>
            </a:r>
            <a:r>
              <a:rPr lang="en-IN" i="1" dirty="0" smtClean="0"/>
              <a:t>n</a:t>
            </a:r>
            <a:r>
              <a:rPr lang="en-IN" i="1" baseline="30000" dirty="0" smtClean="0"/>
              <a:t>th</a:t>
            </a:r>
            <a:r>
              <a:rPr lang="en-IN" i="1" dirty="0"/>
              <a:t>-</a:t>
            </a:r>
            <a:r>
              <a:rPr lang="en-IN" i="1" dirty="0" smtClean="0"/>
              <a:t>order</a:t>
            </a:r>
            <a:r>
              <a:rPr lang="en-IN" dirty="0" smtClean="0"/>
              <a:t>  projection moments are</a:t>
            </a:r>
            <a:endParaRPr lang="en-IN" dirty="0"/>
          </a:p>
        </p:txBody>
      </p:sp>
      <mc:AlternateContent xmlns:mc="http://schemas.openxmlformats.org/markup-compatibility/2006" xmlns:a14="http://schemas.microsoft.com/office/drawing/2010/main">
        <mc:Choice Requires="a14">
          <p:sp>
            <p:nvSpPr>
              <p:cNvPr id="13" name="Rectangle 12"/>
              <p:cNvSpPr/>
              <p:nvPr/>
            </p:nvSpPr>
            <p:spPr>
              <a:xfrm>
                <a:off x="874642" y="4928643"/>
                <a:ext cx="11014541" cy="1640514"/>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ea typeface="Cambria Math" panose="02040503050406030204" pitchFamily="18" charset="0"/>
                  </a:rPr>
                  <a:t>HLCC states: </a:t>
                </a:r>
              </a:p>
              <a:p>
                <a:pPr marL="342900" indent="-342900">
                  <a:spcAft>
                    <a:spcPts val="600"/>
                  </a:spcAft>
                  <a:buClr>
                    <a:srgbClr val="58BE12"/>
                  </a:buClr>
                  <a:buFont typeface="Arial" panose="020B0604020202020204" pitchFamily="34" charset="0"/>
                  <a:buChar char="•"/>
                </a:pPr>
                <a:endParaRPr lang="en-US" sz="2400" dirty="0" smtClean="0">
                  <a:latin typeface="+mj-lt"/>
                  <a:ea typeface="Cambria Math" panose="02040503050406030204" pitchFamily="18" charset="0"/>
                </a:endParaRPr>
              </a:p>
              <a:p>
                <a:pPr marL="342900" indent="-342900">
                  <a:lnSpc>
                    <a:spcPct val="200000"/>
                  </a:lnSpc>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Or in matrix form:		   </a:t>
                </a:r>
                <a14:m>
                  <m:oMath xmlns:m="http://schemas.openxmlformats.org/officeDocument/2006/math">
                    <m:sSup>
                      <m:sSupPr>
                        <m:ctrlPr>
                          <a:rPr lang="en-US" sz="2400" i="1" smtClean="0">
                            <a:solidFill>
                              <a:schemeClr val="accent6">
                                <a:lumMod val="75000"/>
                              </a:schemeClr>
                            </a:solidFill>
                            <a:latin typeface="Cambria Math" panose="02040503050406030204" pitchFamily="18" charset="0"/>
                            <a:ea typeface="Cambria Math" panose="02040503050406030204" pitchFamily="18" charset="0"/>
                          </a:rPr>
                        </m:ctrlPr>
                      </m:sSupPr>
                      <m:e>
                        <m:r>
                          <a:rPr lang="en-IN" sz="2400" b="0" i="1" smtClean="0">
                            <a:solidFill>
                              <a:schemeClr val="accent6">
                                <a:lumMod val="75000"/>
                              </a:schemeClr>
                            </a:solidFill>
                            <a:latin typeface="Cambria Math" panose="02040503050406030204" pitchFamily="18" charset="0"/>
                            <a:ea typeface="Cambria Math" panose="02040503050406030204" pitchFamily="18" charset="0"/>
                          </a:rPr>
                          <m:t>𝑚</m:t>
                        </m:r>
                      </m:e>
                      <m:sup>
                        <m:r>
                          <a:rPr lang="en-IN" sz="2400" b="0" i="1" smtClean="0">
                            <a:solidFill>
                              <a:schemeClr val="accent6">
                                <a:lumMod val="75000"/>
                              </a:schemeClr>
                            </a:solidFill>
                            <a:latin typeface="Cambria Math" panose="02040503050406030204" pitchFamily="18" charset="0"/>
                            <a:ea typeface="Cambria Math" panose="02040503050406030204" pitchFamily="18" charset="0"/>
                          </a:rPr>
                          <m:t>(</m:t>
                        </m:r>
                        <m:r>
                          <a:rPr lang="en-IN" sz="2400" b="0" i="1" smtClean="0">
                            <a:solidFill>
                              <a:schemeClr val="accent6">
                                <a:lumMod val="75000"/>
                              </a:schemeClr>
                            </a:solidFill>
                            <a:latin typeface="Cambria Math" panose="02040503050406030204" pitchFamily="18" charset="0"/>
                            <a:ea typeface="Cambria Math" panose="02040503050406030204" pitchFamily="18" charset="0"/>
                          </a:rPr>
                          <m:t>𝑛</m:t>
                        </m:r>
                        <m:r>
                          <a:rPr lang="en-IN" sz="2400" b="0" i="1" smtClean="0">
                            <a:solidFill>
                              <a:schemeClr val="accent6">
                                <a:lumMod val="75000"/>
                              </a:schemeClr>
                            </a:solidFill>
                            <a:latin typeface="Cambria Math" panose="02040503050406030204" pitchFamily="18" charset="0"/>
                            <a:ea typeface="Cambria Math" panose="02040503050406030204" pitchFamily="18" charset="0"/>
                          </a:rPr>
                          <m:t>)</m:t>
                        </m:r>
                      </m:sup>
                    </m:sSup>
                    <m:r>
                      <a:rPr lang="en-IN" sz="2400" b="0" i="1" smtClean="0">
                        <a:latin typeface="Cambria Math" panose="02040503050406030204" pitchFamily="18" charset="0"/>
                        <a:ea typeface="Cambria Math" panose="02040503050406030204" pitchFamily="18" charset="0"/>
                      </a:rPr>
                      <m:t>     =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𝐴</m:t>
                        </m:r>
                      </m:e>
                      <m:sup>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𝑛</m:t>
                        </m:r>
                        <m:r>
                          <a:rPr lang="en-IN" sz="2400" b="0" i="1" smtClean="0">
                            <a:latin typeface="Cambria Math" panose="02040503050406030204" pitchFamily="18" charset="0"/>
                            <a:ea typeface="Cambria Math" panose="02040503050406030204" pitchFamily="18" charset="0"/>
                          </a:rPr>
                          <m:t>)</m:t>
                        </m:r>
                      </m:sup>
                    </m:sSup>
                    <m:sSup>
                      <m:sSupPr>
                        <m:ctrlPr>
                          <a:rPr lang="en-IN" sz="2400" b="0" i="1" smtClean="0">
                            <a:solidFill>
                              <a:srgbClr val="0070C0"/>
                            </a:solidFill>
                            <a:latin typeface="Cambria Math" panose="02040503050406030204" pitchFamily="18" charset="0"/>
                            <a:ea typeface="Cambria Math" panose="02040503050406030204" pitchFamily="18" charset="0"/>
                          </a:rPr>
                        </m:ctrlPr>
                      </m:sSupPr>
                      <m:e>
                        <m:r>
                          <a:rPr lang="en-IN" sz="2400" b="0" i="1" smtClean="0">
                            <a:solidFill>
                              <a:srgbClr val="0070C0"/>
                            </a:solidFill>
                            <a:latin typeface="Cambria Math" panose="02040503050406030204" pitchFamily="18" charset="0"/>
                            <a:ea typeface="Cambria Math" panose="02040503050406030204" pitchFamily="18" charset="0"/>
                          </a:rPr>
                          <m:t>    </m:t>
                        </m:r>
                        <m:r>
                          <m:rPr>
                            <m:sty m:val="p"/>
                          </m:rPr>
                          <a:rPr lang="el-GR" sz="2400" i="1">
                            <a:solidFill>
                              <a:srgbClr val="0070C0"/>
                            </a:solidFill>
                            <a:latin typeface="Cambria Math" panose="02040503050406030204" pitchFamily="18" charset="0"/>
                            <a:ea typeface="Cambria Math" panose="02040503050406030204" pitchFamily="18" charset="0"/>
                          </a:rPr>
                          <m:t>υ</m:t>
                        </m:r>
                      </m:e>
                      <m:sup>
                        <m:r>
                          <a:rPr lang="en-IN" sz="2400" b="0" i="1" smtClean="0">
                            <a:solidFill>
                              <a:srgbClr val="0070C0"/>
                            </a:solidFill>
                            <a:latin typeface="Cambria Math" panose="02040503050406030204" pitchFamily="18" charset="0"/>
                            <a:ea typeface="Cambria Math" panose="02040503050406030204" pitchFamily="18" charset="0"/>
                          </a:rPr>
                          <m:t>(</m:t>
                        </m:r>
                        <m:r>
                          <a:rPr lang="en-IN" sz="2400" b="0" i="1" smtClean="0">
                            <a:solidFill>
                              <a:srgbClr val="0070C0"/>
                            </a:solidFill>
                            <a:latin typeface="Cambria Math" panose="02040503050406030204" pitchFamily="18" charset="0"/>
                            <a:ea typeface="Cambria Math" panose="02040503050406030204" pitchFamily="18" charset="0"/>
                          </a:rPr>
                          <m:t>𝑛</m:t>
                        </m:r>
                        <m:r>
                          <a:rPr lang="en-IN" sz="2400" b="0" i="1" smtClean="0">
                            <a:solidFill>
                              <a:srgbClr val="0070C0"/>
                            </a:solidFill>
                            <a:latin typeface="Cambria Math" panose="02040503050406030204" pitchFamily="18" charset="0"/>
                            <a:ea typeface="Cambria Math" panose="02040503050406030204" pitchFamily="18" charset="0"/>
                          </a:rPr>
                          <m:t>)</m:t>
                        </m:r>
                      </m:sup>
                    </m:sSup>
                  </m:oMath>
                </a14:m>
                <a:endParaRPr lang="en-IN" sz="2400" dirty="0" smtClean="0">
                  <a:latin typeface="+mj-lt"/>
                  <a:ea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74642" y="4928643"/>
                <a:ext cx="11014541" cy="1640514"/>
              </a:xfrm>
              <a:prstGeom prst="rect">
                <a:avLst/>
              </a:prstGeom>
              <a:blipFill rotWithShape="0">
                <a:blip r:embed="rId4"/>
                <a:stretch>
                  <a:fillRect l="-719" t="-2974" b="-7807"/>
                </a:stretch>
              </a:blipFill>
            </p:spPr>
            <p:txBody>
              <a:bodyPr/>
              <a:lstStyle/>
              <a:p>
                <a:r>
                  <a:rPr lang="en-IN">
                    <a:noFill/>
                  </a:rPr>
                  <a:t> </a:t>
                </a:r>
              </a:p>
            </p:txBody>
          </p:sp>
        </mc:Fallback>
      </mc:AlternateContent>
      <p:sp>
        <p:nvSpPr>
          <p:cNvPr id="14" name="TextBox 13"/>
          <p:cNvSpPr txBox="1"/>
          <p:nvPr/>
        </p:nvSpPr>
        <p:spPr>
          <a:xfrm>
            <a:off x="6762474" y="2852564"/>
            <a:ext cx="4929809" cy="923330"/>
          </a:xfrm>
          <a:prstGeom prst="rect">
            <a:avLst/>
          </a:prstGeom>
          <a:noFill/>
        </p:spPr>
        <p:txBody>
          <a:bodyPr wrap="square" rtlCol="0">
            <a:spAutoFit/>
          </a:bodyPr>
          <a:lstStyle/>
          <a:p>
            <a:pPr algn="ctr"/>
            <a:r>
              <a:rPr lang="en-IN" dirty="0" smtClean="0"/>
              <a:t>Given the underlying image, the (n+1) </a:t>
            </a:r>
            <a:r>
              <a:rPr lang="en-IN" i="1" dirty="0"/>
              <a:t>n</a:t>
            </a:r>
            <a:r>
              <a:rPr lang="en-IN" i="1" baseline="30000" dirty="0"/>
              <a:t>th</a:t>
            </a:r>
            <a:r>
              <a:rPr lang="en-IN" i="1" dirty="0"/>
              <a:t>-order</a:t>
            </a:r>
            <a:r>
              <a:rPr lang="en-IN" dirty="0"/>
              <a:t>  </a:t>
            </a:r>
            <a:r>
              <a:rPr lang="en-IN" dirty="0" smtClean="0"/>
              <a:t>image moments </a:t>
            </a:r>
            <a:r>
              <a:rPr lang="en-IN" dirty="0"/>
              <a:t>are</a:t>
            </a:r>
          </a:p>
          <a:p>
            <a:pPr algn="ctr"/>
            <a:endParaRPr lang="en-IN" dirty="0"/>
          </a:p>
        </p:txBody>
      </p:sp>
      <p:pic>
        <p:nvPicPr>
          <p:cNvPr id="15" name="Picture 14"/>
          <p:cNvPicPr>
            <a:picLocks noChangeAspect="1"/>
          </p:cNvPicPr>
          <p:nvPr/>
        </p:nvPicPr>
        <p:blipFill>
          <a:blip r:embed="rId5"/>
          <a:stretch>
            <a:fillRect/>
          </a:stretch>
        </p:blipFill>
        <p:spPr>
          <a:xfrm>
            <a:off x="7269369" y="3410722"/>
            <a:ext cx="4339535" cy="838557"/>
          </a:xfrm>
          <a:prstGeom prst="rect">
            <a:avLst/>
          </a:prstGeom>
        </p:spPr>
      </p:pic>
      <p:sp>
        <p:nvSpPr>
          <p:cNvPr id="16" name="Rectangle 15"/>
          <p:cNvSpPr/>
          <p:nvPr/>
        </p:nvSpPr>
        <p:spPr>
          <a:xfrm>
            <a:off x="874642" y="2852564"/>
            <a:ext cx="4944717" cy="17691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
        <p:nvSpPr>
          <p:cNvPr id="17" name="Rectangle 16"/>
          <p:cNvSpPr/>
          <p:nvPr/>
        </p:nvSpPr>
        <p:spPr>
          <a:xfrm>
            <a:off x="6830168" y="2810953"/>
            <a:ext cx="4944717" cy="17691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Tree>
    <p:extLst>
      <p:ext uri="{BB962C8B-B14F-4D97-AF65-F5344CB8AC3E}">
        <p14:creationId xmlns:p14="http://schemas.microsoft.com/office/powerpoint/2010/main" val="33816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80881"/>
            <a:ext cx="10972800" cy="4584371"/>
          </a:xfrm>
        </p:spPr>
        <p:txBody>
          <a:bodyPr>
            <a:normAutofit/>
          </a:bodyPr>
          <a:lstStyle/>
          <a:p>
            <a:pPr>
              <a:lnSpc>
                <a:spcPct val="150000"/>
              </a:lnSpc>
            </a:pPr>
            <a:r>
              <a:rPr lang="en-US" dirty="0" smtClean="0"/>
              <a:t>Introduction</a:t>
            </a:r>
          </a:p>
          <a:p>
            <a:pPr>
              <a:lnSpc>
                <a:spcPct val="150000"/>
              </a:lnSpc>
            </a:pPr>
            <a:r>
              <a:rPr lang="en-US" dirty="0" smtClean="0"/>
              <a:t>Perturbation </a:t>
            </a:r>
            <a:r>
              <a:rPr lang="en-US" dirty="0"/>
              <a:t>in sensing </a:t>
            </a:r>
            <a:r>
              <a:rPr lang="en-US" dirty="0" smtClean="0"/>
              <a:t>matrix</a:t>
            </a:r>
          </a:p>
          <a:p>
            <a:pPr marL="804863" lvl="1" indent="-246063">
              <a:lnSpc>
                <a:spcPct val="150000"/>
              </a:lnSpc>
              <a:buFont typeface="Arial" panose="020B0604020202020204" pitchFamily="34" charset="0"/>
              <a:buChar char="•"/>
            </a:pPr>
            <a:r>
              <a:rPr lang="en-US" sz="2200" dirty="0" smtClean="0"/>
              <a:t>Problem definition, algorithm and experimental results</a:t>
            </a:r>
          </a:p>
          <a:p>
            <a:pPr>
              <a:lnSpc>
                <a:spcPct val="150000"/>
              </a:lnSpc>
            </a:pPr>
            <a:r>
              <a:rPr lang="en-US" dirty="0" smtClean="0"/>
              <a:t>Tomographic </a:t>
            </a:r>
            <a:r>
              <a:rPr lang="en-US" dirty="0"/>
              <a:t>reconstruction with unknown </a:t>
            </a:r>
            <a:r>
              <a:rPr lang="en-US" dirty="0" smtClean="0"/>
              <a:t>angles</a:t>
            </a:r>
          </a:p>
          <a:p>
            <a:pPr marL="804863" lvl="1" indent="-246063">
              <a:lnSpc>
                <a:spcPct val="150000"/>
              </a:lnSpc>
              <a:buFont typeface="Arial" panose="020B0604020202020204" pitchFamily="34" charset="0"/>
              <a:buChar char="•"/>
            </a:pPr>
            <a:r>
              <a:rPr lang="en-US" sz="2200" dirty="0"/>
              <a:t>Problem definition, algorithm and experimental </a:t>
            </a:r>
            <a:r>
              <a:rPr lang="en-US" sz="2200" dirty="0" smtClean="0"/>
              <a:t>results</a:t>
            </a:r>
          </a:p>
          <a:p>
            <a:pPr>
              <a:lnSpc>
                <a:spcPct val="150000"/>
              </a:lnSpc>
            </a:pPr>
            <a:r>
              <a:rPr lang="en-US" dirty="0" smtClean="0"/>
              <a:t>Interference </a:t>
            </a:r>
            <a:r>
              <a:rPr lang="en-US" dirty="0"/>
              <a:t>among two sparse </a:t>
            </a:r>
            <a:r>
              <a:rPr lang="en-US" dirty="0" smtClean="0"/>
              <a:t>signals</a:t>
            </a:r>
          </a:p>
          <a:p>
            <a:pPr marL="804863" lvl="1" indent="-246063">
              <a:lnSpc>
                <a:spcPct val="150000"/>
              </a:lnSpc>
              <a:buFont typeface="Arial" panose="020B0604020202020204" pitchFamily="34" charset="0"/>
              <a:buChar char="•"/>
            </a:pPr>
            <a:r>
              <a:rPr lang="en-US" sz="2200" dirty="0" smtClean="0"/>
              <a:t>Framework for improving recovery </a:t>
            </a:r>
            <a:r>
              <a:rPr lang="en-US" sz="2200" dirty="0" smtClean="0"/>
              <a:t>guarantees</a:t>
            </a:r>
            <a:endParaRPr lang="en-US" sz="2200" dirty="0" smtClean="0"/>
          </a:p>
        </p:txBody>
      </p:sp>
      <p:sp>
        <p:nvSpPr>
          <p:cNvPr id="2" name="Title 1"/>
          <p:cNvSpPr>
            <a:spLocks noGrp="1"/>
          </p:cNvSpPr>
          <p:nvPr>
            <p:ph type="title"/>
          </p:nvPr>
        </p:nvSpPr>
        <p:spPr>
          <a:xfrm>
            <a:off x="609600" y="614081"/>
            <a:ext cx="10972800" cy="1066800"/>
          </a:xfrm>
        </p:spPr>
        <p:txBody>
          <a:bodyPr/>
          <a:lstStyle/>
          <a:p>
            <a:r>
              <a:rPr lang="en-US" dirty="0" smtClean="0"/>
              <a:t>Outline</a:t>
            </a:r>
            <a:endParaRPr lang="en-US" dirty="0"/>
          </a:p>
        </p:txBody>
      </p:sp>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(Coordinate Descent)</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510983" y="1605675"/>
                <a:ext cx="11087981" cy="5139869"/>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In our problem setting, neither image moments, nor view angles are known. Given </a:t>
                </a:r>
                <a:r>
                  <a:rPr lang="en-US" sz="2400" i="1" dirty="0">
                    <a:latin typeface="+mj-lt"/>
                    <a:ea typeface="Cambria Math" panose="02040503050406030204" pitchFamily="18" charset="0"/>
                  </a:rPr>
                  <a:t>estimates </a:t>
                </a:r>
                <a:r>
                  <a:rPr lang="en-US" sz="2400" dirty="0">
                    <a:latin typeface="+mj-lt"/>
                    <a:ea typeface="Cambria Math" panose="02040503050406030204" pitchFamily="18" charset="0"/>
                  </a:rPr>
                  <a:t>of each we can define our cost function </a:t>
                </a:r>
                <a:r>
                  <a:rPr lang="en-US" sz="2400" dirty="0" smtClean="0">
                    <a:latin typeface="+mj-lt"/>
                    <a:ea typeface="Cambria Math" panose="02040503050406030204" pitchFamily="18" charset="0"/>
                  </a:rPr>
                  <a:t>as the HLCC residual</a:t>
                </a:r>
              </a:p>
              <a:p>
                <a:pPr marL="342900" indent="-342900">
                  <a:spcAft>
                    <a:spcPts val="600"/>
                  </a:spcAft>
                  <a:buClr>
                    <a:srgbClr val="58BE12"/>
                  </a:buClr>
                  <a:buFont typeface="Arial" panose="020B0604020202020204" pitchFamily="34" charset="0"/>
                  <a:buChar char="•"/>
                </a:pPr>
                <a:endParaRPr lang="en-US" sz="2400" dirty="0">
                  <a:latin typeface="+mj-lt"/>
                  <a:ea typeface="Cambria Math" panose="02040503050406030204" pitchFamily="18" charset="0"/>
                </a:endParaRPr>
              </a:p>
              <a:p>
                <a:pPr marL="342900" indent="-342900">
                  <a:spcAft>
                    <a:spcPts val="600"/>
                  </a:spcAft>
                  <a:buClr>
                    <a:srgbClr val="58BE12"/>
                  </a:buClr>
                  <a:buFont typeface="Arial" panose="020B0604020202020204" pitchFamily="34" charset="0"/>
                  <a:buChar char="•"/>
                </a:pPr>
                <a:endParaRPr lang="en-US" sz="2400" dirty="0" smtClean="0">
                  <a:latin typeface="+mj-lt"/>
                  <a:ea typeface="Cambria Math" panose="02040503050406030204" pitchFamily="18" charset="0"/>
                </a:endParaRPr>
              </a:p>
              <a:p>
                <a:pPr marL="342900" indent="-342900">
                  <a:spcBef>
                    <a:spcPts val="1200"/>
                  </a:spcBef>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This is the key quantity in the algorithm. We use a coordinate descent strategy, with multiple passes over the data.</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At each step, </a:t>
                </a:r>
                <a:r>
                  <a:rPr lang="en-US" sz="2400" i="1" dirty="0" smtClean="0">
                    <a:latin typeface="+mj-lt"/>
                    <a:ea typeface="Cambria Math" panose="02040503050406030204" pitchFamily="18" charset="0"/>
                  </a:rPr>
                  <a:t>one</a:t>
                </a:r>
                <a:r>
                  <a:rPr lang="en-US" sz="2400" dirty="0" smtClean="0">
                    <a:latin typeface="+mj-lt"/>
                    <a:ea typeface="Cambria Math" panose="02040503050406030204" pitchFamily="18" charset="0"/>
                  </a:rPr>
                  <a:t> angle estimate,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𝑖</m:t>
                        </m:r>
                      </m:sub>
                    </m:sSub>
                  </m:oMath>
                </a14:m>
                <a:r>
                  <a:rPr lang="en-US" sz="2400" dirty="0" smtClean="0">
                    <a:latin typeface="+mj-lt"/>
                    <a:ea typeface="Cambria Math" panose="02040503050406030204" pitchFamily="18" charset="0"/>
                  </a:rPr>
                  <a:t> is </a:t>
                </a:r>
                <a:r>
                  <a:rPr lang="en-US" sz="2400" dirty="0">
                    <a:latin typeface="+mj-lt"/>
                    <a:ea typeface="Cambria Math" panose="02040503050406030204" pitchFamily="18" charset="0"/>
                  </a:rPr>
                  <a:t>improved</a:t>
                </a:r>
                <a:r>
                  <a:rPr lang="en-US" sz="2400" dirty="0" smtClean="0">
                    <a:latin typeface="+mj-lt"/>
                    <a:ea typeface="Cambria Math" panose="02040503050406030204" pitchFamily="18" charset="0"/>
                  </a:rPr>
                  <a:t>, </a:t>
                </a:r>
                <a:r>
                  <a:rPr lang="en-US" sz="2400" dirty="0">
                    <a:latin typeface="+mj-lt"/>
                    <a:ea typeface="Cambria Math" panose="02040503050406030204" pitchFamily="18" charset="0"/>
                  </a:rPr>
                  <a:t>using a 1-D brute-force </a:t>
                </a:r>
                <a:r>
                  <a:rPr lang="en-US" sz="2400" dirty="0" smtClean="0">
                    <a:latin typeface="+mj-lt"/>
                    <a:ea typeface="Cambria Math" panose="02040503050406030204" pitchFamily="18" charset="0"/>
                  </a:rPr>
                  <a:t>search, and the image moments recalculated</a:t>
                </a:r>
              </a:p>
              <a:p>
                <a:pPr marL="342900" indent="-342900">
                  <a:spcAft>
                    <a:spcPts val="600"/>
                  </a:spcAft>
                  <a:buClr>
                    <a:srgbClr val="58BE12"/>
                  </a:buClr>
                  <a:buFont typeface="Arial" panose="020B0604020202020204" pitchFamily="34" charset="0"/>
                  <a:buChar char="•"/>
                </a:pPr>
                <a14:m>
                  <m:oMath xmlns:m="http://schemas.openxmlformats.org/officeDocument/2006/math">
                    <m:r>
                      <a:rPr lang="en-IN" sz="2400" b="0" i="1" smtClean="0">
                        <a:latin typeface="Cambria Math" panose="02040503050406030204" pitchFamily="18" charset="0"/>
                        <a:ea typeface="Cambria Math" panose="02040503050406030204" pitchFamily="18" charset="0"/>
                      </a:rPr>
                      <m:t>𝐸</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 </m:t>
                        </m:r>
                        <m:r>
                          <m:rPr>
                            <m:sty m:val="p"/>
                          </m:rPr>
                          <a:rPr lang="el-GR" sz="2400" b="0" i="0" smtClean="0">
                            <a:latin typeface="Cambria Math" panose="02040503050406030204" pitchFamily="18" charset="0"/>
                            <a:ea typeface="Cambria Math" panose="02040503050406030204" pitchFamily="18" charset="0"/>
                          </a:rPr>
                          <m:t>υ</m:t>
                        </m:r>
                      </m:e>
                    </m:d>
                  </m:oMath>
                </a14:m>
                <a:r>
                  <a:rPr lang="en-US" sz="2400" dirty="0" smtClean="0">
                    <a:latin typeface="+mj-lt"/>
                    <a:ea typeface="Cambria Math" panose="02040503050406030204" pitchFamily="18" charset="0"/>
                  </a:rPr>
                  <a:t> is a non-negative quantity that decreases at each step, and is therefore guaranteed to converge</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The </a:t>
                </a:r>
                <a:r>
                  <a:rPr lang="en-US" sz="2400" dirty="0">
                    <a:latin typeface="+mj-lt"/>
                    <a:ea typeface="Cambria Math" panose="02040503050406030204" pitchFamily="18" charset="0"/>
                  </a:rPr>
                  <a:t>algorithm is sensitive to initialization values, and to reduce the impact of this, a multi-start strategy is </a:t>
                </a:r>
                <a:r>
                  <a:rPr lang="en-US" sz="2400" dirty="0" smtClean="0">
                    <a:latin typeface="+mj-lt"/>
                    <a:ea typeface="Cambria Math" panose="02040503050406030204" pitchFamily="18" charset="0"/>
                  </a:rPr>
                  <a:t>used</a:t>
                </a:r>
                <a:endParaRPr lang="en-US" sz="2400" dirty="0">
                  <a:latin typeface="+mj-lt"/>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10983" y="1605675"/>
                <a:ext cx="11087981" cy="5139869"/>
              </a:xfrm>
              <a:prstGeom prst="rect">
                <a:avLst/>
              </a:prstGeom>
              <a:blipFill rotWithShape="0">
                <a:blip r:embed="rId2"/>
                <a:stretch>
                  <a:fillRect l="-770" t="-948" b="-1659"/>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2960687" y="2396916"/>
            <a:ext cx="5616781" cy="1160700"/>
          </a:xfrm>
          <a:prstGeom prst="rect">
            <a:avLst/>
          </a:prstGeom>
        </p:spPr>
      </p:pic>
    </p:spTree>
    <p:extLst>
      <p:ext uri="{BB962C8B-B14F-4D97-AF65-F5344CB8AC3E}">
        <p14:creationId xmlns:p14="http://schemas.microsoft.com/office/powerpoint/2010/main" val="160118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pic>
        <p:nvPicPr>
          <p:cNvPr id="17" name="Picture 16"/>
          <p:cNvPicPr>
            <a:picLocks noChangeAspect="1"/>
          </p:cNvPicPr>
          <p:nvPr/>
        </p:nvPicPr>
        <p:blipFill>
          <a:blip r:embed="rId3"/>
          <a:stretch>
            <a:fillRect/>
          </a:stretch>
        </p:blipFill>
        <p:spPr>
          <a:xfrm>
            <a:off x="3024781" y="3325545"/>
            <a:ext cx="6345307" cy="2289287"/>
          </a:xfrm>
          <a:prstGeom prst="rect">
            <a:avLst/>
          </a:prstGeom>
        </p:spPr>
      </p:pic>
      <p:sp>
        <p:nvSpPr>
          <p:cNvPr id="18" name="Rectangle 17"/>
          <p:cNvSpPr/>
          <p:nvPr/>
        </p:nvSpPr>
        <p:spPr>
          <a:xfrm>
            <a:off x="510984" y="1771125"/>
            <a:ext cx="10670538" cy="1261884"/>
          </a:xfrm>
          <a:prstGeom prst="rect">
            <a:avLst/>
          </a:prstGeom>
        </p:spPr>
        <p:txBody>
          <a:bodyPr wrap="square">
            <a:spAutoFit/>
          </a:bodyPr>
          <a:lstStyle/>
          <a:p>
            <a:pPr marL="342900" indent="-342900">
              <a:buClr>
                <a:srgbClr val="139D51"/>
              </a:buClr>
              <a:buFont typeface="Arial" panose="020B0604020202020204" pitchFamily="34" charset="0"/>
              <a:buChar char="•"/>
            </a:pPr>
            <a:r>
              <a:rPr lang="en-IN" sz="2400" dirty="0" smtClean="0">
                <a:latin typeface="+mj-lt"/>
              </a:rPr>
              <a:t>Simulated experiments gave quite good recovery, across multiple images, even with very few angles</a:t>
            </a:r>
          </a:p>
          <a:p>
            <a:pPr marL="342900" indent="-342900">
              <a:buClr>
                <a:srgbClr val="139D51"/>
              </a:buClr>
              <a:buFont typeface="Arial" panose="020B0604020202020204" pitchFamily="34" charset="0"/>
              <a:buChar char="•"/>
            </a:pPr>
            <a:r>
              <a:rPr lang="en-IN" sz="2400" dirty="0" smtClean="0">
                <a:latin typeface="+mj-lt"/>
              </a:rPr>
              <a:t>Most estimates were off by ≤ 3</a:t>
            </a:r>
            <a:r>
              <a:rPr lang="en-IN" sz="2800" baseline="30000" dirty="0" smtClean="0">
                <a:latin typeface="+mj-lt"/>
              </a:rPr>
              <a:t>o</a:t>
            </a:r>
            <a:r>
              <a:rPr lang="en-IN" sz="2400" dirty="0" smtClean="0">
                <a:latin typeface="+mj-lt"/>
              </a:rPr>
              <a:t>, with rare exceptions going above </a:t>
            </a:r>
            <a:r>
              <a:rPr lang="en-IN" sz="2400" dirty="0" smtClean="0">
                <a:solidFill>
                  <a:srgbClr val="000000"/>
                </a:solidFill>
                <a:latin typeface="Calibri Light" panose="020F0302020204030204"/>
              </a:rPr>
              <a:t>5</a:t>
            </a:r>
            <a:r>
              <a:rPr lang="en-IN" sz="2800" baseline="30000" dirty="0" smtClean="0">
                <a:solidFill>
                  <a:srgbClr val="000000"/>
                </a:solidFill>
                <a:latin typeface="Calibri Light" panose="020F0302020204030204"/>
              </a:rPr>
              <a:t>o</a:t>
            </a:r>
            <a:endParaRPr lang="en-IN" sz="2400" dirty="0" smtClean="0">
              <a:latin typeface="+mj-lt"/>
            </a:endParaRPr>
          </a:p>
        </p:txBody>
      </p:sp>
      <p:sp>
        <p:nvSpPr>
          <p:cNvPr id="19" name="Rectangle 18"/>
          <p:cNvSpPr/>
          <p:nvPr/>
        </p:nvSpPr>
        <p:spPr>
          <a:xfrm>
            <a:off x="862166" y="6097960"/>
            <a:ext cx="10670538" cy="461665"/>
          </a:xfrm>
          <a:prstGeom prst="rect">
            <a:avLst/>
          </a:prstGeom>
        </p:spPr>
        <p:txBody>
          <a:bodyPr wrap="square">
            <a:spAutoFit/>
          </a:bodyPr>
          <a:lstStyle/>
          <a:p>
            <a:pPr algn="ctr"/>
            <a:r>
              <a:rPr lang="en-IN" sz="2400" dirty="0" smtClean="0">
                <a:latin typeface="+mj-lt"/>
              </a:rPr>
              <a:t>(Rotational ambiguity was eliminated manually for clearer representation)</a:t>
            </a:r>
          </a:p>
        </p:txBody>
      </p:sp>
    </p:spTree>
    <p:extLst>
      <p:ext uri="{BB962C8B-B14F-4D97-AF65-F5344CB8AC3E}">
        <p14:creationId xmlns:p14="http://schemas.microsoft.com/office/powerpoint/2010/main" val="182845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6" name="Rectangle 5"/>
          <p:cNvSpPr/>
          <p:nvPr/>
        </p:nvSpPr>
        <p:spPr>
          <a:xfrm>
            <a:off x="493133" y="1712201"/>
            <a:ext cx="3079266" cy="1277273"/>
          </a:xfrm>
          <a:prstGeom prst="rect">
            <a:avLst/>
          </a:prstGeom>
        </p:spPr>
        <p:txBody>
          <a:bodyPr wrap="square">
            <a:spAutoFit/>
          </a:bodyPr>
          <a:lstStyle/>
          <a:p>
            <a:pPr>
              <a:spcAft>
                <a:spcPts val="600"/>
              </a:spcAft>
              <a:buClr>
                <a:srgbClr val="58BE12"/>
              </a:buClr>
            </a:pPr>
            <a:r>
              <a:rPr lang="en-US" sz="2400" dirty="0" smtClean="0">
                <a:latin typeface="+mj-lt"/>
                <a:ea typeface="Cambria Math" panose="02040503050406030204" pitchFamily="18" charset="0"/>
              </a:rPr>
              <a:t>Reconstruction results using FBP </a:t>
            </a:r>
          </a:p>
          <a:p>
            <a:pPr>
              <a:spcAft>
                <a:spcPts val="600"/>
              </a:spcAft>
              <a:buClr>
                <a:srgbClr val="58BE12"/>
              </a:buClr>
            </a:pPr>
            <a:r>
              <a:rPr lang="en-US" sz="2400" b="1" dirty="0" smtClean="0">
                <a:latin typeface="+mj-lt"/>
                <a:ea typeface="Cambria Math" panose="02040503050406030204" pitchFamily="18" charset="0"/>
              </a:rPr>
              <a:t>5% noise</a:t>
            </a:r>
            <a:endParaRPr lang="en-US" sz="2400" b="1" dirty="0">
              <a:latin typeface="+mj-lt"/>
              <a:ea typeface="Cambria Math"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518" y="4086635"/>
            <a:ext cx="2286000"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776" y="1518840"/>
            <a:ext cx="2286000" cy="2286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776" y="4086635"/>
            <a:ext cx="2286000" cy="2286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0025" y="1518840"/>
            <a:ext cx="2286000" cy="2286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0025" y="4086635"/>
            <a:ext cx="2286000" cy="22860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8518" y="1518840"/>
            <a:ext cx="2286000" cy="2286000"/>
          </a:xfrm>
          <a:prstGeom prst="rect">
            <a:avLst/>
          </a:prstGeom>
        </p:spPr>
      </p:pic>
      <p:sp>
        <p:nvSpPr>
          <p:cNvPr id="12" name="Rectangle 11"/>
          <p:cNvSpPr/>
          <p:nvPr/>
        </p:nvSpPr>
        <p:spPr>
          <a:xfrm rot="16200000">
            <a:off x="2899437" y="2406933"/>
            <a:ext cx="2039837"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Actual angles</a:t>
            </a:r>
            <a:endParaRPr lang="en-US" sz="2400" b="1" cap="small" dirty="0">
              <a:solidFill>
                <a:srgbClr val="139D51"/>
              </a:solidFill>
              <a:ea typeface="Cambria Math" panose="02040503050406030204" pitchFamily="18" charset="0"/>
            </a:endParaRPr>
          </a:p>
        </p:txBody>
      </p:sp>
      <p:sp>
        <p:nvSpPr>
          <p:cNvPr id="13" name="Rectangle 12"/>
          <p:cNvSpPr/>
          <p:nvPr/>
        </p:nvSpPr>
        <p:spPr>
          <a:xfrm rot="16200000">
            <a:off x="2717878" y="4869098"/>
            <a:ext cx="2402955"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Estimated Angles</a:t>
            </a:r>
            <a:endParaRPr lang="en-US" sz="2400" b="1" cap="small" dirty="0">
              <a:solidFill>
                <a:srgbClr val="139D51"/>
              </a:solidFill>
              <a:ea typeface="Cambria Math" panose="02040503050406030204" pitchFamily="18" charset="0"/>
            </a:endParaRPr>
          </a:p>
        </p:txBody>
      </p:sp>
      <p:sp>
        <p:nvSpPr>
          <p:cNvPr id="14" name="Rectangle 13"/>
          <p:cNvSpPr/>
          <p:nvPr/>
        </p:nvSpPr>
        <p:spPr>
          <a:xfrm>
            <a:off x="4133298"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30 angles</a:t>
            </a:r>
            <a:endParaRPr lang="en-US" sz="2400" b="1" cap="small" dirty="0">
              <a:ea typeface="Cambria Math" panose="02040503050406030204" pitchFamily="18" charset="0"/>
            </a:endParaRPr>
          </a:p>
        </p:txBody>
      </p:sp>
      <p:sp>
        <p:nvSpPr>
          <p:cNvPr id="15" name="Rectangle 14"/>
          <p:cNvSpPr/>
          <p:nvPr/>
        </p:nvSpPr>
        <p:spPr>
          <a:xfrm>
            <a:off x="9125232" y="6362696"/>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
        <p:nvSpPr>
          <p:cNvPr id="16" name="Rectangle 15"/>
          <p:cNvSpPr/>
          <p:nvPr/>
        </p:nvSpPr>
        <p:spPr>
          <a:xfrm>
            <a:off x="6710025"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Tree>
    <p:extLst>
      <p:ext uri="{BB962C8B-B14F-4D97-AF65-F5344CB8AC3E}">
        <p14:creationId xmlns:p14="http://schemas.microsoft.com/office/powerpoint/2010/main" val="89418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12" name="Rectangle 11"/>
          <p:cNvSpPr/>
          <p:nvPr/>
        </p:nvSpPr>
        <p:spPr>
          <a:xfrm rot="16200000">
            <a:off x="2899437" y="2406933"/>
            <a:ext cx="2039837"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Actual angles</a:t>
            </a:r>
            <a:endParaRPr lang="en-US" sz="2400" b="1" cap="small" dirty="0">
              <a:solidFill>
                <a:srgbClr val="139D51"/>
              </a:solidFill>
              <a:ea typeface="Cambria Math" panose="02040503050406030204" pitchFamily="18" charset="0"/>
            </a:endParaRPr>
          </a:p>
        </p:txBody>
      </p:sp>
      <p:sp>
        <p:nvSpPr>
          <p:cNvPr id="13" name="Rectangle 12"/>
          <p:cNvSpPr/>
          <p:nvPr/>
        </p:nvSpPr>
        <p:spPr>
          <a:xfrm rot="16200000">
            <a:off x="2717878" y="4869098"/>
            <a:ext cx="2402955"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Estimated Angles</a:t>
            </a:r>
            <a:endParaRPr lang="en-US" sz="2400" b="1" cap="small" dirty="0">
              <a:solidFill>
                <a:srgbClr val="139D51"/>
              </a:solidFill>
              <a:ea typeface="Cambria Math" panose="02040503050406030204" pitchFamily="18" charset="0"/>
            </a:endParaRPr>
          </a:p>
        </p:txBody>
      </p:sp>
      <p:sp>
        <p:nvSpPr>
          <p:cNvPr id="14" name="Rectangle 13"/>
          <p:cNvSpPr/>
          <p:nvPr/>
        </p:nvSpPr>
        <p:spPr>
          <a:xfrm>
            <a:off x="4133298"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30 angles</a:t>
            </a:r>
            <a:endParaRPr lang="en-US" sz="2400" b="1" cap="small" dirty="0">
              <a:ea typeface="Cambria Math" panose="02040503050406030204" pitchFamily="18" charset="0"/>
            </a:endParaRPr>
          </a:p>
        </p:txBody>
      </p:sp>
      <p:sp>
        <p:nvSpPr>
          <p:cNvPr id="15" name="Rectangle 14"/>
          <p:cNvSpPr/>
          <p:nvPr/>
        </p:nvSpPr>
        <p:spPr>
          <a:xfrm>
            <a:off x="9125232" y="6362696"/>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
        <p:nvSpPr>
          <p:cNvPr id="16" name="Rectangle 15"/>
          <p:cNvSpPr/>
          <p:nvPr/>
        </p:nvSpPr>
        <p:spPr>
          <a:xfrm>
            <a:off x="6710025"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960" y="4076696"/>
            <a:ext cx="2286000" cy="2286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3960" y="1494765"/>
            <a:ext cx="2286000" cy="22860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709" y="1514643"/>
            <a:ext cx="2286000" cy="22860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2492" y="4086635"/>
            <a:ext cx="2286000" cy="22860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5489" y="1514643"/>
            <a:ext cx="2286000" cy="22860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5489" y="4080735"/>
            <a:ext cx="2286000" cy="2286000"/>
          </a:xfrm>
          <a:prstGeom prst="rect">
            <a:avLst/>
          </a:prstGeom>
        </p:spPr>
      </p:pic>
      <p:sp>
        <p:nvSpPr>
          <p:cNvPr id="21" name="Rectangle 20"/>
          <p:cNvSpPr/>
          <p:nvPr/>
        </p:nvSpPr>
        <p:spPr>
          <a:xfrm>
            <a:off x="493133" y="1712201"/>
            <a:ext cx="3079266" cy="1277273"/>
          </a:xfrm>
          <a:prstGeom prst="rect">
            <a:avLst/>
          </a:prstGeom>
        </p:spPr>
        <p:txBody>
          <a:bodyPr wrap="square">
            <a:spAutoFit/>
          </a:bodyPr>
          <a:lstStyle/>
          <a:p>
            <a:pPr>
              <a:spcAft>
                <a:spcPts val="600"/>
              </a:spcAft>
              <a:buClr>
                <a:srgbClr val="58BE12"/>
              </a:buClr>
            </a:pPr>
            <a:r>
              <a:rPr lang="en-US" sz="2400" dirty="0" smtClean="0">
                <a:latin typeface="+mj-lt"/>
                <a:ea typeface="Cambria Math" panose="02040503050406030204" pitchFamily="18" charset="0"/>
              </a:rPr>
              <a:t>Reconstruction results using FBP </a:t>
            </a:r>
          </a:p>
          <a:p>
            <a:pPr>
              <a:spcAft>
                <a:spcPts val="600"/>
              </a:spcAft>
              <a:buClr>
                <a:srgbClr val="58BE12"/>
              </a:buClr>
            </a:pPr>
            <a:r>
              <a:rPr lang="en-US" sz="2400" b="1" dirty="0" smtClean="0">
                <a:latin typeface="+mj-lt"/>
                <a:ea typeface="Cambria Math" panose="02040503050406030204" pitchFamily="18" charset="0"/>
              </a:rPr>
              <a:t>10% noise</a:t>
            </a:r>
            <a:endParaRPr lang="en-US" sz="2400" b="1" dirty="0">
              <a:latin typeface="+mj-lt"/>
              <a:ea typeface="Cambria Math" panose="02040503050406030204" pitchFamily="18" charset="0"/>
            </a:endParaRPr>
          </a:p>
        </p:txBody>
      </p:sp>
    </p:spTree>
    <p:extLst>
      <p:ext uri="{BB962C8B-B14F-4D97-AF65-F5344CB8AC3E}">
        <p14:creationId xmlns:p14="http://schemas.microsoft.com/office/powerpoint/2010/main" val="360536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18" name="Rectangle 17"/>
          <p:cNvSpPr/>
          <p:nvPr/>
        </p:nvSpPr>
        <p:spPr>
          <a:xfrm>
            <a:off x="510984" y="1643189"/>
            <a:ext cx="10670538" cy="830997"/>
          </a:xfrm>
          <a:prstGeom prst="rect">
            <a:avLst/>
          </a:prstGeom>
        </p:spPr>
        <p:txBody>
          <a:bodyPr wrap="square">
            <a:spAutoFit/>
          </a:bodyPr>
          <a:lstStyle/>
          <a:p>
            <a:pPr marL="342900" indent="-342900">
              <a:buClr>
                <a:srgbClr val="139D51"/>
              </a:buClr>
              <a:buFont typeface="Arial" panose="020B0604020202020204" pitchFamily="34" charset="0"/>
              <a:buChar char="•"/>
            </a:pPr>
            <a:r>
              <a:rPr lang="en-IN" sz="2400" dirty="0" smtClean="0">
                <a:latin typeface="+mj-lt"/>
              </a:rPr>
              <a:t>The algorithm also proved to be extremely robust to the distribution from which the angles were taken. Angle recovery under 10% noise:</a:t>
            </a:r>
          </a:p>
        </p:txBody>
      </p:sp>
      <p:sp>
        <p:nvSpPr>
          <p:cNvPr id="19" name="Rectangle 18"/>
          <p:cNvSpPr/>
          <p:nvPr/>
        </p:nvSpPr>
        <p:spPr>
          <a:xfrm>
            <a:off x="862166" y="6346436"/>
            <a:ext cx="10670538" cy="461665"/>
          </a:xfrm>
          <a:prstGeom prst="rect">
            <a:avLst/>
          </a:prstGeom>
        </p:spPr>
        <p:txBody>
          <a:bodyPr wrap="square">
            <a:spAutoFit/>
          </a:bodyPr>
          <a:lstStyle/>
          <a:p>
            <a:pPr algn="ctr"/>
            <a:r>
              <a:rPr lang="en-IN" sz="2400" dirty="0" smtClean="0">
                <a:latin typeface="+mj-lt"/>
              </a:rPr>
              <a:t>(Rotational ambiguity was eliminated manually for clearer representation)</a:t>
            </a:r>
          </a:p>
        </p:txBody>
      </p:sp>
      <p:pic>
        <p:nvPicPr>
          <p:cNvPr id="3" name="Picture 2"/>
          <p:cNvPicPr>
            <a:picLocks noChangeAspect="1"/>
          </p:cNvPicPr>
          <p:nvPr/>
        </p:nvPicPr>
        <p:blipFill>
          <a:blip r:embed="rId3"/>
          <a:stretch>
            <a:fillRect/>
          </a:stretch>
        </p:blipFill>
        <p:spPr>
          <a:xfrm>
            <a:off x="4960196" y="2709989"/>
            <a:ext cx="6149076" cy="3737771"/>
          </a:xfrm>
          <a:prstGeom prst="rect">
            <a:avLst/>
          </a:prstGeom>
        </p:spPr>
      </p:pic>
      <p:sp>
        <p:nvSpPr>
          <p:cNvPr id="4" name="Rectangle 3"/>
          <p:cNvSpPr/>
          <p:nvPr/>
        </p:nvSpPr>
        <p:spPr>
          <a:xfrm>
            <a:off x="790180" y="3043718"/>
            <a:ext cx="2697533" cy="707886"/>
          </a:xfrm>
          <a:prstGeom prst="rect">
            <a:avLst/>
          </a:prstGeom>
        </p:spPr>
        <p:txBody>
          <a:bodyPr wrap="none">
            <a:spAutoFit/>
          </a:bodyPr>
          <a:lstStyle/>
          <a:p>
            <a:r>
              <a:rPr lang="en-IN" sz="2000" dirty="0" smtClean="0"/>
              <a:t>X: True angle value</a:t>
            </a:r>
          </a:p>
          <a:p>
            <a:r>
              <a:rPr lang="en-IN" sz="2000" dirty="0" smtClean="0"/>
              <a:t>Y: Estimated angle value</a:t>
            </a:r>
            <a:endParaRPr lang="en-IN" sz="2000" dirty="0"/>
          </a:p>
        </p:txBody>
      </p:sp>
      <p:sp>
        <p:nvSpPr>
          <p:cNvPr id="5" name="Rectangle 4"/>
          <p:cNvSpPr/>
          <p:nvPr/>
        </p:nvSpPr>
        <p:spPr>
          <a:xfrm>
            <a:off x="4536764" y="2375452"/>
            <a:ext cx="6545367" cy="39709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56875" y="2399871"/>
            <a:ext cx="1067215" cy="400110"/>
          </a:xfrm>
          <a:prstGeom prst="rect">
            <a:avLst/>
          </a:prstGeom>
        </p:spPr>
        <p:txBody>
          <a:bodyPr wrap="none">
            <a:spAutoFit/>
          </a:bodyPr>
          <a:lstStyle/>
          <a:p>
            <a:r>
              <a:rPr lang="en-IN" sz="2000" b="1" dirty="0" smtClean="0"/>
              <a:t>Uniform</a:t>
            </a:r>
            <a:endParaRPr lang="en-IN" sz="2000" b="1" dirty="0"/>
          </a:p>
        </p:txBody>
      </p:sp>
      <p:sp>
        <p:nvSpPr>
          <p:cNvPr id="10" name="Rectangle 9"/>
          <p:cNvSpPr/>
          <p:nvPr/>
        </p:nvSpPr>
        <p:spPr>
          <a:xfrm>
            <a:off x="7017026" y="2404411"/>
            <a:ext cx="2045040" cy="400110"/>
          </a:xfrm>
          <a:prstGeom prst="rect">
            <a:avLst/>
          </a:prstGeom>
        </p:spPr>
        <p:txBody>
          <a:bodyPr wrap="square">
            <a:spAutoFit/>
          </a:bodyPr>
          <a:lstStyle/>
          <a:p>
            <a:pPr algn="ctr"/>
            <a:r>
              <a:rPr lang="en-IN" sz="2000" b="1" dirty="0" smtClean="0"/>
              <a:t>Non-uniform</a:t>
            </a:r>
            <a:endParaRPr lang="en-IN" sz="2000" b="1" dirty="0"/>
          </a:p>
        </p:txBody>
      </p:sp>
      <p:sp>
        <p:nvSpPr>
          <p:cNvPr id="11" name="Rectangle 10"/>
          <p:cNvSpPr/>
          <p:nvPr/>
        </p:nvSpPr>
        <p:spPr>
          <a:xfrm>
            <a:off x="9608837" y="2413888"/>
            <a:ext cx="818557" cy="400110"/>
          </a:xfrm>
          <a:prstGeom prst="rect">
            <a:avLst/>
          </a:prstGeom>
        </p:spPr>
        <p:txBody>
          <a:bodyPr wrap="none">
            <a:spAutoFit/>
          </a:bodyPr>
          <a:lstStyle/>
          <a:p>
            <a:r>
              <a:rPr lang="en-IN" sz="2000" b="1" dirty="0" smtClean="0"/>
              <a:t>Peaky</a:t>
            </a:r>
            <a:endParaRPr lang="en-IN" sz="2000" b="1" dirty="0"/>
          </a:p>
        </p:txBody>
      </p:sp>
      <p:sp>
        <p:nvSpPr>
          <p:cNvPr id="12" name="Rectangle 11"/>
          <p:cNvSpPr/>
          <p:nvPr/>
        </p:nvSpPr>
        <p:spPr>
          <a:xfrm rot="16200000">
            <a:off x="4236916" y="3354441"/>
            <a:ext cx="1068306" cy="400110"/>
          </a:xfrm>
          <a:prstGeom prst="rect">
            <a:avLst/>
          </a:prstGeom>
        </p:spPr>
        <p:txBody>
          <a:bodyPr wrap="none">
            <a:spAutoFit/>
          </a:bodyPr>
          <a:lstStyle/>
          <a:p>
            <a:r>
              <a:rPr lang="en-IN" sz="2000" b="1" dirty="0" smtClean="0"/>
              <a:t>‘mickey’</a:t>
            </a:r>
            <a:endParaRPr lang="en-IN" sz="2000" b="1" dirty="0"/>
          </a:p>
        </p:txBody>
      </p:sp>
      <p:sp>
        <p:nvSpPr>
          <p:cNvPr id="13" name="Rectangle 12"/>
          <p:cNvSpPr/>
          <p:nvPr/>
        </p:nvSpPr>
        <p:spPr>
          <a:xfrm rot="16200000">
            <a:off x="4181867" y="5078524"/>
            <a:ext cx="1259897" cy="400110"/>
          </a:xfrm>
          <a:prstGeom prst="rect">
            <a:avLst/>
          </a:prstGeom>
        </p:spPr>
        <p:txBody>
          <a:bodyPr wrap="none">
            <a:spAutoFit/>
          </a:bodyPr>
          <a:lstStyle/>
          <a:p>
            <a:r>
              <a:rPr lang="en-IN" sz="2000" b="1" dirty="0" smtClean="0"/>
              <a:t>‘earthrise’</a:t>
            </a:r>
            <a:endParaRPr lang="en-IN" sz="2000" b="1" dirty="0"/>
          </a:p>
        </p:txBody>
      </p:sp>
    </p:spTree>
    <p:extLst>
      <p:ext uri="{BB962C8B-B14F-4D97-AF65-F5344CB8AC3E}">
        <p14:creationId xmlns:p14="http://schemas.microsoft.com/office/powerpoint/2010/main" val="29811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Conclusions and Future Work</a:t>
            </a:r>
            <a:endParaRPr lang="en-IN" dirty="0"/>
          </a:p>
        </p:txBody>
      </p:sp>
      <p:sp>
        <p:nvSpPr>
          <p:cNvPr id="3" name="Rectangle 2"/>
          <p:cNvSpPr/>
          <p:nvPr/>
        </p:nvSpPr>
        <p:spPr>
          <a:xfrm>
            <a:off x="594363" y="1646407"/>
            <a:ext cx="11014541" cy="4513223"/>
          </a:xfrm>
          <a:prstGeom prst="rect">
            <a:avLst/>
          </a:prstGeom>
        </p:spPr>
        <p:txBody>
          <a:bodyPr wrap="square">
            <a:spAutoFit/>
          </a:bodyPr>
          <a:lstStyle/>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This algorithm extends the angle recovery to scenarios where the projection angles are completely unknown</a:t>
            </a: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The recovery is excellent, considering there is zero available knowledge about view angles, and the algorithm is robust. However, the angle errors are not small enough for applications requiring precise measurements</a:t>
            </a: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For such scenarios, we propose a pipeline using the Coordinate descent algorithm for obtaining approximate estimates of the angles, followed by fine-tuning using the alternating algorithm described in the first section</a:t>
            </a:r>
          </a:p>
          <a:p>
            <a:pPr marL="342900" indent="-342900">
              <a:lnSpc>
                <a:spcPct val="120000"/>
              </a:lnSpc>
              <a:spcAft>
                <a:spcPts val="1200"/>
              </a:spcAft>
              <a:buClr>
                <a:srgbClr val="58BE12"/>
              </a:buClr>
              <a:buFont typeface="Arial" panose="020B0604020202020204" pitchFamily="34" charset="0"/>
              <a:buChar char="•"/>
            </a:pPr>
            <a:endParaRPr lang="en-IN" sz="2400" dirty="0" smtClean="0">
              <a:latin typeface="+mj-lt"/>
            </a:endParaRPr>
          </a:p>
        </p:txBody>
      </p:sp>
    </p:spTree>
    <p:extLst>
      <p:ext uri="{BB962C8B-B14F-4D97-AF65-F5344CB8AC3E}">
        <p14:creationId xmlns:p14="http://schemas.microsoft.com/office/powerpoint/2010/main" val="326535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469416"/>
          </a:xfrm>
        </p:spPr>
        <p:txBody>
          <a:bodyPr/>
          <a:lstStyle/>
          <a:p>
            <a:r>
              <a:rPr lang="en-IN" dirty="0" smtClean="0"/>
              <a:t>Section 3</a:t>
            </a:r>
            <a:endParaRPr lang="en-IN" dirty="0"/>
          </a:p>
        </p:txBody>
      </p:sp>
      <p:sp>
        <p:nvSpPr>
          <p:cNvPr id="3" name="Title 2"/>
          <p:cNvSpPr>
            <a:spLocks noGrp="1"/>
          </p:cNvSpPr>
          <p:nvPr>
            <p:ph type="title"/>
          </p:nvPr>
        </p:nvSpPr>
        <p:spPr>
          <a:xfrm>
            <a:off x="714605" y="3240157"/>
            <a:ext cx="10363200" cy="728351"/>
          </a:xfrm>
        </p:spPr>
        <p:txBody>
          <a:bodyPr/>
          <a:lstStyle/>
          <a:p>
            <a:r>
              <a:rPr lang="en-US" dirty="0" smtClean="0">
                <a:solidFill>
                  <a:srgbClr val="139D51"/>
                </a:solidFill>
              </a:rPr>
              <a:t>Interference Among Sparse Signals</a:t>
            </a:r>
            <a:endParaRPr lang="en-IN" dirty="0">
              <a:solidFill>
                <a:srgbClr val="139D51"/>
              </a:solidFill>
            </a:endParaRPr>
          </a:p>
        </p:txBody>
      </p:sp>
    </p:spTree>
    <p:extLst>
      <p:ext uri="{BB962C8B-B14F-4D97-AF65-F5344CB8AC3E}">
        <p14:creationId xmlns:p14="http://schemas.microsoft.com/office/powerpoint/2010/main" val="2627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mc:AlternateContent xmlns:mc="http://schemas.openxmlformats.org/markup-compatibility/2006" xmlns:a14="http://schemas.microsoft.com/office/drawing/2010/main">
        <mc:Choice Requires="a14">
          <p:sp>
            <p:nvSpPr>
              <p:cNvPr id="3" name="Rectangle 2"/>
              <p:cNvSpPr/>
              <p:nvPr/>
            </p:nvSpPr>
            <p:spPr>
              <a:xfrm>
                <a:off x="594363" y="1646407"/>
                <a:ext cx="11014541" cy="4907562"/>
              </a:xfrm>
              <a:prstGeom prst="rect">
                <a:avLst/>
              </a:prstGeom>
            </p:spPr>
            <p:txBody>
              <a:bodyPr wrap="square">
                <a:spAutoFit/>
              </a:bodyPr>
              <a:lstStyle/>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Consider one more time, the forward model</a:t>
                </a:r>
              </a:p>
              <a:p>
                <a:pPr>
                  <a:lnSpc>
                    <a:spcPct val="120000"/>
                  </a:lnSpc>
                  <a:spcAft>
                    <a:spcPts val="1200"/>
                  </a:spcAft>
                  <a:buClr>
                    <a:srgbClr val="58BE12"/>
                  </a:buClr>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𝑫𝒙</m:t>
                      </m:r>
                      <m:r>
                        <a:rPr lang="en-IN" sz="2400" b="0" i="1" smtClean="0">
                          <a:latin typeface="Cambria Math" panose="02040503050406030204" pitchFamily="18" charset="0"/>
                        </a:rPr>
                        <m:t>+ </m:t>
                      </m:r>
                      <m:r>
                        <a:rPr lang="el-GR" sz="2400" b="1" i="1" smtClean="0">
                          <a:latin typeface="Cambria Math" panose="02040503050406030204" pitchFamily="18" charset="0"/>
                        </a:rPr>
                        <m:t>𝜼</m:t>
                      </m:r>
                    </m:oMath>
                  </m:oMathPara>
                </a14:m>
                <a:endParaRPr lang="en-IN" sz="2400" b="1" i="1" dirty="0" smtClean="0">
                  <a:latin typeface="+mj-lt"/>
                </a:endParaRP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Sparse signal recovery from the compressed measurement using basis pursuit has well-established bounds based on the coherence of the dictionary </a:t>
                </a:r>
                <a14:m>
                  <m:oMath xmlns:m="http://schemas.openxmlformats.org/officeDocument/2006/math">
                    <m:r>
                      <a:rPr lang="en-IN" sz="2400" b="1" i="1" dirty="0" smtClean="0">
                        <a:latin typeface="Cambria Math" panose="02040503050406030204" pitchFamily="18" charset="0"/>
                      </a:rPr>
                      <m:t>𝑫</m:t>
                    </m:r>
                  </m:oMath>
                </a14:m>
                <a:endParaRPr lang="en-IN" sz="2400" dirty="0" smtClean="0">
                  <a:latin typeface="+mj-lt"/>
                </a:endParaRP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We look at the case where the </a:t>
                </a:r>
                <a14:m>
                  <m:oMath xmlns:m="http://schemas.openxmlformats.org/officeDocument/2006/math">
                    <m:r>
                      <a:rPr lang="en-IN" sz="2400" i="1" dirty="0" smtClean="0">
                        <a:latin typeface="Cambria Math" panose="02040503050406030204" pitchFamily="18" charset="0"/>
                      </a:rPr>
                      <m:t>𝑘</m:t>
                    </m:r>
                  </m:oMath>
                </a14:m>
                <a:r>
                  <a:rPr lang="en-IN" sz="2400" dirty="0" smtClean="0">
                    <a:latin typeface="+mj-lt"/>
                  </a:rPr>
                  <a:t>-sparse signal </a:t>
                </a:r>
                <a14:m>
                  <m:oMath xmlns:m="http://schemas.openxmlformats.org/officeDocument/2006/math">
                    <m:r>
                      <a:rPr lang="en-IN" sz="2400" b="1" i="1" dirty="0" smtClean="0">
                        <a:latin typeface="Cambria Math" panose="02040503050406030204" pitchFamily="18" charset="0"/>
                      </a:rPr>
                      <m:t>𝒙</m:t>
                    </m:r>
                    <m:r>
                      <a:rPr lang="en-IN" sz="2400" i="1" dirty="0" smtClean="0">
                        <a:latin typeface="Cambria Math" panose="02040503050406030204" pitchFamily="18" charset="0"/>
                      </a:rPr>
                      <m:t> </m:t>
                    </m:r>
                  </m:oMath>
                </a14:m>
                <a:r>
                  <a:rPr lang="en-IN" sz="2400" dirty="0" smtClean="0">
                    <a:latin typeface="+mj-lt"/>
                  </a:rPr>
                  <a:t>is actually a composite signal of two individually sparse signals </a:t>
                </a:r>
                <a14:m>
                  <m:oMath xmlns:m="http://schemas.openxmlformats.org/officeDocument/2006/math">
                    <m:r>
                      <a:rPr lang="en-IN" sz="2400" b="1" i="1" dirty="0" smtClean="0">
                        <a:latin typeface="Cambria Math" panose="02040503050406030204" pitchFamily="18" charset="0"/>
                      </a:rPr>
                      <m:t>𝒙</m:t>
                    </m:r>
                    <m:r>
                      <a:rPr lang="en-IN" sz="2400" b="1" i="1" baseline="-25000" dirty="0" err="1" smtClean="0">
                        <a:latin typeface="Cambria Math" panose="02040503050406030204" pitchFamily="18" charset="0"/>
                      </a:rPr>
                      <m:t>𝒂</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𝒙</m:t>
                    </m:r>
                    <m:r>
                      <a:rPr lang="en-IN" sz="2400" b="1" i="1" baseline="-25000" dirty="0" err="1" smtClean="0">
                        <a:latin typeface="Cambria Math" panose="02040503050406030204" pitchFamily="18" charset="0"/>
                      </a:rPr>
                      <m:t>𝒃</m:t>
                    </m:r>
                  </m:oMath>
                </a14:m>
                <a:r>
                  <a:rPr lang="en-IN" sz="2400" dirty="0" smtClean="0">
                    <a:latin typeface="+mj-lt"/>
                  </a:rPr>
                  <a:t>, i.e.:</a:t>
                </a:r>
              </a:p>
              <a:p>
                <a:pPr>
                  <a:lnSpc>
                    <a:spcPct val="120000"/>
                  </a:lnSpc>
                  <a:spcAft>
                    <a:spcPts val="1200"/>
                  </a:spcAft>
                  <a:buClr>
                    <a:srgbClr val="58BE12"/>
                  </a:buClr>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𝑥</m:t>
                      </m:r>
                      <m:r>
                        <a:rPr lang="en-IN" sz="2400" b="0" i="1" baseline="30000" smtClean="0">
                          <a:latin typeface="Cambria Math" panose="02040503050406030204" pitchFamily="18" charset="0"/>
                        </a:rPr>
                        <m:t>𝑇</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𝑥</m:t>
                              </m:r>
                            </m:e>
                            <m:sub>
                              <m:r>
                                <a:rPr lang="en-IN" sz="2400" b="0" i="1" smtClean="0">
                                  <a:latin typeface="Cambria Math" panose="02040503050406030204" pitchFamily="18" charset="0"/>
                                </a:rPr>
                                <m:t>𝑎</m:t>
                              </m:r>
                            </m:sub>
                            <m:sup>
                              <m:r>
                                <a:rPr lang="en-IN" sz="2400" b="0" i="1" smtClean="0">
                                  <a:latin typeface="Cambria Math" panose="02040503050406030204" pitchFamily="18" charset="0"/>
                                </a:rPr>
                                <m:t>𝑇</m:t>
                              </m:r>
                            </m:sup>
                          </m:sSubSup>
                          <m:r>
                            <a:rPr lang="en-IN" sz="2400" b="0" i="1" smtClean="0">
                              <a:latin typeface="Cambria Math" panose="02040503050406030204" pitchFamily="18" charset="0"/>
                            </a:rPr>
                            <m:t>  </m:t>
                          </m:r>
                          <m:sSubSup>
                            <m:sSubSupPr>
                              <m:ctrlPr>
                                <a:rPr lang="en-IN" sz="2400" i="1">
                                  <a:latin typeface="Cambria Math" panose="02040503050406030204" pitchFamily="18" charset="0"/>
                                </a:rPr>
                              </m:ctrlPr>
                            </m:sSubSupPr>
                            <m:e>
                              <m:r>
                                <a:rPr lang="en-IN" sz="2400" i="1">
                                  <a:latin typeface="Cambria Math" panose="02040503050406030204" pitchFamily="18" charset="0"/>
                                </a:rPr>
                                <m:t>𝑥</m:t>
                              </m:r>
                            </m:e>
                            <m:sub>
                              <m:r>
                                <a:rPr lang="en-IN" sz="2400" b="0" i="1" smtClean="0">
                                  <a:latin typeface="Cambria Math" panose="02040503050406030204" pitchFamily="18" charset="0"/>
                                </a:rPr>
                                <m:t>𝑏</m:t>
                              </m:r>
                            </m:sub>
                            <m:sup>
                              <m:r>
                                <a:rPr lang="en-IN" sz="2400" i="1">
                                  <a:latin typeface="Cambria Math" panose="02040503050406030204" pitchFamily="18" charset="0"/>
                                </a:rPr>
                                <m:t>𝑇</m:t>
                              </m:r>
                            </m:sup>
                          </m:sSubSup>
                        </m:e>
                      </m:d>
                      <m:r>
                        <a:rPr lang="en-IN" sz="2400" b="0" i="1" smtClean="0">
                          <a:latin typeface="Cambria Math" panose="02040503050406030204" pitchFamily="18" charset="0"/>
                        </a:rPr>
                        <m:t>;     </m:t>
                      </m:r>
                      <m:r>
                        <a:rPr lang="en-IN" sz="2400" b="0" i="1" smtClean="0">
                          <a:latin typeface="Cambria Math" panose="02040503050406030204" pitchFamily="18" charset="0"/>
                        </a:rPr>
                        <m:t>𝐷</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r>
                            <a:rPr lang="en-IN" sz="2400" b="0" i="1" smtClean="0">
                              <a:latin typeface="Cambria Math" panose="02040503050406030204" pitchFamily="18" charset="0"/>
                            </a:rPr>
                            <m:t> </m:t>
                          </m:r>
                          <m:r>
                            <a:rPr lang="en-IN" sz="2400" b="0" i="1" smtClean="0">
                              <a:latin typeface="Cambria Math" panose="02040503050406030204" pitchFamily="18" charset="0"/>
                            </a:rPr>
                            <m:t>𝐵</m:t>
                          </m:r>
                        </m:e>
                      </m:d>
                    </m:oMath>
                  </m:oMathPara>
                </a14:m>
                <a:endParaRPr lang="en-IN" sz="2400" b="0" dirty="0" smtClean="0">
                  <a:latin typeface="+mj-lt"/>
                </a:endParaRPr>
              </a:p>
              <a:p>
                <a:pPr marL="342900" lvl="0" indent="-342900">
                  <a:lnSpc>
                    <a:spcPct val="120000"/>
                  </a:lnSpc>
                  <a:spcAft>
                    <a:spcPts val="1200"/>
                  </a:spcAft>
                  <a:buClr>
                    <a:srgbClr val="58BE12"/>
                  </a:buClr>
                  <a:buFont typeface="Arial" panose="020B0604020202020204" pitchFamily="34" charset="0"/>
                  <a:buChar char="•"/>
                </a:pPr>
                <a14:m>
                  <m:oMath xmlns:m="http://schemas.openxmlformats.org/officeDocument/2006/math">
                    <m:r>
                      <a:rPr lang="en-IN" sz="2400" b="1" i="1" dirty="0">
                        <a:latin typeface="Cambria Math" panose="02040503050406030204" pitchFamily="18" charset="0"/>
                      </a:rPr>
                      <m:t>𝒙</m:t>
                    </m:r>
                    <m:r>
                      <a:rPr lang="en-IN" sz="2400" b="1" i="1" baseline="-25000" dirty="0" err="1">
                        <a:latin typeface="Cambria Math" panose="02040503050406030204" pitchFamily="18" charset="0"/>
                      </a:rPr>
                      <m:t>𝒂</m:t>
                    </m:r>
                  </m:oMath>
                </a14:m>
                <a:r>
                  <a:rPr lang="en-IN" sz="2400" dirty="0"/>
                  <a:t> and </a:t>
                </a:r>
                <a14:m>
                  <m:oMath xmlns:m="http://schemas.openxmlformats.org/officeDocument/2006/math">
                    <m:r>
                      <a:rPr lang="en-IN" sz="2400" b="1" i="1" dirty="0">
                        <a:latin typeface="Cambria Math" panose="02040503050406030204" pitchFamily="18" charset="0"/>
                      </a:rPr>
                      <m:t>𝒙</m:t>
                    </m:r>
                    <m:r>
                      <a:rPr lang="en-IN" sz="2400" b="1" i="1" baseline="-25000" dirty="0" err="1">
                        <a:latin typeface="Cambria Math" panose="02040503050406030204" pitchFamily="18" charset="0"/>
                      </a:rPr>
                      <m:t>𝒃</m:t>
                    </m:r>
                    <m:r>
                      <a:rPr lang="en-IN" sz="2400" b="1" i="1" baseline="-25000" dirty="0" err="1">
                        <a:latin typeface="Cambria Math" panose="02040503050406030204" pitchFamily="18" charset="0"/>
                      </a:rPr>
                      <m:t> </m:t>
                    </m:r>
                  </m:oMath>
                </a14:m>
                <a:r>
                  <a:rPr lang="en-IN" sz="2400" dirty="0" smtClean="0">
                    <a:solidFill>
                      <a:srgbClr val="000000"/>
                    </a:solidFill>
                    <a:latin typeface="Calibri Light" panose="020F0302020204030204"/>
                  </a:rPr>
                  <a:t>can be recovered using the same technique. However, the guarantees can be improved by utilising this structure in the signal</a:t>
                </a:r>
                <a:endParaRPr lang="en-IN" sz="2400" dirty="0" smtClean="0">
                  <a:latin typeface="+mj-lt"/>
                </a:endParaRPr>
              </a:p>
            </p:txBody>
          </p:sp>
        </mc:Choice>
        <mc:Fallback xmlns="">
          <p:sp>
            <p:nvSpPr>
              <p:cNvPr id="3" name="Rectangle 2"/>
              <p:cNvSpPr>
                <a:spLocks noRot="1" noChangeAspect="1" noMove="1" noResize="1" noEditPoints="1" noAdjustHandles="1" noChangeArrowheads="1" noChangeShapeType="1" noTextEdit="1"/>
              </p:cNvSpPr>
              <p:nvPr/>
            </p:nvSpPr>
            <p:spPr>
              <a:xfrm>
                <a:off x="594363" y="1646407"/>
                <a:ext cx="11014541" cy="4907562"/>
              </a:xfrm>
              <a:prstGeom prst="rect">
                <a:avLst/>
              </a:prstGeom>
              <a:blipFill rotWithShape="0">
                <a:blip r:embed="rId2"/>
                <a:stretch>
                  <a:fillRect l="-775" t="-124" b="-1242"/>
                </a:stretch>
              </a:blipFill>
            </p:spPr>
            <p:txBody>
              <a:bodyPr/>
              <a:lstStyle/>
              <a:p>
                <a:r>
                  <a:rPr lang="en-IN">
                    <a:noFill/>
                  </a:rPr>
                  <a:t> </a:t>
                </a:r>
              </a:p>
            </p:txBody>
          </p:sp>
        </mc:Fallback>
      </mc:AlternateContent>
    </p:spTree>
    <p:extLst>
      <p:ext uri="{BB962C8B-B14F-4D97-AF65-F5344CB8AC3E}">
        <p14:creationId xmlns:p14="http://schemas.microsoft.com/office/powerpoint/2010/main" val="380930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94363" y="1646407"/>
                <a:ext cx="11014541" cy="5359416"/>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Studer</a:t>
                </a:r>
                <a:r>
                  <a:rPr lang="en-US" sz="2400" dirty="0">
                    <a:latin typeface="+mj-lt"/>
                  </a:rPr>
                  <a:t> &amp; </a:t>
                </a:r>
                <a:r>
                  <a:rPr lang="en-US" sz="2400" dirty="0" err="1">
                    <a:latin typeface="+mj-lt"/>
                  </a:rPr>
                  <a:t>Baraniuk</a:t>
                </a:r>
                <a:r>
                  <a:rPr lang="en-US" sz="2400" dirty="0">
                    <a:latin typeface="+mj-lt"/>
                  </a:rPr>
                  <a:t> (2014) showed coherence based results in such a scenario, which are reproduced here</a:t>
                </a:r>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Coherence of the individual dictionaries </a:t>
                </a:r>
                <a14:m>
                  <m:oMath xmlns:m="http://schemas.openxmlformats.org/officeDocument/2006/math">
                    <m:r>
                      <a:rPr lang="en-IN" sz="2400" b="1" i="1" dirty="0" smtClean="0">
                        <a:latin typeface="Cambria Math" panose="02040503050406030204" pitchFamily="18" charset="0"/>
                      </a:rPr>
                      <m:t>𝑨</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𝑩</m:t>
                    </m:r>
                  </m:oMath>
                </a14:m>
                <a:r>
                  <a:rPr lang="en-IN" sz="2400" b="1" dirty="0" smtClean="0">
                    <a:latin typeface="+mj-lt"/>
                  </a:rPr>
                  <a:t> </a:t>
                </a:r>
                <a:r>
                  <a:rPr lang="en-IN" sz="2400" dirty="0" smtClean="0">
                    <a:latin typeface="+mj-lt"/>
                  </a:rPr>
                  <a:t> with unit-normalized columns is defined </a:t>
                </a:r>
                <a:r>
                  <a:rPr lang="en-IN" sz="2400" dirty="0">
                    <a:latin typeface="+mj-lt"/>
                  </a:rPr>
                  <a:t>as</a:t>
                </a:r>
                <a:r>
                  <a:rPr lang="en-IN" sz="2400" dirty="0" smtClean="0">
                    <a:latin typeface="+mj-lt"/>
                  </a:rPr>
                  <a:t>:</a:t>
                </a:r>
              </a:p>
              <a:p>
                <a:pPr>
                  <a:lnSpc>
                    <a:spcPct val="120000"/>
                  </a:lnSpc>
                  <a:spcAft>
                    <a:spcPts val="200"/>
                  </a:spcAft>
                  <a:buClr>
                    <a:srgbClr val="58BE12"/>
                  </a:buClr>
                </a:pPr>
                <a:r>
                  <a:rPr lang="en-IN" sz="2400" dirty="0" smtClean="0"/>
                  <a:t>    	       </a:t>
                </a:r>
                <a14:m>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rPr>
                          <m:t>𝑎</m:t>
                        </m:r>
                        <m:r>
                          <a:rPr lang="en-IN" sz="2400" b="0" i="1" smtClean="0">
                            <a:latin typeface="Cambria Math" panose="02040503050406030204" pitchFamily="18" charset="0"/>
                          </a:rPr>
                          <m:t> </m:t>
                        </m:r>
                      </m:sub>
                    </m:sSub>
                    <m:r>
                      <a:rPr lang="en-IN" sz="2400" b="0" i="1" smtClean="0">
                        <a:latin typeface="Cambria Math" panose="02040503050406030204" pitchFamily="18" charset="0"/>
                      </a:rPr>
                      <m:t>= </m:t>
                    </m:r>
                    <m:func>
                      <m:funcPr>
                        <m:ctrlPr>
                          <a:rPr lang="en-IN" sz="2400" b="0" i="1" smtClean="0">
                            <a:latin typeface="Cambria Math" panose="02040503050406030204" pitchFamily="18" charset="0"/>
                          </a:rPr>
                        </m:ctrlPr>
                      </m:funcPr>
                      <m:fName>
                        <m:limLow>
                          <m:limLowPr>
                            <m:ctrlPr>
                              <a:rPr lang="en-IN" sz="2400" b="0" i="1" smtClean="0">
                                <a:latin typeface="Cambria Math" panose="02040503050406030204" pitchFamily="18" charset="0"/>
                              </a:rPr>
                            </m:ctrlPr>
                          </m:limLowPr>
                          <m:e>
                            <m:r>
                              <m:rPr>
                                <m:sty m:val="p"/>
                              </m:rPr>
                              <a:rPr lang="en-IN" sz="2400" b="0" i="0" smtClean="0">
                                <a:latin typeface="Cambria Math" panose="02040503050406030204" pitchFamily="18" charset="0"/>
                              </a:rPr>
                              <m:t>max</m:t>
                            </m:r>
                          </m:e>
                          <m:lim>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r>
                              <a:rPr lang="en-IN" sz="2400" b="0" i="1" smtClean="0">
                                <a:latin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𝑗</m:t>
                            </m:r>
                          </m:lim>
                        </m:limLow>
                      </m:fName>
                      <m:e>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𝐴</m:t>
                                </m:r>
                              </m:e>
                              <m:sub>
                                <m:r>
                                  <a:rPr lang="en-IN" sz="2400" b="0" i="1" smtClean="0">
                                    <a:latin typeface="Cambria Math" panose="02040503050406030204" pitchFamily="18" charset="0"/>
                                  </a:rPr>
                                  <m:t>𝑖</m:t>
                                </m:r>
                              </m:sub>
                              <m:sup>
                                <m:r>
                                  <a:rPr lang="en-IN" sz="2400" b="0" i="1" smtClean="0">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smtClean="0">
                    <a:latin typeface="+mj-lt"/>
                  </a:rPr>
                  <a:t>             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𝑏</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a:t> </a:t>
                </a:r>
                <a:endParaRPr lang="en-IN" sz="2400" dirty="0" smtClean="0"/>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The mutual coherence is defined as </a:t>
                </a:r>
              </a:p>
              <a:p>
                <a:pPr>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𝑚</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𝑗</m:t>
                                  </m:r>
                                </m:sub>
                                <m:sup>
                                  <m:r>
                                    <a:rPr lang="en-IN" sz="2400" i="1">
                                      <a:latin typeface="Cambria Math" panose="02040503050406030204" pitchFamily="18" charset="0"/>
                                    </a:rPr>
                                    <m:t> </m:t>
                                  </m:r>
                                </m:sup>
                              </m:sSubSup>
                            </m:e>
                          </m:d>
                        </m:e>
                      </m:func>
                    </m:oMath>
                  </m:oMathPara>
                </a14:m>
                <a:endParaRPr lang="en-IN" sz="2400" dirty="0" smtClean="0">
                  <a:latin typeface="+mj-lt"/>
                </a:endParaRP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Consequently, the coherence of the dictionary </a:t>
                </a:r>
                <a14:m>
                  <m:oMath xmlns:m="http://schemas.openxmlformats.org/officeDocument/2006/math">
                    <m:r>
                      <a:rPr lang="en-IN" sz="2400" b="1" i="1" dirty="0" smtClean="0">
                        <a:solidFill>
                          <a:srgbClr val="000000"/>
                        </a:solidFill>
                        <a:latin typeface="Cambria Math" panose="02040503050406030204" pitchFamily="18" charset="0"/>
                      </a:rPr>
                      <m:t>𝑫</m:t>
                    </m:r>
                  </m:oMath>
                </a14:m>
                <a:endParaRPr lang="en-IN" sz="2400" b="1" dirty="0" smtClean="0">
                  <a:solidFill>
                    <a:srgbClr val="000000"/>
                  </a:solidFill>
                  <a:latin typeface="Calibri Light" panose="020F0302020204030204"/>
                </a:endParaRPr>
              </a:p>
              <a:p>
                <a:pPr lvl="0">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𝑑</m:t>
                          </m:r>
                          <m:r>
                            <a:rPr lang="en-IN" sz="2400" i="1">
                              <a:solidFill>
                                <a:srgbClr val="000000"/>
                              </a:solidFill>
                              <a:latin typeface="Cambria Math" panose="02040503050406030204" pitchFamily="18" charset="0"/>
                            </a:rPr>
                            <m:t> </m:t>
                          </m:r>
                        </m:sub>
                      </m:sSub>
                      <m:r>
                        <a:rPr lang="en-IN" sz="2400" i="1">
                          <a:solidFill>
                            <a:srgbClr val="000000"/>
                          </a:solidFill>
                          <a:latin typeface="Cambria Math" panose="02040503050406030204" pitchFamily="18" charset="0"/>
                        </a:rPr>
                        <m:t>= </m:t>
                      </m:r>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a:solidFill>
                                    <a:srgbClr val="000000"/>
                                  </a:solidFill>
                                  <a:latin typeface="Cambria Math" panose="02040503050406030204" pitchFamily="18" charset="0"/>
                                </a:rPr>
                                <m:t>max</m:t>
                              </m:r>
                            </m:e>
                            <m:lim>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ea typeface="Cambria Math" panose="02040503050406030204" pitchFamily="18" charset="0"/>
                                </a:rPr>
                                <m:t>≠</m:t>
                              </m:r>
                              <m:r>
                                <a:rPr lang="en-IN" sz="2400" i="1">
                                  <a:solidFill>
                                    <a:srgbClr val="000000"/>
                                  </a:solidFill>
                                  <a:latin typeface="Cambria Math" panose="02040503050406030204" pitchFamily="18" charset="0"/>
                                </a:rPr>
                                <m:t>𝑗</m:t>
                              </m:r>
                            </m:lim>
                          </m:limLow>
                        </m:fName>
                        <m:e>
                          <m:d>
                            <m:dPr>
                              <m:begChr m:val="|"/>
                              <m:endChr m:val="|"/>
                              <m:ctrlPr>
                                <a:rPr lang="en-IN" sz="2400" i="1">
                                  <a:solidFill>
                                    <a:srgbClr val="000000"/>
                                  </a:solidFill>
                                  <a:latin typeface="Cambria Math" panose="02040503050406030204" pitchFamily="18" charset="0"/>
                                </a:rPr>
                              </m:ctrlPr>
                            </m:dPr>
                            <m:e>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𝑖</m:t>
                                  </m:r>
                                </m:sub>
                                <m:sup>
                                  <m:r>
                                    <a:rPr lang="en-IN" sz="2400" i="1">
                                      <a:solidFill>
                                        <a:srgbClr val="000000"/>
                                      </a:solidFill>
                                      <a:latin typeface="Cambria Math" panose="02040503050406030204" pitchFamily="18" charset="0"/>
                                    </a:rPr>
                                    <m:t>𝑇</m:t>
                                  </m:r>
                                </m:sup>
                              </m:sSubSup>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𝑗</m:t>
                                  </m:r>
                                </m:sub>
                                <m:sup>
                                  <m:r>
                                    <a:rPr lang="en-IN" sz="2400" i="1">
                                      <a:solidFill>
                                        <a:srgbClr val="000000"/>
                                      </a:solidFill>
                                      <a:latin typeface="Cambria Math" panose="02040503050406030204" pitchFamily="18" charset="0"/>
                                    </a:rPr>
                                    <m:t> </m:t>
                                  </m:r>
                                </m:sup>
                              </m:sSubSup>
                            </m:e>
                          </m:d>
                        </m:e>
                      </m:func>
                      <m:r>
                        <a:rPr lang="en-IN" sz="2400" b="0" i="0" smtClean="0">
                          <a:solidFill>
                            <a:srgbClr val="000000"/>
                          </a:solidFill>
                          <a:latin typeface="Cambria Math" panose="02040503050406030204" pitchFamily="18" charset="0"/>
                        </a:rPr>
                        <m:t>=</m:t>
                      </m:r>
                      <m:r>
                        <m:rPr>
                          <m:sty m:val="p"/>
                        </m:rPr>
                        <a:rPr lang="en-IN" sz="2400" b="0" i="0" smtClean="0">
                          <a:solidFill>
                            <a:srgbClr val="000000"/>
                          </a:solidFill>
                          <a:latin typeface="Cambria Math" panose="02040503050406030204" pitchFamily="18" charset="0"/>
                        </a:rPr>
                        <m:t>max</m:t>
                      </m:r>
                      <m:d>
                        <m:dPr>
                          <m:begChr m:val="{"/>
                          <m:endChr m:val="}"/>
                          <m:ctrlPr>
                            <a:rPr lang="en-IN" sz="2400" b="0" i="1" smtClean="0">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𝑎</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𝑏</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𝑚</m:t>
                              </m:r>
                              <m:r>
                                <a:rPr lang="en-IN" sz="2400" i="1">
                                  <a:solidFill>
                                    <a:srgbClr val="000000"/>
                                  </a:solidFill>
                                  <a:latin typeface="Cambria Math" panose="02040503050406030204" pitchFamily="18" charset="0"/>
                                </a:rPr>
                                <m:t> </m:t>
                              </m:r>
                            </m:sub>
                          </m:sSub>
                        </m:e>
                      </m:d>
                    </m:oMath>
                  </m:oMathPara>
                </a14:m>
                <a:endParaRPr lang="en-IN" sz="2400" dirty="0" smtClean="0">
                  <a:solidFill>
                    <a:srgbClr val="000000"/>
                  </a:solidFill>
                  <a:latin typeface="Calibri Light" panose="020F0302020204030204"/>
                </a:endParaRPr>
              </a:p>
              <a:p>
                <a:pPr lvl="0">
                  <a:lnSpc>
                    <a:spcPct val="120000"/>
                  </a:lnSpc>
                  <a:spcAft>
                    <a:spcPts val="200"/>
                  </a:spcAft>
                  <a:buClr>
                    <a:srgbClr val="58BE12"/>
                  </a:buClr>
                </a:pPr>
                <a:endParaRPr lang="en-IN" sz="2400" dirty="0">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594363" y="1646407"/>
                <a:ext cx="11014541" cy="5359416"/>
              </a:xfrm>
              <a:prstGeom prst="rect">
                <a:avLst/>
              </a:prstGeom>
              <a:blipFill rotWithShape="0">
                <a:blip r:embed="rId2"/>
                <a:stretch>
                  <a:fillRect l="-775" t="-114"/>
                </a:stretch>
              </a:blipFill>
            </p:spPr>
            <p:txBody>
              <a:bodyPr/>
              <a:lstStyle/>
              <a:p>
                <a:r>
                  <a:rPr lang="en-IN">
                    <a:noFill/>
                  </a:rPr>
                  <a:t> </a:t>
                </a:r>
              </a:p>
            </p:txBody>
          </p:sp>
        </mc:Fallback>
      </mc:AlternateContent>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p:spTree>
    <p:extLst>
      <p:ext uri="{BB962C8B-B14F-4D97-AF65-F5344CB8AC3E}">
        <p14:creationId xmlns:p14="http://schemas.microsoft.com/office/powerpoint/2010/main" val="397488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693754" y="1413972"/>
                <a:ext cx="11014541" cy="4755148"/>
              </a:xfrm>
              <a:prstGeom prst="rect">
                <a:avLst/>
              </a:prstGeom>
            </p:spPr>
            <p:txBody>
              <a:bodyPr wrap="square">
                <a:spAutoFit/>
              </a:bodyPr>
              <a:lstStyle/>
              <a:p>
                <a:pPr>
                  <a:lnSpc>
                    <a:spcPct val="120000"/>
                  </a:lnSpc>
                  <a:spcAft>
                    <a:spcPts val="200"/>
                  </a:spcAft>
                  <a:buClr>
                    <a:srgbClr val="58BE12"/>
                  </a:buClr>
                </a:pPr>
                <a:r>
                  <a:rPr lang="en-US" sz="2400" dirty="0" smtClean="0">
                    <a:latin typeface="+mj-lt"/>
                  </a:rPr>
                  <a:t>Studer &amp; </a:t>
                </a:r>
                <a:r>
                  <a:rPr lang="en-US" sz="2400" dirty="0" err="1" smtClean="0">
                    <a:latin typeface="+mj-lt"/>
                  </a:rPr>
                  <a:t>Baraniuk</a:t>
                </a:r>
                <a:r>
                  <a:rPr lang="en-US" sz="2400" dirty="0" smtClean="0">
                    <a:latin typeface="+mj-lt"/>
                  </a:rPr>
                  <a:t> show that assuming </a:t>
                </a:r>
                <a14:m>
                  <m:oMath xmlns:m="http://schemas.openxmlformats.org/officeDocument/2006/math">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ea typeface="Cambria Math" panose="02040503050406030204" pitchFamily="18" charset="0"/>
                          </a:rPr>
                          <m:t>𝜇</m:t>
                        </m:r>
                      </m:e>
                      <m:sub>
                        <m:r>
                          <a:rPr lang="en-IN" sz="2000" i="1">
                            <a:solidFill>
                              <a:srgbClr val="000000"/>
                            </a:solidFill>
                            <a:latin typeface="Cambria Math" panose="02040503050406030204" pitchFamily="18" charset="0"/>
                            <a:ea typeface="Cambria Math" panose="02040503050406030204" pitchFamily="18" charset="0"/>
                          </a:rPr>
                          <m:t>𝑎</m:t>
                        </m:r>
                      </m:sub>
                    </m:sSub>
                    <m:r>
                      <a:rPr lang="en-IN" sz="2000" i="1" smtClean="0">
                        <a:solidFill>
                          <a:srgbClr val="000000"/>
                        </a:solidFill>
                        <a:latin typeface="Cambria Math" panose="02040503050406030204" pitchFamily="18" charset="0"/>
                        <a:ea typeface="Cambria Math" panose="02040503050406030204" pitchFamily="18" charset="0"/>
                      </a:rPr>
                      <m:t>≥</m:t>
                    </m:r>
                    <m:r>
                      <a:rPr lang="en-IN" sz="2000" b="0" i="1" smtClean="0">
                        <a:solidFill>
                          <a:srgbClr val="000000"/>
                        </a:solidFill>
                        <a:latin typeface="Cambria Math" panose="02040503050406030204" pitchFamily="18" charset="0"/>
                        <a:ea typeface="Cambria Math" panose="02040503050406030204" pitchFamily="18" charset="0"/>
                      </a:rPr>
                      <m:t> </m:t>
                    </m:r>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ea typeface="Cambria Math" panose="02040503050406030204" pitchFamily="18" charset="0"/>
                          </a:rPr>
                          <m:t>𝜇</m:t>
                        </m:r>
                      </m:e>
                      <m:sub>
                        <m:r>
                          <a:rPr lang="en-IN" sz="2000" i="1">
                            <a:solidFill>
                              <a:srgbClr val="000000"/>
                            </a:solidFill>
                            <a:latin typeface="Cambria Math" panose="02040503050406030204" pitchFamily="18" charset="0"/>
                            <a:ea typeface="Cambria Math" panose="02040503050406030204" pitchFamily="18" charset="0"/>
                          </a:rPr>
                          <m:t>𝑏</m:t>
                        </m:r>
                      </m:sub>
                    </m:sSub>
                  </m:oMath>
                </a14:m>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1. </a:t>
                </a:r>
              </a:p>
              <a:p>
                <a:pPr marL="342900" indent="-342900">
                  <a:lnSpc>
                    <a:spcPct val="120000"/>
                  </a:lnSpc>
                  <a:spcAft>
                    <a:spcPts val="200"/>
                  </a:spcAft>
                  <a:buClr>
                    <a:srgbClr val="58BE12"/>
                  </a:buClr>
                  <a:buFont typeface="Arial" panose="020B0604020202020204" pitchFamily="34" charset="0"/>
                  <a:buChar char="•"/>
                </a:pPr>
                <a:endParaRPr lang="en-US" sz="2400" dirty="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2. </a:t>
                </a:r>
              </a:p>
              <a:p>
                <a:pPr marL="342900" indent="-342900">
                  <a:lnSpc>
                    <a:spcPct val="120000"/>
                  </a:lnSpc>
                  <a:spcAft>
                    <a:spcPts val="200"/>
                  </a:spcAft>
                  <a:buClr>
                    <a:srgbClr val="58BE12"/>
                  </a:buClr>
                  <a:buFont typeface="Arial" panose="020B0604020202020204" pitchFamily="34" charset="0"/>
                  <a:buChar char="•"/>
                </a:pPr>
                <a:endParaRPr lang="en-IN" sz="2400" dirty="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693754" y="1413972"/>
                <a:ext cx="11014541" cy="4755148"/>
              </a:xfrm>
              <a:prstGeom prst="rect">
                <a:avLst/>
              </a:prstGeom>
              <a:blipFill rotWithShape="0">
                <a:blip r:embed="rId2"/>
                <a:stretch>
                  <a:fillRect l="-885" t="-128"/>
                </a:stretch>
              </a:blipFill>
            </p:spPr>
            <p:txBody>
              <a:bodyPr/>
              <a:lstStyle/>
              <a:p>
                <a:r>
                  <a:rPr lang="en-IN">
                    <a:noFill/>
                  </a:rPr>
                  <a:t> </a:t>
                </a:r>
              </a:p>
            </p:txBody>
          </p:sp>
        </mc:Fallback>
      </mc:AlternateContent>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p:pic>
        <p:nvPicPr>
          <p:cNvPr id="4" name="Picture 3"/>
          <p:cNvPicPr>
            <a:picLocks noChangeAspect="1"/>
          </p:cNvPicPr>
          <p:nvPr/>
        </p:nvPicPr>
        <p:blipFill>
          <a:blip r:embed="rId3"/>
          <a:stretch>
            <a:fillRect/>
          </a:stretch>
        </p:blipFill>
        <p:spPr>
          <a:xfrm>
            <a:off x="2126975" y="1948070"/>
            <a:ext cx="6913155" cy="2902524"/>
          </a:xfrm>
          <a:prstGeom prst="rect">
            <a:avLst/>
          </a:prstGeom>
        </p:spPr>
      </p:pic>
      <p:pic>
        <p:nvPicPr>
          <p:cNvPr id="5" name="Picture 4"/>
          <p:cNvPicPr>
            <a:picLocks noChangeAspect="1"/>
          </p:cNvPicPr>
          <p:nvPr/>
        </p:nvPicPr>
        <p:blipFill>
          <a:blip r:embed="rId4"/>
          <a:stretch>
            <a:fillRect/>
          </a:stretch>
        </p:blipFill>
        <p:spPr>
          <a:xfrm>
            <a:off x="3776869" y="5278112"/>
            <a:ext cx="4800601" cy="1359854"/>
          </a:xfrm>
          <a:prstGeom prst="rect">
            <a:avLst/>
          </a:prstGeom>
        </p:spPr>
      </p:pic>
      <p:sp>
        <p:nvSpPr>
          <p:cNvPr id="6" name="Rectangle 5"/>
          <p:cNvSpPr/>
          <p:nvPr/>
        </p:nvSpPr>
        <p:spPr>
          <a:xfrm>
            <a:off x="4383157" y="2097157"/>
            <a:ext cx="4562060" cy="884582"/>
          </a:xfrm>
          <a:prstGeom prst="rect">
            <a:avLst/>
          </a:prstGeom>
          <a:noFill/>
          <a:ln w="28575">
            <a:solidFill>
              <a:srgbClr val="139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727174" y="5779987"/>
            <a:ext cx="4850296" cy="884582"/>
          </a:xfrm>
          <a:prstGeom prst="rect">
            <a:avLst/>
          </a:prstGeom>
          <a:noFill/>
          <a:ln w="28575">
            <a:solidFill>
              <a:srgbClr val="139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84783" y="6047512"/>
            <a:ext cx="1013791" cy="369332"/>
          </a:xfrm>
          <a:prstGeom prst="rect">
            <a:avLst/>
          </a:prstGeom>
          <a:noFill/>
        </p:spPr>
        <p:txBody>
          <a:bodyPr wrap="square" rtlCol="0">
            <a:spAutoFit/>
          </a:bodyPr>
          <a:lstStyle/>
          <a:p>
            <a:r>
              <a:rPr lang="en-IN" dirty="0" smtClean="0"/>
              <a:t>where</a:t>
            </a:r>
            <a:endParaRPr lang="en-IN" dirty="0"/>
          </a:p>
        </p:txBody>
      </p:sp>
    </p:spTree>
    <p:extLst>
      <p:ext uri="{BB962C8B-B14F-4D97-AF65-F5344CB8AC3E}">
        <p14:creationId xmlns:p14="http://schemas.microsoft.com/office/powerpoint/2010/main" val="11177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50265" y="1695404"/>
                <a:ext cx="10228723" cy="1148200"/>
              </a:xfrm>
              <a:ln>
                <a:noFill/>
              </a:ln>
            </p:spPr>
            <p:style>
              <a:lnRef idx="2">
                <a:schemeClr val="accent1"/>
              </a:lnRef>
              <a:fillRef idx="1">
                <a:schemeClr val="lt1"/>
              </a:fillRef>
              <a:effectRef idx="0">
                <a:schemeClr val="accent1"/>
              </a:effectRef>
              <a:fontRef idx="minor">
                <a:schemeClr val="dk1"/>
              </a:fontRef>
            </p:style>
            <p:txBody>
              <a:bodyPr/>
              <a:lstStyle/>
              <a:p>
                <a:pPr marL="109728" indent="0">
                  <a:buNone/>
                </a:pPr>
                <a:r>
                  <a:rPr lang="en-IN" b="0" dirty="0" smtClean="0">
                    <a:latin typeface="+mj-lt"/>
                  </a:rPr>
                  <a:t>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 </m:t>
                    </m:r>
                    <m:r>
                      <a:rPr lang="el-GR" b="1" i="0" smtClean="0">
                        <a:latin typeface="Cambria Math" panose="02040503050406030204" pitchFamily="18" charset="0"/>
                      </a:rPr>
                      <m:t>𝚽</m:t>
                    </m:r>
                    <m:r>
                      <a:rPr lang="en-IN" b="1" i="1" smtClean="0">
                        <a:latin typeface="Cambria Math" panose="02040503050406030204" pitchFamily="18" charset="0"/>
                      </a:rPr>
                      <m:t>𝒙</m:t>
                    </m:r>
                  </m:oMath>
                </a14:m>
                <a:endParaRPr lang="en-IN" b="1" dirty="0" smtClean="0">
                  <a:latin typeface="+mj-lt"/>
                </a:endParaRPr>
              </a:p>
              <a:p>
                <a:pPr marL="109728" indent="0">
                  <a:buNone/>
                </a:pPr>
                <a:r>
                  <a:rPr lang="en-IN" dirty="0" smtClean="0">
                    <a:latin typeface="+mj-lt"/>
                  </a:rPr>
                  <a:t>			or, 	</a:t>
                </a:r>
                <a14:m>
                  <m:oMath xmlns:m="http://schemas.openxmlformats.org/officeDocument/2006/math">
                    <m:r>
                      <a:rPr lang="en-IN" b="1" i="1">
                        <a:latin typeface="Cambria Math" panose="02040503050406030204" pitchFamily="18" charset="0"/>
                      </a:rPr>
                      <m:t>𝒚</m:t>
                    </m:r>
                    <m:r>
                      <a:rPr lang="en-IN" i="1">
                        <a:latin typeface="Cambria Math" panose="02040503050406030204" pitchFamily="18" charset="0"/>
                      </a:rPr>
                      <m:t>= </m:t>
                    </m:r>
                    <m:r>
                      <a:rPr lang="el-GR" b="1" i="0">
                        <a:latin typeface="Cambria Math" panose="02040503050406030204" pitchFamily="18" charset="0"/>
                      </a:rPr>
                      <m:t>𝚽</m:t>
                    </m:r>
                    <m:r>
                      <a:rPr lang="el-GR" b="1" i="0" smtClean="0">
                        <a:latin typeface="Cambria Math" panose="02040503050406030204" pitchFamily="18" charset="0"/>
                      </a:rPr>
                      <m:t>𝚿𝛉</m:t>
                    </m:r>
                  </m:oMath>
                </a14:m>
                <a:endParaRPr lang="en-IN" b="1" dirty="0" smtClean="0">
                  <a:latin typeface="+mj-lt"/>
                </a:endParaRPr>
              </a:p>
              <a:p>
                <a:pPr marL="109728" indent="0">
                  <a:buNone/>
                </a:pPr>
                <a:endParaRPr lang="en-IN" dirty="0">
                  <a:latin typeface="+mj-lt"/>
                </a:endParaRPr>
              </a:p>
              <a:p>
                <a:pPr marL="109728" indent="0">
                  <a:buNone/>
                </a:pPr>
                <a:endParaRPr lang="en-IN" dirty="0" smtClean="0">
                  <a:latin typeface="+mj-lt"/>
                </a:endParaRPr>
              </a:p>
              <a:p>
                <a:pPr marL="109728" indent="0">
                  <a:buNone/>
                </a:pPr>
                <a:endParaRPr lang="en-IN" dirty="0">
                  <a:latin typeface="+mj-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50265" y="1695404"/>
                <a:ext cx="10228723" cy="1148200"/>
              </a:xfrm>
              <a:blipFill rotWithShape="0">
                <a:blip r:embed="rId3"/>
                <a:stretch>
                  <a:fillRect b="-1064"/>
                </a:stretch>
              </a:blipFill>
              <a:ln>
                <a:noFill/>
              </a:ln>
            </p:spPr>
            <p:txBody>
              <a:bodyPr/>
              <a:lstStyle/>
              <a:p>
                <a:r>
                  <a:rPr lang="en-IN">
                    <a:noFill/>
                  </a:rPr>
                  <a:t> </a:t>
                </a:r>
              </a:p>
            </p:txBody>
          </p:sp>
        </mc:Fallback>
      </mc:AlternateContent>
      <p:sp>
        <p:nvSpPr>
          <p:cNvPr id="3" name="Title 2"/>
          <p:cNvSpPr>
            <a:spLocks noGrp="1"/>
          </p:cNvSpPr>
          <p:nvPr>
            <p:ph type="title"/>
          </p:nvPr>
        </p:nvSpPr>
        <p:spPr>
          <a:xfrm>
            <a:off x="510985" y="704325"/>
            <a:ext cx="10972800" cy="1066800"/>
          </a:xfrm>
        </p:spPr>
        <p:txBody>
          <a:bodyPr/>
          <a:lstStyle/>
          <a:p>
            <a:r>
              <a:rPr lang="en-IN" dirty="0" smtClean="0"/>
              <a:t>Introduction: Compressed Sensing Framework</a:t>
            </a:r>
            <a:endParaRPr lang="en-IN" dirty="0"/>
          </a:p>
        </p:txBody>
      </p:sp>
      <p:cxnSp>
        <p:nvCxnSpPr>
          <p:cNvPr id="5" name="Straight Arrow Connector 4"/>
          <p:cNvCxnSpPr/>
          <p:nvPr/>
        </p:nvCxnSpPr>
        <p:spPr>
          <a:xfrm flipH="1">
            <a:off x="4379265" y="2634188"/>
            <a:ext cx="274546" cy="383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19724" y="2960144"/>
            <a:ext cx="1613647" cy="646331"/>
          </a:xfrm>
          <a:prstGeom prst="rect">
            <a:avLst/>
          </a:prstGeom>
          <a:noFill/>
        </p:spPr>
        <p:txBody>
          <a:bodyPr wrap="square" rtlCol="0">
            <a:spAutoFit/>
          </a:bodyPr>
          <a:lstStyle/>
          <a:p>
            <a:pPr algn="ctr"/>
            <a:r>
              <a:rPr lang="en-IN" dirty="0" smtClean="0">
                <a:solidFill>
                  <a:schemeClr val="accent1"/>
                </a:solidFill>
              </a:rPr>
              <a:t>Measurement</a:t>
            </a:r>
          </a:p>
          <a:p>
            <a:pPr algn="ctr"/>
            <a:r>
              <a:rPr lang="en-IN" dirty="0" smtClean="0">
                <a:solidFill>
                  <a:schemeClr val="accent1"/>
                </a:solidFill>
              </a:rPr>
              <a:t>Mx1</a:t>
            </a:r>
          </a:p>
        </p:txBody>
      </p:sp>
      <p:sp>
        <p:nvSpPr>
          <p:cNvPr id="8" name="TextBox 7"/>
          <p:cNvSpPr txBox="1"/>
          <p:nvPr/>
        </p:nvSpPr>
        <p:spPr>
          <a:xfrm>
            <a:off x="4778193" y="2960145"/>
            <a:ext cx="1613647" cy="646331"/>
          </a:xfrm>
          <a:prstGeom prst="rect">
            <a:avLst/>
          </a:prstGeom>
          <a:noFill/>
        </p:spPr>
        <p:txBody>
          <a:bodyPr wrap="square" rtlCol="0">
            <a:spAutoFit/>
          </a:bodyPr>
          <a:lstStyle/>
          <a:p>
            <a:pPr algn="ctr"/>
            <a:r>
              <a:rPr lang="en-IN" dirty="0" smtClean="0">
                <a:solidFill>
                  <a:schemeClr val="accent1"/>
                </a:solidFill>
              </a:rPr>
              <a:t>Sensing matrix</a:t>
            </a:r>
          </a:p>
          <a:p>
            <a:pPr algn="ctr"/>
            <a:r>
              <a:rPr lang="en-IN" dirty="0" err="1" smtClean="0">
                <a:solidFill>
                  <a:schemeClr val="accent1"/>
                </a:solidFill>
              </a:rPr>
              <a:t>MxN</a:t>
            </a:r>
            <a:endParaRPr lang="en-IN" dirty="0" smtClean="0">
              <a:solidFill>
                <a:schemeClr val="accent1"/>
              </a:solidFill>
            </a:endParaRPr>
          </a:p>
        </p:txBody>
      </p:sp>
      <p:cxnSp>
        <p:nvCxnSpPr>
          <p:cNvPr id="10" name="Straight Arrow Connector 9"/>
          <p:cNvCxnSpPr/>
          <p:nvPr/>
        </p:nvCxnSpPr>
        <p:spPr>
          <a:xfrm>
            <a:off x="5585016" y="2583627"/>
            <a:ext cx="8369"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6333" y="2960144"/>
            <a:ext cx="1210238" cy="646331"/>
          </a:xfrm>
          <a:prstGeom prst="rect">
            <a:avLst/>
          </a:prstGeom>
          <a:noFill/>
        </p:spPr>
        <p:txBody>
          <a:bodyPr wrap="square" rtlCol="0">
            <a:spAutoFit/>
          </a:bodyPr>
          <a:lstStyle/>
          <a:p>
            <a:pPr algn="ctr"/>
            <a:r>
              <a:rPr lang="en-IN" dirty="0" smtClean="0">
                <a:solidFill>
                  <a:schemeClr val="accent1"/>
                </a:solidFill>
              </a:rPr>
              <a:t>Basis</a:t>
            </a:r>
          </a:p>
          <a:p>
            <a:pPr algn="ctr"/>
            <a:r>
              <a:rPr lang="en-IN" dirty="0" err="1" smtClean="0">
                <a:solidFill>
                  <a:schemeClr val="accent1"/>
                </a:solidFill>
              </a:rPr>
              <a:t>NxN</a:t>
            </a:r>
            <a:endParaRPr lang="en-IN" dirty="0" smtClean="0">
              <a:solidFill>
                <a:schemeClr val="accent1"/>
              </a:solidFill>
            </a:endParaRPr>
          </a:p>
        </p:txBody>
      </p:sp>
      <p:sp>
        <p:nvSpPr>
          <p:cNvPr id="15" name="TextBox 14"/>
          <p:cNvSpPr txBox="1"/>
          <p:nvPr/>
        </p:nvSpPr>
        <p:spPr>
          <a:xfrm>
            <a:off x="7458639" y="2960143"/>
            <a:ext cx="1613647" cy="923330"/>
          </a:xfrm>
          <a:prstGeom prst="rect">
            <a:avLst/>
          </a:prstGeom>
          <a:noFill/>
        </p:spPr>
        <p:txBody>
          <a:bodyPr wrap="square" rtlCol="0">
            <a:spAutoFit/>
          </a:bodyPr>
          <a:lstStyle/>
          <a:p>
            <a:pPr algn="ctr"/>
            <a:r>
              <a:rPr lang="en-IN" dirty="0" smtClean="0">
                <a:solidFill>
                  <a:schemeClr val="accent1"/>
                </a:solidFill>
              </a:rPr>
              <a:t>Sparse Signal Representation</a:t>
            </a:r>
          </a:p>
          <a:p>
            <a:pPr algn="ctr"/>
            <a:r>
              <a:rPr lang="en-IN" dirty="0" smtClean="0">
                <a:solidFill>
                  <a:schemeClr val="accent1"/>
                </a:solidFill>
              </a:rPr>
              <a:t>Nx1</a:t>
            </a:r>
          </a:p>
        </p:txBody>
      </p:sp>
      <p:cxnSp>
        <p:nvCxnSpPr>
          <p:cNvPr id="16" name="Straight Arrow Connector 15"/>
          <p:cNvCxnSpPr/>
          <p:nvPr/>
        </p:nvCxnSpPr>
        <p:spPr>
          <a:xfrm>
            <a:off x="5853955" y="2583627"/>
            <a:ext cx="851950" cy="433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49526" y="2520874"/>
            <a:ext cx="1523178" cy="49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449710" y="3098643"/>
            <a:ext cx="752129" cy="369332"/>
          </a:xfrm>
          <a:prstGeom prst="rect">
            <a:avLst/>
          </a:prstGeom>
        </p:spPr>
        <p:txBody>
          <a:bodyPr wrap="none">
            <a:spAutoFit/>
          </a:bodyPr>
          <a:lstStyle/>
          <a:p>
            <a:r>
              <a:rPr lang="en-IN" dirty="0" smtClean="0">
                <a:solidFill>
                  <a:schemeClr val="accent1"/>
                </a:solidFill>
              </a:rPr>
              <a:t>M &lt; N</a:t>
            </a:r>
            <a:endParaRPr lang="en-IN" dirty="0"/>
          </a:p>
        </p:txBody>
      </p:sp>
      <mc:AlternateContent xmlns:mc="http://schemas.openxmlformats.org/markup-compatibility/2006" xmlns:a14="http://schemas.microsoft.com/office/drawing/2010/main">
        <mc:Choice Requires="a14">
          <p:sp>
            <p:nvSpPr>
              <p:cNvPr id="27" name="Rectangle 26"/>
              <p:cNvSpPr/>
              <p:nvPr/>
            </p:nvSpPr>
            <p:spPr>
              <a:xfrm>
                <a:off x="1161297" y="5617464"/>
                <a:ext cx="10461086" cy="830997"/>
              </a:xfrm>
              <a:prstGeom prst="rect">
                <a:avLst/>
              </a:prstGeom>
            </p:spPr>
            <p:txBody>
              <a:bodyPr wrap="square">
                <a:spAutoFit/>
              </a:bodyPr>
              <a:lstStyle/>
              <a:p>
                <a:r>
                  <a:rPr lang="en-IN" sz="2400" dirty="0" smtClean="0">
                    <a:latin typeface="+mj-lt"/>
                  </a:rPr>
                  <a:t>In practice: 	Any of </a:t>
                </a:r>
                <a14:m>
                  <m:oMath xmlns:m="http://schemas.openxmlformats.org/officeDocument/2006/math">
                    <m:r>
                      <a:rPr lang="en-IN" sz="2400" b="1" i="1">
                        <a:solidFill>
                          <a:srgbClr val="000000"/>
                        </a:solidFill>
                        <a:latin typeface="Cambria Math" panose="02040503050406030204" pitchFamily="18" charset="0"/>
                      </a:rPr>
                      <m:t>𝒚</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𝚽</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𝚿</m:t>
                    </m:r>
                  </m:oMath>
                </a14:m>
                <a:r>
                  <a:rPr lang="en-IN" sz="2400" dirty="0">
                    <a:solidFill>
                      <a:srgbClr val="000000"/>
                    </a:solidFill>
                    <a:latin typeface="Calibri Light" panose="020F0302020204030204"/>
                  </a:rPr>
                  <a:t> </a:t>
                </a:r>
                <a:r>
                  <a:rPr lang="en-IN" sz="2400" dirty="0" smtClean="0">
                    <a:solidFill>
                      <a:srgbClr val="000000"/>
                    </a:solidFill>
                    <a:latin typeface="Calibri Light" panose="020F0302020204030204"/>
                  </a:rPr>
                  <a:t>may have inaccuracies, or perturbations, or even 			simply structural properties known</a:t>
                </a:r>
                <a:endParaRPr lang="en-IN" sz="2400" dirty="0" smtClean="0">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1161297" y="5617464"/>
                <a:ext cx="10461086" cy="830997"/>
              </a:xfrm>
              <a:prstGeom prst="rect">
                <a:avLst/>
              </a:prstGeom>
              <a:blipFill rotWithShape="0">
                <a:blip r:embed="rId4"/>
                <a:stretch>
                  <a:fillRect l="-932" t="-5882" b="-154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166134" y="3956475"/>
                <a:ext cx="10461086" cy="461665"/>
              </a:xfrm>
              <a:prstGeom prst="rect">
                <a:avLst/>
              </a:prstGeom>
            </p:spPr>
            <p:txBody>
              <a:bodyPr wrap="square">
                <a:spAutoFit/>
              </a:bodyPr>
              <a:lstStyle/>
              <a:p>
                <a:r>
                  <a:rPr lang="en-IN" sz="2400" dirty="0" smtClean="0">
                    <a:latin typeface="+mj-lt"/>
                  </a:rPr>
                  <a:t>Typical scenario: </a:t>
                </a:r>
                <a14:m>
                  <m:oMath xmlns:m="http://schemas.openxmlformats.org/officeDocument/2006/math">
                    <m:r>
                      <a:rPr lang="en-IN" sz="2400" b="1" i="1" smtClean="0">
                        <a:latin typeface="Cambria Math" panose="02040503050406030204" pitchFamily="18" charset="0"/>
                      </a:rPr>
                      <m:t>𝒚</m:t>
                    </m:r>
                  </m:oMath>
                </a14:m>
                <a:r>
                  <a:rPr lang="en-IN" sz="2400" dirty="0" smtClean="0">
                    <a:latin typeface="+mj-lt"/>
                  </a:rPr>
                  <a:t>, </a:t>
                </a:r>
                <a14:m>
                  <m:oMath xmlns:m="http://schemas.openxmlformats.org/officeDocument/2006/math">
                    <m:r>
                      <a:rPr lang="el-GR" sz="2400" b="1" i="0">
                        <a:latin typeface="Cambria Math" panose="02040503050406030204" pitchFamily="18" charset="0"/>
                      </a:rPr>
                      <m:t>𝚽</m:t>
                    </m:r>
                  </m:oMath>
                </a14:m>
                <a:r>
                  <a:rPr lang="en-IN" sz="2400" dirty="0" smtClean="0">
                    <a:latin typeface="+mj-lt"/>
                  </a:rPr>
                  <a:t>, </a:t>
                </a:r>
                <a14:m>
                  <m:oMath xmlns:m="http://schemas.openxmlformats.org/officeDocument/2006/math">
                    <m:r>
                      <a:rPr lang="el-GR" sz="2400" b="1" i="0">
                        <a:latin typeface="Cambria Math" panose="02040503050406030204" pitchFamily="18" charset="0"/>
                      </a:rPr>
                      <m:t>𝚿</m:t>
                    </m:r>
                  </m:oMath>
                </a14:m>
                <a:r>
                  <a:rPr lang="en-IN" sz="2400" dirty="0" smtClean="0">
                    <a:latin typeface="+mj-lt"/>
                  </a:rPr>
                  <a:t> are known. Recover </a:t>
                </a:r>
                <a14:m>
                  <m:oMath xmlns:m="http://schemas.openxmlformats.org/officeDocument/2006/math">
                    <m:r>
                      <a:rPr lang="el-GR" sz="2400" b="1" i="0">
                        <a:latin typeface="Cambria Math" panose="02040503050406030204" pitchFamily="18" charset="0"/>
                      </a:rPr>
                      <m:t>𝛉</m:t>
                    </m:r>
                  </m:oMath>
                </a14:m>
                <a:r>
                  <a:rPr lang="en-IN" sz="2400" dirty="0" smtClean="0">
                    <a:latin typeface="+mj-lt"/>
                  </a:rPr>
                  <a:t>  (or </a:t>
                </a:r>
                <a14:m>
                  <m:oMath xmlns:m="http://schemas.openxmlformats.org/officeDocument/2006/math">
                    <m:r>
                      <a:rPr lang="en-IN" sz="2400" b="1" i="1" smtClean="0">
                        <a:latin typeface="Cambria Math" panose="02040503050406030204" pitchFamily="18" charset="0"/>
                      </a:rPr>
                      <m:t>𝒙</m:t>
                    </m:r>
                  </m:oMath>
                </a14:m>
                <a:r>
                  <a:rPr lang="en-IN" sz="2400" dirty="0" smtClean="0">
                    <a:latin typeface="+mj-lt"/>
                  </a:rPr>
                  <a:t>).</a:t>
                </a:r>
              </a:p>
            </p:txBody>
          </p:sp>
        </mc:Choice>
        <mc:Fallback xmlns="">
          <p:sp>
            <p:nvSpPr>
              <p:cNvPr id="35" name="Rectangle 34"/>
              <p:cNvSpPr>
                <a:spLocks noRot="1" noChangeAspect="1" noMove="1" noResize="1" noEditPoints="1" noAdjustHandles="1" noChangeArrowheads="1" noChangeShapeType="1" noTextEdit="1"/>
              </p:cNvSpPr>
              <p:nvPr/>
            </p:nvSpPr>
            <p:spPr>
              <a:xfrm>
                <a:off x="1166134" y="3956475"/>
                <a:ext cx="10461086" cy="461665"/>
              </a:xfrm>
              <a:prstGeom prst="rect">
                <a:avLst/>
              </a:prstGeom>
              <a:blipFill rotWithShape="0">
                <a:blip r:embed="rId5"/>
                <a:stretch>
                  <a:fillRect l="-87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17902" y="4643247"/>
                <a:ext cx="10461086" cy="586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latin typeface="Cambria Math" panose="02040503050406030204" pitchFamily="18" charset="0"/>
                            </a:rPr>
                          </m:ctrlPr>
                        </m:funcPr>
                        <m:fName>
                          <m:limLow>
                            <m:limLowPr>
                              <m:ctrlPr>
                                <a:rPr lang="en-IN" sz="2400" i="1" smtClean="0">
                                  <a:latin typeface="Cambria Math" panose="02040503050406030204" pitchFamily="18" charset="0"/>
                                </a:rPr>
                              </m:ctrlPr>
                            </m:limLowPr>
                            <m:e>
                              <m:r>
                                <m:rPr>
                                  <m:sty m:val="p"/>
                                </m:rPr>
                                <a:rPr lang="en-IN" sz="2400" i="0" smtClean="0">
                                  <a:latin typeface="Cambria Math" panose="02040503050406030204" pitchFamily="18" charset="0"/>
                                </a:rPr>
                                <m:t>min</m:t>
                              </m:r>
                            </m:e>
                            <m:lim>
                              <m:r>
                                <a:rPr lang="en-IN" sz="2400" b="1" i="1" smtClean="0">
                                  <a:latin typeface="Cambria Math" panose="02040503050406030204" pitchFamily="18" charset="0"/>
                                </a:rPr>
                                <m:t>𝒙</m:t>
                              </m:r>
                            </m:lim>
                          </m:limLow>
                        </m:fName>
                        <m:e>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 −</m:t>
                          </m:r>
                          <m:r>
                            <a:rPr lang="el-GR" sz="2400" b="1" i="0">
                              <a:solidFill>
                                <a:srgbClr val="000000"/>
                              </a:solidFill>
                              <a:latin typeface="Cambria Math" panose="02040503050406030204" pitchFamily="18" charset="0"/>
                            </a:rPr>
                            <m:t>𝚽</m:t>
                          </m:r>
                          <m:r>
                            <a:rPr lang="en-IN" sz="2400" b="1" i="1">
                              <a:solidFill>
                                <a:srgbClr val="000000"/>
                              </a:solidFill>
                              <a:latin typeface="Cambria Math" panose="02040503050406030204" pitchFamily="18" charset="0"/>
                            </a:rPr>
                            <m:t>𝒙</m:t>
                          </m:r>
                          <m:r>
                            <m:rPr>
                              <m:nor/>
                            </m:rPr>
                            <a:rPr lang="en-IN" sz="2400" b="0" i="0" smtClean="0">
                              <a:solidFill>
                                <a:srgbClr val="000000"/>
                              </a:solidFill>
                              <a:latin typeface="Cambria Math" panose="02040503050406030204" pitchFamily="18" charset="0"/>
                            </a:rPr>
                            <m:t> </m:t>
                          </m:r>
                          <m:sSubSup>
                            <m:sSubSupPr>
                              <m:ctrlPr>
                                <a:rPr lang="en-IN" sz="2400" b="0" i="1" smtClean="0">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m:t>
                              </m:r>
                            </m:e>
                            <m:sub>
                              <m:r>
                                <a:rPr lang="en-IN" sz="2400" b="0" i="1" smtClean="0">
                                  <a:solidFill>
                                    <a:srgbClr val="000000"/>
                                  </a:solidFill>
                                  <a:latin typeface="Cambria Math" panose="02040503050406030204" pitchFamily="18" charset="0"/>
                                </a:rPr>
                                <m:t>2</m:t>
                              </m:r>
                            </m:sub>
                            <m:sup>
                              <m:r>
                                <a:rPr lang="en-IN" sz="2400" b="0" i="1" smtClean="0">
                                  <a:solidFill>
                                    <a:srgbClr val="000000"/>
                                  </a:solidFill>
                                  <a:latin typeface="Cambria Math" panose="02040503050406030204" pitchFamily="18" charset="0"/>
                                </a:rPr>
                                <m:t>2</m:t>
                              </m:r>
                            </m:sup>
                          </m:sSubSup>
                          <m:r>
                            <m:rPr>
                              <m:nor/>
                            </m:rPr>
                            <a:rPr lang="en-IN" sz="2400" b="0" i="0" dirty="0" smtClean="0">
                              <a:solidFill>
                                <a:srgbClr val="000000"/>
                              </a:solidFill>
                              <a:latin typeface="Calibri Light" panose="020F0302020204030204"/>
                            </a:rPr>
                            <m:t>+ </m:t>
                          </m:r>
                          <m:r>
                            <m:rPr>
                              <m:sty m:val="p"/>
                            </m:rPr>
                            <a:rPr lang="el-GR" sz="2400" b="0" i="1" dirty="0" smtClean="0">
                              <a:solidFill>
                                <a:srgbClr val="000000"/>
                              </a:solidFill>
                              <a:latin typeface="Cambria Math" panose="02040503050406030204" pitchFamily="18" charset="0"/>
                            </a:rPr>
                            <m:t>λ</m:t>
                          </m:r>
                        </m:e>
                      </m:func>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𝒙</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oMath>
                  </m:oMathPara>
                </a14:m>
                <a:endParaRPr lang="en-IN" sz="2400" dirty="0" smtClean="0">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717902" y="4643247"/>
                <a:ext cx="10461086" cy="586058"/>
              </a:xfrm>
              <a:prstGeom prst="rect">
                <a:avLst/>
              </a:prstGeom>
              <a:blipFill rotWithShape="0">
                <a:blip r:embed="rId6"/>
                <a:stretch>
                  <a:fillRect b="-1042"/>
                </a:stretch>
              </a:blipFill>
            </p:spPr>
            <p:txBody>
              <a:bodyPr/>
              <a:lstStyle/>
              <a:p>
                <a:r>
                  <a:rPr lang="en-IN">
                    <a:noFill/>
                  </a:rPr>
                  <a:t> </a:t>
                </a:r>
              </a:p>
            </p:txBody>
          </p:sp>
        </mc:Fallback>
      </mc:AlternateContent>
    </p:spTree>
    <p:extLst>
      <p:ext uri="{BB962C8B-B14F-4D97-AF65-F5344CB8AC3E}">
        <p14:creationId xmlns:p14="http://schemas.microsoft.com/office/powerpoint/2010/main" val="15434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693754" y="1413972"/>
                <a:ext cx="11014541" cy="3297313"/>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The previous result assumes there is an obvious structure apparent in the dictionary</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The result itself is applicable to any arbitrary split in the dictionary </a:t>
                </a:r>
                <a14:m>
                  <m:oMath xmlns:m="http://schemas.openxmlformats.org/officeDocument/2006/math">
                    <m:r>
                      <a:rPr lang="en-US" sz="2400" b="1" i="1" dirty="0" smtClean="0">
                        <a:latin typeface="Cambria Math" panose="02040503050406030204" pitchFamily="18" charset="0"/>
                      </a:rPr>
                      <m:t>𝑫</m:t>
                    </m:r>
                  </m:oMath>
                </a14:m>
                <a:r>
                  <a:rPr lang="en-US" sz="2400" dirty="0" smtClean="0">
                    <a:latin typeface="+mj-lt"/>
                  </a:rPr>
                  <a:t> </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This is exactly what we do – we propose an algorithm to </a:t>
                </a:r>
                <a:r>
                  <a:rPr lang="en-US" sz="2400" i="1" dirty="0" smtClean="0">
                    <a:latin typeface="+mj-lt"/>
                  </a:rPr>
                  <a:t>induce </a:t>
                </a:r>
                <a:r>
                  <a:rPr lang="en-US" sz="2400" dirty="0" smtClean="0">
                    <a:latin typeface="+mj-lt"/>
                  </a:rPr>
                  <a:t>a split in a given dictionary </a:t>
                </a:r>
                <a14:m>
                  <m:oMath xmlns:m="http://schemas.openxmlformats.org/officeDocument/2006/math">
                    <m:r>
                      <a:rPr lang="en-US" sz="2400" b="1" i="1" dirty="0" smtClean="0">
                        <a:latin typeface="Cambria Math" panose="02040503050406030204" pitchFamily="18" charset="0"/>
                      </a:rPr>
                      <m:t>𝑫</m:t>
                    </m:r>
                  </m:oMath>
                </a14:m>
                <a:r>
                  <a:rPr lang="en-US" sz="2400" dirty="0" smtClean="0">
                    <a:latin typeface="+mj-lt"/>
                  </a:rPr>
                  <a:t> that optimizes the bounds!</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Specifically, we solve:</a:t>
                </a:r>
              </a:p>
              <a:p>
                <a:pPr marL="342900" indent="-342900">
                  <a:lnSpc>
                    <a:spcPct val="120000"/>
                  </a:lnSpc>
                  <a:spcAft>
                    <a:spcPts val="200"/>
                  </a:spcAft>
                  <a:buClr>
                    <a:srgbClr val="58BE12"/>
                  </a:buClr>
                  <a:buFont typeface="Arial" panose="020B0604020202020204" pitchFamily="34" charset="0"/>
                  <a:buChar char="•"/>
                </a:pPr>
                <a:r>
                  <a:rPr lang="en-US" sz="2400" dirty="0">
                    <a:latin typeface="+mj-lt"/>
                  </a:rPr>
                  <a:t>Given a dictionary </a:t>
                </a:r>
                <a14:m>
                  <m:oMath xmlns:m="http://schemas.openxmlformats.org/officeDocument/2006/math">
                    <m:r>
                      <a:rPr lang="en-US" sz="2400" b="1" i="1" dirty="0" smtClean="0">
                        <a:latin typeface="Cambria Math" panose="02040503050406030204" pitchFamily="18" charset="0"/>
                      </a:rPr>
                      <m:t>𝑫</m:t>
                    </m:r>
                  </m:oMath>
                </a14:m>
                <a:r>
                  <a:rPr lang="en-US" sz="2400" dirty="0">
                    <a:latin typeface="+mj-lt"/>
                  </a:rPr>
                  <a:t> </a:t>
                </a:r>
                <a:r>
                  <a:rPr lang="en-US" sz="2400" dirty="0" smtClean="0">
                    <a:latin typeface="+mj-lt"/>
                  </a:rPr>
                  <a:t>devise </a:t>
                </a:r>
                <a:r>
                  <a:rPr lang="en-US" sz="2400" dirty="0">
                    <a:latin typeface="+mj-lt"/>
                  </a:rPr>
                  <a:t>matrices </a:t>
                </a:r>
                <a14:m>
                  <m:oMath xmlns:m="http://schemas.openxmlformats.org/officeDocument/2006/math">
                    <m:r>
                      <a:rPr lang="en-US" sz="2400" b="1" i="1" dirty="0" smtClean="0">
                        <a:latin typeface="Cambria Math" panose="02040503050406030204" pitchFamily="18" charset="0"/>
                      </a:rPr>
                      <m:t>𝑨</m:t>
                    </m:r>
                  </m:oMath>
                </a14:m>
                <a:r>
                  <a:rPr lang="en-US" sz="2400" dirty="0">
                    <a:latin typeface="+mj-lt"/>
                  </a:rPr>
                  <a:t>, </a:t>
                </a:r>
                <a:r>
                  <a:rPr lang="en-US" sz="2400" b="1" i="1" dirty="0">
                    <a:latin typeface="Cambria Math" panose="02040503050406030204" pitchFamily="18" charset="0"/>
                  </a:rPr>
                  <a:t>B</a:t>
                </a:r>
                <a:r>
                  <a:rPr lang="en-US" sz="2400" dirty="0">
                    <a:latin typeface="+mj-lt"/>
                  </a:rPr>
                  <a:t>, such that </a:t>
                </a:r>
                <a14:m>
                  <m:oMath xmlns:m="http://schemas.openxmlformats.org/officeDocument/2006/math">
                    <m:r>
                      <a:rPr lang="en-US" sz="2400" b="1" i="1" dirty="0" smtClean="0">
                        <a:latin typeface="Cambria Math" panose="02040503050406030204" pitchFamily="18" charset="0"/>
                      </a:rPr>
                      <m:t>𝑫</m:t>
                    </m:r>
                    <m:r>
                      <a:rPr lang="en-US" sz="2400" b="1" i="1" dirty="0" smtClean="0">
                        <a:latin typeface="Cambria Math" panose="02040503050406030204" pitchFamily="18" charset="0"/>
                      </a:rPr>
                      <m:t>’ = [</m:t>
                    </m:r>
                    <m:r>
                      <a:rPr lang="en-US" sz="2400" b="1" i="1" dirty="0" smtClean="0">
                        <a:latin typeface="Cambria Math" panose="02040503050406030204" pitchFamily="18" charset="0"/>
                      </a:rPr>
                      <m:t>𝑨</m:t>
                    </m:r>
                    <m:r>
                      <a:rPr lang="en-US" sz="2400" b="1" i="1" dirty="0" smtClean="0">
                        <a:latin typeface="Cambria Math" panose="02040503050406030204" pitchFamily="18" charset="0"/>
                      </a:rPr>
                      <m:t> </m:t>
                    </m:r>
                    <m:r>
                      <a:rPr lang="en-US" sz="2400" b="1" i="1" dirty="0" smtClean="0">
                        <a:latin typeface="Cambria Math" panose="02040503050406030204" pitchFamily="18" charset="0"/>
                      </a:rPr>
                      <m:t>𝑩</m:t>
                    </m:r>
                    <m:r>
                      <a:rPr lang="en-US" sz="2400" b="1" i="1" dirty="0" smtClean="0">
                        <a:latin typeface="Cambria Math" panose="02040503050406030204" pitchFamily="18" charset="0"/>
                      </a:rPr>
                      <m:t>]</m:t>
                    </m:r>
                  </m:oMath>
                </a14:m>
                <a:r>
                  <a:rPr lang="en-US" sz="2400" dirty="0" smtClean="0">
                    <a:latin typeface="+mj-lt"/>
                  </a:rPr>
                  <a:t>, and the </a:t>
                </a:r>
                <a:r>
                  <a:rPr lang="en-US" sz="2400" dirty="0">
                    <a:latin typeface="+mj-lt"/>
                  </a:rPr>
                  <a:t>columns of </a:t>
                </a:r>
                <a14:m>
                  <m:oMath xmlns:m="http://schemas.openxmlformats.org/officeDocument/2006/math">
                    <m:r>
                      <a:rPr lang="en-US" sz="2400" b="1" i="1" dirty="0">
                        <a:latin typeface="Cambria Math" panose="02040503050406030204" pitchFamily="18" charset="0"/>
                      </a:rPr>
                      <m:t>𝑫</m:t>
                    </m:r>
                  </m:oMath>
                </a14:m>
                <a:r>
                  <a:rPr lang="en-US" sz="2400" b="1" i="1" dirty="0">
                    <a:latin typeface="Cambria Math" panose="02040503050406030204" pitchFamily="18" charset="0"/>
                  </a:rPr>
                  <a:t>’</a:t>
                </a:r>
                <a:r>
                  <a:rPr lang="en-US" sz="2400" dirty="0" smtClean="0">
                    <a:latin typeface="+mj-lt"/>
                  </a:rPr>
                  <a:t> </a:t>
                </a:r>
                <a:r>
                  <a:rPr lang="en-US" sz="2400" dirty="0">
                    <a:latin typeface="+mj-lt"/>
                  </a:rPr>
                  <a:t>can be permuted to give </a:t>
                </a:r>
                <a14:m>
                  <m:oMath xmlns:m="http://schemas.openxmlformats.org/officeDocument/2006/math">
                    <m:r>
                      <a:rPr lang="en-US" sz="2400" b="1" i="1" dirty="0">
                        <a:latin typeface="Cambria Math" panose="02040503050406030204" pitchFamily="18" charset="0"/>
                      </a:rPr>
                      <m:t>𝑫</m:t>
                    </m:r>
                  </m:oMath>
                </a14:m>
                <a:r>
                  <a:rPr lang="en-US" sz="2400" dirty="0" smtClean="0">
                    <a:latin typeface="+mj-lt"/>
                  </a:rPr>
                  <a:t>, so as to maximize </a:t>
                </a:r>
                <a14:m>
                  <m:oMath xmlns:m="http://schemas.openxmlformats.org/officeDocument/2006/math">
                    <m:r>
                      <a:rPr lang="en-IN" sz="2400" b="0" i="1" dirty="0" smtClean="0">
                        <a:latin typeface="Cambria Math" panose="02040503050406030204" pitchFamily="18" charset="0"/>
                      </a:rPr>
                      <m:t>𝐹</m:t>
                    </m:r>
                    <m:r>
                      <a:rPr lang="en-US" sz="2400" b="1" i="1" dirty="0">
                        <a:latin typeface="Cambria Math" panose="02040503050406030204" pitchFamily="18" charset="0"/>
                      </a:rPr>
                      <m:t> </m:t>
                    </m:r>
                  </m:oMath>
                </a14:m>
                <a:r>
                  <a:rPr lang="en-US" sz="2400" dirty="0" smtClean="0">
                    <a:latin typeface="+mj-lt"/>
                  </a:rPr>
                  <a:t>:</a:t>
                </a:r>
              </a:p>
            </p:txBody>
          </p:sp>
        </mc:Choice>
        <mc:Fallback>
          <p:sp>
            <p:nvSpPr>
              <p:cNvPr id="2" name="Rectangle 1"/>
              <p:cNvSpPr>
                <a:spLocks noRot="1" noChangeAspect="1" noMove="1" noResize="1" noEditPoints="1" noAdjustHandles="1" noChangeArrowheads="1" noChangeShapeType="1" noTextEdit="1"/>
              </p:cNvSpPr>
              <p:nvPr/>
            </p:nvSpPr>
            <p:spPr>
              <a:xfrm>
                <a:off x="693754" y="1413972"/>
                <a:ext cx="11014541" cy="3297313"/>
              </a:xfrm>
              <a:prstGeom prst="rect">
                <a:avLst/>
              </a:prstGeom>
              <a:blipFill rotWithShape="0">
                <a:blip r:embed="rId2"/>
                <a:stretch>
                  <a:fillRect l="-775" t="-185" r="-830" b="-2403"/>
                </a:stretch>
              </a:blipFill>
            </p:spPr>
            <p:txBody>
              <a:bodyPr/>
              <a:lstStyle/>
              <a:p>
                <a:r>
                  <a:rPr lang="en-IN">
                    <a:noFill/>
                  </a:rPr>
                  <a:t> </a:t>
                </a:r>
              </a:p>
            </p:txBody>
          </p:sp>
        </mc:Fallback>
      </mc:AlternateContent>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Problem Statement</a:t>
            </a:r>
            <a:endParaRPr lang="en-IN" dirty="0"/>
          </a:p>
        </p:txBody>
      </p:sp>
      <p:pic>
        <p:nvPicPr>
          <p:cNvPr id="9" name="Picture 8"/>
          <p:cNvPicPr>
            <a:picLocks noChangeAspect="1"/>
          </p:cNvPicPr>
          <p:nvPr/>
        </p:nvPicPr>
        <p:blipFill>
          <a:blip r:embed="rId3"/>
          <a:stretch>
            <a:fillRect/>
          </a:stretch>
        </p:blipFill>
        <p:spPr>
          <a:xfrm>
            <a:off x="4415086" y="5048215"/>
            <a:ext cx="3571875" cy="1143000"/>
          </a:xfrm>
          <a:prstGeom prst="rect">
            <a:avLst/>
          </a:prstGeom>
        </p:spPr>
      </p:pic>
    </p:spTree>
    <p:extLst>
      <p:ext uri="{BB962C8B-B14F-4D97-AF65-F5344CB8AC3E}">
        <p14:creationId xmlns:p14="http://schemas.microsoft.com/office/powerpoint/2010/main" val="254057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693754" y="1413972"/>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Equivalent graph problem:</a:t>
            </a:r>
          </a:p>
          <a:p>
            <a:pPr>
              <a:lnSpc>
                <a:spcPct val="120000"/>
              </a:lnSpc>
              <a:spcAft>
                <a:spcPts val="200"/>
              </a:spcAft>
              <a:buClr>
                <a:srgbClr val="58BE12"/>
              </a:buClr>
            </a:pPr>
            <a:endParaRPr lang="en-US" sz="2400" dirty="0" smtClean="0">
              <a:latin typeface="+mj-lt"/>
            </a:endParaRPr>
          </a:p>
        </p:txBody>
      </p:sp>
      <p:sp>
        <p:nvSpPr>
          <p:cNvPr id="4" name="Double Bracket 3"/>
          <p:cNvSpPr/>
          <p:nvPr/>
        </p:nvSpPr>
        <p:spPr>
          <a:xfrm>
            <a:off x="775253" y="2925246"/>
            <a:ext cx="3667539" cy="2720180"/>
          </a:xfrm>
          <a:prstGeom prst="bracketPair">
            <a:avLst>
              <a:gd name="adj" fmla="val 49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p:cNvSpPr/>
          <p:nvPr/>
        </p:nvSpPr>
        <p:spPr>
          <a:xfrm>
            <a:off x="993912"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402836"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811760"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220684"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629608"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038532"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447456"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856382" y="2984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201024" y="2206488"/>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t>
            </a:r>
            <a:endParaRPr lang="en-IN" dirty="0"/>
          </a:p>
        </p:txBody>
      </p:sp>
      <p:sp>
        <p:nvSpPr>
          <p:cNvPr id="16" name="TextBox 15"/>
          <p:cNvSpPr txBox="1"/>
          <p:nvPr/>
        </p:nvSpPr>
        <p:spPr>
          <a:xfrm>
            <a:off x="993912" y="2532153"/>
            <a:ext cx="3230218" cy="369332"/>
          </a:xfrm>
          <a:prstGeom prst="rect">
            <a:avLst/>
          </a:prstGeom>
          <a:noFill/>
        </p:spPr>
        <p:txBody>
          <a:bodyPr wrap="square" rtlCol="0">
            <a:spAutoFit/>
          </a:bodyPr>
          <a:lstStyle/>
          <a:p>
            <a:r>
              <a:rPr lang="en-IN" b="1" dirty="0" smtClean="0">
                <a:solidFill>
                  <a:schemeClr val="accent2">
                    <a:lumMod val="75000"/>
                  </a:schemeClr>
                </a:solidFill>
              </a:rPr>
              <a:t>P     Q     R      ….</a:t>
            </a:r>
            <a:endParaRPr lang="en-IN" b="1" dirty="0">
              <a:solidFill>
                <a:schemeClr val="accent2">
                  <a:lumMod val="75000"/>
                </a:schemeClr>
              </a:solidFill>
            </a:endParaRPr>
          </a:p>
        </p:txBody>
      </p:sp>
      <p:sp>
        <p:nvSpPr>
          <p:cNvPr id="24" name="Freeform 23"/>
          <p:cNvSpPr/>
          <p:nvPr/>
        </p:nvSpPr>
        <p:spPr>
          <a:xfrm>
            <a:off x="1093304" y="1960447"/>
            <a:ext cx="5098774" cy="613788"/>
          </a:xfrm>
          <a:custGeom>
            <a:avLst/>
            <a:gdLst>
              <a:gd name="connsiteX0" fmla="*/ 0 w 5098774"/>
              <a:gd name="connsiteY0" fmla="*/ 613788 h 613788"/>
              <a:gd name="connsiteX1" fmla="*/ 2653748 w 5098774"/>
              <a:gd name="connsiteY1" fmla="*/ 7501 h 613788"/>
              <a:gd name="connsiteX2" fmla="*/ 5098774 w 5098774"/>
              <a:gd name="connsiteY2" fmla="*/ 295736 h 613788"/>
            </a:gdLst>
            <a:ahLst/>
            <a:cxnLst>
              <a:cxn ang="0">
                <a:pos x="connsiteX0" y="connsiteY0"/>
              </a:cxn>
              <a:cxn ang="0">
                <a:pos x="connsiteX1" y="connsiteY1"/>
              </a:cxn>
              <a:cxn ang="0">
                <a:pos x="connsiteX2" y="connsiteY2"/>
              </a:cxn>
            </a:cxnLst>
            <a:rect l="l" t="t" r="r" b="b"/>
            <a:pathLst>
              <a:path w="5098774" h="613788">
                <a:moveTo>
                  <a:pt x="0" y="613788"/>
                </a:moveTo>
                <a:cubicBezTo>
                  <a:pt x="901976" y="337149"/>
                  <a:pt x="1803952" y="60510"/>
                  <a:pt x="2653748" y="7501"/>
                </a:cubicBezTo>
                <a:cubicBezTo>
                  <a:pt x="3503544" y="-45508"/>
                  <a:pt x="4636604" y="196345"/>
                  <a:pt x="5098774" y="295736"/>
                </a:cubicBezTo>
              </a:path>
            </a:pathLst>
          </a:custGeom>
          <a:noFill/>
          <a:ln>
            <a:solidFill>
              <a:srgbClr val="139D5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7504042" y="2912165"/>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Q</a:t>
            </a:r>
            <a:endParaRPr lang="en-IN" dirty="0"/>
          </a:p>
        </p:txBody>
      </p:sp>
      <p:sp>
        <p:nvSpPr>
          <p:cNvPr id="26" name="Oval 25"/>
          <p:cNvSpPr/>
          <p:nvPr/>
        </p:nvSpPr>
        <p:spPr>
          <a:xfrm>
            <a:off x="6278107" y="3859696"/>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endParaRPr lang="en-IN" dirty="0"/>
          </a:p>
        </p:txBody>
      </p:sp>
      <p:sp>
        <p:nvSpPr>
          <p:cNvPr id="28" name="Freeform 27"/>
          <p:cNvSpPr/>
          <p:nvPr/>
        </p:nvSpPr>
        <p:spPr>
          <a:xfrm>
            <a:off x="1550504" y="2171630"/>
            <a:ext cx="5635983" cy="740535"/>
          </a:xfrm>
          <a:custGeom>
            <a:avLst/>
            <a:gdLst>
              <a:gd name="connsiteX0" fmla="*/ 0 w 5068957"/>
              <a:gd name="connsiteY0" fmla="*/ 482118 h 740535"/>
              <a:gd name="connsiteX1" fmla="*/ 1053548 w 5068957"/>
              <a:gd name="connsiteY1" fmla="*/ 114370 h 740535"/>
              <a:gd name="connsiteX2" fmla="*/ 2653748 w 5068957"/>
              <a:gd name="connsiteY2" fmla="*/ 44796 h 740535"/>
              <a:gd name="connsiteX3" fmla="*/ 5068957 w 5068957"/>
              <a:gd name="connsiteY3" fmla="*/ 740535 h 740535"/>
            </a:gdLst>
            <a:ahLst/>
            <a:cxnLst>
              <a:cxn ang="0">
                <a:pos x="connsiteX0" y="connsiteY0"/>
              </a:cxn>
              <a:cxn ang="0">
                <a:pos x="connsiteX1" y="connsiteY1"/>
              </a:cxn>
              <a:cxn ang="0">
                <a:pos x="connsiteX2" y="connsiteY2"/>
              </a:cxn>
              <a:cxn ang="0">
                <a:pos x="connsiteX3" y="connsiteY3"/>
              </a:cxn>
            </a:cxnLst>
            <a:rect l="l" t="t" r="r" b="b"/>
            <a:pathLst>
              <a:path w="5068957" h="740535">
                <a:moveTo>
                  <a:pt x="0" y="482118"/>
                </a:moveTo>
                <a:cubicBezTo>
                  <a:pt x="305628" y="334687"/>
                  <a:pt x="611257" y="187257"/>
                  <a:pt x="1053548" y="114370"/>
                </a:cubicBezTo>
                <a:cubicBezTo>
                  <a:pt x="1495839" y="41483"/>
                  <a:pt x="1984513" y="-59565"/>
                  <a:pt x="2653748" y="44796"/>
                </a:cubicBezTo>
                <a:cubicBezTo>
                  <a:pt x="3322983" y="149157"/>
                  <a:pt x="4603474" y="528500"/>
                  <a:pt x="5068957" y="740535"/>
                </a:cubicBezTo>
              </a:path>
            </a:pathLst>
          </a:custGeom>
          <a:noFill/>
          <a:ln>
            <a:solidFill>
              <a:srgbClr val="139D5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Curved Connector 29"/>
          <p:cNvCxnSpPr>
            <a:endCxn id="26" idx="2"/>
          </p:cNvCxnSpPr>
          <p:nvPr/>
        </p:nvCxnSpPr>
        <p:spPr>
          <a:xfrm>
            <a:off x="2063586" y="2763557"/>
            <a:ext cx="4214521" cy="1235784"/>
          </a:xfrm>
          <a:prstGeom prst="curvedConnector3">
            <a:avLst/>
          </a:prstGeom>
          <a:ln>
            <a:solidFill>
              <a:srgbClr val="139D5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26" idx="0"/>
          </p:cNvCxnSpPr>
          <p:nvPr/>
        </p:nvCxnSpPr>
        <p:spPr>
          <a:xfrm>
            <a:off x="6340669" y="2485777"/>
            <a:ext cx="77083" cy="13739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6"/>
            <a:endCxn id="25" idx="1"/>
          </p:cNvCxnSpPr>
          <p:nvPr/>
        </p:nvCxnSpPr>
        <p:spPr>
          <a:xfrm>
            <a:off x="6480313" y="2346133"/>
            <a:ext cx="1064630" cy="6069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flipV="1">
            <a:off x="6516495" y="3150553"/>
            <a:ext cx="1028448" cy="7500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6"/>
          </p:cNvCxnSpPr>
          <p:nvPr/>
        </p:nvCxnSpPr>
        <p:spPr>
          <a:xfrm>
            <a:off x="6557396" y="3999341"/>
            <a:ext cx="2036637" cy="1209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p:cNvCxnSpPr>
          <p:nvPr/>
        </p:nvCxnSpPr>
        <p:spPr>
          <a:xfrm flipV="1">
            <a:off x="6516495" y="3551397"/>
            <a:ext cx="2157440" cy="34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5" idx="7"/>
          </p:cNvCxnSpPr>
          <p:nvPr/>
        </p:nvCxnSpPr>
        <p:spPr>
          <a:xfrm flipH="1">
            <a:off x="7742430" y="2640777"/>
            <a:ext cx="851569" cy="312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25" idx="5"/>
          </p:cNvCxnSpPr>
          <p:nvPr/>
        </p:nvCxnSpPr>
        <p:spPr>
          <a:xfrm flipH="1" flipV="1">
            <a:off x="7742430" y="3150553"/>
            <a:ext cx="1030399" cy="2555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p:cNvCxnSpPr>
          <p:nvPr/>
        </p:nvCxnSpPr>
        <p:spPr>
          <a:xfrm flipV="1">
            <a:off x="6480313" y="2171630"/>
            <a:ext cx="1868557" cy="174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p:cNvCxnSpPr>
          <p:nvPr/>
        </p:nvCxnSpPr>
        <p:spPr>
          <a:xfrm>
            <a:off x="6480313" y="2346133"/>
            <a:ext cx="2296490" cy="7522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6200000">
            <a:off x="5873362" y="2988069"/>
            <a:ext cx="682874" cy="369332"/>
          </a:xfrm>
          <a:prstGeom prst="rect">
            <a:avLst/>
          </a:prstGeom>
          <a:noFill/>
        </p:spPr>
        <p:txBody>
          <a:bodyPr wrap="square" rtlCol="0">
            <a:spAutoFit/>
          </a:bodyPr>
          <a:lstStyle/>
          <a:p>
            <a:r>
              <a:rPr lang="en-IN" b="1" dirty="0" smtClean="0">
                <a:solidFill>
                  <a:srgbClr val="00B0F0"/>
                </a:solidFill>
                <a:latin typeface="Arial" panose="020B0604020202020204" pitchFamily="34" charset="0"/>
                <a:cs typeface="Arial" panose="020B0604020202020204" pitchFamily="34" charset="0"/>
              </a:rPr>
              <a:t>P.R</a:t>
            </a:r>
            <a:endParaRPr lang="en-IN" b="1" dirty="0">
              <a:solidFill>
                <a:srgbClr val="00B0F0"/>
              </a:solidFill>
              <a:latin typeface="Arial" panose="020B0604020202020204" pitchFamily="34" charset="0"/>
              <a:cs typeface="Arial" panose="020B0604020202020204" pitchFamily="34" charset="0"/>
            </a:endParaRPr>
          </a:p>
        </p:txBody>
      </p:sp>
      <p:sp>
        <p:nvSpPr>
          <p:cNvPr id="61" name="TextBox 60"/>
          <p:cNvSpPr txBox="1"/>
          <p:nvPr/>
        </p:nvSpPr>
        <p:spPr>
          <a:xfrm rot="1978309">
            <a:off x="6526788" y="2580811"/>
            <a:ext cx="682874" cy="369332"/>
          </a:xfrm>
          <a:prstGeom prst="rect">
            <a:avLst/>
          </a:prstGeom>
          <a:noFill/>
        </p:spPr>
        <p:txBody>
          <a:bodyPr wrap="square" rtlCol="0">
            <a:spAutoFit/>
          </a:bodyPr>
          <a:lstStyle/>
          <a:p>
            <a:r>
              <a:rPr lang="en-IN" b="1" dirty="0" smtClean="0">
                <a:solidFill>
                  <a:srgbClr val="00B0F0"/>
                </a:solidFill>
                <a:latin typeface="Arial" panose="020B0604020202020204" pitchFamily="34" charset="0"/>
                <a:cs typeface="Arial" panose="020B0604020202020204" pitchFamily="34" charset="0"/>
              </a:rPr>
              <a:t>P.Q</a:t>
            </a:r>
            <a:endParaRPr lang="en-IN" b="1" dirty="0">
              <a:solidFill>
                <a:srgbClr val="00B0F0"/>
              </a:solidFill>
              <a:latin typeface="Arial" panose="020B0604020202020204" pitchFamily="34" charset="0"/>
              <a:cs typeface="Arial" panose="020B0604020202020204" pitchFamily="34" charset="0"/>
            </a:endParaRPr>
          </a:p>
        </p:txBody>
      </p:sp>
      <p:sp>
        <p:nvSpPr>
          <p:cNvPr id="71" name="TextBox 70"/>
          <p:cNvSpPr txBox="1"/>
          <p:nvPr/>
        </p:nvSpPr>
        <p:spPr>
          <a:xfrm rot="18935335">
            <a:off x="6544345" y="3248801"/>
            <a:ext cx="682874" cy="369332"/>
          </a:xfrm>
          <a:prstGeom prst="rect">
            <a:avLst/>
          </a:prstGeom>
          <a:noFill/>
        </p:spPr>
        <p:txBody>
          <a:bodyPr wrap="square" rtlCol="0">
            <a:spAutoFit/>
          </a:bodyPr>
          <a:lstStyle/>
          <a:p>
            <a:r>
              <a:rPr lang="en-IN" b="1" dirty="0" smtClean="0">
                <a:solidFill>
                  <a:srgbClr val="00B0F0"/>
                </a:solidFill>
                <a:latin typeface="Arial" panose="020B0604020202020204" pitchFamily="34" charset="0"/>
                <a:cs typeface="Arial" panose="020B0604020202020204" pitchFamily="34" charset="0"/>
              </a:rPr>
              <a:t>Q.R</a:t>
            </a:r>
            <a:endParaRPr lang="en-IN" b="1" dirty="0">
              <a:solidFill>
                <a:srgbClr val="00B0F0"/>
              </a:solidFill>
              <a:latin typeface="Arial" panose="020B0604020202020204" pitchFamily="34" charset="0"/>
              <a:cs typeface="Arial" panose="020B0604020202020204" pitchFamily="34" charset="0"/>
            </a:endParaRPr>
          </a:p>
        </p:txBody>
      </p:sp>
      <p:sp>
        <p:nvSpPr>
          <p:cNvPr id="72" name="Rectangle 71"/>
          <p:cNvSpPr/>
          <p:nvPr/>
        </p:nvSpPr>
        <p:spPr>
          <a:xfrm>
            <a:off x="5029909" y="4778217"/>
            <a:ext cx="6637922" cy="1447576"/>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One node in G corresponding to each column in D </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G is fully connected. Edge weight = dot product of the columns connected</a:t>
            </a:r>
          </a:p>
        </p:txBody>
      </p:sp>
    </p:spTree>
    <p:extLst>
      <p:ext uri="{BB962C8B-B14F-4D97-AF65-F5344CB8AC3E}">
        <p14:creationId xmlns:p14="http://schemas.microsoft.com/office/powerpoint/2010/main" val="196645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Equivalent graph problem:</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3077598" y="2223116"/>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4345508" y="2967906"/>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3662181" y="4308988"/>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a:t>
            </a:r>
            <a:endParaRPr lang="en-IN" dirty="0"/>
          </a:p>
        </p:txBody>
      </p:sp>
      <p:cxnSp>
        <p:nvCxnSpPr>
          <p:cNvPr id="34" name="Straight Connector 33"/>
          <p:cNvCxnSpPr>
            <a:stCxn id="7" idx="4"/>
            <a:endCxn id="26" idx="0"/>
          </p:cNvCxnSpPr>
          <p:nvPr/>
        </p:nvCxnSpPr>
        <p:spPr>
          <a:xfrm>
            <a:off x="3217243" y="2502405"/>
            <a:ext cx="584583" cy="18065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3315986" y="2461504"/>
            <a:ext cx="1070423" cy="547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flipV="1">
            <a:off x="3900569" y="3206294"/>
            <a:ext cx="485840" cy="11435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6"/>
            <a:endCxn id="42" idx="2"/>
          </p:cNvCxnSpPr>
          <p:nvPr/>
        </p:nvCxnSpPr>
        <p:spPr>
          <a:xfrm flipV="1">
            <a:off x="3941470" y="3794235"/>
            <a:ext cx="3253023" cy="6543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900569" y="2927193"/>
            <a:ext cx="3573213" cy="14226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3"/>
            <a:endCxn id="25" idx="7"/>
          </p:cNvCxnSpPr>
          <p:nvPr/>
        </p:nvCxnSpPr>
        <p:spPr>
          <a:xfrm flipH="1">
            <a:off x="4583896" y="2321859"/>
            <a:ext cx="2006892" cy="6869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2"/>
            <a:endCxn id="25" idx="5"/>
          </p:cNvCxnSpPr>
          <p:nvPr/>
        </p:nvCxnSpPr>
        <p:spPr>
          <a:xfrm flipH="1">
            <a:off x="4583896" y="2927193"/>
            <a:ext cx="2889886" cy="2791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3356887" y="2124372"/>
            <a:ext cx="3233901" cy="2383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3356887" y="2362761"/>
            <a:ext cx="4116895" cy="5644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Rectangle 71"/>
              <p:cNvSpPr/>
              <p:nvPr/>
            </p:nvSpPr>
            <p:spPr>
              <a:xfrm>
                <a:off x="634120" y="4647668"/>
                <a:ext cx="11272959" cy="1942070"/>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Define a </a:t>
                </a:r>
                <a:r>
                  <a:rPr lang="en-US" sz="2400" i="1" dirty="0" smtClean="0">
                    <a:latin typeface="+mj-lt"/>
                  </a:rPr>
                  <a:t>cut</a:t>
                </a:r>
                <a:r>
                  <a:rPr lang="en-US" sz="2400" dirty="0" smtClean="0">
                    <a:latin typeface="+mj-lt"/>
                  </a:rPr>
                  <a:t> through the graph, separating it into components </a:t>
                </a:r>
                <a14:m>
                  <m:oMath xmlns:m="http://schemas.openxmlformats.org/officeDocument/2006/math">
                    <m:r>
                      <a:rPr lang="en-US" sz="2400" b="1" i="1" dirty="0" smtClean="0">
                        <a:latin typeface="Cambria Math" panose="02040503050406030204" pitchFamily="18" charset="0"/>
                      </a:rPr>
                      <m:t>𝑨</m:t>
                    </m:r>
                    <m:r>
                      <a:rPr lang="en-US" sz="2400" b="1" i="1" dirty="0" smtClean="0">
                        <a:latin typeface="Cambria Math" panose="02040503050406030204" pitchFamily="18" charset="0"/>
                      </a:rPr>
                      <m:t>(</m:t>
                    </m:r>
                    <m:r>
                      <a:rPr lang="en-US" sz="2400" b="1" i="1" dirty="0" err="1">
                        <a:latin typeface="Cambria Math" panose="02040503050406030204" pitchFamily="18" charset="0"/>
                      </a:rPr>
                      <m:t>𝑽</m:t>
                    </m:r>
                    <m:r>
                      <a:rPr lang="en-US" sz="2400" b="1" i="1" baseline="-25000" dirty="0" err="1">
                        <a:latin typeface="Cambria Math" panose="02040503050406030204" pitchFamily="18" charset="0"/>
                      </a:rPr>
                      <m:t>𝒂</m:t>
                    </m:r>
                    <m:r>
                      <a:rPr lang="en-US" sz="2400" b="1" i="1" dirty="0">
                        <a:latin typeface="Cambria Math" panose="02040503050406030204" pitchFamily="18" charset="0"/>
                      </a:rPr>
                      <m:t>, </m:t>
                    </m:r>
                    <m:r>
                      <a:rPr lang="en-US" sz="2400" b="1" i="1" dirty="0" err="1">
                        <a:latin typeface="Cambria Math" panose="02040503050406030204" pitchFamily="18" charset="0"/>
                      </a:rPr>
                      <m:t>𝑬</m:t>
                    </m:r>
                    <m:r>
                      <a:rPr lang="en-US" sz="2400" b="1" i="1" baseline="-25000" dirty="0" err="1">
                        <a:latin typeface="Cambria Math" panose="02040503050406030204" pitchFamily="18" charset="0"/>
                      </a:rPr>
                      <m:t>𝒂</m:t>
                    </m:r>
                    <m:r>
                      <a:rPr lang="en-US" sz="2400" b="1" i="1" dirty="0">
                        <a:latin typeface="Cambria Math" panose="02040503050406030204" pitchFamily="18" charset="0"/>
                      </a:rPr>
                      <m:t>)</m:t>
                    </m:r>
                    <m:r>
                      <a:rPr lang="en-US" sz="2400" b="1" i="1" dirty="0" smtClean="0">
                        <a:latin typeface="Cambria Math" panose="02040503050406030204" pitchFamily="18" charset="0"/>
                      </a:rPr>
                      <m:t> </m:t>
                    </m:r>
                  </m:oMath>
                </a14:m>
                <a:r>
                  <a:rPr lang="en-US" sz="2400" dirty="0" smtClean="0">
                    <a:latin typeface="+mj-lt"/>
                  </a:rPr>
                  <a:t>and </a:t>
                </a:r>
                <a14:m>
                  <m:oMath xmlns:m="http://schemas.openxmlformats.org/officeDocument/2006/math">
                    <m:r>
                      <a:rPr lang="en-US" sz="2400" b="1" i="1" dirty="0" smtClean="0">
                        <a:latin typeface="Cambria Math" panose="02040503050406030204" pitchFamily="18" charset="0"/>
                      </a:rPr>
                      <m:t>𝑩</m:t>
                    </m:r>
                    <m:d>
                      <m:dPr>
                        <m:ctrlPr>
                          <a:rPr lang="en-US" sz="2400" b="1" i="1" dirty="0" smtClean="0">
                            <a:latin typeface="Cambria Math" panose="02040503050406030204" pitchFamily="18" charset="0"/>
                          </a:rPr>
                        </m:ctrlPr>
                      </m:dPr>
                      <m:e>
                        <m:r>
                          <a:rPr lang="en-US" sz="2400" b="1" i="1" dirty="0" err="1" smtClean="0">
                            <a:latin typeface="Cambria Math" panose="02040503050406030204" pitchFamily="18" charset="0"/>
                          </a:rPr>
                          <m:t>𝑽</m:t>
                        </m:r>
                        <m:r>
                          <a:rPr lang="en-US" sz="2400" b="1" i="1" baseline="-25000" dirty="0" err="1" smtClean="0">
                            <a:latin typeface="Cambria Math" panose="02040503050406030204" pitchFamily="18" charset="0"/>
                          </a:rPr>
                          <m:t>𝒃</m:t>
                        </m:r>
                        <m:r>
                          <a:rPr lang="en-US" sz="2400" b="1" i="1" dirty="0" smtClean="0">
                            <a:latin typeface="Cambria Math" panose="02040503050406030204" pitchFamily="18" charset="0"/>
                          </a:rPr>
                          <m:t>, </m:t>
                        </m:r>
                        <m:r>
                          <a:rPr lang="en-US" sz="2400" b="1" i="1" dirty="0" err="1" smtClean="0">
                            <a:latin typeface="Cambria Math" panose="02040503050406030204" pitchFamily="18" charset="0"/>
                          </a:rPr>
                          <m:t>𝑬</m:t>
                        </m:r>
                        <m:r>
                          <a:rPr lang="en-US" sz="2400" b="1" i="1" baseline="-25000" dirty="0" err="1" smtClean="0">
                            <a:latin typeface="Cambria Math" panose="02040503050406030204" pitchFamily="18" charset="0"/>
                          </a:rPr>
                          <m:t>𝒃</m:t>
                        </m:r>
                      </m:e>
                    </m:d>
                  </m:oMath>
                </a14:m>
                <a:endParaRPr lang="en-IN" sz="2400" b="1" dirty="0" smtClean="0">
                  <a:latin typeface="+mj-lt"/>
                </a:endParaRPr>
              </a:p>
              <a:p>
                <a:pPr marL="342900" indent="-342900">
                  <a:lnSpc>
                    <a:spcPct val="120000"/>
                  </a:lnSpc>
                  <a:spcAft>
                    <a:spcPts val="200"/>
                  </a:spcAft>
                  <a:buClr>
                    <a:srgbClr val="58BE12"/>
                  </a:buClr>
                  <a:buFont typeface="Arial" panose="020B0604020202020204" pitchFamily="34" charset="0"/>
                  <a:buChar char="•"/>
                </a:pPr>
                <a14:m>
                  <m:oMath xmlns:m="http://schemas.openxmlformats.org/officeDocument/2006/math">
                    <m:r>
                      <a:rPr lang="en-US" sz="2400" b="1" i="1" dirty="0" smtClean="0">
                        <a:latin typeface="Cambria Math" panose="02040503050406030204" pitchFamily="18" charset="0"/>
                      </a:rPr>
                      <m:t>𝑬</m:t>
                    </m:r>
                    <m:r>
                      <a:rPr lang="en-US" sz="2400" b="1" i="1" baseline="-25000" dirty="0" smtClean="0">
                        <a:latin typeface="Cambria Math" panose="02040503050406030204" pitchFamily="18" charset="0"/>
                      </a:rPr>
                      <m:t>𝒙</m:t>
                    </m:r>
                  </m:oMath>
                </a14:m>
                <a:r>
                  <a:rPr lang="en-US" sz="2400" b="1" dirty="0" smtClean="0">
                    <a:latin typeface="+mj-lt"/>
                  </a:rPr>
                  <a:t> </a:t>
                </a:r>
                <a:r>
                  <a:rPr lang="en-US" sz="2400" dirty="0" smtClean="0">
                    <a:latin typeface="+mj-lt"/>
                  </a:rPr>
                  <a:t>be the edges in the cut</a:t>
                </a:r>
              </a:p>
              <a:p>
                <a:pPr marL="342900" indent="-342900">
                  <a:lnSpc>
                    <a:spcPct val="120000"/>
                  </a:lnSpc>
                  <a:spcAft>
                    <a:spcPts val="200"/>
                  </a:spcAft>
                  <a:buClr>
                    <a:srgbClr val="58BE12"/>
                  </a:buClr>
                  <a:buFont typeface="Arial" panose="020B0604020202020204" pitchFamily="34" charset="0"/>
                  <a:buChar char="•"/>
                </a:pPr>
                <a14:m>
                  <m:oMath xmlns:m="http://schemas.openxmlformats.org/officeDocument/2006/math">
                    <m:r>
                      <a:rPr lang="en-US" sz="2400" b="1" i="1" dirty="0" smtClean="0">
                        <a:latin typeface="Cambria Math" panose="02040503050406030204" pitchFamily="18" charset="0"/>
                      </a:rPr>
                      <m:t>𝝁</m:t>
                    </m:r>
                    <m:r>
                      <a:rPr lang="en-US" sz="2400" b="1" i="1" baseline="-25000" dirty="0" err="1">
                        <a:latin typeface="Cambria Math" panose="02040503050406030204" pitchFamily="18" charset="0"/>
                      </a:rPr>
                      <m:t>𝒂</m:t>
                    </m:r>
                    <m:r>
                      <a:rPr lang="en-US" sz="2400" b="1" i="1" dirty="0">
                        <a:latin typeface="Cambria Math" panose="02040503050406030204" pitchFamily="18" charset="0"/>
                      </a:rPr>
                      <m:t>, </m:t>
                    </m:r>
                    <m:r>
                      <a:rPr lang="en-US" sz="2400" b="1" i="1" dirty="0" err="1" smtClean="0">
                        <a:latin typeface="Cambria Math" panose="02040503050406030204" pitchFamily="18" charset="0"/>
                      </a:rPr>
                      <m:t>𝝁</m:t>
                    </m:r>
                    <m:r>
                      <a:rPr lang="en-US" sz="2400" b="1" i="1" baseline="-25000" dirty="0" err="1" smtClean="0">
                        <a:latin typeface="Cambria Math" panose="02040503050406030204" pitchFamily="18" charset="0"/>
                      </a:rPr>
                      <m:t>𝒃</m:t>
                    </m:r>
                  </m:oMath>
                </a14:m>
                <a:r>
                  <a:rPr lang="en-US" sz="2400" baseline="30000" dirty="0">
                    <a:latin typeface="+mj-lt"/>
                  </a:rPr>
                  <a:t> </a:t>
                </a:r>
                <a:r>
                  <a:rPr lang="en-US" sz="2400" dirty="0" smtClean="0">
                    <a:latin typeface="+mj-lt"/>
                  </a:rPr>
                  <a:t>:</a:t>
                </a:r>
                <a:r>
                  <a:rPr lang="en-US" sz="2400" dirty="0">
                    <a:latin typeface="+mj-lt"/>
                  </a:rPr>
                  <a:t> </a:t>
                </a:r>
                <a:r>
                  <a:rPr lang="en-US" sz="2400" dirty="0" smtClean="0">
                    <a:latin typeface="+mj-lt"/>
                  </a:rPr>
                  <a:t>Heaviest edges in components </a:t>
                </a:r>
                <a14:m>
                  <m:oMath xmlns:m="http://schemas.openxmlformats.org/officeDocument/2006/math">
                    <m:r>
                      <a:rPr lang="en-US" sz="2400" b="1" i="1" dirty="0" smtClean="0">
                        <a:latin typeface="Cambria Math" panose="02040503050406030204" pitchFamily="18" charset="0"/>
                      </a:rPr>
                      <m:t>𝑨</m:t>
                    </m:r>
                  </m:oMath>
                </a14:m>
                <a:r>
                  <a:rPr lang="en-US" sz="2400" dirty="0" smtClean="0">
                    <a:latin typeface="+mj-lt"/>
                  </a:rPr>
                  <a:t> and </a:t>
                </a:r>
                <a14:m>
                  <m:oMath xmlns:m="http://schemas.openxmlformats.org/officeDocument/2006/math">
                    <m:r>
                      <a:rPr lang="en-US" sz="2400" b="1" i="1" dirty="0" smtClean="0">
                        <a:latin typeface="Cambria Math" panose="02040503050406030204" pitchFamily="18" charset="0"/>
                      </a:rPr>
                      <m:t>𝑩</m:t>
                    </m:r>
                  </m:oMath>
                </a14:m>
                <a:r>
                  <a:rPr lang="en-US" sz="2400" dirty="0" smtClean="0">
                    <a:latin typeface="+mj-lt"/>
                  </a:rPr>
                  <a:t> respectively</a:t>
                </a:r>
              </a:p>
              <a:p>
                <a:pPr marL="342900" indent="-342900">
                  <a:lnSpc>
                    <a:spcPct val="120000"/>
                  </a:lnSpc>
                  <a:spcAft>
                    <a:spcPts val="200"/>
                  </a:spcAft>
                  <a:buClr>
                    <a:srgbClr val="58BE12"/>
                  </a:buClr>
                  <a:buFont typeface="Arial" panose="020B0604020202020204" pitchFamily="34" charset="0"/>
                  <a:buChar char="•"/>
                </a:pPr>
                <a14:m>
                  <m:oMath xmlns:m="http://schemas.openxmlformats.org/officeDocument/2006/math">
                    <m:r>
                      <a:rPr lang="en-US" sz="2400" b="1" i="1" dirty="0">
                        <a:latin typeface="Cambria Math" panose="02040503050406030204" pitchFamily="18" charset="0"/>
                      </a:rPr>
                      <m:t>𝝁</m:t>
                    </m:r>
                    <m:r>
                      <a:rPr lang="en-IN" sz="2400" b="1" i="1" baseline="-25000" dirty="0" smtClean="0">
                        <a:latin typeface="Cambria Math" panose="02040503050406030204" pitchFamily="18" charset="0"/>
                      </a:rPr>
                      <m:t>𝒎</m:t>
                    </m:r>
                  </m:oMath>
                </a14:m>
                <a:r>
                  <a:rPr lang="en-US" sz="2400" baseline="30000" dirty="0"/>
                  <a:t> </a:t>
                </a:r>
                <a:r>
                  <a:rPr lang="en-US" sz="2400" dirty="0"/>
                  <a:t>: </a:t>
                </a:r>
                <a:r>
                  <a:rPr lang="en-US" sz="2400" dirty="0">
                    <a:latin typeface="+mj-lt"/>
                  </a:rPr>
                  <a:t>Heaviest </a:t>
                </a:r>
                <a:r>
                  <a:rPr lang="en-US" sz="2400" dirty="0">
                    <a:latin typeface="+mj-lt"/>
                  </a:rPr>
                  <a:t>edge crossing the cut</a:t>
                </a:r>
                <a:endParaRPr lang="en-US" sz="2400" dirty="0">
                  <a:latin typeface="+mj-lt"/>
                </a:endParaRPr>
              </a:p>
            </p:txBody>
          </p:sp>
        </mc:Choice>
        <mc:Fallback>
          <p:sp>
            <p:nvSpPr>
              <p:cNvPr id="72" name="Rectangle 71"/>
              <p:cNvSpPr>
                <a:spLocks noRot="1" noChangeAspect="1" noMove="1" noResize="1" noEditPoints="1" noAdjustHandles="1" noChangeArrowheads="1" noChangeShapeType="1" noTextEdit="1"/>
              </p:cNvSpPr>
              <p:nvPr/>
            </p:nvSpPr>
            <p:spPr>
              <a:xfrm>
                <a:off x="634120" y="4647668"/>
                <a:ext cx="11272959" cy="1942070"/>
              </a:xfrm>
              <a:prstGeom prst="rect">
                <a:avLst/>
              </a:prstGeom>
              <a:blipFill rotWithShape="0">
                <a:blip r:embed="rId2"/>
                <a:stretch>
                  <a:fillRect l="-703" t="-313" b="-4702"/>
                </a:stretch>
              </a:blipFill>
            </p:spPr>
            <p:txBody>
              <a:bodyPr/>
              <a:lstStyle/>
              <a:p>
                <a:r>
                  <a:rPr lang="en-IN">
                    <a:noFill/>
                  </a:rPr>
                  <a:t> </a:t>
                </a:r>
              </a:p>
            </p:txBody>
          </p:sp>
        </mc:Fallback>
      </mc:AlternateContent>
      <p:sp>
        <p:nvSpPr>
          <p:cNvPr id="36" name="Oval 35"/>
          <p:cNvSpPr/>
          <p:nvPr/>
        </p:nvSpPr>
        <p:spPr>
          <a:xfrm>
            <a:off x="6549887" y="2083471"/>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IN" dirty="0"/>
          </a:p>
        </p:txBody>
      </p:sp>
      <p:sp>
        <p:nvSpPr>
          <p:cNvPr id="37" name="Oval 36"/>
          <p:cNvSpPr/>
          <p:nvPr/>
        </p:nvSpPr>
        <p:spPr>
          <a:xfrm>
            <a:off x="7473782" y="2787548"/>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t>
            </a:r>
            <a:endParaRPr lang="en-IN" dirty="0"/>
          </a:p>
        </p:txBody>
      </p:sp>
      <p:sp>
        <p:nvSpPr>
          <p:cNvPr id="42" name="Oval 41"/>
          <p:cNvSpPr/>
          <p:nvPr/>
        </p:nvSpPr>
        <p:spPr>
          <a:xfrm>
            <a:off x="7194493" y="3654590"/>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a:t>
            </a:r>
            <a:endParaRPr lang="en-IN" dirty="0"/>
          </a:p>
        </p:txBody>
      </p:sp>
      <p:cxnSp>
        <p:nvCxnSpPr>
          <p:cNvPr id="43" name="Straight Connector 42"/>
          <p:cNvCxnSpPr>
            <a:stCxn id="25" idx="5"/>
            <a:endCxn id="42" idx="1"/>
          </p:cNvCxnSpPr>
          <p:nvPr/>
        </p:nvCxnSpPr>
        <p:spPr>
          <a:xfrm>
            <a:off x="4583896" y="3206294"/>
            <a:ext cx="2651498" cy="4891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4"/>
            <a:endCxn id="42" idx="0"/>
          </p:cNvCxnSpPr>
          <p:nvPr/>
        </p:nvCxnSpPr>
        <p:spPr>
          <a:xfrm flipH="1">
            <a:off x="7334138" y="3066837"/>
            <a:ext cx="279289" cy="587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6"/>
            <a:endCxn id="37" idx="0"/>
          </p:cNvCxnSpPr>
          <p:nvPr/>
        </p:nvCxnSpPr>
        <p:spPr>
          <a:xfrm>
            <a:off x="6829176" y="2223116"/>
            <a:ext cx="784251" cy="5644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 idx="6"/>
            <a:endCxn id="42" idx="1"/>
          </p:cNvCxnSpPr>
          <p:nvPr/>
        </p:nvCxnSpPr>
        <p:spPr>
          <a:xfrm>
            <a:off x="3356887" y="2362761"/>
            <a:ext cx="3878507" cy="13327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900569" y="2321859"/>
            <a:ext cx="2690219" cy="20280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6" idx="4"/>
            <a:endCxn id="42" idx="0"/>
          </p:cNvCxnSpPr>
          <p:nvPr/>
        </p:nvCxnSpPr>
        <p:spPr>
          <a:xfrm>
            <a:off x="6689532" y="2362760"/>
            <a:ext cx="644606" cy="12918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2" name="Freeform 101"/>
          <p:cNvSpPr/>
          <p:nvPr/>
        </p:nvSpPr>
        <p:spPr>
          <a:xfrm>
            <a:off x="5322878" y="1759226"/>
            <a:ext cx="325366" cy="3011557"/>
          </a:xfrm>
          <a:custGeom>
            <a:avLst/>
            <a:gdLst>
              <a:gd name="connsiteX0" fmla="*/ 617259 w 746866"/>
              <a:gd name="connsiteY0" fmla="*/ 0 h 3379304"/>
              <a:gd name="connsiteX1" fmla="*/ 1032 w 746866"/>
              <a:gd name="connsiteY1" fmla="*/ 735496 h 3379304"/>
              <a:gd name="connsiteX2" fmla="*/ 746467 w 746866"/>
              <a:gd name="connsiteY2" fmla="*/ 2276061 h 3379304"/>
              <a:gd name="connsiteX3" fmla="*/ 100424 w 746866"/>
              <a:gd name="connsiteY3" fmla="*/ 3379304 h 3379304"/>
            </a:gdLst>
            <a:ahLst/>
            <a:cxnLst>
              <a:cxn ang="0">
                <a:pos x="connsiteX0" y="connsiteY0"/>
              </a:cxn>
              <a:cxn ang="0">
                <a:pos x="connsiteX1" y="connsiteY1"/>
              </a:cxn>
              <a:cxn ang="0">
                <a:pos x="connsiteX2" y="connsiteY2"/>
              </a:cxn>
              <a:cxn ang="0">
                <a:pos x="connsiteX3" y="connsiteY3"/>
              </a:cxn>
            </a:cxnLst>
            <a:rect l="l" t="t" r="r" b="b"/>
            <a:pathLst>
              <a:path w="746866" h="3379304">
                <a:moveTo>
                  <a:pt x="617259" y="0"/>
                </a:moveTo>
                <a:cubicBezTo>
                  <a:pt x="298378" y="178076"/>
                  <a:pt x="-20503" y="356153"/>
                  <a:pt x="1032" y="735496"/>
                </a:cubicBezTo>
                <a:cubicBezTo>
                  <a:pt x="22567" y="1114839"/>
                  <a:pt x="729902" y="1835426"/>
                  <a:pt x="746467" y="2276061"/>
                </a:cubicBezTo>
                <a:cubicBezTo>
                  <a:pt x="763032" y="2716696"/>
                  <a:pt x="259450" y="3178865"/>
                  <a:pt x="100424" y="3379304"/>
                </a:cubicBezTo>
              </a:path>
            </a:pathLst>
          </a:custGeom>
          <a:ln>
            <a:prstDash val="sysDash"/>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929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72" name="Rectangle 71"/>
          <p:cNvSpPr/>
          <p:nvPr/>
        </p:nvSpPr>
        <p:spPr>
          <a:xfrm>
            <a:off x="510984" y="1566538"/>
            <a:ext cx="11272959" cy="4755148"/>
          </a:xfrm>
          <a:prstGeom prst="rect">
            <a:avLst/>
          </a:prstGeom>
        </p:spPr>
        <p:txBody>
          <a:bodyPr wrap="square">
            <a:spAutoFit/>
          </a:bodyPr>
          <a:lstStyle/>
          <a:p>
            <a:pPr>
              <a:lnSpc>
                <a:spcPct val="120000"/>
              </a:lnSpc>
              <a:spcAft>
                <a:spcPts val="200"/>
              </a:spcAft>
              <a:buClr>
                <a:srgbClr val="58BE12"/>
              </a:buClr>
            </a:pPr>
            <a:r>
              <a:rPr lang="en-IN" sz="2400" dirty="0" smtClean="0">
                <a:latin typeface="+mj-lt"/>
              </a:rPr>
              <a:t>Algorithm intuition:</a:t>
            </a:r>
          </a:p>
          <a:p>
            <a:pPr>
              <a:lnSpc>
                <a:spcPct val="120000"/>
              </a:lnSpc>
              <a:spcAft>
                <a:spcPts val="200"/>
              </a:spcAft>
              <a:buClr>
                <a:srgbClr val="58BE12"/>
              </a:buClr>
            </a:pPr>
            <a:r>
              <a:rPr lang="en-IN" sz="2400" dirty="0" smtClean="0">
                <a:latin typeface="+mj-lt"/>
              </a:rPr>
              <a:t>This is essentially a greedy algorithm</a:t>
            </a:r>
          </a:p>
          <a:p>
            <a:pPr>
              <a:lnSpc>
                <a:spcPct val="120000"/>
              </a:lnSpc>
              <a:spcAft>
                <a:spcPts val="200"/>
              </a:spcAft>
              <a:buClr>
                <a:srgbClr val="58BE12"/>
              </a:buClr>
            </a:pPr>
            <a:endParaRPr lang="en-IN"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Start with the highest weight edge in the cut, assigning one node each to parts </a:t>
            </a:r>
            <a:r>
              <a:rPr lang="en-US" sz="2400" b="1" dirty="0" smtClean="0">
                <a:latin typeface="+mj-lt"/>
              </a:rPr>
              <a:t>A</a:t>
            </a:r>
            <a:r>
              <a:rPr lang="en-US" sz="2400" dirty="0" smtClean="0">
                <a:latin typeface="+mj-lt"/>
              </a:rPr>
              <a:t> and </a:t>
            </a:r>
            <a:r>
              <a:rPr lang="en-US" sz="2400" b="1" dirty="0" smtClean="0">
                <a:latin typeface="+mj-lt"/>
              </a:rPr>
              <a:t>B</a:t>
            </a:r>
            <a:r>
              <a:rPr lang="en-US" sz="2400" dirty="0" smtClean="0">
                <a:latin typeface="+mj-lt"/>
              </a:rPr>
              <a:t>.</a:t>
            </a:r>
            <a:endParaRPr lang="en-US" sz="2400" b="1"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While not all vertices are assigned:</a:t>
            </a:r>
          </a:p>
          <a:p>
            <a:pPr marL="800100" lvl="1" indent="-342900">
              <a:lnSpc>
                <a:spcPct val="120000"/>
              </a:lnSpc>
              <a:spcAft>
                <a:spcPts val="200"/>
              </a:spcAft>
              <a:buClr>
                <a:srgbClr val="58BE12"/>
              </a:buClr>
              <a:buSzPct val="40000"/>
              <a:buFont typeface="Courier New" panose="02070309020205020404" pitchFamily="49" charset="0"/>
              <a:buChar char="o"/>
            </a:pPr>
            <a:r>
              <a:rPr lang="en-US" sz="2400" dirty="0" smtClean="0">
                <a:latin typeface="+mj-lt"/>
              </a:rPr>
              <a:t>Candidate edges = edges with </a:t>
            </a:r>
            <a:r>
              <a:rPr lang="en-US" sz="2400" u="sng" dirty="0" smtClean="0">
                <a:latin typeface="+mj-lt"/>
              </a:rPr>
              <a:t>exactly one</a:t>
            </a:r>
            <a:r>
              <a:rPr lang="en-US" sz="2400" dirty="0" smtClean="0">
                <a:latin typeface="+mj-lt"/>
              </a:rPr>
              <a:t> end-point assigned.</a:t>
            </a:r>
          </a:p>
          <a:p>
            <a:pPr marL="800100" lvl="1" indent="-342900">
              <a:lnSpc>
                <a:spcPct val="120000"/>
              </a:lnSpc>
              <a:spcAft>
                <a:spcPts val="200"/>
              </a:spcAft>
              <a:buClr>
                <a:srgbClr val="58BE12"/>
              </a:buClr>
              <a:buSzPct val="40000"/>
              <a:buFont typeface="Courier New" panose="02070309020205020404" pitchFamily="49" charset="0"/>
              <a:buChar char="o"/>
            </a:pPr>
            <a:r>
              <a:rPr lang="en-US" sz="2400" dirty="0" smtClean="0">
                <a:latin typeface="+mj-lt"/>
              </a:rPr>
              <a:t>Pick max weight edge from </a:t>
            </a:r>
            <a:r>
              <a:rPr lang="en-US" sz="2400" dirty="0">
                <a:latin typeface="+mj-lt"/>
              </a:rPr>
              <a:t>candidates (say </a:t>
            </a:r>
            <a:r>
              <a:rPr lang="en-US" sz="2400" i="1" dirty="0" err="1">
                <a:latin typeface="+mj-lt"/>
              </a:rPr>
              <a:t>uv</a:t>
            </a:r>
            <a:r>
              <a:rPr lang="en-US" sz="2400" dirty="0">
                <a:latin typeface="+mj-lt"/>
              </a:rPr>
              <a:t>, with </a:t>
            </a:r>
            <a:r>
              <a:rPr lang="en-US" sz="2400" i="1" dirty="0">
                <a:latin typeface="+mj-lt"/>
              </a:rPr>
              <a:t>u</a:t>
            </a:r>
            <a:r>
              <a:rPr lang="en-US" sz="2400" dirty="0">
                <a:latin typeface="+mj-lt"/>
              </a:rPr>
              <a:t> assigned</a:t>
            </a:r>
            <a:r>
              <a:rPr lang="en-US" sz="2400" dirty="0" smtClean="0">
                <a:latin typeface="+mj-lt"/>
              </a:rPr>
              <a:t>).</a:t>
            </a:r>
          </a:p>
          <a:p>
            <a:pPr marL="800100" lvl="1" indent="-342900">
              <a:lnSpc>
                <a:spcPct val="120000"/>
              </a:lnSpc>
              <a:spcAft>
                <a:spcPts val="200"/>
              </a:spcAft>
              <a:buClr>
                <a:srgbClr val="58BE12"/>
              </a:buClr>
              <a:buSzPct val="40000"/>
              <a:buFont typeface="Courier New" panose="02070309020205020404" pitchFamily="49" charset="0"/>
              <a:buChar char="o"/>
            </a:pPr>
            <a:r>
              <a:rPr lang="en-US" sz="2400" dirty="0" smtClean="0">
                <a:latin typeface="+mj-lt"/>
              </a:rPr>
              <a:t>Assign </a:t>
            </a:r>
            <a:r>
              <a:rPr lang="en-US" sz="2400" i="1" dirty="0" smtClean="0">
                <a:latin typeface="+mj-lt"/>
              </a:rPr>
              <a:t>v</a:t>
            </a:r>
            <a:r>
              <a:rPr lang="en-US" sz="2400" dirty="0" smtClean="0">
                <a:latin typeface="+mj-lt"/>
              </a:rPr>
              <a:t> to the component that </a:t>
            </a:r>
            <a:r>
              <a:rPr lang="en-US" sz="2400" i="1" dirty="0" smtClean="0">
                <a:latin typeface="+mj-lt"/>
              </a:rPr>
              <a:t>u </a:t>
            </a:r>
            <a:r>
              <a:rPr lang="en-US" sz="2400" dirty="0" smtClean="0">
                <a:latin typeface="+mj-lt"/>
              </a:rPr>
              <a:t>is not in.</a:t>
            </a:r>
          </a:p>
          <a:p>
            <a:pPr marL="342900" indent="-342900">
              <a:lnSpc>
                <a:spcPct val="120000"/>
              </a:lnSpc>
              <a:spcAft>
                <a:spcPts val="200"/>
              </a:spcAft>
              <a:buClr>
                <a:srgbClr val="58BE12"/>
              </a:buClr>
              <a:buSzPct val="40000"/>
              <a:buFont typeface="Courier New" panose="02070309020205020404" pitchFamily="49" charset="0"/>
              <a:buChar char="o"/>
            </a:pPr>
            <a:endParaRPr lang="en-US" sz="2400" dirty="0" smtClean="0">
              <a:latin typeface="+mj-lt"/>
            </a:endParaRPr>
          </a:p>
          <a:p>
            <a:pPr lvl="1">
              <a:lnSpc>
                <a:spcPct val="120000"/>
              </a:lnSpc>
              <a:spcAft>
                <a:spcPts val="200"/>
              </a:spcAft>
              <a:buClr>
                <a:srgbClr val="58BE12"/>
              </a:buClr>
            </a:pPr>
            <a:endParaRPr lang="en-US" sz="2400" dirty="0" smtClean="0">
              <a:latin typeface="+mj-lt"/>
            </a:endParaRPr>
          </a:p>
        </p:txBody>
      </p:sp>
    </p:spTree>
    <p:extLst>
      <p:ext uri="{BB962C8B-B14F-4D97-AF65-F5344CB8AC3E}">
        <p14:creationId xmlns:p14="http://schemas.microsoft.com/office/powerpoint/2010/main" val="409219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1218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42726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
        <p:nvSpPr>
          <p:cNvPr id="2" name="TextBox 1"/>
          <p:cNvSpPr txBox="1"/>
          <p:nvPr/>
        </p:nvSpPr>
        <p:spPr>
          <a:xfrm>
            <a:off x="4977999" y="6075571"/>
            <a:ext cx="1824323" cy="369332"/>
          </a:xfrm>
          <a:prstGeom prst="rect">
            <a:avLst/>
          </a:prstGeom>
          <a:noFill/>
        </p:spPr>
        <p:txBody>
          <a:bodyPr wrap="square" rtlCol="0">
            <a:spAutoFit/>
          </a:bodyPr>
          <a:lstStyle/>
          <a:p>
            <a:r>
              <a:rPr lang="en-IN" u="sng" dirty="0" smtClean="0">
                <a:solidFill>
                  <a:schemeClr val="accent5"/>
                </a:solidFill>
              </a:rPr>
              <a:t>Candidate Edges</a:t>
            </a:r>
            <a:endParaRPr lang="en-IN" u="sng" dirty="0">
              <a:solidFill>
                <a:schemeClr val="accent5"/>
              </a:solidFill>
            </a:endParaRPr>
          </a:p>
        </p:txBody>
      </p:sp>
    </p:spTree>
    <p:extLst>
      <p:ext uri="{BB962C8B-B14F-4D97-AF65-F5344CB8AC3E}">
        <p14:creationId xmlns:p14="http://schemas.microsoft.com/office/powerpoint/2010/main" val="366146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12541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
        <p:nvSpPr>
          <p:cNvPr id="29" name="TextBox 28"/>
          <p:cNvSpPr txBox="1"/>
          <p:nvPr/>
        </p:nvSpPr>
        <p:spPr>
          <a:xfrm>
            <a:off x="4977999" y="6075571"/>
            <a:ext cx="1824323" cy="369332"/>
          </a:xfrm>
          <a:prstGeom prst="rect">
            <a:avLst/>
          </a:prstGeom>
          <a:noFill/>
        </p:spPr>
        <p:txBody>
          <a:bodyPr wrap="square" rtlCol="0">
            <a:spAutoFit/>
          </a:bodyPr>
          <a:lstStyle/>
          <a:p>
            <a:r>
              <a:rPr lang="en-IN" u="sng" dirty="0" smtClean="0">
                <a:solidFill>
                  <a:schemeClr val="accent5"/>
                </a:solidFill>
              </a:rPr>
              <a:t>Candidate Edges</a:t>
            </a:r>
            <a:endParaRPr lang="en-IN" u="sng" dirty="0">
              <a:solidFill>
                <a:schemeClr val="accent5"/>
              </a:solidFill>
            </a:endParaRPr>
          </a:p>
        </p:txBody>
      </p:sp>
    </p:spTree>
    <p:extLst>
      <p:ext uri="{BB962C8B-B14F-4D97-AF65-F5344CB8AC3E}">
        <p14:creationId xmlns:p14="http://schemas.microsoft.com/office/powerpoint/2010/main" val="186973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88306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50265" y="1695404"/>
                <a:ext cx="10228723" cy="1148200"/>
              </a:xfrm>
              <a:ln>
                <a:noFill/>
              </a:ln>
            </p:spPr>
            <p:style>
              <a:lnRef idx="2">
                <a:schemeClr val="accent1"/>
              </a:lnRef>
              <a:fillRef idx="1">
                <a:schemeClr val="lt1"/>
              </a:fillRef>
              <a:effectRef idx="0">
                <a:schemeClr val="accent1"/>
              </a:effectRef>
              <a:fontRef idx="minor">
                <a:schemeClr val="dk1"/>
              </a:fontRef>
            </p:style>
            <p:txBody>
              <a:bodyPr/>
              <a:lstStyle/>
              <a:p>
                <a:pPr marL="109728" indent="0">
                  <a:buNone/>
                </a:pPr>
                <a:r>
                  <a:rPr lang="en-IN" b="0" dirty="0" smtClean="0">
                    <a:latin typeface="+mj-lt"/>
                  </a:rPr>
                  <a:t>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 </m:t>
                    </m:r>
                    <m:r>
                      <a:rPr lang="el-GR" b="1" i="0" smtClean="0">
                        <a:latin typeface="Cambria Math" panose="02040503050406030204" pitchFamily="18" charset="0"/>
                      </a:rPr>
                      <m:t>𝚽</m:t>
                    </m:r>
                    <m:r>
                      <a:rPr lang="en-IN" b="1" i="1" smtClean="0">
                        <a:latin typeface="Cambria Math" panose="02040503050406030204" pitchFamily="18" charset="0"/>
                      </a:rPr>
                      <m:t>𝒙</m:t>
                    </m:r>
                  </m:oMath>
                </a14:m>
                <a:endParaRPr lang="en-IN" dirty="0" smtClean="0">
                  <a:latin typeface="+mj-lt"/>
                </a:endParaRPr>
              </a:p>
              <a:p>
                <a:pPr marL="109728" indent="0">
                  <a:buNone/>
                </a:pPr>
                <a:endParaRPr lang="en-IN" dirty="0">
                  <a:latin typeface="+mj-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50265" y="1695404"/>
                <a:ext cx="10228723" cy="1148200"/>
              </a:xfrm>
              <a:blipFill rotWithShape="0">
                <a:blip r:embed="rId2"/>
                <a:stretch>
                  <a:fillRect/>
                </a:stretch>
              </a:blipFill>
              <a:ln>
                <a:noFill/>
              </a:ln>
            </p:spPr>
            <p:txBody>
              <a:bodyPr/>
              <a:lstStyle/>
              <a:p>
                <a:r>
                  <a:rPr lang="en-IN">
                    <a:noFill/>
                  </a:rPr>
                  <a:t> </a:t>
                </a:r>
              </a:p>
            </p:txBody>
          </p:sp>
        </mc:Fallback>
      </mc:AlternateContent>
      <p:sp>
        <p:nvSpPr>
          <p:cNvPr id="3" name="Title 2"/>
          <p:cNvSpPr>
            <a:spLocks noGrp="1"/>
          </p:cNvSpPr>
          <p:nvPr>
            <p:ph type="title"/>
          </p:nvPr>
        </p:nvSpPr>
        <p:spPr>
          <a:xfrm>
            <a:off x="510985" y="704325"/>
            <a:ext cx="10972800" cy="1066800"/>
          </a:xfrm>
        </p:spPr>
        <p:txBody>
          <a:bodyPr/>
          <a:lstStyle/>
          <a:p>
            <a:r>
              <a:rPr lang="en-IN" dirty="0" smtClean="0"/>
              <a:t>Introduction: Compressed Sensing Framework</a:t>
            </a:r>
            <a:endParaRPr lang="en-IN" dirty="0"/>
          </a:p>
        </p:txBody>
      </p:sp>
      <mc:AlternateContent xmlns:mc="http://schemas.openxmlformats.org/markup-compatibility/2006" xmlns:a14="http://schemas.microsoft.com/office/drawing/2010/main">
        <mc:Choice Requires="a14">
          <p:sp>
            <p:nvSpPr>
              <p:cNvPr id="27" name="Rectangle 26"/>
              <p:cNvSpPr/>
              <p:nvPr/>
            </p:nvSpPr>
            <p:spPr>
              <a:xfrm>
                <a:off x="1197156" y="3188028"/>
                <a:ext cx="10461086" cy="3046988"/>
              </a:xfrm>
              <a:prstGeom prst="rect">
                <a:avLst/>
              </a:prstGeom>
            </p:spPr>
            <p:txBody>
              <a:bodyPr wrap="square">
                <a:spAutoFit/>
              </a:bodyPr>
              <a:lstStyle/>
              <a:p>
                <a:r>
                  <a:rPr lang="en-IN" sz="2400" dirty="0" smtClean="0">
                    <a:latin typeface="+mj-lt"/>
                  </a:rPr>
                  <a:t>In practice: 	Any of </a:t>
                </a:r>
                <a14:m>
                  <m:oMath xmlns:m="http://schemas.openxmlformats.org/officeDocument/2006/math">
                    <m:r>
                      <a:rPr lang="en-IN" sz="2400" b="1" i="1">
                        <a:solidFill>
                          <a:srgbClr val="000000"/>
                        </a:solidFill>
                        <a:latin typeface="Cambria Math" panose="02040503050406030204" pitchFamily="18" charset="0"/>
                      </a:rPr>
                      <m:t>𝒚</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𝚽</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𝚿</m:t>
                    </m:r>
                  </m:oMath>
                </a14:m>
                <a:r>
                  <a:rPr lang="en-IN" sz="2400" dirty="0">
                    <a:solidFill>
                      <a:srgbClr val="000000"/>
                    </a:solidFill>
                    <a:latin typeface="Calibri Light" panose="020F0302020204030204"/>
                  </a:rPr>
                  <a:t> </a:t>
                </a:r>
                <a:r>
                  <a:rPr lang="en-IN" sz="2400" dirty="0" smtClean="0">
                    <a:solidFill>
                      <a:srgbClr val="000000"/>
                    </a:solidFill>
                    <a:latin typeface="Calibri Light" panose="020F0302020204030204"/>
                  </a:rPr>
                  <a:t>may have inaccuracies, or perturbations, or even 			simply structural properties known</a:t>
                </a:r>
              </a:p>
              <a:p>
                <a:endParaRPr lang="en-IN" sz="2400" dirty="0" smtClean="0">
                  <a:solidFill>
                    <a:srgbClr val="000000"/>
                  </a:solidFill>
                  <a:latin typeface="Calibri Light" panose="020F0302020204030204"/>
                </a:endParaRPr>
              </a:p>
              <a:p>
                <a:r>
                  <a:rPr lang="en-IN" sz="2400" dirty="0" smtClean="0">
                    <a:solidFill>
                      <a:srgbClr val="000000"/>
                    </a:solidFill>
                    <a:latin typeface="Calibri Light" panose="020F0302020204030204"/>
                  </a:rPr>
                  <a:t>We will discuss and tackle some of these perturbations, and propose empirical algorithms and/or theoretical bounds for recovery in each case. The two broad classes of problems include</a:t>
                </a:r>
                <a:endParaRPr lang="en-IN" sz="2400" dirty="0">
                  <a:solidFill>
                    <a:srgbClr val="000000"/>
                  </a:solidFill>
                  <a:latin typeface="Calibri Light" panose="020F0302020204030204"/>
                </a:endParaRPr>
              </a:p>
              <a:p>
                <a:pPr marL="914400" lvl="1" indent="-457200">
                  <a:buFont typeface="+mj-lt"/>
                  <a:buAutoNum type="arabicPeriod"/>
                </a:pPr>
                <a:r>
                  <a:rPr lang="en-US" sz="2400" dirty="0" smtClean="0">
                    <a:latin typeface="+mj-lt"/>
                  </a:rPr>
                  <a:t>Perturbation </a:t>
                </a:r>
                <a:r>
                  <a:rPr lang="en-US" sz="2400" dirty="0">
                    <a:latin typeface="+mj-lt"/>
                  </a:rPr>
                  <a:t>in </a:t>
                </a:r>
                <a:r>
                  <a:rPr lang="en-US" sz="2400" dirty="0" smtClean="0">
                    <a:latin typeface="+mj-lt"/>
                  </a:rPr>
                  <a:t>sensing matrix </a:t>
                </a:r>
              </a:p>
              <a:p>
                <a:pPr marL="914400" lvl="1" indent="-457200">
                  <a:buFont typeface="+mj-lt"/>
                  <a:buAutoNum type="arabicPeriod"/>
                </a:pPr>
                <a:r>
                  <a:rPr lang="en-US" sz="2400" dirty="0" smtClean="0">
                    <a:latin typeface="+mj-lt"/>
                  </a:rPr>
                  <a:t>Interference </a:t>
                </a:r>
                <a:r>
                  <a:rPr lang="en-US" sz="2400" dirty="0">
                    <a:latin typeface="+mj-lt"/>
                  </a:rPr>
                  <a:t>among two sparse signals</a:t>
                </a:r>
                <a:endParaRPr lang="en-IN" sz="2400" dirty="0" smtClean="0">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1197156" y="3188028"/>
                <a:ext cx="10461086" cy="3046988"/>
              </a:xfrm>
              <a:prstGeom prst="rect">
                <a:avLst/>
              </a:prstGeom>
              <a:blipFill rotWithShape="0">
                <a:blip r:embed="rId3"/>
                <a:stretch>
                  <a:fillRect l="-874" t="-1600" b="-36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06914" y="2298396"/>
                <a:ext cx="10461086" cy="586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latin typeface="Cambria Math" panose="02040503050406030204" pitchFamily="18" charset="0"/>
                            </a:rPr>
                          </m:ctrlPr>
                        </m:funcPr>
                        <m:fName>
                          <m:limLow>
                            <m:limLowPr>
                              <m:ctrlPr>
                                <a:rPr lang="en-IN" sz="2400" i="1" smtClean="0">
                                  <a:latin typeface="Cambria Math" panose="02040503050406030204" pitchFamily="18" charset="0"/>
                                </a:rPr>
                              </m:ctrlPr>
                            </m:limLowPr>
                            <m:e>
                              <m:r>
                                <m:rPr>
                                  <m:sty m:val="p"/>
                                </m:rPr>
                                <a:rPr lang="en-IN" sz="2400" i="0" smtClean="0">
                                  <a:latin typeface="Cambria Math" panose="02040503050406030204" pitchFamily="18" charset="0"/>
                                </a:rPr>
                                <m:t>min</m:t>
                              </m:r>
                            </m:e>
                            <m:lim>
                              <m:r>
                                <a:rPr lang="en-IN" sz="2400" b="1" i="1" smtClean="0">
                                  <a:latin typeface="Cambria Math" panose="02040503050406030204" pitchFamily="18" charset="0"/>
                                </a:rPr>
                                <m:t>𝒙</m:t>
                              </m:r>
                            </m:lim>
                          </m:limLow>
                        </m:fName>
                        <m:e>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 −</m:t>
                          </m:r>
                          <m:r>
                            <a:rPr lang="el-GR" sz="2400" b="1" i="0">
                              <a:solidFill>
                                <a:srgbClr val="000000"/>
                              </a:solidFill>
                              <a:latin typeface="Cambria Math" panose="02040503050406030204" pitchFamily="18" charset="0"/>
                            </a:rPr>
                            <m:t>𝚽</m:t>
                          </m:r>
                          <m:r>
                            <a:rPr lang="en-IN" sz="2400" b="1" i="1">
                              <a:solidFill>
                                <a:srgbClr val="000000"/>
                              </a:solidFill>
                              <a:latin typeface="Cambria Math" panose="02040503050406030204" pitchFamily="18" charset="0"/>
                            </a:rPr>
                            <m:t>𝒙</m:t>
                          </m:r>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r>
                            <m:rPr>
                              <m:nor/>
                            </m:rPr>
                            <a:rPr lang="en-IN" sz="2400" b="0" i="0" dirty="0" smtClean="0">
                              <a:solidFill>
                                <a:srgbClr val="000000"/>
                              </a:solidFill>
                              <a:latin typeface="Calibri Light" panose="020F0302020204030204"/>
                            </a:rPr>
                            <m:t>+ </m:t>
                          </m:r>
                          <m:r>
                            <m:rPr>
                              <m:sty m:val="p"/>
                            </m:rPr>
                            <a:rPr lang="el-GR" sz="2400" b="0" i="1" dirty="0" smtClean="0">
                              <a:solidFill>
                                <a:srgbClr val="000000"/>
                              </a:solidFill>
                              <a:latin typeface="Cambria Math" panose="02040503050406030204" pitchFamily="18" charset="0"/>
                            </a:rPr>
                            <m:t>λ</m:t>
                          </m:r>
                        </m:e>
                      </m:func>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𝒙</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oMath>
                  </m:oMathPara>
                </a14:m>
                <a:endParaRPr lang="en-IN" sz="2400" dirty="0" smtClean="0">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206914" y="2298396"/>
                <a:ext cx="10461086" cy="586058"/>
              </a:xfrm>
              <a:prstGeom prst="rect">
                <a:avLst/>
              </a:prstGeom>
              <a:blipFill rotWithShape="0">
                <a:blip r:embed="rId4"/>
                <a:stretch>
                  <a:fillRect b="-1042"/>
                </a:stretch>
              </a:blipFill>
            </p:spPr>
            <p:txBody>
              <a:bodyPr/>
              <a:lstStyle/>
              <a:p>
                <a:r>
                  <a:rPr lang="en-IN">
                    <a:noFill/>
                  </a:rPr>
                  <a:t> </a:t>
                </a:r>
              </a:p>
            </p:txBody>
          </p:sp>
        </mc:Fallback>
      </mc:AlternateContent>
    </p:spTree>
    <p:extLst>
      <p:ext uri="{BB962C8B-B14F-4D97-AF65-F5344CB8AC3E}">
        <p14:creationId xmlns:p14="http://schemas.microsoft.com/office/powerpoint/2010/main" val="243088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
        <p:nvSpPr>
          <p:cNvPr id="29" name="TextBox 28"/>
          <p:cNvSpPr txBox="1"/>
          <p:nvPr/>
        </p:nvSpPr>
        <p:spPr>
          <a:xfrm>
            <a:off x="4977999" y="6075571"/>
            <a:ext cx="1824323" cy="369332"/>
          </a:xfrm>
          <a:prstGeom prst="rect">
            <a:avLst/>
          </a:prstGeom>
          <a:noFill/>
        </p:spPr>
        <p:txBody>
          <a:bodyPr wrap="square" rtlCol="0">
            <a:spAutoFit/>
          </a:bodyPr>
          <a:lstStyle/>
          <a:p>
            <a:r>
              <a:rPr lang="en-IN" u="sng" dirty="0" smtClean="0">
                <a:solidFill>
                  <a:schemeClr val="accent5"/>
                </a:solidFill>
              </a:rPr>
              <a:t>Candidate Edges</a:t>
            </a:r>
            <a:endParaRPr lang="en-IN" u="sng" dirty="0">
              <a:solidFill>
                <a:schemeClr val="accent5"/>
              </a:solidFill>
            </a:endParaRPr>
          </a:p>
        </p:txBody>
      </p:sp>
    </p:spTree>
    <p:extLst>
      <p:ext uri="{BB962C8B-B14F-4D97-AF65-F5344CB8AC3E}">
        <p14:creationId xmlns:p14="http://schemas.microsoft.com/office/powerpoint/2010/main" val="91897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86331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7056360" y="1214686"/>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cxnSp>
        <p:nvCxnSpPr>
          <p:cNvPr id="10" name="Curved Connector 9"/>
          <p:cNvCxnSpPr>
            <a:stCxn id="7" idx="1"/>
            <a:endCxn id="37" idx="7"/>
          </p:cNvCxnSpPr>
          <p:nvPr/>
        </p:nvCxnSpPr>
        <p:spPr>
          <a:xfrm rot="16200000" flipH="1">
            <a:off x="5485436" y="-717278"/>
            <a:ext cx="119412" cy="6931069"/>
          </a:xfrm>
          <a:prstGeom prst="curvedConnector3">
            <a:avLst>
              <a:gd name="adj1" fmla="val -1170185"/>
            </a:avLst>
          </a:prstGeom>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237732" y="1699326"/>
            <a:ext cx="6957391" cy="3272218"/>
          </a:xfrm>
          <a:custGeom>
            <a:avLst/>
            <a:gdLst>
              <a:gd name="connsiteX0" fmla="*/ 0 w 6957391"/>
              <a:gd name="connsiteY0" fmla="*/ 3272218 h 3272218"/>
              <a:gd name="connsiteX1" fmla="*/ 1888434 w 6957391"/>
              <a:gd name="connsiteY1" fmla="*/ 737740 h 3272218"/>
              <a:gd name="connsiteX2" fmla="*/ 3955774 w 6957391"/>
              <a:gd name="connsiteY2" fmla="*/ 71818 h 3272218"/>
              <a:gd name="connsiteX3" fmla="*/ 6957391 w 6957391"/>
              <a:gd name="connsiteY3" fmla="*/ 2139157 h 3272218"/>
            </a:gdLst>
            <a:ahLst/>
            <a:cxnLst>
              <a:cxn ang="0">
                <a:pos x="connsiteX0" y="connsiteY0"/>
              </a:cxn>
              <a:cxn ang="0">
                <a:pos x="connsiteX1" y="connsiteY1"/>
              </a:cxn>
              <a:cxn ang="0">
                <a:pos x="connsiteX2" y="connsiteY2"/>
              </a:cxn>
              <a:cxn ang="0">
                <a:pos x="connsiteX3" y="connsiteY3"/>
              </a:cxn>
            </a:cxnLst>
            <a:rect l="l" t="t" r="r" b="b"/>
            <a:pathLst>
              <a:path w="6957391" h="3272218">
                <a:moveTo>
                  <a:pt x="0" y="3272218"/>
                </a:moveTo>
                <a:cubicBezTo>
                  <a:pt x="614569" y="2271679"/>
                  <a:pt x="1229138" y="1271140"/>
                  <a:pt x="1888434" y="737740"/>
                </a:cubicBezTo>
                <a:cubicBezTo>
                  <a:pt x="2547730" y="204340"/>
                  <a:pt x="3110948" y="-161751"/>
                  <a:pt x="3955774" y="71818"/>
                </a:cubicBezTo>
                <a:cubicBezTo>
                  <a:pt x="4800600" y="305387"/>
                  <a:pt x="6395830" y="1691896"/>
                  <a:pt x="6957391" y="2139157"/>
                </a:cubicBezTo>
              </a:path>
            </a:pathLst>
          </a:custGeom>
          <a:ln w="19050">
            <a:prstDash val="lg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85034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693754" y="1413972"/>
            <a:ext cx="11014541" cy="505972"/>
          </a:xfrm>
          <a:prstGeom prst="rect">
            <a:avLst/>
          </a:prstGeom>
        </p:spPr>
        <p:txBody>
          <a:bodyPr wrap="square">
            <a:spAutoFit/>
          </a:bodyPr>
          <a:lstStyle/>
          <a:p>
            <a:pPr>
              <a:lnSpc>
                <a:spcPct val="120000"/>
              </a:lnSpc>
              <a:spcAft>
                <a:spcPts val="200"/>
              </a:spcAft>
              <a:buClr>
                <a:srgbClr val="58BE12"/>
              </a:buClr>
            </a:pPr>
            <a:r>
              <a:rPr lang="en-US" sz="2400" dirty="0" smtClean="0">
                <a:latin typeface="+mj-lt"/>
              </a:rPr>
              <a:t>Corresponding dictionary split</a:t>
            </a:r>
          </a:p>
        </p:txBody>
      </p:sp>
      <p:sp>
        <p:nvSpPr>
          <p:cNvPr id="4" name="Double Bracket 3"/>
          <p:cNvSpPr/>
          <p:nvPr/>
        </p:nvSpPr>
        <p:spPr>
          <a:xfrm>
            <a:off x="944218" y="2480772"/>
            <a:ext cx="3071191" cy="2720180"/>
          </a:xfrm>
          <a:prstGeom prst="bracketPair">
            <a:avLst>
              <a:gd name="adj" fmla="val 49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p:cNvSpPr/>
          <p:nvPr/>
        </p:nvSpPr>
        <p:spPr>
          <a:xfrm>
            <a:off x="1162877"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701365"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239853"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778341"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316829"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162877" y="2087679"/>
            <a:ext cx="3230218" cy="369332"/>
          </a:xfrm>
          <a:prstGeom prst="rect">
            <a:avLst/>
          </a:prstGeom>
          <a:noFill/>
        </p:spPr>
        <p:txBody>
          <a:bodyPr wrap="square" rtlCol="0">
            <a:spAutoFit/>
          </a:bodyPr>
          <a:lstStyle/>
          <a:p>
            <a:r>
              <a:rPr lang="en-IN" b="1" dirty="0" smtClean="0">
                <a:solidFill>
                  <a:schemeClr val="accent2">
                    <a:lumMod val="75000"/>
                  </a:schemeClr>
                </a:solidFill>
              </a:rPr>
              <a:t>P        Q        R       S         T</a:t>
            </a:r>
            <a:endParaRPr lang="en-IN" b="1" dirty="0">
              <a:solidFill>
                <a:schemeClr val="accent2">
                  <a:lumMod val="75000"/>
                </a:schemeClr>
              </a:solidFill>
            </a:endParaRPr>
          </a:p>
        </p:txBody>
      </p:sp>
      <p:sp>
        <p:nvSpPr>
          <p:cNvPr id="33" name="Double Bracket 32"/>
          <p:cNvSpPr/>
          <p:nvPr/>
        </p:nvSpPr>
        <p:spPr>
          <a:xfrm>
            <a:off x="6998036" y="2527326"/>
            <a:ext cx="3636834" cy="2720180"/>
          </a:xfrm>
          <a:prstGeom prst="bracketPair">
            <a:avLst>
              <a:gd name="adj" fmla="val 49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Rectangle 35"/>
          <p:cNvSpPr/>
          <p:nvPr/>
        </p:nvSpPr>
        <p:spPr>
          <a:xfrm>
            <a:off x="7216695"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7755183"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8880079"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9418567"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9957055"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7216695" y="2134233"/>
            <a:ext cx="3230218" cy="369332"/>
          </a:xfrm>
          <a:prstGeom prst="rect">
            <a:avLst/>
          </a:prstGeom>
          <a:noFill/>
        </p:spPr>
        <p:txBody>
          <a:bodyPr wrap="square" rtlCol="0">
            <a:spAutoFit/>
          </a:bodyPr>
          <a:lstStyle/>
          <a:p>
            <a:r>
              <a:rPr lang="en-IN" b="1" dirty="0" smtClean="0"/>
              <a:t>P        R</a:t>
            </a:r>
            <a:r>
              <a:rPr lang="en-IN" b="1" dirty="0" smtClean="0">
                <a:solidFill>
                  <a:schemeClr val="accent2">
                    <a:lumMod val="75000"/>
                  </a:schemeClr>
                </a:solidFill>
              </a:rPr>
              <a:t>                  </a:t>
            </a:r>
            <a:r>
              <a:rPr lang="en-IN" b="1" dirty="0" smtClean="0">
                <a:solidFill>
                  <a:schemeClr val="accent6"/>
                </a:solidFill>
              </a:rPr>
              <a:t>S        Q         T</a:t>
            </a:r>
            <a:endParaRPr lang="en-IN" b="1" dirty="0">
              <a:solidFill>
                <a:schemeClr val="accent6"/>
              </a:solidFill>
            </a:endParaRPr>
          </a:p>
        </p:txBody>
      </p:sp>
      <p:sp>
        <p:nvSpPr>
          <p:cNvPr id="45" name="TextBox 44"/>
          <p:cNvSpPr txBox="1"/>
          <p:nvPr/>
        </p:nvSpPr>
        <p:spPr>
          <a:xfrm>
            <a:off x="7216428" y="5516498"/>
            <a:ext cx="716152" cy="369332"/>
          </a:xfrm>
          <a:prstGeom prst="rect">
            <a:avLst/>
          </a:prstGeom>
          <a:noFill/>
        </p:spPr>
        <p:txBody>
          <a:bodyPr wrap="square" rtlCol="0">
            <a:spAutoFit/>
          </a:bodyPr>
          <a:lstStyle/>
          <a:p>
            <a:r>
              <a:rPr lang="en-IN" b="1" dirty="0" smtClean="0"/>
              <a:t>     A</a:t>
            </a:r>
            <a:endParaRPr lang="en-IN" b="1" dirty="0">
              <a:solidFill>
                <a:schemeClr val="accent6"/>
              </a:solidFill>
            </a:endParaRPr>
          </a:p>
        </p:txBody>
      </p:sp>
      <p:sp>
        <p:nvSpPr>
          <p:cNvPr id="2" name="Rectangle 1"/>
          <p:cNvSpPr/>
          <p:nvPr/>
        </p:nvSpPr>
        <p:spPr>
          <a:xfrm>
            <a:off x="9471805" y="5516498"/>
            <a:ext cx="314510" cy="369332"/>
          </a:xfrm>
          <a:prstGeom prst="rect">
            <a:avLst/>
          </a:prstGeom>
        </p:spPr>
        <p:txBody>
          <a:bodyPr wrap="none">
            <a:spAutoFit/>
          </a:bodyPr>
          <a:lstStyle/>
          <a:p>
            <a:r>
              <a:rPr lang="en-IN" b="1" dirty="0" smtClean="0">
                <a:solidFill>
                  <a:schemeClr val="accent6"/>
                </a:solidFill>
              </a:rPr>
              <a:t>B</a:t>
            </a:r>
            <a:endParaRPr lang="en-IN" b="1" dirty="0">
              <a:solidFill>
                <a:schemeClr val="accent6"/>
              </a:solidFill>
            </a:endParaRPr>
          </a:p>
        </p:txBody>
      </p:sp>
      <p:sp>
        <p:nvSpPr>
          <p:cNvPr id="9" name="Left Brace 8"/>
          <p:cNvSpPr/>
          <p:nvPr/>
        </p:nvSpPr>
        <p:spPr>
          <a:xfrm rot="16200000">
            <a:off x="7549333" y="4902863"/>
            <a:ext cx="158256" cy="988945"/>
          </a:xfrm>
          <a:prstGeom prst="leftBrace">
            <a:avLst>
              <a:gd name="adj1" fmla="val 20896"/>
              <a:gd name="adj2" fmla="val 493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6" name="Left Brace 45"/>
          <p:cNvSpPr/>
          <p:nvPr/>
        </p:nvSpPr>
        <p:spPr>
          <a:xfrm rot="16200000">
            <a:off x="9502697" y="4654355"/>
            <a:ext cx="199491" cy="1444726"/>
          </a:xfrm>
          <a:prstGeom prst="leftBrace">
            <a:avLst>
              <a:gd name="adj1" fmla="val 20896"/>
              <a:gd name="adj2" fmla="val 493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8" name="Straight Connector 17"/>
          <p:cNvCxnSpPr/>
          <p:nvPr/>
        </p:nvCxnSpPr>
        <p:spPr>
          <a:xfrm flipH="1">
            <a:off x="8497955" y="2388180"/>
            <a:ext cx="9939" cy="298917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4929809" y="3528391"/>
            <a:ext cx="1363704" cy="516835"/>
          </a:xfrm>
          <a:prstGeom prst="rightArrow">
            <a:avLst>
              <a:gd name="adj1" fmla="val 26923"/>
              <a:gd name="adj2" fmla="val 61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596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4" y="1566538"/>
                <a:ext cx="11272959" cy="4740721"/>
              </a:xfrm>
              <a:prstGeom prst="rect">
                <a:avLst/>
              </a:prstGeom>
            </p:spPr>
            <p:txBody>
              <a:bodyPr wrap="square">
                <a:spAutoFit/>
              </a:bodyPr>
              <a:lstStyle/>
              <a:p>
                <a:pPr>
                  <a:lnSpc>
                    <a:spcPct val="120000"/>
                  </a:lnSpc>
                  <a:spcAft>
                    <a:spcPts val="200"/>
                  </a:spcAft>
                  <a:buClr>
                    <a:srgbClr val="58BE12"/>
                  </a:buClr>
                </a:pPr>
                <a:r>
                  <a:rPr lang="en-IN" sz="2400" dirty="0" smtClean="0">
                    <a:latin typeface="+mj-lt"/>
                  </a:rPr>
                  <a:t>Why does this work?</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Given a dictionary </a:t>
                </a:r>
                <a14:m>
                  <m:oMath xmlns:m="http://schemas.openxmlformats.org/officeDocument/2006/math">
                    <m:r>
                      <a:rPr lang="el-GR" sz="2400" i="1" dirty="0" smtClean="0">
                        <a:latin typeface="Cambria Math" panose="02040503050406030204" pitchFamily="18" charset="0"/>
                      </a:rPr>
                      <m:t>𝜇</m:t>
                    </m:r>
                    <m:r>
                      <a:rPr lang="en-IN" sz="2400" i="1" baseline="-25000" dirty="0" smtClean="0">
                        <a:latin typeface="Cambria Math" panose="02040503050406030204" pitchFamily="18" charset="0"/>
                      </a:rPr>
                      <m:t>𝑑</m:t>
                    </m:r>
                  </m:oMath>
                </a14:m>
                <a:r>
                  <a:rPr lang="en-IN" sz="2400" dirty="0" smtClean="0">
                    <a:latin typeface="+mj-lt"/>
                  </a:rPr>
                  <a:t> is unalterable. The two column with the highest coherence can either contribute to </a:t>
                </a:r>
                <a14:m>
                  <m:oMath xmlns:m="http://schemas.openxmlformats.org/officeDocument/2006/math">
                    <m:r>
                      <a:rPr lang="el-GR" sz="2400" i="1" dirty="0">
                        <a:solidFill>
                          <a:srgbClr val="000000"/>
                        </a:solidFill>
                        <a:latin typeface="Cambria Math" panose="02040503050406030204" pitchFamily="18" charset="0"/>
                      </a:rPr>
                      <m:t>𝜇</m:t>
                    </m:r>
                    <m:r>
                      <a:rPr lang="en-IN" sz="2400" b="0" i="1" baseline="-25000" dirty="0" smtClean="0">
                        <a:solidFill>
                          <a:srgbClr val="000000"/>
                        </a:solidFill>
                        <a:latin typeface="Cambria Math" panose="02040503050406030204" pitchFamily="18" charset="0"/>
                      </a:rPr>
                      <m:t>𝑚</m:t>
                    </m:r>
                  </m:oMath>
                </a14:m>
                <a:r>
                  <a:rPr lang="en-US" sz="2400" b="1" dirty="0" smtClean="0">
                    <a:latin typeface="+mj-lt"/>
                  </a:rPr>
                  <a:t> </a:t>
                </a:r>
                <a:r>
                  <a:rPr lang="en-US" sz="2400" dirty="0" smtClean="0">
                    <a:latin typeface="+mj-lt"/>
                  </a:rPr>
                  <a:t>or to  </a:t>
                </a:r>
                <a:r>
                  <a:rPr lang="en-US" sz="2400" i="1" dirty="0" smtClean="0">
                    <a:latin typeface="+mj-lt"/>
                  </a:rPr>
                  <a:t>max </a:t>
                </a:r>
                <a:r>
                  <a:rPr lang="en-US" sz="2400" dirty="0" smtClean="0">
                    <a:latin typeface="+mj-lt"/>
                  </a:rPr>
                  <a:t>{ </a:t>
                </a:r>
                <a14:m>
                  <m:oMath xmlns:m="http://schemas.openxmlformats.org/officeDocument/2006/math">
                    <m:r>
                      <a:rPr lang="el-GR" sz="2400" i="1" dirty="0">
                        <a:latin typeface="Cambria Math" panose="02040503050406030204" pitchFamily="18" charset="0"/>
                      </a:rPr>
                      <m:t>𝜇</m:t>
                    </m:r>
                    <m:r>
                      <a:rPr lang="en-IN" sz="2400" b="0" i="1" baseline="-25000" dirty="0" smtClean="0">
                        <a:latin typeface="Cambria Math" panose="02040503050406030204" pitchFamily="18" charset="0"/>
                      </a:rPr>
                      <m:t>𝑎</m:t>
                    </m:r>
                    <m:r>
                      <a:rPr lang="en-IN" sz="2400" b="0" i="1" baseline="-25000" dirty="0" smtClean="0">
                        <a:latin typeface="Cambria Math" panose="02040503050406030204" pitchFamily="18" charset="0"/>
                      </a:rPr>
                      <m:t>  </m:t>
                    </m:r>
                    <m:r>
                      <a:rPr lang="el-GR" sz="2400" i="1" dirty="0">
                        <a:latin typeface="Cambria Math" panose="02040503050406030204" pitchFamily="18" charset="0"/>
                      </a:rPr>
                      <m:t>𝜇</m:t>
                    </m:r>
                    <m:r>
                      <a:rPr lang="en-IN" sz="2400" b="0" i="1" baseline="-25000" dirty="0" smtClean="0">
                        <a:latin typeface="Cambria Math" panose="02040503050406030204" pitchFamily="18" charset="0"/>
                      </a:rPr>
                      <m:t>𝑏</m:t>
                    </m:r>
                  </m:oMath>
                </a14:m>
                <a:r>
                  <a:rPr lang="en-US" sz="2400" dirty="0" smtClean="0">
                    <a:latin typeface="+mj-lt"/>
                  </a:rPr>
                  <a:t>}</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We saw that </a:t>
                </a:r>
                <a:br>
                  <a:rPr lang="en-US" sz="2400" dirty="0" smtClean="0">
                    <a:latin typeface="+mj-lt"/>
                  </a:rPr>
                </a:br>
                <a:r>
                  <a:rPr lang="en-US" sz="2400" dirty="0" smtClean="0">
                    <a:latin typeface="+mj-lt"/>
                  </a:rPr>
                  <a:t>Comparing </a:t>
                </a:r>
                <a:r>
                  <a:rPr lang="en-US" sz="2400" dirty="0">
                    <a:latin typeface="+mj-lt"/>
                  </a:rPr>
                  <a:t>the two quantities, the </a:t>
                </a:r>
                <a:r>
                  <a:rPr lang="en-US" sz="2400" i="1" dirty="0" smtClean="0">
                    <a:latin typeface="+mj-lt"/>
                  </a:rPr>
                  <a:t>effective</a:t>
                </a:r>
                <a:r>
                  <a:rPr lang="en-US" sz="2400" dirty="0" smtClean="0">
                    <a:latin typeface="+mj-lt"/>
                  </a:rPr>
                  <a:t> </a:t>
                </a:r>
                <a14:m>
                  <m:oMath xmlns:m="http://schemas.openxmlformats.org/officeDocument/2006/math">
                    <m:r>
                      <a:rPr lang="el-GR" sz="2400" i="1" dirty="0">
                        <a:latin typeface="Cambria Math" panose="02040503050406030204" pitchFamily="18" charset="0"/>
                      </a:rPr>
                      <m:t>𝜇</m:t>
                    </m:r>
                    <m:r>
                      <a:rPr lang="en-IN" sz="2400" b="0" i="1" baseline="-25000" dirty="0" smtClean="0">
                        <a:latin typeface="Cambria Math" panose="02040503050406030204" pitchFamily="18" charset="0"/>
                      </a:rPr>
                      <m:t>𝑑</m:t>
                    </m:r>
                  </m:oMath>
                </a14:m>
                <a:r>
                  <a:rPr lang="en-US" sz="2400" i="1" dirty="0" smtClean="0">
                    <a:latin typeface="+mj-lt"/>
                  </a:rPr>
                  <a:t> </a:t>
                </a:r>
                <a:r>
                  <a:rPr lang="en-US" sz="2400" dirty="0" smtClean="0">
                    <a:latin typeface="+mj-lt"/>
                  </a:rPr>
                  <a:t>is    </a:t>
                </a:r>
                <a14:m>
                  <m:oMath xmlns:m="http://schemas.openxmlformats.org/officeDocument/2006/math">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Sub>
                            <m:r>
                              <a:rPr lang="en-IN" sz="2400" i="1">
                                <a:latin typeface="Cambria Math" panose="02040503050406030204" pitchFamily="18" charset="0"/>
                              </a:rPr>
                              <m:t>+</m:t>
                            </m:r>
                            <m:rad>
                              <m:radPr>
                                <m:degHide m:val="on"/>
                                <m:ctrlPr>
                                  <a:rPr lang="en-IN" sz="2400" i="1">
                                    <a:latin typeface="Cambria Math" panose="02040503050406030204" pitchFamily="18" charset="0"/>
                                  </a:rPr>
                                </m:ctrlPr>
                              </m:radPr>
                              <m:deg/>
                              <m:e>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up>
                                    <m:r>
                                      <a:rPr lang="en-IN" sz="2400" i="1">
                                        <a:latin typeface="Cambria Math" panose="02040503050406030204" pitchFamily="18" charset="0"/>
                                      </a:rPr>
                                      <m:t>2</m:t>
                                    </m:r>
                                  </m:sup>
                                </m:sSubSup>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ea typeface="Cambria Math" panose="02040503050406030204" pitchFamily="18" charset="0"/>
                                      </a:rPr>
                                      <m:t>𝑚</m:t>
                                    </m:r>
                                  </m:sub>
                                  <m:sup>
                                    <m:r>
                                      <a:rPr lang="en-IN" sz="2400" i="1">
                                        <a:latin typeface="Cambria Math" panose="02040503050406030204" pitchFamily="18" charset="0"/>
                                      </a:rPr>
                                      <m:t>2</m:t>
                                    </m:r>
                                  </m:sup>
                                </m:sSubSup>
                              </m:e>
                            </m:rad>
                          </m:num>
                          <m:den>
                            <m:r>
                              <a:rPr lang="en-IN" sz="2400" b="0" i="1" smtClean="0">
                                <a:latin typeface="Cambria Math" panose="02040503050406030204" pitchFamily="18" charset="0"/>
                              </a:rPr>
                              <m:t>2</m:t>
                            </m:r>
                          </m:den>
                        </m:f>
                      </m:e>
                    </m:d>
                  </m:oMath>
                </a14:m>
                <a:endParaRPr lang="en-IN"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So, it’s always beneficial to have </a:t>
                </a:r>
                <a14:m>
                  <m:oMath xmlns:m="http://schemas.openxmlformats.org/officeDocument/2006/math">
                    <m:r>
                      <a:rPr lang="el-GR" sz="2400" i="1" dirty="0">
                        <a:solidFill>
                          <a:srgbClr val="000000"/>
                        </a:solidFill>
                        <a:latin typeface="Cambria Math" panose="02040503050406030204" pitchFamily="18" charset="0"/>
                      </a:rPr>
                      <m:t>𝜇</m:t>
                    </m:r>
                    <m:r>
                      <a:rPr lang="en-IN" sz="2400" b="0" i="1" baseline="-25000" dirty="0" smtClean="0">
                        <a:solidFill>
                          <a:srgbClr val="000000"/>
                        </a:solidFill>
                        <a:latin typeface="Cambria Math" panose="02040503050406030204" pitchFamily="18" charset="0"/>
                      </a:rPr>
                      <m:t>𝑎</m:t>
                    </m:r>
                  </m:oMath>
                </a14:m>
                <a:r>
                  <a:rPr lang="en-US" sz="2400" b="1" dirty="0" smtClean="0"/>
                  <a:t> </a:t>
                </a:r>
                <a:r>
                  <a:rPr lang="en-US" sz="2400" dirty="0">
                    <a:latin typeface="+mj-lt"/>
                  </a:rPr>
                  <a:t>as small as possible, or equivalently</a:t>
                </a:r>
                <a:r>
                  <a:rPr lang="en-US" sz="2400" dirty="0" smtClean="0"/>
                  <a:t>,</a:t>
                </a:r>
                <a:r>
                  <a:rPr lang="en-US" sz="2400" b="1" dirty="0" smtClean="0"/>
                  <a:t> </a:t>
                </a:r>
                <a14:m>
                  <m:oMath xmlns:m="http://schemas.openxmlformats.org/officeDocument/2006/math">
                    <m:r>
                      <a:rPr lang="el-GR" sz="2400" i="1" dirty="0">
                        <a:solidFill>
                          <a:srgbClr val="000000"/>
                        </a:solidFill>
                        <a:latin typeface="Cambria Math" panose="02040503050406030204" pitchFamily="18" charset="0"/>
                      </a:rPr>
                      <m:t>𝜇</m:t>
                    </m:r>
                    <m:r>
                      <a:rPr lang="en-IN" sz="2400" i="1" baseline="-25000" dirty="0">
                        <a:solidFill>
                          <a:srgbClr val="000000"/>
                        </a:solidFill>
                        <a:latin typeface="Cambria Math" panose="02040503050406030204" pitchFamily="18" charset="0"/>
                      </a:rPr>
                      <m:t>𝑚</m:t>
                    </m:r>
                  </m:oMath>
                </a14:m>
                <a:r>
                  <a:rPr lang="en-US" sz="2400" b="1" dirty="0" smtClean="0"/>
                  <a:t> </a:t>
                </a:r>
                <a:r>
                  <a:rPr lang="en-US" sz="2400" dirty="0">
                    <a:latin typeface="+mj-lt"/>
                  </a:rPr>
                  <a:t>as large as </a:t>
                </a:r>
                <a:r>
                  <a:rPr lang="en-US" sz="2400" dirty="0" smtClean="0">
                    <a:latin typeface="+mj-lt"/>
                  </a:rPr>
                  <a:t>possible</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The greedy algorithm ensures exactly this – that heavier edges get put into the cut rather than in one of the components</a:t>
                </a:r>
              </a:p>
            </p:txBody>
          </p:sp>
        </mc:Choice>
        <mc:Fallback>
          <p:sp>
            <p:nvSpPr>
              <p:cNvPr id="72" name="Rectangle 71"/>
              <p:cNvSpPr>
                <a:spLocks noRot="1" noChangeAspect="1" noMove="1" noResize="1" noEditPoints="1" noAdjustHandles="1" noChangeArrowheads="1" noChangeShapeType="1" noTextEdit="1"/>
              </p:cNvSpPr>
              <p:nvPr/>
            </p:nvSpPr>
            <p:spPr>
              <a:xfrm>
                <a:off x="510984" y="1566538"/>
                <a:ext cx="11272959" cy="4740721"/>
              </a:xfrm>
              <a:prstGeom prst="rect">
                <a:avLst/>
              </a:prstGeom>
              <a:blipFill rotWithShape="0">
                <a:blip r:embed="rId2"/>
                <a:stretch>
                  <a:fillRect l="-865" t="-129" b="-1285"/>
                </a:stretch>
              </a:blipFill>
            </p:spPr>
            <p:txBody>
              <a:bodyPr/>
              <a:lstStyle/>
              <a:p>
                <a:r>
                  <a:rPr lang="en-IN">
                    <a:noFill/>
                  </a:rPr>
                  <a:t> </a:t>
                </a:r>
              </a:p>
            </p:txBody>
          </p:sp>
        </mc:Fallback>
      </mc:AlternateContent>
      <p:pic>
        <p:nvPicPr>
          <p:cNvPr id="4" name="Picture 3"/>
          <p:cNvPicPr>
            <a:picLocks noChangeAspect="1"/>
          </p:cNvPicPr>
          <p:nvPr/>
        </p:nvPicPr>
        <p:blipFill rotWithShape="1">
          <a:blip r:embed="rId3"/>
          <a:srcRect t="51130" b="7209"/>
          <a:stretch/>
        </p:blipFill>
        <p:spPr>
          <a:xfrm>
            <a:off x="2782956" y="2916428"/>
            <a:ext cx="5354016" cy="631842"/>
          </a:xfrm>
          <a:prstGeom prst="rect">
            <a:avLst/>
          </a:prstGeom>
        </p:spPr>
      </p:pic>
      <p:sp>
        <p:nvSpPr>
          <p:cNvPr id="2" name="Rectangle 1"/>
          <p:cNvSpPr/>
          <p:nvPr/>
        </p:nvSpPr>
        <p:spPr>
          <a:xfrm>
            <a:off x="8245070" y="6297375"/>
            <a:ext cx="3623171" cy="424732"/>
          </a:xfrm>
          <a:prstGeom prst="rect">
            <a:avLst/>
          </a:prstGeom>
        </p:spPr>
        <p:txBody>
          <a:bodyPr wrap="none">
            <a:spAutoFit/>
          </a:bodyPr>
          <a:lstStyle/>
          <a:p>
            <a:pPr>
              <a:lnSpc>
                <a:spcPct val="120000"/>
              </a:lnSpc>
              <a:spcAft>
                <a:spcPts val="200"/>
              </a:spcAft>
              <a:buClr>
                <a:srgbClr val="58BE12"/>
              </a:buClr>
            </a:pPr>
            <a:r>
              <a:rPr lang="en-US" dirty="0"/>
              <a:t>(Full </a:t>
            </a:r>
            <a:r>
              <a:rPr lang="en-US" dirty="0" smtClean="0"/>
              <a:t>proof of optimality </a:t>
            </a:r>
            <a:r>
              <a:rPr lang="en-US" dirty="0"/>
              <a:t>in appendix)</a:t>
            </a:r>
          </a:p>
        </p:txBody>
      </p:sp>
    </p:spTree>
    <p:extLst>
      <p:ext uri="{BB962C8B-B14F-4D97-AF65-F5344CB8AC3E}">
        <p14:creationId xmlns:p14="http://schemas.microsoft.com/office/powerpoint/2010/main" val="393586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Higher order recursive algorithm</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4" y="1566538"/>
                <a:ext cx="11272959" cy="4678204"/>
              </a:xfrm>
              <a:prstGeom prst="rect">
                <a:avLst/>
              </a:prstGeom>
            </p:spPr>
            <p:txBody>
              <a:bodyPr wrap="square">
                <a:spAutoFit/>
              </a:bodyPr>
              <a:lstStyle/>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a:t>
                </a:r>
                <a:r>
                  <a:rPr lang="en-IN" sz="2400" dirty="0">
                    <a:solidFill>
                      <a:srgbClr val="000000"/>
                    </a:solidFill>
                    <a:latin typeface="Calibri Light" panose="020F0302020204030204"/>
                  </a:rPr>
                  <a:t>split induced by the previous algorithm is the </a:t>
                </a:r>
                <a:r>
                  <a:rPr lang="en-IN" sz="2400" i="1" dirty="0">
                    <a:solidFill>
                      <a:srgbClr val="000000"/>
                    </a:solidFill>
                    <a:latin typeface="Calibri Light" panose="020F0302020204030204"/>
                  </a:rPr>
                  <a:t>optimal</a:t>
                </a:r>
                <a:r>
                  <a:rPr lang="en-IN" sz="2400" dirty="0">
                    <a:solidFill>
                      <a:srgbClr val="000000"/>
                    </a:solidFill>
                    <a:latin typeface="Calibri Light" panose="020F0302020204030204"/>
                  </a:rPr>
                  <a:t> two way split – in the sense of minimizing the effective coherence of the </a:t>
                </a:r>
                <a:r>
                  <a:rPr lang="en-IN" sz="2400" dirty="0" smtClean="0">
                    <a:solidFill>
                      <a:srgbClr val="000000"/>
                    </a:solidFill>
                    <a:latin typeface="Calibri Light" panose="020F0302020204030204"/>
                  </a:rPr>
                  <a:t>dictionary</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internal coherences of components A and B feature directly in the calculation </a:t>
                </a:r>
                <a:r>
                  <a:rPr lang="en-IN" sz="2400" dirty="0">
                    <a:solidFill>
                      <a:srgbClr val="000000"/>
                    </a:solidFill>
                    <a:latin typeface="Calibri Light" panose="020F0302020204030204"/>
                  </a:rPr>
                  <a:t>of effective </a:t>
                </a:r>
                <a:r>
                  <a:rPr lang="en-IN" sz="2400" dirty="0" smtClean="0">
                    <a:solidFill>
                      <a:srgbClr val="000000"/>
                    </a:solidFill>
                    <a:latin typeface="Calibri Light" panose="020F0302020204030204"/>
                  </a:rPr>
                  <a:t>𝜇</a:t>
                </a:r>
                <a:r>
                  <a:rPr lang="en-IN" sz="2400" baseline="-25000" dirty="0" smtClean="0">
                    <a:solidFill>
                      <a:srgbClr val="000000"/>
                    </a:solidFill>
                    <a:latin typeface="Calibri Light" panose="020F0302020204030204"/>
                  </a:rPr>
                  <a:t>𝑑</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But we could optimize these too! The same algorithm could be used to potentially reduce the effective coherence of matrices </a:t>
                </a:r>
                <a14:m>
                  <m:oMath xmlns:m="http://schemas.openxmlformats.org/officeDocument/2006/math">
                    <m:r>
                      <a:rPr lang="en-IN" sz="2400" b="1" i="1" dirty="0" smtClean="0">
                        <a:solidFill>
                          <a:srgbClr val="000000"/>
                        </a:solidFill>
                        <a:latin typeface="Cambria Math" panose="02040503050406030204" pitchFamily="18" charset="0"/>
                      </a:rPr>
                      <m:t>𝑨</m:t>
                    </m:r>
                  </m:oMath>
                </a14:m>
                <a:r>
                  <a:rPr lang="en-IN" sz="2400" dirty="0" smtClean="0">
                    <a:solidFill>
                      <a:srgbClr val="000000"/>
                    </a:solidFill>
                    <a:latin typeface="Calibri Light" panose="020F0302020204030204"/>
                  </a:rPr>
                  <a:t> and </a:t>
                </a:r>
                <a14:m>
                  <m:oMath xmlns:m="http://schemas.openxmlformats.org/officeDocument/2006/math">
                    <m:r>
                      <a:rPr lang="en-IN" sz="2400" b="1" i="1" dirty="0" smtClean="0">
                        <a:solidFill>
                          <a:srgbClr val="000000"/>
                        </a:solidFill>
                        <a:latin typeface="Cambria Math" panose="02040503050406030204" pitchFamily="18" charset="0"/>
                      </a:rPr>
                      <m:t>𝑩</m:t>
                    </m:r>
                  </m:oMath>
                </a14:m>
                <a:endParaRPr lang="en-IN" sz="2400" b="1"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In fact, we could recursively apply this idea multiple times</a:t>
                </a:r>
              </a:p>
              <a:p>
                <a:pPr marL="342900" lvl="0" indent="-342900">
                  <a:lnSpc>
                    <a:spcPct val="120000"/>
                  </a:lnSpc>
                  <a:spcAft>
                    <a:spcPts val="200"/>
                  </a:spcAft>
                  <a:buClr>
                    <a:srgbClr val="58BE12"/>
                  </a:buClr>
                  <a:buFont typeface="Arial" panose="020B0604020202020204" pitchFamily="34" charset="0"/>
                  <a:buChar char="•"/>
                </a:pPr>
                <a:r>
                  <a:rPr lang="en-US" sz="2400" dirty="0">
                    <a:solidFill>
                      <a:srgbClr val="000000"/>
                    </a:solidFill>
                    <a:latin typeface="Calibri Light" panose="020F0302020204030204"/>
                  </a:rPr>
                  <a:t>The multi-way split algorithm executed </a:t>
                </a:r>
                <a:r>
                  <a:rPr lang="en-US" sz="2400" dirty="0" smtClean="0">
                    <a:solidFill>
                      <a:srgbClr val="000000"/>
                    </a:solidFill>
                    <a:latin typeface="Calibri Light" panose="020F0302020204030204"/>
                  </a:rPr>
                  <a:t>to depth </a:t>
                </a:r>
                <a14:m>
                  <m:oMath xmlns:m="http://schemas.openxmlformats.org/officeDocument/2006/math">
                    <m:r>
                      <a:rPr lang="en-US" sz="2400" i="1" dirty="0" smtClean="0">
                        <a:solidFill>
                          <a:srgbClr val="000000"/>
                        </a:solidFill>
                        <a:latin typeface="Cambria Math" panose="02040503050406030204" pitchFamily="18" charset="0"/>
                      </a:rPr>
                      <m:t>𝑙</m:t>
                    </m:r>
                  </m:oMath>
                </a14:m>
                <a:r>
                  <a:rPr lang="en-US" sz="2400" dirty="0">
                    <a:solidFill>
                      <a:srgbClr val="000000"/>
                    </a:solidFill>
                    <a:latin typeface="Calibri Light" panose="020F0302020204030204"/>
                  </a:rPr>
                  <a:t>, achieves a </a:t>
                </a:r>
                <a14:m>
                  <m:oMath xmlns:m="http://schemas.openxmlformats.org/officeDocument/2006/math">
                    <m:r>
                      <a:rPr lang="en-US" sz="2400" i="1" dirty="0" smtClean="0">
                        <a:solidFill>
                          <a:srgbClr val="000000"/>
                        </a:solidFill>
                        <a:latin typeface="Cambria Math" panose="02040503050406030204" pitchFamily="18" charset="0"/>
                      </a:rPr>
                      <m:t>2</m:t>
                    </m:r>
                    <m:r>
                      <a:rPr lang="en-US" sz="2400" i="1" baseline="30000" dirty="0">
                        <a:solidFill>
                          <a:srgbClr val="000000"/>
                        </a:solidFill>
                        <a:latin typeface="Cambria Math" panose="02040503050406030204" pitchFamily="18" charset="0"/>
                      </a:rPr>
                      <m:t>𝑙</m:t>
                    </m:r>
                  </m:oMath>
                </a14:m>
                <a:r>
                  <a:rPr lang="en-US" sz="2400" dirty="0">
                    <a:solidFill>
                      <a:srgbClr val="000000"/>
                    </a:solidFill>
                    <a:latin typeface="Calibri Light" panose="020F0302020204030204"/>
                  </a:rPr>
                  <a:t>-way split</a:t>
                </a:r>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a:solidFill>
                    <a:srgbClr val="000000"/>
                  </a:solidFill>
                  <a:latin typeface="Calibri Light" panose="020F0302020204030204"/>
                </a:endParaRPr>
              </a:p>
            </p:txBody>
          </p:sp>
        </mc:Choice>
        <mc:Fallback>
          <p:sp>
            <p:nvSpPr>
              <p:cNvPr id="72" name="Rectangle 71"/>
              <p:cNvSpPr>
                <a:spLocks noRot="1" noChangeAspect="1" noMove="1" noResize="1" noEditPoints="1" noAdjustHandles="1" noChangeArrowheads="1" noChangeShapeType="1" noTextEdit="1"/>
              </p:cNvSpPr>
              <p:nvPr/>
            </p:nvSpPr>
            <p:spPr>
              <a:xfrm>
                <a:off x="510984" y="1566538"/>
                <a:ext cx="11272959" cy="4678204"/>
              </a:xfrm>
              <a:prstGeom prst="rect">
                <a:avLst/>
              </a:prstGeom>
              <a:blipFill rotWithShape="0">
                <a:blip r:embed="rId2"/>
                <a:stretch>
                  <a:fillRect l="-757" t="-130"/>
                </a:stretch>
              </a:blipFill>
            </p:spPr>
            <p:txBody>
              <a:bodyPr/>
              <a:lstStyle/>
              <a:p>
                <a:r>
                  <a:rPr lang="en-IN">
                    <a:noFill/>
                  </a:rPr>
                  <a:t> </a:t>
                </a:r>
              </a:p>
            </p:txBody>
          </p:sp>
        </mc:Fallback>
      </mc:AlternateContent>
    </p:spTree>
    <p:extLst>
      <p:ext uri="{BB962C8B-B14F-4D97-AF65-F5344CB8AC3E}">
        <p14:creationId xmlns:p14="http://schemas.microsoft.com/office/powerpoint/2010/main" val="462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Higher order recursive algorithm</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4" y="1566538"/>
                <a:ext cx="11272959" cy="4843314"/>
              </a:xfrm>
              <a:prstGeom prst="rect">
                <a:avLst/>
              </a:prstGeom>
            </p:spPr>
            <p:txBody>
              <a:bodyPr wrap="square">
                <a:spAutoFit/>
              </a:bodyPr>
              <a:lstStyle/>
              <a:p>
                <a:pPr lvl="0">
                  <a:lnSpc>
                    <a:spcPct val="120000"/>
                  </a:lnSpc>
                  <a:spcAft>
                    <a:spcPts val="200"/>
                  </a:spcAft>
                  <a:buClr>
                    <a:srgbClr val="58BE12"/>
                  </a:buClr>
                </a:pPr>
                <a:r>
                  <a:rPr lang="en-IN" sz="2400" dirty="0" smtClean="0">
                    <a:solidFill>
                      <a:srgbClr val="000000"/>
                    </a:solidFill>
                    <a:latin typeface="Calibri Light" panose="020F0302020204030204"/>
                  </a:rPr>
                  <a:t>To calculate effective coherence of </a:t>
                </a:r>
                <a14:m>
                  <m:oMath xmlns:m="http://schemas.openxmlformats.org/officeDocument/2006/math">
                    <m:r>
                      <a:rPr lang="en-IN" sz="2400" b="1" i="1" dirty="0" smtClean="0">
                        <a:solidFill>
                          <a:srgbClr val="000000"/>
                        </a:solidFill>
                        <a:latin typeface="Cambria Math" panose="02040503050406030204" pitchFamily="18" charset="0"/>
                      </a:rPr>
                      <m:t>𝑫</m:t>
                    </m:r>
                  </m:oMath>
                </a14:m>
                <a:r>
                  <a:rPr lang="en-IN" sz="2400" dirty="0" smtClean="0">
                    <a:solidFill>
                      <a:srgbClr val="000000"/>
                    </a:solidFill>
                    <a:latin typeface="Calibri Light" panose="020F0302020204030204"/>
                  </a:rPr>
                  <a:t> with a depth-</a:t>
                </a:r>
                <a14:m>
                  <m:oMath xmlns:m="http://schemas.openxmlformats.org/officeDocument/2006/math">
                    <m:r>
                      <a:rPr lang="en-IN" sz="2400" i="1" dirty="0" smtClean="0">
                        <a:solidFill>
                          <a:srgbClr val="000000"/>
                        </a:solidFill>
                        <a:latin typeface="Cambria Math" panose="02040503050406030204" pitchFamily="18" charset="0"/>
                      </a:rPr>
                      <m:t>𝑙</m:t>
                    </m:r>
                  </m:oMath>
                </a14:m>
                <a:r>
                  <a:rPr lang="en-IN" sz="2400" dirty="0" smtClean="0">
                    <a:solidFill>
                      <a:srgbClr val="000000"/>
                    </a:solidFill>
                    <a:latin typeface="Calibri Light" panose="020F0302020204030204"/>
                  </a:rPr>
                  <a:t> split:</a:t>
                </a:r>
              </a:p>
              <a:p>
                <a:pPr lvl="0">
                  <a:lnSpc>
                    <a:spcPct val="120000"/>
                  </a:lnSpc>
                  <a:spcAft>
                    <a:spcPts val="200"/>
                  </a:spcAft>
                  <a:buClr>
                    <a:srgbClr val="58BE12"/>
                  </a:buClr>
                </a:pPr>
                <a:r>
                  <a:rPr lang="en-IN" sz="2400" b="1" dirty="0" err="1" smtClean="0">
                    <a:solidFill>
                      <a:srgbClr val="000000"/>
                    </a:solidFill>
                  </a:rPr>
                  <a:t>EffectiveCoherence</a:t>
                </a:r>
                <a:r>
                  <a:rPr lang="en-IN" sz="2400" dirty="0" smtClean="0">
                    <a:solidFill>
                      <a:srgbClr val="000000"/>
                    </a:solidFill>
                    <a:latin typeface="Calibri Light" panose="020F0302020204030204"/>
                  </a:rPr>
                  <a:t>(</a:t>
                </a:r>
                <a14:m>
                  <m:oMath xmlns:m="http://schemas.openxmlformats.org/officeDocument/2006/math">
                    <m:r>
                      <a:rPr lang="en-IN" sz="2400" b="1" i="1" dirty="0" smtClean="0">
                        <a:solidFill>
                          <a:srgbClr val="000000"/>
                        </a:solidFill>
                        <a:latin typeface="Cambria Math" panose="02040503050406030204" pitchFamily="18" charset="0"/>
                      </a:rPr>
                      <m:t>𝑫</m:t>
                    </m:r>
                  </m:oMath>
                </a14:m>
                <a:r>
                  <a:rPr lang="en-IN" sz="2400" dirty="0" smtClean="0">
                    <a:solidFill>
                      <a:srgbClr val="000000"/>
                    </a:solidFill>
                    <a:latin typeface="Calibri Light" panose="020F0302020204030204"/>
                  </a:rPr>
                  <a:t>, </a:t>
                </a:r>
                <a14:m>
                  <m:oMath xmlns:m="http://schemas.openxmlformats.org/officeDocument/2006/math">
                    <m:r>
                      <a:rPr lang="en-IN" sz="2400" i="1" dirty="0" smtClean="0">
                        <a:solidFill>
                          <a:srgbClr val="000000"/>
                        </a:solidFill>
                        <a:latin typeface="Cambria Math" panose="02040503050406030204" pitchFamily="18" charset="0"/>
                      </a:rPr>
                      <m:t>𝑙</m:t>
                    </m:r>
                  </m:oMath>
                </a14:m>
                <a:r>
                  <a:rPr lang="en-IN" sz="2400" dirty="0" smtClean="0">
                    <a:solidFill>
                      <a:srgbClr val="000000"/>
                    </a:solidFill>
                    <a:latin typeface="Calibri Light" panose="020F0302020204030204"/>
                  </a:rPr>
                  <a:t>)</a:t>
                </a:r>
              </a:p>
              <a:p>
                <a:pPr marL="746125"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Split </a:t>
                </a:r>
                <a14:m>
                  <m:oMath xmlns:m="http://schemas.openxmlformats.org/officeDocument/2006/math">
                    <m:r>
                      <a:rPr lang="en-IN" sz="2400" b="1" i="1" dirty="0" smtClean="0">
                        <a:solidFill>
                          <a:srgbClr val="000000"/>
                        </a:solidFill>
                        <a:latin typeface="Cambria Math" panose="02040503050406030204" pitchFamily="18" charset="0"/>
                      </a:rPr>
                      <m:t>𝑫</m:t>
                    </m:r>
                  </m:oMath>
                </a14:m>
                <a:r>
                  <a:rPr lang="en-IN" sz="2400" dirty="0" smtClean="0">
                    <a:solidFill>
                      <a:srgbClr val="000000"/>
                    </a:solidFill>
                    <a:latin typeface="Calibri Light" panose="020F0302020204030204"/>
                  </a:rPr>
                  <a:t> into </a:t>
                </a:r>
                <a14:m>
                  <m:oMath xmlns:m="http://schemas.openxmlformats.org/officeDocument/2006/math">
                    <m:r>
                      <a:rPr lang="en-IN" sz="2400" b="1" i="1" dirty="0" smtClean="0">
                        <a:solidFill>
                          <a:srgbClr val="000000"/>
                        </a:solidFill>
                        <a:latin typeface="Cambria Math" panose="02040503050406030204" pitchFamily="18" charset="0"/>
                      </a:rPr>
                      <m:t>𝑨</m:t>
                    </m:r>
                  </m:oMath>
                </a14:m>
                <a:r>
                  <a:rPr lang="en-IN" sz="2400" dirty="0" smtClean="0">
                    <a:solidFill>
                      <a:srgbClr val="000000"/>
                    </a:solidFill>
                    <a:latin typeface="Calibri Light" panose="020F0302020204030204"/>
                  </a:rPr>
                  <a:t> and </a:t>
                </a:r>
                <a14:m>
                  <m:oMath xmlns:m="http://schemas.openxmlformats.org/officeDocument/2006/math">
                    <m:r>
                      <a:rPr lang="en-IN" sz="2400" b="1" i="1" dirty="0" smtClean="0">
                        <a:solidFill>
                          <a:srgbClr val="000000"/>
                        </a:solidFill>
                        <a:latin typeface="Cambria Math" panose="02040503050406030204" pitchFamily="18" charset="0"/>
                      </a:rPr>
                      <m:t>𝑩</m:t>
                    </m:r>
                  </m:oMath>
                </a14:m>
                <a:r>
                  <a:rPr lang="en-IN" sz="2400" dirty="0" smtClean="0">
                    <a:solidFill>
                      <a:srgbClr val="000000"/>
                    </a:solidFill>
                    <a:latin typeface="Calibri Light" panose="020F0302020204030204"/>
                  </a:rPr>
                  <a:t> using the previous algorithm</a:t>
                </a:r>
              </a:p>
              <a:p>
                <a:pPr marL="746125" lvl="0" indent="-342900">
                  <a:lnSpc>
                    <a:spcPct val="120000"/>
                  </a:lnSpc>
                  <a:spcAft>
                    <a:spcPts val="200"/>
                  </a:spcAft>
                  <a:buClr>
                    <a:srgbClr val="58BE12"/>
                  </a:buClr>
                  <a:buFont typeface="Arial" panose="020B0604020202020204" pitchFamily="34" charset="0"/>
                  <a:buChar char="•"/>
                </a:pPr>
                <a14:m>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i="1" smtClean="0">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𝑎</m:t>
                        </m:r>
                      </m:sub>
                    </m:sSub>
                    <m:r>
                      <a:rPr lang="en-IN" sz="2400" b="0" i="1" smtClean="0">
                        <a:solidFill>
                          <a:srgbClr val="000000"/>
                        </a:solidFill>
                        <a:latin typeface="Cambria Math" panose="02040503050406030204" pitchFamily="18" charset="0"/>
                      </a:rPr>
                      <m:t>= </m:t>
                    </m:r>
                  </m:oMath>
                </a14:m>
                <a:r>
                  <a:rPr lang="en-IN" sz="2400" dirty="0" err="1" smtClean="0">
                    <a:solidFill>
                      <a:srgbClr val="000000"/>
                    </a:solidFill>
                    <a:latin typeface="Calibri Light" panose="020F0302020204030204"/>
                  </a:rPr>
                  <a:t>EffectiveCoherence</a:t>
                </a:r>
                <a:r>
                  <a:rPr lang="en-IN" sz="2400" dirty="0" smtClean="0">
                    <a:solidFill>
                      <a:srgbClr val="000000"/>
                    </a:solidFill>
                    <a:latin typeface="Calibri Light" panose="020F0302020204030204"/>
                  </a:rPr>
                  <a:t>(</a:t>
                </a:r>
                <a14:m>
                  <m:oMath xmlns:m="http://schemas.openxmlformats.org/officeDocument/2006/math">
                    <m:r>
                      <a:rPr lang="en-IN" sz="2400" b="1" i="1" dirty="0" smtClean="0">
                        <a:solidFill>
                          <a:srgbClr val="000000"/>
                        </a:solidFill>
                        <a:latin typeface="Cambria Math" panose="02040503050406030204" pitchFamily="18" charset="0"/>
                      </a:rPr>
                      <m:t>𝑨</m:t>
                    </m:r>
                  </m:oMath>
                </a14:m>
                <a:r>
                  <a:rPr lang="en-IN" sz="2400" dirty="0" smtClean="0">
                    <a:solidFill>
                      <a:srgbClr val="000000"/>
                    </a:solidFill>
                    <a:latin typeface="Calibri Light" panose="020F0302020204030204"/>
                  </a:rPr>
                  <a:t>, </a:t>
                </a:r>
                <a14:m>
                  <m:oMath xmlns:m="http://schemas.openxmlformats.org/officeDocument/2006/math">
                    <m:r>
                      <a:rPr lang="en-IN" sz="2400" i="1" dirty="0" smtClean="0">
                        <a:solidFill>
                          <a:srgbClr val="000000"/>
                        </a:solidFill>
                        <a:latin typeface="Cambria Math" panose="02040503050406030204" pitchFamily="18" charset="0"/>
                      </a:rPr>
                      <m:t>𝑙</m:t>
                    </m:r>
                    <m:r>
                      <a:rPr lang="en-IN" sz="2400" i="1" dirty="0" smtClean="0">
                        <a:solidFill>
                          <a:srgbClr val="000000"/>
                        </a:solidFill>
                        <a:latin typeface="Cambria Math" panose="02040503050406030204" pitchFamily="18" charset="0"/>
                      </a:rPr>
                      <m:t>−1</m:t>
                    </m:r>
                  </m:oMath>
                </a14:m>
                <a:r>
                  <a:rPr lang="en-IN" sz="2400" dirty="0" smtClean="0">
                    <a:solidFill>
                      <a:srgbClr val="000000"/>
                    </a:solidFill>
                    <a:latin typeface="Calibri Light" panose="020F0302020204030204"/>
                  </a:rPr>
                  <a:t>)</a:t>
                </a:r>
              </a:p>
              <a:p>
                <a:pPr marL="746125" indent="-342900">
                  <a:lnSpc>
                    <a:spcPct val="120000"/>
                  </a:lnSpc>
                  <a:spcAft>
                    <a:spcPts val="200"/>
                  </a:spcAft>
                  <a:buClr>
                    <a:srgbClr val="58BE12"/>
                  </a:buClr>
                  <a:buFont typeface="Arial" panose="020B0604020202020204" pitchFamily="34" charset="0"/>
                  <a:buChar char="•"/>
                </a:pP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𝑏</m:t>
                        </m:r>
                      </m:sub>
                    </m:sSub>
                    <m:r>
                      <a:rPr lang="en-IN" sz="2400" i="1">
                        <a:solidFill>
                          <a:srgbClr val="000000"/>
                        </a:solidFill>
                        <a:latin typeface="Cambria Math" panose="02040503050406030204" pitchFamily="18" charset="0"/>
                      </a:rPr>
                      <m:t>= </m:t>
                    </m:r>
                  </m:oMath>
                </a14:m>
                <a:r>
                  <a:rPr lang="en-IN" sz="2400" dirty="0" err="1">
                    <a:solidFill>
                      <a:srgbClr val="000000"/>
                    </a:solidFill>
                    <a:latin typeface="Calibri Light" panose="020F0302020204030204"/>
                  </a:rPr>
                  <a:t>EffectiveCoherence</a:t>
                </a:r>
                <a:r>
                  <a:rPr lang="en-IN" sz="2400" dirty="0">
                    <a:solidFill>
                      <a:srgbClr val="000000"/>
                    </a:solidFill>
                    <a:latin typeface="Calibri Light" panose="020F0302020204030204"/>
                  </a:rPr>
                  <a:t>(</a:t>
                </a:r>
                <a14:m>
                  <m:oMath xmlns:m="http://schemas.openxmlformats.org/officeDocument/2006/math">
                    <m:r>
                      <a:rPr lang="en-IN" sz="2400" b="1" i="1" dirty="0" smtClean="0">
                        <a:solidFill>
                          <a:srgbClr val="000000"/>
                        </a:solidFill>
                        <a:latin typeface="Cambria Math" panose="02040503050406030204" pitchFamily="18" charset="0"/>
                      </a:rPr>
                      <m:t>𝑩</m:t>
                    </m:r>
                  </m:oMath>
                </a14:m>
                <a:r>
                  <a:rPr lang="en-IN" sz="2400" dirty="0">
                    <a:solidFill>
                      <a:srgbClr val="000000"/>
                    </a:solidFill>
                    <a:latin typeface="Calibri Light" panose="020F0302020204030204"/>
                  </a:rPr>
                  <a:t>, </a:t>
                </a:r>
                <a14:m>
                  <m:oMath xmlns:m="http://schemas.openxmlformats.org/officeDocument/2006/math">
                    <m:r>
                      <a:rPr lang="en-IN" sz="2400" i="1" dirty="0">
                        <a:solidFill>
                          <a:srgbClr val="000000"/>
                        </a:solidFill>
                        <a:latin typeface="Cambria Math" panose="02040503050406030204" pitchFamily="18" charset="0"/>
                      </a:rPr>
                      <m:t>𝑙</m:t>
                    </m:r>
                    <m:r>
                      <a:rPr lang="en-IN" sz="2400" i="1" dirty="0">
                        <a:solidFill>
                          <a:srgbClr val="000000"/>
                        </a:solidFill>
                        <a:latin typeface="Cambria Math" panose="02040503050406030204" pitchFamily="18" charset="0"/>
                      </a:rPr>
                      <m:t>−1</m:t>
                    </m:r>
                  </m:oMath>
                </a14:m>
                <a:r>
                  <a:rPr lang="en-IN" sz="2400" dirty="0" smtClean="0">
                    <a:solidFill>
                      <a:srgbClr val="000000"/>
                    </a:solidFill>
                    <a:latin typeface="Calibri Light" panose="020F0302020204030204"/>
                  </a:rPr>
                  <a:t>)</a:t>
                </a:r>
              </a:p>
              <a:p>
                <a:pPr marL="746125" indent="-342900">
                  <a:lnSpc>
                    <a:spcPct val="120000"/>
                  </a:lnSpc>
                  <a:spcAft>
                    <a:spcPts val="200"/>
                  </a:spcAft>
                  <a:buClr>
                    <a:srgbClr val="58BE12"/>
                  </a:buClr>
                  <a:buFont typeface="Arial" panose="020B0604020202020204" pitchFamily="34" charset="0"/>
                  <a:buChar char="•"/>
                </a:pP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𝑚</m:t>
                        </m:r>
                      </m:sub>
                    </m:sSub>
                  </m:oMath>
                </a14:m>
                <a:r>
                  <a:rPr lang="en-IN" sz="2400" dirty="0" smtClean="0">
                    <a:solidFill>
                      <a:srgbClr val="000000"/>
                    </a:solidFill>
                    <a:latin typeface="Calibri Light" panose="020F0302020204030204"/>
                  </a:rPr>
                  <a:t>, </a:t>
                </a: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𝑑</m:t>
                        </m:r>
                      </m:sub>
                    </m:sSub>
                  </m:oMath>
                </a14:m>
                <a:r>
                  <a:rPr lang="en-IN" sz="2400" dirty="0" smtClean="0">
                    <a:solidFill>
                      <a:srgbClr val="000000"/>
                    </a:solidFill>
                    <a:latin typeface="Calibri Light" panose="020F0302020204030204"/>
                  </a:rPr>
                  <a:t> are calculated as always</a:t>
                </a:r>
              </a:p>
              <a:p>
                <a:pPr marL="746125"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If l == 1:  return </a:t>
                </a: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i="1">
                            <a:solidFill>
                              <a:srgbClr val="000000"/>
                            </a:solidFill>
                            <a:latin typeface="Cambria Math" panose="02040503050406030204" pitchFamily="18" charset="0"/>
                          </a:rPr>
                          <m:t>𝑑</m:t>
                        </m:r>
                      </m:sub>
                    </m:sSub>
                  </m:oMath>
                </a14:m>
                <a:endParaRPr lang="en-IN" sz="2400" dirty="0" smtClean="0">
                  <a:solidFill>
                    <a:srgbClr val="000000"/>
                  </a:solidFill>
                  <a:latin typeface="Calibri Light" panose="020F0302020204030204"/>
                </a:endParaRPr>
              </a:p>
              <a:p>
                <a:pPr marL="746125"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Else: return </a:t>
                </a:r>
                <a14:m>
                  <m:oMath xmlns:m="http://schemas.openxmlformats.org/officeDocument/2006/math">
                    <m:func>
                      <m:funcPr>
                        <m:ctrlPr>
                          <a:rPr lang="en-IN" sz="2400" i="1" smtClean="0">
                            <a:solidFill>
                              <a:srgbClr val="000000"/>
                            </a:solidFill>
                            <a:latin typeface="Cambria Math" panose="02040503050406030204" pitchFamily="18" charset="0"/>
                          </a:rPr>
                        </m:ctrlPr>
                      </m:funcPr>
                      <m:fName>
                        <m:limLow>
                          <m:limLowPr>
                            <m:ctrlPr>
                              <a:rPr lang="en-IN" sz="2400" i="1" smtClean="0">
                                <a:solidFill>
                                  <a:srgbClr val="000000"/>
                                </a:solidFill>
                                <a:latin typeface="Cambria Math" panose="02040503050406030204" pitchFamily="18" charset="0"/>
                              </a:rPr>
                            </m:ctrlPr>
                          </m:limLowPr>
                          <m:e>
                            <m:r>
                              <m:rPr>
                                <m:sty m:val="p"/>
                              </m:rPr>
                              <a:rPr lang="en-IN" sz="2400" i="0" smtClean="0">
                                <a:solidFill>
                                  <a:srgbClr val="000000"/>
                                </a:solidFill>
                                <a:latin typeface="Cambria Math" panose="02040503050406030204" pitchFamily="18" charset="0"/>
                              </a:rPr>
                              <m:t>min</m:t>
                            </m:r>
                          </m:e>
                          <m:lim>
                            <m:r>
                              <a:rPr lang="en-IN" sz="2400" b="0" i="1" smtClean="0">
                                <a:solidFill>
                                  <a:srgbClr val="000000"/>
                                </a:solidFill>
                                <a:latin typeface="Cambria Math" panose="02040503050406030204" pitchFamily="18" charset="0"/>
                              </a:rPr>
                              <m:t> </m:t>
                            </m:r>
                          </m:lim>
                        </m:limLow>
                      </m:fName>
                      <m:e>
                        <m:d>
                          <m:dPr>
                            <m:begChr m:val="{"/>
                            <m:endChr m:val="}"/>
                            <m:ctrlPr>
                              <a:rPr lang="en-IN" sz="2400" i="1" smtClean="0">
                                <a:solidFill>
                                  <a:srgbClr val="000000"/>
                                </a:solidFill>
                                <a:latin typeface="Cambria Math" panose="02040503050406030204" pitchFamily="18" charset="0"/>
                              </a:rPr>
                            </m:ctrlPr>
                          </m:dPr>
                          <m:e>
                            <m:sSub>
                              <m:sSubPr>
                                <m:ctrlPr>
                                  <a:rPr lang="en-IN" sz="2400" i="1" smtClean="0">
                                    <a:solidFill>
                                      <a:srgbClr val="000000"/>
                                    </a:solidFill>
                                    <a:latin typeface="Cambria Math" panose="02040503050406030204" pitchFamily="18" charset="0"/>
                                  </a:rPr>
                                </m:ctrlPr>
                              </m:sSubPr>
                              <m:e>
                                <m:r>
                                  <a:rPr lang="en-IN" sz="2400" i="1" smtClean="0">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𝑑</m:t>
                                </m:r>
                              </m:sub>
                            </m:sSub>
                            <m:r>
                              <a:rPr lang="en-IN" sz="2400" b="0" i="1" smtClean="0">
                                <a:solidFill>
                                  <a:srgbClr val="000000"/>
                                </a:solidFill>
                                <a:latin typeface="Cambria Math" panose="02040503050406030204" pitchFamily="18" charset="0"/>
                              </a:rPr>
                              <m:t> ,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Sub>
                                <m:r>
                                  <a:rPr lang="en-IN" sz="2400" i="1">
                                    <a:latin typeface="Cambria Math" panose="02040503050406030204" pitchFamily="18" charset="0"/>
                                  </a:rPr>
                                  <m:t>+</m:t>
                                </m:r>
                                <m:rad>
                                  <m:radPr>
                                    <m:degHide m:val="on"/>
                                    <m:ctrlPr>
                                      <a:rPr lang="en-IN" sz="2400" i="1">
                                        <a:latin typeface="Cambria Math" panose="02040503050406030204" pitchFamily="18" charset="0"/>
                                      </a:rPr>
                                    </m:ctrlPr>
                                  </m:radPr>
                                  <m:deg/>
                                  <m:e>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up>
                                        <m:r>
                                          <a:rPr lang="en-IN" sz="2400" i="1">
                                            <a:latin typeface="Cambria Math" panose="02040503050406030204" pitchFamily="18" charset="0"/>
                                          </a:rPr>
                                          <m:t>2</m:t>
                                        </m:r>
                                      </m:sup>
                                    </m:sSubSup>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ea typeface="Cambria Math" panose="02040503050406030204" pitchFamily="18" charset="0"/>
                                          </a:rPr>
                                          <m:t>𝑚</m:t>
                                        </m:r>
                                      </m:sub>
                                      <m:sup>
                                        <m:r>
                                          <a:rPr lang="en-IN" sz="2400" i="1">
                                            <a:latin typeface="Cambria Math" panose="02040503050406030204" pitchFamily="18" charset="0"/>
                                          </a:rPr>
                                          <m:t>2</m:t>
                                        </m:r>
                                      </m:sup>
                                    </m:sSubSup>
                                  </m:e>
                                </m:rad>
                              </m:num>
                              <m:den>
                                <m:r>
                                  <a:rPr lang="en-IN" sz="2400" i="1">
                                    <a:latin typeface="Cambria Math" panose="02040503050406030204" pitchFamily="18" charset="0"/>
                                  </a:rPr>
                                  <m:t>2</m:t>
                                </m:r>
                              </m:den>
                            </m:f>
                          </m:e>
                        </m:d>
                      </m:e>
                    </m:func>
                  </m:oMath>
                </a14:m>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smtClean="0">
                  <a:solidFill>
                    <a:srgbClr val="000000"/>
                  </a:solidFill>
                  <a:latin typeface="Calibri Light" panose="020F0302020204030204"/>
                </a:endParaRPr>
              </a:p>
            </p:txBody>
          </p:sp>
        </mc:Choice>
        <mc:Fallback>
          <p:sp>
            <p:nvSpPr>
              <p:cNvPr id="72" name="Rectangle 71"/>
              <p:cNvSpPr>
                <a:spLocks noRot="1" noChangeAspect="1" noMove="1" noResize="1" noEditPoints="1" noAdjustHandles="1" noChangeArrowheads="1" noChangeShapeType="1" noTextEdit="1"/>
              </p:cNvSpPr>
              <p:nvPr/>
            </p:nvSpPr>
            <p:spPr>
              <a:xfrm>
                <a:off x="510984" y="1566538"/>
                <a:ext cx="11272959" cy="4843314"/>
              </a:xfrm>
              <a:prstGeom prst="rect">
                <a:avLst/>
              </a:prstGeom>
              <a:blipFill rotWithShape="0">
                <a:blip r:embed="rId2"/>
                <a:stretch>
                  <a:fillRect l="-865" t="-126"/>
                </a:stretch>
              </a:blipFill>
            </p:spPr>
            <p:txBody>
              <a:bodyPr/>
              <a:lstStyle/>
              <a:p>
                <a:r>
                  <a:rPr lang="en-IN">
                    <a:noFill/>
                  </a:rPr>
                  <a:t> </a:t>
                </a:r>
              </a:p>
            </p:txBody>
          </p:sp>
        </mc:Fallback>
      </mc:AlternateContent>
    </p:spTree>
    <p:extLst>
      <p:ext uri="{BB962C8B-B14F-4D97-AF65-F5344CB8AC3E}">
        <p14:creationId xmlns:p14="http://schemas.microsoft.com/office/powerpoint/2010/main" val="63546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Results</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5" y="1566537"/>
                <a:ext cx="6246934" cy="4132413"/>
              </a:xfrm>
              <a:prstGeom prst="rect">
                <a:avLst/>
              </a:prstGeom>
            </p:spPr>
            <p:txBody>
              <a:bodyPr wrap="square">
                <a:spAutoFit/>
              </a:bodyPr>
              <a:lstStyle/>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Artificial sensing matrix </a:t>
                </a:r>
                <a14:m>
                  <m:oMath xmlns:m="http://schemas.openxmlformats.org/officeDocument/2006/math">
                    <m:r>
                      <a:rPr lang="en-IN" sz="2400" i="1" dirty="0" smtClean="0">
                        <a:solidFill>
                          <a:srgbClr val="000000"/>
                        </a:solidFill>
                        <a:latin typeface="Cambria Math" panose="02040503050406030204" pitchFamily="18" charset="0"/>
                      </a:rPr>
                      <m:t>𝐷</m:t>
                    </m:r>
                  </m:oMath>
                </a14:m>
                <a:r>
                  <a:rPr lang="en-IN" sz="2400" dirty="0" smtClean="0">
                    <a:solidFill>
                      <a:srgbClr val="000000"/>
                    </a:solidFill>
                    <a:latin typeface="Calibri Light" panose="020F0302020204030204"/>
                  </a:rPr>
                  <a:t> was constructed by shuffling together the columns of two orthogonal matrices – there </a:t>
                </a:r>
                <a:r>
                  <a:rPr lang="en-IN" sz="2400" i="1" dirty="0" smtClean="0">
                    <a:solidFill>
                      <a:srgbClr val="000000"/>
                    </a:solidFill>
                    <a:latin typeface="Calibri Light" panose="020F0302020204030204"/>
                  </a:rPr>
                  <a:t>is</a:t>
                </a:r>
                <a:r>
                  <a:rPr lang="en-IN" sz="2400" dirty="0" smtClean="0">
                    <a:solidFill>
                      <a:srgbClr val="000000"/>
                    </a:solidFill>
                    <a:latin typeface="Calibri Light" panose="020F0302020204030204"/>
                  </a:rPr>
                  <a:t> inherent structure in </a:t>
                </a:r>
                <a14:m>
                  <m:oMath xmlns:m="http://schemas.openxmlformats.org/officeDocument/2006/math">
                    <m:r>
                      <a:rPr lang="en-IN" sz="2400" i="1" dirty="0">
                        <a:solidFill>
                          <a:srgbClr val="000000"/>
                        </a:solidFill>
                        <a:latin typeface="Cambria Math" panose="02040503050406030204" pitchFamily="18" charset="0"/>
                      </a:rPr>
                      <m:t>𝐷</m:t>
                    </m:r>
                  </m:oMath>
                </a14:m>
                <a:r>
                  <a:rPr lang="en-IN" sz="2400" dirty="0" smtClean="0">
                    <a:solidFill>
                      <a:srgbClr val="000000"/>
                    </a:solidFill>
                    <a:latin typeface="Calibri Light" panose="020F0302020204030204"/>
                  </a:rPr>
                  <a:t>, but it is not apparent</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splitting algorithm finds the perfect split, separating </a:t>
                </a:r>
                <a14:m>
                  <m:oMath xmlns:m="http://schemas.openxmlformats.org/officeDocument/2006/math">
                    <m:r>
                      <a:rPr lang="en-IN" sz="2400" i="1" dirty="0">
                        <a:solidFill>
                          <a:srgbClr val="000000"/>
                        </a:solidFill>
                        <a:latin typeface="Cambria Math" panose="02040503050406030204" pitchFamily="18" charset="0"/>
                      </a:rPr>
                      <m:t>𝐷</m:t>
                    </m:r>
                  </m:oMath>
                </a14:m>
                <a:r>
                  <a:rPr lang="en-IN" sz="2400" dirty="0" smtClean="0">
                    <a:solidFill>
                      <a:srgbClr val="000000"/>
                    </a:solidFill>
                    <a:latin typeface="Calibri Light" panose="020F0302020204030204"/>
                  </a:rPr>
                  <a:t> into the constituent matrices we started with</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In the process, the bounds for recovery were improved significantly</a:t>
                </a:r>
                <a:endParaRPr lang="en-IN" sz="2400" dirty="0">
                  <a:solidFill>
                    <a:srgbClr val="000000"/>
                  </a:solidFill>
                  <a:latin typeface="Calibri Light" panose="020F0302020204030204"/>
                </a:endParaRPr>
              </a:p>
            </p:txBody>
          </p:sp>
        </mc:Choice>
        <mc:Fallback>
          <p:sp>
            <p:nvSpPr>
              <p:cNvPr id="72" name="Rectangle 71"/>
              <p:cNvSpPr>
                <a:spLocks noRot="1" noChangeAspect="1" noMove="1" noResize="1" noEditPoints="1" noAdjustHandles="1" noChangeArrowheads="1" noChangeShapeType="1" noTextEdit="1"/>
              </p:cNvSpPr>
              <p:nvPr/>
            </p:nvSpPr>
            <p:spPr>
              <a:xfrm>
                <a:off x="510985" y="1566537"/>
                <a:ext cx="6246934" cy="4132413"/>
              </a:xfrm>
              <a:prstGeom prst="rect">
                <a:avLst/>
              </a:prstGeom>
              <a:blipFill rotWithShape="0">
                <a:blip r:embed="rId2"/>
                <a:stretch>
                  <a:fillRect l="-1366" t="-147" r="-488" b="-1622"/>
                </a:stretch>
              </a:blipFill>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6757229" y="1237725"/>
            <a:ext cx="5191125" cy="4610100"/>
          </a:xfrm>
          <a:prstGeom prst="rect">
            <a:avLst/>
          </a:prstGeom>
        </p:spPr>
      </p:pic>
    </p:spTree>
    <p:extLst>
      <p:ext uri="{BB962C8B-B14F-4D97-AF65-F5344CB8AC3E}">
        <p14:creationId xmlns:p14="http://schemas.microsoft.com/office/powerpoint/2010/main" val="240065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Conclusions and Future Work</a:t>
            </a:r>
            <a:endParaRPr lang="en-IN" dirty="0"/>
          </a:p>
        </p:txBody>
      </p:sp>
      <p:sp>
        <p:nvSpPr>
          <p:cNvPr id="72" name="Rectangle 71"/>
          <p:cNvSpPr/>
          <p:nvPr/>
        </p:nvSpPr>
        <p:spPr>
          <a:xfrm>
            <a:off x="510984" y="1566538"/>
            <a:ext cx="11272959" cy="4209357"/>
          </a:xfrm>
          <a:prstGeom prst="rect">
            <a:avLst/>
          </a:prstGeom>
        </p:spPr>
        <p:txBody>
          <a:bodyPr wrap="square">
            <a:spAutoFit/>
          </a:bodyPr>
          <a:lstStyle/>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two-way split algorithm finds the optimal induced split in the dictionary.</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Unfortunately, this is not true of the recursive algorithm. However, it is guaranteed to be at least as good as the two-way split algorithm, since that case is subsumed here.</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Note that in either case, the recovery algorithm is unchanged. But we have improved the bounds on recovery for a given dictionary</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Future avenues of work include developing a multi-way splitting algorithm that </a:t>
            </a:r>
            <a:r>
              <a:rPr lang="en-IN" sz="2400" i="1" dirty="0" smtClean="0">
                <a:solidFill>
                  <a:srgbClr val="000000"/>
                </a:solidFill>
                <a:latin typeface="Calibri Light" panose="020F0302020204030204"/>
              </a:rPr>
              <a:t>is</a:t>
            </a:r>
            <a:r>
              <a:rPr lang="en-IN" sz="2400" dirty="0" smtClean="0">
                <a:solidFill>
                  <a:srgbClr val="000000"/>
                </a:solidFill>
                <a:latin typeface="Calibri Light" panose="020F0302020204030204"/>
              </a:rPr>
              <a:t> optimal, in terms of recovery bounds</a:t>
            </a:r>
          </a:p>
          <a:p>
            <a:pPr marL="342900" lvl="0" indent="-342900">
              <a:lnSpc>
                <a:spcPct val="120000"/>
              </a:lnSpc>
              <a:spcAft>
                <a:spcPts val="200"/>
              </a:spcAft>
              <a:buClr>
                <a:srgbClr val="58BE12"/>
              </a:buClr>
              <a:buFont typeface="Arial" panose="020B0604020202020204" pitchFamily="34" charset="0"/>
              <a:buChar char="•"/>
            </a:pPr>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a:solidFill>
                <a:srgbClr val="000000"/>
              </a:solidFill>
              <a:latin typeface="Calibri Light" panose="020F0302020204030204"/>
            </a:endParaRPr>
          </a:p>
        </p:txBody>
      </p:sp>
    </p:spTree>
    <p:extLst>
      <p:ext uri="{BB962C8B-B14F-4D97-AF65-F5344CB8AC3E}">
        <p14:creationId xmlns:p14="http://schemas.microsoft.com/office/powerpoint/2010/main" val="171124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3" name="Title 2"/>
          <p:cNvSpPr>
            <a:spLocks noGrp="1"/>
          </p:cNvSpPr>
          <p:nvPr>
            <p:ph type="ctrTitle"/>
          </p:nvPr>
        </p:nvSpPr>
        <p:spPr>
          <a:xfrm>
            <a:off x="457200" y="2339788"/>
            <a:ext cx="11277600" cy="1146643"/>
          </a:xfrm>
        </p:spPr>
        <p:txBody>
          <a:bodyPr>
            <a:normAutofit/>
          </a:bodyPr>
          <a:lstStyle/>
          <a:p>
            <a:r>
              <a:rPr lang="en-IN" sz="4800" b="1" dirty="0" smtClean="0"/>
              <a:t>Thank You</a:t>
            </a:r>
            <a:endParaRPr lang="en-IN" sz="4800" b="1" dirty="0"/>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1509712"/>
          </a:xfrm>
        </p:spPr>
        <p:txBody>
          <a:bodyPr/>
          <a:lstStyle/>
          <a:p>
            <a:r>
              <a:rPr lang="en-IN" dirty="0" smtClean="0"/>
              <a:t>Section 1</a:t>
            </a:r>
            <a:endParaRPr lang="en-IN" dirty="0"/>
          </a:p>
        </p:txBody>
      </p:sp>
      <p:sp>
        <p:nvSpPr>
          <p:cNvPr id="3" name="Title 2"/>
          <p:cNvSpPr>
            <a:spLocks noGrp="1"/>
          </p:cNvSpPr>
          <p:nvPr>
            <p:ph type="title"/>
          </p:nvPr>
        </p:nvSpPr>
        <p:spPr>
          <a:xfrm>
            <a:off x="645031" y="2627245"/>
            <a:ext cx="10363200" cy="1362075"/>
          </a:xfrm>
        </p:spPr>
        <p:txBody>
          <a:bodyPr/>
          <a:lstStyle/>
          <a:p>
            <a:r>
              <a:rPr lang="en-IN" dirty="0">
                <a:solidFill>
                  <a:srgbClr val="139D51"/>
                </a:solidFill>
              </a:rPr>
              <a:t>Perturbed Sensing Matrix</a:t>
            </a:r>
          </a:p>
        </p:txBody>
      </p:sp>
    </p:spTree>
    <p:extLst>
      <p:ext uri="{BB962C8B-B14F-4D97-AF65-F5344CB8AC3E}">
        <p14:creationId xmlns:p14="http://schemas.microsoft.com/office/powerpoint/2010/main" val="210076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605" y="3240157"/>
            <a:ext cx="10363200" cy="728351"/>
          </a:xfrm>
        </p:spPr>
        <p:txBody>
          <a:bodyPr/>
          <a:lstStyle/>
          <a:p>
            <a:r>
              <a:rPr lang="en-US" dirty="0" smtClean="0">
                <a:solidFill>
                  <a:srgbClr val="139D51"/>
                </a:solidFill>
              </a:rPr>
              <a:t>Appendix</a:t>
            </a:r>
            <a:endParaRPr lang="en-IN" dirty="0">
              <a:solidFill>
                <a:srgbClr val="139D51"/>
              </a:solidFill>
            </a:endParaRPr>
          </a:p>
        </p:txBody>
      </p:sp>
    </p:spTree>
    <p:extLst>
      <p:ext uri="{BB962C8B-B14F-4D97-AF65-F5344CB8AC3E}">
        <p14:creationId xmlns:p14="http://schemas.microsoft.com/office/powerpoint/2010/main" val="51882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1975" y="271604"/>
            <a:ext cx="10972800" cy="1066800"/>
          </a:xfrm>
        </p:spPr>
        <p:txBody>
          <a:bodyPr/>
          <a:lstStyle/>
          <a:p>
            <a:r>
              <a:rPr lang="en-IN" dirty="0" smtClean="0"/>
              <a:t>Complete Dictionary Splitting Algorithm</a:t>
            </a:r>
            <a:endParaRPr lang="en-IN" dirty="0"/>
          </a:p>
        </p:txBody>
      </p:sp>
      <p:pic>
        <p:nvPicPr>
          <p:cNvPr id="4" name="Picture 3"/>
          <p:cNvPicPr>
            <a:picLocks noChangeAspect="1"/>
          </p:cNvPicPr>
          <p:nvPr/>
        </p:nvPicPr>
        <p:blipFill rotWithShape="1">
          <a:blip r:embed="rId2"/>
          <a:srcRect t="217" b="56191"/>
          <a:stretch/>
        </p:blipFill>
        <p:spPr>
          <a:xfrm>
            <a:off x="142462" y="1480930"/>
            <a:ext cx="6019800" cy="4442792"/>
          </a:xfrm>
          <a:prstGeom prst="rect">
            <a:avLst/>
          </a:prstGeom>
        </p:spPr>
      </p:pic>
      <p:pic>
        <p:nvPicPr>
          <p:cNvPr id="5" name="Picture 4"/>
          <p:cNvPicPr>
            <a:picLocks noChangeAspect="1"/>
          </p:cNvPicPr>
          <p:nvPr/>
        </p:nvPicPr>
        <p:blipFill rotWithShape="1">
          <a:blip r:embed="rId2"/>
          <a:srcRect t="47194"/>
          <a:stretch/>
        </p:blipFill>
        <p:spPr>
          <a:xfrm>
            <a:off x="6380921" y="1476160"/>
            <a:ext cx="6019800" cy="5381840"/>
          </a:xfrm>
          <a:prstGeom prst="rect">
            <a:avLst/>
          </a:prstGeom>
        </p:spPr>
      </p:pic>
    </p:spTree>
    <p:extLst>
      <p:ext uri="{BB962C8B-B14F-4D97-AF65-F5344CB8AC3E}">
        <p14:creationId xmlns:p14="http://schemas.microsoft.com/office/powerpoint/2010/main" val="3053893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609600" y="1752600"/>
                <a:ext cx="10972800" cy="4325112"/>
              </a:xfrm>
            </p:spPr>
            <p:txBody>
              <a:bodyPr>
                <a:noAutofit/>
              </a:bodyPr>
              <a:lstStyle/>
              <a:p>
                <a:pPr>
                  <a:spcBef>
                    <a:spcPts val="0"/>
                  </a:spcBef>
                  <a:spcAft>
                    <a:spcPts val="300"/>
                  </a:spcAft>
                </a:pPr>
                <a:r>
                  <a:rPr lang="en-US" sz="2400" dirty="0" smtClean="0">
                    <a:latin typeface="+mj-lt"/>
                  </a:rPr>
                  <a:t>Consider the heaviest edge in G, say e* </a:t>
                </a:r>
                <a:r>
                  <a:rPr lang="en-US" sz="2400" dirty="0">
                    <a:latin typeface="+mj-lt"/>
                  </a:rPr>
                  <a:t>= </a:t>
                </a:r>
                <a:r>
                  <a:rPr lang="en-US" sz="2400" dirty="0" err="1">
                    <a:latin typeface="+mj-lt"/>
                  </a:rPr>
                  <a:t>uv</a:t>
                </a:r>
                <a:r>
                  <a:rPr lang="en-US" sz="2400" dirty="0">
                    <a:latin typeface="+mj-lt"/>
                  </a:rPr>
                  <a:t>. At the end of any possible assignment, </a:t>
                </a:r>
                <a:r>
                  <a:rPr lang="en-US" sz="2400" dirty="0" smtClean="0">
                    <a:latin typeface="+mj-lt"/>
                  </a:rPr>
                  <a:t>either </a:t>
                </a:r>
                <a:br>
                  <a:rPr lang="en-US" sz="2400" dirty="0" smtClean="0">
                    <a:latin typeface="+mj-lt"/>
                  </a:rPr>
                </a:br>
                <a:r>
                  <a:rPr lang="en-US" sz="2400" i="1" dirty="0" smtClean="0">
                    <a:latin typeface="+mj-lt"/>
                  </a:rPr>
                  <a:t>max </a:t>
                </a:r>
                <a:r>
                  <a:rPr lang="en-US" sz="2400" dirty="0">
                    <a:latin typeface="+mj-lt"/>
                  </a:rPr>
                  <a:t>{ </a:t>
                </a:r>
                <a14:m>
                  <m:oMath xmlns:m="http://schemas.openxmlformats.org/officeDocument/2006/math">
                    <m:r>
                      <a:rPr lang="el-GR" sz="2400" i="1" dirty="0">
                        <a:latin typeface="+mj-lt"/>
                      </a:rPr>
                      <m:t>𝜇</m:t>
                    </m:r>
                    <m:r>
                      <a:rPr lang="en-IN" sz="2400" i="1" baseline="-25000" dirty="0">
                        <a:latin typeface="+mj-lt"/>
                      </a:rPr>
                      <m:t>𝑎</m:t>
                    </m:r>
                    <m:r>
                      <a:rPr lang="en-IN" sz="2400" i="1" baseline="-25000" dirty="0">
                        <a:latin typeface="+mj-lt"/>
                      </a:rPr>
                      <m:t>  </m:t>
                    </m:r>
                    <m:r>
                      <a:rPr lang="el-GR" sz="2400" i="1" dirty="0">
                        <a:latin typeface="+mj-lt"/>
                      </a:rPr>
                      <m:t>𝜇</m:t>
                    </m:r>
                    <m:r>
                      <a:rPr lang="en-IN" sz="2400" i="1" baseline="-25000" dirty="0">
                        <a:latin typeface="+mj-lt"/>
                      </a:rPr>
                      <m:t>𝑏</m:t>
                    </m:r>
                  </m:oMath>
                </a14:m>
                <a:r>
                  <a:rPr lang="en-US" sz="2400" dirty="0" smtClean="0">
                    <a:latin typeface="+mj-lt"/>
                  </a:rPr>
                  <a:t>} </a:t>
                </a:r>
                <a14:m>
                  <m:oMath xmlns:m="http://schemas.openxmlformats.org/officeDocument/2006/math">
                    <m:r>
                      <a:rPr lang="en-US" sz="2400" i="1" dirty="0" smtClean="0">
                        <a:latin typeface="+mj-lt"/>
                      </a:rPr>
                      <m:t> </m:t>
                    </m:r>
                    <m:r>
                      <a:rPr lang="en-US" sz="2400" i="1" dirty="0">
                        <a:latin typeface="+mj-lt"/>
                      </a:rPr>
                      <m:t>= </m:t>
                    </m:r>
                    <m:r>
                      <a:rPr lang="en-US" sz="2400" i="1" dirty="0">
                        <a:latin typeface="+mj-lt"/>
                      </a:rPr>
                      <m:t>𝑤</m:t>
                    </m:r>
                    <m:r>
                      <a:rPr lang="en-US" sz="2400" i="1" dirty="0">
                        <a:latin typeface="+mj-lt"/>
                      </a:rPr>
                      <m:t>(</m:t>
                    </m:r>
                    <m:r>
                      <a:rPr lang="en-US" sz="2400" i="1" dirty="0">
                        <a:latin typeface="+mj-lt"/>
                      </a:rPr>
                      <m:t>𝑒</m:t>
                    </m:r>
                    <m:r>
                      <a:rPr lang="en-US" sz="2400" i="1" dirty="0">
                        <a:latin typeface="+mj-lt"/>
                      </a:rPr>
                      <m:t>)</m:t>
                    </m:r>
                  </m:oMath>
                </a14:m>
                <a:r>
                  <a:rPr lang="en-US" sz="2400" dirty="0">
                    <a:latin typeface="+mj-lt"/>
                  </a:rPr>
                  <a:t>, </a:t>
                </a:r>
                <a:r>
                  <a:rPr lang="en-US" sz="2400" dirty="0" smtClean="0">
                    <a:latin typeface="+mj-lt"/>
                  </a:rPr>
                  <a:t>or </a:t>
                </a:r>
                <a14:m>
                  <m:oMath xmlns:m="http://schemas.openxmlformats.org/officeDocument/2006/math">
                    <m:r>
                      <a:rPr lang="el-GR" sz="2400" i="1" dirty="0">
                        <a:latin typeface="+mj-lt"/>
                      </a:rPr>
                      <m:t>𝜇</m:t>
                    </m:r>
                    <m:r>
                      <a:rPr lang="en-IN" sz="2400" b="0" i="1" baseline="-25000" dirty="0" smtClean="0">
                        <a:latin typeface="+mj-lt"/>
                      </a:rPr>
                      <m:t>𝑚</m:t>
                    </m:r>
                  </m:oMath>
                </a14:m>
                <a:r>
                  <a:rPr lang="en-US" sz="2400" dirty="0">
                    <a:latin typeface="+mj-lt"/>
                  </a:rPr>
                  <a:t> </a:t>
                </a:r>
                <a14:m>
                  <m:oMath xmlns:m="http://schemas.openxmlformats.org/officeDocument/2006/math">
                    <m:r>
                      <a:rPr lang="en-US" sz="2400" i="1" dirty="0">
                        <a:latin typeface="+mj-lt"/>
                      </a:rPr>
                      <m:t> </m:t>
                    </m:r>
                    <m:r>
                      <a:rPr lang="en-US" sz="2400" i="1" dirty="0">
                        <a:latin typeface="+mj-lt"/>
                      </a:rPr>
                      <m:t>= </m:t>
                    </m:r>
                    <m:r>
                      <a:rPr lang="en-US" sz="2400" i="1" dirty="0">
                        <a:latin typeface="+mj-lt"/>
                      </a:rPr>
                      <m:t>𝑤</m:t>
                    </m:r>
                    <m:r>
                      <a:rPr lang="en-US" sz="2400" i="1" dirty="0">
                        <a:latin typeface="+mj-lt"/>
                      </a:rPr>
                      <m:t>(</m:t>
                    </m:r>
                    <m:r>
                      <a:rPr lang="en-US" sz="2400" i="1" dirty="0">
                        <a:latin typeface="+mj-lt"/>
                      </a:rPr>
                      <m:t>𝑒</m:t>
                    </m:r>
                    <m:r>
                      <a:rPr lang="en-US" sz="2400" i="1" dirty="0">
                        <a:latin typeface="+mj-lt"/>
                      </a:rPr>
                      <m:t>)</m:t>
                    </m:r>
                  </m:oMath>
                </a14:m>
                <a:endParaRPr lang="en-US" sz="2400" dirty="0" smtClean="0">
                  <a:latin typeface="+mj-lt"/>
                </a:endParaRPr>
              </a:p>
              <a:p>
                <a:pPr>
                  <a:spcBef>
                    <a:spcPts val="0"/>
                  </a:spcBef>
                  <a:spcAft>
                    <a:spcPts val="300"/>
                  </a:spcAft>
                </a:pPr>
                <a:r>
                  <a:rPr lang="en-US" sz="2400" dirty="0" smtClean="0">
                    <a:latin typeface="+mj-lt"/>
                  </a:rPr>
                  <a:t>Using the ‘effective </a:t>
                </a:r>
                <a14:m>
                  <m:oMath xmlns:m="http://schemas.openxmlformats.org/officeDocument/2006/math">
                    <m:r>
                      <a:rPr lang="el-GR" sz="2400" i="1" dirty="0">
                        <a:latin typeface="+mj-lt"/>
                      </a:rPr>
                      <m:t>𝜇</m:t>
                    </m:r>
                    <m:r>
                      <a:rPr lang="en-IN" sz="2400" b="0" i="1" baseline="-25000" dirty="0" smtClean="0">
                        <a:latin typeface="+mj-lt"/>
                      </a:rPr>
                      <m:t>𝑑</m:t>
                    </m:r>
                    <m:r>
                      <a:rPr lang="en-IN" sz="2400" i="1" baseline="-25000" dirty="0">
                        <a:latin typeface="+mj-lt"/>
                      </a:rPr>
                      <m:t> </m:t>
                    </m:r>
                  </m:oMath>
                </a14:m>
                <a:r>
                  <a:rPr lang="en-US" sz="2400" dirty="0" smtClean="0">
                    <a:latin typeface="+mj-lt"/>
                  </a:rPr>
                  <a:t> reasoning, at </a:t>
                </a:r>
                <a:r>
                  <a:rPr lang="en-US" sz="2400" dirty="0">
                    <a:latin typeface="+mj-lt"/>
                  </a:rPr>
                  <a:t>the latter case is always advantageous </a:t>
                </a:r>
                <a:endParaRPr lang="en-US" sz="2400" dirty="0" smtClean="0">
                  <a:latin typeface="+mj-lt"/>
                </a:endParaRPr>
              </a:p>
              <a:p>
                <a:pPr>
                  <a:spcBef>
                    <a:spcPts val="0"/>
                  </a:spcBef>
                  <a:spcAft>
                    <a:spcPts val="300"/>
                  </a:spcAft>
                </a:pPr>
                <a:r>
                  <a:rPr lang="en-US" sz="2400" dirty="0" smtClean="0">
                    <a:latin typeface="+mj-lt"/>
                  </a:rPr>
                  <a:t>The </a:t>
                </a:r>
                <a:r>
                  <a:rPr lang="en-US" sz="2400" dirty="0">
                    <a:latin typeface="+mj-lt"/>
                  </a:rPr>
                  <a:t>same reasoning can be applied to the next heaviest edge, the ones after, and so on, until </a:t>
                </a:r>
                <a:r>
                  <a:rPr lang="en-US" sz="2400" dirty="0" smtClean="0">
                    <a:latin typeface="+mj-lt"/>
                  </a:rPr>
                  <a:t>it is </a:t>
                </a:r>
                <a:r>
                  <a:rPr lang="en-US" sz="2400" dirty="0">
                    <a:latin typeface="+mj-lt"/>
                  </a:rPr>
                  <a:t>impossible to add an edge to </a:t>
                </a:r>
                <a:r>
                  <a:rPr lang="en-US" sz="2400" dirty="0" smtClean="0">
                    <a:latin typeface="+mj-lt"/>
                  </a:rPr>
                  <a:t>the cut </a:t>
                </a:r>
                <a:r>
                  <a:rPr lang="en-US" sz="2400" dirty="0">
                    <a:latin typeface="+mj-lt"/>
                  </a:rPr>
                  <a:t>- because doing so will create an inconsistent assignment </a:t>
                </a:r>
                <a:r>
                  <a:rPr lang="en-US" sz="2400" dirty="0" smtClean="0">
                    <a:latin typeface="+mj-lt"/>
                  </a:rPr>
                  <a:t>of the </a:t>
                </a:r>
                <a:r>
                  <a:rPr lang="en-US" sz="2400" dirty="0">
                    <a:latin typeface="+mj-lt"/>
                  </a:rPr>
                  <a:t>vertices. </a:t>
                </a:r>
                <a:endParaRPr lang="en-US" sz="2400" dirty="0">
                  <a:latin typeface="+mj-lt"/>
                </a:endParaRPr>
              </a:p>
              <a:p>
                <a:pPr>
                  <a:spcBef>
                    <a:spcPts val="0"/>
                  </a:spcBef>
                  <a:spcAft>
                    <a:spcPts val="300"/>
                  </a:spcAft>
                </a:pPr>
                <a:r>
                  <a:rPr lang="en-US" sz="2400" dirty="0" smtClean="0">
                    <a:latin typeface="+mj-lt"/>
                  </a:rPr>
                  <a:t>In </a:t>
                </a:r>
                <a:r>
                  <a:rPr lang="en-US" sz="2400" dirty="0">
                    <a:latin typeface="+mj-lt"/>
                  </a:rPr>
                  <a:t>other words, adding edge e to </a:t>
                </a:r>
                <a:r>
                  <a:rPr lang="en-US" sz="2400" dirty="0" smtClean="0">
                    <a:latin typeface="+mj-lt"/>
                  </a:rPr>
                  <a:t>the cut </a:t>
                </a:r>
                <a:r>
                  <a:rPr lang="en-US" sz="2400" dirty="0">
                    <a:latin typeface="+mj-lt"/>
                  </a:rPr>
                  <a:t>will create an odd length cycle, which </a:t>
                </a:r>
                <a:r>
                  <a:rPr lang="en-US" sz="2400" dirty="0" smtClean="0">
                    <a:latin typeface="+mj-lt"/>
                  </a:rPr>
                  <a:t>cannot possibly </a:t>
                </a:r>
                <a:r>
                  <a:rPr lang="en-US" sz="2400" dirty="0">
                    <a:latin typeface="+mj-lt"/>
                  </a:rPr>
                  <a:t>occur in a graph </a:t>
                </a:r>
                <a:r>
                  <a:rPr lang="en-US" sz="2400" dirty="0" smtClean="0">
                    <a:latin typeface="+mj-lt"/>
                  </a:rPr>
                  <a:t>cut</a:t>
                </a:r>
                <a:endParaRPr lang="en-US" sz="2400" dirty="0">
                  <a:latin typeface="+mj-lt"/>
                </a:endParaRPr>
              </a:p>
              <a:p>
                <a:pPr>
                  <a:spcBef>
                    <a:spcPts val="0"/>
                  </a:spcBef>
                  <a:spcAft>
                    <a:spcPts val="300"/>
                  </a:spcAft>
                </a:pPr>
                <a:r>
                  <a:rPr lang="en-US" sz="2400" dirty="0">
                    <a:latin typeface="+mj-lt"/>
                  </a:rPr>
                  <a:t>But </a:t>
                </a:r>
                <a:r>
                  <a:rPr lang="en-US" sz="2400" dirty="0" smtClean="0">
                    <a:latin typeface="+mj-lt"/>
                  </a:rPr>
                  <a:t>our candidate edge list only includes edges with </a:t>
                </a:r>
                <a:r>
                  <a:rPr lang="en-US" sz="2400" i="1" dirty="0" smtClean="0">
                    <a:latin typeface="+mj-lt"/>
                  </a:rPr>
                  <a:t>exactly</a:t>
                </a:r>
                <a:r>
                  <a:rPr lang="en-US" sz="2400" dirty="0" smtClean="0">
                    <a:latin typeface="+mj-lt"/>
                  </a:rPr>
                  <a:t> one end point assigned</a:t>
                </a:r>
              </a:p>
              <a:p>
                <a:pPr>
                  <a:spcBef>
                    <a:spcPts val="0"/>
                  </a:spcBef>
                  <a:spcAft>
                    <a:spcPts val="300"/>
                  </a:spcAft>
                </a:pPr>
                <a:r>
                  <a:rPr lang="en-US" sz="2400" dirty="0">
                    <a:solidFill>
                      <a:schemeClr val="tx1"/>
                    </a:solidFill>
                    <a:latin typeface="+mj-lt"/>
                  </a:rPr>
                  <a:t>It can also be verified by an </a:t>
                </a:r>
                <a:r>
                  <a:rPr lang="en-US" sz="2400" dirty="0" smtClean="0">
                    <a:solidFill>
                      <a:schemeClr val="tx1"/>
                    </a:solidFill>
                    <a:latin typeface="+mj-lt"/>
                  </a:rPr>
                  <a:t>exchange argument </a:t>
                </a:r>
                <a:r>
                  <a:rPr lang="en-US" sz="2400" dirty="0">
                    <a:solidFill>
                      <a:schemeClr val="tx1"/>
                    </a:solidFill>
                    <a:latin typeface="+mj-lt"/>
                  </a:rPr>
                  <a:t>that the edge e that is not included in </a:t>
                </a:r>
                <a:r>
                  <a:rPr lang="en-US" sz="2400" dirty="0" smtClean="0">
                    <a:solidFill>
                      <a:schemeClr val="tx1"/>
                    </a:solidFill>
                    <a:latin typeface="+mj-lt"/>
                  </a:rPr>
                  <a:t>the cut </a:t>
                </a:r>
                <a:r>
                  <a:rPr lang="en-US" sz="2400" dirty="0">
                    <a:solidFill>
                      <a:schemeClr val="tx1"/>
                    </a:solidFill>
                    <a:latin typeface="+mj-lt"/>
                  </a:rPr>
                  <a:t>must be the lightest edge in the cycle.</a:t>
                </a:r>
                <a:endParaRPr lang="en-US" sz="2400" dirty="0">
                  <a:solidFill>
                    <a:schemeClr val="tx1"/>
                  </a:solidFill>
                  <a:latin typeface="+mj-lt"/>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609600" y="1752600"/>
                <a:ext cx="10972800" cy="4325112"/>
              </a:xfrm>
              <a:blipFill rotWithShape="0">
                <a:blip r:embed="rId2"/>
                <a:stretch>
                  <a:fillRect t="-1128" b="-11142"/>
                </a:stretch>
              </a:blipFill>
            </p:spPr>
            <p:txBody>
              <a:bodyPr/>
              <a:lstStyle/>
              <a:p>
                <a:r>
                  <a:rPr lang="en-IN">
                    <a:noFill/>
                  </a:rPr>
                  <a:t> </a:t>
                </a:r>
              </a:p>
            </p:txBody>
          </p:sp>
        </mc:Fallback>
      </mc:AlternateContent>
      <p:sp>
        <p:nvSpPr>
          <p:cNvPr id="3" name="Title 2"/>
          <p:cNvSpPr>
            <a:spLocks noGrp="1"/>
          </p:cNvSpPr>
          <p:nvPr>
            <p:ph type="title"/>
          </p:nvPr>
        </p:nvSpPr>
        <p:spPr>
          <a:xfrm>
            <a:off x="609600" y="685800"/>
            <a:ext cx="10972800" cy="1066800"/>
          </a:xfrm>
        </p:spPr>
        <p:txBody>
          <a:bodyPr/>
          <a:lstStyle/>
          <a:p>
            <a:r>
              <a:rPr lang="en-IN" dirty="0" smtClean="0"/>
              <a:t>Optimality of Two-way Splitting Algorithm</a:t>
            </a:r>
            <a:endParaRPr lang="en-IN" dirty="0"/>
          </a:p>
        </p:txBody>
      </p:sp>
    </p:spTree>
    <p:extLst>
      <p:ext uri="{BB962C8B-B14F-4D97-AF65-F5344CB8AC3E}">
        <p14:creationId xmlns:p14="http://schemas.microsoft.com/office/powerpoint/2010/main" val="826475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a:t>
            </a:r>
            <a:endParaRPr lang="en-IN" dirty="0"/>
          </a:p>
        </p:txBody>
      </p:sp>
      <p:sp>
        <p:nvSpPr>
          <p:cNvPr id="7" name="Content Placeholder 1"/>
          <p:cNvSpPr>
            <a:spLocks noGrp="1"/>
          </p:cNvSpPr>
          <p:nvPr>
            <p:ph idx="1"/>
          </p:nvPr>
        </p:nvSpPr>
        <p:spPr>
          <a:xfrm>
            <a:off x="609600" y="1878496"/>
            <a:ext cx="10972800" cy="4437622"/>
          </a:xfrm>
        </p:spPr>
        <p:txBody>
          <a:bodyPr/>
          <a:lstStyle/>
          <a:p>
            <a:pPr>
              <a:buClr>
                <a:srgbClr val="139D51"/>
              </a:buClr>
            </a:pPr>
            <a:r>
              <a:rPr lang="en-US" dirty="0">
                <a:latin typeface="+mj-lt"/>
              </a:rPr>
              <a:t>Sensing matrix 𝚽 may have </a:t>
            </a:r>
            <a:r>
              <a:rPr lang="en-US" dirty="0" smtClean="0">
                <a:latin typeface="+mj-lt"/>
              </a:rPr>
              <a:t>inaccuracies</a:t>
            </a:r>
          </a:p>
          <a:p>
            <a:pPr>
              <a:buClr>
                <a:srgbClr val="139D51"/>
              </a:buClr>
            </a:pPr>
            <a:r>
              <a:rPr lang="en-US" dirty="0" smtClean="0">
                <a:latin typeface="+mj-lt"/>
              </a:rPr>
              <a:t>Sources: Calibration error, relative motion between instrument </a:t>
            </a:r>
            <a:r>
              <a:rPr lang="en-US" dirty="0">
                <a:latin typeface="+mj-lt"/>
              </a:rPr>
              <a:t>and </a:t>
            </a:r>
            <a:r>
              <a:rPr lang="en-US" dirty="0" smtClean="0">
                <a:latin typeface="+mj-lt"/>
              </a:rPr>
              <a:t>sample</a:t>
            </a:r>
          </a:p>
          <a:p>
            <a:pPr>
              <a:buClr>
                <a:srgbClr val="139D51"/>
              </a:buClr>
            </a:pPr>
            <a:r>
              <a:rPr lang="en-US" dirty="0" smtClean="0">
                <a:latin typeface="+mj-lt"/>
              </a:rPr>
              <a:t>E.g.: Frequencies </a:t>
            </a:r>
            <a:r>
              <a:rPr lang="en-US" dirty="0">
                <a:latin typeface="+mj-lt"/>
              </a:rPr>
              <a:t>of </a:t>
            </a:r>
            <a:r>
              <a:rPr lang="en-US" dirty="0" smtClean="0">
                <a:latin typeface="+mj-lt"/>
              </a:rPr>
              <a:t>Fourier sensing </a:t>
            </a:r>
            <a:r>
              <a:rPr lang="en-US" dirty="0">
                <a:latin typeface="+mj-lt"/>
              </a:rPr>
              <a:t>matrix in MRI being off by a small </a:t>
            </a:r>
            <a:r>
              <a:rPr lang="en-US" dirty="0" smtClean="0">
                <a:latin typeface="+mj-lt"/>
              </a:rPr>
              <a:t>amount, tomography </a:t>
            </a:r>
            <a:r>
              <a:rPr lang="en-US" dirty="0">
                <a:latin typeface="+mj-lt"/>
              </a:rPr>
              <a:t>projection angles being imperfectly </a:t>
            </a:r>
            <a:r>
              <a:rPr lang="en-US" dirty="0" smtClean="0">
                <a:latin typeface="+mj-lt"/>
              </a:rPr>
              <a:t>known, etc.</a:t>
            </a:r>
          </a:p>
          <a:p>
            <a:pPr>
              <a:buClr>
                <a:srgbClr val="139D51"/>
              </a:buClr>
            </a:pPr>
            <a:r>
              <a:rPr lang="en-US" dirty="0" smtClean="0">
                <a:latin typeface="+mj-lt"/>
              </a:rPr>
              <a:t>Because of its widespread use, we consider the Fourier sensing matrix for measurement</a:t>
            </a:r>
          </a:p>
          <a:p>
            <a:pPr>
              <a:buClr>
                <a:srgbClr val="139D51"/>
              </a:buClr>
            </a:pPr>
            <a:r>
              <a:rPr lang="en-US" dirty="0" smtClean="0">
                <a:latin typeface="+mj-lt"/>
              </a:rPr>
              <a:t>The framework developed is more general in applicability than the specific cases mentioned</a:t>
            </a:r>
          </a:p>
          <a:p>
            <a:pPr>
              <a:buClr>
                <a:srgbClr val="139D51"/>
              </a:buClr>
            </a:pPr>
            <a:endParaRPr lang="en-US" dirty="0">
              <a:latin typeface="+mj-lt"/>
            </a:endParaRPr>
          </a:p>
          <a:p>
            <a:pPr>
              <a:buClr>
                <a:srgbClr val="139D51"/>
              </a:buClr>
            </a:pPr>
            <a:endParaRPr lang="en-US" dirty="0">
              <a:latin typeface="+mj-lt"/>
            </a:endParaRPr>
          </a:p>
          <a:p>
            <a:pPr>
              <a:buClr>
                <a:srgbClr val="139D51"/>
              </a:buClr>
            </a:pPr>
            <a:endParaRPr lang="en-US" dirty="0">
              <a:latin typeface="+mj-lt"/>
            </a:endParaRPr>
          </a:p>
          <a:p>
            <a:pPr>
              <a:buClr>
                <a:srgbClr val="139D51"/>
              </a:buClr>
            </a:pPr>
            <a:endParaRPr lang="en-IN" dirty="0">
              <a:latin typeface="+mj-lt"/>
            </a:endParaRPr>
          </a:p>
        </p:txBody>
      </p:sp>
    </p:spTree>
    <p:extLst>
      <p:ext uri="{BB962C8B-B14F-4D97-AF65-F5344CB8AC3E}">
        <p14:creationId xmlns:p14="http://schemas.microsoft.com/office/powerpoint/2010/main" val="213203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a:t>
            </a:r>
            <a:endParaRPr lang="en-IN" dirty="0"/>
          </a:p>
        </p:txBody>
      </p:sp>
      <mc:AlternateContent xmlns:mc="http://schemas.openxmlformats.org/markup-compatibility/2006">
        <mc:Choice xmlns:a14="http://schemas.microsoft.com/office/drawing/2010/main" Requires="a14">
          <p:sp>
            <p:nvSpPr>
              <p:cNvPr id="7" name="Content Placeholder 1"/>
              <p:cNvSpPr>
                <a:spLocks noGrp="1"/>
              </p:cNvSpPr>
              <p:nvPr>
                <p:ph idx="1"/>
              </p:nvPr>
            </p:nvSpPr>
            <p:spPr>
              <a:xfrm>
                <a:off x="609600" y="1878496"/>
                <a:ext cx="10972800" cy="4437622"/>
              </a:xfrm>
            </p:spPr>
            <p:txBody>
              <a:bodyPr/>
              <a:lstStyle/>
              <a:p>
                <a:pPr marL="109728" indent="0">
                  <a:buNone/>
                </a:pPr>
                <a:r>
                  <a:rPr lang="en-IN" dirty="0" smtClean="0"/>
                  <a:t>Consider the case of a Fourier sensing matrix with erroneously specified frequencies</a:t>
                </a:r>
              </a:p>
              <a:p>
                <a:pPr marL="109728" indent="0">
                  <a:buNone/>
                </a:pPr>
                <a:r>
                  <a:rPr lang="en-IN" dirty="0" smtClean="0"/>
                  <a:t>Instead of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𝒚</m:t>
                        </m:r>
                      </m:e>
                      <m:sub>
                        <m:r>
                          <a:rPr lang="en-IN" b="1" i="1" smtClean="0">
                            <a:latin typeface="Cambria Math" panose="02040503050406030204" pitchFamily="18" charset="0"/>
                          </a:rPr>
                          <m:t>𝒕𝒓𝒖𝒆</m:t>
                        </m:r>
                      </m:sub>
                    </m:sSub>
                    <m:r>
                      <a:rPr lang="en-IN" b="0" i="1" smtClean="0">
                        <a:latin typeface="Cambria Math" panose="02040503050406030204" pitchFamily="18" charset="0"/>
                      </a:rPr>
                      <m:t>= </m:t>
                    </m:r>
                    <m:r>
                      <a:rPr lang="en-IN" b="1" i="1" smtClean="0">
                        <a:latin typeface="Cambria Math" panose="02040503050406030204" pitchFamily="18" charset="0"/>
                      </a:rPr>
                      <m:t>𝑭𝒙</m:t>
                    </m:r>
                  </m:oMath>
                </a14:m>
                <a:r>
                  <a:rPr lang="en-IN" dirty="0" smtClean="0"/>
                  <a:t>   + </a:t>
                </a:r>
                <a14:m>
                  <m:oMath xmlns:m="http://schemas.openxmlformats.org/officeDocument/2006/math">
                    <m:r>
                      <a:rPr lang="en-IN" b="1" i="1">
                        <a:latin typeface="Cambria Math" panose="02040503050406030204" pitchFamily="18" charset="0"/>
                        <a:ea typeface="Cambria Math" panose="02040503050406030204" pitchFamily="18" charset="0"/>
                      </a:rPr>
                      <m:t>𝜺</m:t>
                    </m:r>
                  </m:oMath>
                </a14:m>
                <a:r>
                  <a:rPr lang="en-IN" dirty="0" smtClean="0"/>
                  <a:t>		</a:t>
                </a:r>
              </a:p>
              <a:p>
                <a:pPr marL="109728" indent="0">
                  <a:buNone/>
                </a:pPr>
                <a:r>
                  <a:rPr lang="en-IN" dirty="0" smtClean="0"/>
                  <a:t>We measure</a:t>
                </a:r>
                <a:r>
                  <a:rPr lang="en-IN" dirty="0"/>
                  <a:t>		</a:t>
                </a:r>
                <a:r>
                  <a:rPr lang="en-IN" dirty="0" smtClean="0"/>
                  <a:t> </a:t>
                </a:r>
                <a14:m>
                  <m:oMath xmlns:m="http://schemas.openxmlformats.org/officeDocument/2006/math">
                    <m:r>
                      <a:rPr lang="en-IN" b="1" i="1">
                        <a:latin typeface="Cambria Math" panose="02040503050406030204" pitchFamily="18" charset="0"/>
                      </a:rPr>
                      <m:t>𝒚</m:t>
                    </m:r>
                    <m:r>
                      <a:rPr lang="en-IN" b="0" i="1" smtClean="0">
                        <a:latin typeface="Cambria Math" panose="02040503050406030204" pitchFamily="18" charset="0"/>
                      </a:rPr>
                      <m:t>        </m:t>
                    </m:r>
                    <m:r>
                      <a:rPr lang="en-IN" i="1">
                        <a:latin typeface="Cambria Math" panose="02040503050406030204" pitchFamily="18" charset="0"/>
                      </a:rPr>
                      <m:t>=</m:t>
                    </m:r>
                    <m:r>
                      <a:rPr lang="en-IN" b="1" i="1" smtClean="0">
                        <a:latin typeface="Cambria Math" panose="02040503050406030204" pitchFamily="18" charset="0"/>
                      </a:rPr>
                      <m:t> </m:t>
                    </m:r>
                    <m:acc>
                      <m:accPr>
                        <m:chr m:val="̃"/>
                        <m:ctrlPr>
                          <a:rPr lang="en-IN" b="1" i="1">
                            <a:latin typeface="Cambria Math" panose="02040503050406030204" pitchFamily="18" charset="0"/>
                          </a:rPr>
                        </m:ctrlPr>
                      </m:accPr>
                      <m:e>
                        <m:r>
                          <a:rPr lang="en-IN" b="1" i="1">
                            <a:latin typeface="Cambria Math" panose="02040503050406030204" pitchFamily="18" charset="0"/>
                          </a:rPr>
                          <m:t>𝑭</m:t>
                        </m:r>
                      </m:e>
                    </m:acc>
                    <m:r>
                      <a:rPr lang="en-IN" b="1" i="1">
                        <a:latin typeface="Cambria Math" panose="02040503050406030204" pitchFamily="18" charset="0"/>
                      </a:rPr>
                      <m:t>𝒙</m:t>
                    </m:r>
                  </m:oMath>
                </a14:m>
                <a:r>
                  <a:rPr lang="en-IN" dirty="0"/>
                  <a:t> </a:t>
                </a:r>
                <a:r>
                  <a:rPr lang="en-IN" dirty="0" smtClean="0"/>
                  <a:t> </a:t>
                </a:r>
                <a:r>
                  <a:rPr lang="en-IN" sz="1800" dirty="0" smtClean="0"/>
                  <a:t> </a:t>
                </a:r>
                <a:r>
                  <a:rPr lang="en-IN" dirty="0" smtClean="0"/>
                  <a:t>+ </a:t>
                </a:r>
                <a14:m>
                  <m:oMath xmlns:m="http://schemas.openxmlformats.org/officeDocument/2006/math">
                    <m:r>
                      <a:rPr lang="en-IN" b="1" i="1">
                        <a:latin typeface="Cambria Math" panose="02040503050406030204" pitchFamily="18" charset="0"/>
                        <a:ea typeface="Cambria Math" panose="02040503050406030204" pitchFamily="18" charset="0"/>
                      </a:rPr>
                      <m:t>𝜺</m:t>
                    </m:r>
                  </m:oMath>
                </a14:m>
                <a:endParaRPr lang="en-IN" dirty="0"/>
              </a:p>
              <a:p>
                <a:pPr marL="109728" indent="0">
                  <a:buNone/>
                </a:pPr>
                <a:endParaRPr lang="en-IN" dirty="0" smtClean="0"/>
              </a:p>
              <a:p>
                <a:pPr marL="109728" indent="0">
                  <a:buNone/>
                </a:pPr>
                <a:r>
                  <a:rPr lang="en-IN" dirty="0"/>
                  <a:t>Where</a:t>
                </a:r>
                <a:endParaRPr lang="en-IN" b="1" dirty="0" smtClean="0"/>
              </a:p>
              <a:p>
                <a:pPr marL="109728" indent="0">
                  <a:buNone/>
                </a:pPr>
                <a:r>
                  <a:rPr lang="en-IN" b="1" i="1" dirty="0" smtClean="0"/>
                  <a:t>	</a:t>
                </a:r>
                <a14:m>
                  <m:oMath xmlns:m="http://schemas.openxmlformats.org/officeDocument/2006/math">
                    <m:r>
                      <a:rPr lang="en-IN" b="1" i="1">
                        <a:latin typeface="Cambria Math" panose="02040503050406030204" pitchFamily="18" charset="0"/>
                      </a:rPr>
                      <m:t>𝑭</m:t>
                    </m:r>
                  </m:oMath>
                </a14:m>
                <a:r>
                  <a:rPr lang="en-IN" dirty="0"/>
                  <a:t>: </a:t>
                </a:r>
                <a:r>
                  <a:rPr lang="en-US" dirty="0" smtClean="0"/>
                  <a:t>Fourier </a:t>
                </a:r>
                <a:r>
                  <a:rPr lang="en-US" dirty="0" smtClean="0"/>
                  <a:t>sensing matrix </a:t>
                </a:r>
                <a:r>
                  <a:rPr lang="en-US" dirty="0"/>
                  <a:t>at </a:t>
                </a:r>
                <a:r>
                  <a:rPr lang="en-US" dirty="0" smtClean="0"/>
                  <a:t>presumed frequencies </a:t>
                </a:r>
                <a14:m>
                  <m:oMath xmlns:m="http://schemas.openxmlformats.org/officeDocument/2006/math">
                    <m:r>
                      <a:rPr lang="en-IN" b="1" i="1" smtClean="0">
                        <a:latin typeface="Cambria Math" panose="02040503050406030204" pitchFamily="18" charset="0"/>
                      </a:rPr>
                      <m:t>𝒖</m:t>
                    </m:r>
                  </m:oMath>
                </a14:m>
                <a:endParaRPr lang="en-US" dirty="0" smtClean="0"/>
              </a:p>
              <a:p>
                <a:pPr marL="109728" indent="0">
                  <a:buNone/>
                </a:pPr>
                <a:r>
                  <a:rPr lang="en-IN" b="1" dirty="0" smtClean="0"/>
                  <a:t>	</a:t>
                </a:r>
                <a14:m>
                  <m:oMath xmlns:m="http://schemas.openxmlformats.org/officeDocument/2006/math">
                    <m:acc>
                      <m:accPr>
                        <m:chr m:val="̃"/>
                        <m:ctrlPr>
                          <a:rPr lang="en-IN" b="1" i="1">
                            <a:latin typeface="Cambria Math" panose="02040503050406030204" pitchFamily="18" charset="0"/>
                          </a:rPr>
                        </m:ctrlPr>
                      </m:accPr>
                      <m:e>
                        <m:r>
                          <a:rPr lang="en-IN" b="1" i="1" smtClean="0">
                            <a:latin typeface="Cambria Math" panose="02040503050406030204" pitchFamily="18" charset="0"/>
                          </a:rPr>
                          <m:t>𝑭</m:t>
                        </m:r>
                      </m:e>
                    </m:acc>
                  </m:oMath>
                </a14:m>
                <a:r>
                  <a:rPr lang="en-US" dirty="0" smtClean="0"/>
                  <a:t>: </a:t>
                </a:r>
                <a:r>
                  <a:rPr lang="en-US" smtClean="0"/>
                  <a:t>Fourier </a:t>
                </a:r>
                <a:r>
                  <a:rPr lang="en-US" smtClean="0"/>
                  <a:t>sensing matrix </a:t>
                </a:r>
                <a:r>
                  <a:rPr lang="en-US" dirty="0" smtClean="0"/>
                  <a:t>at the </a:t>
                </a:r>
                <a:r>
                  <a:rPr lang="en-IN" dirty="0" smtClean="0"/>
                  <a:t>perturbed frequencies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𝒖</m:t>
                        </m:r>
                      </m:e>
                    </m:acc>
                  </m:oMath>
                </a14:m>
                <a:endParaRPr lang="en-IN" b="1" dirty="0" smtClean="0"/>
              </a:p>
              <a:p>
                <a:pPr marL="109728" indent="0">
                  <a:buNone/>
                </a:pPr>
                <a:r>
                  <a:rPr lang="en-IN" b="1" dirty="0" smtClean="0"/>
                  <a:t>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𝒖</m:t>
                        </m:r>
                      </m:e>
                    </m:acc>
                    <m:r>
                      <a:rPr lang="en-IN" b="1" i="1" smtClean="0">
                        <a:latin typeface="Cambria Math" panose="02040503050406030204" pitchFamily="18" charset="0"/>
                      </a:rPr>
                      <m:t>=</m:t>
                    </m:r>
                    <m:r>
                      <a:rPr lang="en-IN" b="1" i="1" smtClean="0">
                        <a:latin typeface="Cambria Math" panose="02040503050406030204" pitchFamily="18" charset="0"/>
                      </a:rPr>
                      <m:t>𝒖</m:t>
                    </m:r>
                    <m:r>
                      <a:rPr lang="en-IN" b="1" i="1" smtClean="0">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𝜹</m:t>
                    </m:r>
                    <m:r>
                      <a:rPr lang="en-IN" b="1" i="1" smtClean="0">
                        <a:latin typeface="Cambria Math" panose="02040503050406030204" pitchFamily="18" charset="0"/>
                        <a:ea typeface="Cambria Math" panose="02040503050406030204" pitchFamily="18" charset="0"/>
                      </a:rPr>
                      <m:t>𝒖</m:t>
                    </m:r>
                  </m:oMath>
                </a14:m>
                <a:r>
                  <a:rPr lang="en-IN" dirty="0" smtClean="0"/>
                  <a:t>, 	</a:t>
                </a:r>
                <a14:m>
                  <m:oMath xmlns:m="http://schemas.openxmlformats.org/officeDocument/2006/math">
                    <m:r>
                      <a:rPr lang="en-IN" b="1" i="1">
                        <a:latin typeface="Cambria Math" panose="02040503050406030204" pitchFamily="18" charset="0"/>
                        <a:ea typeface="Cambria Math" panose="02040503050406030204" pitchFamily="18" charset="0"/>
                      </a:rPr>
                      <m:t>𝜹</m:t>
                    </m:r>
                    <m:r>
                      <a:rPr lang="en-IN" b="1" i="1">
                        <a:latin typeface="Cambria Math" panose="02040503050406030204" pitchFamily="18" charset="0"/>
                        <a:ea typeface="Cambria Math" panose="02040503050406030204" pitchFamily="18" charset="0"/>
                      </a:rPr>
                      <m:t>𝒖</m:t>
                    </m:r>
                  </m:oMath>
                </a14:m>
                <a:r>
                  <a:rPr lang="en-IN" dirty="0" smtClean="0"/>
                  <a:t> is small.</a:t>
                </a:r>
              </a:p>
              <a:p>
                <a:pPr marL="109728" indent="0">
                  <a:buNone/>
                </a:pPr>
                <a:endParaRPr lang="en-IN" dirty="0" smtClean="0"/>
              </a:p>
            </p:txBody>
          </p:sp>
        </mc:Choice>
        <mc:Fallback>
          <p:sp>
            <p:nvSpPr>
              <p:cNvPr id="7" name="Content Placeholder 1"/>
              <p:cNvSpPr>
                <a:spLocks noGrp="1" noRot="1" noChangeAspect="1" noMove="1" noResize="1" noEditPoints="1" noAdjustHandles="1" noChangeArrowheads="1" noChangeShapeType="1" noTextEdit="1"/>
              </p:cNvSpPr>
              <p:nvPr>
                <p:ph idx="1"/>
              </p:nvPr>
            </p:nvSpPr>
            <p:spPr>
              <a:xfrm>
                <a:off x="609600" y="1878496"/>
                <a:ext cx="10972800" cy="4437622"/>
              </a:xfrm>
              <a:blipFill rotWithShape="0">
                <a:blip r:embed="rId2"/>
                <a:stretch>
                  <a:fillRect l="-111" t="-1236"/>
                </a:stretch>
              </a:blipFill>
            </p:spPr>
            <p:txBody>
              <a:bodyPr/>
              <a:lstStyle/>
              <a:p>
                <a:r>
                  <a:rPr lang="en-IN">
                    <a:noFill/>
                  </a:rPr>
                  <a:t> </a:t>
                </a:r>
              </a:p>
            </p:txBody>
          </p:sp>
        </mc:Fallback>
      </mc:AlternateContent>
    </p:spTree>
    <p:extLst>
      <p:ext uri="{BB962C8B-B14F-4D97-AF65-F5344CB8AC3E}">
        <p14:creationId xmlns:p14="http://schemas.microsoft.com/office/powerpoint/2010/main" val="214793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Framework</a:t>
            </a:r>
            <a:endParaRPr lang="en-IN" dirty="0"/>
          </a:p>
        </p:txBody>
      </p:sp>
      <mc:AlternateContent xmlns:mc="http://schemas.openxmlformats.org/markup-compatibility/2006" xmlns:a14="http://schemas.microsoft.com/office/drawing/2010/main">
        <mc:Choice Requires="a14">
          <p:sp>
            <p:nvSpPr>
              <p:cNvPr id="5" name="TextBox 4"/>
              <p:cNvSpPr txBox="1"/>
              <p:nvPr/>
            </p:nvSpPr>
            <p:spPr>
              <a:xfrm>
                <a:off x="596348" y="1671735"/>
                <a:ext cx="10887438" cy="2056460"/>
              </a:xfrm>
              <a:prstGeom prst="rect">
                <a:avLst/>
              </a:prstGeom>
              <a:noFill/>
            </p:spPr>
            <p:txBody>
              <a:bodyPr wrap="square" rtlCol="0">
                <a:spAutoFit/>
              </a:bodyPr>
              <a:lstStyle/>
              <a:p>
                <a:r>
                  <a:rPr lang="en-IN" sz="2400" dirty="0" smtClean="0">
                    <a:latin typeface="+mj-lt"/>
                  </a:rPr>
                  <a:t>Using a first order Taylor series approximation</a:t>
                </a:r>
              </a:p>
              <a:p>
                <a:pPr>
                  <a:spcAft>
                    <a:spcPts val="1200"/>
                  </a:spcAft>
                </a:pPr>
                <a14:m>
                  <m:oMathPara xmlns:m="http://schemas.openxmlformats.org/officeDocument/2006/math">
                    <m:oMathParaPr>
                      <m:jc m:val="centerGroup"/>
                    </m:oMathParaPr>
                    <m:oMath xmlns:m="http://schemas.openxmlformats.org/officeDocument/2006/math">
                      <m:acc>
                        <m:accPr>
                          <m:chr m:val="̃"/>
                          <m:ctrlPr>
                            <a:rPr lang="en-IN" sz="2400" b="1" i="1">
                              <a:latin typeface="Cambria Math" panose="02040503050406030204" pitchFamily="18" charset="0"/>
                            </a:rPr>
                          </m:ctrlPr>
                        </m:accPr>
                        <m:e>
                          <m:r>
                            <a:rPr lang="en-IN" sz="2400" b="1" i="1">
                              <a:latin typeface="Cambria Math" panose="02040503050406030204" pitchFamily="18" charset="0"/>
                            </a:rPr>
                            <m:t>𝑭</m:t>
                          </m:r>
                        </m:e>
                      </m:acc>
                      <m:r>
                        <a:rPr lang="en-IN" sz="2400" b="1" i="1" smtClean="0">
                          <a:latin typeface="Cambria Math" panose="02040503050406030204" pitchFamily="18" charset="0"/>
                        </a:rPr>
                        <m:t>=</m:t>
                      </m:r>
                      <m:r>
                        <a:rPr lang="en-IN" sz="2400" b="1" i="1" smtClean="0">
                          <a:latin typeface="Cambria Math" panose="02040503050406030204" pitchFamily="18" charset="0"/>
                        </a:rPr>
                        <m:t>𝑭</m:t>
                      </m:r>
                      <m:r>
                        <a:rPr lang="en-IN" sz="2400" b="1" i="1" smtClean="0">
                          <a:latin typeface="Cambria Math" panose="02040503050406030204" pitchFamily="18" charset="0"/>
                        </a:rPr>
                        <m:t>+ ∆</m:t>
                      </m:r>
                      <m:f>
                        <m:fPr>
                          <m:ctrlPr>
                            <a:rPr lang="en-IN" sz="2400" b="1" i="1" smtClean="0">
                              <a:latin typeface="Cambria Math" panose="02040503050406030204" pitchFamily="18" charset="0"/>
                              <a:ea typeface="Cambria Math" panose="02040503050406030204" pitchFamily="18" charset="0"/>
                            </a:rPr>
                          </m:ctrlPr>
                        </m:fPr>
                        <m:num>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𝑭</m:t>
                          </m:r>
                        </m:num>
                        <m:den>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𝒖</m:t>
                          </m:r>
                        </m:den>
                      </m:f>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𝑹</m:t>
                      </m:r>
                    </m:oMath>
                  </m:oMathPara>
                </a14:m>
                <a:endParaRPr lang="en-IN" sz="2000" dirty="0" smtClean="0">
                  <a:latin typeface="+mj-lt"/>
                </a:endParaRPr>
              </a:p>
              <a:p>
                <a:pPr algn="r"/>
                <a:r>
                  <a:rPr lang="en-IN" sz="2400" dirty="0" smtClean="0"/>
                  <a:t>where </a:t>
                </a:r>
                <a14:m>
                  <m:oMath xmlns:m="http://schemas.openxmlformats.org/officeDocument/2006/math">
                    <m:r>
                      <a:rPr lang="en-IN" sz="2400" b="1" i="1">
                        <a:latin typeface="Cambria Math" panose="02040503050406030204" pitchFamily="18" charset="0"/>
                        <a:ea typeface="Cambria Math" panose="02040503050406030204" pitchFamily="18" charset="0"/>
                      </a:rPr>
                      <m:t>∆</m:t>
                    </m:r>
                  </m:oMath>
                </a14:m>
                <a:r>
                  <a:rPr lang="en-IN" sz="2400" dirty="0" smtClean="0"/>
                  <a:t> </a:t>
                </a:r>
                <a:r>
                  <a:rPr lang="en-IN" sz="2400" dirty="0"/>
                  <a:t>is a diagonal matrix, with </a:t>
                </a:r>
                <a14:m>
                  <m:oMath xmlns:m="http://schemas.openxmlformats.org/officeDocument/2006/math">
                    <m:sSub>
                      <m:sSubPr>
                        <m:ctrlPr>
                          <a:rPr lang="en-IN" sz="2000" i="1" smtClean="0">
                            <a:latin typeface="Cambria Math" panose="02040503050406030204" pitchFamily="18" charset="0"/>
                          </a:rPr>
                        </m:ctrlPr>
                      </m:sSubPr>
                      <m:e>
                        <m:r>
                          <a:rPr lang="en-IN" sz="2000" b="1" i="1">
                            <a:latin typeface="Cambria Math" panose="02040503050406030204" pitchFamily="18" charset="0"/>
                            <a:ea typeface="Cambria Math" panose="02040503050406030204" pitchFamily="18" charset="0"/>
                          </a:rPr>
                          <m:t>∆</m:t>
                        </m:r>
                      </m:e>
                      <m:sub>
                        <m: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1" i="1">
                            <a:latin typeface="Cambria Math" panose="02040503050406030204" pitchFamily="18" charset="0"/>
                            <a:ea typeface="Cambria Math" panose="02040503050406030204" pitchFamily="18" charset="0"/>
                          </a:rPr>
                          <m:t>𝜹</m:t>
                        </m:r>
                        <m:r>
                          <a:rPr lang="en-IN" sz="2000" b="1" i="1">
                            <a:latin typeface="Cambria Math" panose="02040503050406030204" pitchFamily="18" charset="0"/>
                            <a:ea typeface="Cambria Math" panose="02040503050406030204" pitchFamily="18" charset="0"/>
                          </a:rPr>
                          <m:t>𝒖</m:t>
                        </m:r>
                      </m:e>
                      <m:sub>
                        <m:r>
                          <a:rPr lang="en-IN" sz="2000" b="0" i="1" smtClean="0">
                            <a:latin typeface="Cambria Math" panose="02040503050406030204" pitchFamily="18" charset="0"/>
                          </a:rPr>
                          <m:t>𝑖</m:t>
                        </m:r>
                      </m:sub>
                    </m:sSub>
                  </m:oMath>
                </a14:m>
                <a:r>
                  <a:rPr lang="en-IN" sz="2400" dirty="0" smtClean="0"/>
                  <a:t> , </a:t>
                </a:r>
              </a:p>
              <a:p>
                <a:pPr algn="r"/>
                <a14:m>
                  <m:oMath xmlns:m="http://schemas.openxmlformats.org/officeDocument/2006/math">
                    <m:r>
                      <a:rPr lang="en-IN" sz="2000" b="1" i="1">
                        <a:latin typeface="Cambria Math" panose="02040503050406030204" pitchFamily="18" charset="0"/>
                        <a:ea typeface="Cambria Math" panose="02040503050406030204" pitchFamily="18" charset="0"/>
                      </a:rPr>
                      <m:t>𝑹</m:t>
                    </m:r>
                  </m:oMath>
                </a14:m>
                <a:r>
                  <a:rPr lang="en-IN" sz="2400" dirty="0" smtClean="0"/>
                  <a:t> is the second order remainder in the Taylor approximation</a:t>
                </a:r>
              </a:p>
            </p:txBody>
          </p:sp>
        </mc:Choice>
        <mc:Fallback xmlns="">
          <p:sp>
            <p:nvSpPr>
              <p:cNvPr id="5" name="TextBox 4"/>
              <p:cNvSpPr txBox="1">
                <a:spLocks noRot="1" noChangeAspect="1" noMove="1" noResize="1" noEditPoints="1" noAdjustHandles="1" noChangeArrowheads="1" noChangeShapeType="1" noTextEdit="1"/>
              </p:cNvSpPr>
              <p:nvPr/>
            </p:nvSpPr>
            <p:spPr>
              <a:xfrm>
                <a:off x="596348" y="1671735"/>
                <a:ext cx="10887438" cy="2056460"/>
              </a:xfrm>
              <a:prstGeom prst="rect">
                <a:avLst/>
              </a:prstGeom>
              <a:blipFill rotWithShape="0">
                <a:blip r:embed="rId2"/>
                <a:stretch>
                  <a:fillRect l="-896" t="-2367" r="-1512" b="-56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96348" y="3856385"/>
                <a:ext cx="10887437" cy="2686120"/>
              </a:xfrm>
              <a:prstGeom prst="rect">
                <a:avLst/>
              </a:prstGeom>
            </p:spPr>
            <p:txBody>
              <a:bodyPr wrap="square">
                <a:spAutoFit/>
              </a:bodyPr>
              <a:lstStyle/>
              <a:p>
                <a:pPr lvl="0"/>
                <a:r>
                  <a:rPr lang="en-IN" sz="2400" dirty="0" smtClean="0">
                    <a:solidFill>
                      <a:srgbClr val="000000"/>
                    </a:solidFill>
                    <a:latin typeface="Calibri Light" panose="020F0302020204030204"/>
                  </a:rPr>
                  <a:t>It can be verified that</a:t>
                </a:r>
              </a:p>
              <a:p>
                <a:pPr lvl="0"/>
                <a14:m>
                  <m:oMathPara xmlns:m="http://schemas.openxmlformats.org/officeDocument/2006/math">
                    <m:oMathParaPr>
                      <m:jc m:val="centerGroup"/>
                    </m:oMathParaPr>
                    <m:oMath xmlns:m="http://schemas.openxmlformats.org/officeDocument/2006/math">
                      <m:f>
                        <m:fPr>
                          <m:ctrlPr>
                            <a:rPr lang="en-IN" sz="2400" b="1" i="1" smtClean="0">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𝑭</m:t>
                          </m:r>
                        </m:num>
                        <m:den>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𝒖</m:t>
                          </m:r>
                        </m:den>
                      </m:f>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𝑭𝑿</m:t>
                      </m:r>
                    </m:oMath>
                  </m:oMathPara>
                </a14:m>
                <a:endParaRPr lang="en-IN" sz="2400" dirty="0" smtClean="0">
                  <a:solidFill>
                    <a:srgbClr val="000000"/>
                  </a:solidFill>
                  <a:latin typeface="Calibri Light" panose="020F0302020204030204"/>
                </a:endParaRPr>
              </a:p>
              <a:p>
                <a:pPr lvl="0" algn="r"/>
                <a:r>
                  <a:rPr lang="en-IN" sz="2400" dirty="0" smtClean="0">
                    <a:solidFill>
                      <a:srgbClr val="000000"/>
                    </a:solidFill>
                    <a:latin typeface="Calibri Light" panose="020F0302020204030204"/>
                  </a:rPr>
                  <a:t>where </a:t>
                </a:r>
                <a14:m>
                  <m:oMath xmlns:m="http://schemas.openxmlformats.org/officeDocument/2006/math">
                    <m:r>
                      <a:rPr lang="en-IN" sz="2400" b="1" i="1" smtClean="0">
                        <a:solidFill>
                          <a:srgbClr val="000000"/>
                        </a:solidFill>
                        <a:latin typeface="Cambria Math" panose="02040503050406030204" pitchFamily="18" charset="0"/>
                        <a:ea typeface="Cambria Math" panose="02040503050406030204" pitchFamily="18" charset="0"/>
                      </a:rPr>
                      <m:t>𝑿</m:t>
                    </m:r>
                  </m:oMath>
                </a14:m>
                <a:r>
                  <a:rPr lang="en-IN" sz="2400" dirty="0" smtClean="0">
                    <a:solidFill>
                      <a:srgbClr val="000000"/>
                    </a:solidFill>
                    <a:latin typeface="Calibri Light" panose="020F0302020204030204"/>
                  </a:rPr>
                  <a:t> </a:t>
                </a:r>
                <a:r>
                  <a:rPr lang="en-IN" sz="2400" dirty="0">
                    <a:solidFill>
                      <a:srgbClr val="000000"/>
                    </a:solidFill>
                    <a:latin typeface="Calibri Light" panose="020F0302020204030204"/>
                  </a:rPr>
                  <a:t>is a diagonal matrix, </a:t>
                </a:r>
                <a:r>
                  <a:rPr lang="en-IN" sz="2400" dirty="0" smtClean="0">
                    <a:solidFill>
                      <a:srgbClr val="000000"/>
                    </a:solidFill>
                    <a:latin typeface="Calibri Light" panose="020F0302020204030204"/>
                  </a:rPr>
                  <a:t>with </a:t>
                </a:r>
                <a14:m>
                  <m:oMath xmlns:m="http://schemas.openxmlformats.org/officeDocument/2006/math">
                    <m:sSub>
                      <m:sSubPr>
                        <m:ctrlPr>
                          <a:rPr lang="en-IN" sz="2400" i="1">
                            <a:latin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𝑿</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𝑖</m:t>
                        </m:r>
                      </m:sub>
                    </m:sSub>
                    <m:r>
                      <a:rPr lang="en-IN" sz="2400" i="1">
                        <a:latin typeface="Cambria Math" panose="02040503050406030204" pitchFamily="18" charset="0"/>
                      </a:rPr>
                      <m:t>=</m:t>
                    </m:r>
                  </m:oMath>
                </a14:m>
                <a:r>
                  <a:rPr lang="en-IN" sz="2400" dirty="0" smtClean="0">
                    <a:solidFill>
                      <a:srgbClr val="000000"/>
                    </a:solidFill>
                    <a:latin typeface="Calibri Light" panose="020F0302020204030204"/>
                  </a:rPr>
                  <a:t> </a:t>
                </a:r>
                <a14:m>
                  <m:oMath xmlns:m="http://schemas.openxmlformats.org/officeDocument/2006/math">
                    <m:d>
                      <m:dPr>
                        <m:ctrlPr>
                          <a:rPr lang="en-IN" sz="2400" i="1" dirty="0" smtClean="0">
                            <a:solidFill>
                              <a:srgbClr val="000000"/>
                            </a:solidFill>
                            <a:latin typeface="Cambria Math" panose="02040503050406030204" pitchFamily="18" charset="0"/>
                          </a:rPr>
                        </m:ctrlPr>
                      </m:dPr>
                      <m:e>
                        <m:r>
                          <a:rPr lang="en-IN" sz="2400" b="0" i="1" dirty="0" smtClean="0">
                            <a:solidFill>
                              <a:srgbClr val="000000"/>
                            </a:solidFill>
                            <a:latin typeface="Cambria Math" panose="02040503050406030204" pitchFamily="18" charset="0"/>
                          </a:rPr>
                          <m:t>−2</m:t>
                        </m:r>
                        <m:r>
                          <a:rPr lang="en-IN" sz="2400" b="0" i="1" dirty="0" smtClean="0">
                            <a:solidFill>
                              <a:srgbClr val="000000"/>
                            </a:solidFill>
                            <a:latin typeface="Cambria Math" panose="02040503050406030204" pitchFamily="18" charset="0"/>
                            <a:ea typeface="Cambria Math" panose="02040503050406030204" pitchFamily="18" charset="0"/>
                          </a:rPr>
                          <m:t>𝜋</m:t>
                        </m:r>
                        <m:r>
                          <a:rPr lang="en-IN" sz="2400" b="0" i="1" dirty="0" smtClean="0">
                            <a:solidFill>
                              <a:srgbClr val="000000"/>
                            </a:solidFill>
                            <a:latin typeface="Cambria Math" panose="02040503050406030204" pitchFamily="18" charset="0"/>
                            <a:ea typeface="Cambria Math" panose="02040503050406030204" pitchFamily="18" charset="0"/>
                          </a:rPr>
                          <m:t>𝑗</m:t>
                        </m:r>
                        <m:r>
                          <a:rPr lang="en-IN" sz="2400" b="0" i="1" dirty="0" smtClean="0">
                            <a:solidFill>
                              <a:srgbClr val="000000"/>
                            </a:solidFill>
                            <a:latin typeface="Cambria Math" panose="02040503050406030204" pitchFamily="18" charset="0"/>
                            <a:ea typeface="Cambria Math" panose="02040503050406030204" pitchFamily="18" charset="0"/>
                          </a:rPr>
                          <m:t> </m:t>
                        </m:r>
                        <m:f>
                          <m:fPr>
                            <m:ctrlPr>
                              <a:rPr lang="en-IN" sz="2400" b="0" i="1" dirty="0" smtClean="0">
                                <a:solidFill>
                                  <a:srgbClr val="000000"/>
                                </a:solidFill>
                                <a:latin typeface="Cambria Math" panose="02040503050406030204" pitchFamily="18" charset="0"/>
                                <a:ea typeface="Cambria Math" panose="02040503050406030204" pitchFamily="18" charset="0"/>
                              </a:rPr>
                            </m:ctrlPr>
                          </m:fPr>
                          <m:num>
                            <m:r>
                              <a:rPr lang="en-IN" sz="2400" b="0" i="1" dirty="0" smtClean="0">
                                <a:solidFill>
                                  <a:srgbClr val="000000"/>
                                </a:solidFill>
                                <a:latin typeface="Cambria Math" panose="02040503050406030204" pitchFamily="18" charset="0"/>
                                <a:ea typeface="Cambria Math" panose="02040503050406030204" pitchFamily="18" charset="0"/>
                              </a:rPr>
                              <m:t>𝑖</m:t>
                            </m:r>
                          </m:num>
                          <m:den>
                            <m:r>
                              <a:rPr lang="en-IN" sz="2400" b="0" i="1" dirty="0" smtClean="0">
                                <a:solidFill>
                                  <a:srgbClr val="000000"/>
                                </a:solidFill>
                                <a:latin typeface="Cambria Math" panose="02040503050406030204" pitchFamily="18" charset="0"/>
                                <a:ea typeface="Cambria Math" panose="02040503050406030204" pitchFamily="18" charset="0"/>
                              </a:rPr>
                              <m:t>𝑁</m:t>
                            </m:r>
                          </m:den>
                        </m:f>
                      </m:e>
                    </m:d>
                  </m:oMath>
                </a14:m>
                <a:endParaRPr lang="en-IN" sz="2400" dirty="0" smtClean="0">
                  <a:solidFill>
                    <a:srgbClr val="000000"/>
                  </a:solidFill>
                  <a:latin typeface="Calibri Light" panose="020F0302020204030204"/>
                </a:endParaRPr>
              </a:p>
              <a:p>
                <a:pPr lvl="0"/>
                <a:r>
                  <a:rPr lang="en-IN" sz="2400" dirty="0" smtClean="0">
                    <a:solidFill>
                      <a:srgbClr val="000000"/>
                    </a:solidFill>
                    <a:latin typeface="Calibri Light" panose="020F0302020204030204"/>
                  </a:rPr>
                  <a:t>Therefore, 			       </a:t>
                </a:r>
                <a14:m>
                  <m:oMath xmlns:m="http://schemas.openxmlformats.org/officeDocument/2006/math">
                    <m:r>
                      <a:rPr lang="en-IN" sz="2400" b="1" i="1" smtClean="0">
                        <a:solidFill>
                          <a:srgbClr val="000000"/>
                        </a:solidFill>
                        <a:latin typeface="Cambria Math" panose="02040503050406030204" pitchFamily="18" charset="0"/>
                      </a:rPr>
                      <m:t>𝒚</m:t>
                    </m:r>
                    <m:r>
                      <a:rPr lang="en-IN" sz="2400" b="1" i="1" smtClean="0">
                        <a:solidFill>
                          <a:srgbClr val="000000"/>
                        </a:solidFill>
                        <a:latin typeface="Cambria Math" panose="02040503050406030204" pitchFamily="18" charset="0"/>
                      </a:rPr>
                      <m:t>=</m:t>
                    </m:r>
                    <m:d>
                      <m:dPr>
                        <m:ctrlPr>
                          <a:rPr lang="en-IN" sz="2400" b="1" i="1" smtClean="0">
                            <a:solidFill>
                              <a:srgbClr val="000000"/>
                            </a:solidFill>
                            <a:latin typeface="Cambria Math" panose="02040503050406030204" pitchFamily="18" charset="0"/>
                          </a:rPr>
                        </m:ctrlPr>
                      </m:dPr>
                      <m:e>
                        <m:r>
                          <a:rPr lang="en-IN" sz="2400" b="1" i="1" smtClean="0">
                            <a:solidFill>
                              <a:srgbClr val="000000"/>
                            </a:solidFill>
                            <a:latin typeface="Cambria Math" panose="02040503050406030204" pitchFamily="18" charset="0"/>
                          </a:rPr>
                          <m:t>𝑭</m:t>
                        </m:r>
                        <m:r>
                          <a:rPr lang="en-IN" sz="2400" b="1" i="1" smtClean="0">
                            <a:solidFill>
                              <a:srgbClr val="000000"/>
                            </a:solidFill>
                            <a:latin typeface="Cambria Math" panose="02040503050406030204" pitchFamily="18" charset="0"/>
                          </a:rPr>
                          <m:t>+</m:t>
                        </m:r>
                        <m:r>
                          <a:rPr lang="en-IN" sz="2800" b="1" i="1">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rPr>
                          <m:t>𝑭𝑿</m:t>
                        </m:r>
                      </m:e>
                    </m:d>
                    <m:r>
                      <a:rPr lang="en-IN" sz="2400" b="1" i="1" smtClean="0">
                        <a:solidFill>
                          <a:srgbClr val="000000"/>
                        </a:solidFill>
                        <a:latin typeface="Cambria Math" panose="02040503050406030204" pitchFamily="18" charset="0"/>
                      </a:rPr>
                      <m:t>𝒙</m:t>
                    </m:r>
                  </m:oMath>
                </a14:m>
                <a:endParaRPr lang="en-IN" sz="2400" b="1" dirty="0" smtClean="0">
                  <a:solidFill>
                    <a:srgbClr val="000000"/>
                  </a:solidFill>
                  <a:latin typeface="Calibri Light" panose="020F0302020204030204"/>
                </a:endParaRPr>
              </a:p>
              <a:p>
                <a:pPr lvl="0">
                  <a:spcBef>
                    <a:spcPts val="1800"/>
                  </a:spcBef>
                  <a:spcAft>
                    <a:spcPts val="600"/>
                  </a:spcAft>
                </a:pPr>
                <a:r>
                  <a:rPr lang="en-IN" sz="2400" dirty="0" smtClean="0">
                    <a:solidFill>
                      <a:srgbClr val="000000"/>
                    </a:solidFill>
                    <a:latin typeface="Calibri Light" panose="020F0302020204030204"/>
                  </a:rPr>
                  <a:t>The </a:t>
                </a:r>
                <a:r>
                  <a:rPr lang="en-IN" sz="2400" dirty="0">
                    <a:solidFill>
                      <a:srgbClr val="000000"/>
                    </a:solidFill>
                    <a:latin typeface="Calibri Light" panose="020F0302020204030204"/>
                  </a:rPr>
                  <a:t>algorithm </a:t>
                </a:r>
                <a:r>
                  <a:rPr lang="en-IN" sz="2400" dirty="0" smtClean="0">
                    <a:solidFill>
                      <a:srgbClr val="000000"/>
                    </a:solidFill>
                    <a:latin typeface="Calibri Light" panose="020F0302020204030204"/>
                  </a:rPr>
                  <a:t>is designed for </a:t>
                </a:r>
                <a:r>
                  <a:rPr lang="en-IN" sz="2400" dirty="0">
                    <a:solidFill>
                      <a:srgbClr val="000000"/>
                    </a:solidFill>
                    <a:latin typeface="Calibri Light" panose="020F0302020204030204"/>
                  </a:rPr>
                  <a:t>a general acquisition model of the </a:t>
                </a:r>
                <a:r>
                  <a:rPr lang="en-IN" sz="2400" dirty="0" smtClean="0">
                    <a:solidFill>
                      <a:srgbClr val="000000"/>
                    </a:solidFill>
                    <a:latin typeface="Calibri Light" panose="020F0302020204030204"/>
                  </a:rPr>
                  <a:t>form</a:t>
                </a:r>
                <a:r>
                  <a:rPr lang="en-IN" sz="2400" dirty="0" smtClean="0">
                    <a:solidFill>
                      <a:srgbClr val="0070C0"/>
                    </a:solidFill>
                    <a:latin typeface="Calibri Light" panose="020F0302020204030204"/>
                  </a:rPr>
                  <a:t> </a:t>
                </a:r>
                <a14:m>
                  <m:oMath xmlns:m="http://schemas.openxmlformats.org/officeDocument/2006/math">
                    <m:r>
                      <a:rPr lang="en-IN" sz="2400" b="1" i="1">
                        <a:solidFill>
                          <a:srgbClr val="0070C0"/>
                        </a:solidFill>
                        <a:latin typeface="Cambria Math" panose="02040503050406030204" pitchFamily="18" charset="0"/>
                      </a:rPr>
                      <m:t>𝒚</m:t>
                    </m:r>
                    <m:r>
                      <a:rPr lang="en-IN" sz="2400" b="1" i="1">
                        <a:solidFill>
                          <a:srgbClr val="0070C0"/>
                        </a:solidFill>
                        <a:latin typeface="Cambria Math" panose="02040503050406030204" pitchFamily="18" charset="0"/>
                      </a:rPr>
                      <m:t>=</m:t>
                    </m:r>
                    <m:d>
                      <m:dPr>
                        <m:ctrlPr>
                          <a:rPr lang="en-IN" sz="2400" b="1" i="1">
                            <a:solidFill>
                              <a:srgbClr val="0070C0"/>
                            </a:solidFill>
                            <a:latin typeface="Cambria Math" panose="02040503050406030204" pitchFamily="18" charset="0"/>
                          </a:rPr>
                        </m:ctrlPr>
                      </m:dPr>
                      <m:e>
                        <m:r>
                          <a:rPr lang="en-IN" sz="2400" b="1" i="1">
                            <a:solidFill>
                              <a:srgbClr val="0070C0"/>
                            </a:solidFill>
                            <a:latin typeface="Cambria Math" panose="02040503050406030204" pitchFamily="18" charset="0"/>
                          </a:rPr>
                          <m:t>𝑨</m:t>
                        </m:r>
                        <m:r>
                          <a:rPr lang="en-IN" sz="2400" b="1" i="1">
                            <a:solidFill>
                              <a:srgbClr val="0070C0"/>
                            </a:solidFill>
                            <a:latin typeface="Cambria Math" panose="02040503050406030204" pitchFamily="18" charset="0"/>
                          </a:rPr>
                          <m:t>+∆</m:t>
                        </m:r>
                        <m:r>
                          <a:rPr lang="en-IN" sz="2400" b="1" i="1">
                            <a:solidFill>
                              <a:srgbClr val="0070C0"/>
                            </a:solidFill>
                            <a:latin typeface="Cambria Math" panose="02040503050406030204" pitchFamily="18" charset="0"/>
                          </a:rPr>
                          <m:t>𝑩</m:t>
                        </m:r>
                      </m:e>
                    </m:d>
                    <m:r>
                      <a:rPr lang="en-IN" sz="2400" b="1" i="1">
                        <a:solidFill>
                          <a:srgbClr val="0070C0"/>
                        </a:solidFill>
                        <a:latin typeface="Cambria Math" panose="02040503050406030204" pitchFamily="18" charset="0"/>
                      </a:rPr>
                      <m:t>𝒙</m:t>
                    </m:r>
                  </m:oMath>
                </a14:m>
                <a:endParaRPr lang="en-IN" sz="2800" b="1" dirty="0">
                  <a:solidFill>
                    <a:srgbClr val="0070C0"/>
                  </a:solidFill>
                  <a:latin typeface="Calibri Light" panose="020F0302020204030204"/>
                </a:endParaRPr>
              </a:p>
            </p:txBody>
          </p:sp>
        </mc:Choice>
        <mc:Fallback xmlns="">
          <p:sp>
            <p:nvSpPr>
              <p:cNvPr id="11" name="Rectangle 10"/>
              <p:cNvSpPr>
                <a:spLocks noRot="1" noChangeAspect="1" noMove="1" noResize="1" noEditPoints="1" noAdjustHandles="1" noChangeArrowheads="1" noChangeShapeType="1" noTextEdit="1"/>
              </p:cNvSpPr>
              <p:nvPr/>
            </p:nvSpPr>
            <p:spPr>
              <a:xfrm>
                <a:off x="596348" y="3856385"/>
                <a:ext cx="10887437" cy="2686120"/>
              </a:xfrm>
              <a:prstGeom prst="rect">
                <a:avLst/>
              </a:prstGeom>
              <a:blipFill rotWithShape="0">
                <a:blip r:embed="rId3"/>
                <a:stretch>
                  <a:fillRect l="-896" t="-1818" b="-4318"/>
                </a:stretch>
              </a:blipFill>
            </p:spPr>
            <p:txBody>
              <a:bodyPr/>
              <a:lstStyle/>
              <a:p>
                <a:r>
                  <a:rPr lang="en-IN">
                    <a:noFill/>
                  </a:rPr>
                  <a:t> </a:t>
                </a:r>
              </a:p>
            </p:txBody>
          </p:sp>
        </mc:Fallback>
      </mc:AlternateContent>
    </p:spTree>
    <p:extLst>
      <p:ext uri="{BB962C8B-B14F-4D97-AF65-F5344CB8AC3E}">
        <p14:creationId xmlns:p14="http://schemas.microsoft.com/office/powerpoint/2010/main" val="34969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Algorithm</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510985" y="1651067"/>
                <a:ext cx="11277603" cy="1354217"/>
              </a:xfrm>
              <a:prstGeom prst="rect">
                <a:avLst/>
              </a:prstGeom>
            </p:spPr>
            <p:txBody>
              <a:bodyPr wrap="square">
                <a:spAutoFit/>
              </a:bodyPr>
              <a:lstStyle/>
              <a:p>
                <a:pPr lvl="0">
                  <a:spcAft>
                    <a:spcPts val="1200"/>
                  </a:spcAft>
                </a:pPr>
                <a14:m>
                  <m:oMathPara xmlns:m="http://schemas.openxmlformats.org/officeDocument/2006/math">
                    <m:oMathParaPr>
                      <m:jc m:val="centerGroup"/>
                    </m:oMathParaPr>
                    <m:oMath xmlns:m="http://schemas.openxmlformats.org/officeDocument/2006/math">
                      <m:r>
                        <a:rPr lang="en-IN" sz="2400" b="1" i="1" smtClean="0">
                          <a:solidFill>
                            <a:srgbClr val="000000"/>
                          </a:solidFill>
                          <a:latin typeface="Cambria Math" panose="02040503050406030204" pitchFamily="18" charset="0"/>
                        </a:rPr>
                        <m:t>𝒚</m:t>
                      </m:r>
                      <m:r>
                        <a:rPr lang="en-IN" sz="2400" b="1" i="1" smtClean="0">
                          <a:solidFill>
                            <a:srgbClr val="000000"/>
                          </a:solidFill>
                          <a:latin typeface="Cambria Math" panose="02040503050406030204" pitchFamily="18" charset="0"/>
                        </a:rPr>
                        <m:t>=</m:t>
                      </m:r>
                      <m:d>
                        <m:dPr>
                          <m:ctrlPr>
                            <a:rPr lang="en-IN" sz="2400" b="1" i="1" smtClean="0">
                              <a:solidFill>
                                <a:srgbClr val="000000"/>
                              </a:solidFill>
                              <a:latin typeface="Cambria Math" panose="02040503050406030204" pitchFamily="18" charset="0"/>
                            </a:rPr>
                          </m:ctrlPr>
                        </m:dPr>
                        <m:e>
                          <m:r>
                            <a:rPr lang="en-IN" sz="2400" b="1" i="1" smtClean="0">
                              <a:solidFill>
                                <a:srgbClr val="000000"/>
                              </a:solidFill>
                              <a:latin typeface="Cambria Math" panose="02040503050406030204" pitchFamily="18" charset="0"/>
                            </a:rPr>
                            <m:t>𝑭</m:t>
                          </m:r>
                          <m:r>
                            <a:rPr lang="en-IN" sz="2400" b="1" i="1" smtClean="0">
                              <a:solidFill>
                                <a:srgbClr val="000000"/>
                              </a:solidFill>
                              <a:latin typeface="Cambria Math" panose="02040503050406030204" pitchFamily="18" charset="0"/>
                            </a:rPr>
                            <m:t>+</m:t>
                          </m:r>
                          <m:r>
                            <a:rPr lang="en-IN" sz="2800" b="1" i="1" smtClean="0">
                              <a:solidFill>
                                <a:srgbClr val="00B050"/>
                              </a:solidFill>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rPr>
                            <m:t>𝑭𝑿</m:t>
                          </m:r>
                        </m:e>
                      </m:d>
                      <m:r>
                        <a:rPr lang="en-IN" sz="2400" b="1" i="1" smtClean="0">
                          <a:solidFill>
                            <a:srgbClr val="00B050"/>
                          </a:solidFill>
                          <a:latin typeface="Cambria Math" panose="02040503050406030204" pitchFamily="18" charset="0"/>
                        </a:rPr>
                        <m:t>𝒙</m:t>
                      </m:r>
                    </m:oMath>
                  </m:oMathPara>
                </a14:m>
                <a:endParaRPr lang="en-IN" sz="2400" b="1" dirty="0" smtClean="0">
                  <a:solidFill>
                    <a:srgbClr val="00B050"/>
                  </a:solidFill>
                  <a:latin typeface="Calibri Light" panose="020F0302020204030204"/>
                </a:endParaRPr>
              </a:p>
              <a:p>
                <a:pPr lvl="0"/>
                <a:r>
                  <a:rPr lang="en-IN" sz="2400" dirty="0" smtClean="0">
                    <a:solidFill>
                      <a:srgbClr val="000000"/>
                    </a:solidFill>
                    <a:latin typeface="Calibri Light" panose="020F0302020204030204"/>
                  </a:rPr>
                  <a:t>We use a two-step, alternating algorithm, where we iterate multiple times over two optimization problems – each one solved using well-known convex optimization methods </a:t>
                </a:r>
              </a:p>
            </p:txBody>
          </p:sp>
        </mc:Choice>
        <mc:Fallback xmlns="">
          <p:sp>
            <p:nvSpPr>
              <p:cNvPr id="4" name="Rectangle 3"/>
              <p:cNvSpPr>
                <a:spLocks noRot="1" noChangeAspect="1" noMove="1" noResize="1" noEditPoints="1" noAdjustHandles="1" noChangeArrowheads="1" noChangeShapeType="1" noTextEdit="1"/>
              </p:cNvSpPr>
              <p:nvPr/>
            </p:nvSpPr>
            <p:spPr>
              <a:xfrm>
                <a:off x="510985" y="1651067"/>
                <a:ext cx="11277603" cy="1354217"/>
              </a:xfrm>
              <a:prstGeom prst="rect">
                <a:avLst/>
              </a:prstGeom>
              <a:blipFill rotWithShape="0">
                <a:blip r:embed="rId3"/>
                <a:stretch>
                  <a:fillRect l="-865" b="-94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569502" y="3112314"/>
                <a:ext cx="8855765" cy="2660024"/>
              </a:xfrm>
              <a:prstGeom prst="rect">
                <a:avLst/>
              </a:prstGeom>
              <a:ln w="28575">
                <a:solidFill>
                  <a:srgbClr val="139D51"/>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buClr>
                    <a:srgbClr val="00B050"/>
                  </a:buClr>
                  <a:buFont typeface="Arial" panose="020B0604020202020204" pitchFamily="34" charset="0"/>
                  <a:buChar char="•"/>
                </a:pPr>
                <a:r>
                  <a:rPr lang="en-IN" sz="2400" b="1" dirty="0" smtClean="0">
                    <a:solidFill>
                      <a:srgbClr val="00B050"/>
                    </a:solidFill>
                  </a:rPr>
                  <a:t>Step 1</a:t>
                </a:r>
                <a:r>
                  <a:rPr lang="en-IN" sz="2400" dirty="0" smtClean="0">
                    <a:solidFill>
                      <a:srgbClr val="000000"/>
                    </a:solidFill>
                    <a:latin typeface="Calibri Light" panose="020F0302020204030204"/>
                  </a:rPr>
                  <a:t>: Solve for best </a:t>
                </a:r>
                <a14:m>
                  <m:oMath xmlns:m="http://schemas.openxmlformats.org/officeDocument/2006/math">
                    <m:r>
                      <a:rPr lang="en-IN" sz="2400" b="1" i="1" smtClean="0">
                        <a:solidFill>
                          <a:srgbClr val="139D51"/>
                        </a:solidFill>
                        <a:latin typeface="Cambria Math" panose="02040503050406030204" pitchFamily="18" charset="0"/>
                      </a:rPr>
                      <m:t>𝒙</m:t>
                    </m:r>
                  </m:oMath>
                </a14:m>
                <a:endParaRPr lang="en-IN" sz="2400" dirty="0" smtClean="0">
                  <a:solidFill>
                    <a:srgbClr val="139D51"/>
                  </a:solidFill>
                  <a:latin typeface="Calibri Light" panose="020F0302020204030204"/>
                </a:endParaRPr>
              </a:p>
              <a:p>
                <a:pPr>
                  <a:buClr>
                    <a:srgbClr val="00B050"/>
                  </a:buClr>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a:rPr lang="en-IN" sz="2400" b="1" i="1" smtClean="0">
                              <a:latin typeface="Cambria Math" panose="02040503050406030204" pitchFamily="18" charset="0"/>
                            </a:rPr>
                            <m:t>𝒙</m:t>
                          </m:r>
                          <m:r>
                            <a:rPr lang="en-IN" sz="2400" b="0" i="1" smtClean="0">
                              <a:latin typeface="Cambria Math" panose="02040503050406030204" pitchFamily="18" charset="0"/>
                            </a:rPr>
                            <m:t>=</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acc>
                                <m:accPr>
                                  <m:chr m:val="̂"/>
                                  <m:ctrlPr>
                                    <a:rPr lang="en-IN" sz="2400" i="1" smtClean="0">
                                      <a:latin typeface="Cambria Math" panose="02040503050406030204" pitchFamily="18" charset="0"/>
                                    </a:rPr>
                                  </m:ctrlPr>
                                </m:accPr>
                                <m:e>
                                  <m:r>
                                    <a:rPr lang="en-IN" sz="2400" b="0" i="1" smtClean="0">
                                      <a:latin typeface="Cambria Math" panose="02040503050406030204" pitchFamily="18" charset="0"/>
                                    </a:rPr>
                                    <m:t>𝑥</m:t>
                                  </m:r>
                                </m:e>
                              </m:acc>
                            </m:lim>
                          </m:limLow>
                        </m:fName>
                        <m:e>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r>
                            <a:rPr lang="en-IN" sz="2400" b="0" i="1" smtClean="0">
                              <a:latin typeface="Cambria Math" panose="02040503050406030204" pitchFamily="18" charset="0"/>
                            </a:rPr>
                            <m:t>−</m:t>
                          </m:r>
                          <m:d>
                            <m:dPr>
                              <m:ctrlPr>
                                <a:rPr lang="en-IN" sz="2400" b="1"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rPr>
                                <m:t>𝑭</m:t>
                              </m:r>
                              <m:r>
                                <a:rPr lang="en-IN" sz="2400" b="1" i="1">
                                  <a:solidFill>
                                    <a:srgbClr val="000000"/>
                                  </a:solidFill>
                                  <a:latin typeface="Cambria Math" panose="02040503050406030204" pitchFamily="18" charset="0"/>
                                </a:rPr>
                                <m:t>+</m:t>
                              </m:r>
                              <m:r>
                                <a:rPr lang="en-IN" sz="2800" b="1" i="1">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rPr>
                                <m:t>𝑭𝑿</m:t>
                              </m:r>
                            </m:e>
                          </m:d>
                          <m:acc>
                            <m:accPr>
                              <m:chr m:val="̂"/>
                              <m:ctrlPr>
                                <a:rPr lang="en-IN" sz="2400" i="1" smtClean="0">
                                  <a:solidFill>
                                    <a:srgbClr val="000000"/>
                                  </a:solidFill>
                                  <a:latin typeface="Cambria Math" panose="02040503050406030204" pitchFamily="18" charset="0"/>
                                </a:rPr>
                              </m:ctrlPr>
                            </m:accPr>
                            <m:e>
                              <m:r>
                                <a:rPr lang="en-IN" sz="2400" b="1" i="1" smtClean="0">
                                  <a:solidFill>
                                    <a:srgbClr val="000000"/>
                                  </a:solidFill>
                                  <a:latin typeface="Cambria Math" panose="02040503050406030204" pitchFamily="18" charset="0"/>
                                </a:rPr>
                                <m:t>𝒙</m:t>
                              </m:r>
                            </m:e>
                          </m:acc>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r>
                            <m:rPr>
                              <m:nor/>
                            </m:rPr>
                            <a:rPr lang="en-IN" sz="2400" dirty="0">
                              <a:solidFill>
                                <a:srgbClr val="000000"/>
                              </a:solidFill>
                              <a:latin typeface="Calibri Light" panose="020F0302020204030204"/>
                            </a:rPr>
                            <m:t>+ </m:t>
                          </m:r>
                          <m:r>
                            <m:rPr>
                              <m:sty m:val="p"/>
                            </m:rPr>
                            <a:rPr lang="el-GR" sz="2400" i="1" dirty="0">
                              <a:solidFill>
                                <a:srgbClr val="000000"/>
                              </a:solidFill>
                              <a:latin typeface="Cambria Math" panose="02040503050406030204" pitchFamily="18" charset="0"/>
                            </a:rPr>
                            <m:t>λ</m:t>
                          </m:r>
                        </m:e>
                      </m:func>
                      <m:r>
                        <a:rPr lang="en-IN" sz="2400" b="0" i="1" dirty="0" smtClean="0">
                          <a:solidFill>
                            <a:srgbClr val="000000"/>
                          </a:solidFill>
                          <a:latin typeface="Cambria Math" panose="02040503050406030204" pitchFamily="18" charset="0"/>
                        </a:rPr>
                        <m:t>||</m:t>
                      </m:r>
                      <m:acc>
                        <m:accPr>
                          <m:chr m:val="̂"/>
                          <m:ctrlPr>
                            <a:rPr lang="en-IN" sz="2400" i="1">
                              <a:solidFill>
                                <a:srgbClr val="000000"/>
                              </a:solidFill>
                              <a:latin typeface="Cambria Math" panose="02040503050406030204" pitchFamily="18" charset="0"/>
                            </a:rPr>
                          </m:ctrlPr>
                        </m:accPr>
                        <m:e>
                          <m:r>
                            <a:rPr lang="en-IN" sz="2400" b="1" i="1">
                              <a:solidFill>
                                <a:srgbClr val="000000"/>
                              </a:solidFill>
                              <a:latin typeface="Cambria Math" panose="02040503050406030204" pitchFamily="18" charset="0"/>
                            </a:rPr>
                            <m:t>𝒙</m:t>
                          </m:r>
                        </m:e>
                      </m:acc>
                      <m:r>
                        <a:rPr lang="en-IN" sz="2400" b="0" i="1" dirty="0" smtClean="0">
                          <a:solidFill>
                            <a:srgbClr val="000000"/>
                          </a:solidFill>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rPr>
                            <m:t>1</m:t>
                          </m:r>
                        </m:sub>
                      </m:sSub>
                    </m:oMath>
                  </m:oMathPara>
                </a14:m>
                <a:endParaRPr lang="en-IN" sz="2400" dirty="0"/>
              </a:p>
              <a:p>
                <a:pPr lvl="0">
                  <a:buClr>
                    <a:srgbClr val="00B050"/>
                  </a:buClr>
                </a:pPr>
                <a:endParaRPr lang="en-IN" sz="2400" dirty="0" smtClean="0">
                  <a:solidFill>
                    <a:srgbClr val="000000"/>
                  </a:solidFill>
                  <a:latin typeface="Calibri Light" panose="020F0302020204030204"/>
                </a:endParaRPr>
              </a:p>
              <a:p>
                <a:pPr marL="342900" indent="-342900">
                  <a:buClr>
                    <a:srgbClr val="00B050"/>
                  </a:buClr>
                  <a:buFont typeface="Arial" panose="020B0604020202020204" pitchFamily="34" charset="0"/>
                  <a:buChar char="•"/>
                </a:pPr>
                <a:r>
                  <a:rPr lang="en-IN" sz="2400" b="1" dirty="0">
                    <a:solidFill>
                      <a:srgbClr val="00B050"/>
                    </a:solidFill>
                  </a:rPr>
                  <a:t>Step 2</a:t>
                </a:r>
                <a:r>
                  <a:rPr lang="en-IN" sz="2400" dirty="0" smtClean="0">
                    <a:solidFill>
                      <a:srgbClr val="000000"/>
                    </a:solidFill>
                    <a:latin typeface="Calibri Light" panose="020F0302020204030204"/>
                  </a:rPr>
                  <a:t>: </a:t>
                </a:r>
                <a:r>
                  <a:rPr lang="en-IN" sz="2400" dirty="0">
                    <a:solidFill>
                      <a:srgbClr val="000000"/>
                    </a:solidFill>
                    <a:latin typeface="Calibri Light" panose="020F0302020204030204"/>
                  </a:rPr>
                  <a:t>Solve for best </a:t>
                </a:r>
                <a:r>
                  <a:rPr lang="en-IN" sz="2400" dirty="0" smtClean="0">
                    <a:solidFill>
                      <a:srgbClr val="000000"/>
                    </a:solidFill>
                    <a:latin typeface="Calibri Light" panose="020F0302020204030204"/>
                  </a:rPr>
                  <a:t>diagonal </a:t>
                </a:r>
                <a14:m>
                  <m:oMath xmlns:m="http://schemas.openxmlformats.org/officeDocument/2006/math">
                    <m:r>
                      <a:rPr lang="en-IN" sz="2800" b="1" i="1" smtClean="0">
                        <a:solidFill>
                          <a:srgbClr val="139D51"/>
                        </a:solidFill>
                        <a:latin typeface="Cambria Math" panose="02040503050406030204" pitchFamily="18" charset="0"/>
                        <a:ea typeface="Cambria Math" panose="02040503050406030204" pitchFamily="18" charset="0"/>
                      </a:rPr>
                      <m:t>∆</m:t>
                    </m:r>
                  </m:oMath>
                </a14:m>
                <a:endParaRPr lang="en-IN" sz="2400" dirty="0">
                  <a:solidFill>
                    <a:srgbClr val="000000"/>
                  </a:solidFill>
                  <a:latin typeface="Calibri Light" panose="020F0302020204030204"/>
                </a:endParaRPr>
              </a:p>
              <a:p>
                <a:pPr>
                  <a:buClr>
                    <a:srgbClr val="00B050"/>
                  </a:buClr>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a:rPr lang="en-IN" sz="2800" b="1" i="1" smtClean="0">
                              <a:solidFill>
                                <a:srgbClr val="000000"/>
                              </a:solidFill>
                              <a:latin typeface="Cambria Math" panose="02040503050406030204" pitchFamily="18" charset="0"/>
                              <a:ea typeface="Cambria Math" panose="02040503050406030204" pitchFamily="18" charset="0"/>
                            </a:rPr>
                            <m:t>∆</m:t>
                          </m:r>
                          <m:r>
                            <a:rPr lang="en-IN" sz="2800" b="0" i="1" smtClean="0">
                              <a:solidFill>
                                <a:srgbClr val="000000"/>
                              </a:solidFill>
                              <a:latin typeface="Cambria Math" panose="02040503050406030204" pitchFamily="18" charset="0"/>
                              <a:ea typeface="Cambria Math" panose="02040503050406030204" pitchFamily="18" charset="0"/>
                            </a:rPr>
                            <m:t> </m:t>
                          </m:r>
                          <m:r>
                            <a:rPr lang="en-IN" sz="2400" i="1">
                              <a:latin typeface="Cambria Math" panose="02040503050406030204" pitchFamily="18" charset="0"/>
                            </a:rPr>
                            <m:t>=</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acc>
                                <m:accPr>
                                  <m:chr m:val="̂"/>
                                  <m:ctrlPr>
                                    <a:rPr lang="en-IN" sz="2400" i="1">
                                      <a:latin typeface="Cambria Math" panose="02040503050406030204" pitchFamily="18" charset="0"/>
                                    </a:rPr>
                                  </m:ctrlPr>
                                </m:accPr>
                                <m:e>
                                  <m:r>
                                    <a:rPr lang="en-IN" sz="2400" i="1" smtClean="0">
                                      <a:latin typeface="Cambria Math" panose="02040503050406030204" pitchFamily="18" charset="0"/>
                                      <a:ea typeface="Cambria Math" panose="02040503050406030204" pitchFamily="18" charset="0"/>
                                    </a:rPr>
                                    <m:t>∆</m:t>
                                  </m:r>
                                </m:e>
                              </m:acc>
                            </m:lim>
                          </m:limLow>
                        </m:fName>
                        <m:e>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d>
                            <m:dPr>
                              <m:ctrlPr>
                                <a:rPr lang="en-IN" sz="2400" b="1"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rPr>
                                <m:t>𝑭</m:t>
                              </m:r>
                              <m:r>
                                <a:rPr lang="en-IN" sz="2400" b="1" i="1">
                                  <a:solidFill>
                                    <a:srgbClr val="000000"/>
                                  </a:solidFill>
                                  <a:latin typeface="Cambria Math" panose="02040503050406030204" pitchFamily="18" charset="0"/>
                                </a:rPr>
                                <m:t>+</m:t>
                              </m:r>
                              <m:acc>
                                <m:accPr>
                                  <m:chr m:val="̂"/>
                                  <m:ctrlPr>
                                    <a:rPr lang="en-IN" sz="2400" b="1" i="1" smtClean="0">
                                      <a:solidFill>
                                        <a:srgbClr val="000000"/>
                                      </a:solidFill>
                                      <a:latin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m:t>
                                  </m:r>
                                </m:e>
                              </m:acc>
                              <m:r>
                                <a:rPr lang="en-IN" sz="2400" b="1" i="1">
                                  <a:solidFill>
                                    <a:srgbClr val="000000"/>
                                  </a:solidFill>
                                  <a:latin typeface="Cambria Math" panose="02040503050406030204" pitchFamily="18" charset="0"/>
                                </a:rPr>
                                <m:t>𝑭𝑿</m:t>
                              </m:r>
                            </m:e>
                          </m:d>
                          <m:r>
                            <a:rPr lang="en-IN" sz="2400" b="1" i="1" smtClean="0">
                              <a:solidFill>
                                <a:srgbClr val="000000"/>
                              </a:solidFill>
                              <a:latin typeface="Cambria Math" panose="02040503050406030204" pitchFamily="18" charset="0"/>
                            </a:rPr>
                            <m:t>𝒙</m:t>
                          </m:r>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e>
                      </m:func>
                    </m:oMath>
                  </m:oMathPara>
                </a14:m>
                <a:endParaRPr lang="en-IN" sz="2400" i="1" dirty="0" smtClean="0">
                  <a:solidFill>
                    <a:srgbClr val="000000"/>
                  </a:solidFill>
                  <a:latin typeface="Cambria Math" panose="02040503050406030204" pitchFamily="18" charset="0"/>
                </a:endParaRPr>
              </a:p>
              <a:p>
                <a:pPr>
                  <a:buClr>
                    <a:srgbClr val="00B050"/>
                  </a:buClr>
                </a:pPr>
                <a:r>
                  <a:rPr lang="en-IN" sz="2400" b="0" dirty="0" smtClean="0">
                    <a:solidFill>
                      <a:srgbClr val="000000"/>
                    </a:solidFill>
                  </a:rPr>
                  <a:t> 			</a:t>
                </a:r>
                <a14:m>
                  <m:oMath xmlns:m="http://schemas.openxmlformats.org/officeDocument/2006/math">
                    <m:r>
                      <a:rPr lang="en-IN" sz="2400" b="0" i="1" smtClean="0">
                        <a:solidFill>
                          <a:srgbClr val="000000"/>
                        </a:solidFill>
                        <a:latin typeface="Cambria Math" panose="02040503050406030204" pitchFamily="18" charset="0"/>
                      </a:rPr>
                      <m:t>𝑠</m:t>
                    </m:r>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𝑡</m:t>
                    </m:r>
                    <m:r>
                      <a:rPr lang="en-IN" sz="2400" b="0" i="1" smtClean="0">
                        <a:solidFill>
                          <a:srgbClr val="000000"/>
                        </a:solidFill>
                        <a:latin typeface="Cambria Math" panose="02040503050406030204" pitchFamily="18" charset="0"/>
                      </a:rPr>
                      <m:t>.               </m:t>
                    </m:r>
                    <m:sSup>
                      <m:sSupPr>
                        <m:ctrlPr>
                          <a:rPr lang="en-IN" sz="2400" b="0" i="1" smtClean="0">
                            <a:solidFill>
                              <a:srgbClr val="000000"/>
                            </a:solidFill>
                            <a:latin typeface="Cambria Math" panose="02040503050406030204" pitchFamily="18" charset="0"/>
                            <a:ea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ea typeface="Cambria Math" panose="02040503050406030204" pitchFamily="18" charset="0"/>
                              </a:rPr>
                              <m:t>𝜹</m:t>
                            </m:r>
                            <m:r>
                              <a:rPr lang="en-IN" sz="2400" b="1" i="1">
                                <a:solidFill>
                                  <a:srgbClr val="000000"/>
                                </a:solidFill>
                                <a:latin typeface="Cambria Math" panose="02040503050406030204" pitchFamily="18" charset="0"/>
                                <a:ea typeface="Cambria Math" panose="02040503050406030204" pitchFamily="18" charset="0"/>
                              </a:rPr>
                              <m:t>𝒖</m:t>
                            </m:r>
                          </m:e>
                        </m:d>
                      </m:e>
                      <m:sup>
                        <m:r>
                          <a:rPr lang="en-IN" sz="2400" b="0" i="1" smtClean="0">
                            <a:solidFill>
                              <a:srgbClr val="000000"/>
                            </a:solidFill>
                            <a:latin typeface="Cambria Math" panose="02040503050406030204" pitchFamily="18" charset="0"/>
                            <a:ea typeface="Cambria Math" panose="02040503050406030204" pitchFamily="18" charset="0"/>
                          </a:rPr>
                          <m:t>2</m:t>
                        </m:r>
                      </m:sup>
                    </m:sSup>
                    <m:r>
                      <a:rPr lang="en-IN" sz="2400" b="0" i="1" smtClean="0">
                        <a:solidFill>
                          <a:srgbClr val="000000"/>
                        </a:solidFill>
                        <a:latin typeface="Cambria Math" panose="02040503050406030204" pitchFamily="18" charset="0"/>
                      </a:rPr>
                      <m:t> </m:t>
                    </m:r>
                    <m:r>
                      <a:rPr lang="en-IN" sz="2400" b="0" i="1" smtClean="0">
                        <a:solidFill>
                          <a:srgbClr val="000000"/>
                        </a:solidFill>
                        <a:latin typeface="Cambria Math" panose="02040503050406030204" pitchFamily="18" charset="0"/>
                        <a:ea typeface="Cambria Math" panose="02040503050406030204" pitchFamily="18" charset="0"/>
                      </a:rPr>
                      <m:t>≤ </m:t>
                    </m:r>
                    <m:sSup>
                      <m:sSupPr>
                        <m:ctrlPr>
                          <a:rPr lang="en-IN" sz="2400" b="0" i="1" smtClean="0">
                            <a:solidFill>
                              <a:srgbClr val="000000"/>
                            </a:solidFill>
                            <a:latin typeface="Cambria Math" panose="02040503050406030204" pitchFamily="18" charset="0"/>
                            <a:ea typeface="Cambria Math" panose="02040503050406030204" pitchFamily="18" charset="0"/>
                          </a:rPr>
                        </m:ctrlPr>
                      </m:sSupPr>
                      <m:e>
                        <m:r>
                          <a:rPr lang="en-IN" sz="2400" b="1" i="1" smtClean="0">
                            <a:solidFill>
                              <a:srgbClr val="000000"/>
                            </a:solidFill>
                            <a:latin typeface="Cambria Math" panose="02040503050406030204" pitchFamily="18" charset="0"/>
                            <a:ea typeface="Cambria Math" panose="02040503050406030204" pitchFamily="18" charset="0"/>
                          </a:rPr>
                          <m:t>𝑬</m:t>
                        </m:r>
                      </m:e>
                      <m:sup>
                        <m:r>
                          <a:rPr lang="en-IN" sz="2400" b="0" i="1" smtClean="0">
                            <a:solidFill>
                              <a:srgbClr val="000000"/>
                            </a:solidFill>
                            <a:latin typeface="Cambria Math" panose="02040503050406030204" pitchFamily="18" charset="0"/>
                            <a:ea typeface="Cambria Math" panose="02040503050406030204" pitchFamily="18" charset="0"/>
                          </a:rPr>
                          <m:t>2</m:t>
                        </m:r>
                      </m:sup>
                    </m:sSup>
                  </m:oMath>
                </a14:m>
                <a:endParaRPr lang="en-IN" sz="2400" dirty="0" smtClean="0">
                  <a:solidFill>
                    <a:srgbClr val="000000"/>
                  </a:solidFill>
                  <a:latin typeface="Calibri Light" panose="020F0302020204030204"/>
                </a:endParaRPr>
              </a:p>
            </p:txBody>
          </p:sp>
        </mc:Choice>
        <mc:Fallback xmlns="">
          <p:sp>
            <p:nvSpPr>
              <p:cNvPr id="5" name="Rectangle 4"/>
              <p:cNvSpPr>
                <a:spLocks noRot="1" noChangeAspect="1" noMove="1" noResize="1" noEditPoints="1" noAdjustHandles="1" noChangeArrowheads="1" noChangeShapeType="1" noTextEdit="1"/>
              </p:cNvSpPr>
              <p:nvPr/>
            </p:nvSpPr>
            <p:spPr>
              <a:xfrm>
                <a:off x="1569502" y="3112314"/>
                <a:ext cx="8855765" cy="2660024"/>
              </a:xfrm>
              <a:prstGeom prst="rect">
                <a:avLst/>
              </a:prstGeom>
              <a:blipFill rotWithShape="0">
                <a:blip r:embed="rId4"/>
                <a:stretch>
                  <a:fillRect l="-754" t="-1361"/>
                </a:stretch>
              </a:blipFill>
              <a:ln w="28575">
                <a:solidFill>
                  <a:srgbClr val="139D5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6774" y="5879368"/>
                <a:ext cx="11261813" cy="830997"/>
              </a:xfrm>
              <a:prstGeom prst="rect">
                <a:avLst/>
              </a:prstGeom>
            </p:spPr>
            <p:txBody>
              <a:bodyPr wrap="square">
                <a:spAutoFit/>
              </a:bodyPr>
              <a:lstStyle/>
              <a:p>
                <a:pPr>
                  <a:spcBef>
                    <a:spcPts val="600"/>
                  </a:spcBef>
                </a:pPr>
                <a:r>
                  <a:rPr lang="en-US" sz="2400" dirty="0" smtClean="0"/>
                  <a:t>Where </a:t>
                </a:r>
                <a14:m>
                  <m:oMath xmlns:m="http://schemas.openxmlformats.org/officeDocument/2006/math">
                    <m:sSup>
                      <m:sSupPr>
                        <m:ctrlPr>
                          <a:rPr lang="en-IN" sz="2400" i="1">
                            <a:solidFill>
                              <a:srgbClr val="000000"/>
                            </a:solidFill>
                            <a:latin typeface="Cambria Math" panose="02040503050406030204" pitchFamily="18" charset="0"/>
                            <a:ea typeface="Cambria Math" panose="02040503050406030204" pitchFamily="18" charset="0"/>
                          </a:rPr>
                        </m:ctrlPr>
                      </m:sSupPr>
                      <m:e>
                        <m:r>
                          <a:rPr lang="en-IN" sz="2400" b="1" i="1">
                            <a:solidFill>
                              <a:srgbClr val="000000"/>
                            </a:solidFill>
                            <a:latin typeface="Cambria Math" panose="02040503050406030204" pitchFamily="18" charset="0"/>
                            <a:ea typeface="Cambria Math" panose="02040503050406030204" pitchFamily="18" charset="0"/>
                          </a:rPr>
                          <m:t>𝑬</m:t>
                        </m:r>
                      </m:e>
                      <m:sup>
                        <m:r>
                          <a:rPr lang="en-IN" sz="2400" i="1">
                            <a:solidFill>
                              <a:srgbClr val="000000"/>
                            </a:solidFill>
                            <a:latin typeface="Cambria Math" panose="02040503050406030204" pitchFamily="18" charset="0"/>
                            <a:ea typeface="Cambria Math" panose="02040503050406030204" pitchFamily="18" charset="0"/>
                          </a:rPr>
                          <m:t>2</m:t>
                        </m:r>
                      </m:sup>
                    </m:sSup>
                  </m:oMath>
                </a14:m>
                <a:r>
                  <a:rPr lang="en-US" sz="2400" dirty="0" smtClean="0"/>
                  <a:t> is an upper bound on </a:t>
                </a:r>
                <a:r>
                  <a:rPr lang="en-US" sz="2400" dirty="0"/>
                  <a:t>the magnitude of the </a:t>
                </a:r>
                <a:r>
                  <a:rPr lang="en-US" sz="2400" dirty="0" smtClean="0"/>
                  <a:t>perturbations (a </a:t>
                </a:r>
                <a:r>
                  <a:rPr lang="en-US" sz="2400" dirty="0"/>
                  <a:t>constant vector, containing the same value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𝐸</m:t>
                        </m:r>
                      </m:e>
                      <m:sub>
                        <m:r>
                          <a:rPr lang="en-IN" sz="2400" b="0" i="1" smtClean="0">
                            <a:latin typeface="Cambria Math" panose="02040503050406030204" pitchFamily="18" charset="0"/>
                          </a:rPr>
                          <m:t>𝑚𝑎𝑥</m:t>
                        </m:r>
                      </m:sub>
                    </m:sSub>
                  </m:oMath>
                </a14:m>
                <a:r>
                  <a:rPr lang="en-US" sz="2400" dirty="0" smtClean="0"/>
                  <a:t> in </a:t>
                </a:r>
                <a:r>
                  <a:rPr lang="en-IN" sz="2400" dirty="0" smtClean="0"/>
                  <a:t>each element)</a:t>
                </a:r>
                <a:endParaRPr lang="en-IN" sz="2400" dirty="0" smtClean="0">
                  <a:solidFill>
                    <a:srgbClr val="000000"/>
                  </a:solidFill>
                  <a:latin typeface="Calibri Light" panose="020F0302020204030204"/>
                </a:endParaRPr>
              </a:p>
            </p:txBody>
          </p:sp>
        </mc:Choice>
        <mc:Fallback xmlns="">
          <p:sp>
            <p:nvSpPr>
              <p:cNvPr id="6" name="Rectangle 5"/>
              <p:cNvSpPr>
                <a:spLocks noRot="1" noChangeAspect="1" noMove="1" noResize="1" noEditPoints="1" noAdjustHandles="1" noChangeArrowheads="1" noChangeShapeType="1" noTextEdit="1"/>
              </p:cNvSpPr>
              <p:nvPr/>
            </p:nvSpPr>
            <p:spPr>
              <a:xfrm>
                <a:off x="526774" y="5879368"/>
                <a:ext cx="11261813" cy="830997"/>
              </a:xfrm>
              <a:prstGeom prst="rect">
                <a:avLst/>
              </a:prstGeom>
              <a:blipFill rotWithShape="0">
                <a:blip r:embed="rId5"/>
                <a:stretch>
                  <a:fillRect l="-812" t="-5839" b="-15328"/>
                </a:stretch>
              </a:blipFill>
            </p:spPr>
            <p:txBody>
              <a:bodyPr/>
              <a:lstStyle/>
              <a:p>
                <a:r>
                  <a:rPr lang="en-IN">
                    <a:noFill/>
                  </a:rPr>
                  <a:t> </a:t>
                </a:r>
              </a:p>
            </p:txBody>
          </p:sp>
        </mc:Fallback>
      </mc:AlternateContent>
    </p:spTree>
    <p:extLst>
      <p:ext uri="{BB962C8B-B14F-4D97-AF65-F5344CB8AC3E}">
        <p14:creationId xmlns:p14="http://schemas.microsoft.com/office/powerpoint/2010/main" val="204687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2095</Words>
  <Application>Microsoft Office PowerPoint</Application>
  <PresentationFormat>Widescreen</PresentationFormat>
  <Paragraphs>488</Paragraphs>
  <Slides>52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Cambria Math</vt:lpstr>
      <vt:lpstr>Courier New</vt:lpstr>
      <vt:lpstr>Georgia</vt:lpstr>
      <vt:lpstr>Wingdings 2</vt:lpstr>
      <vt:lpstr>Sales strategy  proposal presentation</vt:lpstr>
      <vt:lpstr>Signal Recovery Under Perturbations</vt:lpstr>
      <vt:lpstr>Outline</vt:lpstr>
      <vt:lpstr>Introduction: Compressed Sensing Framework</vt:lpstr>
      <vt:lpstr>Introduction: Compressed Sensing Framework</vt:lpstr>
      <vt:lpstr>Perturbed Sensing Matrix</vt:lpstr>
      <vt:lpstr>Perturbed Sensing Matrix</vt:lpstr>
      <vt:lpstr>Perturbed Sensing Matrix</vt:lpstr>
      <vt:lpstr>Perturbed Sensing Matrix: Framework</vt:lpstr>
      <vt:lpstr>Perturbed Sensing Matrix: Algorithm</vt:lpstr>
      <vt:lpstr>Perturbed Sensing Matrix: Results</vt:lpstr>
      <vt:lpstr>PowerPoint Presentation</vt:lpstr>
      <vt:lpstr>PowerPoint Presentation</vt:lpstr>
      <vt:lpstr>PowerPoint Presentation</vt:lpstr>
      <vt:lpstr>PowerPoint Presentation</vt:lpstr>
      <vt:lpstr>Tomographic Recovery with  Unknown View 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Interference Among Sparse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Appendix</vt:lpstr>
      <vt:lpstr>Complete Dictionary Splitting Algorithm</vt:lpstr>
      <vt:lpstr>Optimality of Two-way Splitting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2016-10-19T07:24:53Z</dcterms:created>
  <dcterms:modified xsi:type="dcterms:W3CDTF">2016-10-20T05:01:54Z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