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8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4" r:id="rId24"/>
    <p:sldId id="287" r:id="rId25"/>
    <p:sldId id="288" r:id="rId26"/>
    <p:sldId id="291" r:id="rId27"/>
    <p:sldId id="289" r:id="rId28"/>
    <p:sldId id="29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15D9F-1DC8-43D0-81AA-64AE9C543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2BCD5-0094-4DC9-9DF0-268D7A7F8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3278-AA0E-4ACB-9EAB-774E3729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98E2-4656-4DCD-A9FF-572E242A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03A3-520D-47D7-AB38-8638AE69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7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A1C0-0DA2-48CB-A04E-5F390FD0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024A1-5369-4D50-9CD1-06041509F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5CF43-06C5-47EF-A10B-60C9373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85E80-A706-4F20-BF33-F00D2CDCC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F346E-1999-4644-ACA0-6C9D035B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4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4000B-A17C-4530-A610-93210B7B4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6CB75-C9D4-4A5D-8DA1-6FD91545F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B9D3-F7C7-4C09-8296-CBAFD98A6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364AE-7FDC-4A16-A5A1-C13323BD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06CD-C550-4B6B-BE96-1BA0B0CB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F68A-38EF-4DAA-B34D-EFF64127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2289-A7C6-492F-BFB9-F7D2C4E9A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162E-7D47-431C-A657-9D41854D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30F8A-5C01-4B98-85CF-E34092C9A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53A5-1AF0-4234-8447-A9B6AB86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5711-51DA-4614-9E69-0452EBF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9FAAD-4D37-4600-B54E-39A5A9C7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383D-38B1-4EBC-B706-CECEBE26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8B0D1-CF75-41D7-A421-F634F13D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17259-B3CC-4A5E-BA88-E5A2B748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0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39C8-5F87-4D28-98CD-DCD722EB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8973-2AF0-421A-B714-A53A0C1E1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C816-8372-40DF-BB70-9509D4AF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26E1C-CE01-42EB-97A0-C8576ED9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4C77C-A711-4176-A883-89CF34BF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ED379-D956-414E-9FF5-AD5C5D77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1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DE08-A404-4C1A-BEA8-282DC6FE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E2C3-DC0F-4A36-B072-BB8B4C6A7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747D2-C4E3-4574-BD41-E184200DD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7886-AD57-4B39-90B1-39963FCDD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08F0D-A689-4317-9A85-54367BAF3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5CBA1-D90F-4EFC-969C-52B2D8AB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0A372-87A2-4DB3-AED4-947784E2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D6E34-A29E-4DC1-BE8C-18AF1AC5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9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5D5A-9834-4319-9FC1-8E8638CD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CA69B-6C50-4124-A614-23A8616C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47CCD-8030-4B98-982A-9899C447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3C969-DE6A-4BD0-A83E-98D96579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B70AD-59FE-4F0D-9443-D5999FD8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0D125-E4E3-4ABD-9788-E08133EB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147DF-928B-4839-AB06-AC07682CC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8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63B2F-38CB-462E-BFD2-ED7610908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4CDA-0692-45D5-9DE4-820881BB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84B54-DDA7-4DC8-A9DC-57C6EEC74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43320-E84A-49B3-8775-513F1488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189E-90BB-4822-B7E1-7F5E8FAF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4866-28A7-4D28-ABF3-309CEB9B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7300-0D68-4ECE-A869-5218E519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950CC-55D1-452C-BF5C-F2B9C8634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DB8C6-4FC0-4EBD-B2B5-1B4CA6F15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ABB61-779E-483C-9B3A-569C0512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7FD37-67AC-4B82-BEED-D87FA451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00EC0-BB79-4936-B095-51C74500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AEA2-419C-4527-9E6B-B159E5BF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1161-DBE2-4631-A5B9-8C464423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93AE-41F5-4FDF-985D-BA3A7D167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BF9B-D2FD-46A8-8678-0492E4ED1AD6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5AE0-08A3-4194-8018-90EF39846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5ACB-292D-4B37-ABDC-592024639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C5FE-D040-418A-BD01-BF97EFE99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924E-62BD-4D75-A143-431AC1758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 Pipeline using Snowflake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CBE4C-64F9-430A-BD3E-AA7C60C3C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– Varun Jain</a:t>
            </a:r>
          </a:p>
        </p:txBody>
      </p:sp>
    </p:spTree>
    <p:extLst>
      <p:ext uri="{BB962C8B-B14F-4D97-AF65-F5344CB8AC3E}">
        <p14:creationId xmlns:p14="http://schemas.microsoft.com/office/powerpoint/2010/main" val="2170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5871-5524-484B-9D3D-E603DBE8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 Lab - Creation of S3 Bucket</a:t>
            </a:r>
          </a:p>
        </p:txBody>
      </p:sp>
    </p:spTree>
    <p:extLst>
      <p:ext uri="{BB962C8B-B14F-4D97-AF65-F5344CB8AC3E}">
        <p14:creationId xmlns:p14="http://schemas.microsoft.com/office/powerpoint/2010/main" val="3433233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F03D-3766-4289-BBD3-862C14D7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74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AWS – Identity and Access Management (IAM)</a:t>
            </a:r>
          </a:p>
        </p:txBody>
      </p:sp>
    </p:spTree>
    <p:extLst>
      <p:ext uri="{BB962C8B-B14F-4D97-AF65-F5344CB8AC3E}">
        <p14:creationId xmlns:p14="http://schemas.microsoft.com/office/powerpoint/2010/main" val="132905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F6E7-7208-4184-B264-01B0A8B3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DD9D-0D1C-4A47-90D8-2E244381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Identity and Access Management (IAM) enables you to manage access to AWS services and resources securely.</a:t>
            </a:r>
          </a:p>
          <a:p>
            <a:r>
              <a:rPr lang="en-US" dirty="0"/>
              <a:t>Using IAM, you can create and manage AWS users and groups, and use permissions to allow and deny their access to AWS resources.</a:t>
            </a:r>
          </a:p>
          <a:p>
            <a:r>
              <a:rPr lang="en-US" dirty="0"/>
              <a:t>IAM is a feature of your AWS account offered at no additional charge.</a:t>
            </a:r>
          </a:p>
          <a:p>
            <a:r>
              <a:rPr lang="en-US" dirty="0"/>
              <a:t>Use Case </a:t>
            </a:r>
          </a:p>
          <a:p>
            <a:pPr lvl="1"/>
            <a:r>
              <a:rPr lang="en-US" dirty="0"/>
              <a:t>Fine-grained access control to AWS resources</a:t>
            </a:r>
          </a:p>
          <a:p>
            <a:pPr lvl="1"/>
            <a:r>
              <a:rPr lang="en-US" dirty="0"/>
              <a:t>Multi-factor authentication for highly privileged users</a:t>
            </a:r>
          </a:p>
          <a:p>
            <a:pPr lvl="1"/>
            <a:r>
              <a:rPr lang="en-US" dirty="0"/>
              <a:t>Analyze access</a:t>
            </a:r>
          </a:p>
          <a:p>
            <a:pPr lvl="1"/>
            <a:r>
              <a:rPr lang="en-US" dirty="0"/>
              <a:t>Integrate with your corporate directory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84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6A8-B10D-4C00-BB38-18D8C10F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97EA-7550-4D45-98C1-1B70F8420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IAM policies specify which services/actions are allowed or denied</a:t>
            </a:r>
          </a:p>
          <a:p>
            <a:r>
              <a:rPr lang="en-US" dirty="0"/>
              <a:t>Policies are attached to group, users, and roles, which are then subject to permissions that you define.</a:t>
            </a:r>
          </a:p>
          <a:p>
            <a:r>
              <a:rPr lang="en-US" dirty="0"/>
              <a:t>Policies can be granted either from AWS API programmatically or the AWS management console.</a:t>
            </a:r>
          </a:p>
        </p:txBody>
      </p:sp>
    </p:spTree>
    <p:extLst>
      <p:ext uri="{BB962C8B-B14F-4D97-AF65-F5344CB8AC3E}">
        <p14:creationId xmlns:p14="http://schemas.microsoft.com/office/powerpoint/2010/main" val="209817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E9A0-DE69-4E64-AA08-76F8C82C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BE88-6545-43F1-973C-D5762E58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 </a:t>
            </a:r>
            <a:r>
              <a:rPr lang="en-US" i="1" dirty="0"/>
              <a:t>role</a:t>
            </a:r>
            <a:r>
              <a:rPr lang="en-US" dirty="0"/>
              <a:t> is an IAM identity that you can create in your account that has specific permissions.</a:t>
            </a:r>
          </a:p>
          <a:p>
            <a:r>
              <a:rPr lang="en-US" dirty="0"/>
              <a:t>Roles are not uniquely associated with one person, a role is intended to be assumable by anyone who needs it.</a:t>
            </a:r>
          </a:p>
          <a:p>
            <a:r>
              <a:rPr lang="en-US" dirty="0"/>
              <a:t>You can use roles to delegate access to users, applications, or services that don't normally have access to your AWS resources.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9B3A-ADE3-44D9-8275-E6571101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4602"/>
            <a:ext cx="9403080" cy="1325563"/>
          </a:xfrm>
        </p:spPr>
        <p:txBody>
          <a:bodyPr/>
          <a:lstStyle/>
          <a:p>
            <a:pPr algn="ctr"/>
            <a:r>
              <a:rPr lang="en-US" dirty="0"/>
              <a:t>Video Lab – Creation of IAM Policy and Role</a:t>
            </a:r>
          </a:p>
        </p:txBody>
      </p:sp>
    </p:spTree>
    <p:extLst>
      <p:ext uri="{BB962C8B-B14F-4D97-AF65-F5344CB8AC3E}">
        <p14:creationId xmlns:p14="http://schemas.microsoft.com/office/powerpoint/2010/main" val="170708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A777-1D74-46F9-B942-889B779D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9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AWS EC2</a:t>
            </a:r>
          </a:p>
        </p:txBody>
      </p:sp>
    </p:spTree>
    <p:extLst>
      <p:ext uri="{BB962C8B-B14F-4D97-AF65-F5344CB8AC3E}">
        <p14:creationId xmlns:p14="http://schemas.microsoft.com/office/powerpoint/2010/main" val="1612354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F962A-91A2-492A-8865-E6457DEC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0D871-D8C7-4422-9701-562DC01D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Provides resizable compute capacity in the cloud</a:t>
            </a:r>
          </a:p>
          <a:p>
            <a:r>
              <a:rPr lang="en-US" dirty="0"/>
              <a:t>Designed to make web-scale cloud computing easier</a:t>
            </a:r>
          </a:p>
          <a:p>
            <a:r>
              <a:rPr lang="en-US" dirty="0"/>
              <a:t>A true virtual computing environment</a:t>
            </a:r>
          </a:p>
          <a:p>
            <a:r>
              <a:rPr lang="en-US" dirty="0"/>
              <a:t>Launch instances with a variety of operating systems</a:t>
            </a:r>
          </a:p>
          <a:p>
            <a:r>
              <a:rPr lang="en-US" dirty="0"/>
              <a:t>Run as many or few systems as you desire</a:t>
            </a:r>
          </a:p>
          <a:p>
            <a:r>
              <a:rPr lang="en-US" dirty="0"/>
              <a:t>Features </a:t>
            </a:r>
          </a:p>
          <a:p>
            <a:pPr lvl="1"/>
            <a:r>
              <a:rPr lang="en-US" dirty="0"/>
              <a:t>Completely controlled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Elastic</a:t>
            </a:r>
          </a:p>
          <a:p>
            <a:pPr lvl="1"/>
            <a:r>
              <a:rPr lang="en-US" dirty="0"/>
              <a:t>Web-scale</a:t>
            </a:r>
          </a:p>
          <a:p>
            <a:pPr lvl="1"/>
            <a:r>
              <a:rPr lang="en-US" dirty="0"/>
              <a:t>Easy to Start</a:t>
            </a:r>
          </a:p>
          <a:p>
            <a:pPr lvl="1"/>
            <a:r>
              <a:rPr lang="en-US" dirty="0"/>
              <a:t>Reliable</a:t>
            </a:r>
          </a:p>
          <a:p>
            <a:pPr lvl="1"/>
            <a:r>
              <a:rPr lang="en-US" dirty="0"/>
              <a:t>Inexpensive</a:t>
            </a:r>
          </a:p>
          <a:p>
            <a:pPr lvl="1"/>
            <a:r>
              <a:rPr lang="en-US" dirty="0"/>
              <a:t>Secure</a:t>
            </a:r>
          </a:p>
        </p:txBody>
      </p:sp>
    </p:spTree>
    <p:extLst>
      <p:ext uri="{BB962C8B-B14F-4D97-AF65-F5344CB8AC3E}">
        <p14:creationId xmlns:p14="http://schemas.microsoft.com/office/powerpoint/2010/main" val="393473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C745-30CE-449A-BC8F-3068A15F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 Lab – Creation of EC2 instance and </a:t>
            </a:r>
            <a:r>
              <a:rPr lang="en-US" dirty="0" err="1"/>
              <a:t>ssh</a:t>
            </a:r>
            <a:r>
              <a:rPr lang="en-US" dirty="0"/>
              <a:t> to EC2 instance using putty</a:t>
            </a:r>
          </a:p>
        </p:txBody>
      </p:sp>
    </p:spTree>
    <p:extLst>
      <p:ext uri="{BB962C8B-B14F-4D97-AF65-F5344CB8AC3E}">
        <p14:creationId xmlns:p14="http://schemas.microsoft.com/office/powerpoint/2010/main" val="381244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7CAB-D61F-40EE-BC6F-C01ADCA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307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AWS Kinesis Firehose</a:t>
            </a:r>
          </a:p>
        </p:txBody>
      </p:sp>
    </p:spTree>
    <p:extLst>
      <p:ext uri="{BB962C8B-B14F-4D97-AF65-F5344CB8AC3E}">
        <p14:creationId xmlns:p14="http://schemas.microsoft.com/office/powerpoint/2010/main" val="300506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04BA-4C03-4C03-824F-73D06F6F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2E73-99BE-4BB1-BFC8-78512987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real world batch/streaming ingestion using AWS native services</a:t>
            </a:r>
          </a:p>
          <a:p>
            <a:r>
              <a:rPr lang="en-US" dirty="0"/>
              <a:t>Configure ingestion pipeline using AWS managed Airflow(MWAA)</a:t>
            </a:r>
          </a:p>
          <a:p>
            <a:r>
              <a:rPr lang="en-US" dirty="0"/>
              <a:t>Perform ingestion and transformation in Snowflake</a:t>
            </a:r>
          </a:p>
          <a:p>
            <a:r>
              <a:rPr lang="en-US" dirty="0"/>
              <a:t>Drawbacks of Snow Pipe and its alternative</a:t>
            </a:r>
          </a:p>
          <a:p>
            <a:r>
              <a:rPr lang="en-US" dirty="0"/>
              <a:t>Role Management and security in Snowflake</a:t>
            </a:r>
          </a:p>
          <a:p>
            <a:r>
              <a:rPr lang="en-US" dirty="0"/>
              <a:t>Troubleshooting Dag in Airflow</a:t>
            </a:r>
          </a:p>
        </p:txBody>
      </p:sp>
    </p:spTree>
    <p:extLst>
      <p:ext uri="{BB962C8B-B14F-4D97-AF65-F5344CB8AC3E}">
        <p14:creationId xmlns:p14="http://schemas.microsoft.com/office/powerpoint/2010/main" val="568584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E309-0C06-4A1D-ABA1-55335A05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Kinesis Firehose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C0E4-A2DF-49F3-95C5-EC14D3287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Delivery Stream – The underlying entity of firehose. Use firehose by creating a delivery stream to a specified destination and send data to it.</a:t>
            </a:r>
          </a:p>
          <a:p>
            <a:endParaRPr lang="en-US" dirty="0"/>
          </a:p>
          <a:p>
            <a:r>
              <a:rPr lang="en-US" dirty="0"/>
              <a:t>Record – The data of interest that your data producer sends to a delivery stream. A record can be large as 1000 KB.</a:t>
            </a:r>
          </a:p>
          <a:p>
            <a:endParaRPr lang="en-US" dirty="0"/>
          </a:p>
          <a:p>
            <a:r>
              <a:rPr lang="en-US" dirty="0"/>
              <a:t>Data Producers – Producers send records to a Delivery stream. For example, a web server sends log data to a delivery stream is a data producer.</a:t>
            </a:r>
          </a:p>
        </p:txBody>
      </p:sp>
    </p:spTree>
    <p:extLst>
      <p:ext uri="{BB962C8B-B14F-4D97-AF65-F5344CB8AC3E}">
        <p14:creationId xmlns:p14="http://schemas.microsoft.com/office/powerpoint/2010/main" val="4201483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ero administration: Capture and deliver streaming data into Amazon S3, Redshift, and&#10;Elasticsearch Service without writin...">
            <a:extLst>
              <a:ext uri="{FF2B5EF4-FFF2-40B4-BE49-F238E27FC236}">
                <a16:creationId xmlns:a16="http://schemas.microsoft.com/office/drawing/2014/main" id="{9D765091-57A6-4F3C-AD1C-7FF8CECFF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6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9336-87F4-4F21-8451-6B31C8355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95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 Lab – Creation of Kinesis Firehose Delivery</a:t>
            </a:r>
          </a:p>
        </p:txBody>
      </p:sp>
    </p:spTree>
    <p:extLst>
      <p:ext uri="{BB962C8B-B14F-4D97-AF65-F5344CB8AC3E}">
        <p14:creationId xmlns:p14="http://schemas.microsoft.com/office/powerpoint/2010/main" val="2374866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25D6-3F87-4950-8D91-5FAB0C8F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595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Video Lab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Configuring Kinesis Firehose delivery with all the required S3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129389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FBE8-8B14-4167-A5D7-4E16F0C1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AWS Cloud Watch</a:t>
            </a:r>
          </a:p>
        </p:txBody>
      </p:sp>
    </p:spTree>
    <p:extLst>
      <p:ext uri="{BB962C8B-B14F-4D97-AF65-F5344CB8AC3E}">
        <p14:creationId xmlns:p14="http://schemas.microsoft.com/office/powerpoint/2010/main" val="2766672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A1FC-01B2-4979-B705-E0A0AC81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Watch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15A8-0B18-43A2-8082-EAE42500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Amazon CloudWatch monitors your Amazon Web Services (AWS) resources and the applications you run on AWS in real time.</a:t>
            </a:r>
          </a:p>
          <a:p>
            <a:r>
              <a:rPr lang="en-US" dirty="0"/>
              <a:t>You can use CloudWatch to collect and track metrics, which are variables you can measure for your resources and applications.</a:t>
            </a:r>
          </a:p>
          <a:p>
            <a:r>
              <a:rPr lang="en-US" dirty="0"/>
              <a:t>CloudWatch alarms send notifications or automatically make changes to the resources you are monitoring based on the rules that you define.</a:t>
            </a:r>
          </a:p>
          <a:p>
            <a:r>
              <a:rPr lang="en-US" dirty="0"/>
              <a:t>In addition to monitoring the built-in metrics that come with AWS, you can monitor your own custom metrics. </a:t>
            </a:r>
          </a:p>
          <a:p>
            <a:r>
              <a:rPr lang="en-US" dirty="0"/>
              <a:t>With CloudWatch, you gain system-wide visibility into resource utilization, application performance and operational health </a:t>
            </a:r>
          </a:p>
        </p:txBody>
      </p:sp>
    </p:spTree>
    <p:extLst>
      <p:ext uri="{BB962C8B-B14F-4D97-AF65-F5344CB8AC3E}">
        <p14:creationId xmlns:p14="http://schemas.microsoft.com/office/powerpoint/2010/main" val="137507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8558-2EB7-4F53-B57C-FD51FE59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264449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Video Lab – Installing Kinesis Agent and sending data to Firehose</a:t>
            </a:r>
          </a:p>
        </p:txBody>
      </p:sp>
    </p:spTree>
    <p:extLst>
      <p:ext uri="{BB962C8B-B14F-4D97-AF65-F5344CB8AC3E}">
        <p14:creationId xmlns:p14="http://schemas.microsoft.com/office/powerpoint/2010/main" val="16867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FBE8-8B14-4167-A5D7-4E16F0C1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AWS Managed Airflow (MWAA)</a:t>
            </a:r>
          </a:p>
        </p:txBody>
      </p:sp>
    </p:spTree>
    <p:extLst>
      <p:ext uri="{BB962C8B-B14F-4D97-AF65-F5344CB8AC3E}">
        <p14:creationId xmlns:p14="http://schemas.microsoft.com/office/powerpoint/2010/main" val="236266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0A1FC-01B2-4979-B705-E0A0AC81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Managed Airflow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15A8-0B18-43A2-8082-EAE42500D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Managed Workflows for Apache Airflow (MWAA) is a managed orchestration service for </a:t>
            </a:r>
            <a:r>
              <a:rPr lang="en-US" dirty="0">
                <a:hlinkClick r:id="rId2"/>
              </a:rPr>
              <a:t>Apache Airflow</a:t>
            </a:r>
            <a:endParaRPr lang="en-US" dirty="0"/>
          </a:p>
          <a:p>
            <a:r>
              <a:rPr lang="en-US" dirty="0"/>
              <a:t>It is easier to setup and operate end-to-end data pipelines </a:t>
            </a:r>
          </a:p>
          <a:p>
            <a:r>
              <a:rPr lang="en-US" dirty="0"/>
              <a:t>Apache Airflow is an open-source tool used to programmatically author, schedule, and monitor sequences of processes and tasks referred to as "workflows”.</a:t>
            </a:r>
          </a:p>
          <a:p>
            <a:r>
              <a:rPr lang="en-US"/>
              <a:t>With Amazon MWAA, you can use Airflow and Python to create workflows without having to manage the underlying infrastructure for scalability, availability, and security.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9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E60B0D-D07D-4C69-8C4F-AE5C318E504B}"/>
              </a:ext>
            </a:extLst>
          </p:cNvPr>
          <p:cNvSpPr/>
          <p:nvPr/>
        </p:nvSpPr>
        <p:spPr>
          <a:xfrm>
            <a:off x="309489" y="787791"/>
            <a:ext cx="2632494" cy="2138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379C457-87E4-4438-B1EB-DBFC6154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93" y="959532"/>
            <a:ext cx="902598" cy="9025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96373D-C6D2-47B1-85F5-C1780358F668}"/>
              </a:ext>
            </a:extLst>
          </p:cNvPr>
          <p:cNvSpPr/>
          <p:nvPr/>
        </p:nvSpPr>
        <p:spPr>
          <a:xfrm>
            <a:off x="1429004" y="1382185"/>
            <a:ext cx="902598" cy="698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Kinesis Agent</a:t>
            </a:r>
          </a:p>
        </p:txBody>
      </p:sp>
      <p:sp>
        <p:nvSpPr>
          <p:cNvPr id="7" name="Lightning Bolt 6">
            <a:extLst>
              <a:ext uri="{FF2B5EF4-FFF2-40B4-BE49-F238E27FC236}">
                <a16:creationId xmlns:a16="http://schemas.microsoft.com/office/drawing/2014/main" id="{3C29AFA0-9FE3-4685-ADD8-799319B22E90}"/>
              </a:ext>
            </a:extLst>
          </p:cNvPr>
          <p:cNvSpPr/>
          <p:nvPr/>
        </p:nvSpPr>
        <p:spPr>
          <a:xfrm>
            <a:off x="446293" y="1933508"/>
            <a:ext cx="628991" cy="6984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4B5D7E-EC87-4A3C-839D-D609F8B0E398}"/>
              </a:ext>
            </a:extLst>
          </p:cNvPr>
          <p:cNvSpPr txBox="1"/>
          <p:nvPr/>
        </p:nvSpPr>
        <p:spPr>
          <a:xfrm>
            <a:off x="1026556" y="2398642"/>
            <a:ext cx="166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Streaming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E81D90-4A32-452B-892B-7C9356D51D06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787594" y="2080591"/>
            <a:ext cx="70780" cy="31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39DD88-678B-4E88-815D-D0BC45E1D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17" y="866844"/>
            <a:ext cx="3960365" cy="198018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5BB1F2-05B7-4062-9F44-5D290E90F410}"/>
              </a:ext>
            </a:extLst>
          </p:cNvPr>
          <p:cNvCxnSpPr>
            <a:stCxn id="3" idx="3"/>
          </p:cNvCxnSpPr>
          <p:nvPr/>
        </p:nvCxnSpPr>
        <p:spPr>
          <a:xfrm flipV="1">
            <a:off x="2941983" y="1833484"/>
            <a:ext cx="1722782" cy="23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943781-4704-4D36-8F02-711202582A9C}"/>
              </a:ext>
            </a:extLst>
          </p:cNvPr>
          <p:cNvSpPr txBox="1"/>
          <p:nvPr/>
        </p:nvSpPr>
        <p:spPr>
          <a:xfrm>
            <a:off x="3127513" y="1143647"/>
            <a:ext cx="139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sent to Firehose</a:t>
            </a:r>
          </a:p>
        </p:txBody>
      </p:sp>
      <p:pic>
        <p:nvPicPr>
          <p:cNvPr id="17" name="Picture 16" descr="Icon, funnel chart&#10;&#10;Description automatically generated">
            <a:extLst>
              <a:ext uri="{FF2B5EF4-FFF2-40B4-BE49-F238E27FC236}">
                <a16:creationId xmlns:a16="http://schemas.microsoft.com/office/drawing/2014/main" id="{9CB3E7BA-602F-425D-B1EB-638175E9D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16" y="72084"/>
            <a:ext cx="1400805" cy="140080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181E11-8EC1-4B83-BF52-255C937C4434}"/>
              </a:ext>
            </a:extLst>
          </p:cNvPr>
          <p:cNvCxnSpPr/>
          <p:nvPr/>
        </p:nvCxnSpPr>
        <p:spPr>
          <a:xfrm flipV="1">
            <a:off x="6256980" y="787791"/>
            <a:ext cx="1809410" cy="94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C1B762F-1628-4C88-AA54-7C6ED6E40023}"/>
              </a:ext>
            </a:extLst>
          </p:cNvPr>
          <p:cNvSpPr txBox="1"/>
          <p:nvPr/>
        </p:nvSpPr>
        <p:spPr>
          <a:xfrm>
            <a:off x="8011798" y="1143647"/>
            <a:ext cx="125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Landing</a:t>
            </a:r>
          </a:p>
        </p:txBody>
      </p:sp>
      <p:pic>
        <p:nvPicPr>
          <p:cNvPr id="22" name="Picture 21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E989AFD9-5F0E-44B3-AA7B-3E11E119B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08" y="2094012"/>
            <a:ext cx="2372647" cy="949059"/>
          </a:xfrm>
          <a:prstGeom prst="rect">
            <a:avLst/>
          </a:prstGeom>
        </p:spPr>
      </p:pic>
      <p:pic>
        <p:nvPicPr>
          <p:cNvPr id="23" name="Picture 22" descr="Icon, funnel chart&#10;&#10;Description automatically generated">
            <a:extLst>
              <a:ext uri="{FF2B5EF4-FFF2-40B4-BE49-F238E27FC236}">
                <a16:creationId xmlns:a16="http://schemas.microsoft.com/office/drawing/2014/main" id="{A65E2050-03A4-4DE2-8E24-E9D38AAA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616" y="1698239"/>
            <a:ext cx="1400805" cy="1400805"/>
          </a:xfrm>
          <a:prstGeom prst="rect">
            <a:avLst/>
          </a:prstGeom>
        </p:spPr>
      </p:pic>
      <p:pic>
        <p:nvPicPr>
          <p:cNvPr id="24" name="Picture 23" descr="Icon, funnel chart&#10;&#10;Description automatically generated">
            <a:extLst>
              <a:ext uri="{FF2B5EF4-FFF2-40B4-BE49-F238E27FC236}">
                <a16:creationId xmlns:a16="http://schemas.microsoft.com/office/drawing/2014/main" id="{9743318D-25E6-4380-AB68-176C241BA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35" y="3284304"/>
            <a:ext cx="1400805" cy="14008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6B1A0D-FAB4-4D67-BC45-5869B0E12B86}"/>
              </a:ext>
            </a:extLst>
          </p:cNvPr>
          <p:cNvSpPr txBox="1"/>
          <p:nvPr/>
        </p:nvSpPr>
        <p:spPr>
          <a:xfrm>
            <a:off x="7877591" y="2715421"/>
            <a:ext cx="15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processing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B2BF2E-B285-48B2-9EA9-4A0BC4F103FB}"/>
              </a:ext>
            </a:extLst>
          </p:cNvPr>
          <p:cNvSpPr txBox="1"/>
          <p:nvPr/>
        </p:nvSpPr>
        <p:spPr>
          <a:xfrm>
            <a:off x="7879863" y="4287187"/>
            <a:ext cx="15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S3 processed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D94EAF-D7D3-4295-BF1B-48529C1CC089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9266829" y="1328313"/>
            <a:ext cx="832514" cy="75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46CA84-5321-48BB-B354-DDD2CB08E8E2}"/>
              </a:ext>
            </a:extLst>
          </p:cNvPr>
          <p:cNvSpPr txBox="1"/>
          <p:nvPr/>
        </p:nvSpPr>
        <p:spPr>
          <a:xfrm>
            <a:off x="9730026" y="1382185"/>
            <a:ext cx="18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DAG trigger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623D1C-C7DD-47B0-941E-C80584F11F2A}"/>
              </a:ext>
            </a:extLst>
          </p:cNvPr>
          <p:cNvCxnSpPr>
            <a:stCxn id="20" idx="2"/>
          </p:cNvCxnSpPr>
          <p:nvPr/>
        </p:nvCxnSpPr>
        <p:spPr>
          <a:xfrm flipH="1">
            <a:off x="8639313" y="1512979"/>
            <a:ext cx="1" cy="41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2B385F-E47D-4747-9878-65861FC1BE92}"/>
              </a:ext>
            </a:extLst>
          </p:cNvPr>
          <p:cNvCxnSpPr/>
          <p:nvPr/>
        </p:nvCxnSpPr>
        <p:spPr>
          <a:xfrm flipH="1">
            <a:off x="8655233" y="3071099"/>
            <a:ext cx="1" cy="417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B4F9D89A-2588-4209-A662-8F05154D5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081" y="4897695"/>
            <a:ext cx="4381500" cy="1047750"/>
          </a:xfrm>
          <a:prstGeom prst="rect">
            <a:avLst/>
          </a:prstGeom>
        </p:spPr>
      </p:pic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577F19D-08F1-49C9-9A93-862C42E775AA}"/>
              </a:ext>
            </a:extLst>
          </p:cNvPr>
          <p:cNvCxnSpPr>
            <a:stCxn id="22" idx="2"/>
          </p:cNvCxnSpPr>
          <p:nvPr/>
        </p:nvCxnSpPr>
        <p:spPr>
          <a:xfrm rot="5400000">
            <a:off x="8083053" y="2493582"/>
            <a:ext cx="2375090" cy="347406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D800E06-01F1-48D8-B253-E20180B71337}"/>
              </a:ext>
            </a:extLst>
          </p:cNvPr>
          <p:cNvSpPr txBox="1"/>
          <p:nvPr/>
        </p:nvSpPr>
        <p:spPr>
          <a:xfrm>
            <a:off x="7737977" y="5420505"/>
            <a:ext cx="3269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Triggered Loading Data in Snowflake &amp; Transformation on Data</a:t>
            </a:r>
          </a:p>
        </p:txBody>
      </p:sp>
    </p:spTree>
    <p:extLst>
      <p:ext uri="{BB962C8B-B14F-4D97-AF65-F5344CB8AC3E}">
        <p14:creationId xmlns:p14="http://schemas.microsoft.com/office/powerpoint/2010/main" val="135111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0DF1-D490-44FD-AAEB-74DA13BA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149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Creation of Data Pipeline using AWS Native Services </a:t>
            </a:r>
          </a:p>
        </p:txBody>
      </p:sp>
    </p:spTree>
    <p:extLst>
      <p:ext uri="{BB962C8B-B14F-4D97-AF65-F5344CB8AC3E}">
        <p14:creationId xmlns:p14="http://schemas.microsoft.com/office/powerpoint/2010/main" val="282697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5EA3-4147-4E58-A1C3-791726785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CAD6-53C1-4924-8B9E-70E2D0C4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</a:t>
            </a:r>
          </a:p>
          <a:p>
            <a:r>
              <a:rPr lang="en-US" dirty="0"/>
              <a:t>S3</a:t>
            </a:r>
          </a:p>
          <a:p>
            <a:r>
              <a:rPr lang="en-US" dirty="0"/>
              <a:t>EC2</a:t>
            </a:r>
          </a:p>
          <a:p>
            <a:r>
              <a:rPr lang="en-US" dirty="0"/>
              <a:t>Kinesis Firehose</a:t>
            </a:r>
          </a:p>
          <a:p>
            <a:r>
              <a:rPr lang="en-US" dirty="0"/>
              <a:t>Cloud Watch</a:t>
            </a:r>
          </a:p>
          <a:p>
            <a:r>
              <a:rPr lang="en-US" dirty="0"/>
              <a:t>Kinesis Agent</a:t>
            </a:r>
          </a:p>
          <a:p>
            <a:r>
              <a:rPr lang="en-US" dirty="0"/>
              <a:t>AWS Managed Airflow (MWAA)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37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0EF1-A10E-4D40-9033-6CC0427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0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AWS S3</a:t>
            </a:r>
          </a:p>
        </p:txBody>
      </p:sp>
    </p:spTree>
    <p:extLst>
      <p:ext uri="{BB962C8B-B14F-4D97-AF65-F5344CB8AC3E}">
        <p14:creationId xmlns:p14="http://schemas.microsoft.com/office/powerpoint/2010/main" val="5638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CD34-C34A-4074-97F5-CE7970D8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Basics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0428-274C-4453-BE5B-02A4DCB5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S3 is easy to use, with a simple web services interface to store and retrieve any amount of data from anywhere on the web.</a:t>
            </a:r>
          </a:p>
          <a:p>
            <a:r>
              <a:rPr lang="en-US" dirty="0"/>
              <a:t>S3 is safe place to store files</a:t>
            </a:r>
          </a:p>
          <a:p>
            <a:r>
              <a:rPr lang="en-US" dirty="0"/>
              <a:t>The data is spread across multiple devices and facilities</a:t>
            </a:r>
          </a:p>
          <a:p>
            <a:r>
              <a:rPr lang="en-US" dirty="0"/>
              <a:t>S3 is object based i.e., allows you to upload files.</a:t>
            </a:r>
          </a:p>
          <a:p>
            <a:r>
              <a:rPr lang="en-US" dirty="0"/>
              <a:t>File size can be from 0 bytes to 5 TB.</a:t>
            </a:r>
          </a:p>
          <a:p>
            <a:r>
              <a:rPr lang="en-US" dirty="0"/>
              <a:t>There is unlimited storage</a:t>
            </a:r>
          </a:p>
          <a:p>
            <a:r>
              <a:rPr lang="en-US" dirty="0"/>
              <a:t>Files are stored in buckets.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8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CD34-C34A-4074-97F5-CE7970D8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Basics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0428-274C-4453-BE5B-02A4DCB5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bucket has universal namespace, that is, names must be unique globally.</a:t>
            </a:r>
          </a:p>
          <a:p>
            <a:r>
              <a:rPr lang="en-US" dirty="0"/>
              <a:t>When you upload a file to S3 you will receive a HTTP 200 code if the upload was successful.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15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CD34-C34A-4074-97F5-CE7970D8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S3 – Features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0428-274C-4453-BE5B-02A4DCB5A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Durability and availability</a:t>
            </a:r>
          </a:p>
          <a:p>
            <a:r>
              <a:rPr lang="en-US" dirty="0"/>
              <a:t>Tiered Storage Available</a:t>
            </a:r>
          </a:p>
          <a:p>
            <a:r>
              <a:rPr lang="en-US" dirty="0"/>
              <a:t>Lifecycle Management</a:t>
            </a:r>
          </a:p>
          <a:p>
            <a:r>
              <a:rPr lang="en-US" dirty="0"/>
              <a:t>Versioning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Secure your data using Access control Lists and Bucket Policies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2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863</Words>
  <Application>Microsoft Office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Data Pipeline using Snowflake</vt:lpstr>
      <vt:lpstr>Agenda</vt:lpstr>
      <vt:lpstr>PowerPoint Presentation</vt:lpstr>
      <vt:lpstr>Creation of Data Pipeline using AWS Native Services </vt:lpstr>
      <vt:lpstr>AWS Service Used</vt:lpstr>
      <vt:lpstr>AWS S3</vt:lpstr>
      <vt:lpstr>S3 – Basics </vt:lpstr>
      <vt:lpstr>S3 – Basics </vt:lpstr>
      <vt:lpstr>S3 – Features </vt:lpstr>
      <vt:lpstr>Video Lab - Creation of S3 Bucket</vt:lpstr>
      <vt:lpstr>AWS – Identity and Access Management (IAM)</vt:lpstr>
      <vt:lpstr>AWS IAM</vt:lpstr>
      <vt:lpstr>IAM Policy</vt:lpstr>
      <vt:lpstr>IAM Roles</vt:lpstr>
      <vt:lpstr>Video Lab – Creation of IAM Policy and Role</vt:lpstr>
      <vt:lpstr>AWS EC2</vt:lpstr>
      <vt:lpstr>AWS EC2</vt:lpstr>
      <vt:lpstr>Video Lab – Creation of EC2 instance and ssh to EC2 instance using putty</vt:lpstr>
      <vt:lpstr>AWS Kinesis Firehose</vt:lpstr>
      <vt:lpstr>AWS Kinesis Firehose</vt:lpstr>
      <vt:lpstr>PowerPoint Presentation</vt:lpstr>
      <vt:lpstr>Video Lab – Creation of Kinesis Firehose Delivery</vt:lpstr>
      <vt:lpstr>Video Lab   Configuring Kinesis Firehose delivery with all the required S3 and parameters</vt:lpstr>
      <vt:lpstr>AWS Cloud Watch</vt:lpstr>
      <vt:lpstr>What is Cloud Watch </vt:lpstr>
      <vt:lpstr>Video Lab – Installing Kinesis Agent and sending data to Firehose</vt:lpstr>
      <vt:lpstr>AWS Managed Airflow (MWAA)</vt:lpstr>
      <vt:lpstr>What is AWS Managed Airflow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Pipeline using Snowflake</dc:title>
  <dc:creator>varun jain</dc:creator>
  <cp:lastModifiedBy>Varun Jain</cp:lastModifiedBy>
  <cp:revision>8</cp:revision>
  <dcterms:created xsi:type="dcterms:W3CDTF">2021-09-20T15:14:23Z</dcterms:created>
  <dcterms:modified xsi:type="dcterms:W3CDTF">2021-11-26T11:11:34Z</dcterms:modified>
</cp:coreProperties>
</file>