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5e998fe1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5e998fe1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5e998fe1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5e998fe1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7de7e57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7de7e57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7de7e57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7de7e57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de7e57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7de7e57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de7e57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de7e57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7de7e579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7de7e579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de7e57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7de7e57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7de7e57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7de7e57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7de7e579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7de7e579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5e998fe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5e998fe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5e998fe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5e998fe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5e998fe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5e998fe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5e998fe1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5e998fe1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5e998fe1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5e998fe1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e998fe1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e998fe1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5e998fe1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5e998fe1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1.png"/><Relationship Id="rId13" Type="http://schemas.openxmlformats.org/officeDocument/2006/relationships/hyperlink" Target="https://docs.aws.amazon.com/redshift/latest/dg/c-getting-started-using-spectrum.html" TargetMode="External"/><Relationship Id="rId12" Type="http://schemas.openxmlformats.org/officeDocument/2006/relationships/hyperlink" Target="https://aws.amazon.com/secrets-manager/" TargetMode="External"/><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hyperlink" Target="https://aws.amazon.com/sns/" TargetMode="External"/><Relationship Id="rId14" Type="http://schemas.openxmlformats.org/officeDocument/2006/relationships/hyperlink" Target="https://docs.aws.amazon.com/redshift/latest/dg/t_Unloading_tables.html" TargetMode="External"/><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aws.amazon.com/s3/" TargetMode="External"/><Relationship Id="rId4" Type="http://schemas.openxmlformats.org/officeDocument/2006/relationships/hyperlink" Target="https://aws.amazon.com/s3/" TargetMode="External"/><Relationship Id="rId9" Type="http://schemas.openxmlformats.org/officeDocument/2006/relationships/hyperlink" Target="https://aws.amazon.com/redshift/" TargetMode="External"/><Relationship Id="rId5" Type="http://schemas.openxmlformats.org/officeDocument/2006/relationships/hyperlink" Target="https://aws.amazon.com/redshift/" TargetMode="External"/><Relationship Id="rId6" Type="http://schemas.openxmlformats.org/officeDocument/2006/relationships/hyperlink" Target="https://aws.amazon.com/redshift/" TargetMode="External"/><Relationship Id="rId7" Type="http://schemas.openxmlformats.org/officeDocument/2006/relationships/hyperlink" Target="https://aws.amazon.com/athena/" TargetMode="External"/><Relationship Id="rId8" Type="http://schemas.openxmlformats.org/officeDocument/2006/relationships/hyperlink" Target="https://aws.amazon.com/emr/" TargetMode="External"/></Relationships>
</file>

<file path=ppt/slides/_rels/slide5.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ocs.aws.amazon.com/sns/latest/dg/sns-http-https-endpoint-as-subscriber.html" TargetMode="External"/><Relationship Id="rId4" Type="http://schemas.openxmlformats.org/officeDocument/2006/relationships/hyperlink" Target="https://docs.aws.amazon.com/sns/latest/dg/sns-email-notifications.html" TargetMode="External"/><Relationship Id="rId9" Type="http://schemas.openxmlformats.org/officeDocument/2006/relationships/hyperlink" Target="https://docs.aws.amazon.com/sns/latest/dg/sns-mobile-phone-number-as-subscriber.html" TargetMode="External"/><Relationship Id="rId5" Type="http://schemas.openxmlformats.org/officeDocument/2006/relationships/hyperlink" Target="https://docs.aws.amazon.com/sns/latest/dg/sns-firehose-as-subscriber.html" TargetMode="External"/><Relationship Id="rId6" Type="http://schemas.openxmlformats.org/officeDocument/2006/relationships/hyperlink" Target="https://docs.aws.amazon.com/sns/latest/dg/sns-sqs-as-subscriber.html" TargetMode="External"/><Relationship Id="rId7" Type="http://schemas.openxmlformats.org/officeDocument/2006/relationships/hyperlink" Target="https://docs.aws.amazon.com/sns/latest/dg/sns-lambda-as-subscriber.html" TargetMode="External"/><Relationship Id="rId8" Type="http://schemas.openxmlformats.org/officeDocument/2006/relationships/hyperlink" Target="https://docs.aws.amazon.com/sns/latest/dg/sns-mobile-application-as-subscrib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console.aws.amazon.com/s3/object/stack2-scriptbucket-nsqka0hyhfqi?region=us-east-1&amp;prefix=python/rs_query.py" TargetMode="External"/><Relationship Id="rId4" Type="http://schemas.openxmlformats.org/officeDocument/2006/relationships/hyperlink" Target="https://console.aws.amazon.com/s3/object/stack2-scriptbucket-nsqka0hyhfqi?region=us-east-1&amp;prefix=python/redshift_module-0.1-py3.6.eg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92000" y="3243875"/>
            <a:ext cx="800100" cy="800100"/>
          </a:xfrm>
          <a:prstGeom prst="rect">
            <a:avLst/>
          </a:prstGeom>
          <a:noFill/>
          <a:ln>
            <a:noFill/>
          </a:ln>
        </p:spPr>
      </p:pic>
      <p:pic>
        <p:nvPicPr>
          <p:cNvPr id="55" name="Google Shape;55;p13"/>
          <p:cNvPicPr preferRelativeResize="0"/>
          <p:nvPr/>
        </p:nvPicPr>
        <p:blipFill>
          <a:blip r:embed="rId4">
            <a:alphaModFix/>
          </a:blip>
          <a:stretch>
            <a:fillRect/>
          </a:stretch>
        </p:blipFill>
        <p:spPr>
          <a:xfrm>
            <a:off x="5538638" y="3292650"/>
            <a:ext cx="647700" cy="790575"/>
          </a:xfrm>
          <a:prstGeom prst="rect">
            <a:avLst/>
          </a:prstGeom>
          <a:noFill/>
          <a:ln>
            <a:noFill/>
          </a:ln>
        </p:spPr>
      </p:pic>
      <p:pic>
        <p:nvPicPr>
          <p:cNvPr id="56" name="Google Shape;56;p13"/>
          <p:cNvPicPr preferRelativeResize="0"/>
          <p:nvPr/>
        </p:nvPicPr>
        <p:blipFill>
          <a:blip r:embed="rId5">
            <a:alphaModFix/>
          </a:blip>
          <a:stretch>
            <a:fillRect/>
          </a:stretch>
        </p:blipFill>
        <p:spPr>
          <a:xfrm>
            <a:off x="2619675" y="3378500"/>
            <a:ext cx="800100" cy="790575"/>
          </a:xfrm>
          <a:prstGeom prst="rect">
            <a:avLst/>
          </a:prstGeom>
          <a:noFill/>
          <a:ln>
            <a:noFill/>
          </a:ln>
        </p:spPr>
      </p:pic>
      <p:pic>
        <p:nvPicPr>
          <p:cNvPr id="57" name="Google Shape;57;p13"/>
          <p:cNvPicPr preferRelativeResize="0"/>
          <p:nvPr/>
        </p:nvPicPr>
        <p:blipFill>
          <a:blip r:embed="rId6">
            <a:alphaModFix/>
          </a:blip>
          <a:stretch>
            <a:fillRect/>
          </a:stretch>
        </p:blipFill>
        <p:spPr>
          <a:xfrm>
            <a:off x="0" y="4181475"/>
            <a:ext cx="923925" cy="981075"/>
          </a:xfrm>
          <a:prstGeom prst="rect">
            <a:avLst/>
          </a:prstGeom>
          <a:noFill/>
          <a:ln>
            <a:noFill/>
          </a:ln>
        </p:spPr>
      </p:pic>
      <p:pic>
        <p:nvPicPr>
          <p:cNvPr id="58" name="Google Shape;58;p13"/>
          <p:cNvPicPr preferRelativeResize="0"/>
          <p:nvPr/>
        </p:nvPicPr>
        <p:blipFill>
          <a:blip r:embed="rId7">
            <a:alphaModFix/>
          </a:blip>
          <a:stretch>
            <a:fillRect/>
          </a:stretch>
        </p:blipFill>
        <p:spPr>
          <a:xfrm>
            <a:off x="1414462" y="4162425"/>
            <a:ext cx="933450" cy="981075"/>
          </a:xfrm>
          <a:prstGeom prst="rect">
            <a:avLst/>
          </a:prstGeom>
          <a:noFill/>
          <a:ln>
            <a:noFill/>
          </a:ln>
        </p:spPr>
      </p:pic>
      <p:pic>
        <p:nvPicPr>
          <p:cNvPr id="59" name="Google Shape;59;p13"/>
          <p:cNvPicPr preferRelativeResize="0"/>
          <p:nvPr/>
        </p:nvPicPr>
        <p:blipFill>
          <a:blip r:embed="rId8">
            <a:alphaModFix/>
          </a:blip>
          <a:stretch>
            <a:fillRect/>
          </a:stretch>
        </p:blipFill>
        <p:spPr>
          <a:xfrm>
            <a:off x="3255225" y="4181474"/>
            <a:ext cx="990600" cy="909650"/>
          </a:xfrm>
          <a:prstGeom prst="rect">
            <a:avLst/>
          </a:prstGeom>
          <a:noFill/>
          <a:ln>
            <a:noFill/>
          </a:ln>
        </p:spPr>
      </p:pic>
      <p:pic>
        <p:nvPicPr>
          <p:cNvPr id="60" name="Google Shape;60;p13"/>
          <p:cNvPicPr preferRelativeResize="0"/>
          <p:nvPr/>
        </p:nvPicPr>
        <p:blipFill>
          <a:blip r:embed="rId9">
            <a:alphaModFix/>
          </a:blip>
          <a:stretch>
            <a:fillRect/>
          </a:stretch>
        </p:blipFill>
        <p:spPr>
          <a:xfrm>
            <a:off x="5391000" y="4252950"/>
            <a:ext cx="942975" cy="754000"/>
          </a:xfrm>
          <a:prstGeom prst="rect">
            <a:avLst/>
          </a:prstGeom>
          <a:noFill/>
          <a:ln>
            <a:noFill/>
          </a:ln>
        </p:spPr>
      </p:pic>
      <p:pic>
        <p:nvPicPr>
          <p:cNvPr id="61" name="Google Shape;61;p13"/>
          <p:cNvPicPr preferRelativeResize="0"/>
          <p:nvPr/>
        </p:nvPicPr>
        <p:blipFill>
          <a:blip r:embed="rId10">
            <a:alphaModFix/>
          </a:blip>
          <a:stretch>
            <a:fillRect/>
          </a:stretch>
        </p:blipFill>
        <p:spPr>
          <a:xfrm>
            <a:off x="7253175" y="4233863"/>
            <a:ext cx="1104900" cy="838200"/>
          </a:xfrm>
          <a:prstGeom prst="rect">
            <a:avLst/>
          </a:prstGeom>
          <a:noFill/>
          <a:ln>
            <a:noFill/>
          </a:ln>
        </p:spPr>
      </p:pic>
      <p:cxnSp>
        <p:nvCxnSpPr>
          <p:cNvPr id="62" name="Google Shape;62;p13"/>
          <p:cNvCxnSpPr>
            <a:stCxn id="58" idx="1"/>
            <a:endCxn id="57" idx="3"/>
          </p:cNvCxnSpPr>
          <p:nvPr/>
        </p:nvCxnSpPr>
        <p:spPr>
          <a:xfrm flipH="1">
            <a:off x="923962" y="4652963"/>
            <a:ext cx="490500" cy="1920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p13"/>
          <p:cNvCxnSpPr>
            <a:stCxn id="58" idx="3"/>
            <a:endCxn id="59" idx="1"/>
          </p:cNvCxnSpPr>
          <p:nvPr/>
        </p:nvCxnSpPr>
        <p:spPr>
          <a:xfrm flipH="1" rot="10800000">
            <a:off x="2347912" y="4636163"/>
            <a:ext cx="907200" cy="168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3"/>
          <p:cNvCxnSpPr>
            <a:stCxn id="59" idx="3"/>
            <a:endCxn id="60" idx="1"/>
          </p:cNvCxnSpPr>
          <p:nvPr/>
        </p:nvCxnSpPr>
        <p:spPr>
          <a:xfrm flipH="1" rot="10800000">
            <a:off x="4245825" y="4629999"/>
            <a:ext cx="1145100" cy="630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3"/>
          <p:cNvCxnSpPr>
            <a:stCxn id="60" idx="0"/>
            <a:endCxn id="55" idx="2"/>
          </p:cNvCxnSpPr>
          <p:nvPr/>
        </p:nvCxnSpPr>
        <p:spPr>
          <a:xfrm rot="10800000">
            <a:off x="5862488" y="4083150"/>
            <a:ext cx="0" cy="169800"/>
          </a:xfrm>
          <a:prstGeom prst="straightConnector1">
            <a:avLst/>
          </a:prstGeom>
          <a:noFill/>
          <a:ln cap="flat" cmpd="sng" w="9525">
            <a:solidFill>
              <a:schemeClr val="dk2"/>
            </a:solidFill>
            <a:prstDash val="solid"/>
            <a:round/>
            <a:headEnd len="med" w="med" type="none"/>
            <a:tailEnd len="med" w="med" type="triangle"/>
          </a:ln>
        </p:spPr>
      </p:cxnSp>
      <p:cxnSp>
        <p:nvCxnSpPr>
          <p:cNvPr id="66" name="Google Shape;66;p13"/>
          <p:cNvCxnSpPr>
            <a:stCxn id="55" idx="3"/>
            <a:endCxn id="61" idx="1"/>
          </p:cNvCxnSpPr>
          <p:nvPr/>
        </p:nvCxnSpPr>
        <p:spPr>
          <a:xfrm>
            <a:off x="6186337" y="3687938"/>
            <a:ext cx="1066800" cy="96510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13"/>
          <p:cNvCxnSpPr>
            <a:stCxn id="54" idx="2"/>
            <a:endCxn id="61" idx="0"/>
          </p:cNvCxnSpPr>
          <p:nvPr/>
        </p:nvCxnSpPr>
        <p:spPr>
          <a:xfrm>
            <a:off x="7792050" y="4043975"/>
            <a:ext cx="13500" cy="1899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3"/>
          <p:cNvCxnSpPr>
            <a:stCxn id="59" idx="0"/>
          </p:cNvCxnSpPr>
          <p:nvPr/>
        </p:nvCxnSpPr>
        <p:spPr>
          <a:xfrm rot="10800000">
            <a:off x="3740025" y="3724874"/>
            <a:ext cx="10500" cy="4566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3"/>
          <p:cNvCxnSpPr/>
          <p:nvPr/>
        </p:nvCxnSpPr>
        <p:spPr>
          <a:xfrm flipH="1">
            <a:off x="3307600" y="3724875"/>
            <a:ext cx="447600" cy="7500"/>
          </a:xfrm>
          <a:prstGeom prst="straightConnector1">
            <a:avLst/>
          </a:prstGeom>
          <a:noFill/>
          <a:ln cap="flat" cmpd="sng" w="9525">
            <a:solidFill>
              <a:schemeClr val="dk2"/>
            </a:solidFill>
            <a:prstDash val="solid"/>
            <a:round/>
            <a:headEnd len="med" w="med" type="none"/>
            <a:tailEnd len="med" w="med" type="triangle"/>
          </a:ln>
        </p:spPr>
      </p:cxnSp>
      <p:pic>
        <p:nvPicPr>
          <p:cNvPr id="70" name="Google Shape;70;p13"/>
          <p:cNvPicPr preferRelativeResize="0"/>
          <p:nvPr/>
        </p:nvPicPr>
        <p:blipFill>
          <a:blip r:embed="rId11">
            <a:alphaModFix/>
          </a:blip>
          <a:stretch>
            <a:fillRect/>
          </a:stretch>
        </p:blipFill>
        <p:spPr>
          <a:xfrm>
            <a:off x="4025450" y="3378500"/>
            <a:ext cx="923925" cy="715725"/>
          </a:xfrm>
          <a:prstGeom prst="rect">
            <a:avLst/>
          </a:prstGeom>
          <a:noFill/>
          <a:ln>
            <a:noFill/>
          </a:ln>
        </p:spPr>
      </p:pic>
      <p:cxnSp>
        <p:nvCxnSpPr>
          <p:cNvPr id="71" name="Google Shape;71;p13"/>
          <p:cNvCxnSpPr>
            <a:endCxn id="70" idx="1"/>
          </p:cNvCxnSpPr>
          <p:nvPr/>
        </p:nvCxnSpPr>
        <p:spPr>
          <a:xfrm flipH="1" rot="10800000">
            <a:off x="3762650" y="3736362"/>
            <a:ext cx="262800" cy="360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3"/>
          <p:cNvSpPr txBox="1"/>
          <p:nvPr/>
        </p:nvSpPr>
        <p:spPr>
          <a:xfrm>
            <a:off x="5538625" y="4915900"/>
            <a:ext cx="64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Redshift</a:t>
            </a:r>
            <a:endParaRPr sz="900"/>
          </a:p>
        </p:txBody>
      </p:sp>
      <p:sp>
        <p:nvSpPr>
          <p:cNvPr id="73" name="Google Shape;73;p13"/>
          <p:cNvSpPr txBox="1"/>
          <p:nvPr/>
        </p:nvSpPr>
        <p:spPr>
          <a:xfrm>
            <a:off x="8192100" y="3612238"/>
            <a:ext cx="647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Users</a:t>
            </a:r>
            <a:endParaRPr sz="900"/>
          </a:p>
        </p:txBody>
      </p:sp>
      <p:sp>
        <p:nvSpPr>
          <p:cNvPr id="74" name="Google Shape;74;p13"/>
          <p:cNvSpPr txBox="1"/>
          <p:nvPr/>
        </p:nvSpPr>
        <p:spPr>
          <a:xfrm>
            <a:off x="0" y="0"/>
            <a:ext cx="9020100" cy="3220800"/>
          </a:xfrm>
          <a:prstGeom prst="rect">
            <a:avLst/>
          </a:prstGeom>
          <a:noFill/>
          <a:ln>
            <a:noFill/>
          </a:ln>
        </p:spPr>
        <p:txBody>
          <a:bodyPr anchorCtr="0" anchor="t" bIns="91425" lIns="91425" spcFirstLastPara="1" rIns="91425" wrap="square" tIns="91425">
            <a:spAutoFit/>
          </a:bodyPr>
          <a:lstStyle/>
          <a:p>
            <a:pPr indent="0" lvl="0" marL="457200" rtl="0" algn="l">
              <a:lnSpc>
                <a:spcPct val="138000"/>
              </a:lnSpc>
              <a:spcBef>
                <a:spcPts val="1100"/>
              </a:spcBef>
              <a:spcAft>
                <a:spcPts val="0"/>
              </a:spcAft>
              <a:buNone/>
            </a:pPr>
            <a:r>
              <a:rPr b="1" lang="en" sz="1250">
                <a:solidFill>
                  <a:srgbClr val="333333"/>
                </a:solidFill>
              </a:rPr>
              <a:t>Orchestrate Redshift ETL workflow using Glue and Step Functions</a:t>
            </a:r>
            <a:endParaRPr b="1" sz="1250">
              <a:solidFill>
                <a:srgbClr val="333333"/>
              </a:solidFill>
            </a:endParaRPr>
          </a:p>
          <a:p>
            <a:pPr indent="0" lvl="0" marL="457200" rtl="0" algn="l">
              <a:lnSpc>
                <a:spcPct val="138000"/>
              </a:lnSpc>
              <a:spcBef>
                <a:spcPts val="1100"/>
              </a:spcBef>
              <a:spcAft>
                <a:spcPts val="0"/>
              </a:spcAft>
              <a:buNone/>
            </a:pPr>
            <a:r>
              <a:rPr lang="en" sz="1050">
                <a:solidFill>
                  <a:srgbClr val="333333"/>
                </a:solidFill>
              </a:rPr>
              <a:t>Its very common to use Redshift as data-warehousing tool in AWS cloud. However, there are quite some ways to orchestrate the loading/unloading/querying Redshift. In this solution, we will use in-house AWS tools to orchestrate end-to-end loading and deriving business insights. Since it uses in-house tools, availability and durability of the solution is guaranteed by AWS</a:t>
            </a:r>
            <a:endParaRPr sz="1050">
              <a:solidFill>
                <a:srgbClr val="333333"/>
              </a:solidFill>
            </a:endParaRPr>
          </a:p>
          <a:p>
            <a:pPr indent="-295275" lvl="0" marL="457200" rtl="0" algn="l">
              <a:lnSpc>
                <a:spcPct val="115000"/>
              </a:lnSpc>
              <a:spcBef>
                <a:spcPts val="1100"/>
              </a:spcBef>
              <a:spcAft>
                <a:spcPts val="0"/>
              </a:spcAft>
              <a:buClr>
                <a:srgbClr val="333333"/>
              </a:buClr>
              <a:buSzPts val="1050"/>
              <a:buAutoNum type="arabicPeriod"/>
            </a:pPr>
            <a:r>
              <a:rPr lang="en" sz="1050">
                <a:solidFill>
                  <a:srgbClr val="333333"/>
                </a:solidFill>
              </a:rPr>
              <a:t>The state machine launches a series of runs of an AWS Glue Python Shell job with parameters for retrieving database connection information from</a:t>
            </a:r>
            <a:r>
              <a:rPr lang="en" sz="1050">
                <a:solidFill>
                  <a:srgbClr val="333333"/>
                </a:solidFill>
                <a:uFill>
                  <a:noFill/>
                </a:uFill>
                <a:hlinkClick r:id="rId12">
                  <a:extLst>
                    <a:ext uri="{A12FA001-AC4F-418D-AE19-62706E023703}">
                      <ahyp:hlinkClr val="tx"/>
                    </a:ext>
                  </a:extLst>
                </a:hlinkClick>
              </a:rPr>
              <a:t> AWS Secrets Manager</a:t>
            </a:r>
            <a:r>
              <a:rPr lang="en" sz="1050">
                <a:solidFill>
                  <a:srgbClr val="333333"/>
                </a:solidFill>
              </a:rPr>
              <a:t> and an .sql file from S3.</a:t>
            </a:r>
            <a:endParaRPr sz="1050">
              <a:solidFill>
                <a:srgbClr val="333333"/>
              </a:solidFill>
            </a:endParaRPr>
          </a:p>
          <a:p>
            <a:pPr indent="-295275" lvl="0" marL="457200" rtl="0" algn="l">
              <a:lnSpc>
                <a:spcPct val="115000"/>
              </a:lnSpc>
              <a:spcBef>
                <a:spcPts val="0"/>
              </a:spcBef>
              <a:spcAft>
                <a:spcPts val="0"/>
              </a:spcAft>
              <a:buClr>
                <a:srgbClr val="333333"/>
              </a:buClr>
              <a:buSzPts val="1050"/>
              <a:buAutoNum type="arabicPeriod"/>
            </a:pPr>
            <a:r>
              <a:rPr lang="en" sz="1050">
                <a:solidFill>
                  <a:srgbClr val="333333"/>
                </a:solidFill>
              </a:rPr>
              <a:t>Each run of the AWS Glue Python Shell job uses the database connection information to connect to the Amazon Redshift cluster and submit the queries contained in the .sql file.</a:t>
            </a:r>
            <a:endParaRPr sz="1050">
              <a:solidFill>
                <a:srgbClr val="333333"/>
              </a:solidFill>
            </a:endParaRPr>
          </a:p>
          <a:p>
            <a:pPr indent="0" lvl="0" marL="457200" rtl="0" algn="l">
              <a:lnSpc>
                <a:spcPct val="138000"/>
              </a:lnSpc>
              <a:spcBef>
                <a:spcPts val="1100"/>
              </a:spcBef>
              <a:spcAft>
                <a:spcPts val="0"/>
              </a:spcAft>
              <a:buNone/>
            </a:pPr>
            <a:r>
              <a:rPr b="1" lang="en" sz="1050">
                <a:solidFill>
                  <a:srgbClr val="333333"/>
                </a:solidFill>
              </a:rPr>
              <a:t>For Task 1: </a:t>
            </a:r>
            <a:r>
              <a:rPr lang="en" sz="1050">
                <a:solidFill>
                  <a:srgbClr val="333333"/>
                </a:solidFill>
              </a:rPr>
              <a:t>The cluster utilizes</a:t>
            </a:r>
            <a:r>
              <a:rPr lang="en" sz="1050">
                <a:solidFill>
                  <a:srgbClr val="333333"/>
                </a:solidFill>
                <a:uFill>
                  <a:noFill/>
                </a:uFill>
                <a:hlinkClick r:id="rId13">
                  <a:extLst>
                    <a:ext uri="{A12FA001-AC4F-418D-AE19-62706E023703}">
                      <ahyp:hlinkClr val="tx"/>
                    </a:ext>
                  </a:extLst>
                </a:hlinkClick>
              </a:rPr>
              <a:t> Amazon Redshift Spectrum</a:t>
            </a:r>
            <a:r>
              <a:rPr lang="en" sz="1050">
                <a:solidFill>
                  <a:srgbClr val="333333"/>
                </a:solidFill>
              </a:rPr>
              <a:t> to read data from S3 and load it into an Amazon Redshift table. </a:t>
            </a:r>
            <a:r>
              <a:rPr b="1" lang="en" sz="1050">
                <a:solidFill>
                  <a:srgbClr val="333333"/>
                </a:solidFill>
              </a:rPr>
              <a:t>For Task 2:</a:t>
            </a:r>
            <a:r>
              <a:rPr lang="en" sz="1050">
                <a:solidFill>
                  <a:srgbClr val="333333"/>
                </a:solidFill>
              </a:rPr>
              <a:t> The cluster executes an aggregation query and exports the results to another Amazon S3 location via</a:t>
            </a:r>
            <a:r>
              <a:rPr lang="en" sz="1050">
                <a:solidFill>
                  <a:srgbClr val="333333"/>
                </a:solidFill>
                <a:uFill>
                  <a:noFill/>
                </a:uFill>
                <a:hlinkClick r:id="rId14">
                  <a:extLst>
                    <a:ext uri="{A12FA001-AC4F-418D-AE19-62706E023703}">
                      <ahyp:hlinkClr val="tx"/>
                    </a:ext>
                  </a:extLst>
                </a:hlinkClick>
              </a:rPr>
              <a:t> UNLOAD</a:t>
            </a:r>
            <a:r>
              <a:rPr lang="en" sz="1050">
                <a:solidFill>
                  <a:srgbClr val="333333"/>
                </a:solidFill>
              </a:rPr>
              <a:t>.</a:t>
            </a:r>
            <a:endParaRPr sz="1050">
              <a:solidFill>
                <a:srgbClr val="333333"/>
              </a:solidFill>
            </a:endParaRPr>
          </a:p>
          <a:p>
            <a:pPr indent="-295275" lvl="0" marL="457200" rtl="0" algn="l">
              <a:lnSpc>
                <a:spcPct val="115000"/>
              </a:lnSpc>
              <a:spcBef>
                <a:spcPts val="1100"/>
              </a:spcBef>
              <a:spcAft>
                <a:spcPts val="0"/>
              </a:spcAft>
              <a:buClr>
                <a:srgbClr val="333333"/>
              </a:buClr>
              <a:buSzPts val="1050"/>
              <a:buAutoNum type="arabicPeriod" startAt="3"/>
            </a:pPr>
            <a:r>
              <a:rPr lang="en" sz="1050">
                <a:solidFill>
                  <a:srgbClr val="333333"/>
                </a:solidFill>
              </a:rPr>
              <a:t>The state machine may send a notification to an</a:t>
            </a:r>
            <a:r>
              <a:rPr lang="en" sz="1050">
                <a:solidFill>
                  <a:srgbClr val="333333"/>
                </a:solidFill>
                <a:uFill>
                  <a:noFill/>
                </a:uFill>
                <a:hlinkClick r:id="rId15">
                  <a:extLst>
                    <a:ext uri="{A12FA001-AC4F-418D-AE19-62706E023703}">
                      <ahyp:hlinkClr val="tx"/>
                    </a:ext>
                  </a:extLst>
                </a:hlinkClick>
              </a:rPr>
              <a:t> Amazon Simple Notification Service (SNS)</a:t>
            </a:r>
            <a:r>
              <a:rPr lang="en" sz="1050">
                <a:solidFill>
                  <a:srgbClr val="333333"/>
                </a:solidFill>
              </a:rPr>
              <a:t> topic in the case of pipeline failure.</a:t>
            </a:r>
            <a:endParaRPr sz="1050">
              <a:solidFill>
                <a:srgbClr val="333333"/>
              </a:solidFill>
            </a:endParaRPr>
          </a:p>
          <a:p>
            <a:pPr indent="-295275" lvl="0" marL="457200" rtl="0" algn="l">
              <a:lnSpc>
                <a:spcPct val="115000"/>
              </a:lnSpc>
              <a:spcBef>
                <a:spcPts val="0"/>
              </a:spcBef>
              <a:spcAft>
                <a:spcPts val="0"/>
              </a:spcAft>
              <a:buClr>
                <a:srgbClr val="333333"/>
              </a:buClr>
              <a:buSzPts val="1050"/>
              <a:buAutoNum type="arabicPeriod" startAt="3"/>
            </a:pPr>
            <a:r>
              <a:rPr lang="en" sz="1050">
                <a:solidFill>
                  <a:srgbClr val="333333"/>
                </a:solidFill>
              </a:rPr>
              <a:t>Users can query the data from the cluster and/or retrieve report output files directly from S3/Redshift using Quicksight</a:t>
            </a:r>
            <a:endParaRPr sz="1050">
              <a:solidFill>
                <a:srgbClr val="3333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0" y="0"/>
            <a:ext cx="9144000" cy="275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600" u="sng">
                <a:solidFill>
                  <a:schemeClr val="dk1"/>
                </a:solidFill>
              </a:rPr>
              <a:t>Quicksight</a:t>
            </a:r>
            <a:endParaRPr b="1" sz="1600" u="sng">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Activate Quicksight subscription under “Standard” edition</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Choose the same region as your S3 account by clicking on right top corner Account name dropdown</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Choose Manage Quicksight(right top corner Account name dropdown)-&gt; Choose S3 bucket that you want to connect to</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Click on “Create Dataset” and add “S3” and upload the manifest.json(in project resources by altering the name of the file according to your extract in rmydemobucket&lt;junk numbers&gt;</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Click on Analysis-&gt; create a new one-&gt; add “Add Visuals” on top left to add more charts and populate it by dragging and dropping corresponding column names</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52400" y="728375"/>
            <a:ext cx="7705800" cy="4262723"/>
          </a:xfrm>
          <a:prstGeom prst="rect">
            <a:avLst/>
          </a:prstGeom>
          <a:noFill/>
          <a:ln>
            <a:noFill/>
          </a:ln>
        </p:spPr>
      </p:pic>
      <p:sp>
        <p:nvSpPr>
          <p:cNvPr id="133" name="Google Shape;133;p23"/>
          <p:cNvSpPr txBox="1"/>
          <p:nvPr/>
        </p:nvSpPr>
        <p:spPr>
          <a:xfrm>
            <a:off x="571500" y="235325"/>
            <a:ext cx="64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IAM Screenshots(for reference)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52400" y="874050"/>
            <a:ext cx="6548673" cy="4117049"/>
          </a:xfrm>
          <a:prstGeom prst="rect">
            <a:avLst/>
          </a:prstGeom>
          <a:noFill/>
          <a:ln>
            <a:noFill/>
          </a:ln>
        </p:spPr>
      </p:pic>
      <p:sp>
        <p:nvSpPr>
          <p:cNvPr id="139" name="Google Shape;139;p24"/>
          <p:cNvSpPr txBox="1"/>
          <p:nvPr/>
        </p:nvSpPr>
        <p:spPr>
          <a:xfrm>
            <a:off x="0" y="0"/>
            <a:ext cx="490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IAM Screenshots(for reference)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152400" y="616325"/>
            <a:ext cx="7441526" cy="4374776"/>
          </a:xfrm>
          <a:prstGeom prst="rect">
            <a:avLst/>
          </a:prstGeom>
          <a:noFill/>
          <a:ln>
            <a:noFill/>
          </a:ln>
        </p:spPr>
      </p:pic>
      <p:sp>
        <p:nvSpPr>
          <p:cNvPr id="145" name="Google Shape;145;p25"/>
          <p:cNvSpPr txBox="1"/>
          <p:nvPr/>
        </p:nvSpPr>
        <p:spPr>
          <a:xfrm>
            <a:off x="0" y="0"/>
            <a:ext cx="490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Glue</a:t>
            </a:r>
            <a:r>
              <a:rPr lang="en" sz="1800">
                <a:solidFill>
                  <a:schemeClr val="dk2"/>
                </a:solidFill>
              </a:rPr>
              <a:t> Screenshots(for reference)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152400" y="152400"/>
            <a:ext cx="8839201" cy="33939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52400" y="152400"/>
            <a:ext cx="8217028"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152400"/>
            <a:ext cx="6703941"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52400" y="885275"/>
            <a:ext cx="8617098" cy="4105825"/>
          </a:xfrm>
          <a:prstGeom prst="rect">
            <a:avLst/>
          </a:prstGeom>
          <a:noFill/>
          <a:ln>
            <a:noFill/>
          </a:ln>
        </p:spPr>
      </p:pic>
      <p:sp>
        <p:nvSpPr>
          <p:cNvPr id="166" name="Google Shape;166;p29"/>
          <p:cNvSpPr txBox="1"/>
          <p:nvPr/>
        </p:nvSpPr>
        <p:spPr>
          <a:xfrm>
            <a:off x="1064550" y="347375"/>
            <a:ext cx="645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Secrets Manager screenshot(for reference)</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nvSpPr>
        <p:spPr>
          <a:xfrm>
            <a:off x="134475" y="246525"/>
            <a:ext cx="866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Step Function Screenshots of execution(with error and without error)</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72" name="Google Shape;172;p30"/>
          <p:cNvPicPr preferRelativeResize="0"/>
          <p:nvPr/>
        </p:nvPicPr>
        <p:blipFill>
          <a:blip r:embed="rId3">
            <a:alphaModFix/>
          </a:blip>
          <a:stretch>
            <a:fillRect/>
          </a:stretch>
        </p:blipFill>
        <p:spPr>
          <a:xfrm>
            <a:off x="152400" y="1137825"/>
            <a:ext cx="3647584" cy="3853274"/>
          </a:xfrm>
          <a:prstGeom prst="rect">
            <a:avLst/>
          </a:prstGeom>
          <a:noFill/>
          <a:ln>
            <a:noFill/>
          </a:ln>
        </p:spPr>
      </p:pic>
      <p:pic>
        <p:nvPicPr>
          <p:cNvPr id="173" name="Google Shape;173;p30"/>
          <p:cNvPicPr preferRelativeResize="0"/>
          <p:nvPr/>
        </p:nvPicPr>
        <p:blipFill>
          <a:blip r:embed="rId4">
            <a:alphaModFix/>
          </a:blip>
          <a:stretch>
            <a:fillRect/>
          </a:stretch>
        </p:blipFill>
        <p:spPr>
          <a:xfrm>
            <a:off x="3952384" y="1137825"/>
            <a:ext cx="3558928" cy="3853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198500" y="1164100"/>
            <a:ext cx="8382900" cy="373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What?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32F3E"/>
                </a:solidFill>
              </a:rPr>
              <a:t>Fully managed, petabyte-scale cloud data warehouse service. It also includes </a:t>
            </a:r>
            <a:r>
              <a:rPr b="1" lang="en" sz="1200">
                <a:solidFill>
                  <a:srgbClr val="232F3E"/>
                </a:solidFill>
              </a:rPr>
              <a:t>Redshift Spectrum</a:t>
            </a:r>
            <a:r>
              <a:rPr lang="en" sz="1200">
                <a:solidFill>
                  <a:srgbClr val="232F3E"/>
                </a:solidFill>
              </a:rPr>
              <a:t> that</a:t>
            </a:r>
            <a:r>
              <a:rPr b="1" lang="en" sz="1200">
                <a:solidFill>
                  <a:srgbClr val="232F3E"/>
                </a:solidFill>
              </a:rPr>
              <a:t> runs SQL queries </a:t>
            </a:r>
            <a:r>
              <a:rPr lang="en" sz="1200">
                <a:solidFill>
                  <a:srgbClr val="232F3E"/>
                </a:solidFill>
              </a:rPr>
              <a:t>directly against structured or unstructured data in Amazon</a:t>
            </a:r>
            <a:r>
              <a:rPr b="1" lang="en" sz="1200">
                <a:solidFill>
                  <a:srgbClr val="232F3E"/>
                </a:solidFill>
              </a:rPr>
              <a:t> S3 without loading </a:t>
            </a:r>
            <a:r>
              <a:rPr lang="en" sz="1200">
                <a:solidFill>
                  <a:srgbClr val="232F3E"/>
                </a:solidFill>
              </a:rPr>
              <a:t>them into Redshift cluster.</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Redshift lets us run complex, analytic queries against </a:t>
            </a:r>
            <a:r>
              <a:rPr b="1" lang="en" sz="1200">
                <a:solidFill>
                  <a:srgbClr val="232F3E"/>
                </a:solidFill>
              </a:rPr>
              <a:t>structured data and semi-structured data</a:t>
            </a:r>
            <a:r>
              <a:rPr lang="en" sz="1200">
                <a:solidFill>
                  <a:srgbClr val="232F3E"/>
                </a:solidFill>
              </a:rPr>
              <a:t>, using sophisticated query optimization, </a:t>
            </a:r>
            <a:r>
              <a:rPr b="1" lang="en" sz="1200">
                <a:solidFill>
                  <a:srgbClr val="232F3E"/>
                </a:solidFill>
              </a:rPr>
              <a:t>columnar storage</a:t>
            </a:r>
            <a:r>
              <a:rPr lang="en" sz="1200">
                <a:solidFill>
                  <a:srgbClr val="232F3E"/>
                </a:solidFill>
              </a:rPr>
              <a:t> on high-performance storage like SSD, and massively parallel query execution.</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Where?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AWS cloud based OLAP solution to store petabytes of information without owning infrastructure(Paas)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How?</a:t>
            </a:r>
            <a:endParaRPr b="1">
              <a:solidFill>
                <a:schemeClr val="dk1"/>
              </a:solidFill>
            </a:endParaRPr>
          </a:p>
          <a:p>
            <a:pPr indent="0" lvl="0" marL="0" rtl="0" algn="l">
              <a:lnSpc>
                <a:spcPct val="120000"/>
              </a:lnSpc>
              <a:spcBef>
                <a:spcPts val="0"/>
              </a:spcBef>
              <a:spcAft>
                <a:spcPts val="0"/>
              </a:spcAft>
              <a:buNone/>
            </a:pPr>
            <a:r>
              <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200">
                <a:solidFill>
                  <a:srgbClr val="232F3E"/>
                </a:solidFill>
              </a:rPr>
              <a:t>We can connect via AWS CLI, AWS SDK, APIs, console</a:t>
            </a:r>
            <a:endParaRPr b="1">
              <a:solidFill>
                <a:schemeClr val="dk1"/>
              </a:solidFill>
            </a:endParaRPr>
          </a:p>
        </p:txBody>
      </p:sp>
      <p:pic>
        <p:nvPicPr>
          <p:cNvPr id="80" name="Google Shape;80;p14"/>
          <p:cNvPicPr preferRelativeResize="0"/>
          <p:nvPr/>
        </p:nvPicPr>
        <p:blipFill>
          <a:blip r:embed="rId3">
            <a:alphaModFix/>
          </a:blip>
          <a:stretch>
            <a:fillRect/>
          </a:stretch>
        </p:blipFill>
        <p:spPr>
          <a:xfrm>
            <a:off x="2862550" y="79875"/>
            <a:ext cx="2857500" cy="1600200"/>
          </a:xfrm>
          <a:prstGeom prst="rect">
            <a:avLst/>
          </a:prstGeom>
          <a:noFill/>
          <a:ln>
            <a:noFill/>
          </a:ln>
        </p:spPr>
      </p:pic>
      <p:sp>
        <p:nvSpPr>
          <p:cNvPr id="81" name="Google Shape;81;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nvSpPr>
        <p:spPr>
          <a:xfrm>
            <a:off x="130225" y="1065800"/>
            <a:ext cx="8382900" cy="43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What?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32F3E"/>
                </a:solidFill>
              </a:rPr>
              <a:t>A </a:t>
            </a:r>
            <a:r>
              <a:rPr b="1" lang="en" sz="1200">
                <a:solidFill>
                  <a:srgbClr val="232F3E"/>
                </a:solidFill>
              </a:rPr>
              <a:t>workflow</a:t>
            </a:r>
            <a:r>
              <a:rPr lang="en" sz="1200">
                <a:solidFill>
                  <a:srgbClr val="232F3E"/>
                </a:solidFill>
              </a:rPr>
              <a:t>(or State Machine)</a:t>
            </a:r>
            <a:r>
              <a:rPr b="1" lang="en" sz="1200">
                <a:solidFill>
                  <a:srgbClr val="232F3E"/>
                </a:solidFill>
              </a:rPr>
              <a:t> of steps</a:t>
            </a:r>
            <a:r>
              <a:rPr lang="en" sz="1200">
                <a:solidFill>
                  <a:srgbClr val="232F3E"/>
                </a:solidFill>
              </a:rPr>
              <a:t>(or tasks) where the output of one step acts as an input to the next. Each step in an application executes in order, as defined by business logic.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With its built-in operational controls, Step Functions manages </a:t>
            </a:r>
            <a:r>
              <a:rPr b="1" lang="en" sz="1200">
                <a:solidFill>
                  <a:srgbClr val="232F3E"/>
                </a:solidFill>
              </a:rPr>
              <a:t>sequencing, error handling, retry logic, state management, parameter passing</a:t>
            </a:r>
            <a:r>
              <a:rPr lang="en" sz="1200">
                <a:solidFill>
                  <a:srgbClr val="232F3E"/>
                </a:solidFill>
              </a:rPr>
              <a:t> removing a significant operational burden from developers.</a:t>
            </a:r>
            <a:endParaRPr sz="1200">
              <a:solidFill>
                <a:srgbClr val="232F3E"/>
              </a:solidFill>
            </a:endParaRPr>
          </a:p>
          <a:p>
            <a:pPr indent="0" lvl="0" marL="0" rtl="0" algn="l">
              <a:spcBef>
                <a:spcPts val="0"/>
              </a:spcBef>
              <a:spcAft>
                <a:spcPts val="0"/>
              </a:spcAft>
              <a:buNone/>
            </a:pPr>
            <a:r>
              <a:t/>
            </a:r>
            <a:endParaRPr sz="1200">
              <a:solidFill>
                <a:srgbClr val="232F3E"/>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Where?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Mobile Apps management. Ex) Uber, Zomato, FoodPanda apps where right from order placement till order dispatch happens in sequence of steps. User’s new request-&gt; check User’s details(for pending payment, authenticity)-&gt;check for nearby service riders-&gt;check with restaurant for food availability-&gt;Place an order and assign a rider-&gt;Close the order-&gt;Feedback</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How?</a:t>
            </a:r>
            <a:endParaRPr b="1">
              <a:solidFill>
                <a:schemeClr val="dk1"/>
              </a:solidFill>
            </a:endParaRPr>
          </a:p>
          <a:p>
            <a:pPr indent="0" lvl="0" marL="0" rtl="0" algn="l">
              <a:lnSpc>
                <a:spcPct val="120000"/>
              </a:lnSpc>
              <a:spcBef>
                <a:spcPts val="0"/>
              </a:spcBef>
              <a:spcAft>
                <a:spcPts val="0"/>
              </a:spcAft>
              <a:buNone/>
            </a:pPr>
            <a:r>
              <a:t/>
            </a:r>
            <a:endParaRPr b="1">
              <a:solidFill>
                <a:schemeClr val="dk1"/>
              </a:solidFill>
            </a:endParaRPr>
          </a:p>
          <a:p>
            <a:pPr indent="0" lvl="0" marL="0" rtl="0" algn="l">
              <a:lnSpc>
                <a:spcPct val="120000"/>
              </a:lnSpc>
              <a:spcBef>
                <a:spcPts val="0"/>
              </a:spcBef>
              <a:spcAft>
                <a:spcPts val="0"/>
              </a:spcAft>
              <a:buNone/>
            </a:pPr>
            <a:r>
              <a:rPr lang="en" sz="1200">
                <a:solidFill>
                  <a:srgbClr val="232F3E"/>
                </a:solidFill>
              </a:rPr>
              <a:t>We can connect via AWS CLI, AWS SDK, APIs, Console</a:t>
            </a:r>
            <a:endParaRPr b="1">
              <a:solidFill>
                <a:schemeClr val="dk1"/>
              </a:solidFill>
            </a:endParaRPr>
          </a:p>
        </p:txBody>
      </p:sp>
      <p:pic>
        <p:nvPicPr>
          <p:cNvPr id="87" name="Google Shape;87;p15"/>
          <p:cNvPicPr preferRelativeResize="0"/>
          <p:nvPr/>
        </p:nvPicPr>
        <p:blipFill>
          <a:blip r:embed="rId3">
            <a:alphaModFix/>
          </a:blip>
          <a:stretch>
            <a:fillRect/>
          </a:stretch>
        </p:blipFill>
        <p:spPr>
          <a:xfrm>
            <a:off x="3092775" y="139547"/>
            <a:ext cx="1952100" cy="138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130225" y="989600"/>
            <a:ext cx="8382900" cy="43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What?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32F3E"/>
                </a:solidFill>
              </a:rPr>
              <a:t>A </a:t>
            </a:r>
            <a:r>
              <a:rPr b="1" lang="en" sz="1200">
                <a:solidFill>
                  <a:srgbClr val="232F3E"/>
                </a:solidFill>
              </a:rPr>
              <a:t>serverless data integration service</a:t>
            </a:r>
            <a:r>
              <a:rPr lang="en" sz="1200">
                <a:solidFill>
                  <a:srgbClr val="232F3E"/>
                </a:solidFill>
              </a:rPr>
              <a:t> that makes it easy to discover, prepare, and combine data for analytics, machine learning, and application development.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Run Spark/Python code without managing Infrastructure at nominal cost. You pay only during run time of the job. Also pay storage cost for Data Catalog objects</a:t>
            </a:r>
            <a:endParaRPr sz="1200">
              <a:solidFill>
                <a:srgbClr val="232F3E"/>
              </a:solidFill>
            </a:endParaRPr>
          </a:p>
          <a:p>
            <a:pPr indent="0" lvl="0" marL="0" rtl="0" algn="l">
              <a:spcBef>
                <a:spcPts val="0"/>
              </a:spcBef>
              <a:spcAft>
                <a:spcPts val="0"/>
              </a:spcAft>
              <a:buNone/>
            </a:pPr>
            <a:r>
              <a:t/>
            </a:r>
            <a:endParaRPr sz="1200">
              <a:solidFill>
                <a:srgbClr val="232F3E"/>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Where?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32F3E"/>
                </a:solidFill>
              </a:rPr>
              <a:t>Glue can automatically </a:t>
            </a:r>
            <a:r>
              <a:rPr b="1" lang="en" sz="1200">
                <a:solidFill>
                  <a:srgbClr val="232F3E"/>
                </a:solidFill>
              </a:rPr>
              <a:t>discover</a:t>
            </a:r>
            <a:r>
              <a:rPr lang="en" sz="1200">
                <a:solidFill>
                  <a:srgbClr val="232F3E"/>
                </a:solidFill>
              </a:rPr>
              <a:t> both </a:t>
            </a:r>
            <a:r>
              <a:rPr b="1" lang="en" sz="1200">
                <a:solidFill>
                  <a:srgbClr val="232F3E"/>
                </a:solidFill>
              </a:rPr>
              <a:t>structured and semi-structured data</a:t>
            </a:r>
            <a:r>
              <a:rPr lang="en" sz="1200">
                <a:solidFill>
                  <a:srgbClr val="232F3E"/>
                </a:solidFill>
              </a:rPr>
              <a:t> stored in your data lake on </a:t>
            </a:r>
            <a:r>
              <a:rPr lang="en" sz="1200">
                <a:solidFill>
                  <a:srgbClr val="232F3E"/>
                </a:solidFill>
                <a:uFill>
                  <a:noFill/>
                </a:uFill>
                <a:hlinkClick r:id="rId3">
                  <a:extLst>
                    <a:ext uri="{A12FA001-AC4F-418D-AE19-62706E023703}">
                      <ahyp:hlinkClr val="tx"/>
                    </a:ext>
                  </a:extLst>
                </a:hlinkClick>
              </a:rPr>
              <a:t>Amazon </a:t>
            </a:r>
            <a:r>
              <a:rPr b="1" lang="en" sz="1200">
                <a:solidFill>
                  <a:srgbClr val="232F3E"/>
                </a:solidFill>
                <a:uFill>
                  <a:noFill/>
                </a:uFill>
                <a:hlinkClick r:id="rId4">
                  <a:extLst>
                    <a:ext uri="{A12FA001-AC4F-418D-AE19-62706E023703}">
                      <ahyp:hlinkClr val="tx"/>
                    </a:ext>
                  </a:extLst>
                </a:hlinkClick>
              </a:rPr>
              <a:t>S3</a:t>
            </a:r>
            <a:r>
              <a:rPr lang="en" sz="1200">
                <a:solidFill>
                  <a:srgbClr val="232F3E"/>
                </a:solidFill>
              </a:rPr>
              <a:t>, data warehouse in </a:t>
            </a:r>
            <a:r>
              <a:rPr lang="en" sz="1200">
                <a:solidFill>
                  <a:srgbClr val="232F3E"/>
                </a:solidFill>
                <a:uFill>
                  <a:noFill/>
                </a:uFill>
                <a:hlinkClick r:id="rId5">
                  <a:extLst>
                    <a:ext uri="{A12FA001-AC4F-418D-AE19-62706E023703}">
                      <ahyp:hlinkClr val="tx"/>
                    </a:ext>
                  </a:extLst>
                </a:hlinkClick>
              </a:rPr>
              <a:t>Amazon </a:t>
            </a:r>
            <a:r>
              <a:rPr b="1" lang="en" sz="1200">
                <a:solidFill>
                  <a:srgbClr val="232F3E"/>
                </a:solidFill>
                <a:uFill>
                  <a:noFill/>
                </a:uFill>
                <a:hlinkClick r:id="rId6">
                  <a:extLst>
                    <a:ext uri="{A12FA001-AC4F-418D-AE19-62706E023703}">
                      <ahyp:hlinkClr val="tx"/>
                    </a:ext>
                  </a:extLst>
                </a:hlinkClick>
              </a:rPr>
              <a:t>Redshift</a:t>
            </a:r>
            <a:r>
              <a:rPr lang="en" sz="1200">
                <a:solidFill>
                  <a:srgbClr val="232F3E"/>
                </a:solidFill>
              </a:rPr>
              <a:t>, and various </a:t>
            </a:r>
            <a:r>
              <a:rPr b="1" lang="en" sz="1200">
                <a:solidFill>
                  <a:srgbClr val="232F3E"/>
                </a:solidFill>
              </a:rPr>
              <a:t>databases</a:t>
            </a:r>
            <a:r>
              <a:rPr lang="en" sz="1200">
                <a:solidFill>
                  <a:srgbClr val="232F3E"/>
                </a:solidFill>
              </a:rPr>
              <a:t> running on </a:t>
            </a:r>
            <a:r>
              <a:rPr b="1" lang="en" sz="1200">
                <a:solidFill>
                  <a:srgbClr val="232F3E"/>
                </a:solidFill>
              </a:rPr>
              <a:t>AWS/on-premises</a:t>
            </a:r>
            <a:r>
              <a:rPr lang="en" sz="1200">
                <a:solidFill>
                  <a:srgbClr val="232F3E"/>
                </a:solidFill>
              </a:rPr>
              <a:t> using JDBC. It provides a unified view of your data via the Glue Data Catalog that is available for ETL, querying and reporting using services like </a:t>
            </a:r>
            <a:r>
              <a:rPr lang="en" sz="1200">
                <a:solidFill>
                  <a:srgbClr val="232F3E"/>
                </a:solidFill>
                <a:uFill>
                  <a:noFill/>
                </a:uFill>
                <a:hlinkClick r:id="rId7">
                  <a:extLst>
                    <a:ext uri="{A12FA001-AC4F-418D-AE19-62706E023703}">
                      <ahyp:hlinkClr val="tx"/>
                    </a:ext>
                  </a:extLst>
                </a:hlinkClick>
              </a:rPr>
              <a:t>Amazon Athena</a:t>
            </a:r>
            <a:r>
              <a:rPr lang="en" sz="1200">
                <a:solidFill>
                  <a:srgbClr val="232F3E"/>
                </a:solidFill>
              </a:rPr>
              <a:t>, </a:t>
            </a:r>
            <a:r>
              <a:rPr lang="en" sz="1200">
                <a:solidFill>
                  <a:srgbClr val="232F3E"/>
                </a:solidFill>
                <a:uFill>
                  <a:noFill/>
                </a:uFill>
                <a:hlinkClick r:id="rId8">
                  <a:extLst>
                    <a:ext uri="{A12FA001-AC4F-418D-AE19-62706E023703}">
                      <ahyp:hlinkClr val="tx"/>
                    </a:ext>
                  </a:extLst>
                </a:hlinkClick>
              </a:rPr>
              <a:t>Amazon EMR</a:t>
            </a:r>
            <a:r>
              <a:rPr lang="en" sz="1200">
                <a:solidFill>
                  <a:srgbClr val="232F3E"/>
                </a:solidFill>
              </a:rPr>
              <a:t>, and </a:t>
            </a:r>
            <a:r>
              <a:rPr lang="en" sz="1200">
                <a:solidFill>
                  <a:srgbClr val="232F3E"/>
                </a:solidFill>
                <a:uFill>
                  <a:noFill/>
                </a:uFill>
                <a:hlinkClick r:id="rId9">
                  <a:extLst>
                    <a:ext uri="{A12FA001-AC4F-418D-AE19-62706E023703}">
                      <ahyp:hlinkClr val="tx"/>
                    </a:ext>
                  </a:extLst>
                </a:hlinkClick>
              </a:rPr>
              <a:t>Amazon Redshift Spectrum</a:t>
            </a:r>
            <a:r>
              <a:rPr lang="en" sz="1200">
                <a:solidFill>
                  <a:srgbClr val="232F3E"/>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How?</a:t>
            </a:r>
            <a:endParaRPr b="1">
              <a:solidFill>
                <a:schemeClr val="dk1"/>
              </a:solidFill>
            </a:endParaRPr>
          </a:p>
          <a:p>
            <a:pPr indent="0" lvl="0" marL="0" rtl="0" algn="l">
              <a:lnSpc>
                <a:spcPct val="120000"/>
              </a:lnSpc>
              <a:spcBef>
                <a:spcPts val="0"/>
              </a:spcBef>
              <a:spcAft>
                <a:spcPts val="0"/>
              </a:spcAft>
              <a:buNone/>
            </a:pPr>
            <a:r>
              <a:t/>
            </a:r>
            <a:endParaRPr b="1">
              <a:solidFill>
                <a:schemeClr val="dk1"/>
              </a:solidFill>
            </a:endParaRPr>
          </a:p>
          <a:p>
            <a:pPr indent="0" lvl="0" marL="0" rtl="0" algn="l">
              <a:lnSpc>
                <a:spcPct val="120000"/>
              </a:lnSpc>
              <a:spcBef>
                <a:spcPts val="0"/>
              </a:spcBef>
              <a:spcAft>
                <a:spcPts val="0"/>
              </a:spcAft>
              <a:buNone/>
            </a:pPr>
            <a:r>
              <a:rPr lang="en" sz="1200">
                <a:solidFill>
                  <a:srgbClr val="232F3E"/>
                </a:solidFill>
              </a:rPr>
              <a:t>We can connect via AWS CLI, AWS SDK, APIs, Console</a:t>
            </a:r>
            <a:endParaRPr b="1">
              <a:solidFill>
                <a:schemeClr val="dk1"/>
              </a:solidFill>
            </a:endParaRPr>
          </a:p>
        </p:txBody>
      </p:sp>
      <p:pic>
        <p:nvPicPr>
          <p:cNvPr id="93" name="Google Shape;93;p16"/>
          <p:cNvPicPr preferRelativeResize="0"/>
          <p:nvPr/>
        </p:nvPicPr>
        <p:blipFill>
          <a:blip r:embed="rId10">
            <a:alphaModFix/>
          </a:blip>
          <a:stretch>
            <a:fillRect/>
          </a:stretch>
        </p:blipFill>
        <p:spPr>
          <a:xfrm>
            <a:off x="2841788" y="123963"/>
            <a:ext cx="3552825" cy="128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9" name="Google Shape;99;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100" name="Google Shape;100;p17"/>
          <p:cNvSpPr txBox="1"/>
          <p:nvPr/>
        </p:nvSpPr>
        <p:spPr>
          <a:xfrm>
            <a:off x="0" y="91025"/>
            <a:ext cx="9035400" cy="5140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a:solidFill>
                  <a:schemeClr val="dk1"/>
                </a:solidFill>
              </a:rPr>
              <a:t>What?</a:t>
            </a:r>
            <a:endParaRPr b="1">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lang="en" sz="1200">
                <a:solidFill>
                  <a:srgbClr val="232F3E"/>
                </a:solidFill>
              </a:rPr>
              <a:t>Amazon Simple Notification Service is a notification service provided as part of Amazon Web Services since 2010. It provides a low-cost infrastructure for the mass delivery of messages, predominantly to mobile users</a:t>
            </a:r>
            <a:endParaRPr sz="1200">
              <a:solidFill>
                <a:srgbClr val="232F3E"/>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b="1" lang="en">
                <a:solidFill>
                  <a:schemeClr val="dk1"/>
                </a:solidFill>
              </a:rPr>
              <a:t>Why?</a:t>
            </a:r>
            <a:endParaRPr b="1">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lang="en" sz="1200">
                <a:solidFill>
                  <a:srgbClr val="232F3E"/>
                </a:solidFill>
              </a:rPr>
              <a:t>Out of the box solution with low operational overhead to deliver notifications via following endpoints</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3">
                  <a:extLst>
                    <a:ext uri="{A12FA001-AC4F-418D-AE19-62706E023703}">
                      <ahyp:hlinkClr val="tx"/>
                    </a:ext>
                  </a:extLst>
                </a:hlinkClick>
              </a:rPr>
              <a:t>HTTP/HTTPS</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4">
                  <a:extLst>
                    <a:ext uri="{A12FA001-AC4F-418D-AE19-62706E023703}">
                      <ahyp:hlinkClr val="tx"/>
                    </a:ext>
                  </a:extLst>
                </a:hlinkClick>
              </a:rPr>
              <a:t>Email/Email-JSON</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5">
                  <a:extLst>
                    <a:ext uri="{A12FA001-AC4F-418D-AE19-62706E023703}">
                      <ahyp:hlinkClr val="tx"/>
                    </a:ext>
                  </a:extLst>
                </a:hlinkClick>
              </a:rPr>
              <a:t>Amazon Kinesis Data Firehose</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6">
                  <a:extLst>
                    <a:ext uri="{A12FA001-AC4F-418D-AE19-62706E023703}">
                      <ahyp:hlinkClr val="tx"/>
                    </a:ext>
                  </a:extLst>
                </a:hlinkClick>
              </a:rPr>
              <a:t>Amazon SQS</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7">
                  <a:extLst>
                    <a:ext uri="{A12FA001-AC4F-418D-AE19-62706E023703}">
                      <ahyp:hlinkClr val="tx"/>
                    </a:ext>
                  </a:extLst>
                </a:hlinkClick>
              </a:rPr>
              <a:t>AWS Lambda</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8">
                  <a:extLst>
                    <a:ext uri="{A12FA001-AC4F-418D-AE19-62706E023703}">
                      <ahyp:hlinkClr val="tx"/>
                    </a:ext>
                  </a:extLst>
                </a:hlinkClick>
              </a:rPr>
              <a:t>Platform application endpoint</a:t>
            </a:r>
            <a:endParaRPr sz="1200">
              <a:solidFill>
                <a:srgbClr val="232F3E"/>
              </a:solidFill>
            </a:endParaRPr>
          </a:p>
          <a:p>
            <a:pPr indent="-304800" lvl="0" marL="457200" rtl="0" algn="l">
              <a:lnSpc>
                <a:spcPct val="115000"/>
              </a:lnSpc>
              <a:spcBef>
                <a:spcPts val="0"/>
              </a:spcBef>
              <a:spcAft>
                <a:spcPts val="0"/>
              </a:spcAft>
              <a:buClr>
                <a:srgbClr val="16191F"/>
              </a:buClr>
              <a:buSzPts val="1200"/>
              <a:buFont typeface="Roboto"/>
              <a:buChar char="●"/>
            </a:pPr>
            <a:r>
              <a:rPr lang="en" sz="1200">
                <a:solidFill>
                  <a:srgbClr val="232F3E"/>
                </a:solidFill>
                <a:uFill>
                  <a:noFill/>
                </a:uFill>
                <a:hlinkClick r:id="rId9">
                  <a:extLst>
                    <a:ext uri="{A12FA001-AC4F-418D-AE19-62706E023703}">
                      <ahyp:hlinkClr val="tx"/>
                    </a:ext>
                  </a:extLst>
                </a:hlinkClick>
              </a:rPr>
              <a:t>SMS</a:t>
            </a:r>
            <a:endParaRPr sz="1200">
              <a:solidFill>
                <a:srgbClr val="232F3E"/>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b="1" lang="en">
                <a:solidFill>
                  <a:schemeClr val="dk1"/>
                </a:solidFill>
              </a:rPr>
              <a:t>Where?</a:t>
            </a:r>
            <a:endParaRPr b="1">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lang="en" sz="1200">
                <a:solidFill>
                  <a:srgbClr val="232F3E"/>
                </a:solidFill>
              </a:rPr>
              <a:t>In Alarming applications</a:t>
            </a:r>
            <a:endParaRPr sz="1200">
              <a:solidFill>
                <a:srgbClr val="232F3E"/>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b="1" lang="en">
                <a:solidFill>
                  <a:schemeClr val="dk1"/>
                </a:solidFill>
              </a:rPr>
              <a:t>How?</a:t>
            </a:r>
            <a:endParaRPr b="1">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None/>
            </a:pPr>
            <a:r>
              <a:rPr lang="en" sz="1200">
                <a:solidFill>
                  <a:srgbClr val="232F3E"/>
                </a:solidFill>
              </a:rPr>
              <a:t>We can connect API/SDK/CLI calls, console</a:t>
            </a:r>
            <a:endParaRPr sz="1100">
              <a:solidFill>
                <a:schemeClr val="dk1"/>
              </a:solidFill>
            </a:endParaRPr>
          </a:p>
        </p:txBody>
      </p:sp>
      <p:pic>
        <p:nvPicPr>
          <p:cNvPr id="101" name="Google Shape;101;p17"/>
          <p:cNvPicPr preferRelativeResize="0"/>
          <p:nvPr/>
        </p:nvPicPr>
        <p:blipFill>
          <a:blip r:embed="rId10">
            <a:alphaModFix/>
          </a:blip>
          <a:stretch>
            <a:fillRect/>
          </a:stretch>
        </p:blipFill>
        <p:spPr>
          <a:xfrm>
            <a:off x="6479350" y="3400425"/>
            <a:ext cx="2619375"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53100" y="1016600"/>
            <a:ext cx="9090900" cy="42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What?</a:t>
            </a:r>
            <a:endParaRPr>
              <a:solidFill>
                <a:schemeClr val="dk1"/>
              </a:solidFill>
            </a:endParaRPr>
          </a:p>
          <a:p>
            <a:pPr indent="0" lvl="0" marL="0" rtl="0" algn="l">
              <a:spcBef>
                <a:spcPts val="0"/>
              </a:spcBef>
              <a:spcAft>
                <a:spcPts val="0"/>
              </a:spcAft>
              <a:buNone/>
            </a:pPr>
            <a:r>
              <a:t/>
            </a:r>
            <a:endParaRPr sz="1200">
              <a:solidFill>
                <a:srgbClr val="232F3E"/>
              </a:solidFill>
            </a:endParaRPr>
          </a:p>
          <a:p>
            <a:pPr indent="0" lvl="0" marL="0" rtl="0" algn="l">
              <a:spcBef>
                <a:spcPts val="0"/>
              </a:spcBef>
              <a:spcAft>
                <a:spcPts val="0"/>
              </a:spcAft>
              <a:buNone/>
            </a:pPr>
            <a:r>
              <a:rPr lang="en" sz="1200">
                <a:solidFill>
                  <a:srgbClr val="232F3E"/>
                </a:solidFill>
              </a:rPr>
              <a:t>Amazon QuickSight is a scalable, serverless, embeddable, machine learning-powered business intelligence (BI) service built for the cloud.</a:t>
            </a:r>
            <a:endParaRPr sz="1200">
              <a:solidFill>
                <a:srgbClr val="232F3E"/>
              </a:solidFill>
            </a:endParaRPr>
          </a:p>
          <a:p>
            <a:pPr indent="0" lvl="0" marL="0" rtl="0" algn="l">
              <a:spcBef>
                <a:spcPts val="0"/>
              </a:spcBef>
              <a:spcAft>
                <a:spcPts val="0"/>
              </a:spcAft>
              <a:buNone/>
            </a:pPr>
            <a:r>
              <a:t/>
            </a:r>
            <a:endParaRPr sz="1200">
              <a:solidFill>
                <a:srgbClr val="232F3E"/>
              </a:solidFill>
            </a:endParaRPr>
          </a:p>
          <a:p>
            <a:pPr indent="0" lvl="0" marL="0" rtl="0" algn="l">
              <a:spcBef>
                <a:spcPts val="0"/>
              </a:spcBef>
              <a:spcAft>
                <a:spcPts val="0"/>
              </a:spcAft>
              <a:buNone/>
            </a:pPr>
            <a:r>
              <a:rPr b="1" lang="en">
                <a:solidFill>
                  <a:schemeClr val="dk1"/>
                </a:solidFill>
              </a:rPr>
              <a:t>Why?</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lnSpc>
                <a:spcPct val="115000"/>
              </a:lnSpc>
              <a:spcBef>
                <a:spcPts val="1100"/>
              </a:spcBef>
              <a:spcAft>
                <a:spcPts val="0"/>
              </a:spcAft>
              <a:buNone/>
            </a:pPr>
            <a:r>
              <a:rPr lang="en" sz="1200">
                <a:solidFill>
                  <a:srgbClr val="202124"/>
                </a:solidFill>
                <a:highlight>
                  <a:srgbClr val="FFFFFF"/>
                </a:highlight>
              </a:rPr>
              <a:t>The first BI service to offer pay-per-session pricing, where you only pay when your users access their dashboards or reports, making it cost-effective for large scale deployments. It can connect to wide variety of sources like Redshift, S3, Dynamo, RDS, files like JSON, text,csv, tsv, etc, jira, salesforce and on-premise oracle, sqlserver</a:t>
            </a:r>
            <a:endParaRPr sz="1200">
              <a:solidFill>
                <a:srgbClr val="232F3E"/>
              </a:solidFill>
            </a:endParaRPr>
          </a:p>
          <a:p>
            <a:pPr indent="0" lvl="0" marL="0" rtl="0" algn="l">
              <a:spcBef>
                <a:spcPts val="110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Where?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rgbClr val="202124"/>
                </a:solidFill>
                <a:highlight>
                  <a:srgbClr val="FFFFFF"/>
                </a:highlight>
              </a:rPr>
              <a:t>A visualization Paas tool available in AWS</a:t>
            </a:r>
            <a:r>
              <a:rPr lang="en" sz="1200">
                <a:solidFill>
                  <a:srgbClr val="232F3E"/>
                </a:solidFill>
              </a:rPr>
              <a:t>. It supports wide variety of charts like bar, pie, donut, scatterplot, heatmap, treemap, etc. It also has Autograph where Quicksight will pick a chart category based on columns chosen and theirdata format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a:solidFill>
                  <a:schemeClr val="dk1"/>
                </a:solidFill>
              </a:rPr>
              <a:t>How?</a:t>
            </a:r>
            <a:endParaRPr b="1">
              <a:solidFill>
                <a:schemeClr val="dk1"/>
              </a:solidFill>
            </a:endParaRPr>
          </a:p>
          <a:p>
            <a:pPr indent="0" lvl="0" marL="0" rtl="0" algn="l">
              <a:lnSpc>
                <a:spcPct val="120000"/>
              </a:lnSpc>
              <a:spcBef>
                <a:spcPts val="0"/>
              </a:spcBef>
              <a:spcAft>
                <a:spcPts val="0"/>
              </a:spcAft>
              <a:buNone/>
            </a:pPr>
            <a:r>
              <a:t/>
            </a:r>
            <a:endParaRPr b="1">
              <a:solidFill>
                <a:schemeClr val="dk1"/>
              </a:solidFill>
            </a:endParaRPr>
          </a:p>
          <a:p>
            <a:pPr indent="0" lvl="0" marL="0" rtl="0" algn="l">
              <a:lnSpc>
                <a:spcPct val="120000"/>
              </a:lnSpc>
              <a:spcBef>
                <a:spcPts val="0"/>
              </a:spcBef>
              <a:spcAft>
                <a:spcPts val="0"/>
              </a:spcAft>
              <a:buNone/>
            </a:pPr>
            <a:r>
              <a:rPr lang="en" sz="1200">
                <a:solidFill>
                  <a:srgbClr val="232F3E"/>
                </a:solidFill>
              </a:rPr>
              <a:t>We can control users access via IAM integration or adding users directly in Quicksight</a:t>
            </a:r>
            <a:r>
              <a:rPr lang="en" sz="1200">
                <a:solidFill>
                  <a:srgbClr val="232F3E"/>
                </a:solidFill>
              </a:rPr>
              <a:t> Console</a:t>
            </a:r>
            <a:endParaRPr/>
          </a:p>
        </p:txBody>
      </p:sp>
      <p:pic>
        <p:nvPicPr>
          <p:cNvPr id="107" name="Google Shape;107;p18"/>
          <p:cNvPicPr preferRelativeResize="0"/>
          <p:nvPr/>
        </p:nvPicPr>
        <p:blipFill>
          <a:blip r:embed="rId3">
            <a:alphaModFix/>
          </a:blip>
          <a:stretch>
            <a:fillRect/>
          </a:stretch>
        </p:blipFill>
        <p:spPr>
          <a:xfrm>
            <a:off x="2299125" y="106588"/>
            <a:ext cx="4248150" cy="107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0" y="0"/>
            <a:ext cx="9305700" cy="5104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600" u="sng">
                <a:solidFill>
                  <a:schemeClr val="dk1"/>
                </a:solidFill>
              </a:rPr>
              <a:t>Redshift</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“mydemocluster” as redshift cluster name after creating  “Subnet Group” from Config tab. </a:t>
            </a:r>
            <a:endParaRPr>
              <a:solidFill>
                <a:schemeClr val="dk1"/>
              </a:solidFill>
            </a:endParaRPr>
          </a:p>
          <a:p>
            <a:pPr indent="0" lvl="0" marL="914400" rtl="0" algn="l">
              <a:lnSpc>
                <a:spcPct val="120000"/>
              </a:lnSpc>
              <a:spcBef>
                <a:spcPts val="0"/>
              </a:spcBef>
              <a:spcAft>
                <a:spcPts val="0"/>
              </a:spcAft>
              <a:buNone/>
            </a:pPr>
            <a:r>
              <a:rPr b="1" lang="en">
                <a:solidFill>
                  <a:schemeClr val="dk1"/>
                </a:solidFill>
              </a:rPr>
              <a:t>Note</a:t>
            </a:r>
            <a:r>
              <a:rPr lang="en">
                <a:solidFill>
                  <a:schemeClr val="dk1"/>
                </a:solidFill>
              </a:rPr>
              <a:t>: Choose default database name as “reviews” instead of “dev”. Else you have to run CREATE DATABASE reviews </a:t>
            </a:r>
            <a:r>
              <a:rPr lang="en">
                <a:solidFill>
                  <a:schemeClr val="dk1"/>
                </a:solidFill>
              </a:rPr>
              <a:t>after</a:t>
            </a:r>
            <a:r>
              <a:rPr lang="en">
                <a:solidFill>
                  <a:schemeClr val="dk1"/>
                </a:solidFill>
              </a:rPr>
              <a:t> cluster creation.</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Make a note of admin/master user name and password</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Click on Editor(on left below Clusters)-&gt;Connect to Database-&gt;Create New Connection-&gt;Store the secret in Secrets Manager-&gt;key in your cluster details-&gt;Give a name for the secret</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Check the secrets manager for redshift secret. Use this secret as “db_creds” parameter in glue job</a:t>
            </a:r>
            <a:endParaRPr>
              <a:solidFill>
                <a:schemeClr val="dk1"/>
              </a:solidFill>
            </a:endParaRPr>
          </a:p>
          <a:p>
            <a:pPr indent="0" lvl="0" marL="457200" rtl="0" algn="l">
              <a:lnSpc>
                <a:spcPct val="120000"/>
              </a:lnSpc>
              <a:spcBef>
                <a:spcPts val="0"/>
              </a:spcBef>
              <a:spcAft>
                <a:spcPts val="0"/>
              </a:spcAft>
              <a:buNone/>
            </a:pPr>
            <a:r>
              <a:rPr b="1" lang="en">
                <a:solidFill>
                  <a:schemeClr val="dk1"/>
                </a:solidFill>
              </a:rPr>
              <a:t>Important Link:</a:t>
            </a:r>
            <a:r>
              <a:rPr lang="en">
                <a:solidFill>
                  <a:schemeClr val="dk1"/>
                </a:solidFill>
              </a:rPr>
              <a:t> https://repost.aws/knowledge-center/redshift-resolve-access-denied-errors</a:t>
            </a:r>
            <a:endParaRPr b="1" sz="1600" u="sng">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en" sz="1600" u="sng">
                <a:solidFill>
                  <a:schemeClr val="dk1"/>
                </a:solidFill>
              </a:rPr>
              <a:t>S3</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a new S3 bucket “</a:t>
            </a:r>
            <a:r>
              <a:rPr lang="en">
                <a:solidFill>
                  <a:schemeClr val="dk1"/>
                </a:solidFill>
              </a:rPr>
              <a:t>mydemobucket</a:t>
            </a:r>
            <a:r>
              <a:rPr lang="en">
                <a:solidFill>
                  <a:schemeClr val="dk1"/>
                </a:solidFill>
              </a:rPr>
              <a:t>&lt;junk numbers&gt; and create 2 folders: python, sql</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Upload following files from project resources section in the same hierarchy:</a:t>
            </a:r>
            <a:endParaRPr>
              <a:solidFill>
                <a:schemeClr val="dk1"/>
              </a:solidFill>
            </a:endParaRPr>
          </a:p>
          <a:p>
            <a:pPr indent="-317500" lvl="0" marL="2743200" rtl="0" algn="l">
              <a:lnSpc>
                <a:spcPct val="120000"/>
              </a:lnSpc>
              <a:spcBef>
                <a:spcPts val="0"/>
              </a:spcBef>
              <a:spcAft>
                <a:spcPts val="0"/>
              </a:spcAft>
              <a:buClr>
                <a:schemeClr val="dk1"/>
              </a:buClr>
              <a:buSzPts val="1400"/>
              <a:buAutoNum type="arabicParenR"/>
            </a:pPr>
            <a:r>
              <a:rPr b="1" lang="en">
                <a:solidFill>
                  <a:schemeClr val="dk1"/>
                </a:solidFill>
              </a:rPr>
              <a:t>python</a:t>
            </a:r>
            <a:endParaRPr b="1">
              <a:solidFill>
                <a:schemeClr val="dk1"/>
              </a:solidFill>
            </a:endParaRPr>
          </a:p>
          <a:p>
            <a:pPr indent="-317500" lvl="1" marL="3200400" rtl="0" algn="l">
              <a:lnSpc>
                <a:spcPct val="120000"/>
              </a:lnSpc>
              <a:spcBef>
                <a:spcPts val="0"/>
              </a:spcBef>
              <a:spcAft>
                <a:spcPts val="0"/>
              </a:spcAft>
              <a:buClr>
                <a:schemeClr val="dk1"/>
              </a:buClr>
              <a:buSzPts val="1400"/>
              <a:buAutoNum type="alphaLcParenR"/>
            </a:pPr>
            <a:r>
              <a:rPr lang="en">
                <a:solidFill>
                  <a:schemeClr val="dk1"/>
                </a:solidFill>
                <a:uFill>
                  <a:noFill/>
                </a:uFill>
                <a:hlinkClick r:id="rId3">
                  <a:extLst>
                    <a:ext uri="{A12FA001-AC4F-418D-AE19-62706E023703}">
                      <ahyp:hlinkClr val="tx"/>
                    </a:ext>
                  </a:extLst>
                </a:hlinkClick>
              </a:rPr>
              <a:t>rs_query.py</a:t>
            </a:r>
            <a:endParaRPr>
              <a:solidFill>
                <a:schemeClr val="dk1"/>
              </a:solidFill>
            </a:endParaRPr>
          </a:p>
          <a:p>
            <a:pPr indent="-317500" lvl="1" marL="3200400" rtl="0" algn="l">
              <a:lnSpc>
                <a:spcPct val="120000"/>
              </a:lnSpc>
              <a:spcBef>
                <a:spcPts val="0"/>
              </a:spcBef>
              <a:spcAft>
                <a:spcPts val="0"/>
              </a:spcAft>
              <a:buClr>
                <a:schemeClr val="dk1"/>
              </a:buClr>
              <a:buSzPts val="1400"/>
              <a:buAutoNum type="alphaLcParenR"/>
            </a:pPr>
            <a:r>
              <a:rPr lang="en">
                <a:solidFill>
                  <a:schemeClr val="dk1"/>
                </a:solidFill>
                <a:uFill>
                  <a:noFill/>
                </a:uFill>
                <a:hlinkClick r:id="rId4">
                  <a:extLst>
                    <a:ext uri="{A12FA001-AC4F-418D-AE19-62706E023703}">
                      <ahyp:hlinkClr val="tx"/>
                    </a:ext>
                  </a:extLst>
                </a:hlinkClick>
              </a:rPr>
              <a:t>redshift_module-0.1-py3.6.egg</a:t>
            </a:r>
            <a:endParaRPr>
              <a:solidFill>
                <a:schemeClr val="dk1"/>
              </a:solidFill>
            </a:endParaRPr>
          </a:p>
          <a:p>
            <a:pPr indent="-317500" lvl="0" marL="2743200" rtl="0" algn="l">
              <a:lnSpc>
                <a:spcPct val="120000"/>
              </a:lnSpc>
              <a:spcBef>
                <a:spcPts val="0"/>
              </a:spcBef>
              <a:spcAft>
                <a:spcPts val="0"/>
              </a:spcAft>
              <a:buClr>
                <a:schemeClr val="dk1"/>
              </a:buClr>
              <a:buSzPts val="1400"/>
              <a:buAutoNum type="arabicParenR"/>
            </a:pPr>
            <a:r>
              <a:rPr b="1" lang="en">
                <a:solidFill>
                  <a:schemeClr val="dk1"/>
                </a:solidFill>
              </a:rPr>
              <a:t>sql</a:t>
            </a:r>
            <a:endParaRPr b="1">
              <a:solidFill>
                <a:schemeClr val="dk1"/>
              </a:solidFill>
            </a:endParaRPr>
          </a:p>
          <a:p>
            <a:pPr indent="-317500" lvl="1" marL="3200400" rtl="0" algn="l">
              <a:lnSpc>
                <a:spcPct val="120000"/>
              </a:lnSpc>
              <a:spcBef>
                <a:spcPts val="0"/>
              </a:spcBef>
              <a:spcAft>
                <a:spcPts val="0"/>
              </a:spcAft>
              <a:buClr>
                <a:schemeClr val="dk1"/>
              </a:buClr>
              <a:buSzPts val="1400"/>
              <a:buAutoNum type="alphaLcParenR"/>
            </a:pPr>
            <a:r>
              <a:rPr lang="en">
                <a:solidFill>
                  <a:schemeClr val="dk1"/>
                </a:solidFill>
              </a:rPr>
              <a:t>reviewsschema.sql</a:t>
            </a:r>
            <a:endParaRPr>
              <a:solidFill>
                <a:schemeClr val="dk1"/>
              </a:solidFill>
            </a:endParaRPr>
          </a:p>
          <a:p>
            <a:pPr indent="-317500" lvl="1" marL="3200400" rtl="0" algn="l">
              <a:lnSpc>
                <a:spcPct val="120000"/>
              </a:lnSpc>
              <a:spcBef>
                <a:spcPts val="0"/>
              </a:spcBef>
              <a:spcAft>
                <a:spcPts val="0"/>
              </a:spcAft>
              <a:buClr>
                <a:schemeClr val="dk1"/>
              </a:buClr>
              <a:buSzPts val="1400"/>
              <a:buAutoNum type="alphaLcParenR"/>
            </a:pPr>
            <a:r>
              <a:rPr lang="en">
                <a:solidFill>
                  <a:schemeClr val="dk1"/>
                </a:solidFill>
              </a:rPr>
              <a:t>topreviews.sql</a:t>
            </a:r>
            <a:endParaRPr>
              <a:solidFill>
                <a:schemeClr val="dk1"/>
              </a:solidFill>
            </a:endParaRPr>
          </a:p>
          <a:p>
            <a:pPr indent="-317500" lvl="1" marL="3200400" rtl="0" algn="l">
              <a:lnSpc>
                <a:spcPct val="120000"/>
              </a:lnSpc>
              <a:spcBef>
                <a:spcPts val="0"/>
              </a:spcBef>
              <a:spcAft>
                <a:spcPts val="0"/>
              </a:spcAft>
              <a:buClr>
                <a:schemeClr val="dk1"/>
              </a:buClr>
              <a:buSzPts val="1400"/>
              <a:buAutoNum type="alphaLcParenR"/>
            </a:pPr>
            <a:r>
              <a:rPr lang="en">
                <a:solidFill>
                  <a:schemeClr val="dk1"/>
                </a:solidFill>
              </a:rPr>
              <a:t>etl.sql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0" y="0"/>
            <a:ext cx="9144000" cy="4172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600" u="sng">
                <a:solidFill>
                  <a:schemeClr val="dk1"/>
                </a:solidFill>
              </a:rPr>
              <a:t>Glue</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A</a:t>
            </a:r>
            <a:r>
              <a:rPr lang="en">
                <a:solidFill>
                  <a:schemeClr val="dk1"/>
                </a:solidFill>
              </a:rPr>
              <a:t> connection in Glue Console pointing to “mydemocluster” and test the connection using “mygluerole” role. Check the policies if the connection fails</a:t>
            </a:r>
            <a:endParaRPr b="1">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a new job using “Python Shell” option</a:t>
            </a:r>
            <a:r>
              <a:rPr b="1" lang="en">
                <a:solidFill>
                  <a:schemeClr val="dk1"/>
                </a:solidFill>
              </a:rPr>
              <a:t>(with python 3.6)</a:t>
            </a:r>
            <a:r>
              <a:rPr lang="en">
                <a:solidFill>
                  <a:schemeClr val="dk1"/>
                </a:solidFill>
              </a:rPr>
              <a:t> and choosing rs_query.py(as source file), *.egg file (as python dependency file) and use the following job parameters:</a:t>
            </a:r>
            <a:endParaRPr>
              <a:solidFill>
                <a:schemeClr val="dk1"/>
              </a:solidFill>
            </a:endParaRPr>
          </a:p>
          <a:p>
            <a:pPr indent="0" lvl="0" marL="457200" rtl="0" algn="l">
              <a:lnSpc>
                <a:spcPct val="120000"/>
              </a:lnSpc>
              <a:spcBef>
                <a:spcPts val="0"/>
              </a:spcBef>
              <a:spcAft>
                <a:spcPts val="0"/>
              </a:spcAft>
              <a:buNone/>
            </a:pPr>
            <a:r>
              <a:t/>
            </a:r>
            <a:endParaRPr>
              <a:solidFill>
                <a:schemeClr val="dk1"/>
              </a:solidFill>
            </a:endParaRPr>
          </a:p>
          <a:p>
            <a:pPr indent="0" lvl="0" marL="0" marR="50800" rtl="0" algn="l">
              <a:lnSpc>
                <a:spcPct val="138000"/>
              </a:lnSpc>
              <a:spcBef>
                <a:spcPts val="400"/>
              </a:spcBef>
              <a:spcAft>
                <a:spcPts val="0"/>
              </a:spcAft>
              <a:buNone/>
            </a:pPr>
            <a:r>
              <a:rPr lang="en" sz="1050">
                <a:solidFill>
                  <a:schemeClr val="dk1"/>
                </a:solidFill>
                <a:highlight>
                  <a:srgbClr val="F6F6F6"/>
                </a:highlight>
                <a:latin typeface="Roboto"/>
                <a:ea typeface="Roboto"/>
                <a:cs typeface="Roboto"/>
                <a:sym typeface="Roboto"/>
              </a:rPr>
              <a:t>--file</a:t>
            </a:r>
            <a:r>
              <a:rPr lang="en" sz="1050">
                <a:solidFill>
                  <a:srgbClr val="303232"/>
                </a:solidFill>
                <a:highlight>
                  <a:srgbClr val="FFFFFF"/>
                </a:highlight>
                <a:latin typeface="Roboto"/>
                <a:ea typeface="Roboto"/>
                <a:cs typeface="Roboto"/>
                <a:sym typeface="Roboto"/>
              </a:rPr>
              <a:t> </a:t>
            </a:r>
            <a:r>
              <a:rPr b="1" lang="en" sz="1050">
                <a:solidFill>
                  <a:schemeClr val="dk1"/>
                </a:solidFill>
                <a:highlight>
                  <a:srgbClr val="F6F6F6"/>
                </a:highlight>
                <a:latin typeface="Roboto"/>
                <a:ea typeface="Roboto"/>
                <a:cs typeface="Roboto"/>
                <a:sym typeface="Roboto"/>
              </a:rPr>
              <a:t>sql/reviewsschema.sql (from step 2 in S3)</a:t>
            </a:r>
            <a:endParaRPr b="1" sz="1050">
              <a:solidFill>
                <a:schemeClr val="dk1"/>
              </a:solidFill>
              <a:highlight>
                <a:srgbClr val="F6F6F6"/>
              </a:highlight>
              <a:latin typeface="Roboto"/>
              <a:ea typeface="Roboto"/>
              <a:cs typeface="Roboto"/>
              <a:sym typeface="Roboto"/>
            </a:endParaRPr>
          </a:p>
          <a:p>
            <a:pPr indent="0" lvl="0" marL="0" marR="50800" rtl="0" algn="l">
              <a:lnSpc>
                <a:spcPct val="138000"/>
              </a:lnSpc>
              <a:spcBef>
                <a:spcPts val="400"/>
              </a:spcBef>
              <a:spcAft>
                <a:spcPts val="0"/>
              </a:spcAft>
              <a:buNone/>
            </a:pPr>
            <a:r>
              <a:rPr lang="en" sz="1050">
                <a:solidFill>
                  <a:schemeClr val="dk1"/>
                </a:solidFill>
                <a:highlight>
                  <a:srgbClr val="F6F6F6"/>
                </a:highlight>
                <a:latin typeface="Roboto"/>
                <a:ea typeface="Roboto"/>
                <a:cs typeface="Roboto"/>
                <a:sym typeface="Roboto"/>
              </a:rPr>
              <a:t>--db_creds</a:t>
            </a:r>
            <a:r>
              <a:rPr lang="en" sz="1050">
                <a:solidFill>
                  <a:srgbClr val="303232"/>
                </a:solidFill>
                <a:highlight>
                  <a:srgbClr val="FFFFFF"/>
                </a:highlight>
                <a:latin typeface="Roboto"/>
                <a:ea typeface="Roboto"/>
                <a:cs typeface="Roboto"/>
                <a:sym typeface="Roboto"/>
              </a:rPr>
              <a:t> </a:t>
            </a:r>
            <a:r>
              <a:rPr b="1" lang="en" sz="1050">
                <a:solidFill>
                  <a:schemeClr val="dk1"/>
                </a:solidFill>
                <a:highlight>
                  <a:srgbClr val="F6F6F6"/>
                </a:highlight>
                <a:latin typeface="Roboto"/>
                <a:ea typeface="Roboto"/>
                <a:cs typeface="Roboto"/>
                <a:sym typeface="Roboto"/>
              </a:rPr>
              <a:t>redshiftqueryeditor-awsuser-myredshiftsecret  (from step 4 in Redshift)</a:t>
            </a:r>
            <a:endParaRPr b="1" sz="1050">
              <a:solidFill>
                <a:schemeClr val="dk1"/>
              </a:solidFill>
              <a:highlight>
                <a:srgbClr val="F6F6F6"/>
              </a:highlight>
              <a:latin typeface="Roboto"/>
              <a:ea typeface="Roboto"/>
              <a:cs typeface="Roboto"/>
              <a:sym typeface="Roboto"/>
            </a:endParaRPr>
          </a:p>
          <a:p>
            <a:pPr indent="0" lvl="0" marL="0" marR="50800" rtl="0" algn="l">
              <a:lnSpc>
                <a:spcPct val="138000"/>
              </a:lnSpc>
              <a:spcBef>
                <a:spcPts val="400"/>
              </a:spcBef>
              <a:spcAft>
                <a:spcPts val="0"/>
              </a:spcAft>
              <a:buNone/>
            </a:pPr>
            <a:r>
              <a:rPr lang="en" sz="1050">
                <a:solidFill>
                  <a:schemeClr val="dk1"/>
                </a:solidFill>
                <a:highlight>
                  <a:srgbClr val="F6F6F6"/>
                </a:highlight>
                <a:latin typeface="Roboto"/>
                <a:ea typeface="Roboto"/>
                <a:cs typeface="Roboto"/>
                <a:sym typeface="Roboto"/>
              </a:rPr>
              <a:t>--db</a:t>
            </a:r>
            <a:r>
              <a:rPr lang="en" sz="1050">
                <a:solidFill>
                  <a:srgbClr val="303232"/>
                </a:solidFill>
                <a:highlight>
                  <a:srgbClr val="FFFFFF"/>
                </a:highlight>
                <a:latin typeface="Roboto"/>
                <a:ea typeface="Roboto"/>
                <a:cs typeface="Roboto"/>
                <a:sym typeface="Roboto"/>
              </a:rPr>
              <a:t> </a:t>
            </a:r>
            <a:r>
              <a:rPr b="1" lang="en" sz="1050">
                <a:solidFill>
                  <a:schemeClr val="dk1"/>
                </a:solidFill>
                <a:highlight>
                  <a:srgbClr val="F6F6F6"/>
                </a:highlight>
                <a:latin typeface="Roboto"/>
                <a:ea typeface="Roboto"/>
                <a:cs typeface="Roboto"/>
                <a:sym typeface="Roboto"/>
              </a:rPr>
              <a:t>reviews </a:t>
            </a:r>
            <a:r>
              <a:rPr b="1" lang="en" sz="1050">
                <a:solidFill>
                  <a:schemeClr val="dk1"/>
                </a:solidFill>
                <a:highlight>
                  <a:srgbClr val="F6F6F6"/>
                </a:highlight>
                <a:latin typeface="Roboto"/>
                <a:ea typeface="Roboto"/>
                <a:cs typeface="Roboto"/>
                <a:sym typeface="Roboto"/>
              </a:rPr>
              <a:t> (from step 1 in Redshift)</a:t>
            </a:r>
            <a:endParaRPr b="1" sz="1050">
              <a:solidFill>
                <a:schemeClr val="dk1"/>
              </a:solidFill>
              <a:highlight>
                <a:srgbClr val="F6F6F6"/>
              </a:highlight>
              <a:latin typeface="Roboto"/>
              <a:ea typeface="Roboto"/>
              <a:cs typeface="Roboto"/>
              <a:sym typeface="Roboto"/>
            </a:endParaRPr>
          </a:p>
          <a:p>
            <a:pPr indent="0" lvl="0" marL="0" marR="50800" rtl="0" algn="l">
              <a:lnSpc>
                <a:spcPct val="138000"/>
              </a:lnSpc>
              <a:spcBef>
                <a:spcPts val="400"/>
              </a:spcBef>
              <a:spcAft>
                <a:spcPts val="0"/>
              </a:spcAft>
              <a:buNone/>
            </a:pPr>
            <a:r>
              <a:rPr lang="en" sz="1050">
                <a:solidFill>
                  <a:schemeClr val="dk1"/>
                </a:solidFill>
                <a:highlight>
                  <a:srgbClr val="F6F6F6"/>
                </a:highlight>
                <a:latin typeface="Roboto"/>
                <a:ea typeface="Roboto"/>
                <a:cs typeface="Roboto"/>
                <a:sym typeface="Roboto"/>
              </a:rPr>
              <a:t>--bucket</a:t>
            </a:r>
            <a:r>
              <a:rPr lang="en" sz="1050">
                <a:solidFill>
                  <a:srgbClr val="303232"/>
                </a:solidFill>
                <a:highlight>
                  <a:srgbClr val="FFFFFF"/>
                </a:highlight>
                <a:latin typeface="Roboto"/>
                <a:ea typeface="Roboto"/>
                <a:cs typeface="Roboto"/>
                <a:sym typeface="Roboto"/>
              </a:rPr>
              <a:t> </a:t>
            </a:r>
            <a:r>
              <a:rPr b="1" lang="en" sz="1050">
                <a:solidFill>
                  <a:schemeClr val="dk1"/>
                </a:solidFill>
                <a:highlight>
                  <a:srgbClr val="F6F6F6"/>
                </a:highlight>
                <a:latin typeface="Roboto"/>
                <a:ea typeface="Roboto"/>
                <a:cs typeface="Roboto"/>
                <a:sym typeface="Roboto"/>
              </a:rPr>
              <a:t>mydemobucket&lt;junk numbers&gt; (from step 2 in S3)</a:t>
            </a:r>
            <a:endParaRPr b="1" sz="1050">
              <a:solidFill>
                <a:schemeClr val="dk1"/>
              </a:solidFill>
              <a:highlight>
                <a:srgbClr val="F6F6F6"/>
              </a:highlight>
              <a:latin typeface="Roboto"/>
              <a:ea typeface="Roboto"/>
              <a:cs typeface="Roboto"/>
              <a:sym typeface="Roboto"/>
            </a:endParaRPr>
          </a:p>
          <a:p>
            <a:pPr indent="0" lvl="0" marL="0" marR="50800" rtl="0" algn="l">
              <a:lnSpc>
                <a:spcPct val="138000"/>
              </a:lnSpc>
              <a:spcBef>
                <a:spcPts val="400"/>
              </a:spcBef>
              <a:spcAft>
                <a:spcPts val="0"/>
              </a:spcAft>
              <a:buNone/>
            </a:pPr>
            <a:r>
              <a:t/>
            </a:r>
            <a:endParaRPr b="1" sz="1050">
              <a:solidFill>
                <a:schemeClr val="dk1"/>
              </a:solidFill>
              <a:highlight>
                <a:srgbClr val="F6F6F6"/>
              </a:highlight>
              <a:latin typeface="Roboto"/>
              <a:ea typeface="Roboto"/>
              <a:cs typeface="Roboto"/>
              <a:sym typeface="Roboto"/>
            </a:endParaRPr>
          </a:p>
          <a:p>
            <a:pPr indent="-317500" lvl="0" marL="457200" rtl="0" algn="l">
              <a:lnSpc>
                <a:spcPct val="120000"/>
              </a:lnSpc>
              <a:spcBef>
                <a:spcPts val="400"/>
              </a:spcBef>
              <a:spcAft>
                <a:spcPts val="0"/>
              </a:spcAft>
              <a:buClr>
                <a:schemeClr val="dk1"/>
              </a:buClr>
              <a:buSzPts val="1400"/>
              <a:buAutoNum type="arabicPeriod"/>
            </a:pPr>
            <a:r>
              <a:rPr lang="en">
                <a:solidFill>
                  <a:schemeClr val="dk1"/>
                </a:solidFill>
              </a:rPr>
              <a:t>Select the connection  created in step 1 for connecting to Redshift cluster</a:t>
            </a:r>
            <a:endParaRPr b="1">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Run the job manually</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Check the logs for any issues. Ensure to re-check the parameters for any naming issue</a:t>
            </a:r>
            <a:endParaRPr>
              <a:solidFill>
                <a:schemeClr val="dk1"/>
              </a:solidFill>
            </a:endParaRPr>
          </a:p>
          <a:p>
            <a:pPr indent="0" lvl="0" marL="0" marR="50800" rtl="0" algn="l">
              <a:lnSpc>
                <a:spcPct val="138000"/>
              </a:lnSpc>
              <a:spcBef>
                <a:spcPts val="400"/>
              </a:spcBef>
              <a:spcAft>
                <a:spcPts val="400"/>
              </a:spcAft>
              <a:buNone/>
            </a:pPr>
            <a:r>
              <a:t/>
            </a:r>
            <a:endParaRPr b="1" sz="1050">
              <a:solidFill>
                <a:schemeClr val="dk1"/>
              </a:solidFill>
              <a:highlight>
                <a:srgbClr val="F6F6F6"/>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0" y="0"/>
            <a:ext cx="9103500" cy="4894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600" u="sng">
                <a:solidFill>
                  <a:schemeClr val="dk1"/>
                </a:solidFill>
              </a:rPr>
              <a:t>SNS</a:t>
            </a:r>
            <a:endParaRPr b="1" sz="1600" u="sng">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a </a:t>
            </a:r>
            <a:r>
              <a:rPr b="1" lang="en">
                <a:solidFill>
                  <a:schemeClr val="dk1"/>
                </a:solidFill>
              </a:rPr>
              <a:t>Standard</a:t>
            </a:r>
            <a:r>
              <a:rPr lang="en">
                <a:solidFill>
                  <a:schemeClr val="dk1"/>
                </a:solidFill>
              </a:rPr>
              <a:t> Simple Notification Service(SNS) named “alarm-topic” and copy the arn from topic dashboard page</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a subscription to SNS topic by adding your email-id and “EMAIL” as option</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Accept subscription request by logging into your email account. Only then you will start receiving messages</a:t>
            </a:r>
            <a:endParaRPr>
              <a:solidFill>
                <a:schemeClr val="dk1"/>
              </a:solidFill>
            </a:endParaRPr>
          </a:p>
          <a:p>
            <a:pPr indent="0" lvl="0" marL="457200" rtl="0" algn="l">
              <a:lnSpc>
                <a:spcPct val="115000"/>
              </a:lnSpc>
              <a:spcBef>
                <a:spcPts val="0"/>
              </a:spcBef>
              <a:spcAft>
                <a:spcPts val="0"/>
              </a:spcAft>
              <a:buNone/>
            </a:pPr>
            <a:r>
              <a:t/>
            </a:r>
            <a:endParaRPr b="1" sz="1600" u="sng">
              <a:solidFill>
                <a:schemeClr val="dk1"/>
              </a:solidFill>
            </a:endParaRPr>
          </a:p>
          <a:p>
            <a:pPr indent="0" lvl="0" marL="457200" rtl="0" algn="l">
              <a:lnSpc>
                <a:spcPct val="115000"/>
              </a:lnSpc>
              <a:spcBef>
                <a:spcPts val="0"/>
              </a:spcBef>
              <a:spcAft>
                <a:spcPts val="0"/>
              </a:spcAft>
              <a:buNone/>
            </a:pPr>
            <a:r>
              <a:t/>
            </a:r>
            <a:endParaRPr b="1" sz="1600" u="sng">
              <a:solidFill>
                <a:schemeClr val="dk1"/>
              </a:solidFill>
            </a:endParaRPr>
          </a:p>
          <a:p>
            <a:pPr indent="0" lvl="0" marL="457200" rtl="0" algn="l">
              <a:lnSpc>
                <a:spcPct val="115000"/>
              </a:lnSpc>
              <a:spcBef>
                <a:spcPts val="0"/>
              </a:spcBef>
              <a:spcAft>
                <a:spcPts val="0"/>
              </a:spcAft>
              <a:buNone/>
            </a:pPr>
            <a:r>
              <a:rPr b="1" lang="en" sz="1600" u="sng">
                <a:solidFill>
                  <a:schemeClr val="dk1"/>
                </a:solidFill>
              </a:rPr>
              <a:t>Step Functions</a:t>
            </a:r>
            <a:endParaRPr b="1" sz="1600" u="sng">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Create a state machine and copy paste state_machine.json(in project resources) and save the definition using “Myproject_StepFunction” name </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Update the definition with the parameter values similar to your succeeded Glue job except for “file” parameter</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Update the SNS arn to your SNS topic arn </a:t>
            </a:r>
            <a:r>
              <a:rPr b="1" lang="en">
                <a:solidFill>
                  <a:schemeClr val="dk1"/>
                </a:solidFill>
              </a:rPr>
              <a:t>(Step 1 from SNS)</a:t>
            </a:r>
            <a:endParaRPr b="1">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Attach the “myproject_stepfunctionsrole” role to state machine </a:t>
            </a:r>
            <a:r>
              <a:rPr b="1" lang="en">
                <a:solidFill>
                  <a:schemeClr val="dk1"/>
                </a:solidFill>
              </a:rPr>
              <a:t>(step 3 from IAM)</a:t>
            </a:r>
            <a:endParaRPr b="1">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Click “Start Execution” button and check out the job status</a:t>
            </a:r>
            <a:endParaRPr>
              <a:solidFill>
                <a:schemeClr val="dk1"/>
              </a:solidFill>
            </a:endParaRPr>
          </a:p>
          <a:p>
            <a:pPr indent="-317500" lvl="0" marL="457200" rtl="0" algn="l">
              <a:lnSpc>
                <a:spcPct val="120000"/>
              </a:lnSpc>
              <a:spcBef>
                <a:spcPts val="0"/>
              </a:spcBef>
              <a:spcAft>
                <a:spcPts val="0"/>
              </a:spcAft>
              <a:buClr>
                <a:schemeClr val="dk1"/>
              </a:buClr>
              <a:buSzPts val="1400"/>
              <a:buAutoNum type="arabicPeriod"/>
            </a:pPr>
            <a:r>
              <a:rPr lang="en">
                <a:solidFill>
                  <a:schemeClr val="dk1"/>
                </a:solidFill>
              </a:rPr>
              <a:t>Ensure Glue manual run succeeded before coming to this step. Then ensure policy and parameters in the state machine definition is correct as per your environment(Choose “Edit Definition” to alter the JSON file any time you want.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