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 id="2147483725" r:id="rId2"/>
  </p:sldMasterIdLst>
  <p:notesMasterIdLst>
    <p:notesMasterId r:id="rId42"/>
  </p:notesMasterIdLst>
  <p:sldIdLst>
    <p:sldId id="749" r:id="rId3"/>
    <p:sldId id="257" r:id="rId4"/>
    <p:sldId id="512" r:id="rId5"/>
    <p:sldId id="717" r:id="rId6"/>
    <p:sldId id="721" r:id="rId7"/>
    <p:sldId id="726" r:id="rId8"/>
    <p:sldId id="750" r:id="rId9"/>
    <p:sldId id="751" r:id="rId10"/>
    <p:sldId id="752" r:id="rId11"/>
    <p:sldId id="736" r:id="rId12"/>
    <p:sldId id="719" r:id="rId13"/>
    <p:sldId id="727" r:id="rId14"/>
    <p:sldId id="766" r:id="rId15"/>
    <p:sldId id="744" r:id="rId16"/>
    <p:sldId id="767" r:id="rId17"/>
    <p:sldId id="753" r:id="rId18"/>
    <p:sldId id="754" r:id="rId19"/>
    <p:sldId id="718" r:id="rId20"/>
    <p:sldId id="745" r:id="rId21"/>
    <p:sldId id="768" r:id="rId22"/>
    <p:sldId id="769" r:id="rId23"/>
    <p:sldId id="755" r:id="rId24"/>
    <p:sldId id="746" r:id="rId25"/>
    <p:sldId id="756" r:id="rId26"/>
    <p:sldId id="757" r:id="rId27"/>
    <p:sldId id="758" r:id="rId28"/>
    <p:sldId id="739" r:id="rId29"/>
    <p:sldId id="742" r:id="rId30"/>
    <p:sldId id="747" r:id="rId31"/>
    <p:sldId id="759" r:id="rId32"/>
    <p:sldId id="760" r:id="rId33"/>
    <p:sldId id="761" r:id="rId34"/>
    <p:sldId id="762" r:id="rId35"/>
    <p:sldId id="725" r:id="rId36"/>
    <p:sldId id="763" r:id="rId37"/>
    <p:sldId id="764" r:id="rId38"/>
    <p:sldId id="765" r:id="rId39"/>
    <p:sldId id="748" r:id="rId40"/>
    <p:sldId id="71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003300"/>
    <a:srgbClr val="66CCFF"/>
    <a:srgbClr val="FF99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6" autoAdjust="0"/>
    <p:restoredTop sz="94674" autoAdjust="0"/>
  </p:normalViewPr>
  <p:slideViewPr>
    <p:cSldViewPr>
      <p:cViewPr varScale="1">
        <p:scale>
          <a:sx n="78" d="100"/>
          <a:sy n="78" d="100"/>
        </p:scale>
        <p:origin x="1044" y="84"/>
      </p:cViewPr>
      <p:guideLst>
        <p:guide orient="horz" pos="2160"/>
        <p:guide pos="2852"/>
      </p:guideLst>
    </p:cSldViewPr>
  </p:slideViewPr>
  <p:notesTextViewPr>
    <p:cViewPr>
      <p:scale>
        <a:sx n="100" d="100"/>
        <a:sy n="100" d="100"/>
      </p:scale>
      <p:origin x="0" y="0"/>
    </p:cViewPr>
  </p:notesTextViewPr>
  <p:sorterViewPr>
    <p:cViewPr>
      <p:scale>
        <a:sx n="66" d="100"/>
        <a:sy n="66" d="100"/>
      </p:scale>
      <p:origin x="0" y="192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4BDCEA-EAB5-4E42-9006-ABF5CA5EDF1F}" type="datetimeFigureOut">
              <a:rPr lang="en-US" smtClean="0"/>
              <a:pPr/>
              <a:t>5/24/2020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CB81C-5F6A-4BA3-91CD-42AC41AFADD3}" type="slidenum">
              <a:rPr lang="en-US" smtClean="0"/>
              <a:pPr/>
              <a:t>‹#›</a:t>
            </a:fld>
            <a:endParaRPr lang="en-US" dirty="0"/>
          </a:p>
        </p:txBody>
      </p:sp>
    </p:spTree>
    <p:extLst>
      <p:ext uri="{BB962C8B-B14F-4D97-AF65-F5344CB8AC3E}">
        <p14:creationId xmlns:p14="http://schemas.microsoft.com/office/powerpoint/2010/main" val="265141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EB3F-BEDC-4939-BAA4-1A4E009B258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E0F4357-D674-4D43-8431-EAE1F6598D0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B43EB3-9692-47B5-86CB-47EF76F9E5DE}"/>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a:extLst>
              <a:ext uri="{FF2B5EF4-FFF2-40B4-BE49-F238E27FC236}">
                <a16:creationId xmlns:a16="http://schemas.microsoft.com/office/drawing/2014/main" id="{45C9633F-D225-492E-8771-5E1DDEE394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EF8DEF-65F9-4002-8C43-40E728DA8999}"/>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5645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A71F-3C2B-47ED-B6D4-CD7FB362B5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BB12BA-7EBA-4507-A430-6020C82AE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3E4F6-3DC7-4F67-AF53-3E2CEA460D25}"/>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a:extLst>
              <a:ext uri="{FF2B5EF4-FFF2-40B4-BE49-F238E27FC236}">
                <a16:creationId xmlns:a16="http://schemas.microsoft.com/office/drawing/2014/main" id="{993F8E76-4413-46A2-B746-9792DCC884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2642BF-1249-462C-90EB-E1D1BDB846C3}"/>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4469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9C912-736D-4512-A47E-6333178FE5A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536D99-0366-4ECB-89A6-C1C95FCB629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A11740-0F04-4657-8ED8-5C8FB09FD1CE}"/>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a:extLst>
              <a:ext uri="{FF2B5EF4-FFF2-40B4-BE49-F238E27FC236}">
                <a16:creationId xmlns:a16="http://schemas.microsoft.com/office/drawing/2014/main" id="{9F18FC9C-444E-4BA9-8736-B2BD42C327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3BA580-2047-405E-BD37-27908F9E3949}"/>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08090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C2909F-6834-482F-99A6-E97986B3077A}"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325544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2909F-6834-482F-99A6-E97986B3077A}"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3580058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2909F-6834-482F-99A6-E97986B3077A}"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285217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C2909F-6834-482F-99A6-E97986B3077A}"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390690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C2909F-6834-482F-99A6-E97986B3077A}" type="datetimeFigureOut">
              <a:rPr lang="en-US" smtClean="0"/>
              <a:pPr/>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808657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C2909F-6834-482F-99A6-E97986B3077A}" type="datetimeFigureOut">
              <a:rPr lang="en-US" smtClean="0"/>
              <a:pPr/>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3703683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2909F-6834-482F-99A6-E97986B3077A}" type="datetimeFigureOut">
              <a:rPr lang="en-US" smtClean="0"/>
              <a:pPr/>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1031908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2909F-6834-482F-99A6-E97986B3077A}"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179542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D20B-16E6-4309-8625-54543AD20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965F3B-08BD-4312-B94F-99B110766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EA5784-40F2-47FC-8CD3-8AAF96BE9EDB}"/>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a:extLst>
              <a:ext uri="{FF2B5EF4-FFF2-40B4-BE49-F238E27FC236}">
                <a16:creationId xmlns:a16="http://schemas.microsoft.com/office/drawing/2014/main" id="{F43B8057-F01A-4430-9B4C-B393E8DC1A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FE6F20-FEB9-4C99-B5EF-E564D94A6B28}"/>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15169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2909F-6834-482F-99A6-E97986B3077A}"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2850269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2909F-6834-482F-99A6-E97986B3077A}"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1579039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2909F-6834-482F-99A6-E97986B3077A}"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pPr/>
              <a:t>‹#›</a:t>
            </a:fld>
            <a:endParaRPr lang="en-US"/>
          </a:p>
        </p:txBody>
      </p:sp>
    </p:spTree>
    <p:extLst>
      <p:ext uri="{BB962C8B-B14F-4D97-AF65-F5344CB8AC3E}">
        <p14:creationId xmlns:p14="http://schemas.microsoft.com/office/powerpoint/2010/main" val="356153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6E80-DCB2-4AC4-97DF-CE48E092459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B46B16-FED9-46D3-BD1D-8057CB97439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298E4-F9E4-41FE-A344-C66549C20324}"/>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a:extLst>
              <a:ext uri="{FF2B5EF4-FFF2-40B4-BE49-F238E27FC236}">
                <a16:creationId xmlns:a16="http://schemas.microsoft.com/office/drawing/2014/main" id="{D0169255-1F8A-4853-B7DC-3374B531EC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F216F2-AFE8-4A65-99DC-8ADCA080584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1864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D37D-63D1-40C0-8DCA-E2DA7EA128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1D1CAA-522A-4D22-BEE1-9DCCBBA17B4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4A92DB-E5FD-4FD0-9C29-DCB9733D2EA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DFB4A5-3FEC-4280-BB7F-642C7FC12A80}"/>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6" name="Footer Placeholder 5">
            <a:extLst>
              <a:ext uri="{FF2B5EF4-FFF2-40B4-BE49-F238E27FC236}">
                <a16:creationId xmlns:a16="http://schemas.microsoft.com/office/drawing/2014/main" id="{EAD41D38-DF1B-4A32-AEBE-DF3A993CEF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F50829-3B3B-42DF-88C0-942CCCC115B3}"/>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1378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E7E7-09E2-454B-BF55-F722D1FC438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87C983-ADBB-4359-83EF-B07634C4E72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FB814-0C44-48FC-8219-3AD2BA0F208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6D9F9A-F65B-43C5-9E0B-3B01E12C9CA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86395-4A06-4B79-942F-293F3CEF36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703691-6789-4F0C-94CC-CAEF1D246BF8}"/>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8" name="Footer Placeholder 7">
            <a:extLst>
              <a:ext uri="{FF2B5EF4-FFF2-40B4-BE49-F238E27FC236}">
                <a16:creationId xmlns:a16="http://schemas.microsoft.com/office/drawing/2014/main" id="{FE6A6185-1EA6-4EB5-A327-9E2A806843A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10D54D-4143-4256-BAB8-B9AE31D8795F}"/>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6440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6235-61F7-4DF2-8CFB-BE271D3E5E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C854FA-D4CE-4532-934A-4851884AD010}"/>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4" name="Footer Placeholder 3">
            <a:extLst>
              <a:ext uri="{FF2B5EF4-FFF2-40B4-BE49-F238E27FC236}">
                <a16:creationId xmlns:a16="http://schemas.microsoft.com/office/drawing/2014/main" id="{E252CEBC-1ED3-4345-9F62-4B6971B019B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9E0DCF1-CAC1-4224-AFE4-BCB6701A2A7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6553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66793D-CD5A-4782-A07E-68E923A6EEFE}"/>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3" name="Footer Placeholder 2">
            <a:extLst>
              <a:ext uri="{FF2B5EF4-FFF2-40B4-BE49-F238E27FC236}">
                <a16:creationId xmlns:a16="http://schemas.microsoft.com/office/drawing/2014/main" id="{A2E98866-AC6F-409C-9733-3C3516EEDB6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40204A6-07F3-4D5B-939E-D4261E34C7C1}"/>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7633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4918-AB0C-4273-AED7-16754C7AFA0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2B9E81-01A5-49AB-B5B6-D72DC4F534B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F8954A-DC0B-426F-B601-4B28000949A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64C5FA6-B972-4007-A2A4-E8598323B08C}"/>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6" name="Footer Placeholder 5">
            <a:extLst>
              <a:ext uri="{FF2B5EF4-FFF2-40B4-BE49-F238E27FC236}">
                <a16:creationId xmlns:a16="http://schemas.microsoft.com/office/drawing/2014/main" id="{F2BB9D37-C8E0-4D1C-9DD0-8ABA91CA94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EEC21A-42F8-4602-99C2-3BC29F54846E}"/>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7319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6A61-221C-4D20-A6D7-41F39DE92B9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539C43-1A78-4280-9C7C-EA5F5C74CD6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3E44B17-A0FB-44B7-A660-09ECC6E8D07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C1F79EB-3026-49CC-8C51-E8917B2CA5C9}"/>
              </a:ext>
            </a:extLst>
          </p:cNvPr>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6" name="Footer Placeholder 5">
            <a:extLst>
              <a:ext uri="{FF2B5EF4-FFF2-40B4-BE49-F238E27FC236}">
                <a16:creationId xmlns:a16="http://schemas.microsoft.com/office/drawing/2014/main" id="{A7C77410-3459-4F19-9027-C5DDD00576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14021C-0E15-4F51-B95D-D527A260052C}"/>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7404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FDEEE-F057-40E0-BE21-8D88FE9F8C4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6CDBD1-601F-41A1-B2B8-2A2FE3652CF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0014A-0F4B-4CF9-85BF-58EAF7E8008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5/24/2020</a:t>
            </a:fld>
            <a:endParaRPr lang="en-US" dirty="0"/>
          </a:p>
        </p:txBody>
      </p:sp>
      <p:sp>
        <p:nvSpPr>
          <p:cNvPr id="5" name="Footer Placeholder 4">
            <a:extLst>
              <a:ext uri="{FF2B5EF4-FFF2-40B4-BE49-F238E27FC236}">
                <a16:creationId xmlns:a16="http://schemas.microsoft.com/office/drawing/2014/main" id="{08A8F688-F73A-48D8-A710-E4A979E601C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DBAD688-3477-4723-A341-C57FBE0FB5F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049860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2909F-6834-482F-99A6-E97986B3077A}" type="datetimeFigureOut">
              <a:rPr lang="en-US" smtClean="0"/>
              <a:pPr/>
              <a:t>5/24/2020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pPr/>
              <a:t>‹#›</a:t>
            </a:fld>
            <a:endParaRPr lang="en-US"/>
          </a:p>
        </p:txBody>
      </p:sp>
    </p:spTree>
    <p:extLst>
      <p:ext uri="{BB962C8B-B14F-4D97-AF65-F5344CB8AC3E}">
        <p14:creationId xmlns:p14="http://schemas.microsoft.com/office/powerpoint/2010/main" val="9935605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sz="4000" b="1" dirty="0">
                <a:latin typeface="Times New Roman" panose="02020603050405020304" pitchFamily="18" charset="0"/>
                <a:cs typeface="Times New Roman" panose="02020603050405020304" pitchFamily="18" charset="0"/>
              </a:rPr>
              <a:t>Counterfeit Currency Detection Using Resource Efficient Neural Networks</a:t>
            </a:r>
          </a:p>
        </p:txBody>
      </p:sp>
      <p:sp>
        <p:nvSpPr>
          <p:cNvPr id="7" name="Subtitle 6"/>
          <p:cNvSpPr>
            <a:spLocks noGrp="1"/>
          </p:cNvSpPr>
          <p:nvPr>
            <p:ph type="subTitle" idx="1"/>
          </p:nvPr>
        </p:nvSpPr>
        <p:spPr>
          <a:xfrm>
            <a:off x="1371600" y="4114800"/>
            <a:ext cx="6400800" cy="1981200"/>
          </a:xfrm>
        </p:spPr>
        <p:txBody>
          <a:bodyPr>
            <a:normAutofit fontScale="62500" lnSpcReduction="20000"/>
          </a:bodyPr>
          <a:lstStyle/>
          <a:p>
            <a:r>
              <a:rPr lang="en-US" dirty="0"/>
              <a:t>Arunabha Mittra RA1611003010781</a:t>
            </a:r>
          </a:p>
          <a:p>
            <a:r>
              <a:rPr lang="en-US" dirty="0"/>
              <a:t>Indranil Paul RA1611003011225</a:t>
            </a:r>
          </a:p>
          <a:p>
            <a:r>
              <a:rPr lang="en-US" dirty="0"/>
              <a:t>Batch ID: CSE07811225</a:t>
            </a:r>
          </a:p>
          <a:p>
            <a:r>
              <a:rPr lang="en-US" dirty="0"/>
              <a:t>Mrs. S. Sharanya Assistant Professor (O.G)</a:t>
            </a:r>
          </a:p>
          <a:p>
            <a:r>
              <a:rPr lang="en-US" dirty="0"/>
              <a:t>Department of CSE </a:t>
            </a:r>
          </a:p>
          <a:p>
            <a:r>
              <a:rPr lang="en-US" dirty="0"/>
              <a:t>SRM-IST, Kattankulathur</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SRM INSTITUTE OF SCIENCE AND TECHNOLOGY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FACULTY OF ENGINEERING AND TECHNOLOGY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DEPARTMENT OF COMPUTER SCIENCE AND ENGINEERING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15CS496L MAJOR PROJECT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9446" y="314833"/>
            <a:ext cx="8382000" cy="982385"/>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cs typeface="Times New Roman" panose="02020603050405020304" pitchFamily="18" charset="0"/>
              </a:rPr>
              <a:t> Inference from Survey</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9446" y="1340768"/>
            <a:ext cx="8382000" cy="2923877"/>
          </a:xfrm>
          <a:prstGeom prst="rect">
            <a:avLst/>
          </a:prstGeom>
          <a:noFill/>
        </p:spPr>
        <p:txBody>
          <a:bodyPr wrap="square" rtlCol="0">
            <a:spAutoFit/>
          </a:bodyPr>
          <a:lstStyle/>
          <a:p>
            <a:pPr algn="just"/>
            <a:endParaRPr lang="en-US" sz="2200" dirty="0">
              <a:latin typeface="Cambria" panose="020405030504060302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Huge amount of compute time.</a:t>
            </a:r>
          </a:p>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Huge space required for data storage.</a:t>
            </a:r>
          </a:p>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Wear and tear marks and food steins cannot be ignored.</a:t>
            </a:r>
          </a:p>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Some currency notes too complex to train as too many features are being considered.</a:t>
            </a:r>
          </a:p>
          <a:p>
            <a:pPr algn="just"/>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Low efficiency value of the model.</a:t>
            </a:r>
          </a:p>
        </p:txBody>
      </p:sp>
    </p:spTree>
    <p:extLst>
      <p:ext uri="{BB962C8B-B14F-4D97-AF65-F5344CB8AC3E}">
        <p14:creationId xmlns:p14="http://schemas.microsoft.com/office/powerpoint/2010/main" val="108775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240837"/>
            <a:ext cx="8382000" cy="986360"/>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cs typeface="Times New Roman" panose="02020603050405020304" pitchFamily="18" charset="0"/>
              </a:rPr>
              <a:t>Objective of the Project</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4800" y="1348997"/>
            <a:ext cx="8382000" cy="5536387"/>
          </a:xfrm>
          <a:prstGeom prst="rect">
            <a:avLst/>
          </a:prstGeom>
          <a:noFill/>
        </p:spPr>
        <p:txBody>
          <a:bodyPr wrap="square" rtlCol="0">
            <a:spAutoFit/>
          </a:bodyPr>
          <a:lstStyle/>
          <a:p>
            <a:pPr algn="just">
              <a:lnSpc>
                <a:spcPct val="150000"/>
              </a:lnSpc>
              <a:buFont typeface="Wingdings" pitchFamily="2" charset="2"/>
              <a:buChar char="Ø"/>
            </a:pPr>
            <a:r>
              <a:rPr lang="en-US" sz="2200" dirty="0">
                <a:latin typeface="Cambria" panose="02040503050406030204" pitchFamily="18" charset="0"/>
              </a:rPr>
              <a:t> </a:t>
            </a:r>
            <a:r>
              <a:rPr lang="en-US" dirty="0">
                <a:latin typeface="Times New Roman" panose="02020603050405020304" pitchFamily="18" charset="0"/>
                <a:cs typeface="Times New Roman" panose="02020603050405020304" pitchFamily="18" charset="0"/>
              </a:rPr>
              <a:t>To make an inexpensive way to detect a counterfeit note.</a:t>
            </a:r>
          </a:p>
          <a:p>
            <a:pPr algn="just">
              <a:lnSpc>
                <a:spcPct val="150000"/>
              </a:lnSpc>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To make a quick and easy process to detect the counterfeit note.</a:t>
            </a:r>
          </a:p>
          <a:p>
            <a:pPr algn="just">
              <a:lnSpc>
                <a:spcPct val="150000"/>
              </a:lnSpc>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West Bengal is border state to Bangladesh and maximum terrorists cross over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They use fake note to fund operations.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Project makes quick way to detect counterfeit notes.</a:t>
            </a:r>
          </a:p>
          <a:p>
            <a:pPr algn="just">
              <a:lnSpc>
                <a:spcPct val="150000"/>
              </a:lnSpc>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Project explores usage of Siamese Neural Networks to detect similarity between an authentic note and an unknown note.</a:t>
            </a:r>
            <a:endParaRPr lang="en-US" dirty="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66780"/>
            <a:ext cx="8382000" cy="982385"/>
          </a:xfrm>
          <a:prstGeom prst="rect">
            <a:avLst/>
          </a:prstGeom>
          <a:noFill/>
        </p:spPr>
        <p:txBody>
          <a:bodyPr wrap="square" rtlCol="0" anchor="ctr" anchorCtr="0">
            <a:spAutoFit/>
          </a:bodyPr>
          <a:lstStyle/>
          <a:p>
            <a:pPr algn="ctr">
              <a:lnSpc>
                <a:spcPct val="150000"/>
              </a:lnSpc>
            </a:pPr>
            <a:r>
              <a:rPr lang="en-US" sz="4400" b="1" dirty="0">
                <a:solidFill>
                  <a:srgbClr val="336600"/>
                </a:solidFill>
                <a:latin typeface="Times New Roman" panose="02020603050405020304" pitchFamily="18" charset="0"/>
                <a:cs typeface="Times New Roman" panose="02020603050405020304" pitchFamily="18" charset="0"/>
              </a:rPr>
              <a:t>Architectural Diagram</a:t>
            </a:r>
            <a:endParaRPr lang="en-US" sz="4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C95ADD0-6F88-4944-83FA-6ECA86FB3C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47664" y="1153369"/>
            <a:ext cx="6480720" cy="5361159"/>
          </a:xfrm>
          <a:prstGeom prst="rect">
            <a:avLst/>
          </a:prstGeom>
        </p:spPr>
      </p:pic>
    </p:spTree>
    <p:extLst>
      <p:ext uri="{BB962C8B-B14F-4D97-AF65-F5344CB8AC3E}">
        <p14:creationId xmlns:p14="http://schemas.microsoft.com/office/powerpoint/2010/main" val="429269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Architectural Diagram</a:t>
            </a:r>
            <a:br>
              <a:rPr lang="en-US" sz="4400" b="1" dirty="0">
                <a:latin typeface="Times New Roman" panose="02020603050405020304" pitchFamily="18" charset="0"/>
                <a:cs typeface="Times New Roman" panose="02020603050405020304" pitchFamily="18" charset="0"/>
              </a:rPr>
            </a:br>
            <a:endParaRPr lang="en-US" sz="44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Digit Detection using the </a:t>
            </a:r>
            <a:r>
              <a:rPr lang="en-IN" sz="1800" dirty="0" err="1">
                <a:latin typeface="Times New Roman" panose="02020603050405020304" pitchFamily="18" charset="0"/>
                <a:cs typeface="Times New Roman" panose="02020603050405020304" pitchFamily="18" charset="0"/>
              </a:rPr>
              <a:t>the</a:t>
            </a:r>
            <a:r>
              <a:rPr lang="en-IN" sz="1800" dirty="0">
                <a:latin typeface="Times New Roman" panose="02020603050405020304" pitchFamily="18" charset="0"/>
                <a:cs typeface="Times New Roman" panose="02020603050405020304" pitchFamily="18" charset="0"/>
              </a:rPr>
              <a:t> Digit Detection harrcascades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Face Detection using the Face Detection </a:t>
            </a:r>
            <a:r>
              <a:rPr lang="en-IN" sz="1800" dirty="0" err="1">
                <a:latin typeface="Times New Roman" panose="02020603050405020304" pitchFamily="18" charset="0"/>
                <a:cs typeface="Times New Roman" panose="02020603050405020304" pitchFamily="18" charset="0"/>
              </a:rPr>
              <a:t>Harrascade</a:t>
            </a:r>
            <a:r>
              <a:rPr lang="en-IN" sz="1800" dirty="0">
                <a:latin typeface="Times New Roman" panose="02020603050405020304" pitchFamily="18" charset="0"/>
                <a:cs typeface="Times New Roman" panose="02020603050405020304" pitchFamily="18" charset="0"/>
              </a:rPr>
              <a:t> using the Face Detection Algorithm trained for only </a:t>
            </a:r>
            <a:r>
              <a:rPr lang="en-IN" sz="1800" dirty="0" err="1">
                <a:latin typeface="Times New Roman" panose="02020603050405020304" pitchFamily="18" charset="0"/>
                <a:cs typeface="Times New Roman" panose="02020603050405020304" pitchFamily="18" charset="0"/>
              </a:rPr>
              <a:t>Gandhis</a:t>
            </a:r>
            <a:r>
              <a:rPr lang="en-IN" sz="1800" dirty="0">
                <a:latin typeface="Times New Roman" panose="02020603050405020304" pitchFamily="18" charset="0"/>
                <a:cs typeface="Times New Roman" panose="02020603050405020304" pitchFamily="18" charset="0"/>
              </a:rPr>
              <a:t> face in Open CV.</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English Font Detection is done using the same harrcascades for the font detection trained against font template in the Rs 100 note.</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Hindi and other language font detection are done the same way as English font detection but changing the appropriate language font templates as standard RBI guidelines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Features are captured from the dataset of regular photos of the currency.</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They are multiplied by adding filters like RGB, and Greyscale and Black and White filters and used as basic filters to train the Siamese Neural Network</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end-result of the trained model shows the detection accuracy with increasing epochs.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76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C77-B489-4B2E-B212-C51C5CB4BB6E}"/>
              </a:ext>
            </a:extLst>
          </p:cNvPr>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Modules Description</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654FFC-EC21-4074-86C9-4AF751C3A8A5}"/>
              </a:ext>
            </a:extLst>
          </p:cNvPr>
          <p:cNvSpPr>
            <a:spLocks noGrp="1"/>
          </p:cNvSpPr>
          <p:nvPr>
            <p:ph idx="1"/>
          </p:nvPr>
        </p:nvSpPr>
        <p:spPr>
          <a:xfrm>
            <a:off x="628650" y="1825625"/>
            <a:ext cx="7886700" cy="4667250"/>
          </a:xfrm>
        </p:spPr>
        <p:txBody>
          <a:bodyPr>
            <a:normAutofit/>
          </a:bodyPr>
          <a:lstStyle/>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Face Detection :-</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Face-detection algorithms focus on the detection of frontal human faces.</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It is analogous to image detection in which the image of a person is matched bit by bit.</a:t>
            </a:r>
          </a:p>
          <a:p>
            <a:pPr lvl="1" algn="just"/>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A reliable face detection approach based on the genetic algorithm and the eigen-face technique </a:t>
            </a:r>
          </a:p>
          <a:p>
            <a:pPr lvl="1" algn="just"/>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Trained </a:t>
            </a:r>
            <a:r>
              <a:rPr lang="en-IN" dirty="0" err="1">
                <a:latin typeface="Times New Roman" panose="02020603050405020304" pitchFamily="18" charset="0"/>
                <a:cs typeface="Times New Roman" panose="02020603050405020304" pitchFamily="18" charset="0"/>
              </a:rPr>
              <a:t>Harrcascade</a:t>
            </a:r>
            <a:r>
              <a:rPr lang="en-IN" dirty="0">
                <a:latin typeface="Times New Roman" panose="02020603050405020304" pitchFamily="18" charset="0"/>
                <a:cs typeface="Times New Roman" panose="02020603050405020304" pitchFamily="18" charset="0"/>
              </a:rPr>
              <a:t> detects the face of Gandhi for which it is trained.</a:t>
            </a:r>
          </a:p>
        </p:txBody>
      </p:sp>
    </p:spTree>
    <p:extLst>
      <p:ext uri="{BB962C8B-B14F-4D97-AF65-F5344CB8AC3E}">
        <p14:creationId xmlns:p14="http://schemas.microsoft.com/office/powerpoint/2010/main" val="204197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Modules Description</a:t>
            </a:r>
            <a:endParaRPr lang="en-US" sz="44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Text Detection :-</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The Text detection problem can be divided into 2 parts Digits identification and Text identification</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Digit Localization is done using Maximally Stable Extremal Regions (MSER) method which serves as a stable feature detector</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MSER has a lighter run-time complexity of O(</a:t>
            </a:r>
            <a:r>
              <a:rPr lang="en-IN" dirty="0" err="1">
                <a:latin typeface="Times New Roman" panose="02020603050405020304" pitchFamily="18" charset="0"/>
                <a:cs typeface="Times New Roman" panose="02020603050405020304" pitchFamily="18" charset="0"/>
              </a:rPr>
              <a:t>nlog</a:t>
            </a:r>
            <a:r>
              <a:rPr lang="en-IN" dirty="0">
                <a:latin typeface="Times New Roman" panose="02020603050405020304" pitchFamily="18" charset="0"/>
                <a:cs typeface="Times New Roman" panose="02020603050405020304" pitchFamily="18" charset="0"/>
              </a:rPr>
              <a:t>(log(n))) where n is the total number of pixels on the image and The algorithm is also robust to blur and scale. </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This makes it a good candidate for extraction of text / digits.</a:t>
            </a:r>
          </a:p>
          <a:p>
            <a:pPr lvl="1"/>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753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C77-B489-4B2E-B212-C51C5CB4BB6E}"/>
              </a:ext>
            </a:extLst>
          </p:cNvPr>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Modules Description</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654FFC-EC21-4074-86C9-4AF751C3A8A5}"/>
              </a:ext>
            </a:extLst>
          </p:cNvPr>
          <p:cNvSpPr>
            <a:spLocks noGrp="1"/>
          </p:cNvSpPr>
          <p:nvPr>
            <p:ph idx="1"/>
          </p:nvPr>
        </p:nvSpPr>
        <p:spPr>
          <a:xfrm>
            <a:off x="628650" y="1825625"/>
            <a:ext cx="7886700" cy="4667250"/>
          </a:xfrm>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Traditional Convoluted Neural Network :-</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A Convolutional Neural Network is a Deep Learning algorithm which can take in an input image, assign importance (learnable weights and biases) to various aspects/objects in the image and be able to differentiate one from the other and also categorise the images.</a:t>
            </a:r>
          </a:p>
          <a:p>
            <a:pPr lvl="1" algn="just"/>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The objective of the Convolution Operation is to extract the high-level features such as edges, from the input image.</a:t>
            </a:r>
          </a:p>
          <a:p>
            <a:pPr lvl="1" algn="just"/>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Conventionally, the first Convolutional Layer is responsible for capturing the Low-Level features such as edges, colour, gradient orientation and with added layers the architecture adapts to the High-Level features.</a:t>
            </a:r>
          </a:p>
        </p:txBody>
      </p:sp>
    </p:spTree>
    <p:extLst>
      <p:ext uri="{BB962C8B-B14F-4D97-AF65-F5344CB8AC3E}">
        <p14:creationId xmlns:p14="http://schemas.microsoft.com/office/powerpoint/2010/main" val="406005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C77-B489-4B2E-B212-C51C5CB4BB6E}"/>
              </a:ext>
            </a:extLst>
          </p:cNvPr>
          <p:cNvSpPr>
            <a:spLocks noGrp="1"/>
          </p:cNvSpPr>
          <p:nvPr>
            <p:ph type="title"/>
          </p:nvPr>
        </p:nvSpPr>
        <p:spPr>
          <a:xfrm>
            <a:off x="628650" y="332656"/>
            <a:ext cx="7886700" cy="1325563"/>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Modules Description</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654FFC-EC21-4074-86C9-4AF751C3A8A5}"/>
              </a:ext>
            </a:extLst>
          </p:cNvPr>
          <p:cNvSpPr>
            <a:spLocks noGrp="1"/>
          </p:cNvSpPr>
          <p:nvPr>
            <p:ph idx="1"/>
          </p:nvPr>
        </p:nvSpPr>
        <p:spPr>
          <a:xfrm>
            <a:off x="628650" y="1844824"/>
            <a:ext cx="7886700" cy="4667250"/>
          </a:xfrm>
        </p:spPr>
        <p:txBody>
          <a:bodyPr>
            <a:normAutofit/>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Siamese Neural Network:-</a:t>
            </a:r>
          </a:p>
          <a:p>
            <a:pPr>
              <a:buFont typeface="Wingdings" panose="05000000000000000000" pitchFamily="2" charset="2"/>
              <a:buChar char="Ø"/>
            </a:pPr>
            <a:endParaRPr lang="en-US" sz="1800" b="1"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Initially the whole currency note has been divided into features .</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OpenCV detect the feature of the note by scaling down the normal full-scale image to 20 X 20 image. Live image detects the features from the note and have been stored in a repository. </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Images are fed in to the SNN independently where a separate SNN for English font, a separate SNN for Hindi font, similarly for Gandhi’s face signature of the Governor and the colour-shade of one side of the note as well.</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Minimum of 3 to 4 hrs to train.</a:t>
            </a:r>
          </a:p>
        </p:txBody>
      </p:sp>
    </p:spTree>
    <p:extLst>
      <p:ext uri="{BB962C8B-B14F-4D97-AF65-F5344CB8AC3E}">
        <p14:creationId xmlns:p14="http://schemas.microsoft.com/office/powerpoint/2010/main" val="160767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9446" y="314833"/>
            <a:ext cx="8382000" cy="982385"/>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cs typeface="Times New Roman" panose="02020603050405020304" pitchFamily="18" charset="0"/>
              </a:rPr>
              <a:t>Novelty in Methodology</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9446" y="1268760"/>
            <a:ext cx="8382000" cy="3200876"/>
          </a:xfrm>
          <a:prstGeom prst="rect">
            <a:avLst/>
          </a:prstGeom>
          <a:noFill/>
        </p:spPr>
        <p:txBody>
          <a:bodyPr wrap="square" rtlCol="0">
            <a:spAutoFit/>
          </a:bodyPr>
          <a:lstStyle/>
          <a:p>
            <a:pPr algn="just"/>
            <a:endParaRPr lang="en-US" sz="2200" dirty="0">
              <a:latin typeface="Cambria" panose="020405030504060302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In this project, we are trying to discard the fold and discoloration marks before checking the counterfeit note.</a:t>
            </a:r>
          </a:p>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 Earlier even the food stains or any text on notes were considered counterfeit which wont no longer be a problem using TensorFlow.</a:t>
            </a:r>
          </a:p>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 We are trying for greater efficiency rate.</a:t>
            </a:r>
          </a:p>
          <a:p>
            <a:pPr algn="jus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Dividing the note into certain components such as the Hindi and English numeral or word on one side and the other and other patterns.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6848-5693-4571-B257-21C8A94AFAEB}"/>
              </a:ext>
            </a:extLst>
          </p:cNvPr>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Equation, derivation and algorithms used.</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49DB61-6902-4A9B-89F0-F4275E9F479E}"/>
              </a:ext>
            </a:extLst>
          </p:cNvPr>
          <p:cNvSpPr>
            <a:spLocks noGrp="1"/>
          </p:cNvSpPr>
          <p:nvPr>
            <p:ph idx="1"/>
          </p:nvPr>
        </p:nvSpPr>
        <p:spPr>
          <a:xfrm>
            <a:off x="628650" y="1825625"/>
            <a:ext cx="7886700" cy="2395463"/>
          </a:xfrm>
        </p:spPr>
        <p:txBody>
          <a:bodyPr>
            <a:normAutofit lnSpcReduction="10000"/>
          </a:bodyPr>
          <a:lstStyle/>
          <a:p>
            <a:r>
              <a:rPr lang="en-IN" sz="1800" dirty="0">
                <a:solidFill>
                  <a:srgbClr val="202122"/>
                </a:solidFill>
                <a:latin typeface="Times New Roman" panose="02020603050405020304" pitchFamily="18" charset="0"/>
                <a:cs typeface="Times New Roman" panose="02020603050405020304" pitchFamily="18" charset="0"/>
              </a:rPr>
              <a:t>Siamese Neural network uses triplet loss. </a:t>
            </a:r>
          </a:p>
          <a:p>
            <a:r>
              <a:rPr lang="en-IN" sz="1800" dirty="0">
                <a:solidFill>
                  <a:srgbClr val="202122"/>
                </a:solidFill>
                <a:latin typeface="Times New Roman" panose="02020603050405020304" pitchFamily="18" charset="0"/>
                <a:cs typeface="Times New Roman" panose="02020603050405020304" pitchFamily="18" charset="0"/>
              </a:rPr>
              <a:t>Baseline vector (anchor image) is compared against a positive vector (truthy image) and a negative vector (</a:t>
            </a:r>
            <a:r>
              <a:rPr lang="en-IN" sz="1800" dirty="0" err="1">
                <a:solidFill>
                  <a:srgbClr val="202122"/>
                </a:solidFill>
                <a:latin typeface="Times New Roman" panose="02020603050405020304" pitchFamily="18" charset="0"/>
                <a:cs typeface="Times New Roman" panose="02020603050405020304" pitchFamily="18" charset="0"/>
              </a:rPr>
              <a:t>falsy</a:t>
            </a:r>
            <a:r>
              <a:rPr lang="en-IN" sz="1800" dirty="0">
                <a:solidFill>
                  <a:srgbClr val="202122"/>
                </a:solidFill>
                <a:latin typeface="Times New Roman" panose="02020603050405020304" pitchFamily="18" charset="0"/>
                <a:cs typeface="Times New Roman" panose="02020603050405020304" pitchFamily="18" charset="0"/>
              </a:rPr>
              <a:t> image). </a:t>
            </a:r>
          </a:p>
          <a:p>
            <a:r>
              <a:rPr lang="en-IN" sz="1800" dirty="0">
                <a:solidFill>
                  <a:srgbClr val="202122"/>
                </a:solidFill>
                <a:latin typeface="Times New Roman" panose="02020603050405020304" pitchFamily="18" charset="0"/>
                <a:cs typeface="Times New Roman" panose="02020603050405020304" pitchFamily="18" charset="0"/>
              </a:rPr>
              <a:t>The negative vector will force learning in the network, while the positive vector will act like a </a:t>
            </a:r>
            <a:r>
              <a:rPr lang="en-IN" sz="1800" dirty="0" err="1">
                <a:solidFill>
                  <a:srgbClr val="202122"/>
                </a:solidFill>
                <a:latin typeface="Times New Roman" panose="02020603050405020304" pitchFamily="18" charset="0"/>
                <a:cs typeface="Times New Roman" panose="02020603050405020304" pitchFamily="18" charset="0"/>
              </a:rPr>
              <a:t>regularizer</a:t>
            </a:r>
            <a:r>
              <a:rPr lang="en-IN" sz="1800" dirty="0">
                <a:solidFill>
                  <a:srgbClr val="202122"/>
                </a:solidFill>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The triplet loss algorithm is often defined with squared Euclidean distance at its core.</a:t>
            </a:r>
          </a:p>
          <a:p>
            <a:r>
              <a:rPr lang="en-IN" sz="1800" dirty="0">
                <a:latin typeface="Times New Roman" panose="02020603050405020304" pitchFamily="18" charset="0"/>
                <a:cs typeface="Times New Roman" panose="02020603050405020304" pitchFamily="18" charset="0"/>
              </a:rPr>
              <a:t>Some properties are :-</a:t>
            </a:r>
          </a:p>
        </p:txBody>
      </p:sp>
      <p:pic>
        <p:nvPicPr>
          <p:cNvPr id="5" name="Picture 4">
            <a:extLst>
              <a:ext uri="{FF2B5EF4-FFF2-40B4-BE49-F238E27FC236}">
                <a16:creationId xmlns:a16="http://schemas.microsoft.com/office/drawing/2014/main" id="{79882D3A-E440-4FE2-BD57-F5BAFC84E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4221089"/>
            <a:ext cx="4608512" cy="1324136"/>
          </a:xfrm>
          <a:prstGeom prst="rect">
            <a:avLst/>
          </a:prstGeom>
        </p:spPr>
      </p:pic>
    </p:spTree>
    <p:extLst>
      <p:ext uri="{BB962C8B-B14F-4D97-AF65-F5344CB8AC3E}">
        <p14:creationId xmlns:p14="http://schemas.microsoft.com/office/powerpoint/2010/main" val="422446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solidFill>
                  <a:srgbClr val="336600"/>
                </a:solidFill>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                        </a:t>
            </a:r>
          </a:p>
          <a:p>
            <a:pPr lvl="0"/>
            <a:r>
              <a:rPr lang="en-US" sz="2900" dirty="0">
                <a:latin typeface="Times New Roman" panose="02020603050405020304" pitchFamily="18" charset="0"/>
                <a:cs typeface="Times New Roman" panose="02020603050405020304" pitchFamily="18" charset="0"/>
              </a:rPr>
              <a:t>Abstract</a:t>
            </a:r>
          </a:p>
          <a:p>
            <a:pPr lvl="0"/>
            <a:r>
              <a:rPr lang="en-US" sz="2900" dirty="0">
                <a:latin typeface="Times New Roman" panose="02020603050405020304" pitchFamily="18" charset="0"/>
                <a:cs typeface="Times New Roman" panose="02020603050405020304" pitchFamily="18" charset="0"/>
              </a:rPr>
              <a:t>Introduction</a:t>
            </a:r>
          </a:p>
          <a:p>
            <a:pPr lvl="0"/>
            <a:r>
              <a:rPr lang="en-US" sz="2900" dirty="0">
                <a:latin typeface="Times New Roman" panose="02020603050405020304" pitchFamily="18" charset="0"/>
                <a:cs typeface="Times New Roman" panose="02020603050405020304" pitchFamily="18" charset="0"/>
              </a:rPr>
              <a:t>Literature Survey</a:t>
            </a:r>
          </a:p>
          <a:p>
            <a:pPr lvl="0"/>
            <a:r>
              <a:rPr lang="en-US" sz="2900" dirty="0">
                <a:latin typeface="Times New Roman" panose="02020603050405020304" pitchFamily="18" charset="0"/>
                <a:cs typeface="Times New Roman" panose="02020603050405020304" pitchFamily="18" charset="0"/>
              </a:rPr>
              <a:t>Inference from the survey</a:t>
            </a:r>
          </a:p>
          <a:p>
            <a:pPr lvl="0"/>
            <a:r>
              <a:rPr lang="en-US" sz="2900" dirty="0">
                <a:latin typeface="Times New Roman" panose="02020603050405020304" pitchFamily="18" charset="0"/>
                <a:cs typeface="Times New Roman" panose="02020603050405020304" pitchFamily="18" charset="0"/>
              </a:rPr>
              <a:t>Objective of the Project</a:t>
            </a:r>
          </a:p>
          <a:p>
            <a:pPr lvl="0"/>
            <a:r>
              <a:rPr lang="en-US" sz="2900" dirty="0">
                <a:latin typeface="Times New Roman" panose="02020603050405020304" pitchFamily="18" charset="0"/>
                <a:cs typeface="Times New Roman" panose="02020603050405020304" pitchFamily="18" charset="0"/>
              </a:rPr>
              <a:t>Architecture diagram</a:t>
            </a:r>
          </a:p>
          <a:p>
            <a:pPr lvl="0"/>
            <a:r>
              <a:rPr lang="en-US" sz="2900" dirty="0">
                <a:latin typeface="Times New Roman" panose="02020603050405020304" pitchFamily="18" charset="0"/>
                <a:cs typeface="Times New Roman" panose="02020603050405020304" pitchFamily="18" charset="0"/>
              </a:rPr>
              <a:t>Modules Description </a:t>
            </a:r>
          </a:p>
          <a:p>
            <a:pPr lvl="0"/>
            <a:r>
              <a:rPr lang="en-US" sz="2900" dirty="0">
                <a:latin typeface="Times New Roman" panose="02020603050405020304" pitchFamily="18" charset="0"/>
                <a:cs typeface="Times New Roman" panose="02020603050405020304" pitchFamily="18" charset="0"/>
              </a:rPr>
              <a:t>Novelty in Methodology</a:t>
            </a:r>
          </a:p>
          <a:p>
            <a:pPr lvl="0"/>
            <a:r>
              <a:rPr lang="en-US" sz="2900" dirty="0">
                <a:latin typeface="Times New Roman" panose="02020603050405020304" pitchFamily="18" charset="0"/>
                <a:cs typeface="Times New Roman" panose="02020603050405020304" pitchFamily="18" charset="0"/>
              </a:rPr>
              <a:t>Equations, derivation and Algorithms used</a:t>
            </a:r>
          </a:p>
          <a:p>
            <a:pPr lvl="0"/>
            <a:r>
              <a:rPr lang="en-US" sz="2900" dirty="0">
                <a:latin typeface="Times New Roman" panose="02020603050405020304" pitchFamily="18" charset="0"/>
                <a:cs typeface="Times New Roman" panose="02020603050405020304" pitchFamily="18" charset="0"/>
              </a:rPr>
              <a:t>Screen shot of the project</a:t>
            </a:r>
          </a:p>
          <a:p>
            <a:pPr lvl="0"/>
            <a:r>
              <a:rPr lang="en-US" sz="2900" dirty="0">
                <a:latin typeface="Times New Roman" panose="02020603050405020304" pitchFamily="18" charset="0"/>
                <a:cs typeface="Times New Roman" panose="02020603050405020304" pitchFamily="18" charset="0"/>
              </a:rPr>
              <a:t>Results and Discussions</a:t>
            </a:r>
          </a:p>
          <a:p>
            <a:pPr lvl="0"/>
            <a:r>
              <a:rPr lang="en-US" sz="2900" dirty="0">
                <a:latin typeface="Times New Roman" panose="02020603050405020304" pitchFamily="18" charset="0"/>
                <a:cs typeface="Times New Roman" panose="02020603050405020304" pitchFamily="18" charset="0"/>
              </a:rPr>
              <a:t>References</a:t>
            </a:r>
          </a:p>
          <a:p>
            <a:pPr lvl="0"/>
            <a:r>
              <a:rPr lang="en-US" sz="2900" dirty="0">
                <a:latin typeface="Times New Roman" panose="02020603050405020304" pitchFamily="18" charset="0"/>
                <a:cs typeface="Times New Roman" panose="02020603050405020304" pitchFamily="18" charset="0"/>
              </a:rPr>
              <a:t>Publication details</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225982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6848-5693-4571-B257-21C8A94AFAEB}"/>
              </a:ext>
            </a:extLst>
          </p:cNvPr>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Equation, derivation and algorithms used.</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49DB61-6902-4A9B-89F0-F4275E9F479E}"/>
              </a:ext>
            </a:extLst>
          </p:cNvPr>
          <p:cNvSpPr>
            <a:spLocks noGrp="1"/>
          </p:cNvSpPr>
          <p:nvPr>
            <p:ph idx="1"/>
          </p:nvPr>
        </p:nvSpPr>
        <p:spPr/>
        <p:txBody>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Predefined metrics, Euclidean distance metric method</a:t>
            </a:r>
          </a:p>
          <a:p>
            <a:pPr lvl="1">
              <a:buFont typeface="Wingdings" panose="05000000000000000000" pitchFamily="2" charset="2"/>
              <a:buChar char="Ø"/>
            </a:pPr>
            <a:r>
              <a:rPr lang="en-IN" dirty="0">
                <a:solidFill>
                  <a:srgbClr val="202122"/>
                </a:solidFill>
                <a:latin typeface="Times New Roman" panose="02020603050405020304" pitchFamily="18" charset="0"/>
                <a:cs typeface="Times New Roman" panose="02020603050405020304" pitchFamily="18" charset="0"/>
              </a:rPr>
              <a:t>The common learning goal is to minimize a distance metric for similar objects and maximize for distinct ones. This gives a loss function like</a:t>
            </a:r>
          </a:p>
          <a:p>
            <a:pPr marL="342900" lvl="1" indent="0">
              <a:buNone/>
            </a:pPr>
            <a:endParaRPr lang="en-IN" dirty="0">
              <a:solidFill>
                <a:srgbClr val="202122"/>
              </a:solidFill>
              <a:latin typeface="Times New Roman" panose="02020603050405020304" pitchFamily="18" charset="0"/>
              <a:cs typeface="Times New Roman" panose="02020603050405020304" pitchFamily="18" charset="0"/>
            </a:endParaRPr>
          </a:p>
          <a:p>
            <a:pPr marL="342900" lvl="1" indent="0">
              <a:buNone/>
            </a:pPr>
            <a:endParaRPr lang="en-IN" dirty="0">
              <a:solidFill>
                <a:srgbClr val="202122"/>
              </a:solidFill>
              <a:latin typeface="Times New Roman" panose="02020603050405020304" pitchFamily="18" charset="0"/>
              <a:cs typeface="Times New Roman" panose="02020603050405020304" pitchFamily="18" charset="0"/>
            </a:endParaRPr>
          </a:p>
          <a:p>
            <a:pPr marL="342900" lvl="1" indent="0">
              <a:buNone/>
            </a:pP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j </a:t>
            </a:r>
            <a:r>
              <a:rPr lang="en-IN" dirty="0">
                <a:solidFill>
                  <a:srgbClr val="202122"/>
                </a:solidFill>
                <a:latin typeface="Times New Roman" panose="02020603050405020304" pitchFamily="18" charset="0"/>
                <a:cs typeface="Times New Roman" panose="02020603050405020304" pitchFamily="18" charset="0"/>
              </a:rPr>
              <a:t>are indexes into a set of vectors.</a:t>
            </a:r>
          </a:p>
          <a:p>
            <a:pPr lvl="1">
              <a:buFont typeface="Wingdings" panose="05000000000000000000" pitchFamily="2" charset="2"/>
              <a:buChar char="Ø"/>
            </a:pPr>
            <a:r>
              <a:rPr lang="en-IN" dirty="0">
                <a:solidFill>
                  <a:srgbClr val="202122"/>
                </a:solidFill>
                <a:latin typeface="Times New Roman" panose="02020603050405020304" pitchFamily="18" charset="0"/>
                <a:cs typeface="Times New Roman" panose="02020603050405020304" pitchFamily="18" charset="0"/>
              </a:rPr>
              <a:t>f(.) function implemented by the twin network.</a:t>
            </a:r>
          </a:p>
          <a:p>
            <a:pPr lvl="1">
              <a:buFont typeface="Wingdings" panose="05000000000000000000" pitchFamily="2" charset="2"/>
              <a:buChar char="Ø"/>
            </a:pPr>
            <a:r>
              <a:rPr lang="en-IN" dirty="0">
                <a:solidFill>
                  <a:srgbClr val="202122"/>
                </a:solidFill>
                <a:latin typeface="Times New Roman" panose="02020603050405020304" pitchFamily="18" charset="0"/>
                <a:cs typeface="Times New Roman" panose="02020603050405020304" pitchFamily="18" charset="0"/>
              </a:rPr>
              <a:t>The most common distance metric used is Euclidean Distance, in case of which the loss function can be rewritten in matrix form as :-</a:t>
            </a:r>
          </a:p>
          <a:p>
            <a:pPr marL="342900" lvl="1"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C54272-EB41-4D54-802A-9194D348B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852936"/>
            <a:ext cx="4129669" cy="725324"/>
          </a:xfrm>
          <a:prstGeom prst="rect">
            <a:avLst/>
          </a:prstGeom>
        </p:spPr>
      </p:pic>
      <p:pic>
        <p:nvPicPr>
          <p:cNvPr id="7" name="Picture 6">
            <a:extLst>
              <a:ext uri="{FF2B5EF4-FFF2-40B4-BE49-F238E27FC236}">
                <a16:creationId xmlns:a16="http://schemas.microsoft.com/office/drawing/2014/main" id="{7269730C-60BF-490E-BE15-872667176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950" y="4869160"/>
            <a:ext cx="3637640" cy="360040"/>
          </a:xfrm>
          <a:prstGeom prst="rect">
            <a:avLst/>
          </a:prstGeom>
        </p:spPr>
      </p:pic>
    </p:spTree>
    <p:extLst>
      <p:ext uri="{BB962C8B-B14F-4D97-AF65-F5344CB8AC3E}">
        <p14:creationId xmlns:p14="http://schemas.microsoft.com/office/powerpoint/2010/main" val="40388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6848-5693-4571-B257-21C8A94AFAEB}"/>
              </a:ext>
            </a:extLst>
          </p:cNvPr>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Equation, derivation and algorithms used.</a:t>
            </a:r>
            <a:endParaRPr lang="en-IN" sz="4400" b="1" dirty="0">
              <a:solidFill>
                <a:srgbClr val="3366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DAE476C-C560-4387-B374-8D0B6CFB795B}"/>
              </a:ext>
            </a:extLst>
          </p:cNvPr>
          <p:cNvPicPr>
            <a:picLocks noChangeAspect="1"/>
          </p:cNvPicPr>
          <p:nvPr/>
        </p:nvPicPr>
        <p:blipFill>
          <a:blip r:embed="rId2"/>
          <a:stretch>
            <a:fillRect/>
          </a:stretch>
        </p:blipFill>
        <p:spPr>
          <a:xfrm>
            <a:off x="755576" y="2132856"/>
            <a:ext cx="7192753" cy="3528392"/>
          </a:xfrm>
          <a:prstGeom prst="rect">
            <a:avLst/>
          </a:prstGeom>
        </p:spPr>
      </p:pic>
    </p:spTree>
    <p:extLst>
      <p:ext uri="{BB962C8B-B14F-4D97-AF65-F5344CB8AC3E}">
        <p14:creationId xmlns:p14="http://schemas.microsoft.com/office/powerpoint/2010/main" val="334685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5E6-BB7B-43CD-B40C-CF2AD1AB96FC}"/>
              </a:ext>
            </a:extLst>
          </p:cNvPr>
          <p:cNvSpPr>
            <a:spLocks noGrp="1"/>
          </p:cNvSpPr>
          <p:nvPr>
            <p:ph type="title"/>
          </p:nvPr>
        </p:nvSpPr>
        <p:spPr>
          <a:xfrm>
            <a:off x="628650" y="365127"/>
            <a:ext cx="7886700" cy="1191666"/>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Screenshot of the Project</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7E597639-B08A-4711-89CB-B8FD4520F13A}"/>
              </a:ext>
            </a:extLst>
          </p:cNvPr>
          <p:cNvSpPr>
            <a:spLocks noGrp="1"/>
          </p:cNvSpPr>
          <p:nvPr>
            <p:ph idx="1"/>
          </p:nvPr>
        </p:nvSpPr>
        <p:spPr>
          <a:xfrm>
            <a:off x="628650" y="4723513"/>
            <a:ext cx="7886700" cy="1865777"/>
          </a:xfrm>
        </p:spPr>
        <p:txBody>
          <a:bodyPr>
            <a:normAutofit/>
          </a:bodyPr>
          <a:lstStyle/>
          <a:p>
            <a:pPr algn="just"/>
            <a:r>
              <a:rPr lang="en-US" sz="1800" dirty="0">
                <a:latin typeface="Times New Roman" panose="02020603050405020304" pitchFamily="18" charset="0"/>
                <a:cs typeface="Times New Roman" panose="02020603050405020304" pitchFamily="18" charset="0"/>
              </a:rPr>
              <a:t>Using OpenCV and Harrcascades the features of the Gandhi’s face is detected like eyes and smile from 500 Indian rupee.</a:t>
            </a:r>
          </a:p>
        </p:txBody>
      </p:sp>
      <p:pic>
        <p:nvPicPr>
          <p:cNvPr id="13" name="Picture 12">
            <a:extLst>
              <a:ext uri="{FF2B5EF4-FFF2-40B4-BE49-F238E27FC236}">
                <a16:creationId xmlns:a16="http://schemas.microsoft.com/office/drawing/2014/main" id="{DE1AB61E-5051-48DC-A46A-B00CC89AFF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8430" y="1324990"/>
            <a:ext cx="2567425" cy="3153991"/>
          </a:xfrm>
          <a:prstGeom prst="rect">
            <a:avLst/>
          </a:prstGeom>
        </p:spPr>
      </p:pic>
      <p:sp>
        <p:nvSpPr>
          <p:cNvPr id="18" name="TextBox 17">
            <a:extLst>
              <a:ext uri="{FF2B5EF4-FFF2-40B4-BE49-F238E27FC236}">
                <a16:creationId xmlns:a16="http://schemas.microsoft.com/office/drawing/2014/main" id="{F00DF356-C5F4-4C19-8FC4-D71668893F7D}"/>
              </a:ext>
            </a:extLst>
          </p:cNvPr>
          <p:cNvSpPr txBox="1"/>
          <p:nvPr/>
        </p:nvSpPr>
        <p:spPr>
          <a:xfrm>
            <a:off x="3491880" y="2717320"/>
            <a:ext cx="302433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1: Face Detection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C2683D-ABC5-4703-93CF-F18A8BDB6585}"/>
              </a:ext>
            </a:extLst>
          </p:cNvPr>
          <p:cNvSpPr txBox="1"/>
          <p:nvPr/>
        </p:nvSpPr>
        <p:spPr>
          <a:xfrm>
            <a:off x="1056038" y="3351085"/>
            <a:ext cx="1872208" cy="369332"/>
          </a:xfrm>
          <a:prstGeom prst="rect">
            <a:avLst/>
          </a:prstGeom>
          <a:noFill/>
        </p:spPr>
        <p:txBody>
          <a:bodyPr wrap="square" rtlCol="0">
            <a:spAutoFit/>
          </a:bodyPr>
          <a:lstStyle/>
          <a:p>
            <a:r>
              <a:rPr lang="en-US" dirty="0"/>
              <a:t>Gandhi’s</a:t>
            </a:r>
            <a:r>
              <a:rPr lang="en-US" dirty="0">
                <a:solidFill>
                  <a:schemeClr val="bg1"/>
                </a:solidFill>
              </a:rPr>
              <a:t> </a:t>
            </a:r>
            <a:r>
              <a:rPr lang="en-US" dirty="0"/>
              <a:t>Face</a:t>
            </a:r>
            <a:endParaRPr lang="en-IN" dirty="0"/>
          </a:p>
        </p:txBody>
      </p:sp>
      <p:sp>
        <p:nvSpPr>
          <p:cNvPr id="4" name="TextBox 3">
            <a:extLst>
              <a:ext uri="{FF2B5EF4-FFF2-40B4-BE49-F238E27FC236}">
                <a16:creationId xmlns:a16="http://schemas.microsoft.com/office/drawing/2014/main" id="{61528692-EB7D-4C06-823E-6CE30B168DFB}"/>
              </a:ext>
            </a:extLst>
          </p:cNvPr>
          <p:cNvSpPr txBox="1"/>
          <p:nvPr/>
        </p:nvSpPr>
        <p:spPr>
          <a:xfrm>
            <a:off x="1524090" y="2073206"/>
            <a:ext cx="936104" cy="369332"/>
          </a:xfrm>
          <a:prstGeom prst="rect">
            <a:avLst/>
          </a:prstGeom>
          <a:noFill/>
        </p:spPr>
        <p:txBody>
          <a:bodyPr wrap="square" rtlCol="0">
            <a:spAutoFit/>
          </a:bodyPr>
          <a:lstStyle/>
          <a:p>
            <a:r>
              <a:rPr lang="en-US" dirty="0"/>
              <a:t>Eyes</a:t>
            </a:r>
            <a:endParaRPr lang="en-IN" dirty="0"/>
          </a:p>
        </p:txBody>
      </p:sp>
    </p:spTree>
    <p:extLst>
      <p:ext uri="{BB962C8B-B14F-4D97-AF65-F5344CB8AC3E}">
        <p14:creationId xmlns:p14="http://schemas.microsoft.com/office/powerpoint/2010/main" val="2694548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5E6-BB7B-43CD-B40C-CF2AD1AB96FC}"/>
              </a:ext>
            </a:extLst>
          </p:cNvPr>
          <p:cNvSpPr>
            <a:spLocks noGrp="1"/>
          </p:cNvSpPr>
          <p:nvPr>
            <p:ph type="title"/>
          </p:nvPr>
        </p:nvSpPr>
        <p:spPr>
          <a:xfrm>
            <a:off x="628650" y="365127"/>
            <a:ext cx="7886700" cy="1191666"/>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Screenshot of the Project</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7E597639-B08A-4711-89CB-B8FD4520F13A}"/>
              </a:ext>
            </a:extLst>
          </p:cNvPr>
          <p:cNvSpPr>
            <a:spLocks noGrp="1"/>
          </p:cNvSpPr>
          <p:nvPr>
            <p:ph idx="1"/>
          </p:nvPr>
        </p:nvSpPr>
        <p:spPr>
          <a:xfrm>
            <a:off x="655496" y="4509120"/>
            <a:ext cx="7886700" cy="2083811"/>
          </a:xfrm>
        </p:spPr>
        <p:txBody>
          <a:bodyPr>
            <a:normAutofit/>
          </a:bodyPr>
          <a:lstStyle/>
          <a:p>
            <a:pPr algn="just"/>
            <a:r>
              <a:rPr lang="en-US" sz="1800" dirty="0">
                <a:latin typeface="Times New Roman" panose="02020603050405020304" pitchFamily="18" charset="0"/>
                <a:cs typeface="Times New Roman" panose="02020603050405020304" pitchFamily="18" charset="0"/>
              </a:rPr>
              <a:t>The above figure shows a color gradient filtering mechanism which captures live images and uses two filters.</a:t>
            </a:r>
          </a:p>
          <a:p>
            <a:pPr algn="just"/>
            <a:r>
              <a:rPr lang="en-US" sz="1800" dirty="0">
                <a:latin typeface="Times New Roman" panose="02020603050405020304" pitchFamily="18" charset="0"/>
                <a:cs typeface="Times New Roman" panose="02020603050405020304" pitchFamily="18" charset="0"/>
              </a:rPr>
              <a:t>The Boolean filter filters out exact shade or gradient hex value of the lavender color gradient of 100 rupee note which is fed into code and display it into white and the rest is black. </a:t>
            </a:r>
          </a:p>
          <a:p>
            <a:pPr algn="just"/>
            <a:r>
              <a:rPr lang="en-US" sz="1800" dirty="0">
                <a:latin typeface="Times New Roman" panose="02020603050405020304" pitchFamily="18" charset="0"/>
                <a:cs typeface="Times New Roman" panose="02020603050405020304" pitchFamily="18" charset="0"/>
              </a:rPr>
              <a:t>Any deviation from the actual shade will detect the counterfeit note.</a:t>
            </a:r>
            <a:endParaRPr lang="en-IN" sz="1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E1AB61E-5051-48DC-A46A-B00CC89AFF1C}"/>
              </a:ext>
            </a:extLst>
          </p:cNvPr>
          <p:cNvPicPr>
            <a:picLocks noChangeAspect="1"/>
          </p:cNvPicPr>
          <p:nvPr/>
        </p:nvPicPr>
        <p:blipFill>
          <a:blip r:embed="rId2"/>
          <a:stretch>
            <a:fillRect/>
          </a:stretch>
        </p:blipFill>
        <p:spPr>
          <a:xfrm>
            <a:off x="655496" y="1580444"/>
            <a:ext cx="4536504" cy="2666729"/>
          </a:xfrm>
          <a:prstGeom prst="rect">
            <a:avLst/>
          </a:prstGeom>
        </p:spPr>
      </p:pic>
      <p:sp>
        <p:nvSpPr>
          <p:cNvPr id="14" name="TextBox 13">
            <a:extLst>
              <a:ext uri="{FF2B5EF4-FFF2-40B4-BE49-F238E27FC236}">
                <a16:creationId xmlns:a16="http://schemas.microsoft.com/office/drawing/2014/main" id="{71743BC9-8027-49A3-8D6C-B6F367698AC6}"/>
              </a:ext>
            </a:extLst>
          </p:cNvPr>
          <p:cNvSpPr txBox="1"/>
          <p:nvPr/>
        </p:nvSpPr>
        <p:spPr>
          <a:xfrm>
            <a:off x="971600" y="1634074"/>
            <a:ext cx="1728192" cy="369332"/>
          </a:xfrm>
          <a:prstGeom prst="rect">
            <a:avLst/>
          </a:prstGeom>
          <a:noFill/>
        </p:spPr>
        <p:txBody>
          <a:bodyPr wrap="square" rtlCol="0">
            <a:spAutoFit/>
          </a:bodyPr>
          <a:lstStyle/>
          <a:p>
            <a:r>
              <a:rPr lang="en-US" dirty="0">
                <a:solidFill>
                  <a:schemeClr val="bg1"/>
                </a:solidFill>
              </a:rPr>
              <a:t>Normal</a:t>
            </a:r>
            <a:r>
              <a:rPr lang="en-US" dirty="0"/>
              <a:t> </a:t>
            </a:r>
            <a:r>
              <a:rPr lang="en-US" dirty="0">
                <a:solidFill>
                  <a:schemeClr val="bg1"/>
                </a:solidFill>
              </a:rPr>
              <a:t>Image</a:t>
            </a:r>
            <a:endParaRPr lang="en-IN" dirty="0">
              <a:solidFill>
                <a:schemeClr val="bg1"/>
              </a:solidFill>
            </a:endParaRPr>
          </a:p>
        </p:txBody>
      </p:sp>
      <p:sp>
        <p:nvSpPr>
          <p:cNvPr id="15" name="TextBox 14">
            <a:extLst>
              <a:ext uri="{FF2B5EF4-FFF2-40B4-BE49-F238E27FC236}">
                <a16:creationId xmlns:a16="http://schemas.microsoft.com/office/drawing/2014/main" id="{7CAFCDA7-7052-4289-B4D3-FBB3A6B16EFF}"/>
              </a:ext>
            </a:extLst>
          </p:cNvPr>
          <p:cNvSpPr txBox="1"/>
          <p:nvPr/>
        </p:nvSpPr>
        <p:spPr>
          <a:xfrm>
            <a:off x="3335507" y="1610756"/>
            <a:ext cx="1584176" cy="369332"/>
          </a:xfrm>
          <a:prstGeom prst="rect">
            <a:avLst/>
          </a:prstGeom>
          <a:noFill/>
        </p:spPr>
        <p:txBody>
          <a:bodyPr wrap="square" rtlCol="0">
            <a:spAutoFit/>
          </a:bodyPr>
          <a:lstStyle/>
          <a:p>
            <a:r>
              <a:rPr lang="en-US" dirty="0">
                <a:solidFill>
                  <a:schemeClr val="bg1"/>
                </a:solidFill>
              </a:rPr>
              <a:t>Gradient</a:t>
            </a:r>
            <a:r>
              <a:rPr lang="en-US" dirty="0"/>
              <a:t> </a:t>
            </a:r>
            <a:r>
              <a:rPr lang="en-US" dirty="0">
                <a:solidFill>
                  <a:schemeClr val="bg1"/>
                </a:solidFill>
              </a:rPr>
              <a:t>Filter</a:t>
            </a:r>
            <a:endParaRPr lang="en-IN" dirty="0">
              <a:solidFill>
                <a:schemeClr val="bg1"/>
              </a:solidFill>
            </a:endParaRPr>
          </a:p>
        </p:txBody>
      </p:sp>
      <p:sp>
        <p:nvSpPr>
          <p:cNvPr id="17" name="TextBox 16">
            <a:extLst>
              <a:ext uri="{FF2B5EF4-FFF2-40B4-BE49-F238E27FC236}">
                <a16:creationId xmlns:a16="http://schemas.microsoft.com/office/drawing/2014/main" id="{069ACF20-6E1F-4739-8766-56B58916C0FA}"/>
              </a:ext>
            </a:extLst>
          </p:cNvPr>
          <p:cNvSpPr txBox="1"/>
          <p:nvPr/>
        </p:nvSpPr>
        <p:spPr>
          <a:xfrm>
            <a:off x="3767555" y="3429000"/>
            <a:ext cx="1152128" cy="646331"/>
          </a:xfrm>
          <a:prstGeom prst="rect">
            <a:avLst/>
          </a:prstGeom>
          <a:noFill/>
        </p:spPr>
        <p:txBody>
          <a:bodyPr wrap="square" rtlCol="0">
            <a:spAutoFit/>
          </a:bodyPr>
          <a:lstStyle/>
          <a:p>
            <a:r>
              <a:rPr lang="en-US" dirty="0"/>
              <a:t>Boolean Filter</a:t>
            </a:r>
            <a:endParaRPr lang="en-IN" dirty="0"/>
          </a:p>
        </p:txBody>
      </p:sp>
      <p:sp>
        <p:nvSpPr>
          <p:cNvPr id="18" name="TextBox 17">
            <a:extLst>
              <a:ext uri="{FF2B5EF4-FFF2-40B4-BE49-F238E27FC236}">
                <a16:creationId xmlns:a16="http://schemas.microsoft.com/office/drawing/2014/main" id="{F00DF356-C5F4-4C19-8FC4-D71668893F7D}"/>
              </a:ext>
            </a:extLst>
          </p:cNvPr>
          <p:cNvSpPr txBox="1"/>
          <p:nvPr/>
        </p:nvSpPr>
        <p:spPr>
          <a:xfrm>
            <a:off x="5438518" y="2532655"/>
            <a:ext cx="3237938"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2: Color Gradient Filter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328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5E6-BB7B-43CD-B40C-CF2AD1AB96FC}"/>
              </a:ext>
            </a:extLst>
          </p:cNvPr>
          <p:cNvSpPr>
            <a:spLocks noGrp="1"/>
          </p:cNvSpPr>
          <p:nvPr>
            <p:ph type="title"/>
          </p:nvPr>
        </p:nvSpPr>
        <p:spPr>
          <a:xfrm>
            <a:off x="628650" y="338800"/>
            <a:ext cx="7886700" cy="1191666"/>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Screenshot of the Project</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7E597639-B08A-4711-89CB-B8FD4520F13A}"/>
              </a:ext>
            </a:extLst>
          </p:cNvPr>
          <p:cNvSpPr>
            <a:spLocks noGrp="1"/>
          </p:cNvSpPr>
          <p:nvPr>
            <p:ph idx="1"/>
          </p:nvPr>
        </p:nvSpPr>
        <p:spPr>
          <a:xfrm>
            <a:off x="628650" y="4461396"/>
            <a:ext cx="7886700" cy="2083811"/>
          </a:xfrm>
        </p:spPr>
        <p:txBody>
          <a:bodyPr>
            <a:normAutofit/>
          </a:bodyPr>
          <a:lstStyle/>
          <a:p>
            <a:r>
              <a:rPr lang="en-IN" sz="1800" dirty="0">
                <a:latin typeface="Times New Roman" panose="02020603050405020304" pitchFamily="18" charset="0"/>
                <a:cs typeface="Times New Roman" panose="02020603050405020304" pitchFamily="18" charset="0"/>
              </a:rPr>
              <a:t>Preliminary procedures to determine whether image placed in the right is at all a currency note. If features matching then only go for detailed analysis using Deep Learning.</a:t>
            </a:r>
          </a:p>
          <a:p>
            <a:r>
              <a:rPr lang="en-IN" sz="1800" dirty="0">
                <a:latin typeface="Times New Roman" panose="02020603050405020304" pitchFamily="18" charset="0"/>
                <a:cs typeface="Times New Roman" panose="02020603050405020304" pitchFamily="18" charset="0"/>
              </a:rPr>
              <a:t>Authentic Hundred Rupee has a high resolution image of the note in the left and low resolution and is taken at an angle with change in light exposure.</a:t>
            </a: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Compares and matches the features from the image in the left and connect them against the image on the right.</a:t>
            </a:r>
            <a:endParaRPr lang="en-US" sz="1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E1AB61E-5051-48DC-A46A-B00CC89AFF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2367" y="1513860"/>
            <a:ext cx="4657495" cy="2622016"/>
          </a:xfrm>
          <a:prstGeom prst="rect">
            <a:avLst/>
          </a:prstGeom>
        </p:spPr>
      </p:pic>
      <p:sp>
        <p:nvSpPr>
          <p:cNvPr id="14" name="TextBox 13">
            <a:extLst>
              <a:ext uri="{FF2B5EF4-FFF2-40B4-BE49-F238E27FC236}">
                <a16:creationId xmlns:a16="http://schemas.microsoft.com/office/drawing/2014/main" id="{71743BC9-8027-49A3-8D6C-B6F367698AC6}"/>
              </a:ext>
            </a:extLst>
          </p:cNvPr>
          <p:cNvSpPr txBox="1"/>
          <p:nvPr/>
        </p:nvSpPr>
        <p:spPr>
          <a:xfrm>
            <a:off x="1187624" y="2985288"/>
            <a:ext cx="1728192"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Input Image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CAFCDA7-7052-4289-B4D3-FBB3A6B16EFF}"/>
              </a:ext>
            </a:extLst>
          </p:cNvPr>
          <p:cNvSpPr txBox="1"/>
          <p:nvPr/>
        </p:nvSpPr>
        <p:spPr>
          <a:xfrm>
            <a:off x="3648686" y="3467554"/>
            <a:ext cx="2053294"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Random Image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69ACF20-6E1F-4739-8766-56B58916C0FA}"/>
              </a:ext>
            </a:extLst>
          </p:cNvPr>
          <p:cNvSpPr txBox="1"/>
          <p:nvPr/>
        </p:nvSpPr>
        <p:spPr>
          <a:xfrm>
            <a:off x="2286279" y="1671320"/>
            <a:ext cx="2773374"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Feature Mapping Lines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00DF356-C5F4-4C19-8FC4-D71668893F7D}"/>
              </a:ext>
            </a:extLst>
          </p:cNvPr>
          <p:cNvSpPr txBox="1"/>
          <p:nvPr/>
        </p:nvSpPr>
        <p:spPr>
          <a:xfrm>
            <a:off x="5706245" y="3059668"/>
            <a:ext cx="302433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3: Feature Mapping</a:t>
            </a:r>
            <a:endParaRPr lang="en-IN" b="1"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C474D253-57E5-444B-91DF-A2840298FCCD}"/>
              </a:ext>
            </a:extLst>
          </p:cNvPr>
          <p:cNvCxnSpPr>
            <a:cxnSpLocks/>
          </p:cNvCxnSpPr>
          <p:nvPr/>
        </p:nvCxnSpPr>
        <p:spPr>
          <a:xfrm>
            <a:off x="4113176" y="2110401"/>
            <a:ext cx="0" cy="45450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4302647-DC39-405A-875B-E6076DAFBCFA}"/>
              </a:ext>
            </a:extLst>
          </p:cNvPr>
          <p:cNvCxnSpPr/>
          <p:nvPr/>
        </p:nvCxnSpPr>
        <p:spPr>
          <a:xfrm flipV="1">
            <a:off x="4427984" y="3073048"/>
            <a:ext cx="631669" cy="4968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087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5E6-BB7B-43CD-B40C-CF2AD1AB96FC}"/>
              </a:ext>
            </a:extLst>
          </p:cNvPr>
          <p:cNvSpPr>
            <a:spLocks noGrp="1"/>
          </p:cNvSpPr>
          <p:nvPr>
            <p:ph type="title"/>
          </p:nvPr>
        </p:nvSpPr>
        <p:spPr>
          <a:xfrm>
            <a:off x="637499" y="268998"/>
            <a:ext cx="7886700" cy="1191666"/>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Screenshot of the Project</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7E597639-B08A-4711-89CB-B8FD4520F13A}"/>
              </a:ext>
            </a:extLst>
          </p:cNvPr>
          <p:cNvSpPr>
            <a:spLocks noGrp="1"/>
          </p:cNvSpPr>
          <p:nvPr>
            <p:ph idx="1"/>
          </p:nvPr>
        </p:nvSpPr>
        <p:spPr>
          <a:xfrm>
            <a:off x="637499" y="4513847"/>
            <a:ext cx="7886700" cy="2083811"/>
          </a:xfrm>
        </p:spPr>
        <p:txBody>
          <a:bodyPr>
            <a:normAutofit/>
          </a:bodyPr>
          <a:lstStyle/>
          <a:p>
            <a:r>
              <a:rPr lang="en-IN" sz="1800" dirty="0">
                <a:latin typeface="Times New Roman" panose="02020603050405020304" pitchFamily="18" charset="0"/>
                <a:cs typeface="Times New Roman" panose="02020603050405020304" pitchFamily="18" charset="0"/>
              </a:rPr>
              <a:t>400 x 200 high resolution. The second image is re-scaled to 50 x 50 medium resolution. </a:t>
            </a: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higher the resolution the longer it takes for the model to learn and more compute power is demanded.</a:t>
            </a: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Re-scale it to a suitable value. Image does not become hard to learn by the model resulting in a bad training model. Just enough for the model to learn and use space and compute power efficiently. </a:t>
            </a:r>
          </a:p>
        </p:txBody>
      </p:sp>
      <p:pic>
        <p:nvPicPr>
          <p:cNvPr id="13" name="Picture 12">
            <a:extLst>
              <a:ext uri="{FF2B5EF4-FFF2-40B4-BE49-F238E27FC236}">
                <a16:creationId xmlns:a16="http://schemas.microsoft.com/office/drawing/2014/main" id="{DE1AB61E-5051-48DC-A46A-B00CC89AFF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7499" y="1678495"/>
            <a:ext cx="4536504" cy="2231067"/>
          </a:xfrm>
          <a:prstGeom prst="rect">
            <a:avLst/>
          </a:prstGeom>
        </p:spPr>
      </p:pic>
      <p:sp>
        <p:nvSpPr>
          <p:cNvPr id="18" name="TextBox 17">
            <a:extLst>
              <a:ext uri="{FF2B5EF4-FFF2-40B4-BE49-F238E27FC236}">
                <a16:creationId xmlns:a16="http://schemas.microsoft.com/office/drawing/2014/main" id="{F00DF356-C5F4-4C19-8FC4-D71668893F7D}"/>
              </a:ext>
            </a:extLst>
          </p:cNvPr>
          <p:cNvSpPr txBox="1"/>
          <p:nvPr/>
        </p:nvSpPr>
        <p:spPr>
          <a:xfrm>
            <a:off x="5724128" y="2794028"/>
            <a:ext cx="302433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4: Training Images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51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5E6-BB7B-43CD-B40C-CF2AD1AB96FC}"/>
              </a:ext>
            </a:extLst>
          </p:cNvPr>
          <p:cNvSpPr>
            <a:spLocks noGrp="1"/>
          </p:cNvSpPr>
          <p:nvPr>
            <p:ph type="title"/>
          </p:nvPr>
        </p:nvSpPr>
        <p:spPr>
          <a:xfrm>
            <a:off x="628650" y="365127"/>
            <a:ext cx="7886700" cy="1191666"/>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Screenshot of the Project</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7E597639-B08A-4711-89CB-B8FD4520F13A}"/>
              </a:ext>
            </a:extLst>
          </p:cNvPr>
          <p:cNvSpPr>
            <a:spLocks noGrp="1"/>
          </p:cNvSpPr>
          <p:nvPr>
            <p:ph idx="1"/>
          </p:nvPr>
        </p:nvSpPr>
        <p:spPr>
          <a:xfrm>
            <a:off x="628650" y="4723404"/>
            <a:ext cx="7886700" cy="1741592"/>
          </a:xfrm>
        </p:spPr>
        <p:txBody>
          <a:bodyPr>
            <a:normAutofit fontScale="92500" lnSpcReduction="10000"/>
          </a:bodyPr>
          <a:lstStyle/>
          <a:p>
            <a:r>
              <a:rPr lang="en-US" dirty="0"/>
              <a:t> </a:t>
            </a:r>
            <a:r>
              <a:rPr lang="en-IN" sz="1900" dirty="0">
                <a:latin typeface="Times New Roman" panose="02020603050405020304" pitchFamily="18" charset="0"/>
                <a:cs typeface="Times New Roman" panose="02020603050405020304" pitchFamily="18" charset="0"/>
              </a:rPr>
              <a:t>Left input layer and the right input layer. The input and output shape is same for both layers. </a:t>
            </a:r>
            <a:endParaRPr lang="en-US"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Sequential Model which is the most method of handling multi-layer models then into a Lambda Layer which helps us define the function exclusively for the Siamese Neural Networks.</a:t>
            </a:r>
          </a:p>
          <a:p>
            <a:r>
              <a:rPr lang="en-IN" sz="1900" dirty="0">
                <a:latin typeface="Times New Roman" panose="02020603050405020304" pitchFamily="18" charset="0"/>
                <a:cs typeface="Times New Roman" panose="02020603050405020304" pitchFamily="18" charset="0"/>
              </a:rPr>
              <a:t>Dense Layer consisting of neurons which involve matrix vector multiplications.</a:t>
            </a:r>
            <a:endParaRPr lang="en-US" sz="19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E1AB61E-5051-48DC-A46A-B00CC89AFF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8650" y="1556793"/>
            <a:ext cx="7444897" cy="3217064"/>
          </a:xfrm>
          <a:prstGeom prst="rect">
            <a:avLst/>
          </a:prstGeom>
        </p:spPr>
      </p:pic>
      <p:sp>
        <p:nvSpPr>
          <p:cNvPr id="18" name="TextBox 17">
            <a:extLst>
              <a:ext uri="{FF2B5EF4-FFF2-40B4-BE49-F238E27FC236}">
                <a16:creationId xmlns:a16="http://schemas.microsoft.com/office/drawing/2014/main" id="{F00DF356-C5F4-4C19-8FC4-D71668893F7D}"/>
              </a:ext>
            </a:extLst>
          </p:cNvPr>
          <p:cNvSpPr txBox="1"/>
          <p:nvPr/>
        </p:nvSpPr>
        <p:spPr>
          <a:xfrm>
            <a:off x="6119664" y="2759430"/>
            <a:ext cx="3024336"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5: SNN Training Layers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409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6141-8DD3-40A4-96FB-0FEFB15FC6DC}"/>
              </a:ext>
            </a:extLst>
          </p:cNvPr>
          <p:cNvSpPr>
            <a:spLocks noGrp="1"/>
          </p:cNvSpPr>
          <p:nvPr>
            <p:ph type="title"/>
          </p:nvPr>
        </p:nvSpPr>
        <p:spPr>
          <a:xfrm>
            <a:off x="628650" y="620688"/>
            <a:ext cx="7615758" cy="720080"/>
          </a:xfrm>
        </p:spPr>
        <p:txBody>
          <a:bodyPr>
            <a:normAutofit fontScale="90000"/>
          </a:bodyPr>
          <a:lstStyle/>
          <a:p>
            <a:pPr algn="ctr"/>
            <a:r>
              <a:rPr lang="en-US" sz="4400" b="1" dirty="0">
                <a:solidFill>
                  <a:srgbClr val="336600"/>
                </a:solidFill>
                <a:latin typeface="Times New Roman" panose="02020603050405020304" pitchFamily="18" charset="0"/>
                <a:cs typeface="Times New Roman" panose="02020603050405020304" pitchFamily="18" charset="0"/>
              </a:rPr>
              <a:t>Screenshot of the Project</a:t>
            </a:r>
            <a:br>
              <a:rPr lang="en-US" sz="3200" dirty="0">
                <a:latin typeface="Cambria" panose="02040503050406030204" pitchFamily="18" charset="0"/>
              </a:rPr>
            </a:br>
            <a:endParaRPr lang="en-IN" dirty="0"/>
          </a:p>
        </p:txBody>
      </p:sp>
      <p:pic>
        <p:nvPicPr>
          <p:cNvPr id="5" name="Content Placeholder 4" descr="A screenshot of a cell phone&#10;&#10;Description automatically generated">
            <a:extLst>
              <a:ext uri="{FF2B5EF4-FFF2-40B4-BE49-F238E27FC236}">
                <a16:creationId xmlns:a16="http://schemas.microsoft.com/office/drawing/2014/main" id="{E10C7950-A41A-4798-A39F-A4AABA957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570820"/>
            <a:ext cx="7886700" cy="2550891"/>
          </a:xfrm>
        </p:spPr>
      </p:pic>
    </p:spTree>
    <p:extLst>
      <p:ext uri="{BB962C8B-B14F-4D97-AF65-F5344CB8AC3E}">
        <p14:creationId xmlns:p14="http://schemas.microsoft.com/office/powerpoint/2010/main" val="1290264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C6712715-1684-4CDB-BAAB-D0B02DD073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556792"/>
            <a:ext cx="6600825" cy="2581275"/>
          </a:xfrm>
        </p:spPr>
      </p:pic>
      <p:sp>
        <p:nvSpPr>
          <p:cNvPr id="4" name="Title 1">
            <a:extLst>
              <a:ext uri="{FF2B5EF4-FFF2-40B4-BE49-F238E27FC236}">
                <a16:creationId xmlns:a16="http://schemas.microsoft.com/office/drawing/2014/main" id="{BBA5C375-8177-4E00-B9F8-EC623B879CDC}"/>
              </a:ext>
            </a:extLst>
          </p:cNvPr>
          <p:cNvSpPr>
            <a:spLocks noGrp="1"/>
          </p:cNvSpPr>
          <p:nvPr>
            <p:ph type="title"/>
          </p:nvPr>
        </p:nvSpPr>
        <p:spPr>
          <a:xfrm>
            <a:off x="628650" y="365126"/>
            <a:ext cx="7886700" cy="1325563"/>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Screenshot of the Project</a:t>
            </a:r>
            <a:endParaRPr lang="en-IN" sz="4400" dirty="0"/>
          </a:p>
        </p:txBody>
      </p:sp>
      <p:pic>
        <p:nvPicPr>
          <p:cNvPr id="10" name="Picture 9" descr="A screenshot of a cell phone&#10;&#10;Description automatically generated">
            <a:extLst>
              <a:ext uri="{FF2B5EF4-FFF2-40B4-BE49-F238E27FC236}">
                <a16:creationId xmlns:a16="http://schemas.microsoft.com/office/drawing/2014/main" id="{BB845934-6D23-4548-87C3-35D25E4CF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3949699"/>
            <a:ext cx="5467350" cy="2543175"/>
          </a:xfrm>
          <a:prstGeom prst="rect">
            <a:avLst/>
          </a:prstGeom>
        </p:spPr>
      </p:pic>
    </p:spTree>
    <p:extLst>
      <p:ext uri="{BB962C8B-B14F-4D97-AF65-F5344CB8AC3E}">
        <p14:creationId xmlns:p14="http://schemas.microsoft.com/office/powerpoint/2010/main" val="1909550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384-9442-44DE-A54E-BB84482896A0}"/>
              </a:ext>
            </a:extLst>
          </p:cNvPr>
          <p:cNvSpPr>
            <a:spLocks noGrp="1"/>
          </p:cNvSpPr>
          <p:nvPr>
            <p:ph type="title"/>
          </p:nvPr>
        </p:nvSpPr>
        <p:spPr/>
        <p:txBody>
          <a:bodyPr/>
          <a:lstStyle/>
          <a:p>
            <a:pPr algn="ctr"/>
            <a:r>
              <a:rPr lang="en-US" sz="4400" b="1" dirty="0">
                <a:solidFill>
                  <a:srgbClr val="336600"/>
                </a:solidFill>
                <a:latin typeface="Times New Roman" panose="02020603050405020304" pitchFamily="18" charset="0"/>
                <a:cs typeface="Times New Roman" panose="02020603050405020304" pitchFamily="18" charset="0"/>
              </a:rPr>
              <a:t>Results and Discussions</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FDCE0-57AC-4C2D-8EE5-568F1A618D91}"/>
              </a:ext>
            </a:extLst>
          </p:cNvPr>
          <p:cNvSpPr>
            <a:spLocks noGrp="1"/>
          </p:cNvSpPr>
          <p:nvPr>
            <p:ph idx="1"/>
          </p:nvPr>
        </p:nvSpPr>
        <p:spPr/>
        <p:txBody>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Data Sets :-</a:t>
            </a:r>
          </a:p>
          <a:p>
            <a:pPr>
              <a:buFont typeface="Wingdings" panose="05000000000000000000" pitchFamily="2" charset="2"/>
              <a:buChar char="Ø"/>
            </a:pPr>
            <a:endParaRPr lang="en-US" sz="1800" b="1"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Diminish the size of the informational collection and abbreviate process time massively. The images in the dataset are being multiplied in many ways.</a:t>
            </a:r>
          </a:p>
          <a:p>
            <a:pPr lvl="1" algn="just"/>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Rescaled into 50 x 50 size and being saved as a separate image.</a:t>
            </a:r>
          </a:p>
          <a:p>
            <a:pPr lvl="1" algn="just"/>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White noise is being added to some of the images and saved separately using OpenCV.</a:t>
            </a:r>
          </a:p>
          <a:p>
            <a:pPr lvl="1" algn="just"/>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Images have the same currency note taken at a different angle and amount of light falling on the note. Images have been digitally rotated at increments of very small angles to multiply the data set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37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468051"/>
            <a:ext cx="8382000" cy="1107996"/>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cs typeface="Times New Roman" panose="02020603050405020304" pitchFamily="18" charset="0"/>
              </a:rPr>
              <a:t> Abstract</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4800" y="1628800"/>
            <a:ext cx="8553480" cy="4339650"/>
          </a:xfrm>
          <a:prstGeom prst="rect">
            <a:avLst/>
          </a:prstGeom>
          <a:noFill/>
        </p:spPr>
        <p:txBody>
          <a:bodyPr wrap="square" rtlCol="0">
            <a:spAutoFit/>
          </a:bodyPr>
          <a:lstStyle/>
          <a:p>
            <a:pPr marL="285750" indent="-285750"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Counterfeiting of currency notes affects the existence of the monetary equilibrium.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Criminals continue to replicate </a:t>
            </a:r>
            <a:r>
              <a:rPr lang="en-US">
                <a:latin typeface="Times New Roman" panose="02020603050405020304" pitchFamily="18" charset="0"/>
                <a:cs typeface="Times New Roman" panose="02020603050405020304" pitchFamily="18" charset="0"/>
              </a:rPr>
              <a:t>the currency.</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attempts to provide a complete automated approach for detection of counterfeit currency notes.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analysis helps the regulatory bodies understand what modifications could be done to improve the design.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Detailed experiments were done with real data to support the claim.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comparative study is also done.</a:t>
            </a:r>
            <a:endParaRPr lang="en-US" dirty="0">
              <a:latin typeface="Cambria" panose="02040503050406030204" pitchFamily="18" charset="0"/>
            </a:endParaRPr>
          </a:p>
          <a:p>
            <a:pPr marL="285750" indent="-285750"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384-9442-44DE-A54E-BB84482896A0}"/>
              </a:ext>
            </a:extLst>
          </p:cNvPr>
          <p:cNvSpPr>
            <a:spLocks noGrp="1"/>
          </p:cNvSpPr>
          <p:nvPr>
            <p:ph type="title"/>
          </p:nvPr>
        </p:nvSpPr>
        <p:spPr>
          <a:xfrm>
            <a:off x="628650" y="188640"/>
            <a:ext cx="7886700" cy="1325563"/>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Results and Discussions</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FDCE0-57AC-4C2D-8EE5-568F1A618D91}"/>
              </a:ext>
            </a:extLst>
          </p:cNvPr>
          <p:cNvSpPr>
            <a:spLocks noGrp="1"/>
          </p:cNvSpPr>
          <p:nvPr>
            <p:ph idx="1"/>
          </p:nvPr>
        </p:nvSpPr>
        <p:spPr>
          <a:xfrm>
            <a:off x="628650" y="1530226"/>
            <a:ext cx="7886700" cy="4707085"/>
          </a:xfrm>
        </p:spPr>
        <p:txBody>
          <a:bodyPr>
            <a:normAutofit/>
          </a:bodyPr>
          <a:lstStyle/>
          <a:p>
            <a:pPr algn="just"/>
            <a:r>
              <a:rPr lang="en-IN" dirty="0">
                <a:latin typeface="Times New Roman" panose="02020603050405020304" pitchFamily="18" charset="0"/>
                <a:cs typeface="Times New Roman" panose="02020603050405020304" pitchFamily="18" charset="0"/>
              </a:rPr>
              <a:t>In different models like KNN and random guessing having accuracy below 50 but the One-Shot Learning Tasks report accuracies above 90.</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Compare the One-Shot Learning Tasks with Convoluted Neural Networks we are Looping the One-Shot learning tasks.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Gradual increments from 10 One-Shot Learning Tasks to 90 One Shot Learning Tasks.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Compute minimization with 50MB in One Shot Learning Tasks and 3GB in traditional CNN the overall efficiency of the One-Shot Learning Tasks is much better.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11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384-9442-44DE-A54E-BB84482896A0}"/>
              </a:ext>
            </a:extLst>
          </p:cNvPr>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Results and Discussions</a:t>
            </a:r>
            <a:endParaRPr lang="en-IN" sz="4400" b="1" dirty="0">
              <a:solidFill>
                <a:srgbClr val="3366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7A8E857-DE55-4FAB-A362-FF7B01DA1C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704686"/>
            <a:ext cx="8245006" cy="3007778"/>
          </a:xfrm>
        </p:spPr>
      </p:pic>
      <p:sp>
        <p:nvSpPr>
          <p:cNvPr id="8" name="TextBox 7">
            <a:extLst>
              <a:ext uri="{FF2B5EF4-FFF2-40B4-BE49-F238E27FC236}">
                <a16:creationId xmlns:a16="http://schemas.microsoft.com/office/drawing/2014/main" id="{04DF8187-7236-478A-8C62-0AB3BA6C1B94}"/>
              </a:ext>
            </a:extLst>
          </p:cNvPr>
          <p:cNvSpPr txBox="1"/>
          <p:nvPr/>
        </p:nvSpPr>
        <p:spPr>
          <a:xfrm>
            <a:off x="1430240" y="4783982"/>
            <a:ext cx="646363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Table 1: Comparing the Efficiency Results Between CNN and SNN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051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384-9442-44DE-A54E-BB84482896A0}"/>
              </a:ext>
            </a:extLst>
          </p:cNvPr>
          <p:cNvSpPr>
            <a:spLocks noGrp="1"/>
          </p:cNvSpPr>
          <p:nvPr>
            <p:ph type="title"/>
          </p:nvPr>
        </p:nvSpPr>
        <p:spPr>
          <a:xfrm>
            <a:off x="606297" y="231229"/>
            <a:ext cx="7886700" cy="1325563"/>
          </a:xfrm>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Results and Discussions</a:t>
            </a:r>
            <a:endParaRPr lang="en-IN" sz="4400" b="1" dirty="0">
              <a:solidFill>
                <a:srgbClr val="3366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7A8E857-DE55-4FAB-A362-FF7B01DA1CC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6297" y="1556792"/>
            <a:ext cx="6909136" cy="4143669"/>
          </a:xfrm>
        </p:spPr>
      </p:pic>
      <p:sp>
        <p:nvSpPr>
          <p:cNvPr id="8" name="TextBox 7">
            <a:extLst>
              <a:ext uri="{FF2B5EF4-FFF2-40B4-BE49-F238E27FC236}">
                <a16:creationId xmlns:a16="http://schemas.microsoft.com/office/drawing/2014/main" id="{04DF8187-7236-478A-8C62-0AB3BA6C1B94}"/>
              </a:ext>
            </a:extLst>
          </p:cNvPr>
          <p:cNvSpPr txBox="1"/>
          <p:nvPr/>
        </p:nvSpPr>
        <p:spPr>
          <a:xfrm>
            <a:off x="2051720" y="5912249"/>
            <a:ext cx="396044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7: Plotting Accuracy and Loss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447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384-9442-44DE-A54E-BB84482896A0}"/>
              </a:ext>
            </a:extLst>
          </p:cNvPr>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Results and Discussions</a:t>
            </a:r>
            <a:endParaRPr lang="en-IN" sz="4400" b="1" dirty="0">
              <a:solidFill>
                <a:srgbClr val="3366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7A8E857-DE55-4FAB-A362-FF7B01DA1CC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0841" y="1915769"/>
            <a:ext cx="6261064" cy="3448891"/>
          </a:xfrm>
        </p:spPr>
      </p:pic>
      <p:sp>
        <p:nvSpPr>
          <p:cNvPr id="8" name="TextBox 7">
            <a:extLst>
              <a:ext uri="{FF2B5EF4-FFF2-40B4-BE49-F238E27FC236}">
                <a16:creationId xmlns:a16="http://schemas.microsoft.com/office/drawing/2014/main" id="{04DF8187-7236-478A-8C62-0AB3BA6C1B94}"/>
              </a:ext>
            </a:extLst>
          </p:cNvPr>
          <p:cNvSpPr txBox="1"/>
          <p:nvPr/>
        </p:nvSpPr>
        <p:spPr>
          <a:xfrm>
            <a:off x="1835696" y="5589741"/>
            <a:ext cx="4392488"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8: SNN vs Other Prediction Algorithms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33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88736"/>
            <a:ext cx="8382000" cy="982385"/>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cs typeface="Times New Roman" panose="02020603050405020304" pitchFamily="18" charset="0"/>
              </a:rPr>
              <a:t> References</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1520" y="1412776"/>
            <a:ext cx="8382000" cy="5159554"/>
          </a:xfrm>
          <a:prstGeom prst="rect">
            <a:avLst/>
          </a:prstGeom>
          <a:noFill/>
        </p:spPr>
        <p:txBody>
          <a:bodyPr wrap="square" rtlCol="0">
            <a:spAutoFit/>
          </a:bodyPr>
          <a:lstStyle/>
          <a:p>
            <a:pPr lvl="1" algn="just">
              <a:lnSpc>
                <a:spcPct val="150000"/>
              </a:lnSpc>
            </a:pPr>
            <a:r>
              <a:rPr lang="en-US" dirty="0">
                <a:latin typeface="Times New Roman" panose="02020603050405020304" pitchFamily="18" charset="0"/>
                <a:cs typeface="Times New Roman" panose="02020603050405020304" pitchFamily="18" charset="0"/>
              </a:rPr>
              <a:t>[1] Tushar </a:t>
            </a:r>
            <a:r>
              <a:rPr lang="en-US" dirty="0" err="1">
                <a:latin typeface="Times New Roman" panose="02020603050405020304" pitchFamily="18" charset="0"/>
                <a:cs typeface="Times New Roman" panose="02020603050405020304" pitchFamily="18" charset="0"/>
              </a:rPr>
              <a:t>Agasti</a:t>
            </a:r>
            <a:r>
              <a:rPr lang="en-US" dirty="0">
                <a:latin typeface="Times New Roman" panose="02020603050405020304" pitchFamily="18" charset="0"/>
                <a:cs typeface="Times New Roman" panose="02020603050405020304" pitchFamily="18" charset="0"/>
              </a:rPr>
              <a:t>, Gajanan </a:t>
            </a:r>
            <a:r>
              <a:rPr lang="en-US" dirty="0" err="1">
                <a:latin typeface="Times New Roman" panose="02020603050405020304" pitchFamily="18" charset="0"/>
                <a:cs typeface="Times New Roman" panose="02020603050405020304" pitchFamily="18" charset="0"/>
              </a:rPr>
              <a:t>Burand</a:t>
            </a:r>
            <a:r>
              <a:rPr lang="en-US" dirty="0">
                <a:latin typeface="Times New Roman" panose="02020603050405020304" pitchFamily="18" charset="0"/>
                <a:cs typeface="Times New Roman" panose="02020603050405020304" pitchFamily="18" charset="0"/>
              </a:rPr>
              <a:t>, Pratik Wade and P Chitra,” Fake Currency Detection Using Image Processing,” IOP Conf. Series: Materials Science and Engineering 263 (2017) 052047 doi:10.1088/1757-899X/263/5/052047.</a:t>
            </a:r>
          </a:p>
          <a:p>
            <a:pPr lvl="1" algn="just">
              <a:lnSpc>
                <a:spcPct val="150000"/>
              </a:lnSpc>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F.Takeda</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Omatu,T</a:t>
            </a:r>
            <a:r>
              <a:rPr lang="en-IN" dirty="0">
                <a:latin typeface="Times New Roman" panose="02020603050405020304" pitchFamily="18" charset="0"/>
                <a:cs typeface="Times New Roman" panose="02020603050405020304" pitchFamily="18" charset="0"/>
              </a:rPr>
              <a:t>. Inoue, and S. </a:t>
            </a:r>
            <a:r>
              <a:rPr lang="en-IN" dirty="0" err="1">
                <a:latin typeface="Times New Roman" panose="02020603050405020304" pitchFamily="18" charset="0"/>
                <a:cs typeface="Times New Roman" panose="02020603050405020304" pitchFamily="18" charset="0"/>
              </a:rPr>
              <a:t>Onami</a:t>
            </a:r>
            <a:r>
              <a:rPr lang="en-IN" dirty="0">
                <a:latin typeface="Times New Roman" panose="02020603050405020304" pitchFamily="18" charset="0"/>
                <a:cs typeface="Times New Roman" panose="02020603050405020304" pitchFamily="18" charset="0"/>
              </a:rPr>
              <a:t>, "Bill Money Recognition Using Neural Network with FFT as Pre-processor, " Trans. on ISCIE of Japan, Vo1.5, No.7, pp.265-273, 2010.</a:t>
            </a:r>
          </a:p>
          <a:p>
            <a:pPr lvl="1" algn="just">
              <a:lnSpc>
                <a:spcPct val="150000"/>
              </a:lnSpc>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E.Haripriya</a:t>
            </a:r>
            <a:r>
              <a:rPr lang="en-IN" dirty="0">
                <a:latin typeface="Times New Roman" panose="02020603050405020304" pitchFamily="18" charset="0"/>
                <a:cs typeface="Times New Roman" panose="02020603050405020304" pitchFamily="18" charset="0"/>
              </a:rPr>
              <a:t>, K. </a:t>
            </a:r>
            <a:r>
              <a:rPr lang="en-IN" dirty="0" err="1">
                <a:latin typeface="Times New Roman" panose="02020603050405020304" pitchFamily="18" charset="0"/>
                <a:cs typeface="Times New Roman" panose="02020603050405020304" pitchFamily="18" charset="0"/>
              </a:rPr>
              <a:t>Anusdha</a:t>
            </a:r>
            <a:r>
              <a:rPr lang="en-IN" dirty="0">
                <a:latin typeface="Times New Roman" panose="02020603050405020304" pitchFamily="18" charset="0"/>
                <a:cs typeface="Times New Roman" panose="02020603050405020304" pitchFamily="18" charset="0"/>
              </a:rPr>
              <a:t>, “Detection of Indian </a:t>
            </a:r>
            <a:r>
              <a:rPr lang="en-IN" dirty="0" err="1">
                <a:latin typeface="Times New Roman" panose="02020603050405020304" pitchFamily="18" charset="0"/>
                <a:cs typeface="Times New Roman" panose="02020603050405020304" pitchFamily="18" charset="0"/>
              </a:rPr>
              <a:t>Countefeit</a:t>
            </a:r>
            <a:r>
              <a:rPr lang="en-IN" dirty="0">
                <a:latin typeface="Times New Roman" panose="02020603050405020304" pitchFamily="18" charset="0"/>
                <a:cs typeface="Times New Roman" panose="02020603050405020304" pitchFamily="18" charset="0"/>
              </a:rPr>
              <a:t> Banknotes Using Neural Networks” Volume 04, Issue 12; December- 2018 [ISSN: 2455-1457].</a:t>
            </a:r>
          </a:p>
          <a:p>
            <a:pPr lvl="1" algn="just">
              <a:lnSpc>
                <a:spcPct val="150000"/>
              </a:lnSpc>
            </a:pPr>
            <a:r>
              <a:rPr lang="en-IN" dirty="0">
                <a:latin typeface="Times New Roman" panose="02020603050405020304" pitchFamily="18" charset="0"/>
                <a:cs typeface="Times New Roman" panose="02020603050405020304" pitchFamily="18" charset="0"/>
              </a:rPr>
              <a:t>[4] Ms. </a:t>
            </a:r>
            <a:r>
              <a:rPr lang="en-IN" dirty="0" err="1">
                <a:latin typeface="Times New Roman" panose="02020603050405020304" pitchFamily="18" charset="0"/>
                <a:cs typeface="Times New Roman" panose="02020603050405020304" pitchFamily="18" charset="0"/>
              </a:rPr>
              <a:t>Monali</a:t>
            </a:r>
            <a:r>
              <a:rPr lang="en-IN" dirty="0">
                <a:latin typeface="Times New Roman" panose="02020603050405020304" pitchFamily="18" charset="0"/>
                <a:cs typeface="Times New Roman" panose="02020603050405020304" pitchFamily="18" charset="0"/>
              </a:rPr>
              <a:t> Patil, Jayant Adhikari, Rajesh Babu, “Fake Currency Detection using Image Processing,” International Journal on Future Revolution in Computer Science Communication Engineering ISSN: 2454-4248 Volume: 4 Issue: 4(2017). </a:t>
            </a:r>
          </a:p>
          <a:p>
            <a:pPr lvl="1" algn="just">
              <a:lnSpc>
                <a:spcPct val="150000"/>
              </a:lnSpc>
            </a:pP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88736"/>
            <a:ext cx="8382000" cy="982385"/>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cs typeface="Times New Roman" panose="02020603050405020304" pitchFamily="18" charset="0"/>
              </a:rPr>
              <a:t>References</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1520" y="1412776"/>
            <a:ext cx="8382000" cy="5028556"/>
          </a:xfrm>
          <a:prstGeom prst="rect">
            <a:avLst/>
          </a:prstGeom>
          <a:noFill/>
        </p:spPr>
        <p:txBody>
          <a:bodyPr wrap="square" rtlCol="0">
            <a:spAutoFit/>
          </a:bodyPr>
          <a:lstStyle/>
          <a:p>
            <a:pPr lvl="1" algn="just">
              <a:lnSpc>
                <a:spcPct val="150000"/>
              </a:lnSpc>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Navya</a:t>
            </a:r>
            <a:r>
              <a:rPr lang="en-US" dirty="0">
                <a:latin typeface="Times New Roman" panose="02020603050405020304" pitchFamily="18" charset="0"/>
                <a:cs typeface="Times New Roman" panose="02020603050405020304" pitchFamily="18" charset="0"/>
              </a:rPr>
              <a:t> Krishna G, Sai Pooja G, Naga Sri Ram B, Yamini Radha V, </a:t>
            </a:r>
            <a:r>
              <a:rPr lang="en-US" dirty="0" err="1">
                <a:latin typeface="Times New Roman" panose="02020603050405020304" pitchFamily="18" charset="0"/>
                <a:cs typeface="Times New Roman" panose="02020603050405020304" pitchFamily="18" charset="0"/>
              </a:rPr>
              <a:t>Rajarajeswari</a:t>
            </a:r>
            <a:r>
              <a:rPr lang="en-US" dirty="0">
                <a:latin typeface="Times New Roman" panose="02020603050405020304" pitchFamily="18" charset="0"/>
                <a:cs typeface="Times New Roman" panose="02020603050405020304" pitchFamily="18" charset="0"/>
              </a:rPr>
              <a:t> P, “Recognition of Fake Currency Note using Convolutional Neural Networks,” International Journal of Innovative Technology and Exploring Engineering (IJITEE) ISSN: 2278-3075, Volume-8 Issue-5 March 2019”</a:t>
            </a:r>
          </a:p>
          <a:p>
            <a:pPr lvl="1" algn="just">
              <a:lnSpc>
                <a:spcPct val="150000"/>
              </a:lnSpc>
            </a:pPr>
            <a:r>
              <a:rPr lang="en-US" dirty="0">
                <a:latin typeface="Times New Roman" panose="02020603050405020304" pitchFamily="18" charset="0"/>
                <a:cs typeface="Times New Roman" panose="02020603050405020304" pitchFamily="18" charset="0"/>
              </a:rPr>
              <a:t>[6] Angelo </a:t>
            </a:r>
            <a:r>
              <a:rPr lang="en-US" dirty="0" err="1">
                <a:latin typeface="Times New Roman" panose="02020603050405020304" pitchFamily="18" charset="0"/>
                <a:cs typeface="Times New Roman" panose="02020603050405020304" pitchFamily="18" charset="0"/>
              </a:rPr>
              <a:t>Frosini</a:t>
            </a:r>
            <a:r>
              <a:rPr lang="en-US" dirty="0">
                <a:latin typeface="Times New Roman" panose="02020603050405020304" pitchFamily="18" charset="0"/>
                <a:cs typeface="Times New Roman" panose="02020603050405020304" pitchFamily="18" charset="0"/>
              </a:rPr>
              <a:t>, Marco Gori, Member, IEEE, and Paolo </a:t>
            </a:r>
            <a:r>
              <a:rPr lang="en-US" dirty="0" err="1">
                <a:latin typeface="Times New Roman" panose="02020603050405020304" pitchFamily="18" charset="0"/>
                <a:cs typeface="Times New Roman" panose="02020603050405020304" pitchFamily="18" charset="0"/>
              </a:rPr>
              <a:t>Priami</a:t>
            </a:r>
            <a:r>
              <a:rPr lang="en-US" dirty="0">
                <a:latin typeface="Times New Roman" panose="02020603050405020304" pitchFamily="18" charset="0"/>
                <a:cs typeface="Times New Roman" panose="02020603050405020304" pitchFamily="18" charset="0"/>
              </a:rPr>
              <a:t>, “A Neural Network-Based Model for Paper Currency Recognition and Verification,” IEEE transactions on Neural Networks, Vol. I, No 6, November 2006.</a:t>
            </a:r>
          </a:p>
          <a:p>
            <a:pPr lvl="1" algn="just">
              <a:lnSpc>
                <a:spcPct val="150000"/>
              </a:lnSpc>
            </a:pPr>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UtpalGarain</a:t>
            </a:r>
            <a:r>
              <a:rPr lang="en-US" dirty="0">
                <a:latin typeface="Times New Roman" panose="02020603050405020304" pitchFamily="18" charset="0"/>
                <a:cs typeface="Times New Roman" panose="02020603050405020304" pitchFamily="18" charset="0"/>
              </a:rPr>
              <a:t>, S. K </a:t>
            </a:r>
            <a:r>
              <a:rPr lang="en-US" dirty="0" err="1">
                <a:latin typeface="Times New Roman" panose="02020603050405020304" pitchFamily="18" charset="0"/>
                <a:cs typeface="Times New Roman" panose="02020603050405020304" pitchFamily="18" charset="0"/>
              </a:rPr>
              <a:t>Parui</a:t>
            </a:r>
            <a:r>
              <a:rPr lang="en-US" dirty="0">
                <a:latin typeface="Times New Roman" panose="02020603050405020304" pitchFamily="18" charset="0"/>
                <a:cs typeface="Times New Roman" panose="02020603050405020304" pitchFamily="18" charset="0"/>
              </a:rPr>
              <a:t>, T. Paquet, L. </a:t>
            </a:r>
            <a:r>
              <a:rPr lang="en-US" dirty="0" err="1">
                <a:latin typeface="Times New Roman" panose="02020603050405020304" pitchFamily="18" charset="0"/>
                <a:cs typeface="Times New Roman" panose="02020603050405020304" pitchFamily="18" charset="0"/>
              </a:rPr>
              <a:t>Heutte</a:t>
            </a:r>
            <a:r>
              <a:rPr lang="en-US" dirty="0">
                <a:latin typeface="Times New Roman" panose="02020603050405020304" pitchFamily="18" charset="0"/>
                <a:cs typeface="Times New Roman" panose="02020603050405020304" pitchFamily="18" charset="0"/>
              </a:rPr>
              <a:t>, “Machine Dating of Handwritten</a:t>
            </a:r>
          </a:p>
          <a:p>
            <a:pPr lvl="1" algn="just">
              <a:lnSpc>
                <a:spcPct val="150000"/>
              </a:lnSpc>
            </a:pPr>
            <a:r>
              <a:rPr lang="en-US" dirty="0" err="1">
                <a:latin typeface="Times New Roman" panose="02020603050405020304" pitchFamily="18" charset="0"/>
                <a:cs typeface="Times New Roman" panose="02020603050405020304" pitchFamily="18" charset="0"/>
              </a:rPr>
              <a:t>Manuscripts,Vol</a:t>
            </a:r>
            <a:r>
              <a:rPr lang="en-US" dirty="0">
                <a:latin typeface="Times New Roman" panose="02020603050405020304" pitchFamily="18" charset="0"/>
                <a:cs typeface="Times New Roman" panose="02020603050405020304" pitchFamily="18" charset="0"/>
              </a:rPr>
              <a:t>. III, No 7, November 2009.”</a:t>
            </a:r>
          </a:p>
          <a:p>
            <a:pPr lvl="1" algn="just">
              <a:lnSpc>
                <a:spcPct val="150000"/>
              </a:lnSpc>
            </a:pPr>
            <a:r>
              <a:rPr lang="en-US" dirty="0">
                <a:latin typeface="Times New Roman" panose="02020603050405020304" pitchFamily="18" charset="0"/>
                <a:cs typeface="Times New Roman" panose="02020603050405020304" pitchFamily="18" charset="0"/>
              </a:rPr>
              <a:t>[8] Hamid </a:t>
            </a:r>
            <a:r>
              <a:rPr lang="en-US" dirty="0" err="1">
                <a:latin typeface="Times New Roman" panose="02020603050405020304" pitchFamily="18" charset="0"/>
                <a:cs typeface="Times New Roman" panose="02020603050405020304" pitchFamily="18" charset="0"/>
              </a:rPr>
              <a:t>Hassanpour</a:t>
            </a:r>
            <a:r>
              <a:rPr lang="en-US" dirty="0">
                <a:latin typeface="Times New Roman" panose="02020603050405020304" pitchFamily="18" charset="0"/>
                <a:cs typeface="Times New Roman" panose="02020603050405020304" pitchFamily="18" charset="0"/>
              </a:rPr>
              <a:t> , Payam M. </a:t>
            </a:r>
            <a:r>
              <a:rPr lang="en-US" dirty="0" err="1">
                <a:latin typeface="Times New Roman" panose="02020603050405020304" pitchFamily="18" charset="0"/>
                <a:cs typeface="Times New Roman" panose="02020603050405020304" pitchFamily="18" charset="0"/>
              </a:rPr>
              <a:t>Farahabadi</a:t>
            </a:r>
            <a:r>
              <a:rPr lang="en-US" dirty="0">
                <a:latin typeface="Times New Roman" panose="02020603050405020304" pitchFamily="18" charset="0"/>
                <a:cs typeface="Times New Roman" panose="02020603050405020304" pitchFamily="18" charset="0"/>
              </a:rPr>
              <a:t>, “Using Hidden Markov Models for paper currency recognition”, Expert Systems with Applications 36 (2009) 10105–10111.</a:t>
            </a:r>
          </a:p>
        </p:txBody>
      </p:sp>
    </p:spTree>
    <p:extLst>
      <p:ext uri="{BB962C8B-B14F-4D97-AF65-F5344CB8AC3E}">
        <p14:creationId xmlns:p14="http://schemas.microsoft.com/office/powerpoint/2010/main" val="4222112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88736"/>
            <a:ext cx="8382000" cy="982385"/>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cs typeface="Times New Roman" panose="02020603050405020304" pitchFamily="18" charset="0"/>
              </a:rPr>
              <a:t>References</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1520" y="1412776"/>
            <a:ext cx="8382000" cy="5449377"/>
          </a:xfrm>
          <a:prstGeom prst="rect">
            <a:avLst/>
          </a:prstGeom>
          <a:noFill/>
        </p:spPr>
        <p:txBody>
          <a:bodyPr wrap="square" rtlCol="0">
            <a:spAutoFit/>
          </a:bodyPr>
          <a:lstStyle/>
          <a:p>
            <a:pPr lvl="1" algn="just">
              <a:lnSpc>
                <a:spcPct val="150000"/>
              </a:lnSpc>
            </a:pPr>
            <a:r>
              <a:rPr lang="en-IN" dirty="0">
                <a:latin typeface="Times New Roman" panose="02020603050405020304" pitchFamily="18" charset="0"/>
                <a:cs typeface="Times New Roman" panose="02020603050405020304" pitchFamily="18" charset="0"/>
              </a:rPr>
              <a:t>[9] Soo-Hyeon Lee and </a:t>
            </a:r>
            <a:r>
              <a:rPr lang="en-IN" dirty="0" err="1">
                <a:latin typeface="Times New Roman" panose="02020603050405020304" pitchFamily="18" charset="0"/>
                <a:cs typeface="Times New Roman" panose="02020603050405020304" pitchFamily="18" charset="0"/>
              </a:rPr>
              <a:t>Hae-Yeoun</a:t>
            </a:r>
            <a:r>
              <a:rPr lang="en-IN" dirty="0">
                <a:latin typeface="Times New Roman" panose="02020603050405020304" pitchFamily="18" charset="0"/>
                <a:cs typeface="Times New Roman" panose="02020603050405020304" pitchFamily="18" charset="0"/>
              </a:rPr>
              <a:t> Lee,” Counterfeit Currency Note Detection Using Deep Learning,” International Journal of Applied Engineering Research ISSN 0973-4562 Volume 13, Number 1 (2018) pp. 304-310.</a:t>
            </a:r>
          </a:p>
          <a:p>
            <a:pPr lvl="1" algn="just">
              <a:lnSpc>
                <a:spcPct val="150000"/>
              </a:lnSpc>
            </a:pPr>
            <a:r>
              <a:rPr lang="en-IN" dirty="0">
                <a:latin typeface="Times New Roman" panose="02020603050405020304" pitchFamily="18" charset="0"/>
                <a:cs typeface="Times New Roman" panose="02020603050405020304" pitchFamily="18" charset="0"/>
              </a:rPr>
              <a:t>[10] Murdoch, S.J Laurie,” Machine Assisted authentication of paper currency: An experiment on Indian Banknotes” IEEE Trans. Pattern Anal. Mach. </a:t>
            </a:r>
            <a:r>
              <a:rPr lang="en-IN" dirty="0" err="1">
                <a:latin typeface="Times New Roman" panose="02020603050405020304" pitchFamily="18" charset="0"/>
                <a:cs typeface="Times New Roman" panose="02020603050405020304" pitchFamily="18" charset="0"/>
              </a:rPr>
              <a:t>Intell</a:t>
            </a:r>
            <a:r>
              <a:rPr lang="en-IN" dirty="0">
                <a:latin typeface="Times New Roman" panose="02020603050405020304" pitchFamily="18" charset="0"/>
                <a:cs typeface="Times New Roman" panose="02020603050405020304" pitchFamily="18" charset="0"/>
              </a:rPr>
              <a:t>. 10(6), 978–983 (2008).</a:t>
            </a:r>
          </a:p>
          <a:p>
            <a:pPr lvl="1" algn="just">
              <a:lnSpc>
                <a:spcPct val="150000"/>
              </a:lnSpc>
            </a:pPr>
            <a:r>
              <a:rPr lang="en-IN" dirty="0">
                <a:latin typeface="Times New Roman" panose="02020603050405020304" pitchFamily="18" charset="0"/>
                <a:cs typeface="Times New Roman" panose="02020603050405020304" pitchFamily="18" charset="0"/>
              </a:rPr>
              <a:t>[11] N. Akamatsu, M. </a:t>
            </a:r>
            <a:r>
              <a:rPr lang="en-IN" dirty="0" err="1">
                <a:latin typeface="Times New Roman" panose="02020603050405020304" pitchFamily="18" charset="0"/>
                <a:cs typeface="Times New Roman" panose="02020603050405020304" pitchFamily="18" charset="0"/>
              </a:rPr>
              <a:t>Fukumi</a:t>
            </a:r>
            <a:r>
              <a:rPr lang="en-IN" dirty="0">
                <a:latin typeface="Times New Roman" panose="02020603050405020304" pitchFamily="18" charset="0"/>
                <a:cs typeface="Times New Roman" panose="02020603050405020304" pitchFamily="18" charset="0"/>
              </a:rPr>
              <a:t>, “A method to design a neural pattern recognition system by using a genetic algorithm with partial fitness and a deterministic mutation” 11(4), 922–984</a:t>
            </a:r>
          </a:p>
          <a:p>
            <a:pPr lvl="1" algn="just">
              <a:lnSpc>
                <a:spcPct val="150000"/>
              </a:lnSpc>
            </a:pPr>
            <a:r>
              <a:rPr lang="en-IN" dirty="0">
                <a:latin typeface="Times New Roman" panose="02020603050405020304" pitchFamily="18" charset="0"/>
                <a:cs typeface="Times New Roman" panose="02020603050405020304" pitchFamily="18" charset="0"/>
              </a:rPr>
              <a:t>(2009).</a:t>
            </a:r>
          </a:p>
          <a:p>
            <a:pPr lvl="1" algn="just">
              <a:lnSpc>
                <a:spcPct val="150000"/>
              </a:lnSpc>
            </a:pPr>
            <a:r>
              <a:rPr lang="en-IN" dirty="0">
                <a:latin typeface="Times New Roman" panose="02020603050405020304" pitchFamily="18" charset="0"/>
                <a:cs typeface="Times New Roman" panose="02020603050405020304" pitchFamily="18" charset="0"/>
              </a:rPr>
              <a:t>[12] A. Chowdhury, N. Jahangir, Bangladeshi banknote recognition by neural network with axis symmetrical masks in masks, in: 10th international conference on computer and information technology. IJTEE 2010.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835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86748"/>
            <a:ext cx="8382000" cy="986360"/>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cs typeface="Times New Roman" panose="02020603050405020304" pitchFamily="18" charset="0"/>
              </a:rPr>
              <a:t>References</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1520" y="1412776"/>
            <a:ext cx="8382000" cy="2956387"/>
          </a:xfrm>
          <a:prstGeom prst="rect">
            <a:avLst/>
          </a:prstGeom>
          <a:noFill/>
        </p:spPr>
        <p:txBody>
          <a:bodyPr wrap="square" rtlCol="0">
            <a:spAutoFit/>
          </a:bodyPr>
          <a:lstStyle/>
          <a:p>
            <a:pPr lvl="1" algn="just">
              <a:lnSpc>
                <a:spcPct val="150000"/>
              </a:lnSpc>
            </a:pPr>
            <a:r>
              <a:rPr lang="en-IN" dirty="0">
                <a:latin typeface="Times New Roman" panose="02020603050405020304" pitchFamily="18" charset="0"/>
                <a:cs typeface="Times New Roman" panose="02020603050405020304" pitchFamily="18" charset="0"/>
              </a:rPr>
              <a:t>[13] Da-costa, Multiview banknote recognition with component and shape analysis IJTEE 2014. </a:t>
            </a:r>
          </a:p>
          <a:p>
            <a:pPr lvl="1" algn="just">
              <a:lnSpc>
                <a:spcPct val="150000"/>
              </a:lnSpc>
            </a:pPr>
            <a:r>
              <a:rPr lang="en-IN" dirty="0">
                <a:latin typeface="Times New Roman" panose="02020603050405020304" pitchFamily="18" charset="0"/>
                <a:cs typeface="Times New Roman" panose="02020603050405020304" pitchFamily="18" charset="0"/>
              </a:rPr>
              <a:t>[14] S. Das, CNN Architectures: </a:t>
            </a:r>
            <a:r>
              <a:rPr lang="en-IN" dirty="0" err="1">
                <a:latin typeface="Times New Roman" panose="02020603050405020304" pitchFamily="18" charset="0"/>
                <a:cs typeface="Times New Roman" panose="02020603050405020304" pitchFamily="18" charset="0"/>
              </a:rPr>
              <a:t>LeNet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AlexNet</a:t>
            </a:r>
            <a:r>
              <a:rPr lang="en-IN" dirty="0">
                <a:latin typeface="Times New Roman" panose="02020603050405020304" pitchFamily="18" charset="0"/>
                <a:cs typeface="Times New Roman" panose="02020603050405020304" pitchFamily="18" charset="0"/>
              </a:rPr>
              <a:t>, VGG, </a:t>
            </a:r>
            <a:r>
              <a:rPr lang="en-IN" dirty="0" err="1">
                <a:latin typeface="Times New Roman" panose="02020603050405020304" pitchFamily="18" charset="0"/>
                <a:cs typeface="Times New Roman" panose="02020603050405020304" pitchFamily="18" charset="0"/>
              </a:rPr>
              <a:t>GoogLeNet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ResNet</a:t>
            </a:r>
            <a:r>
              <a:rPr lang="en-IN" dirty="0">
                <a:latin typeface="Times New Roman" panose="02020603050405020304" pitchFamily="18" charset="0"/>
                <a:cs typeface="Times New Roman" panose="02020603050405020304" pitchFamily="18" charset="0"/>
              </a:rPr>
              <a:t> and more, IJTEE 2017.</a:t>
            </a:r>
          </a:p>
          <a:p>
            <a:pPr lvl="1" algn="just">
              <a:lnSpc>
                <a:spcPct val="150000"/>
              </a:lnSpc>
            </a:pPr>
            <a:r>
              <a:rPr lang="en-IN" dirty="0">
                <a:latin typeface="Times New Roman" panose="02020603050405020304" pitchFamily="18" charset="0"/>
                <a:cs typeface="Times New Roman" panose="02020603050405020304" pitchFamily="18" charset="0"/>
              </a:rPr>
              <a:t>[15] P.R. </a:t>
            </a:r>
            <a:r>
              <a:rPr lang="en-IN" dirty="0" err="1">
                <a:latin typeface="Times New Roman" panose="02020603050405020304" pitchFamily="18" charset="0"/>
                <a:cs typeface="Times New Roman" panose="02020603050405020304" pitchFamily="18" charset="0"/>
              </a:rPr>
              <a:t>Nagpure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T.Ghotkar</a:t>
            </a:r>
            <a:r>
              <a:rPr lang="en-IN" dirty="0">
                <a:latin typeface="Times New Roman" panose="02020603050405020304" pitchFamily="18" charset="0"/>
                <a:cs typeface="Times New Roman" panose="02020603050405020304" pitchFamily="18" charset="0"/>
              </a:rPr>
              <a:t>, S. Shetty, Recognition and Fake Note Detection, International Journal of Innovative Research in Computer and Communication Engineering Vol 4 (March 2016).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95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1B07-59A4-4F31-9C16-B26979B98225}"/>
              </a:ext>
            </a:extLst>
          </p:cNvPr>
          <p:cNvSpPr>
            <a:spLocks noGrp="1"/>
          </p:cNvSpPr>
          <p:nvPr>
            <p:ph type="title"/>
          </p:nvPr>
        </p:nvSpPr>
        <p:spPr/>
        <p:txBody>
          <a:bodyPr>
            <a:normAutofit/>
          </a:bodyPr>
          <a:lstStyle/>
          <a:p>
            <a:pPr algn="ctr"/>
            <a:r>
              <a:rPr lang="en-US" sz="4400" b="1" dirty="0">
                <a:solidFill>
                  <a:srgbClr val="336600"/>
                </a:solidFill>
                <a:latin typeface="Times New Roman" panose="02020603050405020304" pitchFamily="18" charset="0"/>
                <a:cs typeface="Times New Roman" panose="02020603050405020304" pitchFamily="18" charset="0"/>
              </a:rPr>
              <a:t>Publication Details</a:t>
            </a:r>
            <a:endParaRPr lang="en-IN" sz="4400" b="1" dirty="0">
              <a:solidFill>
                <a:srgbClr val="33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C2CA3E-F6BB-4174-868F-3C9A7348F5D7}"/>
              </a:ext>
            </a:extLst>
          </p:cNvPr>
          <p:cNvSpPr>
            <a:spLocks noGrp="1"/>
          </p:cNvSpPr>
          <p:nvPr>
            <p:ph idx="1"/>
          </p:nvPr>
        </p:nvSpPr>
        <p:spPr>
          <a:xfrm>
            <a:off x="655875" y="2766218"/>
            <a:ext cx="7886700" cy="13255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Arunabha Mittra, Indranil Paul, S Sharanya “Counterfeit Currency Detection Using Resource Efficient Neural Networks” </a:t>
            </a:r>
            <a:r>
              <a:rPr lang="en-IN" sz="1800" dirty="0">
                <a:latin typeface="Times New Roman" panose="02020603050405020304" pitchFamily="18" charset="0"/>
                <a:cs typeface="Times New Roman" panose="02020603050405020304" pitchFamily="18" charset="0"/>
              </a:rPr>
              <a:t>International Journal of Innovative Technology and Exploring Engineering (IJITEE) ISSN: 2278-3075, Volume-9 Issue-6, April 2020</a:t>
            </a:r>
          </a:p>
        </p:txBody>
      </p:sp>
    </p:spTree>
    <p:extLst>
      <p:ext uri="{BB962C8B-B14F-4D97-AF65-F5344CB8AC3E}">
        <p14:creationId xmlns:p14="http://schemas.microsoft.com/office/powerpoint/2010/main" val="108440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43240" y="3143248"/>
            <a:ext cx="2481250" cy="658706"/>
          </a:xfrm>
          <a:prstGeom prst="rect">
            <a:avLst/>
          </a:prstGeom>
          <a:noFill/>
        </p:spPr>
        <p:txBody>
          <a:bodyPr wrap="square" rtlCol="0" anchor="ctr" anchorCtr="0">
            <a:spAutoFit/>
          </a:bodyPr>
          <a:lstStyle/>
          <a:p>
            <a:pPr algn="ctr">
              <a:lnSpc>
                <a:spcPct val="150000"/>
              </a:lnSpc>
            </a:pPr>
            <a:r>
              <a:rPr lang="en-US" altLang="en-US" sz="2800" b="1" dirty="0">
                <a:solidFill>
                  <a:srgbClr val="C00000"/>
                </a:solidFill>
                <a:latin typeface="Cambria" panose="02040503050406030204" pitchFamily="18" charset="0"/>
              </a:rPr>
              <a:t>Thank You</a:t>
            </a:r>
            <a:endParaRPr lang="en-US" sz="2400" dirty="0">
              <a:solidFill>
                <a:srgbClr val="C00000"/>
              </a:solidFill>
              <a:latin typeface="Cambria" panose="02040503050406030204" pitchFamily="18" charset="0"/>
            </a:endParaRPr>
          </a:p>
        </p:txBody>
      </p:sp>
    </p:spTree>
    <p:extLst>
      <p:ext uri="{BB962C8B-B14F-4D97-AF65-F5344CB8AC3E}">
        <p14:creationId xmlns:p14="http://schemas.microsoft.com/office/powerpoint/2010/main" val="73517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354408"/>
            <a:ext cx="8382000" cy="986360"/>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cs typeface="Times New Roman" panose="02020603050405020304" pitchFamily="18" charset="0"/>
              </a:rPr>
              <a:t>Introduction</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88814" y="1556792"/>
            <a:ext cx="8382000" cy="3139321"/>
          </a:xfrm>
          <a:prstGeom prst="rect">
            <a:avLst/>
          </a:prstGeom>
          <a:noFill/>
        </p:spPr>
        <p:txBody>
          <a:bodyPr wrap="square" rtlCol="0">
            <a:spAutoFit/>
          </a:bodyPr>
          <a:lstStyle/>
          <a:p>
            <a:pPr algn="just">
              <a:buFont typeface="Wingdings" pitchFamily="2" charset="2"/>
              <a:buChar char="Ø"/>
            </a:pPr>
            <a:r>
              <a:rPr lang="en-US" dirty="0">
                <a:latin typeface="Times New Roman" panose="02020603050405020304" pitchFamily="18" charset="0"/>
                <a:cs typeface="Times New Roman" panose="02020603050405020304" pitchFamily="18" charset="0"/>
              </a:rPr>
              <a:t>Counterfeit money is imitation currency produced without the legal sanction of the government is fraud. </a:t>
            </a:r>
            <a:endParaRPr lang="en-IN" dirty="0">
              <a:latin typeface="Times New Roman" panose="02020603050405020304" pitchFamily="18" charset="0"/>
              <a:cs typeface="Times New Roman" panose="02020603050405020304" pitchFamily="18" charset="0"/>
            </a:endParaRPr>
          </a:p>
          <a:p>
            <a:pPr lvl="1" algn="just">
              <a:buFont typeface="Wingdings" pitchFamily="2" charset="2"/>
              <a:buChar char="Ø"/>
            </a:pPr>
            <a:r>
              <a:rPr lang="en-IN" dirty="0">
                <a:latin typeface="Times New Roman" panose="02020603050405020304" pitchFamily="18" charset="0"/>
                <a:cs typeface="Times New Roman" panose="02020603050405020304" pitchFamily="18" charset="0"/>
              </a:rPr>
              <a:t> To improve existing currency detection process and make it less expensive</a:t>
            </a:r>
          </a:p>
          <a:p>
            <a:pPr lvl="1" algn="just">
              <a:buFont typeface="Wingdings" pitchFamily="2" charset="2"/>
              <a:buChar char="Ø"/>
            </a:pPr>
            <a:r>
              <a:rPr lang="en-IN" dirty="0">
                <a:latin typeface="Times New Roman" panose="02020603050405020304" pitchFamily="18" charset="0"/>
                <a:cs typeface="Times New Roman" panose="02020603050405020304" pitchFamily="18" charset="0"/>
              </a:rPr>
              <a:t> The intended beneficiaries of the work done is common man as they wont have to           go through the long hectic process.</a:t>
            </a:r>
          </a:p>
          <a:p>
            <a:pPr lvl="1" algn="just">
              <a:buFont typeface="Wingdings" pitchFamily="2" charset="2"/>
              <a:buChar char="Ø"/>
            </a:pPr>
            <a:r>
              <a:rPr lang="en-IN" dirty="0">
                <a:latin typeface="Times New Roman" panose="02020603050405020304" pitchFamily="18" charset="0"/>
                <a:cs typeface="Times New Roman" panose="02020603050405020304" pitchFamily="18" charset="0"/>
              </a:rPr>
              <a:t> Can be used as the backend for web application and android/ios application.</a:t>
            </a:r>
          </a:p>
          <a:p>
            <a:pPr lvl="1" algn="just">
              <a:buFont typeface="Wingdings" pitchFamily="2" charset="2"/>
              <a:buChar char="Ø"/>
            </a:pPr>
            <a:r>
              <a:rPr lang="en-IN" dirty="0">
                <a:latin typeface="Times New Roman" panose="02020603050405020304" pitchFamily="18" charset="0"/>
                <a:cs typeface="Times New Roman" panose="02020603050405020304" pitchFamily="18" charset="0"/>
              </a:rPr>
              <a:t> Neural network and image processing using resource efficient neural networks is used in carrying out the project.</a:t>
            </a:r>
          </a:p>
          <a:p>
            <a:pPr lvl="1" algn="just">
              <a:buFont typeface="Wingdings" pitchFamily="2" charset="2"/>
              <a:buChar char="Ø"/>
            </a:pPr>
            <a:r>
              <a:rPr lang="en-IN" dirty="0">
                <a:latin typeface="Times New Roman" panose="02020603050405020304" pitchFamily="18" charset="0"/>
                <a:cs typeface="Times New Roman" panose="02020603050405020304" pitchFamily="18" charset="0"/>
              </a:rPr>
              <a:t> Data use to train model is authentic.</a:t>
            </a:r>
          </a:p>
          <a:p>
            <a:pPr lvl="1" algn="just">
              <a:buFont typeface="Wingdings" pitchFamily="2" charset="2"/>
              <a:buChar char="Ø"/>
            </a:pPr>
            <a:r>
              <a:rPr lang="en-IN" dirty="0">
                <a:latin typeface="Times New Roman" panose="02020603050405020304" pitchFamily="18" charset="0"/>
                <a:cs typeface="Times New Roman" panose="02020603050405020304" pitchFamily="18" charset="0"/>
              </a:rPr>
              <a:t> Certain features based on the texture and print pattern of the nodes will be studied to predict whether the particular note is counterfeit or not.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7544" y="108012"/>
            <a:ext cx="8382000" cy="1107996"/>
          </a:xfrm>
          <a:prstGeom prst="rect">
            <a:avLst/>
          </a:prstGeom>
          <a:noFill/>
        </p:spPr>
        <p:txBody>
          <a:bodyPr wrap="square" rtlCol="0" anchor="ctr" anchorCtr="0">
            <a:spAutoFit/>
          </a:bodyPr>
          <a:lstStyle/>
          <a:p>
            <a:pPr algn="ctr">
              <a:lnSpc>
                <a:spcPct val="150000"/>
              </a:lnSpc>
            </a:pPr>
            <a:r>
              <a:rPr lang="en-US" altLang="en-US" sz="2800" b="1" dirty="0">
                <a:solidFill>
                  <a:srgbClr val="336600"/>
                </a:solidFill>
                <a:latin typeface="Cambria" panose="02040503050406030204" pitchFamily="18" charset="0"/>
                <a:ea typeface="Cambria" panose="02040503050406030204" pitchFamily="18" charset="0"/>
              </a:rPr>
              <a:t>  </a:t>
            </a:r>
            <a:r>
              <a:rPr lang="en-US" altLang="en-US" sz="4400" b="1" dirty="0">
                <a:solidFill>
                  <a:srgbClr val="336600"/>
                </a:solidFill>
                <a:latin typeface="Times New Roman" panose="02020603050405020304" pitchFamily="18" charset="0"/>
                <a:ea typeface="Cambria" panose="02040503050406030204" pitchFamily="18" charset="0"/>
                <a:cs typeface="Times New Roman" panose="02020603050405020304" pitchFamily="18" charset="0"/>
              </a:rPr>
              <a:t>Literature Survey</a:t>
            </a:r>
            <a:endParaRPr lang="en-US" sz="4400"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9" name="Content Placeholder 3">
            <a:extLst>
              <a:ext uri="{FF2B5EF4-FFF2-40B4-BE49-F238E27FC236}">
                <a16:creationId xmlns:a16="http://schemas.microsoft.com/office/drawing/2014/main" id="{C457B378-3D69-4CBC-8A5D-8625FB32B986}"/>
              </a:ext>
            </a:extLst>
          </p:cNvPr>
          <p:cNvGraphicFramePr>
            <a:graphicFrameLocks noGrp="1"/>
          </p:cNvGraphicFramePr>
          <p:nvPr>
            <p:ph idx="1"/>
            <p:extLst>
              <p:ext uri="{D42A27DB-BD31-4B8C-83A1-F6EECF244321}">
                <p14:modId xmlns:p14="http://schemas.microsoft.com/office/powerpoint/2010/main" val="4227787830"/>
              </p:ext>
            </p:extLst>
          </p:nvPr>
        </p:nvGraphicFramePr>
        <p:xfrm>
          <a:off x="647564" y="1484784"/>
          <a:ext cx="7848871" cy="4581764"/>
        </p:xfrm>
        <a:graphic>
          <a:graphicData uri="http://schemas.openxmlformats.org/drawingml/2006/table">
            <a:tbl>
              <a:tblPr firstRow="1" bandRow="1">
                <a:tableStyleId>{5940675A-B579-460E-94D1-54222C63F5DA}</a:tableStyleId>
              </a:tblPr>
              <a:tblGrid>
                <a:gridCol w="526287">
                  <a:extLst>
                    <a:ext uri="{9D8B030D-6E8A-4147-A177-3AD203B41FA5}">
                      <a16:colId xmlns:a16="http://schemas.microsoft.com/office/drawing/2014/main" val="20000"/>
                    </a:ext>
                  </a:extLst>
                </a:gridCol>
                <a:gridCol w="1070094">
                  <a:extLst>
                    <a:ext uri="{9D8B030D-6E8A-4147-A177-3AD203B41FA5}">
                      <a16:colId xmlns:a16="http://schemas.microsoft.com/office/drawing/2014/main" val="20001"/>
                    </a:ext>
                  </a:extLst>
                </a:gridCol>
                <a:gridCol w="1729412">
                  <a:extLst>
                    <a:ext uri="{9D8B030D-6E8A-4147-A177-3AD203B41FA5}">
                      <a16:colId xmlns:a16="http://schemas.microsoft.com/office/drawing/2014/main" val="20002"/>
                    </a:ext>
                  </a:extLst>
                </a:gridCol>
                <a:gridCol w="1263801">
                  <a:extLst>
                    <a:ext uri="{9D8B030D-6E8A-4147-A177-3AD203B41FA5}">
                      <a16:colId xmlns:a16="http://schemas.microsoft.com/office/drawing/2014/main" val="20003"/>
                    </a:ext>
                  </a:extLst>
                </a:gridCol>
                <a:gridCol w="1995476">
                  <a:extLst>
                    <a:ext uri="{9D8B030D-6E8A-4147-A177-3AD203B41FA5}">
                      <a16:colId xmlns:a16="http://schemas.microsoft.com/office/drawing/2014/main" val="20004"/>
                    </a:ext>
                  </a:extLst>
                </a:gridCol>
                <a:gridCol w="1263801">
                  <a:extLst>
                    <a:ext uri="{9D8B030D-6E8A-4147-A177-3AD203B41FA5}">
                      <a16:colId xmlns:a16="http://schemas.microsoft.com/office/drawing/2014/main" val="20005"/>
                    </a:ext>
                  </a:extLst>
                </a:gridCol>
              </a:tblGrid>
              <a:tr h="654821">
                <a:tc>
                  <a:txBody>
                    <a:bodyPr/>
                    <a:lstStyle/>
                    <a:p>
                      <a:r>
                        <a:rPr lang="en-US" sz="1400" dirty="0">
                          <a:latin typeface="Times New Roman" pitchFamily="18" charset="0"/>
                          <a:cs typeface="Times New Roman" pitchFamily="18" charset="0"/>
                        </a:rPr>
                        <a:t>REF. No.</a:t>
                      </a:r>
                    </a:p>
                  </a:txBody>
                  <a:tcPr/>
                </a:tc>
                <a:tc>
                  <a:txBody>
                    <a:bodyPr/>
                    <a:lstStyle/>
                    <a:p>
                      <a:r>
                        <a:rPr lang="en-US" sz="1400" dirty="0">
                          <a:latin typeface="Times New Roman" pitchFamily="18" charset="0"/>
                          <a:cs typeface="Times New Roman" pitchFamily="18" charset="0"/>
                        </a:rPr>
                        <a:t>OBJECTIVE</a:t>
                      </a:r>
                    </a:p>
                  </a:txBody>
                  <a:tcPr/>
                </a:tc>
                <a:tc>
                  <a:txBody>
                    <a:bodyPr/>
                    <a:lstStyle/>
                    <a:p>
                      <a:r>
                        <a:rPr lang="en-US" sz="1400" dirty="0">
                          <a:latin typeface="Times New Roman" pitchFamily="18" charset="0"/>
                          <a:cs typeface="Times New Roman" pitchFamily="18" charset="0"/>
                        </a:rPr>
                        <a:t>ALGORITHM USED</a:t>
                      </a:r>
                    </a:p>
                  </a:txBody>
                  <a:tcPr/>
                </a:tc>
                <a:tc>
                  <a:txBody>
                    <a:bodyPr/>
                    <a:lstStyle/>
                    <a:p>
                      <a:r>
                        <a:rPr lang="en-US" sz="1400" dirty="0">
                          <a:latin typeface="Times New Roman" pitchFamily="18" charset="0"/>
                          <a:cs typeface="Times New Roman" pitchFamily="18" charset="0"/>
                        </a:rPr>
                        <a:t>DATASETS OR  INPUT PARAMETERS</a:t>
                      </a:r>
                    </a:p>
                  </a:txBody>
                  <a:tcPr/>
                </a:tc>
                <a:tc>
                  <a:txBody>
                    <a:bodyPr/>
                    <a:lstStyle/>
                    <a:p>
                      <a:r>
                        <a:rPr lang="en-US" sz="1400" dirty="0">
                          <a:latin typeface="Times New Roman" pitchFamily="18" charset="0"/>
                          <a:cs typeface="Times New Roman" pitchFamily="18" charset="0"/>
                        </a:rPr>
                        <a:t>PERFORMANCE</a:t>
                      </a:r>
                      <a:r>
                        <a:rPr lang="en-US" sz="1400" baseline="0" dirty="0">
                          <a:latin typeface="Times New Roman" pitchFamily="18" charset="0"/>
                          <a:cs typeface="Times New Roman" pitchFamily="18" charset="0"/>
                        </a:rPr>
                        <a:t> METRICS USED</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1400" dirty="0">
                          <a:latin typeface="Times New Roman" pitchFamily="18" charset="0"/>
                          <a:cs typeface="Times New Roman" pitchFamily="18" charset="0"/>
                        </a:rPr>
                        <a:t>REMARK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635998">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1.</a:t>
                      </a:r>
                    </a:p>
                  </a:txBody>
                  <a:tcPr/>
                </a:tc>
                <a:tc>
                  <a:txBody>
                    <a:bodyPr/>
                    <a:lstStyle/>
                    <a:p>
                      <a:r>
                        <a:rPr lang="en-US" sz="1400" baseline="0" dirty="0">
                          <a:latin typeface="Times New Roman" pitchFamily="18" charset="0"/>
                          <a:cs typeface="Times New Roman" pitchFamily="18" charset="0"/>
                        </a:rPr>
                        <a:t>Detection of Indian Counterfeit notes using Neural Network</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Image</a:t>
                      </a:r>
                      <a:r>
                        <a:rPr lang="en-US" sz="1400" baseline="0" dirty="0">
                          <a:latin typeface="Times New Roman" pitchFamily="18" charset="0"/>
                          <a:cs typeface="Times New Roman" pitchFamily="18" charset="0"/>
                        </a:rPr>
                        <a:t> Capture Under UV light.</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RGB to Greyscale conversion</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Edge detection</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Feature comparison and NN efficiency calculation</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Standard</a:t>
                      </a:r>
                      <a:r>
                        <a:rPr lang="en-US" sz="1400" baseline="0" dirty="0">
                          <a:latin typeface="Times New Roman" pitchFamily="18" charset="0"/>
                          <a:cs typeface="Times New Roman" pitchFamily="18" charset="0"/>
                        </a:rPr>
                        <a:t> RBI Guidelines</a:t>
                      </a:r>
                    </a:p>
                    <a:p>
                      <a:pPr marL="285750" indent="-285750">
                        <a:buFont typeface="Arial" panose="020B0604020202020204" pitchFamily="34" charset="0"/>
                        <a:buChar char="•"/>
                      </a:pPr>
                      <a:endParaRPr lang="en-US" sz="1400" baseline="0" dirty="0">
                        <a:latin typeface="Times New Roman" pitchFamily="18" charset="0"/>
                        <a:cs typeface="Times New Roman" pitchFamily="18" charset="0"/>
                      </a:endParaRP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Indian Currency</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Mean</a:t>
                      </a:r>
                      <a:r>
                        <a:rPr lang="en-US" sz="1400" baseline="0" dirty="0">
                          <a:latin typeface="Times New Roman" pitchFamily="18" charset="0"/>
                          <a:cs typeface="Times New Roman" pitchFamily="18" charset="0"/>
                        </a:rPr>
                        <a:t> squared error rate</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Root mean square error rate.</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Peak signal to noise ratio</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Cannot</a:t>
                      </a:r>
                      <a:r>
                        <a:rPr lang="en-US" sz="1400" baseline="0" dirty="0">
                          <a:latin typeface="Times New Roman" pitchFamily="18" charset="0"/>
                          <a:cs typeface="Times New Roman" pitchFamily="18" charset="0"/>
                        </a:rPr>
                        <a:t> classify Rs 2000 note. Too complex</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1411844">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2.</a:t>
                      </a:r>
                    </a:p>
                  </a:txBody>
                  <a:tcPr/>
                </a:tc>
                <a:tc>
                  <a:txBody>
                    <a:bodyPr/>
                    <a:lstStyle/>
                    <a:p>
                      <a:r>
                        <a:rPr lang="en-US" sz="1400" baseline="0" dirty="0">
                          <a:latin typeface="Times New Roman" pitchFamily="18" charset="0"/>
                          <a:cs typeface="Times New Roman" pitchFamily="18" charset="0"/>
                        </a:rPr>
                        <a:t>Fake Currency detection using image processing</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Image Processing </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K-NN</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SVM</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Indian</a:t>
                      </a:r>
                      <a:r>
                        <a:rPr lang="en-US" sz="1400" baseline="0" dirty="0">
                          <a:latin typeface="Times New Roman" pitchFamily="18" charset="0"/>
                          <a:cs typeface="Times New Roman" pitchFamily="18" charset="0"/>
                        </a:rPr>
                        <a:t> Currency</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Edge</a:t>
                      </a:r>
                      <a:r>
                        <a:rPr lang="en-US" sz="1400" baseline="0" dirty="0">
                          <a:latin typeface="Times New Roman" pitchFamily="18" charset="0"/>
                          <a:cs typeface="Times New Roman" pitchFamily="18" charset="0"/>
                        </a:rPr>
                        <a:t> Detection based data point mapping</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SVM</a:t>
                      </a:r>
                      <a:r>
                        <a:rPr lang="en-US" sz="1400" baseline="0" dirty="0">
                          <a:latin typeface="Times New Roman" pitchFamily="18" charset="0"/>
                          <a:cs typeface="Times New Roman" pitchFamily="18" charset="0"/>
                        </a:rPr>
                        <a:t> having better performance than K-NN</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472" y="108011"/>
            <a:ext cx="8382000" cy="1107996"/>
          </a:xfrm>
          <a:prstGeom prst="rect">
            <a:avLst/>
          </a:prstGeom>
          <a:noFill/>
        </p:spPr>
        <p:txBody>
          <a:bodyPr wrap="square" rtlCol="0" anchor="ctr" anchorCtr="0">
            <a:spAutoFit/>
          </a:bodyPr>
          <a:lstStyle/>
          <a:p>
            <a:pPr algn="ctr">
              <a:lnSpc>
                <a:spcPct val="150000"/>
              </a:lnSpc>
            </a:pPr>
            <a:r>
              <a:rPr lang="en-US" altLang="en-US" sz="4400" b="1" dirty="0">
                <a:solidFill>
                  <a:srgbClr val="336600"/>
                </a:solidFill>
                <a:latin typeface="Times New Roman" panose="02020603050405020304" pitchFamily="18" charset="0"/>
                <a:ea typeface="Cambria" panose="02040503050406030204" pitchFamily="18" charset="0"/>
                <a:cs typeface="Times New Roman" panose="02020603050405020304" pitchFamily="18" charset="0"/>
              </a:rPr>
              <a:t> Literature Survey</a:t>
            </a:r>
          </a:p>
        </p:txBody>
      </p:sp>
      <p:graphicFrame>
        <p:nvGraphicFramePr>
          <p:cNvPr id="10" name="Content Placeholder 3">
            <a:extLst>
              <a:ext uri="{FF2B5EF4-FFF2-40B4-BE49-F238E27FC236}">
                <a16:creationId xmlns:a16="http://schemas.microsoft.com/office/drawing/2014/main" id="{90B951D9-28D1-47B4-9255-659E7FBFE97E}"/>
              </a:ext>
            </a:extLst>
          </p:cNvPr>
          <p:cNvGraphicFramePr>
            <a:graphicFrameLocks noGrp="1"/>
          </p:cNvGraphicFramePr>
          <p:nvPr>
            <p:ph idx="1"/>
            <p:extLst>
              <p:ext uri="{D42A27DB-BD31-4B8C-83A1-F6EECF244321}">
                <p14:modId xmlns:p14="http://schemas.microsoft.com/office/powerpoint/2010/main" val="1021844885"/>
              </p:ext>
            </p:extLst>
          </p:nvPr>
        </p:nvGraphicFramePr>
        <p:xfrm>
          <a:off x="382906" y="1412776"/>
          <a:ext cx="8496944" cy="4364765"/>
        </p:xfrm>
        <a:graphic>
          <a:graphicData uri="http://schemas.openxmlformats.org/drawingml/2006/table">
            <a:tbl>
              <a:tblPr firstRow="1" bandRow="1">
                <a:tableStyleId>{5940675A-B579-460E-94D1-54222C63F5DA}</a:tableStyleId>
              </a:tblPr>
              <a:tblGrid>
                <a:gridCol w="569742">
                  <a:extLst>
                    <a:ext uri="{9D8B030D-6E8A-4147-A177-3AD203B41FA5}">
                      <a16:colId xmlns:a16="http://schemas.microsoft.com/office/drawing/2014/main" val="20000"/>
                    </a:ext>
                  </a:extLst>
                </a:gridCol>
                <a:gridCol w="1158450">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2160240">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674467">
                <a:tc>
                  <a:txBody>
                    <a:bodyPr/>
                    <a:lstStyle/>
                    <a:p>
                      <a:r>
                        <a:rPr lang="en-US" sz="1400" dirty="0">
                          <a:latin typeface="Times New Roman" pitchFamily="18" charset="0"/>
                          <a:cs typeface="Times New Roman" pitchFamily="18" charset="0"/>
                        </a:rPr>
                        <a:t>REF. No.</a:t>
                      </a:r>
                    </a:p>
                  </a:txBody>
                  <a:tcPr/>
                </a:tc>
                <a:tc>
                  <a:txBody>
                    <a:bodyPr/>
                    <a:lstStyle/>
                    <a:p>
                      <a:r>
                        <a:rPr lang="en-US" sz="1400" dirty="0">
                          <a:latin typeface="Times New Roman" pitchFamily="18" charset="0"/>
                          <a:cs typeface="Times New Roman" pitchFamily="18" charset="0"/>
                        </a:rPr>
                        <a:t>OBJECTIVE</a:t>
                      </a:r>
                    </a:p>
                  </a:txBody>
                  <a:tcPr/>
                </a:tc>
                <a:tc>
                  <a:txBody>
                    <a:bodyPr/>
                    <a:lstStyle/>
                    <a:p>
                      <a:r>
                        <a:rPr lang="en-US" sz="1400" dirty="0">
                          <a:latin typeface="Times New Roman" pitchFamily="18" charset="0"/>
                          <a:cs typeface="Times New Roman" pitchFamily="18" charset="0"/>
                        </a:rPr>
                        <a:t>ALGORITHM USED</a:t>
                      </a:r>
                    </a:p>
                  </a:txBody>
                  <a:tcPr/>
                </a:tc>
                <a:tc>
                  <a:txBody>
                    <a:bodyPr/>
                    <a:lstStyle/>
                    <a:p>
                      <a:r>
                        <a:rPr lang="en-US" sz="1400" dirty="0">
                          <a:latin typeface="Times New Roman" pitchFamily="18" charset="0"/>
                          <a:cs typeface="Times New Roman" pitchFamily="18" charset="0"/>
                        </a:rPr>
                        <a:t>DATASETS OR  INPUT PARAMETERS</a:t>
                      </a:r>
                    </a:p>
                  </a:txBody>
                  <a:tcPr/>
                </a:tc>
                <a:tc>
                  <a:txBody>
                    <a:bodyPr/>
                    <a:lstStyle/>
                    <a:p>
                      <a:r>
                        <a:rPr lang="en-US" sz="1400" dirty="0">
                          <a:latin typeface="Times New Roman" pitchFamily="18" charset="0"/>
                          <a:cs typeface="Times New Roman" pitchFamily="18" charset="0"/>
                        </a:rPr>
                        <a:t>PERFORMANCE</a:t>
                      </a:r>
                      <a:r>
                        <a:rPr lang="en-US" sz="1400" baseline="0" dirty="0">
                          <a:latin typeface="Times New Roman" pitchFamily="18" charset="0"/>
                          <a:cs typeface="Times New Roman" pitchFamily="18" charset="0"/>
                        </a:rPr>
                        <a:t> METRICS USED</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1400" dirty="0">
                          <a:latin typeface="Times New Roman" pitchFamily="18" charset="0"/>
                          <a:cs typeface="Times New Roman" pitchFamily="18" charset="0"/>
                        </a:rPr>
                        <a:t>REMARK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814707">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3.</a:t>
                      </a:r>
                    </a:p>
                  </a:txBody>
                  <a:tcPr/>
                </a:tc>
                <a:tc>
                  <a:txBody>
                    <a:bodyPr/>
                    <a:lstStyle/>
                    <a:p>
                      <a:r>
                        <a:rPr lang="en-US" sz="1400" dirty="0">
                          <a:latin typeface="Times New Roman" pitchFamily="18" charset="0"/>
                          <a:cs typeface="Times New Roman" pitchFamily="18" charset="0"/>
                        </a:rPr>
                        <a:t>Recognition of fake</a:t>
                      </a:r>
                      <a:r>
                        <a:rPr lang="en-US" sz="1400" baseline="0" dirty="0">
                          <a:latin typeface="Times New Roman" pitchFamily="18" charset="0"/>
                          <a:cs typeface="Times New Roman" pitchFamily="18" charset="0"/>
                        </a:rPr>
                        <a:t> currency notes using Convolutional Neural Networks</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baseline="0" dirty="0">
                          <a:latin typeface="Times New Roman" pitchFamily="18" charset="0"/>
                          <a:cs typeface="Times New Roman" pitchFamily="18" charset="0"/>
                        </a:rPr>
                        <a:t>Convoluted Neural Network</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Standard</a:t>
                      </a:r>
                      <a:r>
                        <a:rPr lang="en-US" sz="1400" baseline="0" dirty="0">
                          <a:latin typeface="Times New Roman" pitchFamily="18" charset="0"/>
                          <a:cs typeface="Times New Roman" pitchFamily="18" charset="0"/>
                        </a:rPr>
                        <a:t> Google Net/Inception Dataset</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Le Net data set</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Pre-processing</a:t>
                      </a:r>
                    </a:p>
                    <a:p>
                      <a:pPr marL="285750" indent="-285750">
                        <a:buFont typeface="Arial" panose="020B0604020202020204" pitchFamily="34" charset="0"/>
                        <a:buChar char="•"/>
                      </a:pPr>
                      <a:r>
                        <a:rPr lang="en-US" sz="1400" dirty="0">
                          <a:latin typeface="Times New Roman" pitchFamily="18" charset="0"/>
                          <a:cs typeface="Times New Roman" pitchFamily="18" charset="0"/>
                        </a:rPr>
                        <a:t>Image</a:t>
                      </a:r>
                      <a:r>
                        <a:rPr lang="en-US" sz="1400" baseline="0" dirty="0">
                          <a:latin typeface="Times New Roman" pitchFamily="18" charset="0"/>
                          <a:cs typeface="Times New Roman" pitchFamily="18" charset="0"/>
                        </a:rPr>
                        <a:t> Rescaling</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Using CNN</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Having</a:t>
                      </a:r>
                      <a:r>
                        <a:rPr lang="en-US" sz="1400" baseline="0" dirty="0">
                          <a:latin typeface="Times New Roman" pitchFamily="18" charset="0"/>
                          <a:cs typeface="Times New Roman" pitchFamily="18" charset="0"/>
                        </a:rPr>
                        <a:t> high efficiency loss in basic filter</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1818538">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4.</a:t>
                      </a:r>
                    </a:p>
                  </a:txBody>
                  <a:tcPr/>
                </a:tc>
                <a:tc>
                  <a:txBody>
                    <a:bodyPr/>
                    <a:lstStyle/>
                    <a:p>
                      <a:r>
                        <a:rPr lang="en-US" sz="1400" baseline="0" dirty="0">
                          <a:latin typeface="Times New Roman" pitchFamily="18" charset="0"/>
                          <a:cs typeface="Times New Roman" pitchFamily="18" charset="0"/>
                        </a:rPr>
                        <a:t>Machine Dating of Hand-written manuscripts</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Multinomial</a:t>
                      </a:r>
                      <a:r>
                        <a:rPr lang="en-US" sz="1400" baseline="0" dirty="0">
                          <a:latin typeface="Times New Roman" pitchFamily="18" charset="0"/>
                          <a:cs typeface="Times New Roman" pitchFamily="18" charset="0"/>
                        </a:rPr>
                        <a:t> Chi-square test.</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National</a:t>
                      </a:r>
                      <a:r>
                        <a:rPr lang="en-US" sz="1400" baseline="0" dirty="0">
                          <a:latin typeface="Times New Roman" pitchFamily="18" charset="0"/>
                          <a:cs typeface="Times New Roman" pitchFamily="18" charset="0"/>
                        </a:rPr>
                        <a:t> Library Kolkata</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Probabilistic</a:t>
                      </a:r>
                      <a:r>
                        <a:rPr lang="en-US" sz="1400" baseline="0" dirty="0">
                          <a:latin typeface="Times New Roman" pitchFamily="18" charset="0"/>
                          <a:cs typeface="Times New Roman" pitchFamily="18" charset="0"/>
                        </a:rPr>
                        <a:t> model</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Sometimes</a:t>
                      </a:r>
                      <a:r>
                        <a:rPr lang="en-US" sz="1400" baseline="0" dirty="0">
                          <a:latin typeface="Times New Roman" pitchFamily="18" charset="0"/>
                          <a:cs typeface="Times New Roman" pitchFamily="18" charset="0"/>
                        </a:rPr>
                        <a:t> practical value differs from actual value.</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2314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472" y="108012"/>
            <a:ext cx="8382000" cy="1107996"/>
          </a:xfrm>
          <a:prstGeom prst="rect">
            <a:avLst/>
          </a:prstGeom>
          <a:noFill/>
        </p:spPr>
        <p:txBody>
          <a:bodyPr wrap="square" rtlCol="0" anchor="ctr" anchorCtr="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en-US" sz="4400" b="1" i="0" u="none" strike="noStrike" kern="1200" cap="none" spc="0" normalizeH="0" baseline="0" noProof="0" dirty="0">
                <a:ln>
                  <a:noFill/>
                </a:ln>
                <a:solidFill>
                  <a:srgbClr val="336600"/>
                </a:solidFill>
                <a:effectLst/>
                <a:uLnTx/>
                <a:uFillTx/>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10" name="Content Placeholder 3">
            <a:extLst>
              <a:ext uri="{FF2B5EF4-FFF2-40B4-BE49-F238E27FC236}">
                <a16:creationId xmlns:a16="http://schemas.microsoft.com/office/drawing/2014/main" id="{90B951D9-28D1-47B4-9255-659E7FBFE97E}"/>
              </a:ext>
            </a:extLst>
          </p:cNvPr>
          <p:cNvGraphicFramePr>
            <a:graphicFrameLocks noGrp="1"/>
          </p:cNvGraphicFramePr>
          <p:nvPr>
            <p:ph idx="1"/>
            <p:extLst>
              <p:ext uri="{D42A27DB-BD31-4B8C-83A1-F6EECF244321}">
                <p14:modId xmlns:p14="http://schemas.microsoft.com/office/powerpoint/2010/main" val="3240192634"/>
              </p:ext>
            </p:extLst>
          </p:nvPr>
        </p:nvGraphicFramePr>
        <p:xfrm>
          <a:off x="382906" y="1412776"/>
          <a:ext cx="8496944" cy="4754880"/>
        </p:xfrm>
        <a:graphic>
          <a:graphicData uri="http://schemas.openxmlformats.org/drawingml/2006/table">
            <a:tbl>
              <a:tblPr firstRow="1" bandRow="1">
                <a:tableStyleId>{5940675A-B579-460E-94D1-54222C63F5DA}</a:tableStyleId>
              </a:tblPr>
              <a:tblGrid>
                <a:gridCol w="569742">
                  <a:extLst>
                    <a:ext uri="{9D8B030D-6E8A-4147-A177-3AD203B41FA5}">
                      <a16:colId xmlns:a16="http://schemas.microsoft.com/office/drawing/2014/main" val="20000"/>
                    </a:ext>
                  </a:extLst>
                </a:gridCol>
                <a:gridCol w="1158450">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2160240">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674467">
                <a:tc>
                  <a:txBody>
                    <a:bodyPr/>
                    <a:lstStyle/>
                    <a:p>
                      <a:r>
                        <a:rPr lang="en-US" sz="1400" dirty="0">
                          <a:latin typeface="Times New Roman" pitchFamily="18" charset="0"/>
                          <a:cs typeface="Times New Roman" pitchFamily="18" charset="0"/>
                        </a:rPr>
                        <a:t>REF. No.</a:t>
                      </a:r>
                    </a:p>
                  </a:txBody>
                  <a:tcPr/>
                </a:tc>
                <a:tc>
                  <a:txBody>
                    <a:bodyPr/>
                    <a:lstStyle/>
                    <a:p>
                      <a:r>
                        <a:rPr lang="en-US" sz="1400" dirty="0">
                          <a:latin typeface="Times New Roman" pitchFamily="18" charset="0"/>
                          <a:cs typeface="Times New Roman" pitchFamily="18" charset="0"/>
                        </a:rPr>
                        <a:t>OBJECTIVE</a:t>
                      </a:r>
                    </a:p>
                  </a:txBody>
                  <a:tcPr/>
                </a:tc>
                <a:tc>
                  <a:txBody>
                    <a:bodyPr/>
                    <a:lstStyle/>
                    <a:p>
                      <a:r>
                        <a:rPr lang="en-US" sz="1400" dirty="0">
                          <a:latin typeface="Times New Roman" pitchFamily="18" charset="0"/>
                          <a:cs typeface="Times New Roman" pitchFamily="18" charset="0"/>
                        </a:rPr>
                        <a:t>ALGORITHM USED</a:t>
                      </a:r>
                    </a:p>
                  </a:txBody>
                  <a:tcPr/>
                </a:tc>
                <a:tc>
                  <a:txBody>
                    <a:bodyPr/>
                    <a:lstStyle/>
                    <a:p>
                      <a:r>
                        <a:rPr lang="en-US" sz="1400" dirty="0">
                          <a:latin typeface="Times New Roman" pitchFamily="18" charset="0"/>
                          <a:cs typeface="Times New Roman" pitchFamily="18" charset="0"/>
                        </a:rPr>
                        <a:t>DATASETS OR  INPUT PARAMETERS</a:t>
                      </a:r>
                    </a:p>
                  </a:txBody>
                  <a:tcPr/>
                </a:tc>
                <a:tc>
                  <a:txBody>
                    <a:bodyPr/>
                    <a:lstStyle/>
                    <a:p>
                      <a:r>
                        <a:rPr lang="en-US" sz="1400" dirty="0">
                          <a:latin typeface="Times New Roman" pitchFamily="18" charset="0"/>
                          <a:cs typeface="Times New Roman" pitchFamily="18" charset="0"/>
                        </a:rPr>
                        <a:t>PERFORMANCE</a:t>
                      </a:r>
                      <a:r>
                        <a:rPr lang="en-US" sz="1400" baseline="0" dirty="0">
                          <a:latin typeface="Times New Roman" pitchFamily="18" charset="0"/>
                          <a:cs typeface="Times New Roman" pitchFamily="18" charset="0"/>
                        </a:rPr>
                        <a:t> METRICS USED</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1400" dirty="0">
                          <a:latin typeface="Times New Roman" pitchFamily="18" charset="0"/>
                          <a:cs typeface="Times New Roman" pitchFamily="18" charset="0"/>
                        </a:rPr>
                        <a:t>REMARK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814707">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5.</a:t>
                      </a:r>
                    </a:p>
                  </a:txBody>
                  <a:tcPr/>
                </a:tc>
                <a:tc>
                  <a:txBody>
                    <a:bodyPr/>
                    <a:lstStyle/>
                    <a:p>
                      <a:r>
                        <a:rPr lang="en-US" sz="1400" dirty="0">
                          <a:latin typeface="Times New Roman" pitchFamily="18" charset="0"/>
                          <a:cs typeface="Times New Roman" pitchFamily="18" charset="0"/>
                        </a:rPr>
                        <a:t>Paper Currency Recognition Method by Using Neural Network With Optimized Mask by GA</a:t>
                      </a:r>
                    </a:p>
                  </a:txBody>
                  <a:tcPr/>
                </a:tc>
                <a:tc>
                  <a:txBody>
                    <a:bodyPr/>
                    <a:lstStyle/>
                    <a:p>
                      <a:pPr marL="285750" indent="-285750">
                        <a:buFont typeface="Arial" panose="020B0604020202020204" pitchFamily="34" charset="0"/>
                        <a:buChar char="•"/>
                      </a:pPr>
                      <a:r>
                        <a:rPr lang="en-US" sz="1400" baseline="0" dirty="0">
                          <a:latin typeface="Times New Roman" pitchFamily="18" charset="0"/>
                          <a:cs typeface="Times New Roman" pitchFamily="18" charset="0"/>
                        </a:rPr>
                        <a:t>Image Processing </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Matrix Calculation</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Neural Networks</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Japanese Currency</a:t>
                      </a:r>
                      <a:endParaRPr lang="en-US" sz="1400" baseline="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Pixel Marking and Analysis.</a:t>
                      </a: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err="1">
                          <a:latin typeface="Times New Roman" pitchFamily="18" charset="0"/>
                          <a:cs typeface="Times New Roman" pitchFamily="18" charset="0"/>
                        </a:rPr>
                        <a:t>Hdoes</a:t>
                      </a:r>
                      <a:r>
                        <a:rPr lang="en-US" sz="1400" dirty="0">
                          <a:latin typeface="Times New Roman" pitchFamily="18" charset="0"/>
                          <a:cs typeface="Times New Roman" pitchFamily="18" charset="0"/>
                        </a:rPr>
                        <a:t> not work Efficiently on other currencies like the US Dollar.</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1818538">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6.</a:t>
                      </a:r>
                    </a:p>
                  </a:txBody>
                  <a:tcPr/>
                </a:tc>
                <a:tc>
                  <a:txBody>
                    <a:bodyPr/>
                    <a:lstStyle/>
                    <a:p>
                      <a:r>
                        <a:rPr lang="en-US" sz="1400" baseline="0" dirty="0">
                          <a:latin typeface="Times New Roman" pitchFamily="18" charset="0"/>
                          <a:cs typeface="Times New Roman" pitchFamily="18" charset="0"/>
                        </a:rPr>
                        <a:t>Indian Fake note Detection Using Artificial </a:t>
                      </a:r>
                      <a:r>
                        <a:rPr lang="en-US" sz="1400" baseline="0" dirty="0" err="1">
                          <a:latin typeface="Times New Roman" pitchFamily="18" charset="0"/>
                          <a:cs typeface="Times New Roman" pitchFamily="18" charset="0"/>
                        </a:rPr>
                        <a:t>Intellegence</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Image</a:t>
                      </a:r>
                      <a:r>
                        <a:rPr lang="en-US" sz="1400" baseline="0" dirty="0">
                          <a:latin typeface="Times New Roman" pitchFamily="18" charset="0"/>
                          <a:cs typeface="Times New Roman" pitchFamily="18" charset="0"/>
                        </a:rPr>
                        <a:t> Capture Under UV light.</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RGB to Greyscale conversion</a:t>
                      </a:r>
                    </a:p>
                    <a:p>
                      <a:pPr marL="285750" indent="-285750">
                        <a:buFont typeface="Arial" panose="020B0604020202020204" pitchFamily="34" charset="0"/>
                        <a:buChar char="•"/>
                      </a:pPr>
                      <a:r>
                        <a:rPr lang="en-US" sz="1400" baseline="0" dirty="0">
                          <a:latin typeface="Times New Roman" pitchFamily="18" charset="0"/>
                          <a:cs typeface="Times New Roman" pitchFamily="18" charset="0"/>
                        </a:rPr>
                        <a:t>Feature comparison and NN efficiency calculation</a:t>
                      </a:r>
                    </a:p>
                    <a:p>
                      <a:pPr marL="285750" indent="-285750">
                        <a:buFont typeface="Arial" panose="020B0604020202020204" pitchFamily="34" charset="0"/>
                        <a:buChar char="•"/>
                      </a:pP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Indian Currency Custom Built Data-set</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Mean Square Error Rate.</a:t>
                      </a:r>
                    </a:p>
                    <a:p>
                      <a:pPr marL="285750" indent="-285750">
                        <a:buFont typeface="Arial" panose="020B0604020202020204" pitchFamily="34" charset="0"/>
                        <a:buChar char="•"/>
                      </a:pPr>
                      <a:r>
                        <a:rPr lang="en-US" sz="1400" dirty="0">
                          <a:latin typeface="Times New Roman" pitchFamily="18" charset="0"/>
                          <a:cs typeface="Times New Roman" pitchFamily="18" charset="0"/>
                        </a:rPr>
                        <a:t>Root Mean Square Error Rate.</a:t>
                      </a: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Cannot Classify Rupees 2000 note. Too Complex.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5146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472" y="108012"/>
            <a:ext cx="8382000" cy="1107996"/>
          </a:xfrm>
          <a:prstGeom prst="rect">
            <a:avLst/>
          </a:prstGeom>
          <a:noFill/>
        </p:spPr>
        <p:txBody>
          <a:bodyPr wrap="square" rtlCol="0" anchor="ctr" anchorCtr="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en-US" sz="4400" b="1" i="0" u="none" strike="noStrike" kern="1200" cap="none" spc="0" normalizeH="0" baseline="0" noProof="0" dirty="0">
                <a:ln>
                  <a:noFill/>
                </a:ln>
                <a:solidFill>
                  <a:srgbClr val="336600"/>
                </a:solidFill>
                <a:effectLst/>
                <a:uLnTx/>
                <a:uFillTx/>
                <a:latin typeface="Times New Roman" panose="02020603050405020304" pitchFamily="18" charset="0"/>
                <a:ea typeface="Cambria" panose="02040503050406030204" pitchFamily="18" charset="0"/>
                <a:cs typeface="Times New Roman" panose="02020603050405020304" pitchFamily="18" charset="0"/>
              </a:rPr>
              <a:t>Literature Survey </a:t>
            </a:r>
          </a:p>
        </p:txBody>
      </p:sp>
      <p:graphicFrame>
        <p:nvGraphicFramePr>
          <p:cNvPr id="10" name="Content Placeholder 3">
            <a:extLst>
              <a:ext uri="{FF2B5EF4-FFF2-40B4-BE49-F238E27FC236}">
                <a16:creationId xmlns:a16="http://schemas.microsoft.com/office/drawing/2014/main" id="{90B951D9-28D1-47B4-9255-659E7FBFE97E}"/>
              </a:ext>
            </a:extLst>
          </p:cNvPr>
          <p:cNvGraphicFramePr>
            <a:graphicFrameLocks noGrp="1"/>
          </p:cNvGraphicFramePr>
          <p:nvPr>
            <p:ph idx="1"/>
            <p:extLst>
              <p:ext uri="{D42A27DB-BD31-4B8C-83A1-F6EECF244321}">
                <p14:modId xmlns:p14="http://schemas.microsoft.com/office/powerpoint/2010/main" val="3698726266"/>
              </p:ext>
            </p:extLst>
          </p:nvPr>
        </p:nvGraphicFramePr>
        <p:xfrm>
          <a:off x="382906" y="1412776"/>
          <a:ext cx="8496944" cy="4775098"/>
        </p:xfrm>
        <a:graphic>
          <a:graphicData uri="http://schemas.openxmlformats.org/drawingml/2006/table">
            <a:tbl>
              <a:tblPr firstRow="1" bandRow="1">
                <a:tableStyleId>{5940675A-B579-460E-94D1-54222C63F5DA}</a:tableStyleId>
              </a:tblPr>
              <a:tblGrid>
                <a:gridCol w="569742">
                  <a:extLst>
                    <a:ext uri="{9D8B030D-6E8A-4147-A177-3AD203B41FA5}">
                      <a16:colId xmlns:a16="http://schemas.microsoft.com/office/drawing/2014/main" val="20000"/>
                    </a:ext>
                  </a:extLst>
                </a:gridCol>
                <a:gridCol w="1158450">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2160240">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674467">
                <a:tc>
                  <a:txBody>
                    <a:bodyPr/>
                    <a:lstStyle/>
                    <a:p>
                      <a:r>
                        <a:rPr lang="en-US" sz="1400" dirty="0">
                          <a:latin typeface="Times New Roman" pitchFamily="18" charset="0"/>
                          <a:cs typeface="Times New Roman" pitchFamily="18" charset="0"/>
                        </a:rPr>
                        <a:t>REF. No.</a:t>
                      </a:r>
                    </a:p>
                  </a:txBody>
                  <a:tcPr/>
                </a:tc>
                <a:tc>
                  <a:txBody>
                    <a:bodyPr/>
                    <a:lstStyle/>
                    <a:p>
                      <a:r>
                        <a:rPr lang="en-US" sz="1400" dirty="0">
                          <a:latin typeface="Times New Roman" pitchFamily="18" charset="0"/>
                          <a:cs typeface="Times New Roman" pitchFamily="18" charset="0"/>
                        </a:rPr>
                        <a:t>OBJECTIVE</a:t>
                      </a:r>
                    </a:p>
                  </a:txBody>
                  <a:tcPr/>
                </a:tc>
                <a:tc>
                  <a:txBody>
                    <a:bodyPr/>
                    <a:lstStyle/>
                    <a:p>
                      <a:r>
                        <a:rPr lang="en-US" sz="1400" dirty="0">
                          <a:latin typeface="Times New Roman" pitchFamily="18" charset="0"/>
                          <a:cs typeface="Times New Roman" pitchFamily="18" charset="0"/>
                        </a:rPr>
                        <a:t>ALGORITHM USED</a:t>
                      </a:r>
                    </a:p>
                  </a:txBody>
                  <a:tcPr/>
                </a:tc>
                <a:tc>
                  <a:txBody>
                    <a:bodyPr/>
                    <a:lstStyle/>
                    <a:p>
                      <a:r>
                        <a:rPr lang="en-US" sz="1400" dirty="0">
                          <a:latin typeface="Times New Roman" pitchFamily="18" charset="0"/>
                          <a:cs typeface="Times New Roman" pitchFamily="18" charset="0"/>
                        </a:rPr>
                        <a:t>DATASETS OR  INPUT PARAMETERS</a:t>
                      </a:r>
                    </a:p>
                  </a:txBody>
                  <a:tcPr/>
                </a:tc>
                <a:tc>
                  <a:txBody>
                    <a:bodyPr/>
                    <a:lstStyle/>
                    <a:p>
                      <a:r>
                        <a:rPr lang="en-US" sz="1400" dirty="0">
                          <a:latin typeface="Times New Roman" pitchFamily="18" charset="0"/>
                          <a:cs typeface="Times New Roman" pitchFamily="18" charset="0"/>
                        </a:rPr>
                        <a:t>PERFORMANCE</a:t>
                      </a:r>
                      <a:r>
                        <a:rPr lang="en-US" sz="1400" baseline="0" dirty="0">
                          <a:latin typeface="Times New Roman" pitchFamily="18" charset="0"/>
                          <a:cs typeface="Times New Roman" pitchFamily="18" charset="0"/>
                        </a:rPr>
                        <a:t> METRICS USED</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1400" dirty="0">
                          <a:latin typeface="Times New Roman" pitchFamily="18" charset="0"/>
                          <a:cs typeface="Times New Roman" pitchFamily="18" charset="0"/>
                        </a:rPr>
                        <a:t>REMARK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814707">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7.</a:t>
                      </a:r>
                    </a:p>
                  </a:txBody>
                  <a:tcPr/>
                </a:tc>
                <a:tc>
                  <a:txBody>
                    <a:bodyPr/>
                    <a:lstStyle/>
                    <a:p>
                      <a:r>
                        <a:rPr lang="en-US" sz="1400" dirty="0">
                          <a:latin typeface="Times New Roman" pitchFamily="18" charset="0"/>
                          <a:cs typeface="Times New Roman" pitchFamily="18" charset="0"/>
                        </a:rPr>
                        <a:t>Bill Money Recognition Using Neural Network</a:t>
                      </a:r>
                    </a:p>
                  </a:txBody>
                  <a:tcPr/>
                </a:tc>
                <a:tc>
                  <a:txBody>
                    <a:bodyPr/>
                    <a:lstStyle/>
                    <a:p>
                      <a:pPr marL="285750" indent="-285750">
                        <a:buFont typeface="Arial" panose="020B0604020202020204" pitchFamily="34" charset="0"/>
                        <a:buChar char="•"/>
                      </a:pPr>
                      <a:r>
                        <a:rPr lang="en-US" sz="1400" baseline="0" dirty="0">
                          <a:latin typeface="Times New Roman" pitchFamily="18" charset="0"/>
                          <a:cs typeface="Times New Roman" pitchFamily="18" charset="0"/>
                        </a:rPr>
                        <a:t>FFT as Pre-Processor</a:t>
                      </a:r>
                    </a:p>
                  </a:txBody>
                  <a:tcPr/>
                </a:tc>
                <a:tc>
                  <a:txBody>
                    <a:bodyPr/>
                    <a:lstStyle/>
                    <a:p>
                      <a:pPr marL="285750" indent="-285750">
                        <a:buFont typeface="Arial" panose="020B0604020202020204" pitchFamily="34" charset="0"/>
                        <a:buChar char="•"/>
                      </a:pPr>
                      <a:r>
                        <a:rPr lang="en-US" sz="1400" baseline="0" dirty="0">
                          <a:latin typeface="Times New Roman" pitchFamily="18" charset="0"/>
                          <a:cs typeface="Times New Roman" pitchFamily="18" charset="0"/>
                        </a:rPr>
                        <a:t>Japanese Currency Notes.</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Pre-processing</a:t>
                      </a: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Food Stein Color could not be removed while detection hence generating low accuracy.</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1818538">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8.</a:t>
                      </a:r>
                    </a:p>
                  </a:txBody>
                  <a:tcPr/>
                </a:tc>
                <a:tc>
                  <a:txBody>
                    <a:bodyPr/>
                    <a:lstStyle/>
                    <a:p>
                      <a:r>
                        <a:rPr lang="en-US" sz="1400" baseline="0" dirty="0">
                          <a:latin typeface="Times New Roman" pitchFamily="18" charset="0"/>
                          <a:cs typeface="Times New Roman" pitchFamily="18" charset="0"/>
                        </a:rPr>
                        <a:t>Counterfeit Currency Detection Using Deep Learning.</a:t>
                      </a: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err="1">
                          <a:latin typeface="Times New Roman" pitchFamily="18" charset="0"/>
                          <a:cs typeface="Times New Roman" pitchFamily="18" charset="0"/>
                        </a:rPr>
                        <a:t>Keras</a:t>
                      </a:r>
                      <a:r>
                        <a:rPr lang="en-US" sz="1400" dirty="0">
                          <a:latin typeface="Times New Roman" pitchFamily="18" charset="0"/>
                          <a:cs typeface="Times New Roman" pitchFamily="18" charset="0"/>
                        </a:rPr>
                        <a:t> Models.</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Korean Currency Notes.</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Pixel Marking and Analysis of color gradient of pixels.</a:t>
                      </a: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Not enough validation accuracy.</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462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472" y="108011"/>
            <a:ext cx="8382000" cy="1107996"/>
          </a:xfrm>
          <a:prstGeom prst="rect">
            <a:avLst/>
          </a:prstGeom>
          <a:noFill/>
        </p:spPr>
        <p:txBody>
          <a:bodyPr wrap="square" rtlCol="0" anchor="ctr" anchorCtr="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en-US" sz="4400" b="1" i="0" u="none" strike="noStrike" kern="1200" cap="none" spc="0" normalizeH="0" baseline="0" noProof="0" dirty="0">
                <a:ln>
                  <a:noFill/>
                </a:ln>
                <a:solidFill>
                  <a:srgbClr val="336600"/>
                </a:solidFill>
                <a:effectLst/>
                <a:uLnTx/>
                <a:uFillTx/>
                <a:latin typeface="Times New Roman" panose="02020603050405020304" pitchFamily="18" charset="0"/>
                <a:ea typeface="Cambria" panose="02040503050406030204" pitchFamily="18" charset="0"/>
                <a:cs typeface="Times New Roman" panose="02020603050405020304" pitchFamily="18" charset="0"/>
              </a:rPr>
              <a:t>Literature Survey </a:t>
            </a:r>
          </a:p>
        </p:txBody>
      </p:sp>
      <p:graphicFrame>
        <p:nvGraphicFramePr>
          <p:cNvPr id="10" name="Content Placeholder 3">
            <a:extLst>
              <a:ext uri="{FF2B5EF4-FFF2-40B4-BE49-F238E27FC236}">
                <a16:creationId xmlns:a16="http://schemas.microsoft.com/office/drawing/2014/main" id="{90B951D9-28D1-47B4-9255-659E7FBFE97E}"/>
              </a:ext>
            </a:extLst>
          </p:cNvPr>
          <p:cNvGraphicFramePr>
            <a:graphicFrameLocks noGrp="1"/>
          </p:cNvGraphicFramePr>
          <p:nvPr>
            <p:ph idx="1"/>
            <p:extLst>
              <p:ext uri="{D42A27DB-BD31-4B8C-83A1-F6EECF244321}">
                <p14:modId xmlns:p14="http://schemas.microsoft.com/office/powerpoint/2010/main" val="583700608"/>
              </p:ext>
            </p:extLst>
          </p:nvPr>
        </p:nvGraphicFramePr>
        <p:xfrm>
          <a:off x="382906" y="1412776"/>
          <a:ext cx="8496944" cy="4775098"/>
        </p:xfrm>
        <a:graphic>
          <a:graphicData uri="http://schemas.openxmlformats.org/drawingml/2006/table">
            <a:tbl>
              <a:tblPr firstRow="1" bandRow="1">
                <a:tableStyleId>{5940675A-B579-460E-94D1-54222C63F5DA}</a:tableStyleId>
              </a:tblPr>
              <a:tblGrid>
                <a:gridCol w="569742">
                  <a:extLst>
                    <a:ext uri="{9D8B030D-6E8A-4147-A177-3AD203B41FA5}">
                      <a16:colId xmlns:a16="http://schemas.microsoft.com/office/drawing/2014/main" val="20000"/>
                    </a:ext>
                  </a:extLst>
                </a:gridCol>
                <a:gridCol w="1158450">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2160240">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674467">
                <a:tc>
                  <a:txBody>
                    <a:bodyPr/>
                    <a:lstStyle/>
                    <a:p>
                      <a:r>
                        <a:rPr lang="en-US" sz="1400" dirty="0">
                          <a:latin typeface="Times New Roman" pitchFamily="18" charset="0"/>
                          <a:cs typeface="Times New Roman" pitchFamily="18" charset="0"/>
                        </a:rPr>
                        <a:t>REF. No.</a:t>
                      </a:r>
                    </a:p>
                  </a:txBody>
                  <a:tcPr/>
                </a:tc>
                <a:tc>
                  <a:txBody>
                    <a:bodyPr/>
                    <a:lstStyle/>
                    <a:p>
                      <a:r>
                        <a:rPr lang="en-US" sz="1400" dirty="0">
                          <a:latin typeface="Times New Roman" pitchFamily="18" charset="0"/>
                          <a:cs typeface="Times New Roman" pitchFamily="18" charset="0"/>
                        </a:rPr>
                        <a:t>OBJECTIVE</a:t>
                      </a:r>
                    </a:p>
                  </a:txBody>
                  <a:tcPr/>
                </a:tc>
                <a:tc>
                  <a:txBody>
                    <a:bodyPr/>
                    <a:lstStyle/>
                    <a:p>
                      <a:r>
                        <a:rPr lang="en-US" sz="1400" dirty="0">
                          <a:latin typeface="Times New Roman" pitchFamily="18" charset="0"/>
                          <a:cs typeface="Times New Roman" pitchFamily="18" charset="0"/>
                        </a:rPr>
                        <a:t>ALGORITHM USED</a:t>
                      </a:r>
                    </a:p>
                  </a:txBody>
                  <a:tcPr/>
                </a:tc>
                <a:tc>
                  <a:txBody>
                    <a:bodyPr/>
                    <a:lstStyle/>
                    <a:p>
                      <a:r>
                        <a:rPr lang="en-US" sz="1400" dirty="0">
                          <a:latin typeface="Times New Roman" pitchFamily="18" charset="0"/>
                          <a:cs typeface="Times New Roman" pitchFamily="18" charset="0"/>
                        </a:rPr>
                        <a:t>DATASETS OR  INPUT PARAMETERS</a:t>
                      </a:r>
                    </a:p>
                  </a:txBody>
                  <a:tcPr/>
                </a:tc>
                <a:tc>
                  <a:txBody>
                    <a:bodyPr/>
                    <a:lstStyle/>
                    <a:p>
                      <a:r>
                        <a:rPr lang="en-US" sz="1400" dirty="0">
                          <a:latin typeface="Times New Roman" pitchFamily="18" charset="0"/>
                          <a:cs typeface="Times New Roman" pitchFamily="18" charset="0"/>
                        </a:rPr>
                        <a:t>PERFORMANCE</a:t>
                      </a:r>
                      <a:r>
                        <a:rPr lang="en-US" sz="1400" baseline="0" dirty="0">
                          <a:latin typeface="Times New Roman" pitchFamily="18" charset="0"/>
                          <a:cs typeface="Times New Roman" pitchFamily="18" charset="0"/>
                        </a:rPr>
                        <a:t> METRICS USED</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1400" dirty="0">
                          <a:latin typeface="Times New Roman" pitchFamily="18" charset="0"/>
                          <a:cs typeface="Times New Roman" pitchFamily="18" charset="0"/>
                        </a:rPr>
                        <a:t>REMARK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814707">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9.</a:t>
                      </a:r>
                    </a:p>
                  </a:txBody>
                  <a:tcPr/>
                </a:tc>
                <a:tc>
                  <a:txBody>
                    <a:bodyPr/>
                    <a:lstStyle/>
                    <a:p>
                      <a:r>
                        <a:rPr lang="en-US" sz="1400" dirty="0">
                          <a:latin typeface="Times New Roman" pitchFamily="18" charset="0"/>
                          <a:cs typeface="Times New Roman" pitchFamily="18" charset="0"/>
                        </a:rPr>
                        <a:t>Euro Currency recognition using Neural Network.</a:t>
                      </a:r>
                    </a:p>
                  </a:txBody>
                  <a:tcPr/>
                </a:tc>
                <a:tc>
                  <a:txBody>
                    <a:bodyPr/>
                    <a:lstStyle/>
                    <a:p>
                      <a:pPr marL="285750" indent="-285750">
                        <a:buFont typeface="Arial" panose="020B0604020202020204" pitchFamily="34" charset="0"/>
                        <a:buChar char="•"/>
                      </a:pPr>
                      <a:r>
                        <a:rPr lang="en-US" sz="1400" baseline="0" dirty="0">
                          <a:latin typeface="Times New Roman" pitchFamily="18" charset="0"/>
                          <a:cs typeface="Times New Roman" pitchFamily="18" charset="0"/>
                        </a:rPr>
                        <a:t>Feature Extraction.</a:t>
                      </a:r>
                    </a:p>
                  </a:txBody>
                  <a:tcPr/>
                </a:tc>
                <a:tc>
                  <a:txBody>
                    <a:bodyPr/>
                    <a:lstStyle/>
                    <a:p>
                      <a:pPr marL="285750" indent="-285750">
                        <a:buFont typeface="Arial" panose="020B0604020202020204" pitchFamily="34" charset="0"/>
                        <a:buChar char="•"/>
                      </a:pPr>
                      <a:r>
                        <a:rPr lang="en-US" sz="1400" baseline="0" dirty="0">
                          <a:latin typeface="Times New Roman" pitchFamily="18" charset="0"/>
                          <a:cs typeface="Times New Roman" pitchFamily="18" charset="0"/>
                        </a:rPr>
                        <a:t>Euro </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Speed Paper Currency Recognition.</a:t>
                      </a: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Unable to apply on other currency notes of other Continents like American on Asian.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1818538">
                <a:tc>
                  <a:txBody>
                    <a:bodyPr/>
                    <a:lstStyle/>
                    <a:p>
                      <a:pPr marL="0" indent="0">
                        <a:buFont typeface="Arial" panose="020B0604020202020204" pitchFamily="34" charset="0"/>
                        <a:buNone/>
                      </a:pPr>
                      <a:r>
                        <a:rPr lang="en-US" sz="1400" dirty="0">
                          <a:latin typeface="Times New Roman" pitchFamily="18" charset="0"/>
                          <a:cs typeface="Times New Roman" pitchFamily="18" charset="0"/>
                        </a:rPr>
                        <a:t>10.</a:t>
                      </a:r>
                    </a:p>
                  </a:txBody>
                  <a:tcPr/>
                </a:tc>
                <a:tc>
                  <a:txBody>
                    <a:bodyPr/>
                    <a:lstStyle/>
                    <a:p>
                      <a:r>
                        <a:rPr lang="en-US" sz="1400" dirty="0">
                          <a:latin typeface="Times New Roman" pitchFamily="18" charset="0"/>
                          <a:cs typeface="Times New Roman" pitchFamily="18" charset="0"/>
                        </a:rPr>
                        <a:t>Fake currency detection using Hidden Markov Model.</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Feature Extraction </a:t>
                      </a:r>
                    </a:p>
                    <a:p>
                      <a:pPr marL="285750" indent="-285750">
                        <a:buFont typeface="Arial" panose="020B0604020202020204" pitchFamily="34" charset="0"/>
                        <a:buChar char="•"/>
                      </a:pPr>
                      <a:r>
                        <a:rPr lang="en-US" sz="1400" dirty="0">
                          <a:latin typeface="Times New Roman" pitchFamily="18" charset="0"/>
                          <a:cs typeface="Times New Roman" pitchFamily="18" charset="0"/>
                        </a:rPr>
                        <a:t>Color Histogram</a:t>
                      </a:r>
                    </a:p>
                    <a:p>
                      <a:pPr marL="285750" indent="-285750">
                        <a:buFont typeface="Arial" panose="020B0604020202020204" pitchFamily="34" charset="0"/>
                        <a:buChar char="•"/>
                      </a:pPr>
                      <a:r>
                        <a:rPr lang="en-US" sz="1400" dirty="0">
                          <a:latin typeface="Times New Roman" pitchFamily="18" charset="0"/>
                          <a:cs typeface="Times New Roman" pitchFamily="18" charset="0"/>
                        </a:rPr>
                        <a:t>Multinomial Chi-square test.</a:t>
                      </a:r>
                    </a:p>
                    <a:p>
                      <a:pPr marL="285750" indent="-285750">
                        <a:buFont typeface="Arial" panose="020B0604020202020204" pitchFamily="34" charset="0"/>
                        <a:buChar char="•"/>
                      </a:pPr>
                      <a:endParaRPr lang="en-US" sz="1400"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American Dollar and Euro</a:t>
                      </a:r>
                    </a:p>
                  </a:txBody>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Probabilistic</a:t>
                      </a:r>
                      <a:r>
                        <a:rPr lang="en-US" sz="1400" baseline="0" dirty="0">
                          <a:latin typeface="Times New Roman" pitchFamily="18" charset="0"/>
                          <a:cs typeface="Times New Roman" pitchFamily="18" charset="0"/>
                        </a:rPr>
                        <a:t> model</a:t>
                      </a:r>
                      <a:endParaRPr lang="en-US" sz="14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Times New Roman" pitchFamily="18" charset="0"/>
                          <a:cs typeface="Times New Roman" pitchFamily="18" charset="0"/>
                        </a:rPr>
                        <a:t>Different values for different Currencies.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38938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5876</TotalTime>
  <Words>2825</Words>
  <Application>Microsoft Office PowerPoint</Application>
  <PresentationFormat>On-screen Show (4:3)</PresentationFormat>
  <Paragraphs>335</Paragraphs>
  <Slides>39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Arial</vt:lpstr>
      <vt:lpstr>Calibri</vt:lpstr>
      <vt:lpstr>Calibri Light</vt:lpstr>
      <vt:lpstr>Cambria</vt:lpstr>
      <vt:lpstr>Times New Roman</vt:lpstr>
      <vt:lpstr>Wingdings</vt:lpstr>
      <vt:lpstr>Office Theme</vt:lpstr>
      <vt:lpstr>1_Office Theme</vt:lpstr>
      <vt:lpstr>Counterfeit Currency Detection Using Resource Efficient Neural Networks</vt:lpstr>
      <vt:lpstr>      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Architectural Diagram </vt:lpstr>
      <vt:lpstr>Modules Description</vt:lpstr>
      <vt:lpstr>Modules Description</vt:lpstr>
      <vt:lpstr>Modules Description</vt:lpstr>
      <vt:lpstr>Modules Description</vt:lpstr>
      <vt:lpstr>PowerPoint Presentation</vt:lpstr>
      <vt:lpstr>Equation, derivation and algorithms used.</vt:lpstr>
      <vt:lpstr>Equation, derivation and algorithms used.</vt:lpstr>
      <vt:lpstr>Equation, derivation and algorithms used.</vt:lpstr>
      <vt:lpstr>Screenshot of the Project</vt:lpstr>
      <vt:lpstr>Screenshot of the Project</vt:lpstr>
      <vt:lpstr>Screenshot of the Project</vt:lpstr>
      <vt:lpstr>Screenshot of the Project</vt:lpstr>
      <vt:lpstr>Screenshot of the Project</vt:lpstr>
      <vt:lpstr>Screenshot of the Project </vt:lpstr>
      <vt:lpstr>Screenshot of the Project</vt:lpstr>
      <vt:lpstr>Results and Discussions</vt:lpstr>
      <vt:lpstr>Results and Discussions</vt:lpstr>
      <vt:lpstr>Results and Discussions</vt:lpstr>
      <vt:lpstr>Results and Discussions</vt:lpstr>
      <vt:lpstr>Results and Discussions</vt:lpstr>
      <vt:lpstr>PowerPoint Presentation</vt:lpstr>
      <vt:lpstr>PowerPoint Presentation</vt:lpstr>
      <vt:lpstr>PowerPoint Presentation</vt:lpstr>
      <vt:lpstr>PowerPoint Presentation</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DFT REPORT</dc:title>
  <dc:creator>prabhu</dc:creator>
  <cp:lastModifiedBy>Mita Mittra</cp:lastModifiedBy>
  <cp:revision>1548</cp:revision>
  <dcterms:created xsi:type="dcterms:W3CDTF">2006-08-16T00:00:00Z</dcterms:created>
  <dcterms:modified xsi:type="dcterms:W3CDTF">2020-05-24T16:50:07Z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