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81" r:id="rId22"/>
    <p:sldId id="275" r:id="rId23"/>
    <p:sldId id="277" r:id="rId24"/>
    <p:sldId id="276" r:id="rId25"/>
    <p:sldId id="278" r:id="rId26"/>
    <p:sldId id="279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86EAC-2C39-4FFC-9FAE-633AEDEF3A1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2DB1-3DEC-4B90-8613-8071B3BB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7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32DB1-3DEC-4B90-8613-8071B3BB48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1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64741DB-70BE-4F15-B499-BC5F80B0C72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3/27/2020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8B45639-FC3A-4B21-B930-B659F32EB88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230120" y="33264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Times New Roman"/>
              </a:rPr>
              <a:t>Dataset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838080" y="1317240"/>
            <a:ext cx="10515240" cy="48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dataset contains 9358 instances of hourly averaged responses from an array of 5 metal oxide chemical sensors embedded in an Air Quality Chemical Multisensor Device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Contains 14 attributes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1230120" y="33264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Times New Roman"/>
              </a:rPr>
              <a:t>Complete Linkage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838080" y="1317240"/>
            <a:ext cx="10515240" cy="48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0" name="Picture 5"/>
          <p:cNvPicPr/>
          <p:nvPr/>
        </p:nvPicPr>
        <p:blipFill>
          <a:blip r:embed="rId2"/>
          <a:stretch/>
        </p:blipFill>
        <p:spPr>
          <a:xfrm>
            <a:off x="1013760" y="1450080"/>
            <a:ext cx="10164240" cy="5220000"/>
          </a:xfrm>
          <a:prstGeom prst="rect">
            <a:avLst/>
          </a:prstGeom>
          <a:ln>
            <a:noFill/>
          </a:ln>
        </p:spPr>
      </p:pic>
      <p:sp>
        <p:nvSpPr>
          <p:cNvPr id="71" name="CustomShape 3"/>
          <p:cNvSpPr/>
          <p:nvPr/>
        </p:nvSpPr>
        <p:spPr>
          <a:xfrm>
            <a:off x="8677080" y="4060440"/>
            <a:ext cx="214272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Clustered Instances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1         	2366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2         	3279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3         	3598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4          	114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1230120" y="33264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Times New Roman"/>
              </a:rPr>
              <a:t>Centroid Linkage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838080" y="1317240"/>
            <a:ext cx="10515240" cy="48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" name="Picture 2"/>
          <p:cNvPicPr/>
          <p:nvPr/>
        </p:nvPicPr>
        <p:blipFill>
          <a:blip r:embed="rId2"/>
          <a:stretch/>
        </p:blipFill>
        <p:spPr>
          <a:xfrm>
            <a:off x="1013760" y="1415160"/>
            <a:ext cx="10164240" cy="5220000"/>
          </a:xfrm>
          <a:prstGeom prst="rect">
            <a:avLst/>
          </a:prstGeom>
          <a:ln>
            <a:noFill/>
          </a:ln>
        </p:spPr>
      </p:pic>
      <p:sp>
        <p:nvSpPr>
          <p:cNvPr id="75" name="CustomShape 3"/>
          <p:cNvSpPr/>
          <p:nvPr/>
        </p:nvSpPr>
        <p:spPr>
          <a:xfrm>
            <a:off x="8688240" y="4025520"/>
            <a:ext cx="216468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Clustered Instances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1         	9269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2           	72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3           	15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4            	1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1230120" y="33264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Times New Roman"/>
              </a:rPr>
              <a:t>Hierarchical Clustering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7" name="Picture 10"/>
          <p:cNvPicPr/>
          <p:nvPr/>
        </p:nvPicPr>
        <p:blipFill>
          <a:blip r:embed="rId2"/>
          <a:stretch/>
        </p:blipFill>
        <p:spPr>
          <a:xfrm>
            <a:off x="6512400" y="3973320"/>
            <a:ext cx="5573880" cy="2862720"/>
          </a:xfrm>
          <a:prstGeom prst="rect">
            <a:avLst/>
          </a:prstGeom>
          <a:ln>
            <a:noFill/>
          </a:ln>
        </p:spPr>
      </p:pic>
      <p:pic>
        <p:nvPicPr>
          <p:cNvPr id="78" name="Picture 11"/>
          <p:cNvPicPr/>
          <p:nvPr/>
        </p:nvPicPr>
        <p:blipFill>
          <a:blip r:embed="rId3"/>
          <a:stretch/>
        </p:blipFill>
        <p:spPr>
          <a:xfrm>
            <a:off x="207000" y="3973320"/>
            <a:ext cx="5573880" cy="2862720"/>
          </a:xfrm>
          <a:prstGeom prst="rect">
            <a:avLst/>
          </a:prstGeom>
          <a:ln>
            <a:noFill/>
          </a:ln>
        </p:spPr>
      </p:pic>
      <p:pic>
        <p:nvPicPr>
          <p:cNvPr id="79" name="Picture 12"/>
          <p:cNvPicPr/>
          <p:nvPr/>
        </p:nvPicPr>
        <p:blipFill>
          <a:blip r:embed="rId4"/>
          <a:stretch/>
        </p:blipFill>
        <p:spPr>
          <a:xfrm>
            <a:off x="6512400" y="1107360"/>
            <a:ext cx="5580000" cy="2865600"/>
          </a:xfrm>
          <a:prstGeom prst="rect">
            <a:avLst/>
          </a:prstGeom>
          <a:ln>
            <a:noFill/>
          </a:ln>
        </p:spPr>
      </p:pic>
      <p:pic>
        <p:nvPicPr>
          <p:cNvPr id="80" name="Picture 13"/>
          <p:cNvPicPr/>
          <p:nvPr/>
        </p:nvPicPr>
        <p:blipFill>
          <a:blip r:embed="rId5"/>
          <a:stretch/>
        </p:blipFill>
        <p:spPr>
          <a:xfrm>
            <a:off x="207000" y="1107360"/>
            <a:ext cx="5580000" cy="286560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2074320" y="1161720"/>
            <a:ext cx="1839240" cy="2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Average Linkage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8379720" y="1161720"/>
            <a:ext cx="1839240" cy="2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Single Linkage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8379720" y="4038480"/>
            <a:ext cx="1839240" cy="2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Centroid Linkage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2074320" y="4038480"/>
            <a:ext cx="1839240" cy="2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Complete Linkage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/>
          <p:cNvPicPr/>
          <p:nvPr/>
        </p:nvPicPr>
        <p:blipFill>
          <a:blip r:embed="rId2"/>
          <a:stretch/>
        </p:blipFill>
        <p:spPr>
          <a:xfrm>
            <a:off x="2618640" y="3287520"/>
            <a:ext cx="6951600" cy="357012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1230120" y="33264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Times New Roman"/>
              </a:rPr>
              <a:t>DBSCAN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295280"/>
            <a:ext cx="10515240" cy="48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00000"/>
                </a:solidFill>
                <a:uFillTx/>
                <a:latin typeface="Calibri"/>
              </a:rPr>
              <a:t>2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parameter (MinPts, eps)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Suitable for Low Dimension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Knee method for determining the optimal eps value with respect to a predefined MinPts.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/>
          <p:cNvPicPr/>
          <p:nvPr/>
        </p:nvPicPr>
        <p:blipFill>
          <a:blip r:embed="rId2"/>
          <a:stretch/>
        </p:blipFill>
        <p:spPr>
          <a:xfrm>
            <a:off x="2618640" y="3287520"/>
            <a:ext cx="6951600" cy="3570120"/>
          </a:xfrm>
          <a:prstGeom prst="rect">
            <a:avLst/>
          </a:prstGeom>
          <a:ln>
            <a:noFill/>
          </a:ln>
        </p:spPr>
      </p:pic>
      <p:sp>
        <p:nvSpPr>
          <p:cNvPr id="89" name="TextShape 1"/>
          <p:cNvSpPr txBox="1"/>
          <p:nvPr/>
        </p:nvSpPr>
        <p:spPr>
          <a:xfrm>
            <a:off x="1230120" y="33264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Times New Roman"/>
              </a:rPr>
              <a:t>DBSCAN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295280"/>
            <a:ext cx="10515240" cy="48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00000"/>
                </a:solidFill>
                <a:uFillTx/>
                <a:latin typeface="Calibri"/>
              </a:rPr>
              <a:t>2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parameters (MinPts, eps)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Suitable for Low Dimension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Knee method for determining the optimal eps value with respect to a predefined MinPts.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230120" y="33264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Times New Roman"/>
              </a:rPr>
              <a:t>DBSCAN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Picture 4"/>
          <p:cNvPicPr/>
          <p:nvPr/>
        </p:nvPicPr>
        <p:blipFill>
          <a:blip r:embed="rId2"/>
          <a:stretch/>
        </p:blipFill>
        <p:spPr>
          <a:xfrm>
            <a:off x="2045880" y="2561040"/>
            <a:ext cx="8088480" cy="429660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936000" y="835200"/>
            <a:ext cx="6095520" cy="211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dbscan 		Pts=9357 	MinPts=5 eps=0.22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 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        			0    	1 	2 	3 	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border 		89  	103 	4 	0 	6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seed    		0 	9147 	1 	5 	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total  			89 	9250 	5 	5 	8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230120" y="33264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Times New Roman"/>
              </a:rPr>
              <a:t>Clique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317240"/>
            <a:ext cx="10515240" cy="48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2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parameters (Number of Intervals, Density Threshold)</a:t>
            </a:r>
            <a:endParaRPr lang="en-US" sz="28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Suitable for Low Dimension</a:t>
            </a:r>
            <a:endParaRPr lang="en-US" sz="28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Overlapping results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2231640" y="3150360"/>
            <a:ext cx="7728480" cy="29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Aft>
                <a:spcPts val="799"/>
              </a:spcAf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Clustered Instances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799"/>
              </a:spcAf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0	1 dimensional subspace		6812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799"/>
              </a:spcAf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1	1 dimensional subspace		9069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799"/>
              </a:spcAf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2	1 dimensional subspace		6762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799"/>
              </a:spcAf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3	1 dimensional subspace		7157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799"/>
              </a:spcAf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4	2 dimensional subspace		6791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799"/>
              </a:spcAf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5	2 dimensional subspace		6707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799"/>
              </a:spcAf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6	2 dimensional subspace		6918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230120" y="33264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Times New Roman"/>
              </a:rPr>
              <a:t>Clique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317240"/>
            <a:ext cx="10515240" cy="48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9" name="Picture 5"/>
          <p:cNvPicPr/>
          <p:nvPr/>
        </p:nvPicPr>
        <p:blipFill>
          <a:blip r:embed="rId2"/>
          <a:stretch/>
        </p:blipFill>
        <p:spPr>
          <a:xfrm>
            <a:off x="2383200" y="1317240"/>
            <a:ext cx="7425000" cy="501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4"/>
          <p:cNvPicPr/>
          <p:nvPr/>
        </p:nvPicPr>
        <p:blipFill>
          <a:blip r:embed="rId2"/>
          <a:stretch/>
        </p:blipFill>
        <p:spPr>
          <a:xfrm>
            <a:off x="1660320" y="2806560"/>
            <a:ext cx="8871120" cy="4051080"/>
          </a:xfrm>
          <a:prstGeom prst="rect">
            <a:avLst/>
          </a:prstGeom>
          <a:ln>
            <a:noFill/>
          </a:ln>
        </p:spPr>
      </p:pic>
      <p:sp>
        <p:nvSpPr>
          <p:cNvPr id="101" name="TextShape 1"/>
          <p:cNvSpPr txBox="1"/>
          <p:nvPr/>
        </p:nvSpPr>
        <p:spPr>
          <a:xfrm>
            <a:off x="1230120" y="33264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Times New Roman"/>
              </a:rPr>
              <a:t>EM Clustering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429320" y="3898800"/>
            <a:ext cx="3102120" cy="22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Aft>
                <a:spcPts val="799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Clustered Instances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799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0	1781 (19%)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799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1	1177 (13%)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799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2	3910 (42%)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799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3	1386 (15%)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799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4	1103 (12%)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838080" y="1306440"/>
            <a:ext cx="10515240" cy="48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00000"/>
                </a:solidFill>
                <a:uFillTx/>
                <a:latin typeface="Calibri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parameter (Number of Clusters)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Suitable for High Dimension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230120" y="33264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Times New Roman"/>
              </a:rPr>
              <a:t>Redundant Features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295280"/>
            <a:ext cx="10515240" cy="48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>
                <a:latin typeface="Calibri" panose="020F0502020204030204" pitchFamily="34" charset="0"/>
                <a:cs typeface="Calibri" panose="020F0502020204030204" pitchFamily="34" charset="0"/>
              </a:rPr>
              <a:t>Some of the features are redundant: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>
                <a:latin typeface="Calibri" panose="020F0502020204030204" pitchFamily="34" charset="0"/>
                <a:cs typeface="Calibri" panose="020F0502020204030204" pitchFamily="34" charset="0"/>
              </a:rPr>
              <a:t>Humidity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spc="-1">
                <a:latin typeface="Calibri" panose="020F0502020204030204" pitchFamily="34" charset="0"/>
                <a:cs typeface="Calibri" panose="020F0502020204030204" pitchFamily="34" charset="0"/>
              </a:rPr>
              <a:t>Temperature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>
                <a:latin typeface="Calibri" panose="020F0502020204030204" pitchFamily="34" charset="0"/>
                <a:cs typeface="Calibri" panose="020F0502020204030204" pitchFamily="34" charset="0"/>
              </a:rPr>
              <a:t>Relative Humidity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58FF100-8B96-4E9E-8377-DAFE6ADDD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1" t="13964" r="8230" b="10256"/>
          <a:stretch/>
        </p:blipFill>
        <p:spPr>
          <a:xfrm>
            <a:off x="6223000" y="3429000"/>
            <a:ext cx="4326810" cy="221598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19DEF916-B9B1-4D39-BB9B-BB56D1198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129" y="3429000"/>
            <a:ext cx="2832823" cy="2725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230120" y="33264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Times New Roman"/>
              </a:rPr>
              <a:t>Clustering Algorithms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838080" y="1317240"/>
            <a:ext cx="10515240" cy="48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For the purpose of clustering, date and time are removed from the features set. In this case, we have 9357 instances and 13 attributes.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Algorithms which calculate the distance, works better with low dimension, in high dimensions, different between the distances are insignificant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Plots are based on the first and second features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230120" y="33264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70C0"/>
                </a:solidFill>
                <a:latin typeface="Times New Roman"/>
              </a:rPr>
              <a:t>Prediction using neural networks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295280"/>
            <a:ext cx="10515240" cy="48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Data Points are sequences of time (average hourly)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Interesting Task: </a:t>
            </a:r>
            <a:r>
              <a:rPr lang="en-US" sz="28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prediction of trend and next values (using the past)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Assuming no time warp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8AFD114-A4CF-4825-84B1-91765DC5C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" t="25350" r="37963" b="36461"/>
          <a:stretch/>
        </p:blipFill>
        <p:spPr>
          <a:xfrm>
            <a:off x="1117600" y="2981751"/>
            <a:ext cx="8919960" cy="317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788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230120" y="33264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70C0"/>
                </a:solidFill>
                <a:latin typeface="Times New Roman"/>
              </a:rPr>
              <a:t>Missing data for prediction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295280"/>
            <a:ext cx="10515240" cy="48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Missing data as part of input features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When replaced by median</a:t>
            </a:r>
            <a:r>
              <a:rPr lang="en-CA" sz="28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only increases error slightly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Missing data as part of target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When replaced by median</a:t>
            </a:r>
            <a:r>
              <a:rPr lang="en-CA" sz="28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increase error and lowers prediction quality by a considerable amount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Solution: Using last known value instead of median or removing it from error calculation</a:t>
            </a:r>
            <a:endParaRPr lang="en-CA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CA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CA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5572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230120" y="33264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70C0"/>
                </a:solidFill>
                <a:latin typeface="Times New Roman"/>
              </a:rPr>
              <a:t>Modelling: Recurrent Neural Networks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295280"/>
            <a:ext cx="10515240" cy="48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spc="-1" dirty="0">
                <a:latin typeface="Arial"/>
              </a:rPr>
              <a:t>What kind of neural network?</a:t>
            </a:r>
            <a:endParaRPr lang="en-CA" sz="28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spc="-1" dirty="0">
                <a:latin typeface="Arial"/>
              </a:rPr>
              <a:t>How they train it?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6D1E489-1B76-46AF-BB42-138A5824DE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16" t="45741" r="22709" b="27222"/>
          <a:stretch/>
        </p:blipFill>
        <p:spPr>
          <a:xfrm>
            <a:off x="1053980" y="2724150"/>
            <a:ext cx="8672708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41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230120" y="33264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70C0"/>
                </a:solidFill>
                <a:latin typeface="Times New Roman"/>
              </a:rPr>
              <a:t>Modelling: Recurrent Neural Networks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295280"/>
            <a:ext cx="10515240" cy="48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CA" sz="28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Why it’s not enough?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DB633AF-816B-4683-9CE8-8930B74CC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4" t="29145" r="16771" b="21110"/>
          <a:stretch/>
        </p:blipFill>
        <p:spPr>
          <a:xfrm>
            <a:off x="1103120" y="2240140"/>
            <a:ext cx="8458200" cy="3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799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230120" y="33264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70C0"/>
                </a:solidFill>
                <a:latin typeface="Times New Roman"/>
              </a:rPr>
              <a:t>Modelling: LSTM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295280"/>
            <a:ext cx="10515240" cy="48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spc="-1" dirty="0">
                <a:latin typeface="Arial"/>
              </a:rPr>
              <a:t>Understanding LSTMs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3679612-D1EE-4B4A-ABF1-BD6A8DECC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79" t="23889" r="14465" b="28703"/>
          <a:stretch/>
        </p:blipFill>
        <p:spPr>
          <a:xfrm>
            <a:off x="1039620" y="2311520"/>
            <a:ext cx="866318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037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230120" y="33264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70C0"/>
                </a:solidFill>
                <a:latin typeface="Times New Roman"/>
              </a:rPr>
              <a:t>Modelling: CNNs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295280"/>
            <a:ext cx="10515240" cy="48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spc="-1" dirty="0">
                <a:latin typeface="Arial"/>
              </a:rPr>
              <a:t>CNNs for prediction of time sequences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spc="-1" dirty="0">
                <a:latin typeface="Arial"/>
              </a:rPr>
              <a:t>No looking at the future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spc="-1" dirty="0">
                <a:latin typeface="Arial"/>
              </a:rPr>
              <a:t>Limited memory from the past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spc="-1" dirty="0">
                <a:latin typeface="Arial"/>
              </a:rPr>
              <a:t>Easier to train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B99E8CB-9715-439F-B246-097DA22FFE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55" t="43889" r="24062" b="12222"/>
          <a:stretch/>
        </p:blipFill>
        <p:spPr>
          <a:xfrm>
            <a:off x="6095700" y="2387720"/>
            <a:ext cx="51308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53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230120" y="33264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70C0"/>
                </a:solidFill>
                <a:latin typeface="Times New Roman"/>
              </a:rPr>
              <a:t>Analysis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295280"/>
            <a:ext cx="10515240" cy="48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spc="-1" dirty="0">
                <a:latin typeface="Arial"/>
              </a:rPr>
              <a:t>Comparison of accuracies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spc="-1" dirty="0">
                <a:latin typeface="Arial"/>
              </a:rPr>
              <a:t>Which model is better?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spc="-1" dirty="0">
                <a:latin typeface="Arial"/>
              </a:rPr>
              <a:t>The importance of the past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spc="-1" dirty="0">
                <a:latin typeface="Arial"/>
              </a:rPr>
              <a:t>how much is two days ago relevant for today’s prediction?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spc="-1" dirty="0">
                <a:latin typeface="Arial"/>
              </a:rPr>
              <a:t>Importance of the parameters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spc="-1" dirty="0">
                <a:latin typeface="Arial"/>
              </a:rPr>
              <a:t>Is Co2 more important in N2 or something else is more important?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spc="-1" dirty="0">
                <a:latin typeface="Arial"/>
              </a:rPr>
              <a:t>Is there a cycle that the network can use (especially CNN)?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spc="-1" dirty="0">
                <a:latin typeface="Arial"/>
              </a:rPr>
              <a:t>7days? 24hours?</a:t>
            </a:r>
          </a:p>
        </p:txBody>
      </p:sp>
    </p:spTree>
    <p:extLst>
      <p:ext uri="{BB962C8B-B14F-4D97-AF65-F5344CB8AC3E}">
        <p14:creationId xmlns:p14="http://schemas.microsoft.com/office/powerpoint/2010/main" val="10504582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Analysis: Linear Regression</a:t>
            </a: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0771" y="1690200"/>
            <a:ext cx="10125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attempts to 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relationship between two variables by fitting a linear equation to observed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presence of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nitrogen oxides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air.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data:image/png;base64,iVBORw0KGgoAAAANSUhEUgAAAYoAAAESCAYAAADjS5I+AAAABHNCSVQICAgIfAhkiAAAAAlwSFlzAAALEgAACxIB0t1+/AAAADl0RVh0U29mdHdhcmUAbWF0cGxvdGxpYiB2ZXJzaW9uIDMuMC4zLCBodHRwOi8vbWF0cGxvdGxpYi5vcmcvnQurowAAIABJREFUeJzsvXt8VOWd+P8+c89cksyQewIYrgZBBbmIolW0atXqtnW9dV27teq3Vrrai+KVamvttpaq2GrLdrutrlq10P7W1tYtKCIqoiACBkgghITJZZLJTOZ6Zuac5/fHacYEkpCEJBB43q+XL8zJuXzOzMnzOZ+7IoQQSCQSiUTSB6ajLYBEIpFIjm2kopBIJBJJv0hFIZFIJJJ+kYpCIpFIJP0iFYVEIpFI+kUqColEIpH0i1QUxxGNjY3Mnj2719898cQT/PGPfxxliWDVqlWcccYZXHnllVx55ZVcccUVLF68mLvuugtVVUddnoFw33338c477wzLubrf/z/90z9x5ZVXcu2117Jly5YjPvfs2bNpbGxk27ZtfPOb3+x3348//pgHH3xw0Nd4+OGHWbFixVBFPCxf/OIXufTSSxlolv7999/P9u3bh3y9VatWceuttw75+BMVy9EWQDI6/Pu///tRu/bcuXP55S9/mf1ZVVWuu+46Vq9ezbXXXnvU5OqLRx55ZFjPd/D9r127liVLlvDmm29isRz5n+CsWbN48skn+92ntraWlpaWI77WcLJ161ZSqRRWq5X169dz7rnnHvaYd955h2uuuWYUpJN0RyqKE4SlS5cydepUbrrpJmbNmsUtt9zChg0baG1t5Wtf+xrXX389AC+//DIvvPACuq6Tn5/PAw88wOTJk6mrq+Phhx8mFosRCAQ4+eSTefzxx7Hb7cycOZMLLriAnTt38thjjzFr1qx+ZQmFQkSjUfLy8gBoaWnh4YcfpqmpiXQ6zWWXXcb/+3//DzDeAH/1q1/hcDg488wz+d3vfscnn3zCihUr+Oijj2htbWX69Ok89thjPP3007z++uvouk55eTnLli2juLiY119/naeffhpFUTCbzdx1113Mmzevz+033HADX/7yl7nkkkv4+9//zlNPPYWu67hcLu655x5OPfVUVqxYwYEDBwgEAhw4cIDi4mJ+8pOfUFRUdNjvYuHChQQCATo7O/nxj39MKBSioaGB8847j3//93/nscceY9OmTWiaxowZM7j//vtxu9188MEHfP/730dRFGbNmoWu6wBs3LiR73//+7z66qvEYjF+8IMfsHnzZsxmMxdeeCHXXXcdTz75JJFIhHvuuYdHH32UtWvX8vTTT5NOp3E4HNx9993Mnj2baDTKfffdx86dOykqKsJsNnPGGWf0kF/TNBYvXszPf/5zZs6cCcAdd9zB/PnzWbBgAffddx+pVAohBFdddRVf/vKXe/0cXnjhBc477zy8Xi+//e1veyiKN954g8cffxxd13E6nTz00EO89tprtLa28p3vfIcf//jHPPbYY9nvCejxvb3yyiv8/ve/J51OEw6Hufnmm7PPuGQICMlxQ0NDgzj99NN7/d3dd98t/vM//1MIIcS0adPEs88+K4QQYtu2bWLmzJkimUyKjRs3iuuvv17E43EhhBDr168Xl1xyiRBCiB/96Efij3/8oxBCiFQqJS6//HLx17/+NXu+1atX93rdP/zhD2LOnDniiiuuEBdffLFYsGCBuOaaa8QLL7yQ3eeGG24Qa9asEUIIkUwmxQ033CD+/Oc/i5qaGrFw4ULR1NQkhBBixYoVYtq0aUIIIZ588klx8cUXi3Q6LYQQYvXq1eKOO+7I/vziiy+Kr33ta0IIIS644AKxZcuW7D2tWLGi3+3/8i//Il577TVRW1srzjrrLLF//34hhBDvvPOOOPvss0UkEhFPPvmkuOCCC0QkEhFCCHHrrbeKJ554otf7v+WWW7I/67oufvOb34jLL788+73ceOON2d+vWLFC/OhHPxK6rgshhPjpT38qli1bJlRVFWeddZZ45513hBBC/O///q+YNm2aaGhoEO+995647LLLhBBC/PCHPxR33nmnyGQyQlVV8eUvf1m89957PeSoq6sTl19+uQgGg0IIIXbv3i3OPvtsEYvFxCOPPCLuuusuoeu6aG9vF+eee6548sknD7mvJ554Qjz00ENCCCFCoZCYP3++6OzsFPfcc4/45S9/KYQQorW1Vdxxxx1C07RDju/o6BCzZs0Su3btEq2trWLGjBmipqZGCCFEIBAQZ5xxhtixY4cQQoi//e1v4qabbhJCCHH++eeLjz/+uMf31EXXz9FoVFx99dXZ+9uyZUv27+Lg70MyMKRFcYJywQUXAHDKKaeQSqWIx+O8+eab1NfX93AHdXZ2EgqF+O53v8uGDRtYuXIl+/bto7W1lXg8nt1v7ty5fV6ry/Wi6zq/+MUvePXVV7NvgfF4nE2bNhEOh3niiSey23bu3Elraytnn302JSUlAPzLv/xLD3/56aefnnXdvPHGG2zbto0vfelLAOi6TiKRAOCyyy7j9ttv5zOf+Qxnn302N998c7/bu3jvvfc488wzGT9+PGBYAj6fL+sjnz9/Pm63G4AZM2YQDod7vf8PPviAK6+8EkVRSKVSTJo0qYerqPsb+5tvvkkkEsnGSNLpNOPGjWP37t1YLBYWLlwIwOWXX95rzOGdd97hnnvuwWw2Yzabee655wDDMuuiy5L8yle+kt2mKAr79+/n3Xff5d5770VRFHw+H5/97Gd7vacvfelLXHXVVSxdupRXX32VxYsX4/F4+OxnP8vdd9/Nxx9/zMKFC7n//vsxmQ4Nha5atYopU6Ywbdo0AM466yx+97vf8fDDD7N582amTp3KjBkzALjooou46KKLepWjN1wuF8888wzr1q1j37597Ny5s8ezKhk8UlGcoNjtdsBYIACEEOi6zpVXXsl3v/tdwFhsW1tbycvL484770TTND73uc9x3nnn0dTU1CMA6XQ6D3tNk8nE7bffzpYtW1i6dCnPPPMMuq4jhODFF18kJycHgGAwiN1uZ9WqVT2uYTabe5yv+zV1Xe/hQkulUtmF+8477+RLX/oSGzZsYNWqVfzXf/0Xr7zySp/bu5+z6/PpQghBJpMBwOFwZLcritJnQPbgGMXBHHwf9957L5/5zGcAiMViqKqK3+8/5Py9xTcsFksPmZuamnrI2XWNhQsX8vjjj/fYr8tt1t9n3kV5eTkzZszgzTffZNWqVdx7770AnH/++fztb3/jnXfe4d133+XnP/85q1atyir7rvO/+OKLhMNhFi9eDEAikeD999/nzjvvxGw297gHIQS7du3i5JNPPkSO7rKm02kAmpubueaaa7j66qs544wzuOSSS3jjjTd6vQ/JwJBZT5IsixYt4s9//jOtra2A4UO+8cYbAXj77bf5xje+waWXXgoYgUhN04Z0nWXLlrFhwwb+/ve/43a7Of300/nNb34DGBbMddddx5o1a1i0aBHvvvtuNgj78ssv9yv7K6+8QjQaBYwsr7vuuotMJsPixYtJJBJcd911LFu2jF27dpFKpfrc3sXChQt5++23aWhoAODdd9+lqamJ0047bUj3PRAWLVrE//zP/5BKpdB1nQceeIDly5czffp0hBCsW7cOgDVr1vRqwSxcuJDVq1ej6zqpVIpvfvObbNq0CbPZnFVwCxcuZMOGDezZsweAdevWccUVV5BMJjnnnHN45ZVX0HWdcDjMmjVr+pT16quvZuXKlSQSiaxV9O1vf5u//OUvXHbZZSxbtgy3283+/ft7HLdhwwba29v5+9//ztq1a1m7di3r16+nsLCQ3//+95x22mns2bOHmpqa7L12vbx0v4/u1l1tbS27du0CYPv27fh8Pm677TYWLVqUVRJDfV4l0qI47ojH44ekyL744osDOnbRokXcfPPNfPWrX0VRFNxuN0899RSKonDnnXfyjW98A6fTidvtZt68eYcsAANlwoQJ3HzzzTz66KOcc845PPbYY3z/+9/n85//PKlUissvv5wrrrgCgHvuuYebbroJm81GVVVV1uo4mH/+53+mpaWFq6++GkVRKC0t5Uc/+hEWi4V7772X73znO9m37R/+8IfYbLY+t3cxZcoUli1bxu23346maTgcDp555hk8Hs+Q7nsg3HbbbfzHf/wHX/jCF9A0jaqqKpYuXYrVauXnP/853/ve91i+fDlVVVWMGzfukONvv/12HnnkEa688ko0TePSSy/loosuor6+np///OfcfvvtPPXUUzz88MN861vfQgiBxWLh6aefxuVysWTJEpYtW8bnPvc5fD5f1jXUG4sXL+ahhx7q4bK77bbbuO+++/j973+fDabPmzevx3EvvPACV199dY/P0WKxcOutt/Lkk09y00038dhjj3H33XejaRput5uf/exnAHz2s5/lu9/9Lt/73vf4+te/ztKlS1m3bh2TJk3Kuj/PPvtsXnnlFS655BIURWH+/Pn4fD7q6+uP6Ls5kVFEX/ayRHKUaWho4E9/+hO33XYbJpOJ119/nZUrV/ZrWUgkkuFHWhSSY5aSkhJaW1v5/Oc/j9lsxuPx8MMf/vBoiyWRnHBIi0IikUgk/SKD2RKJRCLpF6koJBKJRNIvx0WM4qOPPsrWBQwGVVWHdNxoMxbklDIOH2NBTinj8HE05VRVldNPP/2w+x0XisJut1NVVTXo46qrq4d03GgzFuSUMg4fY0FOKePwcTTlrK6uHtB+0vUkkUgkkn6RikIikUgk/SIVhUQikUj6RSoKiUQikfSLVBQSiUQi6ZfjIutJIpFITjTCjWH8m/zEAjFchS7K5pWRV5E3IteSFoVEIpGMMcKNYXb9aRfpeBp3sZt0PM2uP+0i3Nj78KwjRSoKiUQiGWP4N/lx5Duw59pRTAr2XDuOfAf+Tf4Rud6IKYqtW7dyww03AEZRx/XXX88NN9zATTfdRFtbGwAvvfQSX/ziF7n66quzw0WCwSBf/epXuf7667njjjuy4ywlEolEYhALxLC5bT222dw2YoHYiFxvRBTFypUruf/++1FVFYBHHnmEBx54gGeffZbPfvazrFy5kkAgwLPPPsuLL77Ir3/9a5YvX04qleIXv/gFl19+Oc8//zwzZszg97///UiIKJFIJGMWV6GLVDTVY1sqmsJV6BqR641IMHvChAmsWLGCu+66C4Dly5dn5/Fqmobdbufjjz9m9uzZ2Gw2bDYbEyZMYOfOnXz44YfceuutAJx77rksX768xxD43lBVdcCl6N1JJpNDOm60GQtyShmHj7Egp5Rx+BiKnPH8OP7NfqweKxanhUw8QzqSpmxx2Yjc84goiosvvpjGxsbsz11KYvPmzTz33HP8z//8D+vXr+8xCtHlchGNRolGo9ntLpeLSCRy2OvJXk9HHynj8DEW5JQyDh9DkrMKpkyd8mnWU/nQsp4GqlRGLT32L3/5C08//TS/+tWv8Pl8uN1uYrFP/WmxWAyPx5Pd7nA4iMVi5ObmjpaIEolEMmbIq8gbsXTYgxmVrKc//elPPPfcczz77LOMHz8egFNPPZUPP/wQVVWJRCLs2bOHadOmMWfOHNatWwfAW2+9xRlnnDEaIkokEsmIE24MU726mg9+9QHVq6tHLJ11uBlxi0LTNB555BFKS0tZsmQJAPPmzeOb3/wmN9xwA9dffz1CCO68807sdjtf//rXufvuu3nppZfwer389Kc/HWkRJRKJZMTpqn1w5DtwF7tJRVPs+tMuzDPMcIx7yEZMUVRUVPDSSy8B8P777/e6z9VXX83VV1/dY1tBQQG//vWvR0osiUQiOSp0r30Asv+2bG+B84+mZIdHFtxJJBLJKNBX7YParh4liQaOVBQSiUQyCvRV+2Afd+yPa5WKQiKRSEaBsnllJENJ1E4VoQvUTpVkKIlvpu9oi3ZYpKKQSCSSUSCvIo/pV07H6rQSbYlidVqZfuV0nCXOoy3aYZFtxiUSiWSU6K32wV89Mo38hhNpUUgkEomkX6SikEgkEkm/SEUhkUgkkn6RMQqJRCIZIUZzXOlIIi0KiUQiGQFGe1zpSCItColEctxzNN7s+2rZ4d/kH3NWhVQUEonkuKZxUyObV25GaAJXoYtMMkPEH2H6ldNHdMGOBWK4i909ttncNqIt0RG75kghXU8SieS4JdwYZsvKLZgsJtylbrS0RuCTALqm4980svULoz2udCSRikIikRy3+Df50TIaOd4cFEXB6rRic9mI+qPEArHDn+AI6KtlR9m8shG97kggFYVEIjlu6XL/ZJKZ7DZLjiUbqxhJ+mrZMdbiEyBjFBKJ5DimKyYR+CQAgMVhIdGRQDEro/JmP5rjSkcSaVFIJJLjlrJ5ZZjMJgpnFGK2mYk0RRAZwZyb5xwXC/hoIS0KiURy3NLl/vFv8mNxWCifXz5mi96OJlJRSCSS45rjxf1zNJGuJ4lEIpH0i7QoJBLJCcPx0ntptJEWhUQiOSE4nnovjTYjpii2bt3KDTfcAEB9fT3XXXcd119/PcuWLUPXdQCeeuoprrrqKq699lo+/vjjfveVSCSSI6F77yXFpGDPtePId4x4hfbxwIgoipUrV3L//fejqioAjz76KHfccQfPP/88QgjWrFnDjh07eP/993n55ZdZvnw5Dz30UJ/7SiQSyZESC8SwuW09ttncthGv0D4eGBFFMWHCBFasWJH9eceOHcyfPx+Ac889l3feeYcPP/yQRYsWoSgKZWVlaJpGMBjsdV+JRDKyhBvDVK+u5oNffUD16urj0h1zPPVeGm1GJJh98cUX09jYmP1ZCIGiKAC4XC4ikQjRaJT8/PzsPl3be9v3cKiqSnV19aDlTCaTQzputBkLckoZh4/RljPeHMe/1o/VY8XitNBW00bt5lrKFpfhLHGOiIzx5jjB7UHUdhX7ODu+mb4+rzVUDpYxnh/Hv/nT+8zEM6QjacoWlx3V52IsPJejkvVkMn1quMRiMXJzc3G73cRisR7bPR5Pr/seDrvdTlVV1aDlqq6uHtJxo81YkFPKOHyMtpzVO6uZePLE7LwEALVTxRqyUnV+73IciYzhxjC71u6i2FeMbYKNVDRF8pMkZVOHNwPpEBmrYMrUKZ9mPZUfG1lPR/O5HKiCGpWspxkzZrBx40YA3nrrLebOncucOXN4++230XUdv9+Pruv4fL5e95VIJCPHaPvuj2ZQOa8ij6ovVDH3lrlUfaHqqCuJscKoKIq7776bFStWcM0115BOp7n44ouZOXMmc+fO5ZprrmHJkiU8+OCDfe4rkUhGjtH23cug8thjxFxPFRUVvPTSSwBUVlby3HPPHbLPkiVLWLJkSY9tfe0rkUhGhrJ5Zez60y7AWLBT0RTJUJKJn5k4ItfrUkzdXV1jJah8ohbsyYI7ieQEZ7TnJozVgT4ncsGebOEhkUhGtXFe946u0ZYorkIXEz8z8Zh/M+8eWwGy//o3+Y952Y8UqSgkEsmQOBI3zFjs6No1La87NreNaEv0KEk0ekhFIZFIBk28Oc6utbtw5DtwF7tJRVPs+tOuY3LU53DFFcZybOVIkTEKiUQyaILbg2Oib9JwxhXGamxlOJAWhUQiGTRqu4ptwqEprv25YY5GxtBwxRW6ZFejKuH9YRxeBwXTC8ZEbGU4kBaFRCIZNPZx9kHVXhytjKHhqNnoLnvhyYUUn1qM3WM/YVJjQVoUEolkCPhm+kh+kgQGVnsxGhlDB1ss8fz4YeMKA7FyTuRspy6kRSGRSAaNs8Q5qNqLka7GDjeG+ei/P6J+XT3NHzVTv66eutV1eCo8fcYVBmrlyEpyaVFIJMcloxEPGEyK60hnDNW+VktHbQc543LI8eWQSWSI7ovS8lFLnzUb1aurB2QpnMjZTl1Ii0IiOc44FiuIRzpjyL/Zj8PrwOq0oigKVqcVW54N/2Z/n40AB2opnMjZTl1Ii0IiGUMc6z71vuQb6WpsRSig9LG9DwZqKYzVSvLhRFoUEskY4Vj3qR9OvryKPMrmleEqdBELxPBv8g+blVM6t5REe4J0PI3QBel4mlQ4Renc0j6PGYylcKK3J5eKQiIZIwx0jsPRGvl5OPlG0iU25ZIp+Kb5EJog0ZFAaALPRA9TLpnS5zGj3QxxLCNdTxLJGGGgvYZGu234QOUbSZdYXkUep994+iHpsYc771jsOXU0kIpCIhkjHOs+9cPJN9JN9Q5e9I/1OdRjCakoJJJjmO7BYUVRiLZG8Z7kPaylcCRvykNNrT2cJSPTTMcuUlFIJMcoXT797h1aEZBOpEnFUr1aCkdaP9HbNQfaFfZwlszRcon1xYk6rW4oSEVxFJEPqqQ/evPpeyu9WJ1Wqr5Qdcj+jZsa2bxyM0ITuApdZJIZIv7IoAK0RxpH6M+SOZbSTI9EIZ6ISEVxlJAP6thjtBX7YHz64cYwW1ZuwWQxkVNkVCYHPglQOKNwUMHi0Y4jHC1k/6bBIRXFUUI+qGOLgxV7qD5EzWs1eCd7KZhWMCJKo8unn0llCNYEUcMqZquZwlMKD9nXv8mPltHwFHqylckAUX8Ui2Pgf+YnShzhRJ5WNxRkHcVRQjYaG1t0V+zxYJzAJwFMFhNqSB2xFhll88roqOtg/7r9ZBIZzHYziY4E0dZor0V27mI3mWQmu82SY8laP4O55mDbVYQbw1SvruaDX31A9erqo9oqZKAcrVqTsYq0KI4SJ8qb2/FC9zfQYE0Qm8uGxWEhGUqOqDUY8UfobOgk2hzFO8XLSeedhNlm7rVxXSZpuJsALA4LiY4EilkZVE+iwcYR+nKhls0vI9IYOWI33Ui5+461wPqxzqgpinQ6zdKlSzlw4AAmk4nvf//7WCwWli5diqIoTJ06lWXLlmEymXjqqad48803sVgs3HvvvZx66qmjJeaoIR/UsUV3xa6GVRxeB5lEBkeeAxh+t0XXApxJZihbUIamaqRiKQSizyK7iD9C4YxCok1RIk0RzBYzc26eM+iFdTBxhN5cqPH2OFtWbmHiZyZm3XS1r9WSPymfgukDd9ONZBzvWAqsjwVGTVGsW7eOTCbDiy++yIYNG3j88cdJp9PccccdLFiwgAcffJA1a9ZQVlbG+++/z8svv0xTUxNLlizhD3/4w2iJOWrIB3Vs0V2x2z12EsEEQhcUzSwCht8a7FqAPSUeMmomG3MI1gSxnGLpt8jO4rBQPr98VLLoevP1R/1RtIxmKI02w02nWJQebrqBLPYjHcc7VgLrY4FRUxSVlZVomoau60SjUSwWCx999BHz588H4Nxzz2XDhg1UVlayaNEiFEWhrKwMTdMIBoP4fL4+z62q6pCqMJPJ5NGv3jwZXCcbf/T+iB9/9aHD6Y8JOQ/DiSCjeYaZlu0tdKqdxAIx8qbm0R5rpyXQQjqSpmxx2bB8BslkkgNbD+AocJBypWjf044lx4LJZkLdp5IwJw65Vrw5TnB7ELVdxT7OjpKv9Pk8DYaDz+ub6cNZ4sx+lh1qB2272rC6rdlj/DV+bD4bjQ2NtH3Uhp7SMTlMhPaHUCYopGNp3l/9PhUXVvR77T1b9+AocKCEP+0AK3RBsiYJJx9e9rHwTMLYkHPUFIXT6eTAgQN87nOfo6Ojg2eeeYZNmzahKMZD4HK5iEQiRKNR8vPzs8d1be9PUdjtdqqqDs0rPxzV1dVDOm60GQtynhAyVgHnG//bw3dePrypstXV1Uw+bTLpeBr7RDulZaUEa4JEmiP4pviYf+v8Q4rsdq3dRbGvGNuEf7gxP0lSNvXIZOrvvH78VFVVUeYxLC1HniPrQo2Ni1E0swjveC/JHUkchQ4yyQxmn5mK8RUIXRBtiR7+uzgN4zPoFsdTO1Ws5dYBfY9j4ZmEoyvnQBXUqCmK//7v/2bRokV8+9vfpqmpiRtvvJF0Op39fSwWIzc3F7fbTSwW67Hd4/GMlpgSyYAYabdFd1dXji+HwlMK8ZR7enXZjJSLpr/zdr3R9+ZCnXPzHPzv+1E7Vey5dqObqy4on1kODNxNJ+N4xw6jpihyc3OxWg3zNC8vj0wmw4wZM9i4cSMLFizgrbfe4swzz2TChAn85Cc/4aabbqK5uRld1/u1JiSS45HBxLCGWhNwuIyi/s7b5S7tkvVguTylHvyb/NjzjeB20cwinD5nNt12oIu92Wam/u16FKFQOrdUFqQeJUZNUXzlK1/h3nvv5frrryedTnPnnXcyc+ZMHnjgAZYvX86kSZO4+OKLMZvNzJ07l2uuuQZd13nwwQdHS0SJ5IgZznTOgVotg0m17pKvbVcbob0hCmcWkj8xv9eMoq7zaimNYE2QZDhpFPzNPLTgrz/Zu645mKSN7hlPUy+ZmrUmJEeHUVMULpeLJ5544pDtzz333CHblixZwpIlS0ZDLIlkSPSmEIBhrd4ON4ap/WstTR80IRRB2ZwypnxuyiHnGKiLpvviq4ZUFItC4JMAdo8dZ4ETIDtkqEuZtH7cSiaVIW9CHmabmWRHkmhzFJoxYjYDYChuOtm54NhCFtxJJIOkr/x+s82Mrum07mil84BRJOcqcg06LbTrGh/99iOCu4PkjMsBAQ0bGmiraaNgagFCiB4Wy0DcVN0XXzWikuMzekIFa4I4C5zY3DYC1QEi/giOfAeFVYVGEL0pgtVlJbc8lwmnTsBis9CyvSUb2B/Oz7VL+TZvbqZsXlkPK6k/d1pfilsyPEhFIZEMgO4LUceeDjzlnkPedmv+WoPNacPmtpGOpdFSGoFtAdpr2lEUBVeJq8834h7nVzuI58RJBBI4C5zZGopULEXT+02IlOCk8086xF2UV5GXPU/NX2oOcX11jznY8+xkEplsdTkY7qpkR5K88XnZe7I4LJScXoIlx8L4heMBI0VVrVGH/fPtrnwtDgv1b9Vz0nknZa2d/txpvSruGeYBWz2S/pG9niSSw3DwrOd4W5zWHa3E2+LZfWxuG/HWOIrZaMiXCCZQQypCCEyKiYyaoXVHK2272w57fi2hUbemjngw3qOhXyKYwGQxoaW1Ic2k7t7fyDfVRyqWItGRwJ5rp6Oug/p19bTvbqd1+6f35shzgAJq+FPFkIqmsI/79E1cn+VgAAAgAElEQVR/ODh43nbRaUUoikLL1pbD9pzqa1Z3cHtwWGU8kZGKQnJCMZQGdgcvRK5iFyaziWDNpwtRKprCWeRE13TS8TSZeAahCzCBoiiE94dp/qiZ6lXVrP+P9T2uffD5rW4r7mI3iWCiR5M/NaxiybFgz+vpjulqJNnXgtmlSLo3/HP6nBTOKETP6AgErdtbKZxZSMH0ApLhJI0bG4m3xfFN9ZFoT2C2mhG6oKOug33r9tFZ1zmsDQAPbpLpKnAx/pzxpNU00ZYoVqe1T7ddXw021fbhtXpOZKTrSXLCEG+Os2tt/72DDh49igL73txHXkUevuk+XAUufFN9HHjvAJHmCEIX2eDxSeeeRDqRJtYcQyBQTAqWHAupeIpYIEaqM4Ut10bH3g6sOdbsUKHe0lALZxXSUddBvC2ejVHoGR2Lw4Jv6qfp4l3umHBjmNrXa1EUBUe+A99UQ9auuEP16mpigRhmu5l03JiQlzc+j6ovVuHf5M8Wttk8Ng5sPIBiUmjf3U7RzCJ803y4i9wEqgOE9oYomllE1BQddNylP3rL3LI6rEy5aEqvQ5oOd+xIWD0nMubvfe973zvaQhwpbW1tFBYePmVvuI4bbcaCnGNBxh2v7iDfm2+8cSsKqUiKtk/aqHujDj2to0ZV9q3dh8lsQtd1Gt5uIFwfxp5rJ6Nm6GzsxOFz4CpwYbKaEJrAbDPjyHdQubgS31Qfwd1B8ibkYXPZ0HWd9t3t6GndiAMogIB4IE5wbxCL1YLaqeIqcJGOpbHYjfe2zs5OPG4PjnwH6Via5q3NJENJyueXkzs+F1eBC7PVTCpiKKiCqgL2rd1HKpzKyhWqC+HwOYi1xgjuCuIp95DjMxROOpZm2uenUbGgAkeug/r19eT4clAUBZvThsPnIB1NE24MU3JaCVMvnUrl+ZXEA3E85R7cJW6jW0KRD0VRiAfiFFYd2Xdv89ho2dqCoig97q1ycSWOXMeQjnWd4qKs8tgPah/Nv52BXltaFJITgnBjmOa3m1HHqTjyHSgWBf9GP7qmYzabCTeEqXmthqKZRdhz7bTuaDXe5AEtpaGndRSTQnBXEIvNgslsYv6S+Ye8SXdlHwkEofoQAGk1TTKYRDEr2UU+3hpHjanUranjzG+dif99wz1kc9tIR9N0dHSAgIKqAhx5DmKBGPG2ONOumIZIix7ZTV0up+LTimnc2IjNZcOaY6V1ayupeCp7T9B7munBb+SuAhcWm4XyBeXZt/mDLRbVpcL44euaeyRNMvs61h85sj5Xkk+RikJy3NMV5DXZTVgcFuJtcfav34+rxGVYF8KoJ1DDKtGmKN5Kb7aVOAIyyQwVCypo391OuCFM+YJyfNN8vWYXdf0Xb4/TvLWZRCCBltQw28xoaQ2101BUVpeVWEsM3yQfkcZIj4XOnGPG7XWTTqQJfBLA5rLhLjViFjX/Xw3nPnguQPb6XamkriIXFQsqCNYESYQSoIN3spf8ifk9Po+DF/f+6jDCjWFqX6ul7o061E4Vd6kbTdUI7g0SK4thsR3ayXaoHElblN6OPdKGiJJPkYpCMiYYbMVzb+ms3ule0g1GDAGTkW6KAKvLSseeDmOqmxCMP2t8Nn0UjMwfZ4ETs82cbd99uDkJTR80YbaYKTi5gJZtLaBAJp4hpaWItccorCpEDam4y93Uvl6bva+pl07FH/ETWx8j6o8a1sE/0mNzvDlEmiLU/rUWTdX6TCV1FhitMrJptYep2u7rjRyMAsJgTRB3sRub20ZbdRsFVQWY7WZat7bim+obcDuOI6laH+155ZKeyKwnyTHP4dI+D7d/LBAjsCOAQFCxoIJM2lAAkQMRIv4I8UAcxWYEriP+CB11HXgne0m0JwjVh0iGk+z84072rduHp8Jz2OwiAKEIMrEMJqsJk8WE2WzGZDP+3LSkhtAFuZW5tO1ow2q39riveHMcV6GLWCCGJefTd7lMMoO72E3TB00DTiUd6GjTvIo8qr5Qxdxb5lI2rwz/Jj/rf7CeYE2QeEccq8uQsaCqgER7Ak3VyCQzvQaye8ssG+x3eCTfv2T4kRaF5JhnsO0cav9aS7AmiJbWjPbXLhu6phOtj+I81YlvspHymYqkjLYUwSSdDZ04vA6mXDqFyIGI0XajqoC9a/bSvqsdXdfxlHjY8fIOI7W0qpBYW4xgTRA1rGL32BEIwEjXVFBQ4ypaUCPHl2OMTDUZ+7gKXCgmBbPFjMgIik8rziocgJbtLUz5whRqXqshEUyQ480hk8yQiqUonFhIIpToNZXU/0Hv/v2hjjbFBCgQbY5itpvxFHtwFRoxFvNEMxOnHnqe/qrWh9qSQ7bzOPpIRSE55hlMd9RwY5i6NXVY3VbUDpW2XW3oaR3HOAdpJY3QBelEGsWkkOPNQe1U0XUds82Mc5yTVCSFd5KXubfM5e0fv40aVsmtyMXqtpKOptm/bj++aT6sTms2fuDwOgjVhwjVhfCUecifmE9BVQHtNe0Em4M4ch3ZzCmb04ar2IUQgkhjBFexK1uP0dVGQ61RyavIY87Nc9iycguRpgjuYjeFEwsxmU2UzSkbVCrpUEeb5uTnkFEz5E/MJ1QfwuFxIITAbDUbg5q6WSVdrqHa12ux2q2HKL/6t+uZesnUAX2HBzPU7riS4aNfRXHPPff0+btHH3102IWRSA4m3BimY08HBzYewFXsytYH9NXOwb/Jj8VpIfBJAJEW6JoOOqgRFdc0F9GWKBarhRlXzeCTVz5B13QceY5s4NpkNpEMJgk3htn+/HYy6Qwmi+E+sufaQUB4fxhrjhWTxUQmZfRKaq9tx1noJLg7iLfSi7fSy/QrprP7L7sRaSON1jvZS+kZpaQiKQLbA0YMQYGMmqFxYyMVCyow28zZ/P+KeRXZdt29NR+E4Z/T0H1R9k31GVlUbhuuIhdCM7KtKi+ohMn0qD3psiIURQET2fsBaN/dnnWxFZ1WhKvA+N4GOpdiMN1xJSNDv4ri0ksvBeCFF15g9uzZzJkzh23btrFt27ZREU5yYtO1AHnKPSRCCZKhJAfeO0DhKcabdW8LYywQQ0/rJNoM94zZYSaTyKB2qBSUFzD3lrlUr64mHU9TML2A0L4Q6USazoZOTDYTZpuZSHOE/7vr/4i1xnAWOhGaoPNAJ7nluUacIW5kE4X3h2nd2oo93467xAj2tmxrofSMUpwFTvIn5lN5fiV2txHD6FrUG7c3UjSzKFvc1hWwbtnagm+qD9/MTwvqemvXHQvESMVStG5vRY2o5JbnUnVV1bC4Ybovys4CJxULKmjZ2oLNbWPiZyZmg8jdJ6N1t0Ic+Q40VcPmstH0YRNaxmg3UjSriERHgv3r9jP+nPFYHdYBKzc5wOjo028w+5xzzuGcc84hmUxy8803c8YZZ/CVr3yFYFD2UJGMPF0LkLfSy/gzx5OTn4OW1ogciGSDqAcHThVFofNAJ3kT8rA4LGiqhsliIn9yPonGBPBpK4uuvkl6WicVTxFvj7PvrX0c2HiAWGsMW67h3sioGcxWM50NnYabSIHQvhBtO9sw281Y7BYsORbDxZXnyLqSUtEUBdMKmH7ldKxOa7YVRVfKqqvARfmCcsx2M5lkhrSaZvqV03GWOA/5LLoHdBWzQtsnbaTjaYpPK0ZTNd5b/h4f/ueHRxzgPTj4bbaZ8U31ce5951L1hd6VUfcWGl09pIQuaKttQzEpCF1QOreUk847yQj6f+DvtyXHwXRlZXX/DOUAo9FlQDGKeDzOu+++y6xZs9iyZUuPEaYSyUjR3Q3SlfbZNW+5S0kcHDiNtkZJhVM4C5zYvXa0Vo10LI09z046bjy3XQtP645W1E6VVCRFImzUOyhmBQR0NnZicVowxUwkwgmsOVYS7Qk8pR4mLJpAcHeQUF0I72QvWkojGUqip3WKTy0mEUr0mOR2cIygenV19q3dVeDCVeDKprPmVeT1mv/f/a29qxhQjajU/b2OoplFuEvdBLYH0FSthxIdbErpUArfulshXcqvdWsrWlzDkevItj4BOOn8k4x52Ydpy9GbXFIxHD0GpCgeeeQRnnjiCX7wgx8wadIkfvazn420XBLJYX3TvWXDeE/yUjCjgPbd7aghFbPdjMlsIlQXwpxnpnFTIxXzKsiryMOeZ8fqtJIMJxEZI2NJQUEIYbTUcFjwTfGhdqhkkhlyy3OZfOlkmj5oIlQXIhlK0vRhE54yD54SD56pHuxuO5lkBqvT2ucCOxRXSnel2VUMGKoPIXSB1WlF6IJkKNkjTfdwtR59MdhF+eD7sdiMflSFMwux5lhlbOE4YECKYvLkydx5553s37+f6dOnU1BQMNJySSSHXVD7yoYpPMXoitqxt4NIYwRMYPfYsflsbF65GU+ph7yKPNp2tmHPtZNoT2BxWkDDaNWBEZBNhpK4ClycdJ7xFlwyp4SWj1to39WO0ARWt5VkR5J4W5yMmkGNq0y7dBqnf+X0fhfag9/aFUXBbDdnq7zj+fFD5ih0V5pdxYBqWM12ks0kM0Yq8D+ygYaaUjqcVgiMXNBdMroMSFE899xz/N///R/hcJgvfOEL1NfXy1nWkkOG7ZR5hrdatj83SFc2VON7jXhKPPim+nAWOLNxgWQoSesOI9Bsz7Vj99iJxqKoYTW7WCooKGYFoQlMJhNCCIQQKCg4vU5DASQzFM4spHBmIYHtRpsPxaSgmBRMuhH81tM6yWASXdUJfBIg0hQZ8Ft7d/dZ12Lq3+xnytSeI0+7K03vZC8N6xuMmEi+I9sN1lPuYd8b+0iraRShDGpCHPRdA3EkVshQ+zdJji0GpCj+/Oc/8/zzz/Ov//qv3HjjjXzpS18aabkkxzgHLyptu9qGreV0d3pbgLpnQyVDSRKhBA3vNVB0SlE2G6rxvUZy8nNwFbuMlE0gFo+hdqrs+dse2na10envJBVNGYVxcQ1MYHYYrio1qpJ3Uh4X/ewiKuZVZOszEsEEWkojFU0hMgKry4qW0jDbzXineHHkO9iyckvWajkcvb35Wz3WQ978uyvNVCzF+LPHUzCjgOaPmrG77fim+LIdVMefM57AtsCAJ8T1J0vX9uHswSQZewxIUQjxD//tP/7gbDZbf7tLTgAOXlSsbiuOPEe/i8pA3Br97dP1uz1/24PFYaHotCLKzywnWBMk1hIjciCS7ejq8Dow242W0zaPDS2loSU1orEo7jK30Ybb66BjT4fRsVVJIxBGALbcgafQw/hF44k0RgiXhsmryKNkdonRtwljEU1FUqidKopZwZxjpOGazCZSyRT+TX4iTRGqX6nOptZWXVVFxbyKHvfb3X0Wb4sTrAkS2BsgszdzyOfTl9Ls+kxyvDnZOgXlNIX96/bTsrUlOzZ1MHGQLmRhmwQGqCguu+wyvvzlL+P3+7n55pu58MILR1ouyTFOf4tKX4PuD3ZrfPTfH+EucSN0gavQZfRRet/fq+uj+/FqTKXzQCf+zX6KTy2m9IxSKhZUZLOhAAqmF5BRMzS800CkKYKe0Ym3xHHmOtEyGjn5OTg8DnzTfCTbk5jMJhSzQu6sXEyKiWmfn0b+xPweMuR4cyisKiR8IEwmYkywUyMqJkygQzqexv+hn9I5pTS+30joxRA543LIm5BHMpTk3cfeZeF3FvZQFl2xBy2lZVuEm+1mLA7LYS207p+zUASFswqz2UWHa+vRG7KwTdIXA1IU1113HWeddRa7d++msrKSsrKhDQP55S9/ydq1a0mn01x33XXMnz+fpUuXoigKU6dOZdmyZZhMJp566inefPNNLBYL9957L6eeeuqQricZOfpaVBSTwq4/7TJ6KzVFaXyvkdrXavFO8ZJbnpvdP5PK0FHbQaItkX3j3bJyC4UzC8mkMrRubEUNq5itZmpfq8VZ4MSR7yCTyhizqf/RgiO8P4ye0XGXusnEM3zwqw+ySifijzD+rPE0bGjI1lMUzSqis64TR57h288tz8XpdeKd5KW9tt2YJJfSsXvsJIIJgjVBIs0RwvvDOHwOJl8ymeYtzbRubyUaiBo9m6xm3KVuFBQS7QnigTidBzrxlHpwjjPcPl3/Vr9S3UNRdMUegjXBbLdXTdUoOq0Ii83Sw0I7ePpetDWK9yQv7mI3VruVhvUNTPjMhKyyGOiEuINlARl8lvSk34K7QCBAXV0d119/PWazmZNPPhmr1cpXv/rVQV9o48aNbNmyhRdeeIFnn32W5uZmHn30Ue644w6ef/55hBCsWbOGHTt28P777/Pyyy+zfPlyHnrooSHfnGTk6F6YFWuN0fxeM7v/vBv/h36Ce4PG/3/gN+oUEil2/e+uHvOfgzVBHF4HWlrL9gRKhpPs/vNutv5mK02bmuio66Blewtbf7uVxveNVhLBmiDOAifR5igd+4ysplggxt7X9xrT1/7RXdT/vp+y+WVk4hlyK3KZcPYEihYWkVuWiz3fTue+TqxOo38TQOCTABarBZE24g571+5l75q9ZNQM7hI38bY4HXs6SMfSTLl4Cmd9+yxKTy+l+PRiY3KcBma7oTA6/Z0ARmO9bjjyHXQe6OyxrSv2kFbTZJIZzHYzvlmfjjHtmod9cAfVwI4Awd1BtJTx+eVOyCVUH2Lbc9to2NBAR11Hr11i+0MWtkn6ol+LYuvWrfz2t7+lrq6OBx98ECGM7JBFixYN+kJvv/0206ZN4xvf+AbRaJS77rqLl156ifnz5wNw7rnnsmHDBiorK1m0aBGKolBWVoamaQSDQXw+32GuIBlNuhaV2r/WUremDsWqUHlBJXtf30v9G/W4S904C51oKY14II7QBa3bWo0+QRi1AGa7GUeesZjG2+IkOhJEGiPkjs8l0hRBURRcxS5sLhv+D/x4Sj1EDkSItcVwFblIdBjtroO1QfIn5uOt9BJri9H8YTNt1W3s/N+duApdVJ5XCSZo2tfEgU0HMNvNqGGVcdPHEdsXIx1Po2d0vBO8ZDIZ8krziDfHAbBWWknH07iKXbhLjKI2gKg/SmhfCMWiUDq3FEUo2appe66d3PJcwg1htKRGOp7G6rSiaRoIslZP92FHUy6akp1b3djQCPRdMxJvi9O2q41MKsPuV3cz/uzxtO9uxzvFS6QhQrQ1SiKYYPbNswe9yMvgs6Q3+lUUF154IRdeeCHr1q1j/vz55OTk0NLSQnFx8aAv1NHRgd/v55lnnqGxsZGvf/3rRiriPwLkLpeLSCRCNBolP//TiVxd2/tTFKqq9ug9M1CSyeSQjhttjmU5g4kg7tluhE0QUkOEgiGSahIREmgODTBmNAtF4N/thzKwOC2EI2FSB1IUzSuisaGRto/aUIVKJBAh3BTO1hYkYgmKziwi055h9/rdxFvjoIHJbkK36+ROzyW8M0wsEaP241oOvHGA2P5YVr5Qc4hAfQB7nh1LngXTOBPB6iCpzhRJPYkiFKPxX46J9iajPiIRS6BpRr8i0SDQkhq+WT4wQVSP0rG+A6EJLIUWEq0J/B/5seXbsLqsmGwmcqfl0hntZNdfdqGgYPFYMNlMZCIZKi6qIJQK0VbTRu3mWsoWl+EscRLPj+Pf7MfqsaJbdOqq64wOrYvLqK6uZs/WPTgKHKT2pWj/uJ1EMoFAkGxK0vGHDpxlTiwuC9YJVjyne0hH01S/V03EHSHeHCe4PYjarmIfZ8c309drm5DBcCw/k12MBRlhbMg5oBjFtm3bePfdd1m6dCmPPPIIM2fO5JZbbhnUhfLz85k0aRI2m41JkyZht9tpbm7O/j4Wi5Gbm4vb7SYWi/XY7vF4+j233W6nqmpwLQEAqqurh3TcaHMsyxlbH8M9wc2BAweoGF9BuCxMJpBBT+t4PB70lE5KT5GTn8OkCyfhLHASC8TwnuPN+thtbhvBdUFESODwOFA7VaOuISMw62Y8Tg8lFSXY8+207Gihs74Th8tB3il5WKwWtBZj2ptoEmRaMthsNjRVQ0troECyM4k7x40iFPSwjq/cR/6ifGLNMWMutgKdDZ3YPDYQkIqn6NzfSbw9TrIxiWJVyLRkcBe5yYQyFFUVkTshl5aPW9i3fx8IEDGB0+tEsSmUTijlo5UfMW7SOFKdKdSISiaSoejUIorLixk/cTyA0bYjZKXq/CqogilTpxgZTFv3UHlapRFnaYwQq4lhT9hx68bfRlFFEVqxRmBHAGuBYfFYkhY84zyULyjHVeDKtjop85Sxa+0uin3F2Cb8I+7wSZKyqYZLaqhT447lZ7KLsSAjHF05B6qgBqQo1q5dy6pVqwB48sknufbaawetKM444wx+97vf8W//9m+0traSSCRYuHAhGzduZMGCBbz11luceeaZTJgwgZ/85CfcdNNNNDc3o+u6dDsdwygmhX1v7KOtpQ0qweFx4J3spWNPB8mOJI68T8d1TvlczyKyruBstCVKJpXBmmPFN8VHR20HmEDoAh2dcH2Y4pnF5I3Po2B6AeGGMNFmo3jO7DYz/uzxRA9Eaa9uJ5PJkAqn0NIaNqcNPaWTCCdQkyrp/WlyHEY8oWlzE9GmKIWnFCI0AYrRvsNkM6EFNYQwWmKY7Wa0lEakMYLVbaV8XjlqTGXn6p1YHBbGTRtHtDVKrMVYbF35LjY+vpF0LI2r0MW4aeOwOq20bm8lEzeqqbs4OPU06/Y5GWOB75YllklmaNjQABgFdwCuUhc5+Tl01HSQiqWySgI+dVv1VRtx8DjVwRTXSU48BqQoFEUhlUphs9lIp9PZuorBcP7557Np0yauuuoqhBA8+OCDVFRU8MADD7B8+XImTZrExRdfjNlsZu7cuVxzzTXoui4rwI9hwo3Ggp0MJdHSGi3bW+hs7MRkMlF5YSUWq4VoSxSzxdyrv7y7PzwRTFDzlxosORbyKvPoqO1AT+vYvcYAHZPZhKfCQ8vWFhrfbcRd7KZkTkm2XfXUS6fyxv1vGEoipRmuJpsFLaUh0gI1qJIxZdDaNTTdUCIWl4VQfQg1pOKd4iWTNOogtLSGntGN7qlmM7pJx2wxk06kad3eatyjxUS8I07+SfkoQsFT6sHitBAPxI04y4RcNFXL1lDY8+zEA/Fsyw3oP/X04AXeW2koh7o36gylVOxi0gWTcBW46JjWQWB7AIvNgtBFj2ylmr/U9JrGvH/9fiacM0FOjZMMiAEpimuvvZbPf/7zTJs2jb179/K1r31tSBe76667Dtn23HPPHbJtyZIlLFmyZEjXkIwe/k1+vJVezDlmmlY34cpxkVuei9VpJdWZwjzObCyEJiMttG5NHQXTC3p1cRRMLzDmMwfiWB1WimYWoaka8Y44Hfs6snOrxy8az6QLJ9G6rZW6NXVUnl9J2fwyIo0RnEXG7IiuGdVCE6TiKSN4HVdRHApa1AgoaxYNd4mbjtoOBIJMPIPJZCIeiWPNtRJtjmIyGwOLTJoJxa6gR3WS4aTRUluHWFOMRFsCi91oghdvjuMqceHId6CrOiaHCUVRiLfH0VSNRGeC+nX1NH/YjLvCjbfSy+lfOR04tB2KI+6g8OTCHp9R/sR8Ks6s6DHfQu1UMZlNzL55NpHGyCE1E32lMQtF9BinCrK4TtI3A1IU//zP/8wFF1xAQ0MD48ePl66g44ShNIDrTlfRXbI9Sd6UPErGl2S7mI6bPo7A9gCFMwtp3dFqTI4LJbE6rUT8kUNcHGXzymjd0YrQhDFtToHAzgBaSqPolCLSsbSRPvu/uymaWWTEEjpT7HhlBzte2kGOL4eccTkoZiP7KJaKGQu91YRvmg+L3UI8ZmRWWXIsxgyIaMZwcaUFHfs6yBufh6vERWhfCD2tY7ab0XUdkTYC2opJwWK14Cnx0L67HbPNcEtZC6zEWo2BSUIXlMwpoXlzM85CJxk1Y6TLalAwtYAcbw6peIrQ3lC2tUZv7VA69nRgzbFmLQn4dL5F2byy3vsnzTv0O+qrNqK3caqyuE7SF/0qil/84hfcdtttfOtb38pmJ3Xx05/+dEQFk4wsR9IArkvBNG9uxuKwEO+IY84xA592MY36o2gZjVhzDLvbaOedjqeJNkcpOqUo2wq7u6KafPFk9ln3sfeNvWhxDbXTmN6WSWRo22UMCUp1pmje0oyrxIWmarRXt5M/NR9CZEeWWhwWrHYrzmIniTZjWFHxzGIiagQ1T83Wf6TjaVw+F+lkGovdgtliJhlOYnfbSSfSZBIZLHYLikUhEzdqHJwlThSzEctw5DqIt8bJxDIoioI9307ehDzsHuN+U5EUsWZDmXorvVlrC4wqbl3Vs5/Dwe1Q8mfmE9gewDnOeUjx22BSWGVnV8lw0K+iWLx4MWC4niTHF0fShvrVJa9y4J0DpGNpFEXBUehg3OxxRPUo4fow7hI3kcYI46rGkQwns4VnlhwLyY4kmWSGmr/WsOPlHbiL3BTNKiIdT7Pnb3tAgdNvOB2b28aa+9fQsq2FnLwcNE0jGU6imBRSsRTeSi+dHZ2Y7CYyiQwiJeio6cj2dbLlGOmq8dY4sZYYCLDl27CUWIz9PcYch0wqAwrkT8rHbDYT3BukYGYBRaYiav9WSzqWRtd1TGYTNpeNwpMLjTqOYhdaUsPhdWAymbB77LhKDeWVSCWYeM7EbPxEjaoEdgQI1YfIJIxZFe4SN7qmZwvqFLNiDFIKq0TTUfIX5JM/KT9b/HYknVdlZ1fJkdKvoti5cyc7d+4cLVkko8hQG8D9/b6/s++v+7A4LdhybWRiGaINUZLRJOIUgXeKF7vbTni/Eej2lHqyg3wyCePNu/6tetQOFd9UH4pJYe8be3HmO2mrbsOSY8HisBCqCxH1R40eSo40jlwHidYEikMBnexwIavHSrwljrvcjZpUsek2Ym3GaM5Ep+FmSkfS7H97P2pGpXCS0SIk1h7DnmPH5rbhKDMWe13oiIzA4XOgoFBwcgHooEaMViKuYhcTz53Ivjf3GbGBPBPjpo8DILgzSDqaZurnpifyunUAACAASURBVBrpsprIDi+q/Wstnfs7seRYsHmMTKzAjgD5k/KN+RNtcRrWN5AzLgeH10G4MUzD+gbGnz1+0JPgBoMsrpMMlH4VxZ49ewCjQtvhcDB79my2bdtGJpPhn/7pn0ZFQMngGGjcoSvImUllCNYEs32VCk8p7OWsn7LnL3uw5FiyLhRzrtGWOxVJUXJaCVpaw5JjoWJRBY1vNxJpimBz2XCXuLHmWNEzumGF+BxYXVY6/Z00f9BMOpFG13QsDgvR1iiOXAd2r51kMEkymCTHl4PZZSYdSWO2m2nf3Y6maiRjSRRNIRFKIFKCZDyJ2WZGsSjoqo6mGPJoGY14U5zG1ka8k72UziklE8sY1d0ZjWSTcY2SuSWGdVLfQfGpxThyHdnU01QkReTA/9/em0fHVZ/3/6+7zr5otFljybaENxEWxwvLFzBJmsQQwsmBQqDucUKSpiGlJqRASSEsSYCUL42blPxIwreHpsU5aUNMmjQLaUIWAmExBgPGwtjG2JZH1q7Z586de+/vj481tmxZloksyejz4vhIGs2d+8yMmPf9fJ7neT9ZQJQFx+bEqhPtovOi1LTVsOyvlo14H7b/fDtdL3WBKsarKqrYtlIUsZ2VXJFkx+M7DlYSegen7KGM+hZIJJPOmEJx4403AvCpT32Khx56qHr72/F6kpx4jifvkFyR5NlvPEvXC12oqooe0tFMjUB9gM6NnVUPpcPFxi7aGGFjxGMppoKX9Zj33nkoqkK+L8++5/YRagzR/3o/Tskh352n+fxmVFUluTzJ4M5Bcj05Us+lsHKit6BSFIZ/hd4CRsgg3BRG04XdRr47L+w+HIjNjYltKE3BLbiYNSal3pJwLlMhUBcQqxHAHXQJ1ATQfToYgAPF/iJDu4aIzI4Qagih6Zqw5jYUorOjlIZKlAtlsnuzGPONan9CMBFE9+s0n9NMem+a/P68GD8a8xObGyPWctC879D3oTQgciJmzKRSqOBaLmbcJDo3Sqw5hud6zF05V/SeDJWo2BXMGpO3fvcWwdrguIsM/tTiBInkaIyr6mlgYIBMJkM0GmVwcJChoaETHZfkbXC8eYfcvhy6qYPIQ6MHdNyKW3Vx7d/WT//r/VTKFRZ+eCHz3jcPIyDGf2qGhqqq4srddtEjerWKZmD7AJ7rUegpEJsTo+H0BoqDRVzbZfaK2Rh+g8SCBKlNwjQQFeycjeeKq+iKVRFT23JlUESi1/Ab6IZOuClMIBFANUTn9vAxekL0EESSEYZ2Haha8muonoqVFULk5BzUoAqKSHy7JbG6sbIWiVMShJNhzJBJ42mNBGIBSpkSTsURo1E5WBWUXJEkm8pS/676kZVEKw52Ox/6PrgVMYkuUBMQ21lAob8ArnjdQ/Uh7IJN87nNYibF4+L1izXHsAv2uIoM/pTiBInkWIxLKK699lr+/M//nHA4TC6X49577z3RcUneBkfLO/S+3kvHjzpGXGmmNqbQ/JowtFPFB2GuO8eOX+zAsR36Xu/DcRxCdSGctMNLD7/EK+tfITArQHFITHmrUKluk9SdWUfXy114ZY+ul7rElk7ZIdIkSklDTSE8S3yol4ZEgjvUIFYc5WwZTdfQ/BpuxRUusw6iJNUQQmSVLVzbpf7MegLRAE3vFnEX00V6Nvfgi/kYemuISr6CpmsEEgHK2TKuI8SgnCvjeR5mSFzVe55HMV1E79WZffZs6k+vZ+sPthJtjhJqDOGv91McKqKoSrUUdvCtQcINYbb/fDuaKRrwyvnyEYngw98HM2xi5US1led5Ipk+XAbMyBLW/jf6URQFz/VILEqMu8jgREynk0iGGZdQrFq1ilWrVtHf3080GsUwjGMfJJl0RmuuGto9xODOQWLNsRFXmlbOItwYJt+bpzRYojhQFN5G6RLhxjBW1sJzPDJ2hqE3h8SsaE3MmAaRrMUFz/CIt8VxCy67nthF7QKR3C30FMRKIGxQSpfofV2UelbKFRpPb6Tn1R7yvXkizRHULhXXdbGLttijVxS0kIaHh+d4uBUXX1TMh0g9m0I1VGJzY/ijfhRNIdgQpDRYEltGuTIurhAwPNELYR94bAPK2TJOycGMiM5sK2ORSWXId+dxKo6oZrIcBrcPUrOghlJvifTetLDN8MAIGiNWEaNdsYfqQwztHhJbU2kRk6qqFNNF9jy1h2BtkIYzGqhbJFYXh5awpvem0SNCvAD2PrO3KjBjbSXJ6XSSE8m4hGLjxo186UtfwnEcLrroIpLJJFdeeeWJjk1ynIzWXNW7pZeG0xqOuNJM70mjB3V6t/bii/hEXb/t4hSFLXjFroAn9vNBVBl5rgcWoIOiK2imJqqEYn6K2aLY3x8sEZsXozQgcgbZVBbPFqLiVlyynVk0TaPlghZCTSG2/WQbFbuCUzowh/rAf8PNa1pAo1wo41hO1f+p0F/AztvULKhBUUVSOFAbINwUJr0njT1koxmaqMwKiKt5pyy2kIygSKiXBksA1C6uFR5MlkXDu0Q3+HCivtRfouH0huqHthEwxnXFHmmOsOU/t4gqprif7P4svVt6aTqribpFdZSGSvRt7WPBhxZUjzm0Amn39t0A7HtuH2bIRPfr4DLmVpKcTic5kYw5uGiYr3/966xfv566ujquvfZavv/975/ouCTjIN2ZpuNHHbzw0At0/Ei4QB4+eCbeFic+V9i25/vy7H1mL3ue3kM6laZ/Wz81bTWYIZPikBCEYEMQ13ZRdZVyRnxAe66HZmhiT11BfHWo2mWkd6WxizbFwSI9W3p46zdvoYU1KnaF/P58NSfQv62fwkCB/h39vLr+VXY9sata6upUHBzLwS27qKrIIyi6QiVfwS276D4dI2BUzf40U6M0UEI3dDS/Rt+2PtFA1xBC1VWcioNru7ieiy/sI9QYQjVU7IJNsC5IdG5U/JwXjXXRlihNy5oo58vYBVFZle/OV3MP+d78qJYXw30Qh5LtzNJyXosY23rABHDWilkoKFhpC3/cT8t5Yh734SRXJLGzNj0v92AEDjbnNZ7ZiD/urzbojXbccCOh53pYGeu4BxdJJEdjXCsKVVWJx+Oi+9TnIxSSVylTzVjJy0Nr7zt+1FEtgx2+Qi0OFul/o7/aaBVOhvHH/MLHKGhixkysIQs7b1dHg6qGCg7i0sIFT/Vwyg5qSMUqWBiKQc7OoQd0vIpHOVNG1VRhd90jjAFRQNM0cj05Ct0FdJ+Y02AEDaKzo3S/3I1bdlF0sb3l2I44l+tRypXQfbrwZDJV/DV+AokAsXkxul/uBlck4wu9BTRTwy24VIqVqkNqvC1OtjeL6qj4wj70oI7u02la2kT/tn6CiSDBuiC1C2vZ+/ResvuzhBpCJM9KjumZNHzFnu5Ms+MXO0i9mKLvtT4aTm+gaXkToboQOx7fgS/mw0pbzL9oPkDVBvxwYs0xku9L0vVfoqQ2EA/QcFoDwbrgUY8ZPk420ElOFOMSijlz5vC1r32NoaEhHnroobc9M1sycYw3eTliJnPAINOVIfV8iticmOhyzpYZeH2AhtMbsLIW5WyZcq5MtCUqfs6XwRFX9yoqblmU6ii6Ah5iBKiqiaSxoWAGDlztH9ibVzQFXddF5ZEC2d4sxR5RAVUuir17I2BQ7CviVkSlku4X1VeO5VSfh1tyKZfLIrlddin1l0TOwC8a+XxRH6W+knCLPZDXMEMmwfogrutS7C2iBTQicTHbxMpYOCWH/jf6KWaK5HvyvLL+FYqDRcKzwjSe1kj9u+pJPS8m6401TzrdmWbzdzfT/XI3lVKFwmCBXb/ZRbYry8JLF+KL+SgNlQjEA9XnM9a2UHBWkFNWnVKdeDeeY0A20ElOHOPaerrzzjtJJpMsW7aMQCDAV77ylRMdl+QYjHcrZPhKs1KqULEqDL05RGxOjFBDiFBjSPgUqQq9W3vBESNJNUNDURTq31UvEtIhA0VVUIwDHWAK+CI+wk1hVENF0RSckoMREjOoNZ/4sPfwRJI5UwIXnLJDvjNfFRsq4Fou1pAltmgccCyHcqaM53gica4h/koPnNore0KUdAU9oDO4ZxDXcTGCBoXBgiiZRRzrOR7oYAZNAnUB3JJYGbm2KyzMYz6srFg5JRYlcMpi+yvXnSOxMEFNa011u2esedKpjSkGdw1S6C+gairxuXEUVaGvo4+uF7oIzwpT7C8SmhUa97aQ3EqSTCfGXR778MMPn+hYJMfBsbZCOjd20vHDjuo8hHhbnOjsKL1bewnUiStbXdfRAqLM087ZRGZHROewTxVmeJpCTVsNdl6Y+Q1XJHmOh6KKEs5AbYDMvgye41WvgIt9RUpp0SHtr/FTKVSwS2IudZXDR5q4B79Wk9meByqYfhO7ZONVxEG+mI9oMorruRg+g9i8mGiOCxjiGE+Ipj/uxx8Qg5R8NT7yf8xjpS2CNUGaljWhGRo9W3qItojZEZFkhPp31VMpVsSKhZGVQ0e7Ys/35snty+GL+NB8GppPI94WJ707Tc+rPbS9v43mm5pHtQE/GnIrSTKdGJdQRCIRfv3rX9Pa2ioSjUBra+sJDUwyNmNthXRu7OSZf3qGQG2A2JwYpaESPVt7qD+1HlVTxQQ5Dyp2hXK+LOw7dNF1ZwTFNlA5U8bwGah+lXhznFhLDH+Nnz1P76E0VMIu2tVGNj2gV8WkmC6i6RqVUgXXEYnpqvOwM+pTGcmBZPlwXsRX40MzhN23q4jGNd0vHF29kofnefS93oc/5qd2cS25lGgijM2L4Xke6V1pNL9GsBSk+aJmGuobxAomK6bjhRpDRJujWGkLX8wnHGP9OqUhIRSHb/eM1v0cqg9RKVdQfQcX6JqmEZ8bJ9IcOZgzGsUGfCzkVpJkunBMocjlcnR2dvLv//7v1dsUReE//uM/TmhgkrEZyz76D/f+QdhG5CzYLbyDXMelb3sfZthk8M1B9KCO53hYQ5aoJAqb2AUbVGEV7jmiPyK9K03X5i6xveQ4OEUH1xGlq54jrt5t10YxFZSKgpN3cHBQTJHDcC1XbB+NRyRAbDM5gCEcVRVPEZ3LRbEiUVRF5DpSWRzbIVgfRNVV8j157KLobnY9l56Xeyj2FTHCBsG6IJpfgwoEa4MYQQNlv0IpXcLO22Q6M0SboyQWJNj33D7soo0/5q9u9wy/rkcrIEielSQ8K0ymMwM14vW2spaw31gqt4okJz9jCsX69et5+OGH0TSNz33uc6xcuXKy4pKMg8OvOIc/yAZ2DFDOlbGGLBRdIbEwQag2RO8rvZz5sTPxx/28+Zs3RempLYz4zJB5sOlNBbtkk92dxRfzoekavdt68coHjOoO2zZSVOHoOpzH8Cqib6K6nTRekTjkvqqq4iputTta9wtXWRyR60AF13bJpXIEEgF0v45dsFE1lbn/Zy4DbwxgRkxCs0IoioLu09FDOsXBIl2butB8GnbeJt2ZpthbZNFliwgmgoSbwux5ag++iA/P9Wi/or36Gh+tgCDbmeWcz5/DM//8DIXuApquEW+NU9Naw/yL5x//GyuRTDPGFIqf/vSnPP744+RyOf7+7/9eCsU0Jt2Z5vkHnqd3ay+ZvRlRumqoUISuTV34Y34cy2HLf26hcUkj/ogfrV5jcNcgXkUkSxVDqW65aLomktcKGBGjmh84IreA2CZCO/A7V3z1Kt6o9x0XqshTKK6CFtAINgTFFlCD2CZKbUqR35dHQQiA54kmvEqpwtYNW9n56524FZfYnBhm0MRxhClhqbtEZVaFulPr2PvHveBCrCVGZHaE7le60UyNzO4M8blxMb3Octj5vzuJNEWINcfG7H5uv6ydD/7fD0pTPsk7kjGFwjRNTNMkkUhg2/ZkxSQZg9H2yEF07eZ786Q706imaCwDqqM8SwMl9KDO0O4hcl05PM/DCBjC7rosurDtjI3qqaCJBjkPj2JvkaG3xmEC6XBQGN6uQAyjiu1NVVPRTV2sElbOZXCHmJ2toKCqqugWx8MatHAdV9iUmzpuycVTPGFPMlRCN3UizRHsbpt0KY0v6qPxtMZqB7bneeS6clhDFqqh4o+JPEilVGHgjQF2PL6DZX+17JgFBDKnIHmnMq5kNnDQL18yZRy+Rz60e4gdv9hBuVgmVBvCDJrkunJVt1OneHDPx1NETsEpiRJQM2JSKVawcuLD0Qgb2P026KAqKk7ZodRfwsPDKRxj72h4i2mUbanjRgHNENYgLqJDfPhxHdch/UaailXBdV2oiNuGmwBVQ7jZ6mEdp+xQTpcxoya+qI9cKocaUqldWEtfRx8t57ZUT1kpVgjVh9jzxz0klyerAuJWXIoDRV7+j5cJ1gaJNEdIPS86o+X4UMlMYkyh2LFjBzfeeCOe51W/H0bOzJ58Dt0jL/QV6N3ai6IrFHuK6H6dnld7KA2WRhd1Byr5injHPWGOZwQMUIQVh5WzRF+D6+Liir6H4jiSC5rITRyx1fR2RONAv8Rwo52qqaimSrA2SO/rvdXtr+HejWHTwOHzaKaGETAI1ATE+FNN5DHy+/M4ZYfE2Qnq2utEk91gkUAiQKUoKr/qT60Xr8eBx7IyFn3b+qr+UHbBJvV8iuRZyeMqc5VI3gmMKRRf//rXq99P1Nzs/v5+Lr/8ch5++GF0XecLX/gCiqKwYMEC7rzzTlRV5Zvf/Ca/+93v0HWdW2+9lTPOOGNCzn2yc+geeXXmQ1+Bvjf62L9lvxiK47oHt4EOXGmPYDhZrIutG8VQ8MoHPnAZ5f7HwjuQeDbdqvlftUHugDdUVUiOgaIpaLqGYzvVfgh/zE9dex17ntxDxapQf1o92X1ZMQo1a1e3zVzbxcPDF/fheR7B2iC5nhzlbBkzbBJuCqMbQkznrJxDobdArkt82A+XDbf+WSt9W/tQVIXMvgyKouCUHWrba0ckrk/keFKJZDoyplCcddZZE3oy27a544478PuFD/9Xv/pVbrjhBs4++2zuuOMOnnjiCZLJJM8//zyPPvooXV1drF27lg0bNkxoHCcbhf0FOl7voOulLgyfQeOZjWT2Zch153AsRzTMDZePKsrBFcVoH/rDv6qIhrZhgXAt9+2tAlzQg3p1St2wOCm6AjpVMRr2AKhWRB2KAmiiHwMXVFR8UR/+uJ9ocxTPEQKg5MUEuvRbaQLxgLDqcETJ7HCXeqVQoeJWMEKGcJAN6FUrj9zeHP4WPzXzaljx2RWj5no2f3czxb4ihd6CiKHWT3KZ+J207ZbMVMado5gI7rvvPq6++urqWNXXXnutKkYrV67k6aefprW1lfPPPx9FUUgmkziOw8DAAIlEYjJDnTakO9OkfpNi7uK5JJcn2fuHvbz1u7fIdmfxKh6lITESNJAIUOwvig/80VYSh6NQFQZFH98V/9EYvqqv/oMRW0Ku61bPqRoqnuMdcb7hxrxAXYBocxTN1Kg7ta7aCKdqB5LMpk6wIYids/HH/cSaY9SfXk9mb0aMP1WFHXggEUDziYY6ceqDFVSe5x018bzkmiWkNqaolETjXcOZDYTqxGNI227JTGXShOKxxx4jkUhwwQUXVIXC87xq124oFCKbzZLL5YjH49Xjhm8fSygsy6Kjo+O4YyqVSm/ruMmk89edeD6P3nQvAMYCg74X++jt6EXRFCp2hUq+gpf1xN7+sBX40RheNRxwZR0uRf1TcPKH5TIOX5kcIlqu4x4UKQD9QG4hbmCGTBzboVAsYPpMet7qId+Vp2dnj+gJMRTs7TaJ5Qky2zNYb1kEFgQoukXUWpV575knDPj6hEdS8dUiucEcekQn0BAgPCvMwP4BfIt9Y7/vi6Ep3kTqNyl6envQ88K11s7aJN+XPOF/MyfD36WMceI4GeKcNKHYsGEDiqLwzDPP0NHRwS233MLAwED19/l8nmg0SjgcJp/Pj7g9EomM+dg+n4/29uPfN+7o6Hhbx51IDi9/9Rf8KHGF5pZmAAqBAs4eB2W+QqAhwO7f7KaULY18kLGEYjSPpePNSxwLj5F9FSojVhvVr6rIS8TnCIuQbCpLzaIaaubXYKUt+t/oR3d1YrUxYktjVCxRrurt9zj9w6eT2pTCLbuEGkMkFiQI1YWwMha2z2Zfah91TXXke/IoqoLb61IxK9TOquWsy846dgK6HeYvmH/wvZg9eX0R0/Hv8nBkjBPHVMY5XoGaNKH43ve+V/1+zZo13HXXXdx///0899xznH322Tz55JOcc845zJkzh/vvv59PfepT7N+/H9d1Z8y202gWEYM7B/HqPDhQgdn1YheZtzK4jkvXpi4qdqXqiHpEJ/SBCqfj6oyeKIZFAvFVC2lHrjxUsSVk1pjCXjygY9aY9G7txS7YKIpC07ImIrMOXiiYYTHzetlfLWP+RfOrOYXUxhS6qROoEyuHhtMa6N3aS2xOjOKAsBG3MhZLb1867g972RchkQgmNUdxOLfccgu3334769ato62tjVWrVqFpGsuXL+eqq67CdV3uuOOOqQxxUjm0/DXfl2dg+wBW2qJvSx+Nsxpxyg47f7kTT/GIJCMUegqip+BQkRhm2F9pqtpfDovn0NkSAFpACIPneuQ780RqI9S114lxo20+/DE/nc91MrhzECNo4I+KAgg8sPIWm/51E2/9/i36tvXhj/gJJ8PotTooUOgvUL+4HjNiMrB9AM3QqJ1fS9pK07yieZJeAInkncOUCMUjjzxS/X79+vVH/H7t2rWsXbt2MkOaFgyXv+b78rz5xJvYGZtSpkS+K89LD79EYbAghghpCr2v9mLlrKrPEnBw7/+AjcaUicRoVA58VQ8MQdLEpDnXdUWiusaPGTars7lrF9ZiZS26X+lmaNcQjWc0UilWyHQKe5I9f9iDNWQRSoSq5bQNZzagmzrdr3SLxHNdqJqItjIW3sB0ekEkkpOHKV1RSEYSqg8xtHuI7b/YztCuIWEjUayg+TXKhTKVQgV/zE++J18VAs8+5MPvUHGY6LzDBKL7dfxRP+VCGc/28M8Ww5EyqQz1i+upXVhLsC5IclmSwmCBwv4CxYEiuqmjGArBWBB/zE+hr4AZNXHKDnbGZmD7AM1nN+Ov8Vc9qw7toE6cNjO2MCWSiUYKxTQi0hxhy39uIbMngxkxKQ2IuQ/BuUGsLkuMIrXdag/ESceB5LUe0kEDp+QQrAuy5BNLiDRF2P373YSbwgTrggAE64K0nN1Cdl+WmlNqCNWH6Hujj/TuNLpfxwgauGUXzdSEW27aopwrE6wVx+9+ajeKpxBvixOoCdD1+y46hjqkWZ9EcpyMaxSq5MST7kzT8UNRgWAXbOy8MPXz1/gp7C+IGc+OQ3GwiGM7o+clpis6qH4VM2JSt6gO02dSHhId06evOZ26RXX4oj7qT6unZ0vPiPGfqqZy1tqzWP7Xy2m/rJ26hXXopjDsiyQj2CWbcraMqqlohnDDzfWIUaULLlpA3al1dG3qEjMm6vzYBZttP95GujM91a+KRHLSIFcU04DhaqdCX4FgfRAzapLvzqPqqui49sRVs1NysHP29Mo9wLEHEynCDdaX8JGYnxB23qkMiz+ymLpFddW7xefGsYt2dS71aF5KyRVJerb2MPDGAIFa0Zw3uHMQM2pS/656YYseMKqWG/n9eQK1AXL7cyjNSvX24TnYEonk2EihmERGswiPNceq1U56QKd3ay/hWWEcyyHfm8e1XTHD2tTxlD9hxsNEc6BXw4yb6KZOMVvEKx42s0IBVGHuF5kTAQdyPTnMoMnclXOJNI3sjynnytQtrBvTSynWHGPJx5ew4/EddL3QhWqonL76dOZfPJ9Yc4wXHnqhaucBUEqX8Mf9WGkLf7OonJpIK46jvacSyTsJKRSTxNHGaC76yCLyvXlUTWVg5wC5VA4zahKZHRFznYMahUwBr+xRLpWn+mlUUXxi6pymaXh4BBoClPvLOGUHzzqgFKrwgdJ9OpqiEZgVYN7KeRQHiwzuEmWvNfNqjtuyO9YcY9lfLYO/OvJ3h8+M8Mf8FIeK+OP+6n0myopjrPdUioXknYQUihPE4Veahf7CEWM0C/0Fnn/geTKpDNm9WZyKQzgZJrMnQ3pPGs3U8Nf7yaVzYorcNNAJxVBQTeHXZPgM4vPiVKwKg28NoioqrueCIexZAjWBqmdSeJZIUiuq8KVyLIdwQ3jMbaa3Q3JFkm0/3gaIlUNoVoiBnQPULa4j5+aOmIP9p3C00ahyW0vyTkMKxQlgtCvNXU/sou39bdUPk0JfgZ7XhIdRKV0i05nBylqi01pVhQ8TkNmbwc2702bLSUHBczwUFAI1AUoDJQoDBTG6VFVQNEX0ehyYUx2oCeB5HpqpEW4SFunDg4I8z5twy+5Yc4xFH1lEamOKXHeOWEuM5puayXZm6Xu5D2O2MWEzJMYajSqRvJOQQnECGO1KM9wYpufVHlr/rBUQ8yQKfQWGdg5hWzaaX6PUVcItu2KP/UCH8QnxYvoT0IM65VwZI2ig+3TKxXLVrsOxHcKNYeyCjVNxwIPYKTEyuzIEG4L4oj7sgl0dFDRZTqyRpojoyF7MhHrqHGs0qkTyTkEKxQST7kyz9bGtFHuKoEB8fpzksiT1p9ez64ldWBkLM2yy/9X97H9xP4qmYGUsyplyddVQHpoGe0xHIZAIUM6VxQyMkvBj0nQNq2iheGJFYYZNdJ9OYn6CmrYa2t7TxsCOgSMGBQ3PgJhIxsobTDSHb3PJ0aiSdypSKCaQdGeazf++mWynmMBWzpcZemuI7le6qV1US6G/wAsPvUClVGHwzUHK2bLIPUyTbaXxkOvJoeoqbsVFMzTsvI0RNmAIkbtwPXSfLkaYNogpc+fedC7ApFQHjZU3YPHEnuvwbS45GlXyTkUKxQSS2pii2FsknAzT/VI3ekBH82v0betj/8b9RJojBOoCpHenRVNZ+SRSiAN4FQ/P8/BHRTmv67iU82UCdQFCtSGxvZSzqVlQgy/s2VmkOgAAHCtJREFUo/ns5uoH52R8gI6VNwgtnvgtIekwK5kJSKGYQPK9eSrlCq7lEm2JUuwvUugviMFCqphGl+/OYxftP2mi3FSi6qIDOtQUIhAL4NoujuWgRTXCjWEa3tVAw+kN6H6d0lCJ+RfPn9T4ZN5AIpl4pFBMIKH6kGg+GypW9/L9MT+FngKu61Iql8Q0ucqxH+uE83bmYyOuzmsX1FKpCPHzRX3E58UJtAeIB+OEZ4VxHRcjOHHVRcfDWHmDVDY1qbFIJO8UpFBMIMP2Ep7jYWUtsvuzlAZKwpfJA0+bPp3VelCUrmb3Zccfkw6xeTHMkIm13yLx7gSe6zH77NkMFgepidVgBI0JL3k9HsbKG6Q6pFBIJG8HKRQTyLC9hGZovPboa1gDFnpQxy7ZuCX34JyIaUAlXyFrZUeuLDRhtzEsbFUOuL4aEQN/2E+lVEHzafijfhKLxAjSwb2D06aHQOYNJJKJRQrFBDLcje2P+5m9YjZ4ormsnC3jWtOwuqlC1bNJDapQQTTO6YrIoXgI51dNRfNrYiSpB60faK12VctcgETyzkcKxQQxXL/vOi65rhzdm7ux8zae4uGUnOknEsMYoBkauGBEDdyKi1N0cDwHfBCfHce2bFzLJZKM0LS0iSUfXwIwIhdg52xKnuwhkEjeiUih+BM41M9pcOcgRsggm8pihkx8cR+Dbw1S6C1M6wqn4SY5BYVEawLbssl35/FUD03T8EV8hBpDKIq4z1lrz6pu6xyaC9ACmjTDk0jeoUiheJsc3gG877l9pF9KE6wLUuwv0r+zn9JgafqKhAKqTwUPnKJDqDFEaFYIa8jCLtok5ifEBLraIHZBWIx4rjdCCA7NBXR0dEiRkEjeoUiheJukNqZwHZe9z+yld0svQ7uHyA/k0TUdMyYGDzmlsab5TDEeqIbopPYsj3BDmIbTGkgsSLD9p9sppUsEa4PULRaDhQr9BXwRkY8YbQaDRCJ55yKF4m3S+Vwnu367i/TuNBWrgqqrVAoVKk6FUqY01eEdGwOoCLGInhJl8eWLq7MhGs9sZNuPtxFuEj0RpaESxf4iSz6x5KheStqpGkxdVaxEIjmBSKF4G6Q70+x9ei+ZPRnwwPAZlPNlMQ7UY+yxoNOEcGNY2IDHA6y8ayVNS5rY8fgO9vxhD57iccqqUygOFknvSROdHWXJJ5bQvKKZjh91jOql1L2lG947lc9IIpGcKCZNKGzb5tZbb2Xfvn2Uy2U++9nPMn/+fL7whS+gKAoLFizgzjvvRFVVvvnNb/K73/0OXde59dZbOeOMMyYrzHGR2pgS8yJU8FwPTddwytO4smkUatpqMPwGrX/WStOSJrJdWfY9vw/P8QjVhwjPChOdHT0iQX00LyVruzXZT0EikUwSkyYUP/nJT4jH49x///0MDg5y2WWXsXjxYm644QbOPvts7rjjDp544gmSySTPP/88jz76KF1dXaxdu5YNGzZMVpjjIt+bx4yYhOvDZLoylNJijsTJROKUhFhV+HU2//tmel/rxR/3o/pVerb2sPePe0ksSKD5NDF29ABH81Ly1fpGO41EInkHMGlCcdFFF7Fq1arqz5qm8dprr3HWWWcBsHLlSp5++mlaW1s5//zzURSFZDKJ4zgMDAyQSCSO+tiWZdHR0XHcMZVKpWMeV9hfIPWHFEOvDYECNafWAOCEHIrFIqVcCa8wzZYSujDvc0tHF6+yUaa3q5euN7twKy75fXmCTUHSr6fxPA/FUChuLdK/vx9OgeCsIACFeIHUiymMiIEe1KkUKthZm8R5ibf1Hkwm43m/pwMnQ5wyxonjZIhz0oQiFBIdu7lcjuuvv54bbriB++67D0VRqr/PZrPkcjni8fiI47LZ7JhC4fP53tbkso6OjjGPS3em2bxhM86bDvXJelCguLNIsDFIbX0tveleFEfBU72pnUKnHvh3oJLJrbjV1/Vo1DWIaia7YNOzpYeAP0BhRwF/UNiHO7aDNWhRe2otwaEg7e898Dq1w/wF8w9WPc0WVU+pbGpCp8edCI71fk8XToY4ZYwTx1TGOV6BmtRkdldXF9dddx2rV6/m0ksv5f7776/+Lp/PE41GCYfD5PP5EbdHIpHJDLNKamOKYl+RQG0AI2gAYha0V/ZAAUVVMAIGNqJzeapQFAXVJ0pdQ3UhSukSmqHhFI+SVTcOfqv7dZyKg6qrOLZTfZ5exUM1hHVHvjc/4vDRvJSk4Z5E8s5FnawT9fX18clPfpKbb76ZK664AoBTTz2V5557DoAnn3yS5cuXs3TpUp566ilc1yWVSuG67piriRPJ8HwJPaBjZSz2v7ifXb/dxY7/3UHXi12YYZNAbQDVmLSXcSQK+Ov9BBuCBBNB/BE/ADVza6hpqwFt9MN0Q8cu2BTTRbpe6KKcLWMNWQRrg3iuh52z8VyPpuVNOCVH+jdJJDOcSVtRfPvb3yaTyfDggw/y4IMPAnDbbbdx9913s27dOtra2li1ahWaprF8+XKuuuoqXNfljjvumKwQj2B4vkS+J0//G6LTWtVUdJ+OnbMpF8vCosOaghyFKuJLLEqQ686JedSNIfAgUBtA82lofg0nf+SqQvWr2CWb7he70Xwap155Kv2v99OztQdUiM2JEZ0bxXM83IorG+okkhnOpAnFF7/4Rb74xS8ecfv69euPuG3t2rWsXbt2MsIak+SKJHv+uIe9f9yLlbbwFDEH27EcHMuZugFEBxxd69rriM6JEkwE0f068ea4sNrwPMyQieuMvh1mF2xKmRKzz55N45mNBOuCBOuCeI5wjg3Vh4R/k66x9NNLpTWHRDLDkQ13x8Af9+OL+Sj0Fyhny1SKlalNXCMqmuJtcc742BmE6kJYGQu7YOOUHfxxf3Wy26uPvDrq8Z7lgQP1p9cTrBPVTKG6EC0XtJB6IUW8Nc7ss2aTXJGUIiGRSKRQjEVqY4qaeTUk350k05mZFiKhBTUSbQnar2gnmAhiZSxKQyUWfWRRNebhyW5HxYNwQ5jeV3sJ/9nB5jnDbzD/g/OndEKdRCKZfkihGIN8b56hvUPs+OUOsnuyUx0OANFklPd99X3s/cNeXnv0NaKzo7Rf0V698h/vCqDh9Abe/PWbWBnriNnSEolEcihSKI5CujPNnqf2sP1n27Hy08SeQhMT6DK7MzSe0UjL/2mhnCuTej5FpClyXNtEPa/2oOgK3a9040/4qVtYV50tLZFIJIcihWIUOjd28tL/e4ldv92FlbXw7OnRea0aYn7EaKZ8qY2pIz7k9YhOJTtKxl2F0lCJee+Zh+E3KA2VZD5CIpEclSlqAJi+pDvTvPj/XsQu2dg5G0Ubu8N5MlH9KpHZEcywOeJ2M2we0RQH0HBqg7gU0BDv9IGnEqgPMOfCOYQbwviiPvxxP6mNsmFOIpGMjlxRHMaOX+xgcOcgmb0ZyvnytFlNACiuwpzz5oxqyjda8rr1fa2kd6dxHRfXdVFVlYpVoeW8FkJ1B+9vhk1y3blJeQ4SieTkQwrFIaQ70+z67S7yfXkG3hyYVnMl9JCOGTKpaauhNCQGIx0rCR2fF2fJJ5ew64ldFAeKBBIBIrMjBOKBEfc7mtBIJBIJSKEYQWpjinKuTP+2/mkjEoquoPpVQnUhPM/Dcz0WfWTRiDLYoyWhQ/UhzJBJyzkt1dsGdw3Ss6VHVjtJJJJxI4XiAOnONFsf28q+5/dNqcHf4XgVD9d2UXQFf9RPqD50hClfujNNx486RsywjjXHSK5Isu3H24CDqw9VU1n66aVkO7PHFBqJRCIBKRQA1TnQ1qAlRppOMzzLI7Mvw6nnnHqE79LRZlgPT6Y76upjxRQ9GYlEctIhhQKx5eSP+ynlS1QKU2DgpCM6vsdYyCiKMrq994HYj1YuO9oxEolEcjzI8lgO2ImXKqR3pSf/FVHBCBoomnKkXbkichSKoaAZGqmXjixhzffmx10uK5FIJG8HKRSIpG/Pqz3giWFEk4oLCgq+qI/o3Ch6cOQiz3NFAtsu2JQGS0ccPjzD+lBkFZNEIplIpFAg7MR3P72b3P6cmF43mRhifkR0ThR/1D9yVeEd8tUTpn2Hk1yRpDRUwspYeK5XNQmUMyQkEslEIYUC2PHrHfR19OHak1vtZEZN6k+tJzI7gm7qeK6H7tOrHdTDKLqCETTw1fqOeIzhhLURNMh15zCCRjWRLZFIJBPBjE9mpzvTPP/Pz6NoipgId7Q50xOM5tdILEzglByC9UGGdg6hqAqBugCloRKu56IoitgO0xTqTq8j2hAd9bFkwloikZxIZvyKIrUxRXGwCC44pUnqslNBNVXy3SIR3XJuC7WLa7EyFoF4gNj8GJqhoaoqvqiPQH2ASq5CvC0+OfFJJBLJIcz4FUXftj4UVcFzvYM5gRONLhrpVE1l3vvnMbhzkFhzDF/UR64rh5WzCCaC+GN+VFOlVCwdsR0lkUgkk8WMF4rSYIn69np2pnZO2jk1VSPSEiEyKwIOmCETI2ig+3V0U8cu2IQbwvjjfuyCjV7RqW+pZ3DX4KTFKJFIJMPMeKHwJ/yofhVVVXEnY86pIrad6hbUYRdsrLSFv8YPQKVUwR/zo5s6TsWhbnEdAH19ffgCvqlpBpRIJDOeGZ+jqFtYR7GneOL7J1SqMyEURUH36wQbg2iGhp23sQs25XyZxIIE4dlhPEf0Tniuh1N0KPYXaVredGJjlEgkklGYlisK13W566672LZtG6ZpcvfddzN37sS7m/a/0k/nf3WSeiE18aWxKiMtOYa/18WKovHMRk5ZdQrdm7vZ9dtdhBvCzF4xG83UqGmtIVgXxLVcioNFXNclsSjB/IvmT2yMEolEMg6mpVD8+te/plwu81//9V9s3ryZf/zHf+Rb3/rWhJ6jc2MnW7+1lXJ3GT2gUy5PoBmgLjqmi4NF3JILGqi6WLx5ikc0GWXJNUuINcdoXtHM/Ivnk9qYIt+bxwgaLLlmCUD1Np/lY8llS2QJrEQimRKmpVBs2rSJCy64AIAlS5awZcuWCT9Hxw87cG0X3aejB3XK6YkTCn/MT2JhgoE3BnCKDmbMRNVUFFXBdVxCjaERH/pH64MYvq2jo0OKhEQimTKmpVDkcjnC4XD1Z03TqFQq6Pro4VqWRUdHx3Gdo/O1ThzPoVKpTJi1uBpWCTWGiLfHaVjWQLY/i+7ponHOBU/10EyNUqV0XPGWSsd3/6lAxjhxnAxxyhgnjpMhzmkpFOFwmHz+oPup67pHFQkAn89He3v7cZ2j812d7HxqJ6qmoqkaFf60iiI9pNP07iZqF9Sy8MMLab+snV8Vf0W2K0ulWMEu2KIENqATaYocV7wdHR3H/fwmGxnjxHEyxCljnDimMs7xCtS0rHpaunQpTz75JACbN29m4cKFE36O9ivaUQ2VUrqE6/5piWwtoNFybguJtgTx1njVkK/9inYcS1h0NJ7ZSLA+iGM5tF8x/f94JRKJZJhpKRQf+MAHME2Tq6++mq9+9av8wz/8w4Sfo3lFM20fbUPVVeyC/fYfSIPI7AihWSFazmupJqmHz3HuTefii/hI70nji/g496ZzaV7RPEHPQiKRSE4803LrSVVVvvzlL5/w83iOR3JZksy+DG7l+FcVWkBj/sXzufgbFx812dy8olkKg0QiOamZlkIxWVj9FkO7h3Ct4xcJf8JP+5+3c+EdF8qKJIlE8o5mWm49TRa+Wh/ZVPa4zQAVQ6HmlBqWfnqpFAmJRPKOZ0YLReK0xNvKT9S01fCh/+9DcktJIpHMCGa0UARnBcVEuePAjJssuWaJFAmJRDJjmNFCUdhfOK5XQAtrNJzaQN2iuhMXlEQikUwzZqxQpDvTpH6TItwQxqwxj32ABpHGCLG5sWqfhEQikcwEZqxQpDamMCIGp3zoFILxIFpYO/qdNVA1lZpTajjn8+fIBLZEIplRzNjy2HxvHj2o09LeAsCW9VvIk8etuKJT2wVcYQnui/pIzE/wriveJXMTEolkxjFjhSJUH6Jvex8ALWe1YA1YVKwK6X1p+jv6UXUVza+hqRoNZzYw7z3z8JzJGqotkUgk04cZKxTJFUl2vLgDK2Nhhs3qpLnTPnoaXZu6yOzJYBdtzKhJ6/ta0U0dI2hMddgSiUQy6cxYoYg1x0i+L4kxZJDrzlF/Wj25/Tl0U7jAlrNlAokALRe0oJs6paEScy+c+Cl7EolEMt2ZsUIBoo+i/b0HnVzTnWlSG1OU82XmXDAHPOEHZQQN5l44VyaxJRLJjGRGC8XhHG3SnEQikcxkZmx5rEQikUjGhxQKiUQikYyJFAqJRCKRjIkUColEIpGMiRQKiUQikYyJ4nneSd9uvHnzZnw+31SHIZFIJCcVlmWxZMmSY97vHSEUEolEIjlxyK0niUQikYyJFAqJRCKRjIkUColEIpGMiRQKiUQikYyJFAqJRCKRjIkUColEIpGMyYwUCtd1ueOOO7jqqqtYs2YNu3fvntJ4bNvm5ptvZvXq1VxxxRU88cQT7N69m7/4i79g9erV3HnnnWI8K/DNb36TK664gquvvppXXnll0mPt7+/nwgsvZOfOndMyxu985ztcddVVXH755Tz66KPTMkbbtrnxxhu5+uqrWb169bR7LV9++WXWrFkDcFxxHe2+JzrGjo4OVq9ezZo1a/jUpz5FX5+YXPmDH/yAyy+/nI9+9KP89re/BWBgYIBPfvKTrF69mhtuuIFisXjCYjw8zmH+53/+h6uuuqr683SI85h4M5Bf/vKX3i233OJ5nue99NJL3rXXXjul8fzwhz/07r77bs/zPG9gYMC78MILvc985jPes88+63me591+++3e//7v/3pbtmzx1qxZ47mu6+3bt8+7/PLLJzXOcrns/c3f/I33wQ9+0NuxY8e0i/HZZ5/1PvOZz3iO43i5XM77l3/5l2kXo+d53q9+9Svv+uuv9zzP85566invb//2b6dNnA899JD34Q9/2Lvyyis9z/OOK67R7jsZMf7lX/6lt3XrVs/zPO/73/++d++993o9PT3ehz/8Yc+yLC+TyVS//8pXvuJt2LDB8zzP+853vuP927/92wmJcbQ4Pc/ztm7d6n3sYx+r3jYd4hwPM3JFsWnTJi644AIAlixZwpYtW6Y0nosuuojPfe5z1Z81TeO1117jrLPOAmDlypX88Y9/ZNOmTZx//vkoikIymcRxHAYGBiYtzvvuu4+rr76ahoYGgGkX41NPPcXChQu57rrruPbaa3nPe94z7WIEaG1txXEcXNcll8uh6/q0iXPOnDk88MAD1Z+PJ67R7jsZMa5bt472djGAzHEcfD4fr7zyCu9+97sxTZNIJMKcOXN4/fXXR/y/fyJjHC3OwcFB/umf/olbb721ett0iHM8zEihyOVyhMPh6s+aplGpVKYsnlAoRDgcJpfLcf3113PDDTfgeR6KolR/n81mj4h7+PbJ4LHHHiORSFT/eIFpF+Pg4CBbtmzhG9/4Bl/60pe46aabpl2MAMFgkH379nHxxRdz++23s2bNmmkT56pVq9D1g/PMjieu0e47GTEOX7i8+OKLrF+/nmuuuYZcLkckEhkRYy6XG3H7iX49D43TcRxuu+02br31VkKhUPU+0yHO8TAjJ9yFw2Hy+Xz1Z9d1R/zhTQVdXV1cd911rF69mksvvZT777+/+rt8Pk80Gj0i7nw+P+KP7ESyYcMGFEXhmWeeoaOjg1tuuWXE1e10iDEej9PW1oZpmrS1teHz+di/f/+0ihHgu9/9Lueffz433ngjXV1dfPzjH8e27WkXJ4CqHryWPFZco913svj5z3/Ot771LR566CESicRRYxy+3e/3T2qMr732Grt37+auu+7Csix27NjBPffcwznnnDOt4jwaM3JFsXTpUp588klAGAouXLhwSuPp6+vjk5/8JDfffDNXXHEFAKeeeirPPfccAE8++STLly9n6dKlPPXUU7iuSyqVwnVdEonEpMT4ve99j/Xr1/PII4/Q3t7Offfdx8qVK6dVjMuWLeMPf/gDnufR3d1NsVjk3HPPnVYxAkSj0eoHfiwWo1KpTLv3e5jjiWu0+04GP/7xj6t/my0tLQCcccYZbNq0CcuyyGaz7Ny5k4ULF7J06VJ+//vfV2NctmzZpMR4xhln8LOf/YxHHnmEdevWMX/+fG677bZpF+fRmJErig984AM8/fTTXH311Xiex7333jul8Xz7298mk8nw4IMP8uCDDwJw2223cffdd7Nu3Tra2tpYtWoVmqaxfPlyrrrqqmrl1lRyyy23cPvtt0+bGN/73veyceNGrrjiCjzP44477qC5uXlaxQhwzTXXcOutt7J69Wps2+bzn/88p5122rSLE47vPR7tvicax3G45557aGpqYu3atQCsWLGC66+/njVr1rB69Wo8z+Pzn/88Pp+Pz372s9xyyy384Ac/oKamhq997WsnPMaxqK+vPynilO6xEolEIhmTGbn1JJFIJJLxI4VCIpFIJGMihUIikUgkYyKFQiKRSCRjIoVCIpFIJGMihUIiOcBzzz3HokWL+PnPfz7i9ksvvZQvfOELUxTVkZx33nlTHYJkhiGFQiI5hLa2Nn76059Wf962bdvUO3dKJFPMjGy4k0iOxuLFi3nrrbfIZDJEo1F+8pOfcOmll9LV1cUvfvELvvvd76KqKsuWLeOmm25i//79VVuGoaEhrrvuOt7//vfzz//8zzz77LO4rssll1zCNddcw5o1a7jrrrs45ZRT+P73v09fXx+XXXYZn/3sZ4nH46xcuZKVK1dy9913A8KS5N577yUYDHL77bezY8cOWlpaKJfLU/wqSWYaUigkksP4wAc+wK9+9Ssuv/xyXnnlFT796U/T0dHBAw88wIYNGwgEAtx88808/fTTKIrCJz7xCc4++2xefPFFHnjgAd7//vfz3//936xfv57GxkYee+yxMc/X29vLhg0bME2Tj370o9x7773Mnz+fRx99lH/9139lyZIlWJbFD37wA1KpFL/85S8n6ZWQSARSKCSSw7j00ku56667aGlpqfoVDVtp//Vf/zUgzNv27t3LsmXL+Na3vsUPf/hDFEWpuhCvW7eOdevW0dfXN8Jxd5hDDRGam5sxTROAnTt38qUvfQkQA45aW1vZvn07Z5xxBgDJZJKmpqYT9+QlklGQQiGRHEZLSwuFQoFHHnmEv/u7v2Pv3r0oikJTUxMPP/wwhmHw2GOP0d7ezje+8Q2uvPJKLrzwQjZs2MCPfvQjyuUyjz/+OOvWrcPzPC655BIuueQSTNOkt7eXU045ha1bt9LY2AiMdGhtbW3lvvvuI5lMsmnTJnp7e9F1nZ/97Gd8/OMfp7u7m+7u7ql6aSQzFCkUEskofOhDH+LHP/4xra2t7N27l0QiwSWXXMKaNWtwHIfZs2dz8cUXc9FFF3HPPffwne98h6amJgYHBzFNk1gsxkc+8hFisRjnnXceyWSSj33sY3z5y1+mqampOkPhcO666y5uueUWHMcB4J577qG1tZVNmzZx5ZVXkkwmqampmcyXQiKRpoASiUQiGRtZHiuRSCSSMZFCIZFIJJIxkUIhkUgkkjGRQiGRSCSSMZFCIZFIJJIxkUIhkUgkkjGRQiGRSCSSMfn/AfMhMptThzqX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827" y="2891852"/>
            <a:ext cx="6002493" cy="3912398"/>
          </a:xfrm>
          <a:prstGeom prst="rect">
            <a:avLst/>
          </a:prstGeom>
        </p:spPr>
      </p:pic>
      <p:pic>
        <p:nvPicPr>
          <p:cNvPr id="3078" name="Picture 6" descr="How are Logistic Regression &amp; Ordinary Least Squares Regressio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891852"/>
            <a:ext cx="4304130" cy="319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336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 : Logistic Regression</a:t>
            </a: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080" y="1761423"/>
            <a:ext cx="108373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describe data and to explain the relationship between one dependent binary variable and one or more nominal, ordinal, interval or ratio-level independent variables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79.390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78343"/>
              </p:ext>
            </p:extLst>
          </p:nvPr>
        </p:nvGraphicFramePr>
        <p:xfrm>
          <a:off x="3301466" y="2944796"/>
          <a:ext cx="4841118" cy="1559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018"/>
                <a:gridCol w="1590208"/>
                <a:gridCol w="1782892"/>
              </a:tblGrid>
              <a:tr h="72256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Actual</a:t>
                      </a:r>
                    </a:p>
                    <a:p>
                      <a:pPr algn="ctr"/>
                      <a:r>
                        <a:rPr lang="en-IN" dirty="0" smtClean="0"/>
                        <a:t>Predicted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418630"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 smtClean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628</a:t>
                      </a:r>
                      <a:endParaRPr lang="en-IN" dirty="0"/>
                    </a:p>
                  </a:txBody>
                  <a:tcPr/>
                </a:tc>
              </a:tr>
              <a:tr h="41863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1153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AutoShape 2" descr="{\displaystyle \ell =\log _{b}{\frac {p}{1-p}}=\beta _{0}+\beta _{1}x_{1}+\beta _{2}x_{2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4" descr="{\displaystyle \ell =\log _{b}{\frac {p}{1-p}}=\beta _{0}+\beta _{1}x_{1}+\beta _{2}x_{2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2" name="Picture 6" descr="Logistic Regression Explained - Machine Learning - Python,Python 3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049" y="4716719"/>
            <a:ext cx="3470395" cy="168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432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80" y="308008"/>
            <a:ext cx="10515240" cy="132516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 : Naïve Bayes</a:t>
            </a: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080" y="1761423"/>
            <a:ext cx="10837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NB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Gaussian Naïve Bayes algorithm for classification. The likelihood of features is assumed to be Gaussian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58.54 %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067985"/>
              </p:ext>
            </p:extLst>
          </p:nvPr>
        </p:nvGraphicFramePr>
        <p:xfrm>
          <a:off x="3185962" y="3054084"/>
          <a:ext cx="4668253" cy="1559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599"/>
                <a:gridCol w="1533425"/>
                <a:gridCol w="1719229"/>
              </a:tblGrid>
              <a:tr h="72256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Actual</a:t>
                      </a:r>
                    </a:p>
                    <a:p>
                      <a:pPr algn="ctr"/>
                      <a:r>
                        <a:rPr lang="en-IN" dirty="0" smtClean="0"/>
                        <a:t>Predicted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418630"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 smtClean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628</a:t>
                      </a:r>
                      <a:endParaRPr lang="en-IN" dirty="0"/>
                    </a:p>
                  </a:txBody>
                  <a:tcPr/>
                </a:tc>
              </a:tr>
              <a:tr h="41863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1153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9" name="Picture 5" descr="6 Easy Steps to Learn Naive Bayes Algorithm (with code in Pyth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219" y="4475000"/>
            <a:ext cx="3667226" cy="226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70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230120" y="33264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Times New Roman"/>
              </a:rPr>
              <a:t>Clustering Algorithms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6" name="Picture 2"/>
          <p:cNvPicPr/>
          <p:nvPr/>
        </p:nvPicPr>
        <p:blipFill>
          <a:blip r:embed="rId2"/>
          <a:stretch/>
        </p:blipFill>
        <p:spPr>
          <a:xfrm>
            <a:off x="1654560" y="1219320"/>
            <a:ext cx="8882280" cy="550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 : Decision Tree</a:t>
            </a: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080" y="1761423"/>
            <a:ext cx="10837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capable of performing multiclass classification on a dataset.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68%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311921"/>
              </p:ext>
            </p:extLst>
          </p:nvPr>
        </p:nvGraphicFramePr>
        <p:xfrm>
          <a:off x="3282215" y="2858169"/>
          <a:ext cx="4841118" cy="1559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018"/>
                <a:gridCol w="1590208"/>
                <a:gridCol w="1782892"/>
              </a:tblGrid>
              <a:tr h="72256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Actual</a:t>
                      </a:r>
                    </a:p>
                    <a:p>
                      <a:pPr algn="ctr"/>
                      <a:r>
                        <a:rPr lang="en-IN" dirty="0" smtClean="0"/>
                        <a:t>Predicted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418630"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 smtClean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511</a:t>
                      </a:r>
                      <a:endParaRPr lang="en-IN" dirty="0"/>
                    </a:p>
                  </a:txBody>
                  <a:tcPr/>
                </a:tc>
              </a:tr>
              <a:tr h="41863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961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169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 : Multilayer Perceptron</a:t>
            </a: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080" y="1761423"/>
            <a:ext cx="108373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Perceptron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viewed as a logistic regression classifier where the input is first transformed using a learnt non-linear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transformation.</a:t>
            </a:r>
          </a:p>
          <a:p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71.11%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16738"/>
              </p:ext>
            </p:extLst>
          </p:nvPr>
        </p:nvGraphicFramePr>
        <p:xfrm>
          <a:off x="3234089" y="3063918"/>
          <a:ext cx="4841118" cy="1559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018"/>
                <a:gridCol w="1590208"/>
                <a:gridCol w="1782892"/>
              </a:tblGrid>
              <a:tr h="72256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Actual</a:t>
                      </a:r>
                    </a:p>
                    <a:p>
                      <a:pPr algn="ctr"/>
                      <a:r>
                        <a:rPr lang="en-IN" dirty="0" smtClean="0"/>
                        <a:t>Predicted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418630"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 smtClean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893</a:t>
                      </a:r>
                      <a:endParaRPr lang="en-IN" dirty="0"/>
                    </a:p>
                  </a:txBody>
                  <a:tcPr/>
                </a:tc>
              </a:tr>
              <a:tr h="41863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1079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6" name="Picture 6" descr="A hypothetical example of Multilayer Perceptron Network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271" y="4187767"/>
            <a:ext cx="3452729" cy="242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150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 : Random Forest Classifier</a:t>
            </a: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080" y="1761423"/>
            <a:ext cx="10837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 forest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meta estimator that fits a number of decision tree classifiers on various sub-samples of the dataset and uses averaging to improve the predictive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control over-fitting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72.70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57331"/>
              </p:ext>
            </p:extLst>
          </p:nvPr>
        </p:nvGraphicFramePr>
        <p:xfrm>
          <a:off x="3532471" y="2944796"/>
          <a:ext cx="4841118" cy="1559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018"/>
                <a:gridCol w="1590208"/>
                <a:gridCol w="1782892"/>
              </a:tblGrid>
              <a:tr h="72256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Actual</a:t>
                      </a:r>
                    </a:p>
                    <a:p>
                      <a:pPr algn="ctr"/>
                      <a:r>
                        <a:rPr lang="en-IN" dirty="0" smtClean="0"/>
                        <a:t>Predicted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418630"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 smtClean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421</a:t>
                      </a:r>
                      <a:endParaRPr lang="en-IN" dirty="0"/>
                    </a:p>
                  </a:txBody>
                  <a:tcPr/>
                </a:tc>
              </a:tr>
              <a:tr h="41863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1060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The Mathematics of Decision Trees, Random Forest and Featur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4812630"/>
            <a:ext cx="5919537" cy="193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412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Accuracy of models </a:t>
            </a:r>
            <a:endParaRPr lang="en-IN" sz="5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data:image/png;base64,iVBORw0KGgoAAAANSUhEUgAAAdIAAAEWCAYAAADSGRaUAAAABHNCSVQICAgIfAhkiAAAAAlwSFlzAAALEgAACxIB0t1+/AAAADh0RVh0U29mdHdhcmUAbWF0cGxvdGxpYiB2ZXJzaW9uMy4xLjAsIGh0dHA6Ly9tYXRwbG90bGliLm9yZy+17YcXAAAgAElEQVR4nO3de7xmc93/8dfbYZxmjBgkYkoixDBDSKVy6/QLiXDLuYPukAqp2y3ppJQo3EJCJxOlUCGFciozzCGSyiGinMeZMd6/P9Z33y6Xfbj2rH3t67pm3s/HYz/2dX3Xd631uZZtv/f3u9asJdtERETE/Fmk0wVERET0sgRpREREDQnSiIiIGhKkERERNSRIIyIiakiQRkRE1JAgjYjaJO0m6ZJO19FH0lKSLpA0R9I5o7jfyyV9oMW+lvSqdtcU7Zcgjegikv5T0jRJj0m6R9KvJG3Z6bqGYvsHtrfpdB0NdgRWBlawvVPzQklHliA7sKn9oNJ+5CjVGQuABGlEl5D0CeA44EtUIbA6cBKwXSfrGoqkxTpdQz/WAG6x/ewgfW4B9mxq26O0R7QsQRrRBSSNB44CPmr7p7Yftz3X9gW2Dyl9lpB0nKS7y9dxkpYoy7aSdJekQyXdW0az20t6p6RbJD0o6TMN+ztS0rmSpkp6VNL1kjZsWH6YpL+XZTdJek/Dsr0kXSXpG5IeBI4sbVeW5SrL7i1Tq7Mkrd/3OSWdJek+SXdIOlzSIg3bvVLS1yQ9JOk2Se8Y5Ji9pkylPizpRknblvbPAUcAO5eR/b4DbOI6YGlJ65X11gOWKu2N+/mgpL+VY3i+pJc1LPsPSTeXz3kCoKZ195H05/J5Lpa0xgCf5Z3lOD8q6Z+SDh7oc0f3SZBGdIfNgSWB8wbp89/AZsAkYENgU+DwhuUvLdtYlSpITgXeD0wG3gAcIemVDf23A84Blgd+CPxM0uJl2d/LOuOBzwHfl7RKw7qvA24FVgK+2FTnNsAbgVcDywE7Aw+UZd8q23wl8CaqEeDeTdv9CzAB+CrwHUkvCCeAUucFwCWlhgOAH0ha2/ZnqUb1U22Ptf2d5vUbfK/UANXo9Kym/bwF+DLwPmAV4A7g7LJsAvATqv8GE6iO2esb1t0e+AywA7Ai8HvgRwPU8R3gw7bHAesDvx2k5ugyCdKI7rACcP8QU5G7AUfZvtf2fVQBt3vD8rnAF23PpfplPwE43vajtm8EbgQ2aOg/3fa5pf+xVCG8GYDtc2zfbfs521OBv1IFd5+7bX/L9rO2n2yqcy4wDlgHkO0/275H0qJUofrpUtPtwNebPsMdtk+1PQ84kyq8Vu7nWGwGjAWOtv2M7d8CFwK7DnL8+vN9YNcSzLuU9412A063fb3tp4FPA5tLmgi8E7ip4RgeB/yrYd0PA18un/9ZqnCfNMCodC6wrqRlbT9k+/phfo7ooARpRHd4AJgwxPnGl1GNiPrcUdr+bxslgAD6wu3fDcufpAqfPnf2vbD9HHBX3/Yk7SFpRpk2fZhqlDShv3WblVA7ATgR+LekUyQtW9Yf089nWLXh/b8atvNEedlYc5+XAXeWugfa1pBs/wP4G1XI/dV28+d6wTG3/RjVf6tV+2poWGZeeFzWAI5vOIYPUk399lfje6mC+Q5JV0jafDifIzorQRrRHa4BngK2H6TP3VS/nPusXtrm18v7XpTzlKsBd5cR06nA/lRXvS4H/IkXnv8b9LFRtr9pezKwHtUU7yHA/VQjr+bP8M/5qP1u4OV951drbuss4JM0Tes27Of/6pW0DNXswT+Be3jhMVTje6pQ/bDt5Rq+lrJ9dfNObF9nezuqaeqfAT+ej88RHZIgjegCtudQndc8sVwktLSkxSW9Q9JXS7cfAYdLWrGcnzuCF09FDsdkSTuUUfBBwNPAtcAyVEF5H4CkvalGpC2RtImk15Xp0sep/kCYV0bLPwa+KGlcCexPzOdn+EPZ9qHlOG0FvJty/nKYplKd1+0vvH4I7C1pkqoLu74E/KFMS/8CWK/hGB5IdZ66z8nApxsuZhovqb9/ijNG1b/DHV+miB8B5jX3i+6VII3oEraPpQqWw6lC7E6qUeHPSpcvANOAWcBs4PrSNr9+TnXO8iGq85Q7lCuFb6I6d3kN1dTwa4GrhrHdZalGtA9RTYs+AHytLDuAKgBvBa6kCqrTh1u47WeAbYF3UI10TwL2sH3zfGzrSduX9nOuF9u/Af6H6qKie4A1qc6lYvt+YCfgaKrPuBYNx8n2ecBXgLMlPUI1qh/oKuTdgdtLv/2oLhKLHqE82Dti4aPqhgOvsp1f2BE1ZUQaERFRQ4I0IiKihkztRkRE1JARaURERA3deLPpaLMJEyZ44sSJnS4jIqKnTJ8+/X7bKza3J0gXQhMnTmTatGmdLiMioqdIuqO/9kztRkRE1JAgjYiIqCFBGhERUUPOkS6E/nzXA0w+pL/7c0dEjL7px+wxdKculhFpREREDQnSiIiIGhKkERERNSRIIyIiakiQRkRE1JAgjYiIqCFBGhERUUOCNCIiooYEaURERA0J0oiIiBoSpBERETUkSCMiImpIkEZERNTQtiCV9NgIbONlks4dZPlykv6r1f79rH+GpNskzZA0U9Jb69Y8kiTtJ6m3H4sQEbGA6+oRqe27be84SJflgP8aRv/+HGJ7EnAQcPJ8lPkikkbk8XS2T7ad551FRHSxUQ1SSWtI+o2kWeX76qV9TUnXSrpO0lF9o1lJEyX9qbxeT9Ify+hxlqS1gKOBNUvbMU39F5X0NUmzS/8DhijvGmDVhlonS7pC0nRJF0tapbRvUrZ3Tdln3/72knSOpAuAS0rbIeUzzZL0udK2jKRflBHwnyTtXNqPlnRT6fu10nakpIPL60nlGM2SdJ6kl5T2yyV9pRybWyS9YQT+U0VERItGe0R6AnCW7Q2AHwDfLO3HA8fb3gS4e4B19yt9JgFTgLuAw4C/255k+5Cm/h8CXgFs1LC/wbwd+BmApMWBbwE72p4MnA58sfT7LrCf7c2BeU3b2BzY0/ZbJG0DrAVsCkwCJkt6Y9nP3bY3tL0+cJGk5YH3AOuVWr/QT31nAZ8qy2cDn21YtpjtTalG1Z/tZ10kfUjSNEnTnn3i0SEORUREtGq0g3Rz4Ifl9feALRvazymvf9i8UnEN8BlJnwLWsP3kEPvaGjjZ9rMAth8coN8xkm4Fvg98qbStDawP/FrSDOBwYDVJywHjbF89QK2/btjPNuXrBuB6YB2qYJ0NbF1GkW+wPQd4BHgKOE3SDsATjRuVNB5YzvYVpelM4I0NXX5avk8HJvb3IW2fYnuK7SmLLT1ugEMRERHD1elzpG65o/1DYFvgSeBiSW8ZYhW1uP1DgFdRheWZDeveWEa6k2y/1vY2pX0wjzft/8sN23iV7e/YvgWYTBWoX5Z0RAn7TYGfANsDF7VQd6Ony/d5wIicn42IiNaMdpBeDexSXu8GXFleXwu8t7zepXklAEmvBG61/U3gfGAD4FFgoOHVJcB+fRf+lOnTftl+jmp6eRFJbwP+AqwoafOy7uKS1rP9EPCopM0Gq7W4GNhH0tiyjVUlrSTpZcATtr8PfA3YuPQZb/uXVNOzk5rqmwM81HD+c3fgCiIiouPaOXpZWtJdDe+PBQ4ETpd0CHAfsHdZdhDwfUmfBH4BzOlnezsD75c0F/gXcJTtByVdVS74+RVwYkP/04BXA7PKOqdSnaPtl21L+gJwqO2LJe0IfLNMqy4GHAfcCOwLnCrpceDyAWrF9iWSXgNcIwngMeD9VKPfYyQ9B8wFPkL1x8DPJS1JNZL9eD+b3BM4WdLSwK0Nxy4iIjpIdsuzq+0rogqHJ0uY7QLsanu7TtfVH0ljbfddVXwYsIrtj3W4rGFZ5qWv8Dq7f67TZUREADD9mN745/KSptue0tzeLefTJgMnqBq6PQzs0+F6BvMuSZ+mOnZ3AHt1tpyIiOikrghS278HNux0Ha2wPRWY2uk6IiKiO3T6qt2IiIieliCNiIioIUEaERFRQ4I0IiKihgRpREREDQnSiIiIGhKkERERNSRIIyIiakiQRkRE1NAVdzaK0fWa1VZgWo/c2zIiottlRBoREVFDgjQiIqKGBGlEREQNCdKIiIgaEqQRERE1JEgjIiJqSJBGRETUkCCNiIioITdkWAg9c8+N/OOo13a6jIiItlv9iNlt30dGpBERETUkSCMiImpIkEZERNSQII2IiKghQRoREVFDgjQiIqKGBGlEREQNCdKIiIgaEqQRERE1JEgjIiJqSJBGRETUkCCNiIioIUEaERFRQ4K0i0iypO81vF9M0n2SLizv95J0Qj/r3S5ptqSZki6R9NLRrDsiYmGWIO0ujwPrS1qqvP8P4J8trvtm2xsC04DPtKO4iIh4sQRp9/kV8K7yelfgR8Nc/3fAq0a0ooiIGFCCtPucDewiaUlgA+APw1z//wHtf5JtREQACdKuY3sWMJFqNPrLYax6maQZwLLAl5sXSvqQpGmSpj34+LwRqTUiImCxThcQ/Tof+BqwFbBCi+u82fb9Ay20fQpwCsAGqy7lugVGREQlQdqdTgfm2J4taatOFxMREQPL1G4Xsn2X7eMHWLyXpLsavlYb1eIiIuIFMiLtIrbH9tN2OXB5eX0GcEY/q05sX1URETGYjEgjIiJqSJBGRETUkCCNiIioIUEaERFRQ4I0IiKihgRpREREDQnSiIiIGhKkERERNSRIIyIiakiQRkRE1JAgjYiIqCFBGhERUUNuWr8QGrPKeqx+xLROlxERsUDIiDQiIqKGBGlEREQNCdKIiIgaWgpSSTtJGldeHy7pp5I2bm9pERER3a/VEen/2H5U0pbA24Azgf9tX1kRERG9odUgnVe+vwv4X9s/B8a0p6SIiIje0WqQ/lPSt4H3Ab+UtMQw1o2IiFhgtRqG7wMuBt5u+2FgeeCQtlUVERHRI2R78A7SIsAs2+uPTknRbmNXH+sND9mw02VERBe56oCrOl1C15M03faU5vYhR6S2nwNmSlq9LZVFRET0sFZvEbgKcKOkPwKP9zXa3rYtVUVERPSIVoP0c22tIiIioke1FKS2r5C0BrCW7UslLQ0s2t7SIiIiul+rdzb6IHAu8O3StCrws3YVFRER0Sta/ecvHwVeDzwCYPuvwErtKioiIqJXtBqkT9t+pu+NpMWAwf/dTERExEKg1SC9QtJngKUk/QdwDnBB+8qKiIjoDa0G6WHAfcBs4MPAL4HD21VUREREr2j1qt3ngFPLV0RERBSDBqmkH9t+n6TZ9HNO1PYGbassIiKiBww1Ij2ofP9/7S4kIiKiFw0VpBcCGwNfsL37KNQTERHRU4YK0jGS9gS2kLRD80LbP21PWSNLkoFjbX+yvD8YGGv7yEHW2RZY1/bRNfe9F3AM8E9gceDPwB62n6iz3YiI6A5DXbW7H7AZsBzw7qavXprufRrYQdKEVlewfX7dEG0w1fYk2+sBzwA7j9B2IyKiwwYNUttX2v4IcKjtvZu+9hmlGkfCs8ApwMebF0h6t6Q/SLpB0qWSVi7te0k6QdJ4SbeX57IiaWlJd0paXNKaki6SNF3S7yWtM1gR5UYWywAPDbRvSYtI+qukFUufRST9TdIESStK+omk68rX60ufN0maUb5ukDRuJA9eREQMbNAglfSW8vIhSTs0f41CfSPpRGA3SeOb2q8ENrO9EXA2cGjjQttzgJnAm0rTu4GLbc+lCucDbE8GDgZOGmDfO0uaQTW9uzzP38ziRfsu/9To+8Bupc/WwEzb9wPHA9+wvQnwXuC00udg4KO2JwFvAJ5sLkDShyRNkzRt7mNzBzxIERExPEOdI30T8Fuq8GhmoCfOkQLYfkTSWcCBvDBoVgOmSloFGAPc1s/qU6mmYy8DdgFOkjQW2AI4R1JfvyUG2P1U2/ur6ngicAhw9CD7Ph34OXAcsA/w3dK+NbBuw/6WLaPPq4BjJf0A+Kntu/r5/KdQBT9jVx+b2ztGRIyQQYPU9mfL971Hp5y2Ow64nueDCeBbVBcinS9pK+DIftY7H/iypOWByVR/XCwDPFxGgS2xbUkXAAdQBWm/+7Z9p6R/lxmB1/H86HQRYHPbzSPOoyX9AngncK2krW3f3GpdEREx/1p9jNrHJC2rymmSrpe0TbuLG2m2HwR+DOzb0DyeasoVYM8B1nsM+CPV1OqFtufZfgS4TdJOAOXYbNhCGVsCf29h36dRTfH+2Pa80nYJsH9fB0mTyvc1bc+2/RVgGjDoudqIiBg5rd5rd58SHNtQPT5tb6oRVS/6OtB49e6RVNOzvwfuH2S9qcD7y/c+uwH7SpoJ3AhsN8C6O5cLgWYBGwGfb2Hf5wNjeeHo+UBgiqRZkm6iuqoa4CBJfyp1PAn8apDPERERI0j20KfLJM2yvYGk44HLbZ8n6YZykUy0gaQpVBcWvWGktz129bHe8JBWBs8RsbC46oCrOl1C15M03faU5vZWR6TTJV1CdQ7u4nKBy3MjWWA8T9JhwE+AT3e6loiIGFxLT3+hOqc4CbjV9hPlopsF5QKkrlNuBNGrU+cREQuVVkekmwN/sf2wpPdTPYt0TvvKioiI6A2tBun/Ak+Uq1IPBe4AzmpbVRERET2i1SB91tVVSdsBx9s+Hsht6CIiYqHX6jnSRyV9muqff7xR0qJUTzKJiIhYqLU6It2Z6gkq+9r+F7Aq1aPBIiIiFmotjUhLeB7b8P4f5BxpREREy7cI3Kw8tusxSc9ImicpV+1GRMRCr9Wp3ROAXYG/AksBH6B6iklERMRCrdWLjbD9N0mLlhuof1fS1W2sKyIioie0GqRPSBoDzJD0VeAeqseIRQ9aZ6V1cl/NiIgR0urU7u7AolSP8HoceDnw3nYVFRER0StavWr3jvLySeBz7SsnIiKitwwapJJmAwM+Z832BiNeUURERA8ZakS6A7AycGdT+xrA3W2pKCIioocMdY70G8Ajtu9o/AKeKMsiIiIWakMF6UTbs5obbU8DJralooiIiB4yVJAuOciypUaykIiIiF40VJBeJ+mDzY2S9gWmt6ekiIiI3qHqMaMDLJRWBs4DnuH54JwCjAHeU25mHz1m7XHjfMpGG3e6jIjoIm/63RWdLqHrSZpue0pz+6BX7dr+N7CFpDcD65fmX9j+bRtqjIiI6Dmt3pDhMuCyNtcSERHRc1q9RWBERET0I0EaERFRQ4I0IiKihgRpREREDQnSiIiIGhKkERERNSRIIyIiakiQRkRE1JAgjYiIqCFBGhERUUOCNCIiooYFKkglzZM0Q9KNkmZK+oSk+fqMko6StPUgy/eTtMf8VwuSXlvqnSHpQUm3ldeX1tluRESMnpZuWt9DnrQ9CUDSSsAPgfHAZ4e7IdtHDLH85Pmq8IXbmA301XsGcKHtc5v7SVrM9rN19xcRESNvgRqRNrJ9L/AhYH9VFpV0jKTrJM2S9OG+vpIOlTS7jGKPLm1nSNqxvD5a0k1lva+VtiMlHVxeT5J0bVl+nqSXlPbLJX1F0h8l3SLpDa3WL2lrSZdKOhu4obTtWbY1Q9JJfaNtSe+QdI2k6yVNlbTMiBzEiIgY0gIbpAC2b6X6jCsB+wJzbG8CbAJ8UNIrJL0D2B54ne0Nga82bkPS8sB7gPVsbwB8oZ9dnQV8qiyfzQtHwIvZ3hQ4iOGPjDcDDrX9Wknrlzq2KKPuxYBdysj7MOCttjcGZgEfG+Z+IiJiPi1oU7v9Ufm+DbBB3yiTasp3LWBr4Lu2nwCw/WDT+o8ATwGnSfoFcOELNi6NB5az3fd4+TOBcxq6/LR8nw5MHGbt19j+R3m9NdUfANMkASwF3Ak8AawLXF3axwBXNm9I0oeoRuisvMQSwywjIiIGskAHqaRXAvOAe6kC9QDbFzf1eTvggbZh+1lJmwJvBXYB9gfeMowyni7f5zH84/14Y6nA6bb/p7GDpPcAF9nefbAN2T4FOAVg7XHjBvy8ERExPAvs1K6kFYGTgRNsG7gY+IikxcvyV5dziZcA+0haurQv37SdscB427+kmp6d1Ljc9hzgoYbzn7sDVzDyLgXeJ2lCqWsFSasDVwNvKn80IGkZSWu1Yf8REdGPBW1EupSkGcDiwLPA94Bjy7LTqKZWr1c1B3ofsL3tiyRNopoyfQb4JfCZhm2OA34uaUmqUeHH+9nvnsDJJYxvBfYe6Q9me7akzwGXlouM5gL72b5O0r7AVEljSvfPAH8d6RoiIuLFVA3WYmGy9rhxPmWjjTtdRkR0kTf9rh0TaQsWSdNtT2luX2CndiMiIkZDgjQiIqKGBGlEREQNCdKIiIgaEqQRERE1JEgjIiJqSJBGRETUkCCNiIioIUEaERFRQ4I0IiKihgRpREREDQnSiIiIGha0p79EC8atvXZuUB0RMUIyIo2IiKghQRoREVFDgjQiIqKGBGlEREQNCdKIiIgaEqQRERE1JEgjIiJqSJBGRETUkBsyLITuvWsOJ3zygk6XERExqvb/+rvbst2MSCMiImpIkEZERNSQII2IiKghQRoREVFDgjQiIqKGBGlEREQNCdKIiIgaEqQRERE1JEgjIiJqSJBGRETUkCCNiIioIUEaERFRQ4I0IiKihp4KUknzJM2Q9CdJF0haboS2O1HSn0ZiW03bPVLSP0vNMyQdPdL7aNjXJEnvbNf2IyKifz0VpMCTtifZXh94EPhopwtqwTdKzZNsH9bqSpIWHeZ+JgEJ0oiIUdZrQdroGmBVAEljJf1G0vWSZkvarrRPlPRnSadKulHSJZKWKssmS5op6RoaAlnSkpK+W7Zzg6Q3l/a9JP2sjIRvk7S/pE+UPtdKWr7VwiW9taw3W9LpkpYo7bdLOkLSlcBOktaUdJGk6ZJ+L2md0m+nMiqfKel3ksYARwE7l5HvziNyhCMiYkg9GaRltPZW4PzS9BTwHtsbA28Gvi5JZdlawIm21wMeBt5b2r8LHGh786bNfxTA9muBXYEzJS1Zlq0P/CewKfBF4AnbG1GF+h4DlPvxhqndt5VtnQHsXPaxGPCRhv5P2d7S9tnAKcABticDBwMnlT5HAG+zvSGwre1nStvUMvKd2s8x+5CkaZKmPfbEnAFKjYiI4eq1IF1K0gzgAWB54NelXcCXJM0CLqUaqa5clt1me0Z5PR2YKGk8sJztK0r79xr2sWXfe9s3A3cAry7LLrP9qO37gDnABaV9NjBxgJobp3YvBtYuNd1Slp8JvLGh/1SoRtnAFsA55TN/G1il9LkKOEPSB4GWpoBtn2J7iu0pY5ce38oqERHRgl4L0idtTwLWAMbw/JTsbsCKwOSy/N9A3yjy6Yb151GNAAV4gH1ogPbmbT3X8P65st1WDLZ9gMfL90WAhxtCeJLt1wDY3g84HHg5MEPSCi3uOyIiRlivBSkAtucABwIHS1ocGA/ca3tuOae5xhDrPwzMkbRladqtYfHv+t5LejWwOvCXESz/ZqpR8avK+92BK5o72X4EuE3STqUWSdqwvF7T9h9sHwHcTxWojwLjRrDOiIhoQU8GKYDtG4CZwC7AD4ApkqZRheDNLWxib+DEcrHRkw3tJwGLSppNNc26l+2n+9vAfNb9VNn3OWUfzwEnD9B9N2BfSTOBG4HtSvsx5UKlP1EF/0zgMmDdXGwUETG6ZA80wxkLqtVfupYP3e3YTpcRETGq9v/6u2utL2m67SnN7T07Io2IiOgGCdKIiIgaEqQRERE1JEgjIiJqSJBGRETUkCCNiIioIUEaERFRQ4I0IiKihgRpREREDQnSiIiIGhKkERERNbT66K9YgKy02vja95yMiIhKRqQRERE1JEgjIiJqSJBGRETUkCCNiIioIQ/2XghJehT4S6frGIYJwP2dLmKYeq3m1Nt+vVZz6n2xNWyv2NyYq3YXTn/p7ynv3UrStF6qF3qv5tTbfr1Wc+ptXaZ2IyIiakiQRkRE1JAgXTid0ukChqnX6oXeqzn1tl+v1Zx6W5SLjSIiImrIiDQiIqKGBGlEREQNCdIFmKS3S/qLpL9JOqyf5UtImlqW/0HSxNGv8gX1DFXvGyVdL+lZSTt2osameoaq9xOSbpI0S9JvJK3RiTqbahqq5v0kzZY0Q9KVktbtRJ0N9Qxab0O/HSVZUkf/uUYLx3cvSfeV4ztD0gc6UWdTTUMeY0nvKz/LN0r64WjX2FTLUMf4Gw3H9xZJD7e9KNv5WgC/gEWBvwOvBMYAM4F1m/r8F3Byeb0LMLXL650IbACcBezYA8f3zcDS5fVHOnl8h1Hzsg2vtwUu6uZ6S79xwO+Aa4Ep3VwvsBdwQid/Duaj5rWAG4CXlPcrdXO9Tf0PAE5vd10ZkS64NgX+ZvtW288AZwPbNfXZDjizvD4XeKskjWKNjYas1/bttmcBz3WiwCat1HuZ7SfK22uB1Ua5xmat1PxIw9tlgE5ejdjKzzDA54GvAk+NZnH9aLXebtJKzR8ETrT9EIDte0e5xkbDPca7Aj9qd1EJ0gXXqsCdDe/vKm399rH9LDAHWGFUqnuxVurtJsOtd1/gV22taGgt1Szpo5L+ThVOB45Sbf0Zsl5JGwEvt33haBY2gFZ/Jt5bpvvPlfTy0SltQK3U/Grg1ZKuknStpLePWnUv1vL/d+VUyiuA37a7qATpgqu/kWXz6KKVPqOlm2ppRcv1Sno/MAU4pq0VDa2lmm2faHtN4FPA4W2vamCD1itpEeAbwCdHraLBtXJ8LwAm2t4AuJTnZ4Q6pZWaF6Oa3t2KaoR3mqTl2lzXQIbze2IX4Fzb89pYD5AgXZDdBTT+tbsacPdAfSQtBowHHhyV6l6slXq7SUv1Stoa+G9gW9tPj1JtAxnuMT4b2L6tFQ1uqHrHAesDl0u6HdgMOL+DFxwNeXxtP9Dwc3AqMHmUahtIq78nfm57ru3bqB54sdYo1ddsOD/DuzAK07qQIF2QXQesJekVksZQ/VCd39TnfGDP8npH4LcuZ+g7oJV6u8mQ9ZZpx29ThWgnzyv1aaXmxl+Q7wL+Oor1NRu0XttzbE+wPdH2RKrz0NvantaZcls6vqs0vN0W+PMo1tefVv6/+xnVhXNImkA11XvrqFb5vJZ+T0haG3gJcECsFRYAAAO6SURBVM2oVNWpq6/y1f4v4J3ALVRXuf13aTuK6pcNwJLAOcDfgD8Cr+zyejeh+ov0ceAB4MYur/dS4N/AjPJ1fg/8TBwP3FjqvQxYr5vrbep7OR28arfF4/vlcnxnluO7Tg/8TAg4FrgJmA3s0s31lvdHAkePVk25RWBEREQNmdqNiIioIUEaERFRQ4I0IiKihgRpREREDQnSiIiIGhKkEQGApPeUJ6is0+la5oekq4fZ/yvlVn1nNbTtLuljI19dLMgSpBHRZ1fgSqp/5N42khZtx3ZtbzGMGsYDW7i6Vd+ikl4raSmqp7Oc1I76YsGVII0IJI0FXk91c/1dmpYdWp5ROlPS0aXtVZIuLW3XS1pT0laSLmxY7wRJe5XXt0s6QtKVwE6SPijpurL+TyQtXfqtLOm80j5T0haSPt84SpT0RUkvupm+pMfK960kXV5uCn+zpB/081Sj54AxpX0pYC5wCPBN23NrHs5YyCRIIwKqe+peZPsW4EFJGwNIekdZ9jrbG1I9EQbgB1SP1toQ2AK4p4V9PGV7S9tnAz+1vUlZ/89UAQ7wTeCK0r4x1V2AvkO5lWW5Uf0uZf+D2Qg4CFiX6tmVr29caPtR4CdUz9m8jerJR5vY/nkLnyPiBRbrdAER0RV2BY4rr88u768Htga+6/JcVdsPShoHrGr7vNL2FEALj7Kd2vB6fUlfAJYDxgIXl/a3AHuU7c6jCrg5kh4o9y5eGbjB9gND7OuPtu8qdc2geij8lY0dbH+V8oeBpNOAIyR9ANgGmGX7C0N9oAhIkEYs9CStQBVg60sysChgSYdS3We1lcfvATzLC2e5lmxa/njD6zOA7W3PLNO/Ww1R5mlU5y9fCpw+RF+AxiftzGOQ33UloKG6f+vxtt8o6WxJa9nu5E37o0dkajcidgTOsr2GqyepvJxqunNL4BJgn4ZzmMvbfgS4S9L2pW2JsvwOYN3yfjzw1kH2OQ64R9LiwG4N7b8BPlK2u6ikZUv7ecDbqR5ccDEj6/PAEcDiVH9EQHUOdekR3k8soBKkEbErVVA1+gnwn7YvonpM1bQyRXpwWb47cKCkWcDVwEtt3wn8GJhFdQ7zhkH2+T/AH4BfAzc3tH8MeLOk2cB0YD0A289QPS3lxx7BBzWXPwaus3237YeBa8q+bXvmSO0nFmx5+ktEdL1ykdH1wE6Zbo1ukxFpRHQ1SetSPTP3NwnR6EYZkUZERNSQEWlEREQNCdKIiIgaEqQRERE1JEgjIiJqSJBGRETU8P8B4PBLN0oiyqA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438275"/>
            <a:ext cx="7277100" cy="48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8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230120" y="33264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Times New Roman"/>
              </a:rPr>
              <a:t>Clustering Algorithms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838080" y="1317240"/>
            <a:ext cx="10515240" cy="48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Partition based:		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K-means clustering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Hierarchical based: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Simple Hierarchical clustering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Density based:		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DBSCAN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Grid based:			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Clique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Model based:		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EM clustering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/>
          <p:cNvPicPr/>
          <p:nvPr/>
        </p:nvPicPr>
        <p:blipFill>
          <a:blip r:embed="rId2"/>
          <a:stretch/>
        </p:blipFill>
        <p:spPr>
          <a:xfrm>
            <a:off x="2707920" y="3245760"/>
            <a:ext cx="6775560" cy="3479760"/>
          </a:xfrm>
          <a:prstGeom prst="rect">
            <a:avLst/>
          </a:prstGeom>
          <a:ln>
            <a:noFill/>
          </a:ln>
        </p:spPr>
      </p:pic>
      <p:sp>
        <p:nvSpPr>
          <p:cNvPr id="50" name="TextShape 1"/>
          <p:cNvSpPr txBox="1"/>
          <p:nvPr/>
        </p:nvSpPr>
        <p:spPr>
          <a:xfrm>
            <a:off x="1230120" y="24552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Times New Roman"/>
              </a:rPr>
              <a:t>K-means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838080" y="1317240"/>
            <a:ext cx="10515240" cy="48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00000"/>
                </a:solidFill>
                <a:uFillTx/>
                <a:latin typeface="Calibri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parameter (Number of Clusters)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Suitable for Low Dimension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How to determine the best number of clusters?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/>
          <p:cNvPicPr/>
          <p:nvPr/>
        </p:nvPicPr>
        <p:blipFill>
          <a:blip r:embed="rId2"/>
          <a:stretch/>
        </p:blipFill>
        <p:spPr>
          <a:xfrm>
            <a:off x="838080" y="2176200"/>
            <a:ext cx="8801280" cy="40003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1230120" y="33264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Times New Roman"/>
              </a:rPr>
              <a:t>K-means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838080" y="1317240"/>
            <a:ext cx="10515240" cy="48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3"/>
          <p:cNvSpPr/>
          <p:nvPr/>
        </p:nvSpPr>
        <p:spPr>
          <a:xfrm>
            <a:off x="6591600" y="2869920"/>
            <a:ext cx="609552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Clustered Instances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0	1495	(16%)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	2120	(23%)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	1859	(20%)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	1321	(14%)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	2562	(27%)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1230120" y="33264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Times New Roman"/>
              </a:rPr>
              <a:t>Hierarchical Clustering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838080" y="1317240"/>
            <a:ext cx="10515240" cy="48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00000"/>
                </a:solidFill>
                <a:uFillTx/>
                <a:latin typeface="Calibri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parameter (Number of Clusters)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Suitable for Low Dimension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Cut the tree to produce 4 clusters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58" name="Picture 2"/>
          <p:cNvPicPr/>
          <p:nvPr/>
        </p:nvPicPr>
        <p:blipFill>
          <a:blip r:embed="rId2"/>
          <a:stretch/>
        </p:blipFill>
        <p:spPr>
          <a:xfrm>
            <a:off x="5723640" y="2656800"/>
            <a:ext cx="5630040" cy="3432600"/>
          </a:xfrm>
          <a:prstGeom prst="rect">
            <a:avLst/>
          </a:prstGeom>
          <a:ln>
            <a:noFill/>
          </a:ln>
        </p:spPr>
      </p:pic>
      <p:sp>
        <p:nvSpPr>
          <p:cNvPr id="59" name="CustomShape 3"/>
          <p:cNvSpPr/>
          <p:nvPr/>
        </p:nvSpPr>
        <p:spPr>
          <a:xfrm>
            <a:off x="7693920" y="6141240"/>
            <a:ext cx="1689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(Liu P., Si Y., 2014)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6"/>
          <p:cNvPicPr/>
          <p:nvPr/>
        </p:nvPicPr>
        <p:blipFill>
          <a:blip r:embed="rId2"/>
          <a:stretch/>
        </p:blipFill>
        <p:spPr>
          <a:xfrm>
            <a:off x="838080" y="1424520"/>
            <a:ext cx="10164240" cy="5220000"/>
          </a:xfrm>
          <a:prstGeom prst="rect">
            <a:avLst/>
          </a:prstGeom>
          <a:ln>
            <a:noFill/>
          </a:ln>
        </p:spPr>
      </p:pic>
      <p:sp>
        <p:nvSpPr>
          <p:cNvPr id="61" name="TextShape 1"/>
          <p:cNvSpPr txBox="1"/>
          <p:nvPr/>
        </p:nvSpPr>
        <p:spPr>
          <a:xfrm>
            <a:off x="1230120" y="33264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Times New Roman"/>
              </a:rPr>
              <a:t>Average Linkage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838080" y="1317240"/>
            <a:ext cx="10515240" cy="48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3"/>
          <p:cNvSpPr/>
          <p:nvPr/>
        </p:nvSpPr>
        <p:spPr>
          <a:xfrm>
            <a:off x="8447400" y="3952800"/>
            <a:ext cx="23619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Clustered Instances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1      	   	9318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2         	22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3           	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4           	15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1230120" y="332640"/>
            <a:ext cx="9731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Times New Roman"/>
              </a:rPr>
              <a:t>Single Linkage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838080" y="1317240"/>
            <a:ext cx="10515240" cy="48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6" name="Picture 2"/>
          <p:cNvPicPr/>
          <p:nvPr/>
        </p:nvPicPr>
        <p:blipFill>
          <a:blip r:embed="rId2"/>
          <a:stretch/>
        </p:blipFill>
        <p:spPr>
          <a:xfrm>
            <a:off x="1013760" y="1435680"/>
            <a:ext cx="10164240" cy="5220000"/>
          </a:xfrm>
          <a:prstGeom prst="rect">
            <a:avLst/>
          </a:prstGeom>
          <a:ln>
            <a:noFill/>
          </a:ln>
        </p:spPr>
      </p:pic>
      <p:sp>
        <p:nvSpPr>
          <p:cNvPr id="67" name="CustomShape 3"/>
          <p:cNvSpPr/>
          <p:nvPr/>
        </p:nvSpPr>
        <p:spPr>
          <a:xfrm>
            <a:off x="8709120" y="3868200"/>
            <a:ext cx="2252160" cy="19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799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Clustered Instances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1         	9353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2         	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3         	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4         	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</TotalTime>
  <Words>730</Words>
  <Application>Microsoft Office PowerPoint</Application>
  <PresentationFormat>Widescreen</PresentationFormat>
  <Paragraphs>234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 Analysis: Linear Regression</vt:lpstr>
      <vt:lpstr>Classification model : Logistic Regression</vt:lpstr>
      <vt:lpstr>Classification model : Naïve Bayes</vt:lpstr>
      <vt:lpstr>Classification model : Decision Tree</vt:lpstr>
      <vt:lpstr>Classification model : Multilayer Perceptron</vt:lpstr>
      <vt:lpstr>Ensemble method : Random Forest Classifier</vt:lpstr>
      <vt:lpstr>Comparison of Accuracy of models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Algorithms</dc:title>
  <dc:subject/>
  <dc:creator>anousheh shahmirza</dc:creator>
  <dc:description/>
  <cp:lastModifiedBy>Arunachalam DhakshinaMurthy</cp:lastModifiedBy>
  <cp:revision>131</cp:revision>
  <dcterms:created xsi:type="dcterms:W3CDTF">2020-03-19T11:21:20Z</dcterms:created>
  <dcterms:modified xsi:type="dcterms:W3CDTF">2020-03-27T15:06:08Z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