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29" autoAdjust="0"/>
    <p:restoredTop sz="94660"/>
  </p:normalViewPr>
  <p:slideViewPr>
    <p:cSldViewPr snapToGrid="0">
      <p:cViewPr varScale="1">
        <p:scale>
          <a:sx n="63" d="100"/>
          <a:sy n="63" d="100"/>
        </p:scale>
        <p:origin x="-114" y="-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2451B8-EE73-41A4-ABAF-50D052C862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DD5866D-9AEA-E174-E7CB-A594B483E7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9E831EA-E687-B812-F484-A4208BBE1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8AA1-D0BA-4647-B481-77890A1449D1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93DC478-CBF0-C231-3DE3-43689001F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F8D8DF6-F37A-8C17-2455-D6B31B3E2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FB32-44BF-464B-AE89-50FADEAF19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8751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3E1D6B-BC43-6C7B-56CB-7271091D5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81A99FA-791F-0782-B9A0-6A15AD95B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D902650-1BAC-1C44-2632-2E8417D82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8AA1-D0BA-4647-B481-77890A1449D1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3E169C8-C189-86C9-7D9A-E6163602D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63B16CF-B591-46ED-1C22-0D083EE1E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FB32-44BF-464B-AE89-50FADEAF19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3511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F8930CC-21EA-35DA-1EF8-5B6BBFE3D5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2AEF9F0-2BEF-DB2B-DC75-43E6547BA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5E306CF-7059-F8D2-0685-9D15584F2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8AA1-D0BA-4647-B481-77890A1449D1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564886E-EE47-10DB-D8DC-5EC5A89CE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467E73C-99EE-9231-2B24-DF6066125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FB32-44BF-464B-AE89-50FADEAF19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1072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B93694-13AB-6615-4498-E24B2C007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C5AA1C-921D-753D-F0CC-6557602A1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ECCF0FF-DD23-C1BE-65E6-84D938F8F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8AA1-D0BA-4647-B481-77890A1449D1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8D486D-2E09-F1FE-134F-96F4E35CD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5AE51F3-C17F-14EC-4488-87C4D6662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FB32-44BF-464B-AE89-50FADEAF19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1132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C35CAC-184A-DE1F-CA92-1F1973258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DC50B1B-B13A-197D-58FA-90C1792C9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57D9B92-9CDA-5578-B563-D89093050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8AA1-D0BA-4647-B481-77890A1449D1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56FAF1B-5B29-0329-5A40-DC8DF7136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247743-28D7-FE3B-5D47-74DDC456C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FB32-44BF-464B-AE89-50FADEAF19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0169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84D940-77FF-4CCC-E00B-A0C802762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B63292E-184C-A3FB-5106-CCD7376386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0001711-B66B-F963-9C67-9AB4362F1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A4E2F4C-3AA5-0233-13CE-01DA1586E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8AA1-D0BA-4647-B481-77890A1449D1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BF19C4B-0D5C-BB00-709F-68F3A2E2D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FD77DDD-B7ED-0325-B70A-BE479F24B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FB32-44BF-464B-AE89-50FADEAF19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0635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D4CEC6-EC91-0FD8-69C3-1DE5C8975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E27BEC4-BAE6-F334-BFFD-541670751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AE21FD4-E094-89A8-5274-2518B009C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C517BBC-CEC9-917D-DD75-A873F53DB7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A83FD9B-73F9-0917-127A-209331B89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9580507-0B78-AE6C-E42E-E10A1409F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8AA1-D0BA-4647-B481-77890A1449D1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FF2735E-B431-1DEF-08E6-A02AE28A3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8BCBF0E-B186-9E84-140E-E4AAEF8C4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FB32-44BF-464B-AE89-50FADEAF19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77109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9AF03F-16C0-3696-6725-9DA5B196B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7BD4F74-1429-A007-81B5-B1A9DC3F9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8AA1-D0BA-4647-B481-77890A1449D1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3047028-B572-9E7C-7284-A2840E821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5D7B2E4-5EF5-2CD8-546B-5368B534A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FB32-44BF-464B-AE89-50FADEAF19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64005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26F1692-CE96-290D-0F31-2C8391296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8AA1-D0BA-4647-B481-77890A1449D1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B543654-8A15-EBAF-DB92-8BBA91916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4AB151C-5BB8-0B0E-F106-CAEDC33E2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FB32-44BF-464B-AE89-50FADEAF19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55224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D281B3-4470-F6D3-2747-337C75061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AC5CA60-D7B8-F329-9054-E7F97439E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A374CBE-BDB4-9CFD-050E-B555DA8FA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0E0B1FF-DF15-1739-52DD-2F46EA989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8AA1-D0BA-4647-B481-77890A1449D1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7E6AB2B-6372-F8ED-3FAB-4539F844E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2D9EE62-39A4-16FF-C22E-A816561CE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FB32-44BF-464B-AE89-50FADEAF19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7333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B6CCEC-6F00-B3D4-A6AD-F6AE79D05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B95F742-9C7A-B189-4812-B0036492D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178B086-D476-20E8-F5B8-B6F20B915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DB34831-FC36-EFF6-97D2-18D07F8A4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8AA1-D0BA-4647-B481-77890A1449D1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6919BDF-125A-94FB-2649-B2EAC1B5B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9ED66FE-A3C4-6F1C-AD9F-A070374B1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FB32-44BF-464B-AE89-50FADEAF19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72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2AEF271-6B8D-A39A-F408-341869D64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C7B1DF8-9331-49C8-9E74-73CC91F19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9BE12C3-DD92-3026-0845-14CFB2A298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68AA1-D0BA-4647-B481-77890A1449D1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13FD584-A51D-D194-2675-7108AAC9CD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5D78DD-5187-AA0B-F0AD-9B625ED9BB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CFB32-44BF-464B-AE89-50FADEAF19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97992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E8A412-3A8B-AA25-6EA2-E881EFD21B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3066" y="1907824"/>
            <a:ext cx="9144000" cy="620888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/>
              <a:t/>
            </a:r>
            <a:br>
              <a:rPr lang="en-IN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SENTIMENT ANALYSIS IN MARKETING</a:t>
            </a:r>
            <a:br>
              <a:rPr lang="en-US" b="1" dirty="0"/>
            </a:br>
            <a:r>
              <a:rPr lang="en-US" sz="4000" dirty="0"/>
              <a:t>Phase 4(Development part 2)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866DB0D-D834-D8D1-7C83-45567C30B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3066" y="3601156"/>
            <a:ext cx="9414934" cy="2393244"/>
          </a:xfrm>
        </p:spPr>
        <p:txBody>
          <a:bodyPr/>
          <a:lstStyle/>
          <a:p>
            <a:pPr algn="l"/>
            <a:r>
              <a:rPr lang="en-IN" dirty="0"/>
              <a:t>NAME    </a:t>
            </a:r>
            <a:r>
              <a:rPr lang="en-IN" dirty="0" smtClean="0"/>
              <a:t>              :  ARUNACHALAM  A         </a:t>
            </a:r>
            <a:endParaRPr lang="en-IN" dirty="0"/>
          </a:p>
          <a:p>
            <a:pPr algn="l"/>
            <a:r>
              <a:rPr lang="en-IN" dirty="0"/>
              <a:t>NM ID    </a:t>
            </a:r>
            <a:r>
              <a:rPr lang="en-IN" dirty="0" smtClean="0"/>
              <a:t>              :  au513521104005</a:t>
            </a:r>
            <a:endParaRPr lang="en-IN" dirty="0"/>
          </a:p>
          <a:p>
            <a:pPr algn="l"/>
            <a:r>
              <a:rPr lang="en-IN" dirty="0"/>
              <a:t>EMAIL </a:t>
            </a:r>
            <a:r>
              <a:rPr lang="en-IN" dirty="0" smtClean="0"/>
              <a:t>ID             :  arunpraveen0807@gmail.com</a:t>
            </a:r>
          </a:p>
          <a:p>
            <a:pPr algn="l"/>
            <a:r>
              <a:rPr lang="en-IN" dirty="0" smtClean="0"/>
              <a:t>COLLEGE NAME :   </a:t>
            </a:r>
            <a:r>
              <a:rPr lang="en-IN" dirty="0" err="1" smtClean="0"/>
              <a:t>Annai</a:t>
            </a:r>
            <a:r>
              <a:rPr lang="en-IN" dirty="0" smtClean="0"/>
              <a:t> Mira College of Engineering and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73988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866DB0D-D834-D8D1-7C83-45567C30B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12711"/>
            <a:ext cx="9144000" cy="4481689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/>
              <a:t> </a:t>
            </a:r>
            <a:r>
              <a:rPr lang="en-US" dirty="0" err="1"/>
              <a:t>plt.bar</a:t>
            </a:r>
            <a:r>
              <a:rPr lang="en-US" dirty="0"/>
              <a:t>(</a:t>
            </a:r>
            <a:r>
              <a:rPr lang="en-US" dirty="0" err="1"/>
              <a:t>Index,count</a:t>
            </a:r>
            <a:r>
              <a:rPr lang="en-US" dirty="0"/>
              <a:t>, color=['blue','yellow','red','orange','black','brown','gray','cyan','purple','green'])</a:t>
            </a:r>
          </a:p>
          <a:p>
            <a:pPr algn="l"/>
            <a:r>
              <a:rPr lang="en-US" dirty="0"/>
              <a:t>    </a:t>
            </a:r>
            <a:r>
              <a:rPr lang="en-US" dirty="0" err="1"/>
              <a:t>plt.xticks</a:t>
            </a:r>
            <a:r>
              <a:rPr lang="en-US" dirty="0"/>
              <a:t>(</a:t>
            </a:r>
            <a:r>
              <a:rPr lang="en-US" dirty="0" err="1"/>
              <a:t>Index,a</a:t>
            </a:r>
            <a:r>
              <a:rPr lang="en-US" dirty="0"/>
              <a:t>['Reasons'],rotation=90)</a:t>
            </a:r>
          </a:p>
          <a:p>
            <a:pPr algn="l"/>
            <a:r>
              <a:rPr lang="en-US" dirty="0"/>
              <a:t>    </a:t>
            </a:r>
            <a:r>
              <a:rPr lang="en-US" dirty="0" err="1"/>
              <a:t>plt.ylabel</a:t>
            </a:r>
            <a:r>
              <a:rPr lang="en-US" dirty="0"/>
              <a:t>('Count')</a:t>
            </a:r>
          </a:p>
          <a:p>
            <a:pPr algn="l"/>
            <a:r>
              <a:rPr lang="en-US" dirty="0"/>
              <a:t>    </a:t>
            </a:r>
            <a:r>
              <a:rPr lang="en-US" dirty="0" err="1"/>
              <a:t>plt.xlabel</a:t>
            </a:r>
            <a:r>
              <a:rPr lang="en-US" dirty="0"/>
              <a:t>('Reason')</a:t>
            </a:r>
          </a:p>
          <a:p>
            <a:pPr algn="l"/>
            <a:r>
              <a:rPr lang="en-US" dirty="0"/>
              <a:t>    </a:t>
            </a:r>
            <a:r>
              <a:rPr lang="en-US" dirty="0" err="1"/>
              <a:t>plt.title</a:t>
            </a:r>
            <a:r>
              <a:rPr lang="en-US" dirty="0"/>
              <a:t>('Count of Reasons for '+Airline)</a:t>
            </a:r>
          </a:p>
          <a:p>
            <a:pPr algn="l"/>
            <a:r>
              <a:rPr lang="en-US" dirty="0"/>
              <a:t>    </a:t>
            </a:r>
          </a:p>
          <a:p>
            <a:pPr algn="l"/>
            <a:r>
              <a:rPr lang="en-US" dirty="0" err="1"/>
              <a:t>plot_reason</a:t>
            </a:r>
            <a:r>
              <a:rPr lang="en-US" dirty="0"/>
              <a:t>('All')  </a:t>
            </a:r>
          </a:p>
          <a:p>
            <a:pPr algn="l"/>
            <a:r>
              <a:rPr lang="en-US" dirty="0" err="1"/>
              <a:t>plt.figure</a:t>
            </a:r>
            <a:r>
              <a:rPr lang="en-US" dirty="0"/>
              <a:t>(2,figsize=(15,15))</a:t>
            </a:r>
          </a:p>
          <a:p>
            <a:pPr algn="l"/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airlines:</a:t>
            </a:r>
          </a:p>
          <a:p>
            <a:pPr algn="l"/>
            <a:r>
              <a:rPr lang="en-US" dirty="0"/>
              <a:t>    indices= </a:t>
            </a:r>
            <a:r>
              <a:rPr lang="en-US" dirty="0" err="1"/>
              <a:t>airlines.index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algn="l"/>
            <a:r>
              <a:rPr lang="en-US" dirty="0"/>
              <a:t>    </a:t>
            </a:r>
            <a:r>
              <a:rPr lang="en-US" dirty="0" err="1"/>
              <a:t>plt.subplot</a:t>
            </a:r>
            <a:r>
              <a:rPr lang="en-US" dirty="0"/>
              <a:t>(2,3,indices+1)</a:t>
            </a:r>
          </a:p>
          <a:p>
            <a:pPr algn="l"/>
            <a:r>
              <a:rPr lang="en-US" dirty="0"/>
              <a:t>    </a:t>
            </a:r>
            <a:r>
              <a:rPr lang="en-US" dirty="0" err="1"/>
              <a:t>plt.subplots_adjust</a:t>
            </a:r>
            <a:r>
              <a:rPr lang="en-US" dirty="0"/>
              <a:t>(</a:t>
            </a:r>
            <a:r>
              <a:rPr lang="en-US" dirty="0" err="1"/>
              <a:t>hspace</a:t>
            </a:r>
            <a:r>
              <a:rPr lang="en-US" dirty="0"/>
              <a:t>=0.9)</a:t>
            </a:r>
          </a:p>
          <a:p>
            <a:pPr algn="l"/>
            <a:r>
              <a:rPr lang="en-US" dirty="0"/>
              <a:t>    </a:t>
            </a:r>
            <a:r>
              <a:rPr lang="en-US" dirty="0" err="1"/>
              <a:t>plot_reason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algn="l"/>
            <a:r>
              <a:rPr lang="en-US" dirty="0"/>
              <a:t>    </a:t>
            </a:r>
            <a:r>
              <a:rPr lang="en-US" dirty="0" err="1"/>
              <a:t>plt.show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97753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E8A412-3A8B-AA25-6EA2-E881EFD21B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400" y="897467"/>
            <a:ext cx="5339644" cy="620888"/>
          </a:xfrm>
        </p:spPr>
        <p:txBody>
          <a:bodyPr>
            <a:normAutofit/>
          </a:bodyPr>
          <a:lstStyle/>
          <a:p>
            <a:r>
              <a:rPr lang="en-IN" sz="3600" dirty="0"/>
              <a:t>OUTPUT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866DB0D-D834-D8D1-7C83-45567C30B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86578" y="2652889"/>
            <a:ext cx="2777066" cy="189653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A3CD7C8-2C28-75F4-45DE-44669080BA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138" t="9383" r="57206" b="30371"/>
          <a:stretch/>
        </p:blipFill>
        <p:spPr>
          <a:xfrm>
            <a:off x="3330222" y="1862666"/>
            <a:ext cx="4301067" cy="413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51916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E8A412-3A8B-AA25-6EA2-E881EFD21B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6356" y="1202267"/>
            <a:ext cx="9144000" cy="620888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rgbClr val="000000"/>
                </a:solidFill>
                <a:latin typeface="Inter"/>
              </a:rPr>
              <a:t>A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Inter"/>
              </a:rPr>
              <a:t> relationship between negative sentiments and date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Inter"/>
              </a:rPr>
              <a:t/>
            </a:r>
            <a:br>
              <a:rPr lang="en-US" sz="3600" b="0" i="0" dirty="0">
                <a:solidFill>
                  <a:srgbClr val="000000"/>
                </a:solidFill>
                <a:effectLst/>
                <a:latin typeface="Inter"/>
              </a:rPr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866DB0D-D834-D8D1-7C83-45567C30B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6356" y="1930400"/>
            <a:ext cx="9144000" cy="4481689"/>
          </a:xfrm>
        </p:spPr>
        <p:txBody>
          <a:bodyPr>
            <a:normAutofit/>
          </a:bodyPr>
          <a:lstStyle/>
          <a:p>
            <a:pPr algn="l"/>
            <a:r>
              <a:rPr lang="en-US" sz="1900" dirty="0" err="1"/>
              <a:t>day_df</a:t>
            </a:r>
            <a:r>
              <a:rPr lang="en-US" sz="1900" dirty="0"/>
              <a:t> = </a:t>
            </a:r>
            <a:r>
              <a:rPr lang="en-US" sz="1900" dirty="0" err="1"/>
              <a:t>day_df.loc</a:t>
            </a:r>
            <a:r>
              <a:rPr lang="en-US" sz="1900" dirty="0"/>
              <a:t>(axis=0)[:,:,'negative']</a:t>
            </a:r>
          </a:p>
          <a:p>
            <a:pPr algn="l"/>
            <a:endParaRPr lang="en-US" sz="1900" dirty="0"/>
          </a:p>
          <a:p>
            <a:pPr algn="l"/>
            <a:r>
              <a:rPr lang="en-US" sz="1900" dirty="0"/>
              <a:t>#groupby and plot data</a:t>
            </a:r>
          </a:p>
          <a:p>
            <a:pPr algn="l"/>
            <a:r>
              <a:rPr lang="en-US" sz="1900" dirty="0"/>
              <a:t>ax2 = </a:t>
            </a:r>
            <a:r>
              <a:rPr lang="en-US" sz="1900" dirty="0" err="1"/>
              <a:t>day_df.groupby</a:t>
            </a:r>
            <a:r>
              <a:rPr lang="en-US" sz="1900" dirty="0"/>
              <a:t>(['</a:t>
            </a:r>
            <a:r>
              <a:rPr lang="en-US" sz="1900" dirty="0" err="1"/>
              <a:t>tweet_created','airline</a:t>
            </a:r>
            <a:r>
              <a:rPr lang="en-US" sz="1900" dirty="0"/>
              <a:t>']).sum().unstack().plot(kind = 'bar', color=['blue', 'green', '</a:t>
            </a:r>
            <a:r>
              <a:rPr lang="en-US" sz="1900" dirty="0" err="1"/>
              <a:t>red','yellow','orange','purple</a:t>
            </a:r>
            <a:r>
              <a:rPr lang="en-US" sz="1900" dirty="0"/>
              <a:t>'], </a:t>
            </a:r>
            <a:r>
              <a:rPr lang="en-US" sz="1900" dirty="0" err="1"/>
              <a:t>figsize</a:t>
            </a:r>
            <a:r>
              <a:rPr lang="en-US" sz="1900" dirty="0"/>
              <a:t> = (15,8), rot = 70)</a:t>
            </a:r>
          </a:p>
          <a:p>
            <a:pPr algn="l"/>
            <a:r>
              <a:rPr lang="en-US" sz="1900" dirty="0"/>
              <a:t>labels = ['</a:t>
            </a:r>
            <a:r>
              <a:rPr lang="en-US" sz="1900" dirty="0" err="1"/>
              <a:t>American','Delta','Southwest','US</a:t>
            </a:r>
            <a:r>
              <a:rPr lang="en-US" sz="1900" dirty="0"/>
              <a:t> </a:t>
            </a:r>
            <a:r>
              <a:rPr lang="en-US" sz="1900" dirty="0" err="1"/>
              <a:t>Airways','United','Virgin</a:t>
            </a:r>
            <a:r>
              <a:rPr lang="en-US" sz="1900" dirty="0"/>
              <a:t> America']</a:t>
            </a:r>
          </a:p>
          <a:p>
            <a:pPr algn="l"/>
            <a:r>
              <a:rPr lang="en-US" sz="1900" dirty="0"/>
              <a:t>ax2.legend(labels = labels)</a:t>
            </a:r>
          </a:p>
          <a:p>
            <a:pPr algn="l"/>
            <a:r>
              <a:rPr lang="en-US" sz="1900" dirty="0"/>
              <a:t>ax2.set_xlabel('Date')</a:t>
            </a:r>
          </a:p>
          <a:p>
            <a:pPr algn="l"/>
            <a:r>
              <a:rPr lang="en-US" sz="1900" dirty="0"/>
              <a:t>ax2.set_ylabel('Negative Tweets')</a:t>
            </a:r>
          </a:p>
          <a:p>
            <a:pPr algn="l"/>
            <a:r>
              <a:rPr lang="en-US" sz="1900" dirty="0" err="1"/>
              <a:t>plt.show</a:t>
            </a:r>
            <a:r>
              <a:rPr lang="en-US" sz="1900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17587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E8A412-3A8B-AA25-6EA2-E881EFD21B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621" y="756357"/>
            <a:ext cx="4605869" cy="620888"/>
          </a:xfrm>
        </p:spPr>
        <p:txBody>
          <a:bodyPr>
            <a:normAutofit/>
          </a:bodyPr>
          <a:lstStyle/>
          <a:p>
            <a:r>
              <a:rPr lang="en-IN" sz="3600" dirty="0"/>
              <a:t>OUTPUT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866DB0D-D834-D8D1-7C83-45567C30B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3999" y="2373490"/>
            <a:ext cx="4865511" cy="323991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E559B30-A581-EC7D-2D81-5D78C8517C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592" t="13201" r="8333" b="5092"/>
          <a:stretch/>
        </p:blipFill>
        <p:spPr>
          <a:xfrm>
            <a:off x="2031999" y="1377247"/>
            <a:ext cx="8308623" cy="523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26257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E8A412-3A8B-AA25-6EA2-E881EFD21B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133" y="553156"/>
            <a:ext cx="3578578" cy="620888"/>
          </a:xfrm>
        </p:spPr>
        <p:txBody>
          <a:bodyPr>
            <a:noAutofit/>
          </a:bodyPr>
          <a:lstStyle/>
          <a:p>
            <a:r>
              <a:rPr lang="en-IN" sz="4000" b="1" dirty="0"/>
              <a:t>CONCLUSION</a:t>
            </a:r>
            <a:endParaRPr lang="en-US" sz="4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866DB0D-D834-D8D1-7C83-45567C30B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12711"/>
            <a:ext cx="9144000" cy="4481689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1.Very positive</a:t>
            </a:r>
          </a:p>
          <a:p>
            <a:r>
              <a:rPr lang="en-GB" dirty="0" smtClean="0"/>
              <a:t>2.Positive</a:t>
            </a:r>
            <a:endParaRPr lang="en-GB" dirty="0" smtClean="0"/>
          </a:p>
          <a:p>
            <a:r>
              <a:rPr lang="en-GB" dirty="0" smtClean="0"/>
              <a:t>3.Neutral</a:t>
            </a:r>
            <a:endParaRPr lang="en-GB" dirty="0" smtClean="0"/>
          </a:p>
          <a:p>
            <a:r>
              <a:rPr lang="en-GB" dirty="0" smtClean="0"/>
              <a:t>4.Negative</a:t>
            </a:r>
            <a:endParaRPr lang="en-GB" dirty="0" smtClean="0"/>
          </a:p>
          <a:p>
            <a:r>
              <a:rPr lang="en-GB" dirty="0" smtClean="0"/>
              <a:t>5. Very negative</a:t>
            </a:r>
            <a:endParaRPr lang="en-GB" dirty="0" smtClean="0"/>
          </a:p>
          <a:p>
            <a:r>
              <a:rPr lang="en-GB" dirty="0" smtClean="0"/>
              <a:t>This is usually referred to as graded or fine-grained sentiment analysis, and could be used to interpret 5-star ratings in a </a:t>
            </a:r>
            <a:r>
              <a:rPr lang="en-GB" dirty="0" smtClean="0"/>
              <a:t>review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The AI of sentiment analysis in marketing is very useful to learn the future AI</a:t>
            </a:r>
            <a:endParaRPr lang="en-US" dirty="0" smtClean="0"/>
          </a:p>
          <a:p>
            <a:endParaRPr lang="en-GB" sz="32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GB" sz="3200" dirty="0" smtClean="0">
                <a:solidFill>
                  <a:schemeClr val="accent1">
                    <a:lumMod val="75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3567944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866DB0D-D834-D8D1-7C83-45567C30B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7320" y="365761"/>
            <a:ext cx="9144000" cy="5476240"/>
          </a:xfrm>
        </p:spPr>
        <p:txBody>
          <a:bodyPr>
            <a:normAutofit/>
          </a:bodyPr>
          <a:lstStyle/>
          <a:p>
            <a:pPr algn="l"/>
            <a:r>
              <a:rPr lang="en-GB" sz="4800" dirty="0" smtClean="0">
                <a:latin typeface="Inter"/>
              </a:rPr>
              <a:t>INTRODUCTION</a:t>
            </a:r>
            <a:endParaRPr lang="en-US" dirty="0" smtClean="0">
              <a:latin typeface="Inter"/>
            </a:endParaRPr>
          </a:p>
          <a:p>
            <a:pPr algn="l">
              <a:buFont typeface="+mj-lt"/>
              <a:buAutoNum type="arabicPeriod"/>
            </a:pPr>
            <a:endParaRPr lang="en-US" b="0" i="0" dirty="0" smtClean="0">
              <a:effectLst/>
              <a:latin typeface="Inter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 err="1" smtClean="0">
                <a:effectLst/>
                <a:latin typeface="Inter"/>
              </a:rPr>
              <a:t>Visualising</a:t>
            </a:r>
            <a:r>
              <a:rPr lang="en-US" b="0" i="0" dirty="0" smtClean="0">
                <a:effectLst/>
                <a:latin typeface="Inter"/>
              </a:rPr>
              <a:t> </a:t>
            </a:r>
            <a:r>
              <a:rPr lang="en-US" b="0" i="0" dirty="0">
                <a:effectLst/>
                <a:latin typeface="Inter"/>
              </a:rPr>
              <a:t>and counting sentiments of tweets for each airline.</a:t>
            </a:r>
          </a:p>
          <a:p>
            <a:pPr algn="l">
              <a:buFont typeface="+mj-lt"/>
              <a:buAutoNum type="arabicPeriod"/>
            </a:pPr>
            <a:r>
              <a:rPr lang="en-US" b="0" i="0" dirty="0" err="1">
                <a:effectLst/>
                <a:latin typeface="Inter"/>
              </a:rPr>
              <a:t>Wordcloud</a:t>
            </a:r>
            <a:r>
              <a:rPr lang="en-US" b="0" i="0" dirty="0">
                <a:effectLst/>
                <a:latin typeface="Inter"/>
              </a:rPr>
              <a:t> plots for </a:t>
            </a:r>
            <a:r>
              <a:rPr lang="en-US" b="1" i="0" dirty="0">
                <a:effectLst/>
                <a:latin typeface="Inter"/>
              </a:rPr>
              <a:t>negative</a:t>
            </a:r>
            <a:r>
              <a:rPr lang="en-US" b="0" i="0" dirty="0">
                <a:effectLst/>
                <a:latin typeface="Inter"/>
              </a:rPr>
              <a:t> tweets to </a:t>
            </a:r>
            <a:r>
              <a:rPr lang="en-US" b="0" i="0" dirty="0" err="1">
                <a:effectLst/>
                <a:latin typeface="Inter"/>
              </a:rPr>
              <a:t>visualise</a:t>
            </a:r>
            <a:r>
              <a:rPr lang="en-US" b="0" i="0" dirty="0">
                <a:effectLst/>
                <a:latin typeface="Inter"/>
              </a:rPr>
              <a:t> most frequent words for each.</a:t>
            </a:r>
          </a:p>
          <a:p>
            <a:pPr algn="l">
              <a:buFont typeface="+mj-lt"/>
              <a:buAutoNum type="arabicPeriod"/>
            </a:pPr>
            <a:r>
              <a:rPr lang="en-US" b="0" i="0" dirty="0" err="1">
                <a:effectLst/>
                <a:latin typeface="Inter"/>
              </a:rPr>
              <a:t>Wordcloud</a:t>
            </a:r>
            <a:r>
              <a:rPr lang="en-US" b="0" i="0" dirty="0">
                <a:effectLst/>
                <a:latin typeface="Inter"/>
              </a:rPr>
              <a:t> plots for </a:t>
            </a:r>
            <a:r>
              <a:rPr lang="en-US" b="1" i="0" dirty="0">
                <a:effectLst/>
                <a:latin typeface="Inter"/>
              </a:rPr>
              <a:t>positive</a:t>
            </a:r>
            <a:r>
              <a:rPr lang="en-US" b="0" i="0" dirty="0">
                <a:effectLst/>
                <a:latin typeface="Inter"/>
              </a:rPr>
              <a:t> tweets to </a:t>
            </a:r>
            <a:r>
              <a:rPr lang="en-US" b="0" i="0" dirty="0" err="1">
                <a:effectLst/>
                <a:latin typeface="Inter"/>
              </a:rPr>
              <a:t>visualise</a:t>
            </a:r>
            <a:r>
              <a:rPr lang="en-US" b="0" i="0" dirty="0">
                <a:effectLst/>
                <a:latin typeface="Inter"/>
              </a:rPr>
              <a:t> most frequent words for each.</a:t>
            </a:r>
          </a:p>
          <a:p>
            <a:pPr algn="l">
              <a:buFont typeface="+mj-lt"/>
              <a:buAutoNum type="arabicPeriod"/>
            </a:pPr>
            <a:r>
              <a:rPr lang="en-US" b="0" i="0" dirty="0" err="1">
                <a:effectLst/>
                <a:latin typeface="Inter"/>
              </a:rPr>
              <a:t>Analysing</a:t>
            </a:r>
            <a:r>
              <a:rPr lang="en-US" b="0" i="0" dirty="0">
                <a:effectLst/>
                <a:latin typeface="Inter"/>
              </a:rPr>
              <a:t> the reasons for </a:t>
            </a:r>
            <a:r>
              <a:rPr lang="en-US" b="1" i="0" dirty="0">
                <a:effectLst/>
                <a:latin typeface="Inter"/>
              </a:rPr>
              <a:t>negative tweets</a:t>
            </a:r>
            <a:r>
              <a:rPr lang="en-US" b="0" i="0" dirty="0">
                <a:effectLst/>
                <a:latin typeface="Inter"/>
              </a:rPr>
              <a:t> for each airline.</a:t>
            </a:r>
          </a:p>
          <a:p>
            <a:pPr algn="l">
              <a:buFont typeface="+mj-lt"/>
              <a:buAutoNum type="arabicPeriod"/>
            </a:pPr>
            <a:r>
              <a:rPr lang="en-US" b="0" i="0" dirty="0" err="1">
                <a:effectLst/>
                <a:latin typeface="Inter"/>
              </a:rPr>
              <a:t>Visualising</a:t>
            </a:r>
            <a:r>
              <a:rPr lang="en-US" b="0" i="0" dirty="0">
                <a:effectLst/>
                <a:latin typeface="Inter"/>
              </a:rPr>
              <a:t> negative tweet-sentiment relationship with dates.</a:t>
            </a:r>
          </a:p>
          <a:p>
            <a:pPr algn="l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Inter"/>
              </a:rPr>
              <a:t>A</a:t>
            </a:r>
            <a:r>
              <a:rPr lang="en-US" sz="2400" i="0" dirty="0">
                <a:solidFill>
                  <a:srgbClr val="000000"/>
                </a:solidFill>
                <a:effectLst/>
                <a:latin typeface="Inter"/>
              </a:rPr>
              <a:t> relationship between negative sentiments and date</a:t>
            </a:r>
            <a:endParaRPr lang="en-US" i="0" dirty="0">
              <a:effectLst/>
              <a:latin typeface="Inte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52037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E8A412-3A8B-AA25-6EA2-E881EFD21B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5067" y="795867"/>
            <a:ext cx="9144000" cy="1072445"/>
          </a:xfrm>
        </p:spPr>
        <p:txBody>
          <a:bodyPr>
            <a:noAutofit/>
          </a:bodyPr>
          <a:lstStyle/>
          <a:p>
            <a:pPr algn="l"/>
            <a:r>
              <a:rPr lang="en-US" sz="3600" b="1" i="0" dirty="0" err="1">
                <a:effectLst/>
                <a:latin typeface="Inter"/>
              </a:rPr>
              <a:t>Visualising</a:t>
            </a:r>
            <a:r>
              <a:rPr lang="en-US" sz="3600" b="1" i="0" dirty="0">
                <a:effectLst/>
                <a:latin typeface="Inter"/>
              </a:rPr>
              <a:t> and counting sentiments of tweets for each airline.</a:t>
            </a:r>
            <a:br>
              <a:rPr lang="en-US" sz="3600" b="1" i="0" dirty="0">
                <a:effectLst/>
                <a:latin typeface="Inter"/>
              </a:rPr>
            </a:br>
            <a:endParaRPr lang="en-US" sz="3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866DB0D-D834-D8D1-7C83-45567C30B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12711"/>
            <a:ext cx="9144000" cy="4481689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dirty="0"/>
              <a:t>print("Total number of tweets for each airline \n ",</a:t>
            </a:r>
            <a:r>
              <a:rPr lang="en-US" dirty="0" err="1"/>
              <a:t>df.groupby</a:t>
            </a:r>
            <a:r>
              <a:rPr lang="en-US" dirty="0"/>
              <a:t>('airline')['airline_sentiment'].count().</a:t>
            </a:r>
            <a:r>
              <a:rPr lang="en-US" dirty="0" err="1"/>
              <a:t>sort_values</a:t>
            </a:r>
            <a:r>
              <a:rPr lang="en-US" dirty="0"/>
              <a:t>(ascending=False))</a:t>
            </a:r>
          </a:p>
          <a:p>
            <a:pPr algn="l"/>
            <a:r>
              <a:rPr lang="en-US" dirty="0"/>
              <a:t>airlines= ['US </a:t>
            </a:r>
            <a:r>
              <a:rPr lang="en-US" dirty="0" err="1"/>
              <a:t>Airways','United','American','Southwest','Delta','Virgin</a:t>
            </a:r>
            <a:r>
              <a:rPr lang="en-US" dirty="0"/>
              <a:t> America']</a:t>
            </a:r>
          </a:p>
          <a:p>
            <a:pPr algn="l"/>
            <a:r>
              <a:rPr lang="en-US" dirty="0" err="1"/>
              <a:t>plt.figure</a:t>
            </a:r>
            <a:r>
              <a:rPr lang="en-US" dirty="0"/>
              <a:t>(1,figsize=(12,12))</a:t>
            </a:r>
          </a:p>
          <a:p>
            <a:pPr algn="l"/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airlines:</a:t>
            </a:r>
          </a:p>
          <a:p>
            <a:pPr algn="l"/>
            <a:r>
              <a:rPr lang="en-US" dirty="0"/>
              <a:t>    indices= </a:t>
            </a:r>
            <a:r>
              <a:rPr lang="en-US" dirty="0" err="1"/>
              <a:t>airlines.index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algn="l"/>
            <a:r>
              <a:rPr lang="en-US" dirty="0"/>
              <a:t>    </a:t>
            </a:r>
            <a:r>
              <a:rPr lang="en-US" dirty="0" err="1"/>
              <a:t>plt.subplot</a:t>
            </a:r>
            <a:r>
              <a:rPr lang="en-US" dirty="0"/>
              <a:t>(2,3,indices+1)</a:t>
            </a:r>
          </a:p>
          <a:p>
            <a:pPr algn="l"/>
            <a:r>
              <a:rPr lang="en-US" dirty="0"/>
              <a:t>    </a:t>
            </a:r>
            <a:r>
              <a:rPr lang="en-US" dirty="0" err="1"/>
              <a:t>new_df</a:t>
            </a:r>
            <a:r>
              <a:rPr lang="en-US" dirty="0"/>
              <a:t>=</a:t>
            </a:r>
            <a:r>
              <a:rPr lang="en-US" dirty="0" err="1"/>
              <a:t>df</a:t>
            </a:r>
            <a:r>
              <a:rPr lang="en-US" dirty="0"/>
              <a:t>[</a:t>
            </a:r>
            <a:r>
              <a:rPr lang="en-US" dirty="0" err="1"/>
              <a:t>df</a:t>
            </a:r>
            <a:r>
              <a:rPr lang="en-US" dirty="0"/>
              <a:t>['airline']==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pPr algn="l"/>
            <a:r>
              <a:rPr lang="en-US" dirty="0"/>
              <a:t>    count=</a:t>
            </a:r>
            <a:r>
              <a:rPr lang="en-US" dirty="0" err="1"/>
              <a:t>new_df</a:t>
            </a:r>
            <a:r>
              <a:rPr lang="en-US" dirty="0"/>
              <a:t>['airline_sentiment'].</a:t>
            </a:r>
            <a:r>
              <a:rPr lang="en-US" dirty="0" err="1"/>
              <a:t>value_counts</a:t>
            </a:r>
            <a:r>
              <a:rPr lang="en-US" dirty="0"/>
              <a:t>()</a:t>
            </a:r>
          </a:p>
          <a:p>
            <a:pPr algn="l"/>
            <a:r>
              <a:rPr lang="en-US" dirty="0"/>
              <a:t>    Index = [1,2,3]</a:t>
            </a:r>
          </a:p>
          <a:p>
            <a:pPr algn="l"/>
            <a:r>
              <a:rPr lang="en-US" dirty="0"/>
              <a:t>    </a:t>
            </a:r>
            <a:r>
              <a:rPr lang="en-US" dirty="0" err="1"/>
              <a:t>plt.bar</a:t>
            </a:r>
            <a:r>
              <a:rPr lang="en-US" dirty="0"/>
              <a:t>(</a:t>
            </a:r>
            <a:r>
              <a:rPr lang="en-US" dirty="0" err="1"/>
              <a:t>Index,count</a:t>
            </a:r>
            <a:r>
              <a:rPr lang="en-US" dirty="0"/>
              <a:t>, color=['blue', 'green', 'red'])</a:t>
            </a:r>
          </a:p>
          <a:p>
            <a:pPr algn="l"/>
            <a:r>
              <a:rPr lang="en-US" dirty="0"/>
              <a:t>    </a:t>
            </a:r>
            <a:r>
              <a:rPr lang="en-US" dirty="0" err="1"/>
              <a:t>plt.xticks</a:t>
            </a:r>
            <a:r>
              <a:rPr lang="en-US" dirty="0"/>
              <a:t>(Index,['</a:t>
            </a:r>
            <a:r>
              <a:rPr lang="en-US" dirty="0" err="1"/>
              <a:t>negative','neutral','positive</a:t>
            </a:r>
            <a:r>
              <a:rPr lang="en-US" dirty="0"/>
              <a:t>'])</a:t>
            </a:r>
          </a:p>
          <a:p>
            <a:pPr algn="l"/>
            <a:r>
              <a:rPr lang="en-US" dirty="0"/>
              <a:t>    </a:t>
            </a:r>
            <a:r>
              <a:rPr lang="en-US" dirty="0" err="1"/>
              <a:t>plt.ylabel</a:t>
            </a:r>
            <a:r>
              <a:rPr lang="en-US" dirty="0"/>
              <a:t>('Mood Count')</a:t>
            </a:r>
          </a:p>
          <a:p>
            <a:pPr algn="l"/>
            <a:r>
              <a:rPr lang="en-US" dirty="0"/>
              <a:t>    </a:t>
            </a:r>
            <a:r>
              <a:rPr lang="en-US" dirty="0" err="1"/>
              <a:t>plt.xlabel</a:t>
            </a:r>
            <a:r>
              <a:rPr lang="en-US" dirty="0"/>
              <a:t>('Mood')</a:t>
            </a:r>
          </a:p>
          <a:p>
            <a:pPr algn="l"/>
            <a:r>
              <a:rPr lang="en-US" dirty="0"/>
              <a:t>    </a:t>
            </a:r>
            <a:r>
              <a:rPr lang="en-US" dirty="0" err="1"/>
              <a:t>plt.title</a:t>
            </a:r>
            <a:r>
              <a:rPr lang="en-US" dirty="0"/>
              <a:t>('Count of Moods of '+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algn="l"/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xmlns="" val="2153890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E8A412-3A8B-AA25-6EA2-E881EFD21B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53157"/>
            <a:ext cx="2427111" cy="620888"/>
          </a:xfrm>
        </p:spPr>
        <p:txBody>
          <a:bodyPr>
            <a:normAutofit/>
          </a:bodyPr>
          <a:lstStyle/>
          <a:p>
            <a:r>
              <a:rPr lang="en-IN" sz="3600" b="1" dirty="0"/>
              <a:t>OUTPUT</a:t>
            </a:r>
            <a:endParaRPr lang="en-US" sz="3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866DB0D-D834-D8D1-7C83-45567C30B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10800000" flipV="1">
            <a:off x="355242" y="6812281"/>
            <a:ext cx="9144000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EF40C0C-2343-A425-3556-2CFF2F5A86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89" t="75239" r="65833" b="5657"/>
          <a:stretch/>
        </p:blipFill>
        <p:spPr>
          <a:xfrm>
            <a:off x="3233908" y="1461911"/>
            <a:ext cx="5255336" cy="13095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B4879B0-77A4-EA8A-36C9-90402A1A05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798" t="10716" r="8506" b="12774"/>
          <a:stretch/>
        </p:blipFill>
        <p:spPr>
          <a:xfrm>
            <a:off x="2675467" y="3014698"/>
            <a:ext cx="6999111" cy="324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90455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E8A412-3A8B-AA25-6EA2-E881EFD21B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332" y="1151467"/>
            <a:ext cx="9144000" cy="620888"/>
          </a:xfrm>
        </p:spPr>
        <p:txBody>
          <a:bodyPr>
            <a:noAutofit/>
          </a:bodyPr>
          <a:lstStyle/>
          <a:p>
            <a:pPr algn="l"/>
            <a:r>
              <a:rPr lang="en-US" sz="3200" b="1" i="0" dirty="0" err="1">
                <a:effectLst/>
                <a:latin typeface="Inter"/>
              </a:rPr>
              <a:t>Wordcloud</a:t>
            </a:r>
            <a:r>
              <a:rPr lang="en-US" sz="3200" b="1" i="0" dirty="0">
                <a:effectLst/>
                <a:latin typeface="Inter"/>
              </a:rPr>
              <a:t> plots for negative</a:t>
            </a:r>
            <a:r>
              <a:rPr lang="en-US" sz="3200" b="1" dirty="0">
                <a:latin typeface="Inter"/>
              </a:rPr>
              <a:t> </a:t>
            </a:r>
            <a:r>
              <a:rPr lang="en-US" sz="3200" b="1" i="0" dirty="0">
                <a:effectLst/>
                <a:latin typeface="Inter"/>
              </a:rPr>
              <a:t>tweets to </a:t>
            </a:r>
            <a:r>
              <a:rPr lang="en-US" sz="3200" b="1" i="0" dirty="0" err="1">
                <a:effectLst/>
                <a:latin typeface="Inter"/>
              </a:rPr>
              <a:t>visualise</a:t>
            </a:r>
            <a:r>
              <a:rPr lang="en-US" sz="3200" b="1" i="0" dirty="0">
                <a:effectLst/>
                <a:latin typeface="Inter"/>
              </a:rPr>
              <a:t> most frequent words for each.</a:t>
            </a:r>
            <a:br>
              <a:rPr lang="en-US" sz="3200" b="1" i="0" dirty="0">
                <a:effectLst/>
                <a:latin typeface="Inter"/>
              </a:rPr>
            </a:br>
            <a:endParaRPr lang="en-US" sz="3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866DB0D-D834-D8D1-7C83-45567C30B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801" y="1461911"/>
            <a:ext cx="9144000" cy="4730045"/>
          </a:xfrm>
        </p:spPr>
        <p:txBody>
          <a:bodyPr>
            <a:noAutofit/>
          </a:bodyPr>
          <a:lstStyle/>
          <a:p>
            <a:pPr algn="l"/>
            <a:r>
              <a:rPr lang="en-US" sz="1200" dirty="0"/>
              <a:t>from </a:t>
            </a:r>
            <a:r>
              <a:rPr lang="en-US" sz="1200" dirty="0" err="1"/>
              <a:t>wordcloud</a:t>
            </a:r>
            <a:r>
              <a:rPr lang="en-US" sz="1200" dirty="0"/>
              <a:t> import </a:t>
            </a:r>
            <a:r>
              <a:rPr lang="en-US" sz="1200" dirty="0" err="1"/>
              <a:t>WordCloud,STOPWORDS</a:t>
            </a:r>
            <a:endParaRPr lang="en-US" sz="1200" dirty="0"/>
          </a:p>
          <a:p>
            <a:pPr algn="l"/>
            <a:r>
              <a:rPr lang="en-US" sz="1200" dirty="0" err="1"/>
              <a:t>new_df</a:t>
            </a:r>
            <a:r>
              <a:rPr lang="en-US" sz="1200" dirty="0"/>
              <a:t>=</a:t>
            </a:r>
            <a:r>
              <a:rPr lang="en-US" sz="1200" dirty="0" err="1"/>
              <a:t>df</a:t>
            </a:r>
            <a:r>
              <a:rPr lang="en-US" sz="1200" dirty="0"/>
              <a:t>[</a:t>
            </a:r>
            <a:r>
              <a:rPr lang="en-US" sz="1200" dirty="0" err="1"/>
              <a:t>df</a:t>
            </a:r>
            <a:r>
              <a:rPr lang="en-US" sz="1200" dirty="0"/>
              <a:t>['airline_sentiment']=='negative']</a:t>
            </a:r>
          </a:p>
          <a:p>
            <a:pPr algn="l"/>
            <a:r>
              <a:rPr lang="en-US" sz="1200" dirty="0"/>
              <a:t>words = ' '.join(</a:t>
            </a:r>
            <a:r>
              <a:rPr lang="en-US" sz="1200" dirty="0" err="1"/>
              <a:t>new_df</a:t>
            </a:r>
            <a:r>
              <a:rPr lang="en-US" sz="1200" dirty="0"/>
              <a:t>['text'])</a:t>
            </a:r>
          </a:p>
          <a:p>
            <a:pPr algn="l"/>
            <a:r>
              <a:rPr lang="en-US" sz="1200" dirty="0" err="1"/>
              <a:t>cleaned_word</a:t>
            </a:r>
            <a:r>
              <a:rPr lang="en-US" sz="1200" dirty="0"/>
              <a:t> = " ".join([word for word in </a:t>
            </a:r>
            <a:r>
              <a:rPr lang="en-US" sz="1200" dirty="0" err="1"/>
              <a:t>words.split</a:t>
            </a:r>
            <a:r>
              <a:rPr lang="en-US" sz="1200" dirty="0"/>
              <a:t>()</a:t>
            </a:r>
          </a:p>
          <a:p>
            <a:pPr algn="l"/>
            <a:r>
              <a:rPr lang="en-US" sz="1200" dirty="0"/>
              <a:t>                            if 'http' not in word</a:t>
            </a:r>
          </a:p>
          <a:p>
            <a:pPr algn="l"/>
            <a:r>
              <a:rPr lang="en-US" sz="1200" dirty="0"/>
              <a:t>                                and not </a:t>
            </a:r>
            <a:r>
              <a:rPr lang="en-US" sz="1200" dirty="0" err="1"/>
              <a:t>word.startswith</a:t>
            </a:r>
            <a:r>
              <a:rPr lang="en-US" sz="1200" dirty="0"/>
              <a:t>('@')</a:t>
            </a:r>
          </a:p>
          <a:p>
            <a:pPr algn="l"/>
            <a:r>
              <a:rPr lang="en-US" sz="1200" dirty="0"/>
              <a:t>                                and word != 'RT'</a:t>
            </a:r>
          </a:p>
          <a:p>
            <a:pPr algn="l"/>
            <a:r>
              <a:rPr lang="en-US" sz="1200" dirty="0"/>
              <a:t>                            ])</a:t>
            </a:r>
          </a:p>
          <a:p>
            <a:pPr algn="l"/>
            <a:r>
              <a:rPr lang="en-US" sz="1200" dirty="0" err="1"/>
              <a:t>wordcloud</a:t>
            </a:r>
            <a:r>
              <a:rPr lang="en-US" sz="1200" dirty="0"/>
              <a:t> = </a:t>
            </a:r>
            <a:r>
              <a:rPr lang="en-US" sz="1200" dirty="0" err="1"/>
              <a:t>WordCloud</a:t>
            </a:r>
            <a:r>
              <a:rPr lang="en-US" sz="1200" dirty="0"/>
              <a:t>(</a:t>
            </a:r>
            <a:r>
              <a:rPr lang="en-US" sz="1200" dirty="0" err="1"/>
              <a:t>stopwords</a:t>
            </a:r>
            <a:r>
              <a:rPr lang="en-US" sz="1200" dirty="0"/>
              <a:t>=STOPWORDS,</a:t>
            </a:r>
          </a:p>
          <a:p>
            <a:pPr algn="l"/>
            <a:r>
              <a:rPr lang="en-US" sz="1200" dirty="0"/>
              <a:t>                      </a:t>
            </a:r>
            <a:r>
              <a:rPr lang="en-US" sz="1200" dirty="0" err="1"/>
              <a:t>background_color</a:t>
            </a:r>
            <a:r>
              <a:rPr lang="en-US" sz="1200" dirty="0"/>
              <a:t>='white',</a:t>
            </a:r>
          </a:p>
          <a:p>
            <a:pPr algn="l"/>
            <a:r>
              <a:rPr lang="en-US" sz="1200" dirty="0"/>
              <a:t>                      width=3000,</a:t>
            </a:r>
          </a:p>
          <a:p>
            <a:pPr algn="l"/>
            <a:r>
              <a:rPr lang="en-US" sz="1200" dirty="0"/>
              <a:t>                      height=2500</a:t>
            </a:r>
          </a:p>
          <a:p>
            <a:pPr algn="l"/>
            <a:r>
              <a:rPr lang="en-US" sz="1200" dirty="0"/>
              <a:t>                     ).generate(</a:t>
            </a:r>
            <a:r>
              <a:rPr lang="en-US" sz="1200" dirty="0" err="1"/>
              <a:t>cleaned_word</a:t>
            </a:r>
            <a:r>
              <a:rPr lang="en-US" sz="1200" dirty="0"/>
              <a:t>)</a:t>
            </a:r>
          </a:p>
          <a:p>
            <a:pPr algn="l"/>
            <a:r>
              <a:rPr lang="en-US" sz="1200" dirty="0" err="1"/>
              <a:t>plt.figure</a:t>
            </a:r>
            <a:r>
              <a:rPr lang="en-US" sz="1200" dirty="0"/>
              <a:t>(1,figsize=(15, 15))</a:t>
            </a:r>
          </a:p>
          <a:p>
            <a:pPr algn="l"/>
            <a:r>
              <a:rPr lang="en-US" sz="1200" dirty="0" err="1"/>
              <a:t>plt.imshow</a:t>
            </a:r>
            <a:r>
              <a:rPr lang="en-US" sz="1200" dirty="0"/>
              <a:t>(</a:t>
            </a:r>
            <a:r>
              <a:rPr lang="en-US" sz="1200" dirty="0" err="1"/>
              <a:t>wordcloud</a:t>
            </a:r>
            <a:r>
              <a:rPr lang="en-US" sz="1200" dirty="0"/>
              <a:t>)</a:t>
            </a:r>
          </a:p>
          <a:p>
            <a:pPr algn="l"/>
            <a:r>
              <a:rPr lang="en-US" sz="1200" dirty="0" err="1"/>
              <a:t>plt.axis</a:t>
            </a:r>
            <a:r>
              <a:rPr lang="en-US" sz="1200" dirty="0"/>
              <a:t>('off')</a:t>
            </a:r>
          </a:p>
          <a:p>
            <a:pPr algn="l"/>
            <a:r>
              <a:rPr lang="en-US" sz="1200" dirty="0" err="1"/>
              <a:t>plt.show</a:t>
            </a:r>
            <a:r>
              <a:rPr lang="en-US" sz="1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xmlns="" val="3864879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E8A412-3A8B-AA25-6EA2-E881EFD21B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3067" y="948267"/>
            <a:ext cx="3476978" cy="620888"/>
          </a:xfrm>
        </p:spPr>
        <p:txBody>
          <a:bodyPr>
            <a:normAutofit/>
          </a:bodyPr>
          <a:lstStyle/>
          <a:p>
            <a:r>
              <a:rPr lang="en-IN" sz="3600" b="1" dirty="0"/>
              <a:t>OUTPUT</a:t>
            </a:r>
            <a:endParaRPr lang="en-US" sz="3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866DB0D-D834-D8D1-7C83-45567C30B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3332" y="2427111"/>
            <a:ext cx="3206045" cy="252871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56217A-631F-FA02-014E-0970C7E16F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352" t="12593" r="24194" b="16050"/>
          <a:stretch/>
        </p:blipFill>
        <p:spPr>
          <a:xfrm>
            <a:off x="2991556" y="1693332"/>
            <a:ext cx="5373512" cy="4120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83405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E8A412-3A8B-AA25-6EA2-E881EFD21B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155" y="756357"/>
            <a:ext cx="9968089" cy="620888"/>
          </a:xfrm>
        </p:spPr>
        <p:txBody>
          <a:bodyPr>
            <a:noAutofit/>
          </a:bodyPr>
          <a:lstStyle/>
          <a:p>
            <a:pPr algn="l"/>
            <a:r>
              <a:rPr lang="en-US" sz="3600" b="1" i="0" dirty="0" err="1">
                <a:effectLst/>
                <a:latin typeface="Inter"/>
              </a:rPr>
              <a:t>Wordcloud</a:t>
            </a:r>
            <a:r>
              <a:rPr lang="en-US" sz="3600" b="1" i="0" dirty="0">
                <a:effectLst/>
                <a:latin typeface="Inter"/>
              </a:rPr>
              <a:t> plots for positive</a:t>
            </a:r>
            <a:r>
              <a:rPr lang="en-US" sz="3600" b="1" dirty="0">
                <a:latin typeface="Inter"/>
              </a:rPr>
              <a:t> </a:t>
            </a:r>
            <a:r>
              <a:rPr lang="en-US" sz="3600" b="1" i="0" dirty="0">
                <a:effectLst/>
                <a:latin typeface="Inter"/>
              </a:rPr>
              <a:t>tweets to </a:t>
            </a:r>
            <a:r>
              <a:rPr lang="en-US" sz="3600" b="1" i="0" dirty="0" err="1">
                <a:effectLst/>
                <a:latin typeface="Inter"/>
              </a:rPr>
              <a:t>visualise</a:t>
            </a:r>
            <a:r>
              <a:rPr lang="en-US" sz="3600" b="1" i="0" dirty="0">
                <a:effectLst/>
                <a:latin typeface="Inter"/>
              </a:rPr>
              <a:t> most frequent words for each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866DB0D-D834-D8D1-7C83-45567C30B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12711"/>
            <a:ext cx="9144000" cy="4481689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dirty="0" err="1"/>
              <a:t>new_df</a:t>
            </a:r>
            <a:r>
              <a:rPr lang="en-US" dirty="0"/>
              <a:t>=</a:t>
            </a:r>
            <a:r>
              <a:rPr lang="en-US" dirty="0" err="1"/>
              <a:t>df</a:t>
            </a:r>
            <a:r>
              <a:rPr lang="en-US" dirty="0"/>
              <a:t>[</a:t>
            </a:r>
            <a:r>
              <a:rPr lang="en-US" dirty="0" err="1"/>
              <a:t>df</a:t>
            </a:r>
            <a:r>
              <a:rPr lang="en-US" dirty="0"/>
              <a:t>['airline_sentiment']=='positive']</a:t>
            </a:r>
          </a:p>
          <a:p>
            <a:pPr algn="l"/>
            <a:r>
              <a:rPr lang="en-US" dirty="0"/>
              <a:t>words = ' '.join(</a:t>
            </a:r>
            <a:r>
              <a:rPr lang="en-US" dirty="0" err="1"/>
              <a:t>new_df</a:t>
            </a:r>
            <a:r>
              <a:rPr lang="en-US" dirty="0"/>
              <a:t>['text'])</a:t>
            </a:r>
          </a:p>
          <a:p>
            <a:pPr algn="l"/>
            <a:r>
              <a:rPr lang="en-US" dirty="0" err="1"/>
              <a:t>cleaned_word</a:t>
            </a:r>
            <a:r>
              <a:rPr lang="en-US" dirty="0"/>
              <a:t> = " ".join([word for word in </a:t>
            </a:r>
            <a:r>
              <a:rPr lang="en-US" dirty="0" err="1"/>
              <a:t>words.split</a:t>
            </a:r>
            <a:r>
              <a:rPr lang="en-US" dirty="0"/>
              <a:t>()</a:t>
            </a:r>
          </a:p>
          <a:p>
            <a:pPr algn="l"/>
            <a:r>
              <a:rPr lang="en-US" dirty="0"/>
              <a:t>                            if 'http' not in word</a:t>
            </a:r>
          </a:p>
          <a:p>
            <a:pPr algn="l"/>
            <a:r>
              <a:rPr lang="en-US" dirty="0"/>
              <a:t>                                and not </a:t>
            </a:r>
            <a:r>
              <a:rPr lang="en-US" dirty="0" err="1"/>
              <a:t>word.startswith</a:t>
            </a:r>
            <a:r>
              <a:rPr lang="en-US" dirty="0"/>
              <a:t>('@')</a:t>
            </a:r>
          </a:p>
          <a:p>
            <a:pPr algn="l"/>
            <a:r>
              <a:rPr lang="en-US" dirty="0"/>
              <a:t>                                and word != 'RT'</a:t>
            </a:r>
          </a:p>
          <a:p>
            <a:pPr algn="l"/>
            <a:r>
              <a:rPr lang="en-US" dirty="0"/>
              <a:t>                            ])</a:t>
            </a:r>
          </a:p>
          <a:p>
            <a:pPr algn="l"/>
            <a:r>
              <a:rPr lang="en-US" dirty="0" err="1"/>
              <a:t>wordcloud</a:t>
            </a:r>
            <a:r>
              <a:rPr lang="en-US" dirty="0"/>
              <a:t> = </a:t>
            </a:r>
            <a:r>
              <a:rPr lang="en-US" dirty="0" err="1"/>
              <a:t>WordCloud</a:t>
            </a:r>
            <a:r>
              <a:rPr lang="en-US" dirty="0"/>
              <a:t>(</a:t>
            </a:r>
            <a:r>
              <a:rPr lang="en-US" dirty="0" err="1"/>
              <a:t>stopwords</a:t>
            </a:r>
            <a:r>
              <a:rPr lang="en-US" dirty="0"/>
              <a:t>=STOPWORDS,</a:t>
            </a:r>
          </a:p>
          <a:p>
            <a:pPr algn="l"/>
            <a:r>
              <a:rPr lang="en-US" dirty="0"/>
              <a:t>                      </a:t>
            </a:r>
            <a:r>
              <a:rPr lang="en-US" dirty="0" err="1"/>
              <a:t>background_color</a:t>
            </a:r>
            <a:r>
              <a:rPr lang="en-US" dirty="0"/>
              <a:t>='white',</a:t>
            </a:r>
          </a:p>
          <a:p>
            <a:pPr algn="l"/>
            <a:r>
              <a:rPr lang="en-US" dirty="0"/>
              <a:t>                      width=3000,</a:t>
            </a:r>
          </a:p>
          <a:p>
            <a:pPr algn="l"/>
            <a:r>
              <a:rPr lang="en-US" dirty="0"/>
              <a:t>                      height=2500</a:t>
            </a:r>
          </a:p>
          <a:p>
            <a:pPr algn="l"/>
            <a:r>
              <a:rPr lang="en-US" dirty="0"/>
              <a:t>                     ).generate(</a:t>
            </a:r>
            <a:r>
              <a:rPr lang="en-US" dirty="0" err="1"/>
              <a:t>cleaned_word</a:t>
            </a:r>
            <a:r>
              <a:rPr lang="en-US" dirty="0"/>
              <a:t>)</a:t>
            </a:r>
          </a:p>
          <a:p>
            <a:pPr algn="l"/>
            <a:r>
              <a:rPr lang="en-US" dirty="0" err="1"/>
              <a:t>plt.figure</a:t>
            </a:r>
            <a:r>
              <a:rPr lang="en-US" dirty="0"/>
              <a:t>(1,figsize=(15,15))</a:t>
            </a:r>
          </a:p>
          <a:p>
            <a:pPr algn="l"/>
            <a:r>
              <a:rPr lang="en-US" dirty="0" err="1"/>
              <a:t>plt.imshow</a:t>
            </a:r>
            <a:r>
              <a:rPr lang="en-US" dirty="0"/>
              <a:t>(</a:t>
            </a:r>
            <a:r>
              <a:rPr lang="en-US" dirty="0" err="1"/>
              <a:t>wordcloud</a:t>
            </a:r>
            <a:r>
              <a:rPr lang="en-US" dirty="0"/>
              <a:t>)</a:t>
            </a:r>
          </a:p>
          <a:p>
            <a:pPr algn="l"/>
            <a:r>
              <a:rPr lang="en-US" dirty="0" err="1"/>
              <a:t>plt.axis</a:t>
            </a:r>
            <a:r>
              <a:rPr lang="en-US" dirty="0"/>
              <a:t>('off')</a:t>
            </a:r>
          </a:p>
          <a:p>
            <a:pPr algn="l"/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xmlns="" val="3206421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E8A412-3A8B-AA25-6EA2-E881EFD21B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0178" y="959557"/>
            <a:ext cx="4368800" cy="620888"/>
          </a:xfrm>
        </p:spPr>
        <p:txBody>
          <a:bodyPr>
            <a:normAutofit/>
          </a:bodyPr>
          <a:lstStyle/>
          <a:p>
            <a:r>
              <a:rPr lang="en-IN" sz="3600" b="1" dirty="0"/>
              <a:t>OUTPUT</a:t>
            </a:r>
            <a:endParaRPr lang="en-US" sz="3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866DB0D-D834-D8D1-7C83-45567C30B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8489" y="2144889"/>
            <a:ext cx="4741334" cy="384951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8D4C47E-CE41-E8EA-3F2D-894347C5D5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296" t="20397" r="19167" b="5328"/>
          <a:stretch/>
        </p:blipFill>
        <p:spPr>
          <a:xfrm>
            <a:off x="3691467" y="1636888"/>
            <a:ext cx="5362223" cy="453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46558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E8A412-3A8B-AA25-6EA2-E881EFD21B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0222" y="1512711"/>
            <a:ext cx="9144000" cy="620888"/>
          </a:xfrm>
        </p:spPr>
        <p:txBody>
          <a:bodyPr>
            <a:normAutofit fontScale="90000"/>
          </a:bodyPr>
          <a:lstStyle/>
          <a:p>
            <a:pPr algn="l"/>
            <a:r>
              <a:rPr lang="en-US" b="0" i="0" dirty="0">
                <a:effectLst/>
                <a:latin typeface="Inter"/>
              </a:rPr>
              <a:t/>
            </a:r>
            <a:br>
              <a:rPr lang="en-US" b="0" i="0" dirty="0">
                <a:effectLst/>
                <a:latin typeface="Inter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866DB0D-D834-D8D1-7C83-45567C30B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12711"/>
            <a:ext cx="9144000" cy="5181600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dirty="0"/>
              <a:t>airlines= ['US </a:t>
            </a:r>
            <a:r>
              <a:rPr lang="en-US" dirty="0" err="1"/>
              <a:t>Airways','United','American','Southwest','Delta','Virgin</a:t>
            </a:r>
            <a:r>
              <a:rPr lang="en-US" dirty="0"/>
              <a:t> America']</a:t>
            </a:r>
          </a:p>
          <a:p>
            <a:pPr algn="l"/>
            <a:r>
              <a:rPr lang="en-US" dirty="0" err="1"/>
              <a:t>df</a:t>
            </a:r>
            <a:r>
              <a:rPr lang="en-US" dirty="0"/>
              <a:t>['</a:t>
            </a:r>
            <a:r>
              <a:rPr lang="en-US" dirty="0" err="1"/>
              <a:t>negativereason</a:t>
            </a:r>
            <a:r>
              <a:rPr lang="en-US" dirty="0"/>
              <a:t>'].</a:t>
            </a:r>
            <a:r>
              <a:rPr lang="en-US" dirty="0" err="1"/>
              <a:t>nunique</a:t>
            </a:r>
            <a:r>
              <a:rPr lang="en-US" dirty="0"/>
              <a:t>()</a:t>
            </a:r>
          </a:p>
          <a:p>
            <a:pPr algn="l"/>
            <a:r>
              <a:rPr lang="en-US" dirty="0" err="1"/>
              <a:t>NR_Count</a:t>
            </a:r>
            <a:r>
              <a:rPr lang="en-US" dirty="0"/>
              <a:t>=</a:t>
            </a:r>
            <a:r>
              <a:rPr lang="en-US" dirty="0" err="1"/>
              <a:t>dict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['</a:t>
            </a:r>
            <a:r>
              <a:rPr lang="en-US" dirty="0" err="1"/>
              <a:t>negativereason</a:t>
            </a:r>
            <a:r>
              <a:rPr lang="en-US" dirty="0"/>
              <a:t>'].</a:t>
            </a:r>
            <a:r>
              <a:rPr lang="en-US" dirty="0" err="1"/>
              <a:t>value_counts</a:t>
            </a:r>
            <a:r>
              <a:rPr lang="en-US" dirty="0"/>
              <a:t>(sort=False))</a:t>
            </a:r>
          </a:p>
          <a:p>
            <a:pPr algn="l"/>
            <a:r>
              <a:rPr lang="en-US" dirty="0"/>
              <a:t>def </a:t>
            </a:r>
            <a:r>
              <a:rPr lang="en-US" dirty="0" err="1"/>
              <a:t>NR_Count</a:t>
            </a:r>
            <a:r>
              <a:rPr lang="en-US" dirty="0"/>
              <a:t>(Airline):</a:t>
            </a:r>
          </a:p>
          <a:p>
            <a:pPr algn="l"/>
            <a:r>
              <a:rPr lang="en-US" dirty="0"/>
              <a:t>    if Airline=='All':</a:t>
            </a:r>
          </a:p>
          <a:p>
            <a:pPr algn="l"/>
            <a:r>
              <a:rPr lang="en-US" dirty="0"/>
              <a:t>        a=</a:t>
            </a:r>
            <a:r>
              <a:rPr lang="en-US" dirty="0" err="1"/>
              <a:t>df</a:t>
            </a:r>
            <a:endParaRPr lang="en-US" dirty="0"/>
          </a:p>
          <a:p>
            <a:pPr algn="l"/>
            <a:r>
              <a:rPr lang="en-US" dirty="0"/>
              <a:t>    else:</a:t>
            </a:r>
          </a:p>
          <a:p>
            <a:pPr algn="l"/>
            <a:r>
              <a:rPr lang="en-US" dirty="0"/>
              <a:t>        a=</a:t>
            </a:r>
            <a:r>
              <a:rPr lang="en-US" dirty="0" err="1"/>
              <a:t>df</a:t>
            </a:r>
            <a:r>
              <a:rPr lang="en-US" dirty="0"/>
              <a:t>[</a:t>
            </a:r>
            <a:r>
              <a:rPr lang="en-US" dirty="0" err="1"/>
              <a:t>df</a:t>
            </a:r>
            <a:r>
              <a:rPr lang="en-US" dirty="0"/>
              <a:t>['airline']==Airline]</a:t>
            </a:r>
          </a:p>
          <a:p>
            <a:pPr algn="l"/>
            <a:r>
              <a:rPr lang="en-US" dirty="0"/>
              <a:t>    count=</a:t>
            </a:r>
            <a:r>
              <a:rPr lang="en-US" dirty="0" err="1"/>
              <a:t>dict</a:t>
            </a:r>
            <a:r>
              <a:rPr lang="en-US" dirty="0"/>
              <a:t>(a['</a:t>
            </a:r>
            <a:r>
              <a:rPr lang="en-US" dirty="0" err="1"/>
              <a:t>negativereason</a:t>
            </a:r>
            <a:r>
              <a:rPr lang="en-US" dirty="0"/>
              <a:t>'].</a:t>
            </a:r>
            <a:r>
              <a:rPr lang="en-US" dirty="0" err="1"/>
              <a:t>value_counts</a:t>
            </a:r>
            <a:r>
              <a:rPr lang="en-US" dirty="0"/>
              <a:t>())</a:t>
            </a:r>
          </a:p>
          <a:p>
            <a:pPr algn="l"/>
            <a:r>
              <a:rPr lang="en-US" dirty="0"/>
              <a:t>    </a:t>
            </a:r>
            <a:r>
              <a:rPr lang="en-US" dirty="0" err="1"/>
              <a:t>Unique_reason</a:t>
            </a:r>
            <a:r>
              <a:rPr lang="en-US" dirty="0"/>
              <a:t>=list(</a:t>
            </a:r>
            <a:r>
              <a:rPr lang="en-US" dirty="0" err="1"/>
              <a:t>df</a:t>
            </a:r>
            <a:r>
              <a:rPr lang="en-US" dirty="0"/>
              <a:t>['</a:t>
            </a:r>
            <a:r>
              <a:rPr lang="en-US" dirty="0" err="1"/>
              <a:t>negativereason</a:t>
            </a:r>
            <a:r>
              <a:rPr lang="en-US" dirty="0"/>
              <a:t>'].unique())</a:t>
            </a:r>
          </a:p>
          <a:p>
            <a:pPr algn="l"/>
            <a:r>
              <a:rPr lang="en-US" dirty="0"/>
              <a:t>    </a:t>
            </a:r>
            <a:r>
              <a:rPr lang="en-US" dirty="0" err="1"/>
              <a:t>Unique_reason</a:t>
            </a:r>
            <a:r>
              <a:rPr lang="en-US" dirty="0"/>
              <a:t>=[x for x in </a:t>
            </a:r>
            <a:r>
              <a:rPr lang="en-US" dirty="0" err="1"/>
              <a:t>Unique_reason</a:t>
            </a:r>
            <a:r>
              <a:rPr lang="en-US" dirty="0"/>
              <a:t> if str(x) != 'nan']</a:t>
            </a:r>
          </a:p>
          <a:p>
            <a:pPr algn="l"/>
            <a:r>
              <a:rPr lang="en-US" dirty="0"/>
              <a:t>    </a:t>
            </a:r>
            <a:r>
              <a:rPr lang="en-US" dirty="0" err="1"/>
              <a:t>Reason_frame</a:t>
            </a:r>
            <a:r>
              <a:rPr lang="en-US" dirty="0"/>
              <a:t>=</a:t>
            </a:r>
            <a:r>
              <a:rPr lang="en-US" dirty="0" err="1"/>
              <a:t>pd.DataFrame</a:t>
            </a:r>
            <a:r>
              <a:rPr lang="en-US" dirty="0"/>
              <a:t>({'Reasons':</a:t>
            </a:r>
            <a:r>
              <a:rPr lang="en-US" dirty="0" err="1"/>
              <a:t>Unique_reason</a:t>
            </a:r>
            <a:r>
              <a:rPr lang="en-US" dirty="0"/>
              <a:t>})</a:t>
            </a:r>
          </a:p>
          <a:p>
            <a:pPr algn="l"/>
            <a:r>
              <a:rPr lang="en-US" dirty="0"/>
              <a:t>    </a:t>
            </a:r>
            <a:r>
              <a:rPr lang="en-US" dirty="0" err="1"/>
              <a:t>Reason_frame</a:t>
            </a:r>
            <a:r>
              <a:rPr lang="en-US" dirty="0"/>
              <a:t>['count']=</a:t>
            </a:r>
            <a:r>
              <a:rPr lang="en-US" dirty="0" err="1"/>
              <a:t>Reason_frame</a:t>
            </a:r>
            <a:r>
              <a:rPr lang="en-US" dirty="0"/>
              <a:t>['Reasons'].apply(lambda x: count[x])</a:t>
            </a:r>
          </a:p>
          <a:p>
            <a:pPr algn="l"/>
            <a:r>
              <a:rPr lang="en-US" dirty="0"/>
              <a:t>    return </a:t>
            </a:r>
            <a:r>
              <a:rPr lang="en-US" dirty="0" err="1"/>
              <a:t>Reason_frame</a:t>
            </a:r>
            <a:endParaRPr lang="en-US" dirty="0"/>
          </a:p>
          <a:p>
            <a:pPr algn="l"/>
            <a:r>
              <a:rPr lang="en-US" dirty="0"/>
              <a:t>def </a:t>
            </a:r>
            <a:r>
              <a:rPr lang="en-US" dirty="0" err="1"/>
              <a:t>plot_reason</a:t>
            </a:r>
            <a:r>
              <a:rPr lang="en-US" dirty="0"/>
              <a:t>(Airline):</a:t>
            </a:r>
          </a:p>
          <a:p>
            <a:pPr algn="l"/>
            <a:r>
              <a:rPr lang="en-US" dirty="0"/>
              <a:t>    a=</a:t>
            </a:r>
            <a:r>
              <a:rPr lang="en-US" dirty="0" err="1"/>
              <a:t>NR_Count</a:t>
            </a:r>
            <a:r>
              <a:rPr lang="en-US" dirty="0"/>
              <a:t>(Airline)</a:t>
            </a:r>
          </a:p>
          <a:p>
            <a:pPr algn="l"/>
            <a:r>
              <a:rPr lang="en-US" dirty="0"/>
              <a:t>    count=a['count']</a:t>
            </a:r>
          </a:p>
          <a:p>
            <a:pPr algn="l"/>
            <a:r>
              <a:rPr lang="en-US" dirty="0"/>
              <a:t>    Index = range(1,(</a:t>
            </a:r>
            <a:r>
              <a:rPr lang="en-US" dirty="0" err="1"/>
              <a:t>len</a:t>
            </a:r>
            <a:r>
              <a:rPr lang="en-US" dirty="0"/>
              <a:t>(a)+1))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9DA8945-3A90-582E-34D4-9FF401F415F1}"/>
              </a:ext>
            </a:extLst>
          </p:cNvPr>
          <p:cNvSpPr txBox="1"/>
          <p:nvPr/>
        </p:nvSpPr>
        <p:spPr>
          <a:xfrm>
            <a:off x="886178" y="312382"/>
            <a:ext cx="7620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0" dirty="0" err="1">
                <a:effectLst/>
                <a:latin typeface="Inter"/>
              </a:rPr>
              <a:t>Visualising</a:t>
            </a:r>
            <a:r>
              <a:rPr lang="en-US" sz="3600" b="1" i="0" dirty="0">
                <a:effectLst/>
                <a:latin typeface="Inter"/>
              </a:rPr>
              <a:t> negative tweet-sentiment relationship with dates</a:t>
            </a:r>
            <a:endParaRPr lang="en-US" sz="1800" b="1" i="0" dirty="0"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9133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684</Words>
  <Application>Microsoft Office PowerPoint</Application>
  <PresentationFormat>Custom</PresentationFormat>
  <Paragraphs>124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  SENTIMENT ANALYSIS IN MARKETING Phase 4(Development part 2)</vt:lpstr>
      <vt:lpstr>Slide 2</vt:lpstr>
      <vt:lpstr>Visualising and counting sentiments of tweets for each airline. </vt:lpstr>
      <vt:lpstr>OUTPUT</vt:lpstr>
      <vt:lpstr>Wordcloud plots for negative tweets to visualise most frequent words for each. </vt:lpstr>
      <vt:lpstr>OUTPUT</vt:lpstr>
      <vt:lpstr>Wordcloud plots for positive tweets to visualise most frequent words for each</vt:lpstr>
      <vt:lpstr>OUTPUT</vt:lpstr>
      <vt:lpstr> </vt:lpstr>
      <vt:lpstr>Slide 10</vt:lpstr>
      <vt:lpstr>OUTPUT</vt:lpstr>
      <vt:lpstr>A relationship between negative sentiments and date </vt:lpstr>
      <vt:lpstr>OUTPUT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IN MARKETING Phase 4(Development part 2)</dc:title>
  <dc:creator>Thirisha Thirisha</dc:creator>
  <cp:lastModifiedBy>Hariharan</cp:lastModifiedBy>
  <cp:revision>3</cp:revision>
  <dcterms:created xsi:type="dcterms:W3CDTF">2023-10-26T15:56:49Z</dcterms:created>
  <dcterms:modified xsi:type="dcterms:W3CDTF">2023-10-27T13:32:03Z</dcterms:modified>
</cp:coreProperties>
</file>