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62" d="100"/>
          <a:sy n="162"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8372172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7294054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5390119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9481252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6763065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5186001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1980607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4968888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5919304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82815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5488029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6562248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93721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83797654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335477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608653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2531419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5"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3"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2"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3"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4"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5"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5269288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564255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622894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41267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246486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141212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121088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375295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629714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5299563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295524" y="3011804"/>
            <a:ext cx="8610600"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0</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6</a:t>
            </a:r>
            <a:r>
              <a:rPr lang="en-US" altLang="zh-CN" sz="2400" b="0" i="0" u="none" strike="noStrike" kern="1200" cap="none" spc="0" baseline="0">
                <a:solidFill>
                  <a:schemeClr val="tx1"/>
                </a:solidFill>
                <a:latin typeface="Calibri" pitchFamily="0" charset="0"/>
                <a:ea typeface="宋体" pitchFamily="0" charset="0"/>
                <a:cs typeface="Calibri" pitchFamily="0" charset="0"/>
              </a:rPr>
              <a:t>45</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Commerce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P</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f</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Dhanapalan </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l</a:t>
            </a:r>
            <a:r>
              <a:rPr lang="en-US" altLang="zh-CN" sz="2400" b="0" i="0" u="none" strike="noStrike" kern="1200" cap="none" spc="0" baseline="0">
                <a:solidFill>
                  <a:schemeClr val="tx1"/>
                </a:solidFill>
                <a:latin typeface="Calibri" pitchFamily="0" charset="0"/>
                <a:ea typeface="宋体" pitchFamily="0" charset="0"/>
                <a:cs typeface="Calibri" pitchFamily="0" charset="0"/>
              </a:rPr>
              <a:t>l</a:t>
            </a:r>
            <a:r>
              <a:rPr lang="en-US" altLang="zh-CN" sz="2400" b="0" i="0" u="none" strike="noStrike" kern="1200" cap="none" spc="0" baseline="0">
                <a:solidFill>
                  <a:schemeClr val="tx1"/>
                </a:solidFill>
                <a:latin typeface="Calibri" pitchFamily="0" charset="0"/>
                <a:ea typeface="宋体" pitchFamily="0" charset="0"/>
                <a:cs typeface="Calibri" pitchFamily="0" charset="0"/>
              </a:rPr>
              <a:t>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of</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ence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and</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n</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g</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800020" y="2984489"/>
            <a:ext cx="3524417" cy="520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Nandhini .U</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
        <p:nvSpPr>
          <p:cNvPr id="48" name="矩形"/>
          <p:cNvSpPr>
            <a:spLocks/>
          </p:cNvSpPr>
          <p:nvPr/>
        </p:nvSpPr>
        <p:spPr>
          <a:xfrm rot="0">
            <a:off x="4771935" y="-1805509"/>
            <a:ext cx="4000000" cy="548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
        <p:nvSpPr>
          <p:cNvPr id="49" name="矩形"/>
          <p:cNvSpPr>
            <a:spLocks/>
          </p:cNvSpPr>
          <p:nvPr/>
        </p:nvSpPr>
        <p:spPr>
          <a:xfrm rot="0">
            <a:off x="2738115" y="4680584"/>
            <a:ext cx="5176263" cy="548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0880109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739774" y="291147"/>
            <a:ext cx="3303904" cy="81343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0" name="矩形"/>
          <p:cNvSpPr>
            <a:spLocks/>
          </p:cNvSpPr>
          <p:nvPr/>
        </p:nvSpPr>
        <p:spPr>
          <a:xfrm rot="0">
            <a:off x="928155" y="1689734"/>
            <a:ext cx="6905018" cy="4206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1</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D</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gnosis PhaseData Collection: Gather information on the employee's performance, including missed deadlines, task completion rates, and feedback from supervisors and peers.</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2</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R</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 Cause Analysis: Use methods such as interviews, surveys, and performance data analysis to identify the underlying causes of the delays. Common tools include the 5 Whys technique or Fishbone Diagram</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5654710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5" name="文本框"/>
          <p:cNvSpPr>
            <a:spLocks noGrp="1"/>
          </p:cNvSpPr>
          <p:nvPr>
            <p:ph type="title"/>
          </p:nvPr>
        </p:nvSpPr>
        <p:spPr>
          <a:xfrm rot="0">
            <a:off x="755332" y="385444"/>
            <a:ext cx="2437130" cy="8134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541763" y="1361756"/>
            <a:ext cx="7069094" cy="5120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1</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m</a:t>
            </a:r>
            <a:r>
              <a:rPr lang="en-US" altLang="zh-CN" sz="2800" b="0" i="0" u="none" strike="noStrike" kern="1200" cap="none" spc="0" baseline="0">
                <a:solidFill>
                  <a:srgbClr val="000000"/>
                </a:solidFill>
                <a:latin typeface="Calibri" pitchFamily="0" charset="0"/>
                <a:ea typeface="宋体" pitchFamily="0" charset="0"/>
                <a:cs typeface="Calibri" pitchFamily="0" charset="0"/>
              </a:rPr>
              <a:t>proved Performance: With clearer expectations and targeted support, employees are likely to show improved task completion rates and adherence to deadlines.Enhanced</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2</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untability: Regular monitoring and feedback increase accountability, leading to better adherence to performance standards.</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3</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Reduced Delays: By identifying and addressing root causes, such as skill gaps or unclear instructions, the frequency and impact of delays are reduced.</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1236980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文本框"/>
          <p:cNvSpPr>
            <a:spLocks noGrp="1"/>
          </p:cNvSpPr>
          <p:nvPr>
            <p:ph type="title"/>
          </p:nvPr>
        </p:nvSpPr>
        <p:spPr>
          <a:xfrm rot="0">
            <a:off x="755332" y="385444"/>
            <a:ext cx="10681335" cy="8001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9" name="矩形"/>
          <p:cNvSpPr>
            <a:spLocks/>
          </p:cNvSpPr>
          <p:nvPr/>
        </p:nvSpPr>
        <p:spPr>
          <a:xfrm rot="0">
            <a:off x="755331" y="1554479"/>
            <a:ext cx="6920912" cy="37490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Implementing a structured model to address employee delays yields significant improvements in performance and productivity. By systematically diagnosing the root causes, designing targeted interventions, and regularly monitoring progress, organizations can effectively reduce delays and enhance overall efficiency.</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9554026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6"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6" name="组合"/>
          <p:cNvGrpSpPr>
            <a:grpSpLocks/>
          </p:cNvGrpSpPr>
          <p:nvPr/>
        </p:nvGrpSpPr>
        <p:grpSpPr>
          <a:xfrm>
            <a:off x="7448612" y="0"/>
            <a:ext cx="4743795" cy="6858466"/>
            <a:chOff x="7448612" y="0"/>
            <a:chExt cx="4743795" cy="6858466"/>
          </a:xfrm>
        </p:grpSpPr>
        <p:sp>
          <p:nvSpPr>
            <p:cNvPr id="6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1"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4" name="组合"/>
          <p:cNvGrpSpPr>
            <a:grpSpLocks/>
          </p:cNvGrpSpPr>
          <p:nvPr/>
        </p:nvGrpSpPr>
        <p:grpSpPr>
          <a:xfrm>
            <a:off x="466725" y="6410325"/>
            <a:ext cx="3705224" cy="295275"/>
            <a:chOff x="466725" y="6410325"/>
            <a:chExt cx="3705224" cy="295275"/>
          </a:xfrm>
        </p:grpSpPr>
        <p:pic>
          <p:nvPicPr>
            <p:cNvPr id="82"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6"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4598777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7"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7" name="组合"/>
          <p:cNvGrpSpPr>
            <a:grpSpLocks/>
          </p:cNvGrpSpPr>
          <p:nvPr/>
        </p:nvGrpSpPr>
        <p:grpSpPr>
          <a:xfrm>
            <a:off x="7448612" y="0"/>
            <a:ext cx="4743795" cy="6858466"/>
            <a:chOff x="7448612" y="0"/>
            <a:chExt cx="4743795" cy="6858466"/>
          </a:xfrm>
        </p:grpSpPr>
        <p:sp>
          <p:nvSpPr>
            <p:cNvPr id="88"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90"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1"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3"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5"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9"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0"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101"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2"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5" name="组合"/>
          <p:cNvGrpSpPr>
            <a:grpSpLocks/>
          </p:cNvGrpSpPr>
          <p:nvPr/>
        </p:nvGrpSpPr>
        <p:grpSpPr>
          <a:xfrm>
            <a:off x="47625" y="3819523"/>
            <a:ext cx="4124324" cy="3009897"/>
            <a:chOff x="47625" y="3819523"/>
            <a:chExt cx="4124324" cy="3009897"/>
          </a:xfrm>
        </p:grpSpPr>
        <p:pic>
          <p:nvPicPr>
            <p:cNvPr id="10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4"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6"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8"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4425409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2" name="组合"/>
          <p:cNvGrpSpPr>
            <a:grpSpLocks/>
          </p:cNvGrpSpPr>
          <p:nvPr/>
        </p:nvGrpSpPr>
        <p:grpSpPr>
          <a:xfrm>
            <a:off x="7991475" y="2933700"/>
            <a:ext cx="2762249" cy="3257550"/>
            <a:chOff x="7991475" y="2933700"/>
            <a:chExt cx="2762249" cy="3257550"/>
          </a:xfrm>
        </p:grpSpPr>
        <p:sp>
          <p:nvSpPr>
            <p:cNvPr id="10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1"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21600000">
            <a:off x="1063643" y="2424684"/>
            <a:ext cx="6292390" cy="2234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m</a:t>
            </a:r>
            <a:r>
              <a:rPr lang="en-US" altLang="zh-CN" sz="2800" b="0" i="0" u="none" strike="noStrike" kern="1200" cap="none" spc="0" baseline="0">
                <a:solidFill>
                  <a:srgbClr val="000000"/>
                </a:solidFill>
                <a:latin typeface="Calibri" pitchFamily="0" charset="0"/>
                <a:ea typeface="宋体" pitchFamily="0" charset="0"/>
                <a:cs typeface="Calibri" pitchFamily="0" charset="0"/>
              </a:rPr>
              <a:t>p</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oyee</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f</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f</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w</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r</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m</a:t>
            </a:r>
            <a:r>
              <a:rPr lang="en-US" altLang="zh-CN" sz="2800" b="0" i="0" u="none" strike="noStrike" kern="1200" cap="none" spc="0" baseline="0">
                <a:solidFill>
                  <a:srgbClr val="000000"/>
                </a:solidFill>
                <a:latin typeface="Calibri" pitchFamily="0" charset="0"/>
                <a:ea typeface="宋体" pitchFamily="0" charset="0"/>
                <a:cs typeface="Calibri" pitchFamily="0" charset="0"/>
              </a:rPr>
              <a:t>p</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ny</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m</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d</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D</a:t>
            </a:r>
            <a:r>
              <a:rPr lang="en-US" altLang="zh-CN" sz="2800" b="0" i="0" u="none" strike="noStrike" kern="1200" cap="none" spc="0" baseline="0">
                <a:solidFill>
                  <a:srgbClr val="000000"/>
                </a:solidFill>
                <a:latin typeface="Calibri" pitchFamily="0" charset="0"/>
                <a:ea typeface="宋体" pitchFamily="0" charset="0"/>
                <a:cs typeface="Calibri" pitchFamily="0" charset="0"/>
              </a:rPr>
              <a:t>u</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b</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r</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tency</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m</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g</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p</a:t>
            </a:r>
            <a:r>
              <a:rPr lang="en-US" altLang="zh-CN" sz="2800" b="0" i="0" u="none" strike="noStrike" kern="1200" cap="none" spc="0" baseline="0">
                <a:solidFill>
                  <a:srgbClr val="000000"/>
                </a:solidFill>
                <a:latin typeface="Calibri" pitchFamily="0" charset="0"/>
                <a:ea typeface="宋体" pitchFamily="0" charset="0"/>
                <a:cs typeface="Calibri" pitchFamily="0" charset="0"/>
              </a:rPr>
              <a:t>r</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j</a:t>
            </a:r>
            <a:r>
              <a:rPr lang="en-US" altLang="zh-CN" sz="2800" b="0" i="0" u="none" strike="noStrike" kern="1200" cap="none" spc="0" baseline="0">
                <a:solidFill>
                  <a:srgbClr val="000000"/>
                </a:solidFill>
                <a:latin typeface="Calibri" pitchFamily="0" charset="0"/>
                <a:ea typeface="宋体" pitchFamily="0" charset="0"/>
                <a:cs typeface="Calibri" pitchFamily="0" charset="0"/>
              </a:rPr>
              <a:t>ect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d</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d</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h</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u</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f</a:t>
            </a:r>
            <a:r>
              <a:rPr lang="en-US" altLang="zh-CN" sz="2800" b="0" i="0" u="none" strike="noStrike" kern="1200" cap="none" spc="0" baseline="0">
                <a:solidFill>
                  <a:srgbClr val="000000"/>
                </a:solidFill>
                <a:latin typeface="Calibri" pitchFamily="0" charset="0"/>
                <a:ea typeface="宋体" pitchFamily="0" charset="0"/>
                <a:cs typeface="Calibri" pitchFamily="0" charset="0"/>
              </a:rPr>
              <a:t>f</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g</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m</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p</a:t>
            </a:r>
            <a:r>
              <a:rPr lang="en-US" altLang="zh-CN" sz="2800" b="0" i="0" u="none" strike="noStrike" kern="1200" cap="none" spc="0" baseline="0">
                <a:solidFill>
                  <a:srgbClr val="000000"/>
                </a:solidFill>
                <a:latin typeface="Calibri" pitchFamily="0" charset="0"/>
                <a:ea typeface="宋体" pitchFamily="0" charset="0"/>
                <a:cs typeface="Calibri" pitchFamily="0" charset="0"/>
              </a:rPr>
              <a:t>r</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d</a:t>
            </a:r>
            <a:r>
              <a:rPr lang="en-US" altLang="zh-CN" sz="2800" b="0" i="0" u="none" strike="noStrike" kern="1200" cap="none" spc="0" baseline="0">
                <a:solidFill>
                  <a:srgbClr val="000000"/>
                </a:solidFill>
                <a:latin typeface="Calibri" pitchFamily="0" charset="0"/>
                <a:ea typeface="宋体" pitchFamily="0" charset="0"/>
                <a:cs typeface="Calibri" pitchFamily="0" charset="0"/>
              </a:rPr>
              <a:t>u</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vity</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d</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j</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b</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m</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5389128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3"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6"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7" name="矩形"/>
          <p:cNvSpPr>
            <a:spLocks/>
          </p:cNvSpPr>
          <p:nvPr/>
        </p:nvSpPr>
        <p:spPr>
          <a:xfrm rot="0">
            <a:off x="676275" y="3126740"/>
            <a:ext cx="7000584" cy="1377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Identify and resolve the issue of</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missing project deadlines to improve his performance and team productivit</a:t>
            </a:r>
            <a:r>
              <a:rPr lang="en-US" altLang="zh-CN" sz="2800" b="0" i="0" u="none" strike="noStrike" kern="1200" cap="none" spc="0" baseline="0">
                <a:solidFill>
                  <a:srgbClr val="000000"/>
                </a:solidFill>
                <a:latin typeface="Calibri" pitchFamily="0" charset="0"/>
                <a:ea typeface="宋体" pitchFamily="0" charset="0"/>
                <a:cs typeface="Calibri" pitchFamily="0" charset="0"/>
              </a:rPr>
              <a:t>y</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1264379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1"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2"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4" name="矩形"/>
          <p:cNvSpPr>
            <a:spLocks/>
          </p:cNvSpPr>
          <p:nvPr/>
        </p:nvSpPr>
        <p:spPr>
          <a:xfrm rot="0">
            <a:off x="723899" y="2073592"/>
            <a:ext cx="7886042"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1</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ustomers: Individuals or businesses who use the software developed by </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Their experience with the software, including its usability and functionality, directly reflects </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’s performance</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2</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r</a:t>
            </a:r>
            <a:r>
              <a:rPr lang="en-US" altLang="zh-CN" sz="2800" b="0" i="0" u="none" strike="noStrike" kern="1200" cap="none" spc="0" baseline="0">
                <a:solidFill>
                  <a:srgbClr val="000000"/>
                </a:solidFill>
                <a:latin typeface="Calibri" pitchFamily="0" charset="0"/>
                <a:ea typeface="宋体" pitchFamily="0" charset="0"/>
                <a:cs typeface="Calibri" pitchFamily="0" charset="0"/>
              </a:rPr>
              <a:t>nal Teams: Other teams within the company who depend on </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’s work for their own tasks. For instance, the QA team relies on completed features to test, or the sales team might use software features to demonstrate to potential clients.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5149006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5"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9" name="文本框"/>
          <p:cNvSpPr>
            <a:spLocks noGrp="1"/>
          </p:cNvSpPr>
          <p:nvPr>
            <p:ph type="title"/>
          </p:nvPr>
        </p:nvSpPr>
        <p:spPr>
          <a:xfrm rot="0">
            <a:off x="558165" y="857885"/>
            <a:ext cx="9763125" cy="6229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2" name="矩形"/>
          <p:cNvSpPr>
            <a:spLocks/>
          </p:cNvSpPr>
          <p:nvPr/>
        </p:nvSpPr>
        <p:spPr>
          <a:xfrm rot="0">
            <a:off x="2819400" y="2146934"/>
            <a:ext cx="6009850" cy="4206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1</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r</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ning and Development: Implement training programs to address skill gaps.</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2</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M</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v</a:t>
            </a:r>
            <a:r>
              <a:rPr lang="en-US" altLang="zh-CN" sz="2800" b="0" i="0" u="none" strike="noStrike" kern="1200" cap="none" spc="0" baseline="0">
                <a:solidFill>
                  <a:srgbClr val="000000"/>
                </a:solidFill>
                <a:latin typeface="Calibri" pitchFamily="0" charset="0"/>
                <a:ea typeface="宋体" pitchFamily="0" charset="0"/>
                <a:cs typeface="Calibri" pitchFamily="0" charset="0"/>
              </a:rPr>
              <a:t>ational Strategies: Introduce incentives or adjust work conditions to boost motivation.</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3</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P</a:t>
            </a:r>
            <a:r>
              <a:rPr lang="en-US" altLang="zh-CN" sz="2800" b="0" i="0" u="none" strike="noStrike" kern="1200" cap="none" spc="0" baseline="0">
                <a:solidFill>
                  <a:srgbClr val="000000"/>
                </a:solidFill>
                <a:latin typeface="Calibri" pitchFamily="0" charset="0"/>
                <a:ea typeface="宋体" pitchFamily="0" charset="0"/>
                <a:cs typeface="Calibri" pitchFamily="0" charset="0"/>
              </a:rPr>
              <a:t>rocess Improvements: Modify workflows or address any organizational issues that may be impacting performance.</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9443231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文本框"/>
          <p:cNvSpPr>
            <a:spLocks noGrp="1"/>
          </p:cNvSpPr>
          <p:nvPr>
            <p:ph type="title"/>
          </p:nvPr>
        </p:nvSpPr>
        <p:spPr>
          <a:xfrm rot="0">
            <a:off x="755332" y="385444"/>
            <a:ext cx="10681335" cy="8001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144" name="Table"/>
          <p:cNvGraphicFramePr>
            <a:graphicFrameLocks noGrp="1"/>
          </p:cNvGraphicFramePr>
          <p:nvPr>
            <p:ph type="tbl"/>
            <p:extLst>
              <p:ext uri="{D42A27DB-BD31-4B8C-83A1-F6EECF244321}"/>
            </p:extLst>
          </p:nvPr>
        </p:nvGraphicFramePr>
        <p:xfrm>
          <a:off x="1160045" y="1359668"/>
          <a:ext cx="8890000" cy="612558"/>
        </p:xfrm>
        <a:graphic>
          <a:graphicData uri="http://schemas.openxmlformats.org/drawingml/2006/table">
            <a:tbl>
              <a:tblPr bandRow="1">
                <a:noFill/>
              </a:tblPr>
              <a:tblGrid>
                <a:gridCol w="888992"/>
                <a:gridCol w="888992"/>
                <a:gridCol w="888992"/>
                <a:gridCol w="888992"/>
                <a:gridCol w="888992"/>
                <a:gridCol w="888992"/>
                <a:gridCol w="888992"/>
                <a:gridCol w="888992"/>
                <a:gridCol w="888992"/>
                <a:gridCol w="888992"/>
              </a:tblGrid>
              <a:tr h="324721">
                <a:tc>
                  <a:txBody>
                    <a:bodyPr/>
                    <a:lstStyle/>
                    <a:p>
                      <a:pPr marL="0" indent="0" algn="l" fontAlgn="ctr">
                        <a:lnSpc>
                          <a:spcPct val="100000"/>
                        </a:lnSpc>
                        <a:spcBef>
                          <a:spcPts val="0"/>
                        </a:spcBef>
                        <a:spcAft>
                          <a:spcPts val="0"/>
                        </a:spcAft>
                        <a:buNone/>
                      </a:pPr>
                      <a:r>
                        <a:rPr lang="en-US" altLang="zh-CN" sz="1100" b="0" i="0" u="none" strike="noStrike" kern="0" cap="none" spc="0" baseline="0">
                          <a:latin typeface="Calibri" pitchFamily="0" charset="0"/>
                          <a:ea typeface="宋体" pitchFamily="0" charset="0"/>
                          <a:cs typeface="Calibri" pitchFamily="0" charset="0"/>
                        </a:rPr>
                        <a:t>SQ00144</a:t>
                      </a:r>
                      <a:endParaRPr lang="zh-CN" altLang="en-US" sz="11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r>
                        <a:rPr lang="en-US" altLang="zh-CN" sz="1100" b="0" i="0" u="none" strike="noStrike" kern="0" cap="none" spc="0" baseline="0">
                          <a:latin typeface="Calibri" pitchFamily="0" charset="0"/>
                          <a:ea typeface="宋体" pitchFamily="0" charset="0"/>
                          <a:cs typeface="Calibri" pitchFamily="0" charset="0"/>
                        </a:rPr>
                        <a:t>Collen Dunbleton</a:t>
                      </a:r>
                      <a:endParaRPr lang="zh-CN" altLang="en-US" sz="11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r>
                        <a:rPr lang="en-US" altLang="zh-CN" sz="1100" b="0" i="0" u="none" strike="noStrike" kern="0" cap="none" spc="0" baseline="0">
                          <a:latin typeface="Calibri" pitchFamily="0" charset="0"/>
                          <a:ea typeface="宋体" pitchFamily="0" charset="0"/>
                          <a:cs typeface="Calibri" pitchFamily="0" charset="0"/>
                        </a:rPr>
                        <a:t>Male</a:t>
                      </a:r>
                      <a:endParaRPr lang="zh-CN" altLang="en-US" sz="11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r>
                        <a:rPr lang="en-US" altLang="zh-CN" sz="1100" b="0" i="0" u="none" strike="noStrike" kern="0" cap="none" spc="0" baseline="0">
                          <a:latin typeface="Calibri" pitchFamily="0" charset="0"/>
                          <a:ea typeface="宋体" pitchFamily="0" charset="0"/>
                          <a:cs typeface="Calibri" pitchFamily="0" charset="0"/>
                        </a:rPr>
                        <a:t>Engineering</a:t>
                      </a:r>
                      <a:endParaRPr lang="zh-CN" altLang="en-US" sz="11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r" fontAlgn="ctr">
                        <a:lnSpc>
                          <a:spcPct val="100000"/>
                        </a:lnSpc>
                        <a:spcBef>
                          <a:spcPts val="0"/>
                        </a:spcBef>
                        <a:spcAft>
                          <a:spcPts val="0"/>
                        </a:spcAft>
                        <a:buNone/>
                      </a:pPr>
                      <a:r>
                        <a:rPr lang="en-US" altLang="zh-CN" sz="1100" b="0" i="0" u="none" strike="noStrike" kern="0" cap="none" spc="0" baseline="0">
                          <a:latin typeface="Calibri" pitchFamily="0" charset="0"/>
                          <a:ea typeface="宋体" pitchFamily="0" charset="0"/>
                          <a:cs typeface="Calibri" pitchFamily="0" charset="0"/>
                        </a:rPr>
                        <a:t>118976.16</a:t>
                      </a:r>
                      <a:endParaRPr lang="zh-CN" altLang="en-US" sz="11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r>
                        <a:rPr lang="en-US" altLang="zh-CN" sz="1100" b="0" i="0" u="none" strike="noStrike" kern="0" cap="none" spc="0" baseline="0">
                          <a:latin typeface="Calibri" pitchFamily="0" charset="0"/>
                          <a:ea typeface="宋体" pitchFamily="0" charset="0"/>
                          <a:cs typeface="Calibri" pitchFamily="0" charset="0"/>
                        </a:rPr>
                        <a:t>Oct 16, 2020</a:t>
                      </a:r>
                      <a:endParaRPr lang="zh-CN" altLang="en-US" sz="11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r" fontAlgn="ctr">
                        <a:lnSpc>
                          <a:spcPct val="100000"/>
                        </a:lnSpc>
                        <a:spcBef>
                          <a:spcPts val="0"/>
                        </a:spcBef>
                        <a:spcAft>
                          <a:spcPts val="0"/>
                        </a:spcAft>
                        <a:buNone/>
                      </a:pPr>
                      <a:r>
                        <a:rPr lang="en-US" altLang="zh-CN" sz="1100" b="0" i="0" u="none" strike="noStrike" kern="0" cap="none" spc="0" baseline="0">
                          <a:latin typeface="Calibri" pitchFamily="0" charset="0"/>
                          <a:ea typeface="宋体" pitchFamily="0" charset="0"/>
                          <a:cs typeface="Calibri" pitchFamily="0" charset="0"/>
                        </a:rPr>
                        <a:t>1</a:t>
                      </a:r>
                      <a:endParaRPr lang="zh-CN" altLang="en-US" sz="11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r>
                        <a:rPr lang="en-US" altLang="zh-CN" sz="1100" b="0" i="0" u="none" strike="noStrike" kern="0" cap="none" spc="0" baseline="0">
                          <a:latin typeface="Calibri" pitchFamily="0" charset="0"/>
                          <a:ea typeface="宋体" pitchFamily="0" charset="0"/>
                          <a:cs typeface="Calibri" pitchFamily="0" charset="0"/>
                        </a:rPr>
                        <a:t>Permanent</a:t>
                      </a:r>
                      <a:endParaRPr lang="zh-CN" altLang="en-US" sz="11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r>
                        <a:rPr lang="en-US" altLang="zh-CN" sz="1100" b="0" i="0" u="none" strike="noStrike" kern="0" cap="none" spc="0" baseline="0">
                          <a:latin typeface="Calibri" pitchFamily="0" charset="0"/>
                          <a:ea typeface="宋体" pitchFamily="0" charset="0"/>
                          <a:cs typeface="Calibri" pitchFamily="0" charset="0"/>
                        </a:rPr>
                        <a:t>Wellington, New Zealand</a:t>
                      </a:r>
                      <a:endParaRPr lang="zh-CN" altLang="en-US" sz="11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11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r>
              <a:tr h="287812">
                <a:tc>
                  <a:txBody>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r>
            </a:tbl>
          </a:graphicData>
        </a:graphic>
      </p:graphicFrame>
      <p:pic>
        <p:nvPicPr>
          <p:cNvPr id="145" name="图片"/>
          <p:cNvPicPr>
            <a:picLocks/>
          </p:cNvPicPr>
          <p:nvPr/>
        </p:nvPicPr>
        <p:blipFill>
          <a:blip r:embed="rId1" cstate="print"/>
          <a:srcRect t="7446" b="16844" l="27445" r="33232"/>
          <a:stretch>
            <a:fillRect/>
          </a:stretch>
        </p:blipFill>
        <p:spPr>
          <a:xfrm rot="0">
            <a:off x="5144903" y="2377074"/>
            <a:ext cx="4794224" cy="5124359"/>
          </a:xfrm>
          <a:prstGeom prst="rect"/>
          <a:noFill/>
          <a:ln w="12700" cmpd="sng" cap="flat">
            <a:noFill/>
            <a:prstDash val="solid"/>
            <a:miter/>
          </a:ln>
        </p:spPr>
      </p:pic>
    </p:spTree>
    <p:extLst>
      <p:ext uri="{BB962C8B-B14F-4D97-AF65-F5344CB8AC3E}">
        <p14:creationId xmlns:p14="http://schemas.microsoft.com/office/powerpoint/2010/main" val="127418103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51" name="文本框"/>
          <p:cNvSpPr>
            <a:spLocks noGrp="1"/>
          </p:cNvSpPr>
          <p:nvPr>
            <p:ph type="title"/>
          </p:nvPr>
        </p:nvSpPr>
        <p:spPr>
          <a:xfrm rot="0">
            <a:off x="739774" y="654938"/>
            <a:ext cx="8480425" cy="7150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2120096" y="4135753"/>
            <a:ext cx="8534018" cy="1005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4" name="矩形"/>
          <p:cNvSpPr>
            <a:spLocks/>
          </p:cNvSpPr>
          <p:nvPr/>
        </p:nvSpPr>
        <p:spPr>
          <a:xfrm rot="0">
            <a:off x="2682901" y="2146933"/>
            <a:ext cx="6521398" cy="4206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1</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d</a:t>
            </a:r>
            <a:r>
              <a:rPr lang="en-US" altLang="zh-CN" sz="2800" b="0" i="0" u="none" strike="noStrike" kern="1200" cap="none" spc="0" baseline="0">
                <a:solidFill>
                  <a:srgbClr val="000000"/>
                </a:solidFill>
                <a:latin typeface="Calibri" pitchFamily="0" charset="0"/>
                <a:ea typeface="宋体" pitchFamily="0" charset="0"/>
                <a:cs typeface="Calibri" pitchFamily="0" charset="0"/>
              </a:rPr>
              <a:t>entify the Root Cause: Understand why the employee is delaying tasks. This could be due to personal issues, lack of skills, unclear instructions, or high workload.</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2</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 Clear Expectations: Ensure that job responsibilities and deadlines are clearly communicated. Define specific, measurable, achievable, relevant, and time-bound (SMART) goals.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5196340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2024-03-25T23:07:22Z</dcterms:created>
  <dcterms:modified xsi:type="dcterms:W3CDTF">2024-09-03T03:01:01Z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cf973f48fc024307a52f15b545a756ec</vt:lpwstr>
  </property>
</Properties>
</file>