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6857895" cy="9143861"/>
  <p:custShowLst>
    <p:custShow name="Custom Show 1" id="0">
      <p:sldLst>
        <p:sld r:id="rId4"/>
        <p:sld r:id="rId6"/>
        <p:sld r:id="rId7"/>
        <p:sld r:id="rId8"/>
        <p:sld r:id="rId12"/>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77" d="100"/>
          <a:sy n="77"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1695330426"/>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9354055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1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905827680"/>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53788204"/>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9"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6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53419788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44342572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67552407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75128133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48473560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22828649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06439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chemeClr val="bg1"/>
          </a:solidFill>
          <a:ln w="25400" cmpd="sng" cap="flat">
            <a:noFill/>
            <a:prstDash val="solid"/>
            <a:round/>
          </a:ln>
        </p:spPr>
      </p:sp>
      <p:pic>
        <p:nvPicPr>
          <p:cNvPr id="21" name="图片" descr="A close up of a sign  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25400" cmpd="sng" cap="flat">
            <a:noFill/>
            <a:prstDash val="solid"/>
            <a:round/>
          </a:ln>
        </p:spPr>
      </p:sp>
      <p:sp>
        <p:nvSpPr>
          <p:cNvPr id="19" name="矩形"/>
          <p:cNvSpPr>
            <a:spLocks/>
          </p:cNvSpPr>
          <p:nvPr/>
        </p:nvSpPr>
        <p:spPr>
          <a:xfrm rot="0">
            <a:off x="7440249" y="82566"/>
            <a:ext cx="103550" cy="412476"/>
          </a:xfrm>
          <a:prstGeom prst="rect"/>
          <a:solidFill>
            <a:srgbClr val="213264"/>
          </a:solidFill>
          <a:ln w="25400" cmpd="sng" cap="flat">
            <a:noFill/>
            <a:prstDash val="solid"/>
            <a:round/>
          </a:ln>
        </p:spPr>
      </p:sp>
      <p:sp>
        <p:nvSpPr>
          <p:cNvPr id="18" name="矩形"/>
          <p:cNvSpPr>
            <a:spLocks/>
          </p:cNvSpPr>
          <p:nvPr/>
        </p:nvSpPr>
        <p:spPr>
          <a:xfrm rot="0">
            <a:off x="0" y="5086350"/>
            <a:ext cx="9144000" cy="69849"/>
          </a:xfrm>
          <a:prstGeom prst="rect"/>
          <a:solidFill>
            <a:srgbClr val="213264"/>
          </a:solidFill>
          <a:ln w="254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4463350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96632979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8311890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8"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2259573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6"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65"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64"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63"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62"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61"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60"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58" name="文本框"/>
          <p:cNvSpPr>
            <a:spLocks xmlns:a="http://schemas.openxmlformats.org/drawingml/2006/main" noGrp="1"/>
          </p:cNvSpPr>
          <p:nvPr>
            <p:ph type="title"/>
          </p:nvPr>
        </p:nvSpPr>
        <p:spPr>
          <a:xfrm xmlns:a="http://schemas.openxmlformats.org/drawingml/2006/main" rot="0">
            <a:off x="490250" y="450150"/>
            <a:ext cx="6367800" cy="40908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59"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6348157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0"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9"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8"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17"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6"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5"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4"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1"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12"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304800" algn="l">
              <a:lnSpc>
                <a:spcPct val="115000"/>
              </a:lnSpc>
              <a:spcBef>
                <a:spcPts val="0"/>
              </a:spcBef>
              <a:spcAft>
                <a:spcPts val="0"/>
              </a:spcAft>
              <a:buSzPts val="1200"/>
              <a:buFont typeface="Droid Sans"/>
              <a:buChar char="●"/>
            </a:pPr>
            <a:endParaRPr lang="zh-CN" altLang="en-US"/>
          </a:p>
        </p:txBody>
      </p:sp>
      <p:sp>
        <p:nvSpPr>
          <p:cNvPr id="113"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4470845"/>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31"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30"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9"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8"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7"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6"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25"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23"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24"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1211735156"/>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57"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56"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55"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54"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53"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52"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51"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46" name="文本框"/>
          <p:cNvSpPr>
            <a:spLocks xmlns:a="http://schemas.openxmlformats.org/drawingml/2006/main" noGrp="1"/>
          </p:cNvSpPr>
          <p:nvPr>
            <p:ph type="title"/>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a:p>
        </p:txBody>
      </p:sp>
      <p:sp>
        <p:nvSpPr>
          <p:cNvPr id="147" name="文本框"/>
          <p:cNvSpPr>
            <a:spLocks xmlns:a="http://schemas.openxmlformats.org/drawingml/2006/main" noGrp="1"/>
          </p:cNvSpPr>
          <p:nvPr>
            <p:ph type="body" idx="1"/>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a:p>
        </p:txBody>
      </p:sp>
      <p:sp>
        <p:nvSpPr>
          <p:cNvPr id="148" name="文本框"/>
          <p:cNvSpPr>
            <a:spLocks xmlns:a="http://schemas.openxmlformats.org/drawingml/2006/main" noGrp="1"/>
          </p:cNvSpPr>
          <p:nvPr>
            <p:ph type="ftr" idx="5"/>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a:p>
        </p:txBody>
      </p:sp>
      <p:sp>
        <p:nvSpPr>
          <p:cNvPr id="149" name="文本框"/>
          <p:cNvSpPr>
            <a:spLocks xmlns:a="http://schemas.openxmlformats.org/drawingml/2006/main" noGrp="1"/>
          </p:cNvSpPr>
          <p:nvPr>
            <p:ph type="dt" idx="6"/>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4/12/2024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50" name="文本框"/>
          <p:cNvSpPr>
            <a:spLocks xmlns:a="http://schemas.openxmlformats.org/drawingml/2006/main" noGrp="1"/>
          </p:cNvSpPr>
          <p:nvPr>
            <p:ph type="sldNum" idx="7"/>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0966799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95381358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25974207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5535082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08661924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18020728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45073122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87173146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25452040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  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9"/>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3335114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  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25" name="矩形"/>
          <p:cNvSpPr>
            <a:spLocks/>
          </p:cNvSpPr>
          <p:nvPr/>
        </p:nvSpPr>
        <p:spPr>
          <a:xfrm rot="0">
            <a:off x="1865074" y="730897"/>
            <a:ext cx="6301139" cy="3966471"/>
          </a:xfrm>
          <a:prstGeom prst="rect"/>
          <a:solidFill>
            <a:srgbClr val="213163"/>
          </a:solidFill>
          <a:ln w="25400" cmpd="sng" cap="flat">
            <a:solidFill>
              <a:srgbClr val="213163"/>
            </a:solidFill>
            <a:prstDash val="solid"/>
            <a:round/>
          </a:ln>
        </p:spPr>
      </p:sp>
      <p:sp>
        <p:nvSpPr>
          <p:cNvPr id="26" name="矩形"/>
          <p:cNvSpPr>
            <a:spLocks/>
          </p:cNvSpPr>
          <p:nvPr/>
        </p:nvSpPr>
        <p:spPr>
          <a:xfrm rot="0">
            <a:off x="908377" y="1066771"/>
            <a:ext cx="7293313" cy="3464801"/>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095095" y="3956068"/>
            <a:ext cx="2095554"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1" u="none" strike="noStrike" kern="0" cap="none" spc="0" baseline="0">
                <a:solidFill>
                  <a:schemeClr val="tx1"/>
                </a:solidFill>
                <a:latin typeface="Arial" pitchFamily="0" charset="0"/>
                <a:ea typeface="Arial" pitchFamily="0" charset="0"/>
                <a:cs typeface="Arial" pitchFamily="0" charset="0"/>
                <a:sym typeface="Arial" pitchFamily="0" charset="0"/>
              </a:rPr>
              <a:t>Student Name </a:t>
            </a:r>
            <a:r>
              <a:rPr lang="en-US" altLang="zh-CN" sz="1100" b="0" i="1" u="none" strike="noStrike" kern="0" cap="none" spc="0" baseline="0">
                <a:solidFill>
                  <a:schemeClr val="tx1"/>
                </a:solidFill>
                <a:latin typeface="Arial" pitchFamily="0" charset="0"/>
                <a:ea typeface="Arial" pitchFamily="0" charset="0"/>
                <a:cs typeface="Arial" pitchFamily="0" charset="0"/>
                <a:sym typeface="Arial" pitchFamily="0" charset="0"/>
              </a:rPr>
              <a:t>:</a:t>
            </a:r>
            <a:r>
              <a:rPr lang="en-US" altLang="zh-CN" sz="1100" b="0" i="1" u="none" strike="noStrike" kern="0" cap="none" spc="0" baseline="0">
                <a:solidFill>
                  <a:schemeClr val="tx1"/>
                </a:solidFill>
                <a:latin typeface="Arial" pitchFamily="0" charset="0"/>
                <a:ea typeface="Arial" pitchFamily="0" charset="0"/>
                <a:cs typeface="Arial" pitchFamily="0" charset="0"/>
              </a:rPr>
              <a:t> P.Aruna</a:t>
            </a:r>
            <a:endParaRPr lang="en-US" altLang="zh-CN" sz="1100" b="0" i="1"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1" u="none" strike="noStrike" kern="0" cap="none" spc="0" baseline="0">
                <a:solidFill>
                  <a:schemeClr val="tx1"/>
                </a:solidFill>
                <a:latin typeface="Arial" pitchFamily="0" charset="0"/>
                <a:ea typeface="Arial" pitchFamily="0" charset="0"/>
                <a:cs typeface="Arial" pitchFamily="0" charset="0"/>
                <a:sym typeface="Arial" pitchFamily="0" charset="0"/>
              </a:rPr>
              <a:t>Student </a:t>
            </a:r>
            <a:r>
              <a:rPr lang="en-US" altLang="zh-CN" sz="1100" b="0" i="1" u="none" strike="noStrike" kern="0" cap="none" spc="0" baseline="0">
                <a:solidFill>
                  <a:schemeClr val="tx1"/>
                </a:solidFill>
                <a:latin typeface="Arial" pitchFamily="0" charset="0"/>
                <a:ea typeface="Arial" pitchFamily="0" charset="0"/>
                <a:cs typeface="Arial" pitchFamily="0" charset="0"/>
                <a:sym typeface="Arial" pitchFamily="0" charset="0"/>
              </a:rPr>
              <a:t>ID : </a:t>
            </a:r>
            <a:r>
              <a:rPr lang="en-US" altLang="zh-CN" sz="1100" b="0" i="1" u="none" strike="noStrike" kern="0" cap="none" spc="0" baseline="0">
                <a:solidFill>
                  <a:schemeClr val="tx1"/>
                </a:solidFill>
                <a:latin typeface="Arial" pitchFamily="0" charset="0"/>
                <a:ea typeface="Arial" pitchFamily="0" charset="0"/>
                <a:cs typeface="Arial" pitchFamily="0" charset="0"/>
                <a:sym typeface="Arial" pitchFamily="0" charset="0"/>
              </a:rPr>
              <a:t>au</a:t>
            </a:r>
            <a:r>
              <a:rPr lang="en-US" altLang="zh-CN" sz="1100" b="0" i="1" u="none" strike="noStrike" kern="0" cap="none" spc="0" baseline="0">
                <a:solidFill>
                  <a:schemeClr val="tx1"/>
                </a:solidFill>
                <a:latin typeface="Arial" pitchFamily="0" charset="0"/>
                <a:ea typeface="Arial" pitchFamily="0" charset="0"/>
                <a:cs typeface="Arial" pitchFamily="0" charset="0"/>
                <a:sym typeface="Arial" pitchFamily="0" charset="0"/>
              </a:rPr>
              <a:t>8</a:t>
            </a:r>
            <a:r>
              <a:rPr lang="en-US" altLang="zh-CN" sz="1100" b="0" i="1" u="none" strike="noStrike" kern="0" cap="none" spc="0" baseline="0">
                <a:solidFill>
                  <a:schemeClr val="tx1"/>
                </a:solidFill>
                <a:latin typeface="Arial" pitchFamily="0" charset="0"/>
                <a:ea typeface="Arial" pitchFamily="0" charset="0"/>
                <a:cs typeface="Arial" pitchFamily="0" charset="0"/>
                <a:sym typeface="Arial" pitchFamily="0" charset="0"/>
              </a:rPr>
              <a:t>131211040</a:t>
            </a:r>
            <a:r>
              <a:rPr lang="en-US" altLang="zh-CN" sz="1100" b="0" i="1" u="none" strike="noStrike" kern="0" cap="none" spc="0" baseline="0">
                <a:solidFill>
                  <a:schemeClr val="tx1"/>
                </a:solidFill>
                <a:latin typeface="Arial" pitchFamily="0" charset="0"/>
                <a:ea typeface="Arial" pitchFamily="0" charset="0"/>
                <a:cs typeface="Arial" pitchFamily="0" charset="0"/>
              </a:rPr>
              <a:t>07</a:t>
            </a:r>
            <a:endParaRPr lang="zh-CN" altLang="en-US" sz="1100" b="0" i="1"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693356" y="3956068"/>
            <a:ext cx="209555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Pavendar</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Bharathidasan</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College of Engineering and Technology</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  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  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381821566"/>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6" name="文本框"/>
          <p:cNvSpPr>
            <a:spLocks noGrp="1"/>
          </p:cNvSpPr>
          <p:nvPr>
            <p:ph type="title"/>
          </p:nvPr>
        </p:nvSpPr>
        <p:spPr>
          <a:xfrm rot="0">
            <a:off x="490249" y="650240"/>
            <a:ext cx="8118658" cy="3890709"/>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Modelling &amp; </a:t>
            </a:r>
            <a:r>
              <a:rPr lang="en-US" altLang="zh-CN" sz="1600" b="1" i="0" u="none" strike="noStrike" kern="0" cap="none" spc="0" baseline="0">
                <a:solidFill>
                  <a:srgbClr val="213163"/>
                </a:solidFill>
                <a:latin typeface="Arial" pitchFamily="0" charset="0"/>
                <a:ea typeface="Arial" pitchFamily="0" charset="0"/>
                <a:cs typeface="Lucida Sans"/>
              </a:rPr>
              <a:t>Results</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This </a:t>
            </a:r>
            <a:r>
              <a:rPr lang="en-US" altLang="zh-CN" sz="1600" b="0" i="0" u="none" strike="noStrike" kern="0" cap="none" spc="0" baseline="0">
                <a:solidFill>
                  <a:srgbClr val="000000"/>
                </a:solidFill>
                <a:latin typeface="Arial" pitchFamily="0" charset="0"/>
                <a:ea typeface="Arial" pitchFamily="0" charset="0"/>
                <a:cs typeface="Lucida Sans"/>
              </a:rPr>
              <a:t>project traverses a lot of areas ranging from business concept to computing field,</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and required to perform several researches to be able to achieve the project objectives.</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area covers include:</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Car </a:t>
            </a:r>
            <a:r>
              <a:rPr lang="en-US" altLang="zh-CN" sz="1600" b="0" i="0" u="none" strike="noStrike" kern="0" cap="none" spc="0" baseline="0">
                <a:solidFill>
                  <a:srgbClr val="000000"/>
                </a:solidFill>
                <a:latin typeface="Arial" pitchFamily="0" charset="0"/>
                <a:ea typeface="Arial" pitchFamily="0" charset="0"/>
                <a:cs typeface="Lucida Sans"/>
              </a:rPr>
              <a:t>rental industry: This includes study on how the car rental business is being done,</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process involved and opportunity that exist for improvement.</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General </a:t>
            </a:r>
            <a:r>
              <a:rPr lang="en-US" altLang="zh-CN" sz="1600" b="0" i="0" u="none" strike="noStrike" kern="0" cap="none" spc="0" baseline="0">
                <a:solidFill>
                  <a:srgbClr val="000000"/>
                </a:solidFill>
                <a:latin typeface="Arial" pitchFamily="0" charset="0"/>
                <a:ea typeface="Arial" pitchFamily="0" charset="0"/>
                <a:cs typeface="Lucida Sans"/>
              </a:rPr>
              <a:t>customers as well as the company’s staff will be able to use the system</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effectively. Web-platform </a:t>
            </a:r>
            <a:r>
              <a:rPr lang="en-US" altLang="zh-CN" sz="1600" b="0" i="0" u="none" strike="noStrike" kern="0" cap="none" spc="0" baseline="0">
                <a:solidFill>
                  <a:srgbClr val="000000"/>
                </a:solidFill>
                <a:latin typeface="Arial" pitchFamily="0" charset="0"/>
                <a:ea typeface="Arial" pitchFamily="0" charset="0"/>
                <a:cs typeface="Lucida Sans"/>
              </a:rPr>
              <a:t>means that the system will be available for access 24/7 except </a:t>
            </a:r>
            <a:r>
              <a:rPr lang="en-US" altLang="zh-CN" sz="1600" b="0" i="0" u="none" strike="noStrike" kern="0" cap="none" spc="0" baseline="0">
                <a:solidFill>
                  <a:srgbClr val="000000"/>
                </a:solidFill>
                <a:latin typeface="Arial" pitchFamily="0" charset="0"/>
                <a:ea typeface="Arial" pitchFamily="0" charset="0"/>
                <a:cs typeface="Lucida Sans"/>
              </a:rPr>
              <a:t>when there </a:t>
            </a:r>
            <a:r>
              <a:rPr lang="en-US" altLang="zh-CN" sz="1600" b="0" i="0" u="none" strike="noStrike" kern="0" cap="none" spc="0" baseline="0">
                <a:solidFill>
                  <a:srgbClr val="000000"/>
                </a:solidFill>
                <a:latin typeface="Arial" pitchFamily="0" charset="0"/>
                <a:ea typeface="Arial" pitchFamily="0" charset="0"/>
                <a:cs typeface="Lucida Sans"/>
              </a:rPr>
              <a:t>is a temporary server issue which is expected to be </a:t>
            </a:r>
            <a:r>
              <a:rPr lang="en-US" altLang="zh-CN" sz="1600" b="0" i="0" u="none" strike="noStrike" kern="0" cap="none" spc="0" baseline="0">
                <a:solidFill>
                  <a:srgbClr val="000000"/>
                </a:solidFill>
                <a:latin typeface="Arial" pitchFamily="0" charset="0"/>
                <a:ea typeface="Arial" pitchFamily="0" charset="0"/>
                <a:cs typeface="Lucida Sans"/>
              </a:rPr>
              <a:t>minimal.</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system </a:t>
            </a:r>
            <a:r>
              <a:rPr lang="en-US" altLang="zh-CN" sz="1600" b="0" i="0" u="none" strike="noStrike" kern="0" cap="none" spc="0" baseline="0">
                <a:solidFill>
                  <a:srgbClr val="000000"/>
                </a:solidFill>
                <a:latin typeface="Arial" pitchFamily="0" charset="0"/>
                <a:ea typeface="Arial" pitchFamily="0" charset="0"/>
                <a:cs typeface="Lucida Sans"/>
              </a:rPr>
              <a:t>hasre</a:t>
            </a: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acheda</a:t>
            </a: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steady state where all bugs have been eliminated. The system is operated at a high </a:t>
            </a:r>
            <a:r>
              <a:rPr lang="en-US" altLang="zh-CN" sz="1600" b="0" i="0" u="none" strike="noStrike" kern="0" cap="none" spc="0" baseline="0">
                <a:solidFill>
                  <a:srgbClr val="000000"/>
                </a:solidFill>
                <a:latin typeface="Arial" pitchFamily="0" charset="0"/>
                <a:ea typeface="Arial" pitchFamily="0" charset="0"/>
                <a:cs typeface="Lucida Sans"/>
              </a:rPr>
              <a:t>level of efficiency </a:t>
            </a:r>
            <a:r>
              <a:rPr lang="en-US" altLang="zh-CN" sz="1600" b="0" i="0" u="none" strike="noStrike" kern="0" cap="none" spc="0" baseline="0">
                <a:solidFill>
                  <a:srgbClr val="000000"/>
                </a:solidFill>
                <a:latin typeface="Arial" pitchFamily="0" charset="0"/>
                <a:ea typeface="Arial" pitchFamily="0" charset="0"/>
                <a:cs typeface="Lucida Sans"/>
              </a:rPr>
              <a:t>and all teachers and users associated with the system understand its advantage. The </a:t>
            </a:r>
            <a:r>
              <a:rPr lang="en-US" altLang="zh-CN" sz="1600" b="0" i="0" u="none" strike="noStrike" kern="0" cap="none" spc="0" baseline="0">
                <a:solidFill>
                  <a:srgbClr val="000000"/>
                </a:solidFill>
                <a:latin typeface="Arial" pitchFamily="0" charset="0"/>
                <a:ea typeface="Arial" pitchFamily="0" charset="0"/>
                <a:cs typeface="Lucida Sans"/>
              </a:rPr>
              <a:t>system solves </a:t>
            </a:r>
            <a:r>
              <a:rPr lang="en-US" altLang="zh-CN" sz="1600" b="0" i="0" u="none" strike="noStrike" kern="0" cap="none" spc="0" baseline="0">
                <a:solidFill>
                  <a:srgbClr val="000000"/>
                </a:solidFill>
                <a:latin typeface="Arial" pitchFamily="0" charset="0"/>
                <a:ea typeface="Arial" pitchFamily="0" charset="0"/>
                <a:cs typeface="Lucida Sans"/>
              </a:rPr>
              <a:t>the problem- it was intended to solve as requirement specification. The system is user friendly &amp; easy to maintain.</a:t>
            </a:r>
            <a:br>
              <a:rPr lang="zh-CN" altLang="en-US" sz="1600" b="0" i="0" u="none" strike="noStrike" kern="0" cap="none" spc="0" baseline="0">
                <a:solidFill>
                  <a:srgbClr val="000000"/>
                </a:solidFill>
                <a:latin typeface="Arial" pitchFamily="0" charset="0"/>
                <a:ea typeface="Arial" pitchFamily="0" charset="0"/>
                <a:cs typeface="Lucida Sans"/>
              </a:rPr>
            </a:b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107" name="直线"/>
          <p:cNvSpPr>
            <a:spLocks/>
          </p:cNvSpPr>
          <p:nvPr/>
        </p:nvSpPr>
        <p:spPr>
          <a:xfrm rot="0">
            <a:off x="0" y="4675910"/>
            <a:ext cx="9144000" cy="0"/>
          </a:xfrm>
          <a:prstGeom prst="line"/>
          <a:noFill/>
          <a:ln w="9525" cmpd="sng" cap="flat">
            <a:solidFill>
              <a:srgbClr val="BFBFBF"/>
            </a:solidFill>
            <a:prstDash val="solid"/>
            <a:round/>
          </a:ln>
        </p:spPr>
      </p:sp>
      <p:sp>
        <p:nvSpPr>
          <p:cNvPr id="108"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6477311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1"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Homepage</a:t>
            </a:r>
            <a:endParaRPr lang="zh-CN" altLang="en-US" sz="2400" b="0" i="0" u="none" strike="noStrike" kern="0" cap="none" spc="0" baseline="0">
              <a:solidFill>
                <a:srgbClr val="000000"/>
              </a:solidFill>
              <a:latin typeface="Arial" pitchFamily="0" charset="0"/>
              <a:ea typeface="Arial" pitchFamily="0" charset="0"/>
              <a:cs typeface="Lucida Sans"/>
            </a:endParaRPr>
          </a:p>
        </p:txBody>
      </p:sp>
      <p:pic>
        <p:nvPicPr>
          <p:cNvPr id="122" name="图片"/>
          <p:cNvPicPr>
            <a:picLocks noChangeAspect="1"/>
          </p:cNvPicPr>
          <p:nvPr/>
        </p:nvPicPr>
        <p:blipFill>
          <a:blip r:embed="rId1" cstate="print"/>
          <a:stretch>
            <a:fillRect/>
          </a:stretch>
        </p:blipFill>
        <p:spPr>
          <a:xfrm rot="0">
            <a:off x="572067" y="1065075"/>
            <a:ext cx="7708318" cy="3652630"/>
          </a:xfrm>
          <a:prstGeom prst="rect"/>
          <a:noFill/>
          <a:ln w="12700" cmpd="sng" cap="flat">
            <a:noFill/>
            <a:prstDash val="solid"/>
            <a:miter/>
          </a:ln>
        </p:spPr>
      </p:pic>
    </p:spTree>
    <p:extLst>
      <p:ext uri="{BB962C8B-B14F-4D97-AF65-F5344CB8AC3E}">
        <p14:creationId xmlns:p14="http://schemas.microsoft.com/office/powerpoint/2010/main" val="212851377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About-Us-Page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3" name="图片"/>
          <p:cNvPicPr>
            <a:picLocks noChangeAspect="1"/>
          </p:cNvPicPr>
          <p:nvPr/>
        </p:nvPicPr>
        <p:blipFill>
          <a:blip r:embed="rId1" cstate="print"/>
          <a:stretch>
            <a:fillRect/>
          </a:stretch>
        </p:blipFill>
        <p:spPr>
          <a:xfrm rot="0">
            <a:off x="910788" y="1186369"/>
            <a:ext cx="7321974" cy="3427039"/>
          </a:xfrm>
          <a:prstGeom prst="rect"/>
          <a:noFill/>
          <a:ln w="12700" cmpd="sng" cap="flat">
            <a:noFill/>
            <a:prstDash val="solid"/>
            <a:miter/>
          </a:ln>
        </p:spPr>
      </p:pic>
    </p:spTree>
    <p:extLst>
      <p:ext uri="{BB962C8B-B14F-4D97-AF65-F5344CB8AC3E}">
        <p14:creationId xmlns:p14="http://schemas.microsoft.com/office/powerpoint/2010/main" val="28294128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4"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Service-Page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5" name="图片"/>
          <p:cNvPicPr>
            <a:picLocks noChangeAspect="1"/>
          </p:cNvPicPr>
          <p:nvPr/>
        </p:nvPicPr>
        <p:blipFill>
          <a:blip r:embed="rId1" cstate="print"/>
          <a:stretch>
            <a:fillRect/>
          </a:stretch>
        </p:blipFill>
        <p:spPr>
          <a:xfrm rot="0">
            <a:off x="860214" y="1165013"/>
            <a:ext cx="7267788" cy="3382433"/>
          </a:xfrm>
          <a:prstGeom prst="rect"/>
          <a:noFill/>
          <a:ln w="12700" cmpd="sng" cap="flat">
            <a:noFill/>
            <a:prstDash val="solid"/>
            <a:miter/>
          </a:ln>
        </p:spPr>
      </p:pic>
    </p:spTree>
    <p:extLst>
      <p:ext uri="{BB962C8B-B14F-4D97-AF65-F5344CB8AC3E}">
        <p14:creationId xmlns:p14="http://schemas.microsoft.com/office/powerpoint/2010/main" val="185897043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Departments-Page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7" name="图片"/>
          <p:cNvPicPr>
            <a:picLocks noChangeAspect="1"/>
          </p:cNvPicPr>
          <p:nvPr/>
        </p:nvPicPr>
        <p:blipFill>
          <a:blip r:embed="rId1" cstate="print"/>
          <a:stretch>
            <a:fillRect/>
          </a:stretch>
        </p:blipFill>
        <p:spPr>
          <a:xfrm rot="0">
            <a:off x="724746" y="1205653"/>
            <a:ext cx="7193280" cy="3386667"/>
          </a:xfrm>
          <a:prstGeom prst="rect"/>
          <a:noFill/>
          <a:ln w="12700" cmpd="sng" cap="flat">
            <a:noFill/>
            <a:prstDash val="solid"/>
            <a:miter/>
          </a:ln>
        </p:spPr>
      </p:pic>
    </p:spTree>
    <p:extLst>
      <p:ext uri="{BB962C8B-B14F-4D97-AF65-F5344CB8AC3E}">
        <p14:creationId xmlns:p14="http://schemas.microsoft.com/office/powerpoint/2010/main" val="1895313934"/>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8" name="文本框"/>
          <p:cNvSpPr>
            <a:spLocks noGrp="1"/>
          </p:cNvSpPr>
          <p:nvPr>
            <p:ph type="title"/>
          </p:nvPr>
        </p:nvSpPr>
        <p:spPr>
          <a:xfrm rot="0">
            <a:off x="486320" y="326813"/>
            <a:ext cx="7886430" cy="64958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Blog-Page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9" name="图片"/>
          <p:cNvPicPr>
            <a:picLocks noChangeAspect="1"/>
          </p:cNvPicPr>
          <p:nvPr/>
        </p:nvPicPr>
        <p:blipFill>
          <a:blip r:embed="rId1" cstate="print"/>
          <a:stretch>
            <a:fillRect/>
          </a:stretch>
        </p:blipFill>
        <p:spPr>
          <a:xfrm rot="0">
            <a:off x="2050149" y="814164"/>
            <a:ext cx="5122810" cy="3875851"/>
          </a:xfrm>
          <a:prstGeom prst="rect"/>
          <a:noFill/>
          <a:ln w="12700" cmpd="sng" cap="flat">
            <a:noFill/>
            <a:prstDash val="solid"/>
            <a:miter/>
          </a:ln>
        </p:spPr>
      </p:pic>
    </p:spTree>
    <p:extLst>
      <p:ext uri="{BB962C8B-B14F-4D97-AF65-F5344CB8AC3E}">
        <p14:creationId xmlns:p14="http://schemas.microsoft.com/office/powerpoint/2010/main" val="587369433"/>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152400" y="762000"/>
            <a:ext cx="7938052" cy="3778949"/>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Future </a:t>
            </a:r>
            <a:r>
              <a:rPr lang="en-US" altLang="zh-CN" sz="1600" b="1" i="0" u="none" strike="noStrike" kern="0" cap="none" spc="0" baseline="0">
                <a:solidFill>
                  <a:srgbClr val="213163"/>
                </a:solidFill>
                <a:latin typeface="Arial" pitchFamily="0" charset="0"/>
                <a:ea typeface="Arial" pitchFamily="0" charset="0"/>
                <a:cs typeface="Lucida Sans"/>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600" b="1" i="0" u="none" strike="noStrike" kern="0" cap="none" spc="0" baseline="0">
                <a:solidFill>
                  <a:srgbClr val="374151"/>
                </a:solidFill>
                <a:latin typeface="Arial" pitchFamily="0" charset="0"/>
                <a:ea typeface="Arial" pitchFamily="0" charset="0"/>
                <a:cs typeface="Times New Roman" pitchFamily="0" charset="0"/>
              </a:rPr>
            </a:br>
            <a:br>
              <a:rPr lang="zh-CN" altLang="en-US" sz="2000" b="1" i="0" u="none" strike="noStrike" kern="0" cap="none" spc="0" baseline="0">
                <a:solidFill>
                  <a:srgbClr val="374151"/>
                </a:solidFill>
                <a:latin typeface="Arial" pitchFamily="0" charset="0"/>
                <a:ea typeface="Arial" pitchFamily="0" charset="0"/>
                <a:cs typeface="Times New Roman" pitchFamily="0" charset="0"/>
              </a:rPr>
            </a:br>
            <a:r>
              <a:rPr lang="en-US" altLang="zh-CN" sz="2000" b="0" i="0" u="none" strike="noStrike" kern="0" cap="none" spc="0" baseline="0">
                <a:solidFill>
                  <a:srgbClr val="000000"/>
                </a:solidFill>
                <a:latin typeface="Arial" pitchFamily="0" charset="0"/>
                <a:ea typeface="Arial" pitchFamily="0" charset="0"/>
                <a:cs typeface="Lucida Sans"/>
              </a:rPr>
              <a:t>This </a:t>
            </a:r>
            <a:r>
              <a:rPr lang="en-US" altLang="zh-CN" sz="2000" b="0" i="0" u="none" strike="noStrike" kern="0" cap="none" spc="0" baseline="0">
                <a:solidFill>
                  <a:srgbClr val="000000"/>
                </a:solidFill>
                <a:latin typeface="Arial" pitchFamily="0" charset="0"/>
                <a:ea typeface="Arial" pitchFamily="0" charset="0"/>
                <a:cs typeface="Lucida Sans"/>
              </a:rPr>
              <a:t>order cars online system project aimed at developing an online car rental system which can </a:t>
            </a:r>
            <a:r>
              <a:rPr lang="en-US" altLang="zh-CN" sz="2000" b="0" i="0" u="none" strike="noStrike" kern="0" cap="none" spc="0" baseline="0">
                <a:solidFill>
                  <a:srgbClr val="000000"/>
                </a:solidFill>
                <a:latin typeface="Arial" pitchFamily="0" charset="0"/>
                <a:ea typeface="Arial" pitchFamily="0" charset="0"/>
                <a:cs typeface="Lucida Sans"/>
              </a:rPr>
              <a:t>be used </a:t>
            </a:r>
            <a:r>
              <a:rPr lang="en-US" altLang="zh-CN" sz="2000" b="0" i="0" u="none" strike="noStrike" kern="0" cap="none" spc="0" baseline="0">
                <a:solidFill>
                  <a:srgbClr val="000000"/>
                </a:solidFill>
                <a:latin typeface="Arial" pitchFamily="0" charset="0"/>
                <a:ea typeface="Arial" pitchFamily="0" charset="0"/>
                <a:cs typeface="Lucida Sans"/>
              </a:rPr>
              <a:t>in small places, and medium cities firstly and then on a large scale. </a:t>
            </a:r>
            <a:br>
              <a:rPr lang="zh-CN" altLang="en-US" sz="2000" b="0" i="0" u="none" strike="noStrike" kern="0" cap="none" spc="0" baseline="0">
                <a:solidFill>
                  <a:srgbClr val="000000"/>
                </a:solidFill>
                <a:latin typeface="Arial" pitchFamily="0" charset="0"/>
                <a:ea typeface="Arial" pitchFamily="0" charset="0"/>
                <a:cs typeface="Lucida Sans"/>
              </a:rPr>
            </a:br>
            <a:r>
              <a:rPr lang="en-US" altLang="zh-CN" sz="2000" b="0" i="0" u="none" strike="noStrike" kern="0" cap="none" spc="0" baseline="0">
                <a:solidFill>
                  <a:srgbClr val="000000"/>
                </a:solidFill>
                <a:latin typeface="Arial" pitchFamily="0" charset="0"/>
                <a:ea typeface="Arial" pitchFamily="0" charset="0"/>
                <a:cs typeface="Lucida Sans"/>
              </a:rPr>
              <a:t>▪ </a:t>
            </a:r>
            <a:r>
              <a:rPr lang="en-US" altLang="zh-CN" sz="2000" b="0" i="0" u="none" strike="noStrike" kern="0" cap="none" spc="0" baseline="0">
                <a:solidFill>
                  <a:srgbClr val="000000"/>
                </a:solidFill>
                <a:latin typeface="Arial" pitchFamily="0" charset="0"/>
                <a:ea typeface="Arial" pitchFamily="0" charset="0"/>
                <a:cs typeface="Lucida Sans"/>
              </a:rPr>
              <a:t>It is developed to help car rental to simplify their daily operational and managerial task as well as improve the dining experience of </a:t>
            </a:r>
            <a:r>
              <a:rPr lang="en-US" altLang="zh-CN" sz="2000" b="0" i="0" u="none" strike="noStrike" kern="0" cap="none" spc="0" baseline="0">
                <a:solidFill>
                  <a:srgbClr val="000000"/>
                </a:solidFill>
                <a:latin typeface="Arial" pitchFamily="0" charset="0"/>
                <a:ea typeface="Arial" pitchFamily="0" charset="0"/>
                <a:cs typeface="Lucida Sans"/>
              </a:rPr>
              <a:t>customers. </a:t>
            </a:r>
            <a:br>
              <a:rPr lang="zh-CN" altLang="en-US" sz="6000" b="0" i="0" u="none" strike="noStrike" kern="0" cap="none" spc="0" baseline="0">
                <a:solidFill>
                  <a:srgbClr val="000000"/>
                </a:solidFill>
                <a:latin typeface="Arial" pitchFamily="0" charset="0"/>
                <a:ea typeface="Arial" pitchFamily="0" charset="0"/>
                <a:cs typeface="Lucida Sans"/>
              </a:rPr>
            </a:br>
            <a:r>
              <a:rPr lang="en-US" altLang="zh-CN" sz="2000" b="0" i="0" u="none" strike="noStrike" kern="0" cap="none" spc="0" baseline="0">
                <a:solidFill>
                  <a:srgbClr val="000000"/>
                </a:solidFill>
                <a:latin typeface="Arial" pitchFamily="0" charset="0"/>
                <a:ea typeface="Arial" pitchFamily="0" charset="0"/>
                <a:cs typeface="Lucida Sans"/>
              </a:rPr>
              <a:t>▪ </a:t>
            </a:r>
            <a:r>
              <a:rPr lang="en-US" altLang="zh-CN" sz="2000" b="0" i="0" u="none" strike="noStrike" kern="0" cap="none" spc="0" baseline="0">
                <a:solidFill>
                  <a:srgbClr val="000000"/>
                </a:solidFill>
                <a:latin typeface="Arial" pitchFamily="0" charset="0"/>
                <a:ea typeface="Arial" pitchFamily="0" charset="0"/>
                <a:cs typeface="Lucida Sans"/>
              </a:rPr>
              <a:t>And also helps restaurant develop healthy customer relationships by providing good services. </a:t>
            </a:r>
            <a:r>
              <a:rPr lang="en-US" altLang="zh-CN" sz="2000" b="0" i="0" u="none" strike="noStrike" kern="0" cap="none" spc="0" baseline="0">
                <a:solidFill>
                  <a:srgbClr val="000000"/>
                </a:solidFill>
                <a:latin typeface="Arial" pitchFamily="0" charset="0"/>
                <a:ea typeface="Arial" pitchFamily="0" charset="0"/>
                <a:cs typeface="Lucida Sans"/>
              </a:rPr>
              <a:t>The </a:t>
            </a:r>
            <a:r>
              <a:rPr lang="en-US" altLang="zh-CN" sz="2000" b="0" i="0" u="none" strike="noStrike" kern="0" cap="none" spc="0" baseline="0">
                <a:solidFill>
                  <a:srgbClr val="000000"/>
                </a:solidFill>
                <a:latin typeface="Arial" pitchFamily="0" charset="0"/>
                <a:ea typeface="Arial" pitchFamily="0" charset="0"/>
                <a:cs typeface="Lucida Sans"/>
              </a:rPr>
              <a:t>system enables staff to let update and make changes to their cars and beverage list information based on the orders placed and the orders completed</a:t>
            </a:r>
            <a:r>
              <a:rPr lang="en-US" altLang="zh-CN" sz="1600" b="0" i="0" u="none" strike="noStrike" kern="0" cap="none" spc="0" baseline="0">
                <a:solidFill>
                  <a:srgbClr val="000000"/>
                </a:solidFill>
                <a:latin typeface="Arial" pitchFamily="0" charset="0"/>
                <a:ea typeface="Arial" pitchFamily="0" charset="0"/>
                <a:cs typeface="Lucida Sans"/>
              </a:rPr>
              <a:t>.</a:t>
            </a:r>
            <a:br>
              <a:rPr lang="zh-CN" altLang="en-US" sz="1600" b="0" i="0" u="none" strike="noStrike" kern="0" cap="none" spc="0" baseline="0">
                <a:solidFill>
                  <a:srgbClr val="374151"/>
                </a:solidFill>
                <a:latin typeface="Söhne" pitchFamily="0" charset="0"/>
                <a:ea typeface="Arial" pitchFamily="0" charset="0"/>
                <a:cs typeface="Lucida Sans"/>
              </a:rPr>
            </a:br>
            <a:endParaRPr lang="zh-CN" altLang="en-US" sz="16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748645423"/>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490249" y="609600"/>
            <a:ext cx="8321857" cy="393135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Conclusion</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An </a:t>
            </a:r>
            <a:r>
              <a:rPr lang="en-US" altLang="zh-CN" sz="1400" b="0" i="0" u="none" strike="noStrike" kern="0" cap="none" spc="0" baseline="0">
                <a:solidFill>
                  <a:srgbClr val="000000"/>
                </a:solidFill>
                <a:latin typeface="Arial" pitchFamily="0" charset="0"/>
                <a:ea typeface="Arial" pitchFamily="0" charset="0"/>
                <a:cs typeface="Lucida Sans"/>
              </a:rPr>
              <a:t>CAR RENTAL </a:t>
            </a:r>
            <a:r>
              <a:rPr lang="en-US" altLang="zh-CN" sz="1400" b="0" i="0" u="none" strike="noStrike" kern="0" cap="none" spc="0" baseline="0">
                <a:solidFill>
                  <a:srgbClr val="000000"/>
                </a:solidFill>
                <a:latin typeface="Arial" pitchFamily="0" charset="0"/>
                <a:ea typeface="Arial" pitchFamily="0" charset="0"/>
                <a:cs typeface="Lucida Sans"/>
              </a:rPr>
              <a:t>APPLICATION </a:t>
            </a:r>
            <a:r>
              <a:rPr lang="en-US" altLang="zh-CN" sz="1400" b="0" i="0" u="none" strike="noStrike" kern="0" cap="none" spc="0" baseline="0">
                <a:solidFill>
                  <a:srgbClr val="000000"/>
                </a:solidFill>
                <a:latin typeface="Arial" pitchFamily="0" charset="0"/>
                <a:ea typeface="Arial" pitchFamily="0" charset="0"/>
                <a:cs typeface="Lucida Sans"/>
              </a:rPr>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altLang="zh-CN" sz="1400" b="0" i="0" u="none" strike="noStrike" kern="0" cap="none" spc="0" baseline="0">
                <a:solidFill>
                  <a:srgbClr val="000000"/>
                </a:solidFill>
                <a:latin typeface="Arial" pitchFamily="0" charset="0"/>
                <a:ea typeface="Arial" pitchFamily="0" charset="0"/>
                <a:cs typeface="Lucida Sans"/>
              </a:rPr>
              <a:t>waiter.The</a:t>
            </a:r>
            <a:r>
              <a:rPr lang="en-US" altLang="zh-CN" sz="1400" b="0" i="0" u="none" strike="noStrike" kern="0" cap="none" spc="0" baseline="0">
                <a:solidFill>
                  <a:srgbClr val="000000"/>
                </a:solidFill>
                <a:latin typeface="Arial" pitchFamily="0" charset="0"/>
                <a:ea typeface="Arial" pitchFamily="0" charset="0"/>
                <a:cs typeface="Lucida Sans"/>
              </a:rPr>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altLang="zh-CN" sz="1400" b="0" i="0" u="none" strike="noStrike" kern="0" cap="none" spc="0" baseline="0">
                <a:solidFill>
                  <a:srgbClr val="000000"/>
                </a:solidFill>
                <a:latin typeface="Arial" pitchFamily="0" charset="0"/>
                <a:ea typeface="Arial" pitchFamily="0" charset="0"/>
                <a:cs typeface="Lucida Sans"/>
              </a:rPr>
              <a:t>rentalto</a:t>
            </a:r>
            <a:r>
              <a:rPr lang="en-US" altLang="zh-CN" sz="1400" b="0" i="0" u="none" strike="noStrike" kern="0" cap="none" spc="0" baseline="0">
                <a:solidFill>
                  <a:srgbClr val="000000"/>
                </a:solidFill>
                <a:latin typeface="Arial" pitchFamily="0" charset="0"/>
                <a:ea typeface="Arial" pitchFamily="0" charset="0"/>
                <a:cs typeface="Lucida Sans"/>
              </a:rPr>
              <a:t> simplify their routine managerial and operational task and to improve the dining experience of the </a:t>
            </a:r>
            <a:r>
              <a:rPr lang="en-US" altLang="zh-CN" sz="1400" b="0" i="0" u="none" strike="noStrike" kern="0" cap="none" spc="0" baseline="0">
                <a:solidFill>
                  <a:srgbClr val="000000"/>
                </a:solidFill>
                <a:latin typeface="Arial" pitchFamily="0" charset="0"/>
                <a:ea typeface="Arial" pitchFamily="0" charset="0"/>
                <a:cs typeface="Lucida Sans"/>
              </a:rPr>
              <a:t>clients.This</a:t>
            </a:r>
            <a:r>
              <a:rPr lang="en-US" altLang="zh-CN" sz="1400" b="0" i="0" u="none" strike="noStrike" kern="0" cap="none" spc="0" baseline="0">
                <a:solidFill>
                  <a:srgbClr val="000000"/>
                </a:solidFill>
                <a:latin typeface="Arial" pitchFamily="0" charset="0"/>
                <a:ea typeface="Arial" pitchFamily="0" charset="0"/>
                <a:cs typeface="Lucida Sans"/>
              </a:rPr>
              <a:t> also helps the restaurant owners develop healthy customer relationships by providing reasonably </a:t>
            </a:r>
            <a:r>
              <a:rPr lang="en-US" altLang="zh-CN" sz="1400" b="0" i="0" u="none" strike="noStrike" kern="0" cap="none" spc="0" baseline="0">
                <a:solidFill>
                  <a:srgbClr val="000000"/>
                </a:solidFill>
                <a:latin typeface="Arial" pitchFamily="0" charset="0"/>
                <a:ea typeface="Arial" pitchFamily="0" charset="0"/>
                <a:cs typeface="Lucida Sans"/>
              </a:rPr>
              <a:t>good services</a:t>
            </a:r>
            <a:r>
              <a:rPr lang="en-US" altLang="zh-CN" sz="1400" b="0" i="0" u="none" strike="noStrike" kern="0" cap="none" spc="0" baseline="0">
                <a:solidFill>
                  <a:srgbClr val="000000"/>
                </a:solidFill>
                <a:latin typeface="Arial" pitchFamily="0" charset="0"/>
                <a:ea typeface="Arial" pitchFamily="0" charset="0"/>
                <a:cs typeface="Lucida Sans"/>
              </a:rPr>
              <a:t>. The system also enables the restaurant to know the items available in real time and make changes to their cars and beverage inventory based on the orders placed and the orders completed.</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42" name="直线"/>
          <p:cNvSpPr>
            <a:spLocks/>
          </p:cNvSpPr>
          <p:nvPr/>
        </p:nvSpPr>
        <p:spPr>
          <a:xfrm rot="0">
            <a:off x="0" y="4675910"/>
            <a:ext cx="9144000" cy="0"/>
          </a:xfrm>
          <a:prstGeom prst="line"/>
          <a:noFill/>
          <a:ln w="9525" cmpd="sng" cap="flat">
            <a:solidFill>
              <a:srgbClr val="BFBFBF"/>
            </a:solidFill>
            <a:prstDash val="solid"/>
            <a:round/>
          </a:ln>
        </p:spPr>
      </p:sp>
      <p:sp>
        <p:nvSpPr>
          <p:cNvPr id="143" name="矩形"/>
          <p:cNvSpPr>
            <a:spLocks/>
          </p:cNvSpPr>
          <p:nvPr/>
        </p:nvSpPr>
        <p:spPr>
          <a:xfrm rot="0">
            <a:off x="138651" y="4649739"/>
            <a:ext cx="3180280"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19752387"/>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132357112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  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6309" y="3037840"/>
            <a:ext cx="7227570"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2129473" y="3183633"/>
            <a:ext cx="4881245"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Car Rentals Application with Django Framework</a:t>
            </a: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 </a:t>
            </a:r>
            <a:endParaRPr lang="zh-CN" altLang="en-US" sz="1600" b="1"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159099233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85642" y="547911"/>
            <a:ext cx="7700009"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Abstract </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a:t>
            </a:r>
            <a:r>
              <a:rPr lang="en-US" altLang="zh-CN" sz="1400" b="0" i="0" u="none" strike="noStrike" kern="0" cap="none" spc="0" baseline="0">
                <a:solidFill>
                  <a:srgbClr val="000000"/>
                </a:solidFill>
                <a:latin typeface="Arial" pitchFamily="0" charset="0"/>
                <a:ea typeface="Arial" pitchFamily="0" charset="0"/>
                <a:cs typeface="Lucida Sans"/>
              </a:rPr>
              <a:t>CAR RENTAL </a:t>
            </a:r>
            <a:r>
              <a:rPr lang="en-US" altLang="zh-CN" sz="1400" b="0" i="0" u="none" strike="noStrike" kern="0" cap="none" spc="0" baseline="0">
                <a:solidFill>
                  <a:srgbClr val="000000"/>
                </a:solidFill>
                <a:latin typeface="Arial" pitchFamily="0" charset="0"/>
                <a:ea typeface="Arial" pitchFamily="0" charset="0"/>
                <a:cs typeface="Lucida Sans"/>
              </a:rPr>
              <a:t>APPLICATION WITH DJANGO FRAMEWORK” </a:t>
            </a:r>
            <a:r>
              <a:rPr lang="en-US" altLang="zh-CN" sz="1400" b="0" i="0" u="none" strike="noStrike" kern="0" cap="none" spc="0" baseline="0">
                <a:solidFill>
                  <a:srgbClr val="000000"/>
                </a:solidFill>
                <a:latin typeface="Arial" pitchFamily="0" charset="0"/>
                <a:ea typeface="Arial" pitchFamily="0" charset="0"/>
                <a:cs typeface="Lucida Sans"/>
              </a:rPr>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altLang="zh-CN" sz="1400" b="0" i="0" u="none" strike="noStrike" kern="0" cap="none" spc="0" baseline="0">
                <a:solidFill>
                  <a:srgbClr val="000000"/>
                </a:solidFill>
                <a:latin typeface="Arial" pitchFamily="0" charset="0"/>
                <a:ea typeface="Arial" pitchFamily="0" charset="0"/>
                <a:cs typeface="Lucida Sans"/>
              </a:rPr>
              <a:t>this system </a:t>
            </a:r>
            <a:r>
              <a:rPr lang="en-US" altLang="zh-CN" sz="1400" b="0" i="0" u="none" strike="noStrike" kern="0" cap="none" spc="0" baseline="0">
                <a:solidFill>
                  <a:srgbClr val="000000"/>
                </a:solidFill>
                <a:latin typeface="Arial" pitchFamily="0" charset="0"/>
                <a:ea typeface="Arial" pitchFamily="0" charset="0"/>
                <a:cs typeface="Lucida Sans"/>
              </a:rPr>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altLang="zh-CN" sz="1400" b="0" i="0" u="none" strike="noStrike" kern="0" cap="none" spc="0" baseline="0">
                <a:solidFill>
                  <a:srgbClr val="000000"/>
                </a:solidFill>
                <a:latin typeface="Arial" pitchFamily="0" charset="0"/>
                <a:ea typeface="Arial" pitchFamily="0" charset="0"/>
                <a:cs typeface="Lucida Sans"/>
              </a:rPr>
              <a:t>traveler’s </a:t>
            </a:r>
            <a:r>
              <a:rPr lang="en-US" altLang="zh-CN" sz="1400" b="0" i="0" u="none" strike="noStrike" kern="0" cap="none" spc="0" baseline="0">
                <a:solidFill>
                  <a:srgbClr val="000000"/>
                </a:solidFill>
                <a:latin typeface="Arial" pitchFamily="0" charset="0"/>
                <a:ea typeface="Arial" pitchFamily="0" charset="0"/>
                <a:cs typeface="Lucida Sans"/>
              </a:rPr>
              <a:t>also.</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68" name="直线"/>
          <p:cNvSpPr>
            <a:spLocks/>
          </p:cNvSpPr>
          <p:nvPr/>
        </p:nvSpPr>
        <p:spPr>
          <a:xfrm rot="0">
            <a:off x="0" y="4675910"/>
            <a:ext cx="9144000" cy="0"/>
          </a:xfrm>
          <a:prstGeom prst="line"/>
          <a:noFill/>
          <a:ln w="9525" cmpd="sng" cap="flat">
            <a:solidFill>
              <a:srgbClr val="BFBFBF"/>
            </a:solidFill>
            <a:prstDash val="solid"/>
            <a:round/>
          </a:ln>
        </p:spPr>
      </p:sp>
      <p:sp>
        <p:nvSpPr>
          <p:cNvPr id="69" name="矩形"/>
          <p:cNvSpPr>
            <a:spLocks/>
          </p:cNvSpPr>
          <p:nvPr/>
        </p:nvSpPr>
        <p:spPr>
          <a:xfrm rot="0">
            <a:off x="145277" y="4713110"/>
            <a:ext cx="4671887"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2214842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136665" y="585109"/>
            <a:ext cx="7348411"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Problem </a:t>
            </a:r>
            <a:r>
              <a:rPr lang="en-US" altLang="zh-CN" sz="1600" b="1" i="0" u="none" strike="noStrike" kern="0" cap="none" spc="0" baseline="0">
                <a:solidFill>
                  <a:srgbClr val="213163"/>
                </a:solidFill>
                <a:latin typeface="Arial" pitchFamily="0" charset="0"/>
                <a:ea typeface="Arial" pitchFamily="0" charset="0"/>
                <a:cs typeface="Lucida Sans"/>
              </a:rPr>
              <a:t>Statement</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The </a:t>
            </a:r>
            <a:r>
              <a:rPr lang="en-US" altLang="zh-CN" sz="1400" b="0" i="0" u="none" strike="noStrike" kern="0" cap="none" spc="0" baseline="0">
                <a:solidFill>
                  <a:srgbClr val="000000"/>
                </a:solidFill>
                <a:latin typeface="Arial" pitchFamily="0" charset="0"/>
                <a:ea typeface="Arial" pitchFamily="0" charset="0"/>
                <a:cs typeface="Lucida Sans"/>
              </a:rPr>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zh-CN" altLang="en-US" sz="1400" b="0" i="0" u="none" strike="noStrike" kern="0" cap="none" spc="0" baseline="0">
                <a:solidFill>
                  <a:srgbClr val="000000"/>
                </a:solidFill>
                <a:latin typeface="Arial" pitchFamily="0" charset="0"/>
                <a:ea typeface="Arial" pitchFamily="0" charset="0"/>
                <a:cs typeface="Lucida Sans"/>
              </a:rPr>
            </a:br>
            <a:br>
              <a:rPr lang="zh-CN" altLang="en-US" sz="1400" b="0" i="0" u="none" strike="noStrike" kern="0" cap="none" spc="0" baseline="0">
                <a:solidFill>
                  <a:srgbClr val="000000"/>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1</a:t>
            </a:r>
            <a:r>
              <a:rPr lang="en-US" altLang="zh-CN" sz="1400" b="0" i="0" u="none" strike="noStrike" kern="0" cap="none" spc="0" baseline="0">
                <a:solidFill>
                  <a:srgbClr val="000000"/>
                </a:solidFill>
                <a:latin typeface="Arial" pitchFamily="0" charset="0"/>
                <a:ea typeface="Arial" pitchFamily="0" charset="0"/>
                <a:cs typeface="Lucida Sans"/>
              </a:rPr>
              <a:t>. To rent a car a prospective renter must first go to the nearest office to register as a client. </a:t>
            </a:r>
            <a:br>
              <a:rPr lang="zh-CN" altLang="en-US" sz="1400" b="0" i="0" u="none" strike="noStrike" kern="0" cap="none" spc="0" baseline="0">
                <a:solidFill>
                  <a:srgbClr val="000000"/>
                </a:solidFill>
                <a:latin typeface="Arial" pitchFamily="0" charset="0"/>
                <a:ea typeface="Arial" pitchFamily="0" charset="0"/>
                <a:cs typeface="Lucida Sans"/>
              </a:rPr>
            </a:br>
            <a:br>
              <a:rPr lang="zh-CN" altLang="en-US" sz="1400" b="0" i="0" u="none" strike="noStrike" kern="0" cap="none" spc="0" baseline="0">
                <a:solidFill>
                  <a:srgbClr val="000000"/>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2</a:t>
            </a:r>
            <a:r>
              <a:rPr lang="en-US" altLang="zh-CN" sz="1400" b="0" i="0" u="none" strike="noStrike" kern="0" cap="none" spc="0" baseline="0">
                <a:solidFill>
                  <a:srgbClr val="000000"/>
                </a:solidFill>
                <a:latin typeface="Arial" pitchFamily="0" charset="0"/>
                <a:ea typeface="Arial" pitchFamily="0" charset="0"/>
                <a:cs typeface="Lucida Sans"/>
              </a:rPr>
              <a:t>. Cars that provide difficulties to rent out are normally advertised in local or national newspaper. it involves a lot of paper work and consumes time.</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73" name="直线"/>
          <p:cNvSpPr>
            <a:spLocks/>
          </p:cNvSpPr>
          <p:nvPr/>
        </p:nvSpPr>
        <p:spPr>
          <a:xfrm rot="0">
            <a:off x="0" y="4675910"/>
            <a:ext cx="9144000" cy="0"/>
          </a:xfrm>
          <a:prstGeom prst="line"/>
          <a:noFill/>
          <a:ln w="9525" cmpd="sng" cap="flat">
            <a:solidFill>
              <a:srgbClr val="BFBFBF"/>
            </a:solidFill>
            <a:prstDash val="solid"/>
            <a:round/>
          </a:ln>
        </p:spPr>
      </p:sp>
      <p:sp>
        <p:nvSpPr>
          <p:cNvPr id="74" name="矩形"/>
          <p:cNvSpPr>
            <a:spLocks/>
          </p:cNvSpPr>
          <p:nvPr/>
        </p:nvSpPr>
        <p:spPr>
          <a:xfrm rot="0">
            <a:off x="136665" y="4675910"/>
            <a:ext cx="3766099"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 www.coursehero.com</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1004671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52511" y="607024"/>
            <a:ext cx="8342740"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Project </a:t>
            </a:r>
            <a:r>
              <a:rPr lang="en-US" altLang="zh-CN" sz="1600" b="1" i="0" u="none" strike="noStrike" kern="0" cap="none" spc="0" baseline="0">
                <a:solidFill>
                  <a:srgbClr val="213163"/>
                </a:solidFill>
                <a:latin typeface="Arial" pitchFamily="0" charset="0"/>
                <a:ea typeface="Arial" pitchFamily="0" charset="0"/>
                <a:cs typeface="Lucida Sans"/>
              </a:rPr>
              <a:t>Overview</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8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primary purpose of an online car rental system is to allow customers </a:t>
            </a:r>
            <a:r>
              <a:rPr lang="en-US" altLang="zh-CN" sz="1600" b="0" i="0" u="none" strike="noStrike" kern="0" cap="none" spc="0" baseline="0">
                <a:solidFill>
                  <a:srgbClr val="000000"/>
                </a:solidFill>
                <a:latin typeface="Arial" pitchFamily="0" charset="0"/>
                <a:ea typeface="Arial" pitchFamily="0" charset="0"/>
                <a:cs typeface="Lucida Sans"/>
              </a:rPr>
              <a:t>to easily </a:t>
            </a:r>
            <a:r>
              <a:rPr lang="en-US" altLang="zh-CN" sz="1600" b="0" i="0" u="none" strike="noStrike" kern="0" cap="none" spc="0" baseline="0">
                <a:solidFill>
                  <a:srgbClr val="000000"/>
                </a:solidFill>
                <a:latin typeface="Arial" pitchFamily="0" charset="0"/>
                <a:ea typeface="Arial" pitchFamily="0" charset="0"/>
                <a:cs typeface="Lucida Sans"/>
              </a:rPr>
              <a:t>do order at website over the internet. With the improvement of technology, online car rental systems </a:t>
            </a:r>
            <a:r>
              <a:rPr lang="en-US" altLang="zh-CN" sz="1600" b="0" i="0" u="none" strike="noStrike" kern="0" cap="none" spc="0" baseline="0">
                <a:solidFill>
                  <a:srgbClr val="000000"/>
                </a:solidFill>
                <a:latin typeface="Arial" pitchFamily="0" charset="0"/>
                <a:ea typeface="Arial" pitchFamily="0" charset="0"/>
                <a:cs typeface="Lucida Sans"/>
              </a:rPr>
              <a:t>are becoming </a:t>
            </a:r>
            <a:r>
              <a:rPr lang="en-US" altLang="zh-CN" sz="1600" b="0" i="0" u="none" strike="noStrike" kern="0" cap="none" spc="0" baseline="0">
                <a:solidFill>
                  <a:srgbClr val="000000"/>
                </a:solidFill>
                <a:latin typeface="Arial" pitchFamily="0" charset="0"/>
                <a:ea typeface="Arial" pitchFamily="0" charset="0"/>
                <a:cs typeface="Lucida Sans"/>
              </a:rPr>
              <a:t>a popular topic. That’s because they are serving the ever-increasing Demand for convince. </a:t>
            </a:r>
            <a:r>
              <a:rPr lang="en-US" altLang="zh-CN" sz="1600" b="0" i="0" u="none" strike="noStrike" kern="0" cap="none" spc="0" baseline="0">
                <a:solidFill>
                  <a:srgbClr val="000000"/>
                </a:solidFill>
                <a:latin typeface="Arial" pitchFamily="0" charset="0"/>
                <a:ea typeface="Arial" pitchFamily="0" charset="0"/>
                <a:cs typeface="Lucida Sans"/>
              </a:rPr>
              <a:t>It benefits </a:t>
            </a:r>
            <a:r>
              <a:rPr lang="en-US" altLang="zh-CN" sz="1600" b="0" i="0" u="none" strike="noStrike" kern="0" cap="none" spc="0" baseline="0">
                <a:solidFill>
                  <a:srgbClr val="000000"/>
                </a:solidFill>
                <a:latin typeface="Arial" pitchFamily="0" charset="0"/>
                <a:ea typeface="Arial" pitchFamily="0" charset="0"/>
                <a:cs typeface="Lucida Sans"/>
              </a:rPr>
              <a:t>both the customer and the business. With a website or mobile app, customers can easily </a:t>
            </a:r>
            <a:r>
              <a:rPr lang="en-US" altLang="zh-CN" sz="1600" b="0" i="0" u="none" strike="noStrike" kern="0" cap="none" spc="0" baseline="0">
                <a:solidFill>
                  <a:srgbClr val="000000"/>
                </a:solidFill>
                <a:latin typeface="Arial" pitchFamily="0" charset="0"/>
                <a:ea typeface="Arial" pitchFamily="0" charset="0"/>
                <a:cs typeface="Lucida Sans"/>
              </a:rPr>
              <a:t>Browse all </a:t>
            </a:r>
            <a:r>
              <a:rPr lang="en-US" altLang="zh-CN" sz="1600" b="0" i="0" u="none" strike="noStrike" kern="0" cap="none" spc="0" baseline="0">
                <a:solidFill>
                  <a:srgbClr val="000000"/>
                </a:solidFill>
                <a:latin typeface="Arial" pitchFamily="0" charset="0"/>
                <a:ea typeface="Arial" pitchFamily="0" charset="0"/>
                <a:cs typeface="Lucida Sans"/>
              </a:rPr>
              <a:t>the dishes and place order of their </a:t>
            </a:r>
            <a:r>
              <a:rPr lang="en-US" altLang="zh-CN" sz="1600" b="0" i="0" u="none" strike="noStrike" kern="0" cap="none" spc="0" baseline="0">
                <a:solidFill>
                  <a:srgbClr val="000000"/>
                </a:solidFill>
                <a:latin typeface="Arial" pitchFamily="0" charset="0"/>
                <a:ea typeface="Arial" pitchFamily="0" charset="0"/>
                <a:cs typeface="Lucida Sans"/>
              </a:rPr>
              <a:t>favourite</a:t>
            </a: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one</a:t>
            </a:r>
            <a:r>
              <a:rPr lang="en-US" altLang="zh-CN" sz="1600" b="0" i="0" u="none" strike="noStrike" kern="0" cap="none" spc="0" baseline="0">
                <a:solidFill>
                  <a:srgbClr val="000000"/>
                </a:solidFill>
                <a:latin typeface="Arial" pitchFamily="0" charset="0"/>
                <a:ea typeface="Arial" pitchFamily="0" charset="0"/>
                <a:cs typeface="Lucida Sans"/>
              </a:rPr>
              <a:t>. From the car rental perspective, they no longer </a:t>
            </a:r>
            <a:r>
              <a:rPr lang="en-US" altLang="zh-CN" sz="1600" b="0" i="0" u="none" strike="noStrike" kern="0" cap="none" spc="0" baseline="0">
                <a:solidFill>
                  <a:srgbClr val="000000"/>
                </a:solidFill>
                <a:latin typeface="Arial" pitchFamily="0" charset="0"/>
                <a:ea typeface="Arial" pitchFamily="0" charset="0"/>
                <a:cs typeface="Lucida Sans"/>
              </a:rPr>
              <a:t>spend time </a:t>
            </a:r>
            <a:r>
              <a:rPr lang="en-US" altLang="zh-CN" sz="1600" b="0" i="0" u="none" strike="noStrike" kern="0" cap="none" spc="0" baseline="0">
                <a:solidFill>
                  <a:srgbClr val="000000"/>
                </a:solidFill>
                <a:latin typeface="Arial" pitchFamily="0" charset="0"/>
                <a:ea typeface="Arial" pitchFamily="0" charset="0"/>
                <a:cs typeface="Lucida Sans"/>
              </a:rPr>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235392" y="4697824"/>
            <a:ext cx="2690687"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9927871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38533" y="477078"/>
            <a:ext cx="8866934" cy="406387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Proposed Solution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83" name="矩形"/>
          <p:cNvSpPr>
            <a:spLocks/>
          </p:cNvSpPr>
          <p:nvPr/>
        </p:nvSpPr>
        <p:spPr>
          <a:xfrm rot="0">
            <a:off x="138533" y="1102220"/>
            <a:ext cx="8866934" cy="3234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existing system is a manual one. After studying the problems of the existing system, the following requirements have been identified.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new system that will reduce the manual effort of creating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reports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system that will built-up the database to facilitate future information and retrieval for analysis and other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statements.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system that will automate the monitoring of any problem During Analysis.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system that has a flexible form design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users. </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4" name="直线"/>
          <p:cNvSpPr>
            <a:spLocks/>
          </p:cNvSpPr>
          <p:nvPr/>
        </p:nvSpPr>
        <p:spPr>
          <a:xfrm rot="0">
            <a:off x="0" y="4675910"/>
            <a:ext cx="9144000" cy="0"/>
          </a:xfrm>
          <a:prstGeom prst="line"/>
          <a:noFill/>
          <a:ln w="9525" cmpd="sng" cap="flat">
            <a:solidFill>
              <a:srgbClr val="BFBFBF"/>
            </a:solidFill>
            <a:prstDash val="solid"/>
            <a:round/>
          </a:ln>
        </p:spPr>
      </p:sp>
      <p:sp>
        <p:nvSpPr>
          <p:cNvPr id="85"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7079189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矩形"/>
          <p:cNvSpPr>
            <a:spLocks/>
          </p:cNvSpPr>
          <p:nvPr/>
        </p:nvSpPr>
        <p:spPr>
          <a:xfrm rot="0">
            <a:off x="492236" y="594573"/>
            <a:ext cx="8017933" cy="73914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9" name="直线"/>
          <p:cNvSpPr>
            <a:spLocks/>
          </p:cNvSpPr>
          <p:nvPr/>
        </p:nvSpPr>
        <p:spPr>
          <a:xfrm rot="0">
            <a:off x="0" y="4675910"/>
            <a:ext cx="9144000" cy="0"/>
          </a:xfrm>
          <a:prstGeom prst="line"/>
          <a:noFill/>
          <a:ln w="9525" cmpd="sng" cap="flat">
            <a:solidFill>
              <a:srgbClr val="BFBFBF"/>
            </a:solidFill>
            <a:prstDash val="solid"/>
            <a:round/>
          </a:ln>
        </p:spPr>
      </p:sp>
      <p:sp>
        <p:nvSpPr>
          <p:cNvPr id="90"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1" name="文本框"/>
          <p:cNvSpPr>
            <a:spLocks noGrp="1"/>
          </p:cNvSpPr>
          <p:nvPr>
            <p:ph type="title"/>
          </p:nvPr>
        </p:nvSpPr>
        <p:spPr>
          <a:xfrm rot="0">
            <a:off x="492236" y="783441"/>
            <a:ext cx="7551834" cy="3855270"/>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Arial" pitchFamily="0" charset="0"/>
                <a:ea typeface="Arial" pitchFamily="0" charset="0"/>
                <a:cs typeface="Lucida Sans"/>
              </a:rPr>
              <a:t>The benefits of the “Designing Training Database &amp; Effectiveness” are as follows:- </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Quick and easy retrieval of </a:t>
            </a:r>
            <a:r>
              <a:rPr lang="en-US" altLang="zh-CN" sz="1600" b="0" i="0" u="none" strike="noStrike" kern="0" cap="none" spc="0" baseline="0">
                <a:solidFill>
                  <a:srgbClr val="000000"/>
                </a:solidFill>
                <a:latin typeface="Arial" pitchFamily="0" charset="0"/>
                <a:ea typeface="Arial" pitchFamily="0" charset="0"/>
                <a:cs typeface="Lucida Sans"/>
              </a:rPr>
              <a:t>information</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 Low cost maintenance. </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The system is not person </a:t>
            </a:r>
            <a:r>
              <a:rPr lang="en-US" altLang="zh-CN" sz="1600" b="0" i="0" u="none" strike="noStrike" kern="0" cap="none" spc="0" baseline="0">
                <a:solidFill>
                  <a:srgbClr val="000000"/>
                </a:solidFill>
                <a:latin typeface="Arial" pitchFamily="0" charset="0"/>
                <a:ea typeface="Arial" pitchFamily="0" charset="0"/>
                <a:cs typeface="Lucida Sans"/>
              </a:rPr>
              <a:t>dependent.</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Knowledge of computer skill required is minimum</a:t>
            </a:r>
            <a:r>
              <a:rPr lang="en-US" altLang="zh-CN" sz="1600" b="0" i="0" u="none" strike="noStrike" kern="0" cap="none" spc="0" baseline="0">
                <a:solidFill>
                  <a:srgbClr val="000000"/>
                </a:solidFill>
                <a:latin typeface="Arial" pitchFamily="0" charset="0"/>
                <a:ea typeface="Arial" pitchFamily="0" charset="0"/>
                <a:cs typeface="Lucida Sans"/>
              </a:rPr>
              <a:t>.</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 Use of this system will automate the </a:t>
            </a:r>
            <a:r>
              <a:rPr lang="en-US" altLang="zh-CN" sz="1600" b="0" i="0" u="none" strike="noStrike" kern="0" cap="none" spc="0" baseline="0">
                <a:solidFill>
                  <a:srgbClr val="000000"/>
                </a:solidFill>
                <a:latin typeface="Arial" pitchFamily="0" charset="0"/>
                <a:ea typeface="Arial" pitchFamily="0" charset="0"/>
                <a:cs typeface="Lucida Sans"/>
              </a:rPr>
              <a:t>function.</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It will </a:t>
            </a:r>
            <a:r>
              <a:rPr lang="en-US" altLang="zh-CN" sz="1600" b="0" i="0" u="none" strike="noStrike" kern="0" cap="none" spc="0" baseline="0">
                <a:solidFill>
                  <a:srgbClr val="000000"/>
                </a:solidFill>
                <a:latin typeface="Arial" pitchFamily="0" charset="0"/>
                <a:ea typeface="Arial" pitchFamily="0" charset="0"/>
                <a:cs typeface="Lucida Sans"/>
              </a:rPr>
              <a:t>also </a:t>
            </a:r>
            <a:r>
              <a:rPr lang="en-US" altLang="zh-CN" sz="1600" b="0" i="0" u="none" strike="noStrike" kern="0" cap="none" spc="0" baseline="0">
                <a:solidFill>
                  <a:srgbClr val="000000"/>
                </a:solidFill>
                <a:latin typeface="Arial" pitchFamily="0" charset="0"/>
                <a:ea typeface="Arial" pitchFamily="0" charset="0"/>
                <a:cs typeface="Lucida Sans"/>
              </a:rPr>
              <a:t>lead this </a:t>
            </a:r>
            <a:r>
              <a:rPr lang="en-US" altLang="zh-CN" sz="1600" b="0" i="0" u="none" strike="noStrike" kern="0" cap="none" spc="0" baseline="0">
                <a:solidFill>
                  <a:srgbClr val="000000"/>
                </a:solidFill>
                <a:latin typeface="Arial" pitchFamily="0" charset="0"/>
                <a:ea typeface="Arial" pitchFamily="0" charset="0"/>
                <a:cs typeface="Lucida Sans"/>
              </a:rPr>
              <a:t>system </a:t>
            </a:r>
            <a:r>
              <a:rPr lang="en-US" altLang="zh-CN" sz="1600" b="0" i="0" u="none" strike="noStrike" kern="0" cap="none" spc="0" baseline="0">
                <a:solidFill>
                  <a:srgbClr val="000000"/>
                </a:solidFill>
                <a:latin typeface="Arial" pitchFamily="0" charset="0"/>
                <a:ea typeface="Arial" pitchFamily="0" charset="0"/>
                <a:cs typeface="Lucida Sans"/>
              </a:rPr>
              <a:t>to improve </a:t>
            </a:r>
            <a:r>
              <a:rPr lang="en-US" altLang="zh-CN" sz="1600" b="0" i="0" u="none" strike="noStrike" kern="0" cap="none" spc="0" baseline="0">
                <a:solidFill>
                  <a:srgbClr val="000000"/>
                </a:solidFill>
                <a:latin typeface="Arial" pitchFamily="0" charset="0"/>
                <a:ea typeface="Arial" pitchFamily="0" charset="0"/>
                <a:cs typeface="Lucida Sans"/>
              </a:rPr>
              <a:t>the </a:t>
            </a:r>
            <a:r>
              <a:rPr lang="en-US" altLang="zh-CN" sz="1600" b="0" i="0" u="none" strike="noStrike" kern="0" cap="none" spc="0" baseline="0">
                <a:solidFill>
                  <a:srgbClr val="000000"/>
                </a:solidFill>
                <a:latin typeface="Arial" pitchFamily="0" charset="0"/>
                <a:ea typeface="Arial" pitchFamily="0" charset="0"/>
                <a:cs typeface="Lucida Sans"/>
              </a:rPr>
              <a:t>quality</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50234262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2" name="矩形"/>
          <p:cNvSpPr>
            <a:spLocks/>
          </p:cNvSpPr>
          <p:nvPr/>
        </p:nvSpPr>
        <p:spPr>
          <a:xfrm rot="0">
            <a:off x="138652" y="805841"/>
            <a:ext cx="8017933" cy="73914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93" name="直线"/>
          <p:cNvSpPr>
            <a:spLocks/>
          </p:cNvSpPr>
          <p:nvPr/>
        </p:nvSpPr>
        <p:spPr>
          <a:xfrm rot="0">
            <a:off x="0" y="4675910"/>
            <a:ext cx="9144000" cy="0"/>
          </a:xfrm>
          <a:prstGeom prst="line"/>
          <a:noFill/>
          <a:ln w="9525" cmpd="sng" cap="flat">
            <a:solidFill>
              <a:srgbClr val="BFBFBF"/>
            </a:solidFill>
            <a:prstDash val="solid"/>
            <a:round/>
          </a:ln>
        </p:spPr>
      </p:sp>
      <p:sp>
        <p:nvSpPr>
          <p:cNvPr id="94"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5" name="文本框"/>
          <p:cNvSpPr>
            <a:spLocks noGrp="1"/>
          </p:cNvSpPr>
          <p:nvPr>
            <p:ph type="title"/>
          </p:nvPr>
        </p:nvSpPr>
        <p:spPr>
          <a:xfrm rot="0">
            <a:off x="490249" y="682486"/>
            <a:ext cx="7666335" cy="385846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Lucida Sans"/>
              </a:rPr>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zh-CN" altLang="en-US" sz="1800" b="0" i="0" u="none" strike="noStrike" kern="0" cap="none" spc="0" baseline="0">
                <a:solidFill>
                  <a:srgbClr val="374151"/>
                </a:solidFill>
                <a:latin typeface="Times New Roman" pitchFamily="0" charset="0"/>
                <a:ea typeface="Arial" pitchFamily="0" charset="0"/>
                <a:cs typeface="Times New Roman" pitchFamily="0" charset="0"/>
              </a:rPr>
            </a:br>
            <a:endParaRPr lang="zh-CN" altLang="en-US" sz="18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88525969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Technology Used</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97"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8"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99"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100" name="矩形"/>
          <p:cNvSpPr>
            <a:spLocks/>
          </p:cNvSpPr>
          <p:nvPr/>
        </p:nvSpPr>
        <p:spPr>
          <a:xfrm rot="0">
            <a:off x="1000361" y="1361511"/>
            <a:ext cx="3318483"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1"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2" name="直线"/>
          <p:cNvSpPr>
            <a:spLocks/>
          </p:cNvSpPr>
          <p:nvPr/>
        </p:nvSpPr>
        <p:spPr>
          <a:xfrm rot="0">
            <a:off x="0" y="4675910"/>
            <a:ext cx="9144000" cy="0"/>
          </a:xfrm>
          <a:prstGeom prst="line"/>
          <a:noFill/>
          <a:ln w="9525" cmpd="sng" cap="flat">
            <a:solidFill>
              <a:srgbClr val="BFBFBF"/>
            </a:solidFill>
            <a:prstDash val="solid"/>
            <a:round/>
          </a:ln>
        </p:spPr>
      </p:sp>
      <p:sp>
        <p:nvSpPr>
          <p:cNvPr id="103"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756677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0</cp:revision>
  <dcterms:created xsi:type="dcterms:W3CDTF">2024-04-11T18:59:32Z</dcterms:created>
  <dcterms:modified xsi:type="dcterms:W3CDTF">2024-04-12T07:35:44Z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7cd4ae4bc54345abbcdc6d58e7e95fd1</vt:lpwstr>
  </property>
  <property fmtid="{D5CDD505-2E9C-101B-9397-08002B2CF9AE}" pid="4" name="KSOProductBuildVer">
    <vt:lpwstr>1033-0.0.0.0</vt:lpwstr>
  </property>
</Properties>
</file>