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58" r:id="rId3"/>
    <p:sldId id="259" r:id="rId4"/>
    <p:sldId id="260" r:id="rId5"/>
    <p:sldId id="261" r:id="rId6"/>
    <p:sldId id="270" r:id="rId7"/>
    <p:sldId id="264" r:id="rId8"/>
    <p:sldId id="265" r:id="rId9"/>
    <p:sldId id="266" r:id="rId10"/>
    <p:sldId id="267"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68AE2-A88C-4CA7-A2B5-B18DF10EB7C5}" v="95" dt="2024-10-19T07:16:35.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08FA1-BF53-45D5-B3A5-92730B89A792}"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5B58F-A875-4C18-8ED8-6CAD2B882C9A}" type="slidenum">
              <a:rPr lang="en-IN" smtClean="0"/>
              <a:t>‹#›</a:t>
            </a:fld>
            <a:endParaRPr lang="en-IN"/>
          </a:p>
        </p:txBody>
      </p:sp>
    </p:spTree>
    <p:extLst>
      <p:ext uri="{BB962C8B-B14F-4D97-AF65-F5344CB8AC3E}">
        <p14:creationId xmlns:p14="http://schemas.microsoft.com/office/powerpoint/2010/main" val="354268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AA00-38CA-C5A1-9C8B-656646F52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7F60D5-D656-D44C-8409-B0EEEDB4B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AE6BAA-5892-39D1-F851-F176D96770C4}"/>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5" name="Footer Placeholder 4">
            <a:extLst>
              <a:ext uri="{FF2B5EF4-FFF2-40B4-BE49-F238E27FC236}">
                <a16:creationId xmlns:a16="http://schemas.microsoft.com/office/drawing/2014/main" id="{4D67A921-BEBB-131E-4492-0DA14793C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861C7-741D-6FDB-1A74-9727CBAF5C18}"/>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40165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4C9E-C464-7EB7-EDA7-F1625A6DBF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1DEC1C-FBC1-AA79-8A8E-27D5ED1F7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27AEB-B29F-6ECF-F971-7F684DB54D94}"/>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5" name="Footer Placeholder 4">
            <a:extLst>
              <a:ext uri="{FF2B5EF4-FFF2-40B4-BE49-F238E27FC236}">
                <a16:creationId xmlns:a16="http://schemas.microsoft.com/office/drawing/2014/main" id="{48A8C0E5-2242-A650-823D-1E2EDEBCC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E723E-13C0-1492-007E-C244140D5F89}"/>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199016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6296A7-9A8E-FC2F-6980-1C9555C45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21B791-752D-34CF-9EFB-907D4FF2C8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5849A-D368-371A-B692-DB690379A3AE}"/>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5" name="Footer Placeholder 4">
            <a:extLst>
              <a:ext uri="{FF2B5EF4-FFF2-40B4-BE49-F238E27FC236}">
                <a16:creationId xmlns:a16="http://schemas.microsoft.com/office/drawing/2014/main" id="{36F8527D-FCEC-4ACF-54A4-1947255356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6AAF6-7F61-C3F2-3CE4-5A432B1C9EBC}"/>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351156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2830-C053-8EAB-95E2-A6F0FB7B0A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E2320D-39D3-FFC1-DA3F-519AF02DCF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20FCD-0254-E22A-1108-73CAF405FC2A}"/>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5" name="Footer Placeholder 4">
            <a:extLst>
              <a:ext uri="{FF2B5EF4-FFF2-40B4-BE49-F238E27FC236}">
                <a16:creationId xmlns:a16="http://schemas.microsoft.com/office/drawing/2014/main" id="{8CEDE2E1-429A-3A7E-6BBD-70B28D207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C7CA4-77F3-1DED-4F3E-C0AE66DD02C3}"/>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364672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8C78-ABEE-CDC5-99A4-39015E759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5BAE90-1C29-A7AB-B3AE-54021393F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057F7-65BE-B476-D706-310C8CED5F88}"/>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5" name="Footer Placeholder 4">
            <a:extLst>
              <a:ext uri="{FF2B5EF4-FFF2-40B4-BE49-F238E27FC236}">
                <a16:creationId xmlns:a16="http://schemas.microsoft.com/office/drawing/2014/main" id="{D1CAC243-D245-DCB6-7527-20A4F690E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D408F-7DB3-56C6-A42D-EAFD94DA6A46}"/>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71858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3F54-E05F-1442-FF2E-D32720D67B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6FF286-5DD5-2426-BC2F-E7CAE86D40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483B86-DA74-7340-546B-6BE969C67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0A842A-6963-577D-D60F-9EEC68754F6E}"/>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6" name="Footer Placeholder 5">
            <a:extLst>
              <a:ext uri="{FF2B5EF4-FFF2-40B4-BE49-F238E27FC236}">
                <a16:creationId xmlns:a16="http://schemas.microsoft.com/office/drawing/2014/main" id="{F6E4BDC6-5686-547B-4665-FA7546D94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03EF47-6807-618D-5FBB-3959D994A3C6}"/>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369980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2BC4-F3E2-F988-7919-036C8FDF24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827004-49E1-3C5E-FB06-6D3889B10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F4BE44-721F-CBCD-8A58-5900FB8D4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3613D1-4AB4-20F7-AE9D-1BCC7A071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23EA51-8A1D-B28B-5D6E-616FB1DA2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8B5779-1742-5439-3402-DF987D78131E}"/>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8" name="Footer Placeholder 7">
            <a:extLst>
              <a:ext uri="{FF2B5EF4-FFF2-40B4-BE49-F238E27FC236}">
                <a16:creationId xmlns:a16="http://schemas.microsoft.com/office/drawing/2014/main" id="{E8E970E5-08F3-6CC7-2A7B-D9AFAE4726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C27C59-A9DC-9AD6-486E-48EA43464852}"/>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366759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1EEF-2986-025F-187D-9DB21B5793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577DDD-EA01-FE4D-C16E-8EEA1806B4FE}"/>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4" name="Footer Placeholder 3">
            <a:extLst>
              <a:ext uri="{FF2B5EF4-FFF2-40B4-BE49-F238E27FC236}">
                <a16:creationId xmlns:a16="http://schemas.microsoft.com/office/drawing/2014/main" id="{0FD49BE0-F15B-DFDF-06AE-257CCE5A8B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17DC6E-8790-8F35-1AD7-67F7EE666FF4}"/>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422927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7B57E-2829-167D-F76D-522AEBC01B67}"/>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3" name="Footer Placeholder 2">
            <a:extLst>
              <a:ext uri="{FF2B5EF4-FFF2-40B4-BE49-F238E27FC236}">
                <a16:creationId xmlns:a16="http://schemas.microsoft.com/office/drawing/2014/main" id="{43B1D3D3-666F-93AF-BCBD-DE57184F5E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89C9DE-D8F0-0BD4-CB1A-E8025818394B}"/>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269043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027D-E06E-0A3C-2868-D3E2A3778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8B508B-31D0-04D3-854D-477640455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BED621-DA6D-B06D-F7DF-E33631B20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F6A6-06AE-FB6E-E769-6B33D8D81398}"/>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6" name="Footer Placeholder 5">
            <a:extLst>
              <a:ext uri="{FF2B5EF4-FFF2-40B4-BE49-F238E27FC236}">
                <a16:creationId xmlns:a16="http://schemas.microsoft.com/office/drawing/2014/main" id="{B9BC2029-8380-8B2A-65EC-FCD8C6D9F8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52DECC-5D41-AADB-BB33-BA257AEF1D85}"/>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96821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F3A8-2BAA-8C63-5FD8-21FF3DE04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998AA2-1956-8351-E3EF-3B359452E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C8DD28-4386-FB35-AB47-7E9EEFD59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85FB0-2982-1938-175B-858C02610D08}"/>
              </a:ext>
            </a:extLst>
          </p:cNvPr>
          <p:cNvSpPr>
            <a:spLocks noGrp="1"/>
          </p:cNvSpPr>
          <p:nvPr>
            <p:ph type="dt" sz="half" idx="10"/>
          </p:nvPr>
        </p:nvSpPr>
        <p:spPr/>
        <p:txBody>
          <a:bodyPr/>
          <a:lstStyle/>
          <a:p>
            <a:fld id="{1FAECF92-4517-48A8-B626-B307F613ECFE}" type="datetimeFigureOut">
              <a:rPr lang="en-IN" smtClean="0"/>
              <a:t>19-10-2024</a:t>
            </a:fld>
            <a:endParaRPr lang="en-IN"/>
          </a:p>
        </p:txBody>
      </p:sp>
      <p:sp>
        <p:nvSpPr>
          <p:cNvPr id="6" name="Footer Placeholder 5">
            <a:extLst>
              <a:ext uri="{FF2B5EF4-FFF2-40B4-BE49-F238E27FC236}">
                <a16:creationId xmlns:a16="http://schemas.microsoft.com/office/drawing/2014/main" id="{B2D414E8-87A2-A9E0-367D-EA2E833324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6B4AE-AD91-15FF-75CE-828540565F69}"/>
              </a:ext>
            </a:extLst>
          </p:cNvPr>
          <p:cNvSpPr>
            <a:spLocks noGrp="1"/>
          </p:cNvSpPr>
          <p:nvPr>
            <p:ph type="sldNum" sz="quarter" idx="12"/>
          </p:nvPr>
        </p:nvSpPr>
        <p:spPr/>
        <p:txBody>
          <a:bodyPr/>
          <a:lstStyle/>
          <a:p>
            <a:fld id="{C8A02BB9-8859-4720-9291-0C2E8ADE6035}" type="slidenum">
              <a:rPr lang="en-IN" smtClean="0"/>
              <a:t>‹#›</a:t>
            </a:fld>
            <a:endParaRPr lang="en-IN"/>
          </a:p>
        </p:txBody>
      </p:sp>
    </p:spTree>
    <p:extLst>
      <p:ext uri="{BB962C8B-B14F-4D97-AF65-F5344CB8AC3E}">
        <p14:creationId xmlns:p14="http://schemas.microsoft.com/office/powerpoint/2010/main" val="22010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075C8-D2B6-D606-92B2-4DE289A31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589F03-A2CF-C2F5-A463-9F1EB413E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571113-0398-DB7F-7932-B82C7691A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ECF92-4517-48A8-B626-B307F613ECFE}" type="datetimeFigureOut">
              <a:rPr lang="en-IN" smtClean="0"/>
              <a:t>19-10-2024</a:t>
            </a:fld>
            <a:endParaRPr lang="en-IN"/>
          </a:p>
        </p:txBody>
      </p:sp>
      <p:sp>
        <p:nvSpPr>
          <p:cNvPr id="5" name="Footer Placeholder 4">
            <a:extLst>
              <a:ext uri="{FF2B5EF4-FFF2-40B4-BE49-F238E27FC236}">
                <a16:creationId xmlns:a16="http://schemas.microsoft.com/office/drawing/2014/main" id="{33722EE5-7C13-A905-0F80-3466BDFB2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81D4A8-7155-5BC3-FEA4-126A6327F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02BB9-8859-4720-9291-0C2E8ADE6035}" type="slidenum">
              <a:rPr lang="en-IN" smtClean="0"/>
              <a:t>‹#›</a:t>
            </a:fld>
            <a:endParaRPr lang="en-IN"/>
          </a:p>
        </p:txBody>
      </p:sp>
    </p:spTree>
    <p:extLst>
      <p:ext uri="{BB962C8B-B14F-4D97-AF65-F5344CB8AC3E}">
        <p14:creationId xmlns:p14="http://schemas.microsoft.com/office/powerpoint/2010/main" val="4276391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744C1B-02B6-FF8D-25B4-198A80E66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96" y="-10955"/>
            <a:ext cx="11847007" cy="1480876"/>
          </a:xfrm>
          <a:prstGeom prst="rect">
            <a:avLst/>
          </a:prstGeom>
        </p:spPr>
      </p:pic>
      <p:sp>
        <p:nvSpPr>
          <p:cNvPr id="5" name="TextBox 4">
            <a:extLst>
              <a:ext uri="{FF2B5EF4-FFF2-40B4-BE49-F238E27FC236}">
                <a16:creationId xmlns:a16="http://schemas.microsoft.com/office/drawing/2014/main" id="{401A36B3-984A-1B42-0A8C-2342BE918BFF}"/>
              </a:ext>
            </a:extLst>
          </p:cNvPr>
          <p:cNvSpPr txBox="1"/>
          <p:nvPr/>
        </p:nvSpPr>
        <p:spPr>
          <a:xfrm>
            <a:off x="4598283" y="1595081"/>
            <a:ext cx="2468734" cy="523220"/>
          </a:xfrm>
          <a:prstGeom prst="rect">
            <a:avLst/>
          </a:prstGeom>
          <a:noFill/>
        </p:spPr>
        <p:txBody>
          <a:bodyPr wrap="square">
            <a:spAutoFit/>
          </a:bodyPr>
          <a:lstStyle/>
          <a:p>
            <a:r>
              <a:rPr lang="en-IN" sz="2800" b="1" dirty="0">
                <a:latin typeface="Arial Black" panose="020B0A04020102020204" pitchFamily="34" charset="0"/>
                <a:cs typeface="Arial" panose="020B0604020202020204" pitchFamily="34" charset="0"/>
              </a:rPr>
              <a:t>PARK PRO</a:t>
            </a:r>
          </a:p>
        </p:txBody>
      </p:sp>
      <p:sp>
        <p:nvSpPr>
          <p:cNvPr id="6" name="TextBox 5">
            <a:extLst>
              <a:ext uri="{FF2B5EF4-FFF2-40B4-BE49-F238E27FC236}">
                <a16:creationId xmlns:a16="http://schemas.microsoft.com/office/drawing/2014/main" id="{D0C18CC4-5331-8DFD-80C3-B6C9FAD036A7}"/>
              </a:ext>
            </a:extLst>
          </p:cNvPr>
          <p:cNvSpPr txBox="1"/>
          <p:nvPr/>
        </p:nvSpPr>
        <p:spPr>
          <a:xfrm>
            <a:off x="334730" y="2148312"/>
            <a:ext cx="6096000" cy="461665"/>
          </a:xfrm>
          <a:prstGeom prst="rect">
            <a:avLst/>
          </a:prstGeom>
          <a:noFill/>
        </p:spPr>
        <p:txBody>
          <a:bodyPr wrap="square">
            <a:spAutoFit/>
          </a:bodyPr>
          <a:lstStyle/>
          <a:p>
            <a:r>
              <a:rPr lang="en-IN" sz="2400" b="1" dirty="0">
                <a:latin typeface="Arial Black" panose="020B0A04020102020204" pitchFamily="34" charset="0"/>
              </a:rPr>
              <a:t>PRESENTED BY</a:t>
            </a:r>
          </a:p>
        </p:txBody>
      </p:sp>
      <p:sp>
        <p:nvSpPr>
          <p:cNvPr id="8" name="TextBox 7">
            <a:extLst>
              <a:ext uri="{FF2B5EF4-FFF2-40B4-BE49-F238E27FC236}">
                <a16:creationId xmlns:a16="http://schemas.microsoft.com/office/drawing/2014/main" id="{7AA74B44-827E-4B3D-F708-8BB1A72D6243}"/>
              </a:ext>
            </a:extLst>
          </p:cNvPr>
          <p:cNvSpPr txBox="1"/>
          <p:nvPr/>
        </p:nvSpPr>
        <p:spPr>
          <a:xfrm>
            <a:off x="2153263" y="2163600"/>
            <a:ext cx="7885471" cy="3046988"/>
          </a:xfrm>
          <a:prstGeom prst="rect">
            <a:avLst/>
          </a:prstGeom>
          <a:noFill/>
        </p:spPr>
        <p:txBody>
          <a:bodyPr wrap="square">
            <a:spAutoFit/>
          </a:bodyPr>
          <a:lstStyle/>
          <a:p>
            <a:endParaRPr lang="en-IN" sz="3200" dirty="0">
              <a:latin typeface="Arial Black" panose="020B0A04020102020204" pitchFamily="34" charset="0"/>
              <a:cs typeface="Arial" panose="020B0604020202020204" pitchFamily="34" charset="0"/>
            </a:endParaRPr>
          </a:p>
          <a:p>
            <a:r>
              <a:rPr lang="en-IN" sz="3200" dirty="0">
                <a:latin typeface="Berlin Sans FB" panose="020E0602020502020306" pitchFamily="34" charset="0"/>
                <a:cs typeface="Arial" panose="020B0604020202020204" pitchFamily="34" charset="0"/>
              </a:rPr>
              <a:t>Arun. A             (714023104011) </a:t>
            </a:r>
          </a:p>
          <a:p>
            <a:r>
              <a:rPr lang="en-IN" sz="3200" dirty="0">
                <a:latin typeface="Berlin Sans FB" panose="020E0602020502020306" pitchFamily="34" charset="0"/>
                <a:cs typeface="Arial" panose="020B0604020202020204" pitchFamily="34" charset="0"/>
              </a:rPr>
              <a:t>Kavya G            (714023104051) </a:t>
            </a:r>
          </a:p>
          <a:p>
            <a:r>
              <a:rPr lang="en-IN" sz="3200" dirty="0">
                <a:latin typeface="Berlin Sans FB" panose="020E0602020502020306" pitchFamily="34" charset="0"/>
                <a:cs typeface="Arial" panose="020B0604020202020204" pitchFamily="34" charset="0"/>
              </a:rPr>
              <a:t>Bhoomash K     (714023104015)</a:t>
            </a:r>
          </a:p>
          <a:p>
            <a:r>
              <a:rPr lang="en-IN" sz="3200" dirty="0" err="1">
                <a:latin typeface="Berlin Sans FB" panose="020E0602020502020306" pitchFamily="34" charset="0"/>
                <a:cs typeface="Arial" panose="020B0604020202020204" pitchFamily="34" charset="0"/>
              </a:rPr>
              <a:t>Atharsh</a:t>
            </a:r>
            <a:r>
              <a:rPr lang="en-IN" sz="3200" dirty="0">
                <a:latin typeface="Berlin Sans FB" panose="020E0602020502020306" pitchFamily="34" charset="0"/>
                <a:cs typeface="Arial" panose="020B0604020202020204" pitchFamily="34" charset="0"/>
              </a:rPr>
              <a:t>             (714023104013)</a:t>
            </a:r>
          </a:p>
          <a:p>
            <a:r>
              <a:rPr lang="en-IN" sz="3200" dirty="0" err="1">
                <a:latin typeface="Berlin Sans FB" panose="020E0602020502020306" pitchFamily="34" charset="0"/>
                <a:cs typeface="Arial" panose="020B0604020202020204" pitchFamily="34" charset="0"/>
              </a:rPr>
              <a:t>Vikram.N</a:t>
            </a:r>
            <a:endParaRPr lang="en-IN" sz="3200" dirty="0">
              <a:latin typeface="Berlin Sans FB" panose="020E0602020502020306" pitchFamily="34" charset="0"/>
              <a:cs typeface="Arial" panose="020B0604020202020204" pitchFamily="34" charset="0"/>
            </a:endParaRPr>
          </a:p>
        </p:txBody>
      </p:sp>
      <p:sp>
        <p:nvSpPr>
          <p:cNvPr id="9" name="TextBox 8">
            <a:extLst>
              <a:ext uri="{FF2B5EF4-FFF2-40B4-BE49-F238E27FC236}">
                <a16:creationId xmlns:a16="http://schemas.microsoft.com/office/drawing/2014/main" id="{922A4774-B26C-A91F-A751-13B69D7BCCBD}"/>
              </a:ext>
            </a:extLst>
          </p:cNvPr>
          <p:cNvSpPr txBox="1"/>
          <p:nvPr/>
        </p:nvSpPr>
        <p:spPr>
          <a:xfrm>
            <a:off x="7526594" y="5320551"/>
            <a:ext cx="6872748" cy="461665"/>
          </a:xfrm>
          <a:prstGeom prst="rect">
            <a:avLst/>
          </a:prstGeom>
          <a:noFill/>
        </p:spPr>
        <p:txBody>
          <a:bodyPr wrap="square">
            <a:spAutoFit/>
          </a:bodyPr>
          <a:lstStyle/>
          <a:p>
            <a:r>
              <a:rPr lang="en-IN" sz="2400" b="1" dirty="0"/>
              <a:t>PROJECT GUIDE</a:t>
            </a:r>
          </a:p>
        </p:txBody>
      </p:sp>
      <p:sp>
        <p:nvSpPr>
          <p:cNvPr id="10" name="TextBox 9">
            <a:extLst>
              <a:ext uri="{FF2B5EF4-FFF2-40B4-BE49-F238E27FC236}">
                <a16:creationId xmlns:a16="http://schemas.microsoft.com/office/drawing/2014/main" id="{6E76E193-E459-2696-976F-247F4EDEFA03}"/>
              </a:ext>
            </a:extLst>
          </p:cNvPr>
          <p:cNvSpPr txBox="1"/>
          <p:nvPr/>
        </p:nvSpPr>
        <p:spPr>
          <a:xfrm>
            <a:off x="8303342" y="5741232"/>
            <a:ext cx="6096000" cy="400110"/>
          </a:xfrm>
          <a:prstGeom prst="rect">
            <a:avLst/>
          </a:prstGeom>
          <a:noFill/>
        </p:spPr>
        <p:txBody>
          <a:bodyPr wrap="square">
            <a:spAutoFit/>
          </a:bodyPr>
          <a:lstStyle/>
          <a:p>
            <a:r>
              <a:rPr lang="en-IN" sz="2000" b="1" dirty="0"/>
              <a:t>Mrs Haritha,</a:t>
            </a:r>
          </a:p>
        </p:txBody>
      </p:sp>
      <p:sp>
        <p:nvSpPr>
          <p:cNvPr id="12" name="TextBox 11">
            <a:extLst>
              <a:ext uri="{FF2B5EF4-FFF2-40B4-BE49-F238E27FC236}">
                <a16:creationId xmlns:a16="http://schemas.microsoft.com/office/drawing/2014/main" id="{7FA15308-B32E-D145-D53E-1B4861D41370}"/>
              </a:ext>
            </a:extLst>
          </p:cNvPr>
          <p:cNvSpPr txBox="1"/>
          <p:nvPr/>
        </p:nvSpPr>
        <p:spPr>
          <a:xfrm>
            <a:off x="8303342" y="6100199"/>
            <a:ext cx="7374192" cy="400110"/>
          </a:xfrm>
          <a:prstGeom prst="rect">
            <a:avLst/>
          </a:prstGeom>
          <a:noFill/>
        </p:spPr>
        <p:txBody>
          <a:bodyPr wrap="square">
            <a:spAutoFit/>
          </a:bodyPr>
          <a:lstStyle/>
          <a:p>
            <a:r>
              <a:rPr lang="en-IN" sz="2000" b="1" dirty="0"/>
              <a:t>Assistant Professor,</a:t>
            </a:r>
          </a:p>
        </p:txBody>
      </p:sp>
      <p:sp>
        <p:nvSpPr>
          <p:cNvPr id="14" name="TextBox 13">
            <a:extLst>
              <a:ext uri="{FF2B5EF4-FFF2-40B4-BE49-F238E27FC236}">
                <a16:creationId xmlns:a16="http://schemas.microsoft.com/office/drawing/2014/main" id="{22B19933-AAB6-F5CF-7F08-F0ED3DEE5B7E}"/>
              </a:ext>
            </a:extLst>
          </p:cNvPr>
          <p:cNvSpPr txBox="1"/>
          <p:nvPr/>
        </p:nvSpPr>
        <p:spPr>
          <a:xfrm>
            <a:off x="8303342" y="6426253"/>
            <a:ext cx="7777316" cy="400110"/>
          </a:xfrm>
          <a:prstGeom prst="rect">
            <a:avLst/>
          </a:prstGeom>
          <a:noFill/>
        </p:spPr>
        <p:txBody>
          <a:bodyPr wrap="square">
            <a:spAutoFit/>
          </a:bodyPr>
          <a:lstStyle/>
          <a:p>
            <a:r>
              <a:rPr lang="en-IN" sz="2000" b="1" dirty="0"/>
              <a:t>Department</a:t>
            </a:r>
            <a:r>
              <a:rPr lang="en-IN" b="1" dirty="0"/>
              <a:t> of CSE.</a:t>
            </a:r>
          </a:p>
        </p:txBody>
      </p:sp>
    </p:spTree>
    <p:extLst>
      <p:ext uri="{BB962C8B-B14F-4D97-AF65-F5344CB8AC3E}">
        <p14:creationId xmlns:p14="http://schemas.microsoft.com/office/powerpoint/2010/main" val="257621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B84E74-AF2D-0F9B-57B2-E7B7AB2397C5}"/>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4" name="TextBox 3">
            <a:extLst>
              <a:ext uri="{FF2B5EF4-FFF2-40B4-BE49-F238E27FC236}">
                <a16:creationId xmlns:a16="http://schemas.microsoft.com/office/drawing/2014/main" id="{2F2C8AFC-0B84-41EE-B722-C9FE0E184307}"/>
              </a:ext>
            </a:extLst>
          </p:cNvPr>
          <p:cNvSpPr txBox="1"/>
          <p:nvPr/>
        </p:nvSpPr>
        <p:spPr>
          <a:xfrm>
            <a:off x="3048000"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pic>
        <p:nvPicPr>
          <p:cNvPr id="5" name="Picture 4">
            <a:extLst>
              <a:ext uri="{FF2B5EF4-FFF2-40B4-BE49-F238E27FC236}">
                <a16:creationId xmlns:a16="http://schemas.microsoft.com/office/drawing/2014/main" id="{F9E27EAA-CF03-9BD6-D4DE-79872DF30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9949" y="103941"/>
            <a:ext cx="924232" cy="1039761"/>
          </a:xfrm>
          <a:prstGeom prst="rect">
            <a:avLst/>
          </a:prstGeom>
        </p:spPr>
      </p:pic>
      <p:sp>
        <p:nvSpPr>
          <p:cNvPr id="9" name="Oval 8">
            <a:extLst>
              <a:ext uri="{FF2B5EF4-FFF2-40B4-BE49-F238E27FC236}">
                <a16:creationId xmlns:a16="http://schemas.microsoft.com/office/drawing/2014/main" id="{66DB9470-2220-F7DF-DF53-B8AB4F30B660}"/>
              </a:ext>
            </a:extLst>
          </p:cNvPr>
          <p:cNvSpPr/>
          <p:nvPr/>
        </p:nvSpPr>
        <p:spPr>
          <a:xfrm>
            <a:off x="250724" y="2841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a:latin typeface="Cooper Black" panose="0208090404030B020404" pitchFamily="18" charset="0"/>
              </a:rPr>
              <a:t>PARK PRO</a:t>
            </a:r>
            <a:endParaRPr lang="en-IN" sz="1800" dirty="0">
              <a:latin typeface="Cooper Black" panose="0208090404030B020404" pitchFamily="18" charset="0"/>
            </a:endParaRPr>
          </a:p>
        </p:txBody>
      </p:sp>
      <p:sp>
        <p:nvSpPr>
          <p:cNvPr id="10" name="TextBox 9">
            <a:extLst>
              <a:ext uri="{FF2B5EF4-FFF2-40B4-BE49-F238E27FC236}">
                <a16:creationId xmlns:a16="http://schemas.microsoft.com/office/drawing/2014/main" id="{5B012CDD-F40E-E35C-8631-1A85C7BFF63A}"/>
              </a:ext>
            </a:extLst>
          </p:cNvPr>
          <p:cNvSpPr txBox="1"/>
          <p:nvPr/>
        </p:nvSpPr>
        <p:spPr>
          <a:xfrm>
            <a:off x="1376516" y="1110643"/>
            <a:ext cx="6096000" cy="584775"/>
          </a:xfrm>
          <a:prstGeom prst="rect">
            <a:avLst/>
          </a:prstGeom>
          <a:noFill/>
        </p:spPr>
        <p:txBody>
          <a:bodyPr wrap="square">
            <a:spAutoFit/>
          </a:bodyPr>
          <a:lstStyle/>
          <a:p>
            <a:r>
              <a:rPr lang="en-IN" sz="3200" dirty="0">
                <a:latin typeface="Algerian" panose="04020705040A02060702" pitchFamily="82" charset="0"/>
              </a:rPr>
              <a:t>queries</a:t>
            </a:r>
          </a:p>
        </p:txBody>
      </p:sp>
      <p:sp>
        <p:nvSpPr>
          <p:cNvPr id="6" name="TextBox 5">
            <a:extLst>
              <a:ext uri="{FF2B5EF4-FFF2-40B4-BE49-F238E27FC236}">
                <a16:creationId xmlns:a16="http://schemas.microsoft.com/office/drawing/2014/main" id="{05494B63-D23E-A3D7-0FAE-FAA8C4CE64AA}"/>
              </a:ext>
            </a:extLst>
          </p:cNvPr>
          <p:cNvSpPr txBox="1"/>
          <p:nvPr/>
        </p:nvSpPr>
        <p:spPr>
          <a:xfrm>
            <a:off x="2064773" y="2153545"/>
            <a:ext cx="8652387" cy="3416320"/>
          </a:xfrm>
          <a:prstGeom prst="rect">
            <a:avLst/>
          </a:prstGeom>
          <a:noFill/>
        </p:spPr>
        <p:txBody>
          <a:bodyPr wrap="square">
            <a:spAutoFit/>
          </a:bodyPr>
          <a:lstStyle/>
          <a:p>
            <a:pPr marL="342900" indent="-342900">
              <a:buFont typeface="+mj-lt"/>
              <a:buAutoNum type="arabicPeriod"/>
            </a:pPr>
            <a:r>
              <a:rPr lang="en-IN" sz="2400" dirty="0"/>
              <a:t>Technologies: We will implement IoT sensors for real-time monitoring, a mobile app for user access, and a centralized management dashboard for data analytics.  </a:t>
            </a:r>
          </a:p>
          <a:p>
            <a:pPr marL="342900" indent="-342900">
              <a:buFont typeface="+mj-lt"/>
              <a:buAutoNum type="arabicPeriod"/>
            </a:pPr>
            <a:r>
              <a:rPr lang="en-IN" sz="2400" dirty="0"/>
              <a:t> Payment Handling: User payments will be processed through the app using secure payment gateways, with encryption and compliance with data protection regulations.  </a:t>
            </a:r>
          </a:p>
          <a:p>
            <a:pPr marL="342900" indent="-342900">
              <a:buFont typeface="+mj-lt"/>
              <a:buAutoNum type="arabicPeriod"/>
            </a:pPr>
            <a:r>
              <a:rPr lang="en-IN" sz="2400" dirty="0"/>
              <a:t> Space Utilization Strategies: We will use dynamic pricing, real-time availability updates, and reservation systems to optimize usage and reduce congestion during peak hours. </a:t>
            </a:r>
          </a:p>
        </p:txBody>
      </p:sp>
    </p:spTree>
    <p:extLst>
      <p:ext uri="{BB962C8B-B14F-4D97-AF65-F5344CB8AC3E}">
        <p14:creationId xmlns:p14="http://schemas.microsoft.com/office/powerpoint/2010/main" val="311066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325,938 Stock ...">
            <a:extLst>
              <a:ext uri="{FF2B5EF4-FFF2-40B4-BE49-F238E27FC236}">
                <a16:creationId xmlns:a16="http://schemas.microsoft.com/office/drawing/2014/main" id="{402E23FB-AF82-1ABA-2849-D535BA0FF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423" y="1929284"/>
            <a:ext cx="7173695" cy="304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58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7E399-5445-9FE5-E05F-61C8EE868678}"/>
              </a:ext>
            </a:extLst>
          </p:cNvPr>
          <p:cNvSpPr txBox="1"/>
          <p:nvPr/>
        </p:nvSpPr>
        <p:spPr>
          <a:xfrm>
            <a:off x="2497394" y="2015613"/>
            <a:ext cx="8249264" cy="3416320"/>
          </a:xfrm>
          <a:prstGeom prst="rect">
            <a:avLst/>
          </a:prstGeom>
          <a:noFill/>
        </p:spPr>
        <p:txBody>
          <a:bodyPr wrap="square">
            <a:spAutoFit/>
          </a:bodyPr>
          <a:lstStyle/>
          <a:p>
            <a:r>
              <a:rPr lang="en-IN" sz="2400" dirty="0">
                <a:latin typeface="Berlin Sans FB" panose="020E0602020502020306" pitchFamily="34" charset="0"/>
              </a:rPr>
              <a:t>The objective of "PARK PRO" is to optimize the allocation and utilization of parking spaces in high-demand regions. This system aims to reduce traffic congestion, enhance user convenience by providing real-time information on parking availability, and streamline payment processes. It also seeks to improve the efficiency of parking operations through automation and smart technologies. By offering advanced reservation options and dynamic pricing, the system encourages better space management.</a:t>
            </a:r>
          </a:p>
        </p:txBody>
      </p:sp>
      <p:sp>
        <p:nvSpPr>
          <p:cNvPr id="5" name="TextBox 4">
            <a:extLst>
              <a:ext uri="{FF2B5EF4-FFF2-40B4-BE49-F238E27FC236}">
                <a16:creationId xmlns:a16="http://schemas.microsoft.com/office/drawing/2014/main" id="{0E01B33C-A519-87C6-FBCE-842EE0D9C98A}"/>
              </a:ext>
            </a:extLst>
          </p:cNvPr>
          <p:cNvSpPr txBox="1"/>
          <p:nvPr/>
        </p:nvSpPr>
        <p:spPr>
          <a:xfrm>
            <a:off x="1189703" y="1064031"/>
            <a:ext cx="6096000" cy="646331"/>
          </a:xfrm>
          <a:prstGeom prst="rect">
            <a:avLst/>
          </a:prstGeom>
          <a:noFill/>
        </p:spPr>
        <p:txBody>
          <a:bodyPr wrap="square">
            <a:spAutoFit/>
          </a:bodyPr>
          <a:lstStyle/>
          <a:p>
            <a:r>
              <a:rPr lang="en-IN" sz="3600" dirty="0">
                <a:latin typeface="Algerian" panose="04020705040A02060702" pitchFamily="82" charset="0"/>
              </a:rPr>
              <a:t>OBJECTIVE:</a:t>
            </a:r>
          </a:p>
        </p:txBody>
      </p:sp>
      <p:sp>
        <p:nvSpPr>
          <p:cNvPr id="8" name="Rectangle 7">
            <a:extLst>
              <a:ext uri="{FF2B5EF4-FFF2-40B4-BE49-F238E27FC236}">
                <a16:creationId xmlns:a16="http://schemas.microsoft.com/office/drawing/2014/main" id="{9F74D89C-0409-D158-790F-277DA7AB9FA6}"/>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0" name="TextBox 9">
            <a:extLst>
              <a:ext uri="{FF2B5EF4-FFF2-40B4-BE49-F238E27FC236}">
                <a16:creationId xmlns:a16="http://schemas.microsoft.com/office/drawing/2014/main" id="{10A2930E-9B85-9C84-C0CD-C00919F755FA}"/>
              </a:ext>
            </a:extLst>
          </p:cNvPr>
          <p:cNvSpPr txBox="1"/>
          <p:nvPr/>
        </p:nvSpPr>
        <p:spPr>
          <a:xfrm>
            <a:off x="2851355"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pic>
        <p:nvPicPr>
          <p:cNvPr id="12" name="Picture 11">
            <a:extLst>
              <a:ext uri="{FF2B5EF4-FFF2-40B4-BE49-F238E27FC236}">
                <a16:creationId xmlns:a16="http://schemas.microsoft.com/office/drawing/2014/main" id="{0F2969CD-2A1E-F6F4-273E-D7B26D500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2297" y="113774"/>
            <a:ext cx="924232" cy="1039761"/>
          </a:xfrm>
          <a:prstGeom prst="rect">
            <a:avLst/>
          </a:prstGeom>
        </p:spPr>
      </p:pic>
      <p:sp>
        <p:nvSpPr>
          <p:cNvPr id="14" name="Oval 13">
            <a:extLst>
              <a:ext uri="{FF2B5EF4-FFF2-40B4-BE49-F238E27FC236}">
                <a16:creationId xmlns:a16="http://schemas.microsoft.com/office/drawing/2014/main" id="{7AE345BD-C0BB-0122-787E-C7502E41DA50}"/>
              </a:ext>
            </a:extLst>
          </p:cNvPr>
          <p:cNvSpPr/>
          <p:nvPr/>
        </p:nvSpPr>
        <p:spPr>
          <a:xfrm>
            <a:off x="98324" y="1317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a:latin typeface="Cooper Black" panose="0208090404030B020404" pitchFamily="18" charset="0"/>
              </a:rPr>
              <a:t>PARK PRO</a:t>
            </a:r>
            <a:endParaRPr lang="en-IN" sz="1800" dirty="0">
              <a:latin typeface="Cooper Black" panose="0208090404030B020404" pitchFamily="18" charset="0"/>
            </a:endParaRPr>
          </a:p>
        </p:txBody>
      </p:sp>
    </p:spTree>
    <p:extLst>
      <p:ext uri="{BB962C8B-B14F-4D97-AF65-F5344CB8AC3E}">
        <p14:creationId xmlns:p14="http://schemas.microsoft.com/office/powerpoint/2010/main" val="425692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783DA2-192B-56EF-FD98-92A9DD2571FC}"/>
              </a:ext>
            </a:extLst>
          </p:cNvPr>
          <p:cNvSpPr txBox="1"/>
          <p:nvPr/>
        </p:nvSpPr>
        <p:spPr>
          <a:xfrm>
            <a:off x="894736" y="1133355"/>
            <a:ext cx="6096000" cy="584775"/>
          </a:xfrm>
          <a:prstGeom prst="rect">
            <a:avLst/>
          </a:prstGeom>
          <a:noFill/>
        </p:spPr>
        <p:txBody>
          <a:bodyPr wrap="square">
            <a:spAutoFit/>
          </a:bodyPr>
          <a:lstStyle/>
          <a:p>
            <a:r>
              <a:rPr lang="en-IN" sz="3200" dirty="0">
                <a:latin typeface="Algerian" panose="04020705040A02060702" pitchFamily="82" charset="0"/>
              </a:rPr>
              <a:t>INTRODUCTION:</a:t>
            </a:r>
          </a:p>
        </p:txBody>
      </p:sp>
      <p:sp>
        <p:nvSpPr>
          <p:cNvPr id="7" name="TextBox 6">
            <a:extLst>
              <a:ext uri="{FF2B5EF4-FFF2-40B4-BE49-F238E27FC236}">
                <a16:creationId xmlns:a16="http://schemas.microsoft.com/office/drawing/2014/main" id="{11B67F96-FA01-DE50-EE70-5649EAEAC8AA}"/>
              </a:ext>
            </a:extLst>
          </p:cNvPr>
          <p:cNvSpPr txBox="1"/>
          <p:nvPr/>
        </p:nvSpPr>
        <p:spPr>
          <a:xfrm>
            <a:off x="1312606" y="1943565"/>
            <a:ext cx="9232491" cy="1200329"/>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Berlin Sans FB" panose="020E0602020502020306" pitchFamily="34" charset="0"/>
              </a:rPr>
              <a:t>Parking management is the process of efficiently organizing and regulating parking spaces in busy areas to reduce congestion and   improve accessibility.</a:t>
            </a:r>
            <a:endParaRPr lang="en-IN" sz="2400" dirty="0">
              <a:latin typeface="Berlin Sans FB" panose="020E0602020502020306" pitchFamily="34" charset="0"/>
            </a:endParaRPr>
          </a:p>
        </p:txBody>
      </p:sp>
      <p:sp>
        <p:nvSpPr>
          <p:cNvPr id="9" name="TextBox 8">
            <a:extLst>
              <a:ext uri="{FF2B5EF4-FFF2-40B4-BE49-F238E27FC236}">
                <a16:creationId xmlns:a16="http://schemas.microsoft.com/office/drawing/2014/main" id="{16F8A1BC-DD2E-29A3-A892-3321D95B9B8F}"/>
              </a:ext>
            </a:extLst>
          </p:cNvPr>
          <p:cNvSpPr txBox="1"/>
          <p:nvPr/>
        </p:nvSpPr>
        <p:spPr>
          <a:xfrm>
            <a:off x="1784555" y="3403267"/>
            <a:ext cx="8622890" cy="1200329"/>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Berlin Sans FB" panose="020E0602020502020306" pitchFamily="34" charset="0"/>
              </a:rPr>
              <a:t>As urban spaces become more crowded, finding available parking can be a challenge, leading to traffic jams, delays, and frustration for drivers. </a:t>
            </a:r>
            <a:endParaRPr lang="en-IN" sz="2400" dirty="0"/>
          </a:p>
        </p:txBody>
      </p:sp>
      <p:sp>
        <p:nvSpPr>
          <p:cNvPr id="13" name="TextBox 12">
            <a:extLst>
              <a:ext uri="{FF2B5EF4-FFF2-40B4-BE49-F238E27FC236}">
                <a16:creationId xmlns:a16="http://schemas.microsoft.com/office/drawing/2014/main" id="{DC3ACC55-C4AE-E7D2-B9B4-7F87D1A238A6}"/>
              </a:ext>
            </a:extLst>
          </p:cNvPr>
          <p:cNvSpPr txBox="1"/>
          <p:nvPr/>
        </p:nvSpPr>
        <p:spPr>
          <a:xfrm rot="10800000" flipV="1">
            <a:off x="1784555" y="4942938"/>
            <a:ext cx="8809701" cy="830997"/>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Berlin Sans FB" panose="020E0602020502020306" pitchFamily="34" charset="0"/>
              </a:rPr>
              <a:t>well-planned parking management system helps solve these issues by ensuring that parking spaces are used effectively. </a:t>
            </a:r>
          </a:p>
        </p:txBody>
      </p:sp>
      <p:sp>
        <p:nvSpPr>
          <p:cNvPr id="14" name="Rectangle 13">
            <a:extLst>
              <a:ext uri="{FF2B5EF4-FFF2-40B4-BE49-F238E27FC236}">
                <a16:creationId xmlns:a16="http://schemas.microsoft.com/office/drawing/2014/main" id="{AD4F69D3-EEB0-4C4C-9434-B9960FB5854C}"/>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6" name="TextBox 15">
            <a:extLst>
              <a:ext uri="{FF2B5EF4-FFF2-40B4-BE49-F238E27FC236}">
                <a16:creationId xmlns:a16="http://schemas.microsoft.com/office/drawing/2014/main" id="{742B1787-E630-C02E-E191-C3EADAF24FAB}"/>
              </a:ext>
            </a:extLst>
          </p:cNvPr>
          <p:cNvSpPr txBox="1"/>
          <p:nvPr/>
        </p:nvSpPr>
        <p:spPr>
          <a:xfrm>
            <a:off x="2880852"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pic>
        <p:nvPicPr>
          <p:cNvPr id="17" name="Picture 16">
            <a:extLst>
              <a:ext uri="{FF2B5EF4-FFF2-40B4-BE49-F238E27FC236}">
                <a16:creationId xmlns:a16="http://schemas.microsoft.com/office/drawing/2014/main" id="{5B700668-B866-20AE-8CD7-00B309D02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1458" y="93594"/>
            <a:ext cx="924232" cy="1039761"/>
          </a:xfrm>
          <a:prstGeom prst="rect">
            <a:avLst/>
          </a:prstGeom>
        </p:spPr>
      </p:pic>
      <p:sp>
        <p:nvSpPr>
          <p:cNvPr id="20" name="Oval 19">
            <a:extLst>
              <a:ext uri="{FF2B5EF4-FFF2-40B4-BE49-F238E27FC236}">
                <a16:creationId xmlns:a16="http://schemas.microsoft.com/office/drawing/2014/main" id="{9444E556-3A69-BEFB-2E71-E80A19445AC7}"/>
              </a:ext>
            </a:extLst>
          </p:cNvPr>
          <p:cNvSpPr/>
          <p:nvPr/>
        </p:nvSpPr>
        <p:spPr>
          <a:xfrm>
            <a:off x="98324" y="1317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a:latin typeface="Cooper Black" panose="0208090404030B020404" pitchFamily="18" charset="0"/>
              </a:rPr>
              <a:t>PARK PRO</a:t>
            </a:r>
            <a:endParaRPr lang="en-IN" sz="1800" dirty="0">
              <a:latin typeface="Cooper Black" panose="0208090404030B020404" pitchFamily="18" charset="0"/>
            </a:endParaRPr>
          </a:p>
        </p:txBody>
      </p:sp>
    </p:spTree>
    <p:extLst>
      <p:ext uri="{BB962C8B-B14F-4D97-AF65-F5344CB8AC3E}">
        <p14:creationId xmlns:p14="http://schemas.microsoft.com/office/powerpoint/2010/main" val="281451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1E1F3F-FBEA-6F36-2FC1-63303C0096A5}"/>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TextBox 5">
            <a:extLst>
              <a:ext uri="{FF2B5EF4-FFF2-40B4-BE49-F238E27FC236}">
                <a16:creationId xmlns:a16="http://schemas.microsoft.com/office/drawing/2014/main" id="{6E9AE0E1-0507-D7EC-84A0-9E051FA2AC63}"/>
              </a:ext>
            </a:extLst>
          </p:cNvPr>
          <p:cNvSpPr txBox="1"/>
          <p:nvPr/>
        </p:nvSpPr>
        <p:spPr>
          <a:xfrm>
            <a:off x="3048000"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pic>
        <p:nvPicPr>
          <p:cNvPr id="7" name="Picture 6">
            <a:extLst>
              <a:ext uri="{FF2B5EF4-FFF2-40B4-BE49-F238E27FC236}">
                <a16:creationId xmlns:a16="http://schemas.microsoft.com/office/drawing/2014/main" id="{04FF8074-33DC-C4A6-D7EC-0AB3FBCE7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1793" y="84276"/>
            <a:ext cx="924232" cy="1039761"/>
          </a:xfrm>
          <a:prstGeom prst="rect">
            <a:avLst/>
          </a:prstGeom>
        </p:spPr>
      </p:pic>
      <p:sp>
        <p:nvSpPr>
          <p:cNvPr id="14" name="Oval 13">
            <a:extLst>
              <a:ext uri="{FF2B5EF4-FFF2-40B4-BE49-F238E27FC236}">
                <a16:creationId xmlns:a16="http://schemas.microsoft.com/office/drawing/2014/main" id="{D8DE217A-F6A3-D685-8266-DD75A59156DB}"/>
              </a:ext>
            </a:extLst>
          </p:cNvPr>
          <p:cNvSpPr/>
          <p:nvPr/>
        </p:nvSpPr>
        <p:spPr>
          <a:xfrm>
            <a:off x="98324" y="1317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a:latin typeface="Cooper Black" panose="0208090404030B020404" pitchFamily="18" charset="0"/>
              </a:rPr>
              <a:t>PARK PRO</a:t>
            </a:r>
            <a:endParaRPr lang="en-IN" sz="1800" dirty="0">
              <a:latin typeface="Cooper Black" panose="0208090404030B020404" pitchFamily="18" charset="0"/>
            </a:endParaRPr>
          </a:p>
        </p:txBody>
      </p:sp>
      <p:sp>
        <p:nvSpPr>
          <p:cNvPr id="16" name="TextBox 15">
            <a:extLst>
              <a:ext uri="{FF2B5EF4-FFF2-40B4-BE49-F238E27FC236}">
                <a16:creationId xmlns:a16="http://schemas.microsoft.com/office/drawing/2014/main" id="{F877EE72-6795-33CA-EC83-43F50172642B}"/>
              </a:ext>
            </a:extLst>
          </p:cNvPr>
          <p:cNvSpPr txBox="1"/>
          <p:nvPr/>
        </p:nvSpPr>
        <p:spPr>
          <a:xfrm>
            <a:off x="1135626" y="845055"/>
            <a:ext cx="6695768" cy="584775"/>
          </a:xfrm>
          <a:prstGeom prst="rect">
            <a:avLst/>
          </a:prstGeom>
          <a:noFill/>
        </p:spPr>
        <p:txBody>
          <a:bodyPr wrap="square">
            <a:spAutoFit/>
          </a:bodyPr>
          <a:lstStyle/>
          <a:p>
            <a:r>
              <a:rPr lang="en-IN" sz="3200" dirty="0">
                <a:latin typeface="Algerian" panose="04020705040A02060702" pitchFamily="82" charset="0"/>
              </a:rPr>
              <a:t>Literature  review</a:t>
            </a:r>
          </a:p>
        </p:txBody>
      </p:sp>
      <p:sp>
        <p:nvSpPr>
          <p:cNvPr id="8" name="TextBox 7">
            <a:extLst>
              <a:ext uri="{FF2B5EF4-FFF2-40B4-BE49-F238E27FC236}">
                <a16:creationId xmlns:a16="http://schemas.microsoft.com/office/drawing/2014/main" id="{F23BDBB3-E8C6-1EE0-BB97-23D0703BCCA9}"/>
              </a:ext>
            </a:extLst>
          </p:cNvPr>
          <p:cNvSpPr txBox="1"/>
          <p:nvPr/>
        </p:nvSpPr>
        <p:spPr>
          <a:xfrm>
            <a:off x="2290917" y="1937235"/>
            <a:ext cx="8180438" cy="3416320"/>
          </a:xfrm>
          <a:prstGeom prst="rect">
            <a:avLst/>
          </a:prstGeom>
          <a:noFill/>
        </p:spPr>
        <p:txBody>
          <a:bodyPr wrap="square">
            <a:spAutoFit/>
          </a:bodyPr>
          <a:lstStyle/>
          <a:p>
            <a:r>
              <a:rPr lang="en-US" sz="2400" b="1" dirty="0"/>
              <a:t>1. Dynamic Pricing Strategies</a:t>
            </a:r>
          </a:p>
          <a:p>
            <a:r>
              <a:rPr lang="en-US" sz="2400" dirty="0"/>
              <a:t>Dynamic pricing optimizes parking space utilization by adjusting rates based on demand. Donald </a:t>
            </a:r>
            <a:r>
              <a:rPr lang="en-US" sz="2400" dirty="0" err="1"/>
              <a:t>Shoup's</a:t>
            </a:r>
            <a:r>
              <a:rPr lang="en-US" sz="2400" dirty="0"/>
              <a:t> work highlights its effectiveness in reducing congestion and improving turnover.</a:t>
            </a:r>
          </a:p>
          <a:p>
            <a:r>
              <a:rPr lang="en-US" sz="2400" b="1" dirty="0"/>
              <a:t>2. Technological Innovations</a:t>
            </a:r>
          </a:p>
          <a:p>
            <a:r>
              <a:rPr lang="en-US" sz="2400" dirty="0"/>
              <a:t>IoT sensors and smart parking apps enhance real-time monitoring, facilitating efficient space usage. Automated systems, like license plate recognition, streamline entry and exit processes.</a:t>
            </a:r>
          </a:p>
        </p:txBody>
      </p:sp>
    </p:spTree>
    <p:extLst>
      <p:ext uri="{BB962C8B-B14F-4D97-AF65-F5344CB8AC3E}">
        <p14:creationId xmlns:p14="http://schemas.microsoft.com/office/powerpoint/2010/main" val="184879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F4FB91-B002-08CD-2B13-629891A71258}"/>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4" name="TextBox 3">
            <a:extLst>
              <a:ext uri="{FF2B5EF4-FFF2-40B4-BE49-F238E27FC236}">
                <a16:creationId xmlns:a16="http://schemas.microsoft.com/office/drawing/2014/main" id="{E88E8B0C-00EB-7EC3-E97D-EA8EDAF95FCB}"/>
              </a:ext>
            </a:extLst>
          </p:cNvPr>
          <p:cNvSpPr txBox="1"/>
          <p:nvPr/>
        </p:nvSpPr>
        <p:spPr>
          <a:xfrm>
            <a:off x="3048000"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pic>
        <p:nvPicPr>
          <p:cNvPr id="5" name="Picture 4">
            <a:extLst>
              <a:ext uri="{FF2B5EF4-FFF2-40B4-BE49-F238E27FC236}">
                <a16:creationId xmlns:a16="http://schemas.microsoft.com/office/drawing/2014/main" id="{827D54E8-3DC8-3B0D-16C1-689F07E13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787" y="123606"/>
            <a:ext cx="924232" cy="1039761"/>
          </a:xfrm>
          <a:prstGeom prst="rect">
            <a:avLst/>
          </a:prstGeom>
        </p:spPr>
      </p:pic>
      <p:sp>
        <p:nvSpPr>
          <p:cNvPr id="8" name="Oval 7">
            <a:extLst>
              <a:ext uri="{FF2B5EF4-FFF2-40B4-BE49-F238E27FC236}">
                <a16:creationId xmlns:a16="http://schemas.microsoft.com/office/drawing/2014/main" id="{41F8B8F2-E13F-1F07-C941-8F479FE6D23B}"/>
              </a:ext>
            </a:extLst>
          </p:cNvPr>
          <p:cNvSpPr/>
          <p:nvPr/>
        </p:nvSpPr>
        <p:spPr>
          <a:xfrm>
            <a:off x="98324" y="1317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a:latin typeface="Cooper Black" panose="0208090404030B020404" pitchFamily="18" charset="0"/>
              </a:rPr>
              <a:t>PARK PRO</a:t>
            </a:r>
            <a:endParaRPr lang="en-IN" sz="1800" dirty="0">
              <a:latin typeface="Cooper Black" panose="0208090404030B020404" pitchFamily="18" charset="0"/>
            </a:endParaRPr>
          </a:p>
        </p:txBody>
      </p:sp>
      <p:sp>
        <p:nvSpPr>
          <p:cNvPr id="3" name="Rectangle 1">
            <a:extLst>
              <a:ext uri="{FF2B5EF4-FFF2-40B4-BE49-F238E27FC236}">
                <a16:creationId xmlns:a16="http://schemas.microsoft.com/office/drawing/2014/main" id="{E6DD1EEE-8B82-0301-F60F-18717D5E8766}"/>
              </a:ext>
            </a:extLst>
          </p:cNvPr>
          <p:cNvSpPr>
            <a:spLocks noChangeArrowheads="1"/>
          </p:cNvSpPr>
          <p:nvPr/>
        </p:nvSpPr>
        <p:spPr bwMode="auto">
          <a:xfrm>
            <a:off x="1135626" y="950876"/>
            <a:ext cx="1023537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3. Sustainability Initiatives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Incorporating EV charging stations and promoting shared mobility are vital for reducing urban emissions. Sustainable practices align parking management with broader environmental goals.</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4. User-Centric Design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Flexible payment options and reservation systems improve user satisfaction. Understanding user preferences is crucial for effective parking management.</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5. Policy and Regulation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Supportive policies and regulations are essential for managing parking supply and demand. Comprehensive policies lead to better traffic conditions and enhanced urban environments.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341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8886F71E-3841-669E-0A66-3E6E9B97AB9D}"/>
              </a:ext>
            </a:extLst>
          </p:cNvPr>
          <p:cNvPicPr>
            <a:picLocks noChangeAspect="1"/>
          </p:cNvPicPr>
          <p:nvPr/>
        </p:nvPicPr>
        <p:blipFill>
          <a:blip r:embed="rId2"/>
          <a:stretch>
            <a:fillRect/>
          </a:stretch>
        </p:blipFill>
        <p:spPr>
          <a:xfrm>
            <a:off x="3337437" y="1367982"/>
            <a:ext cx="5619750" cy="4762500"/>
          </a:xfrm>
          <a:prstGeom prst="rect">
            <a:avLst/>
          </a:prstGeom>
        </p:spPr>
      </p:pic>
      <p:sp>
        <p:nvSpPr>
          <p:cNvPr id="3" name="Oval 2">
            <a:extLst>
              <a:ext uri="{FF2B5EF4-FFF2-40B4-BE49-F238E27FC236}">
                <a16:creationId xmlns:a16="http://schemas.microsoft.com/office/drawing/2014/main" id="{714DB999-EAE1-D511-F940-6200537D8313}"/>
              </a:ext>
            </a:extLst>
          </p:cNvPr>
          <p:cNvSpPr/>
          <p:nvPr/>
        </p:nvSpPr>
        <p:spPr>
          <a:xfrm>
            <a:off x="98324" y="1317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dirty="0">
                <a:latin typeface="Cooper Black" panose="0208090404030B020404" pitchFamily="18" charset="0"/>
              </a:rPr>
              <a:t>PARK PRO</a:t>
            </a:r>
          </a:p>
        </p:txBody>
      </p:sp>
      <p:pic>
        <p:nvPicPr>
          <p:cNvPr id="4" name="Picture 3">
            <a:extLst>
              <a:ext uri="{FF2B5EF4-FFF2-40B4-BE49-F238E27FC236}">
                <a16:creationId xmlns:a16="http://schemas.microsoft.com/office/drawing/2014/main" id="{99EBE09C-0F41-A10D-CCFE-ABC0BECFB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0452" y="103941"/>
            <a:ext cx="924232" cy="1039761"/>
          </a:xfrm>
          <a:prstGeom prst="rect">
            <a:avLst/>
          </a:prstGeom>
        </p:spPr>
      </p:pic>
      <p:sp>
        <p:nvSpPr>
          <p:cNvPr id="5" name="Rectangle 4">
            <a:extLst>
              <a:ext uri="{FF2B5EF4-FFF2-40B4-BE49-F238E27FC236}">
                <a16:creationId xmlns:a16="http://schemas.microsoft.com/office/drawing/2014/main" id="{0AA5323A-173D-47A1-7054-5DEA2AC90390}"/>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TextBox 5">
            <a:extLst>
              <a:ext uri="{FF2B5EF4-FFF2-40B4-BE49-F238E27FC236}">
                <a16:creationId xmlns:a16="http://schemas.microsoft.com/office/drawing/2014/main" id="{FAECD2C0-641D-F918-02C0-6F13DCC446F0}"/>
              </a:ext>
            </a:extLst>
          </p:cNvPr>
          <p:cNvSpPr txBox="1"/>
          <p:nvPr/>
        </p:nvSpPr>
        <p:spPr>
          <a:xfrm>
            <a:off x="2861187"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sp>
        <p:nvSpPr>
          <p:cNvPr id="8" name="TextBox 7">
            <a:extLst>
              <a:ext uri="{FF2B5EF4-FFF2-40B4-BE49-F238E27FC236}">
                <a16:creationId xmlns:a16="http://schemas.microsoft.com/office/drawing/2014/main" id="{F490F4A3-79F0-8CC2-2FB5-B19F90E6C9D4}"/>
              </a:ext>
            </a:extLst>
          </p:cNvPr>
          <p:cNvSpPr txBox="1"/>
          <p:nvPr/>
        </p:nvSpPr>
        <p:spPr>
          <a:xfrm>
            <a:off x="4513006" y="378680"/>
            <a:ext cx="6096000" cy="584775"/>
          </a:xfrm>
          <a:prstGeom prst="rect">
            <a:avLst/>
          </a:prstGeom>
          <a:noFill/>
        </p:spPr>
        <p:txBody>
          <a:bodyPr wrap="square">
            <a:spAutoFit/>
          </a:bodyPr>
          <a:lstStyle/>
          <a:p>
            <a:r>
              <a:rPr lang="en-US" sz="3200" dirty="0">
                <a:latin typeface="Algerian" panose="04020705040A02060702" pitchFamily="82" charset="0"/>
              </a:rPr>
              <a:t>FLOWCHART</a:t>
            </a:r>
            <a:endParaRPr lang="en-IN" sz="3200" dirty="0">
              <a:latin typeface="Algerian" panose="04020705040A02060702" pitchFamily="82" charset="0"/>
            </a:endParaRPr>
          </a:p>
        </p:txBody>
      </p:sp>
    </p:spTree>
    <p:extLst>
      <p:ext uri="{BB962C8B-B14F-4D97-AF65-F5344CB8AC3E}">
        <p14:creationId xmlns:p14="http://schemas.microsoft.com/office/powerpoint/2010/main" val="291568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E36F05-D535-A73C-0309-FAADB7420A55}"/>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4" name="TextBox 3">
            <a:extLst>
              <a:ext uri="{FF2B5EF4-FFF2-40B4-BE49-F238E27FC236}">
                <a16:creationId xmlns:a16="http://schemas.microsoft.com/office/drawing/2014/main" id="{8915621E-26D3-0DCB-EE53-C6E009FC699B}"/>
              </a:ext>
            </a:extLst>
          </p:cNvPr>
          <p:cNvSpPr txBox="1"/>
          <p:nvPr/>
        </p:nvSpPr>
        <p:spPr>
          <a:xfrm>
            <a:off x="2920180"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pic>
        <p:nvPicPr>
          <p:cNvPr id="5" name="Picture 4">
            <a:extLst>
              <a:ext uri="{FF2B5EF4-FFF2-40B4-BE49-F238E27FC236}">
                <a16:creationId xmlns:a16="http://schemas.microsoft.com/office/drawing/2014/main" id="{C2F46B4B-474A-27CA-900C-513E02D79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0620" y="153102"/>
            <a:ext cx="924232" cy="1039761"/>
          </a:xfrm>
          <a:prstGeom prst="rect">
            <a:avLst/>
          </a:prstGeom>
        </p:spPr>
      </p:pic>
      <p:sp>
        <p:nvSpPr>
          <p:cNvPr id="8" name="Oval 7">
            <a:extLst>
              <a:ext uri="{FF2B5EF4-FFF2-40B4-BE49-F238E27FC236}">
                <a16:creationId xmlns:a16="http://schemas.microsoft.com/office/drawing/2014/main" id="{01577BA0-CE66-3F75-CC08-8ED35BB5A551}"/>
              </a:ext>
            </a:extLst>
          </p:cNvPr>
          <p:cNvSpPr/>
          <p:nvPr/>
        </p:nvSpPr>
        <p:spPr>
          <a:xfrm>
            <a:off x="98324" y="1317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a:latin typeface="Cooper Black" panose="0208090404030B020404" pitchFamily="18" charset="0"/>
              </a:rPr>
              <a:t>PARK PRO</a:t>
            </a:r>
            <a:endParaRPr lang="en-IN" sz="1800" dirty="0">
              <a:latin typeface="Cooper Black" panose="0208090404030B020404" pitchFamily="18" charset="0"/>
            </a:endParaRPr>
          </a:p>
        </p:txBody>
      </p:sp>
      <p:sp>
        <p:nvSpPr>
          <p:cNvPr id="10" name="TextBox 9">
            <a:extLst>
              <a:ext uri="{FF2B5EF4-FFF2-40B4-BE49-F238E27FC236}">
                <a16:creationId xmlns:a16="http://schemas.microsoft.com/office/drawing/2014/main" id="{E853DC97-3629-FB0D-5B5B-DD1178F6D5D2}"/>
              </a:ext>
            </a:extLst>
          </p:cNvPr>
          <p:cNvSpPr txBox="1"/>
          <p:nvPr/>
        </p:nvSpPr>
        <p:spPr>
          <a:xfrm>
            <a:off x="1022555" y="983926"/>
            <a:ext cx="6096000" cy="584775"/>
          </a:xfrm>
          <a:prstGeom prst="rect">
            <a:avLst/>
          </a:prstGeom>
          <a:noFill/>
        </p:spPr>
        <p:txBody>
          <a:bodyPr wrap="square">
            <a:spAutoFit/>
          </a:bodyPr>
          <a:lstStyle/>
          <a:p>
            <a:r>
              <a:rPr lang="en-IN" sz="3200" dirty="0">
                <a:latin typeface="Algerian" panose="04020705040A02060702" pitchFamily="82" charset="0"/>
              </a:rPr>
              <a:t>Proposed solution</a:t>
            </a:r>
          </a:p>
        </p:txBody>
      </p:sp>
      <p:sp>
        <p:nvSpPr>
          <p:cNvPr id="6" name="TextBox 5">
            <a:extLst>
              <a:ext uri="{FF2B5EF4-FFF2-40B4-BE49-F238E27FC236}">
                <a16:creationId xmlns:a16="http://schemas.microsoft.com/office/drawing/2014/main" id="{678D88D7-C53E-2ACE-3126-0A9DDFDD8A68}"/>
              </a:ext>
            </a:extLst>
          </p:cNvPr>
          <p:cNvSpPr txBox="1"/>
          <p:nvPr/>
        </p:nvSpPr>
        <p:spPr>
          <a:xfrm>
            <a:off x="2408903" y="1635654"/>
            <a:ext cx="8524568" cy="4154984"/>
          </a:xfrm>
          <a:prstGeom prst="rect">
            <a:avLst/>
          </a:prstGeom>
          <a:noFill/>
        </p:spPr>
        <p:txBody>
          <a:bodyPr wrap="square">
            <a:spAutoFit/>
          </a:bodyPr>
          <a:lstStyle/>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 Implement IoT sensors and a website for real-time parking space monitoring and reservations.</a:t>
            </a:r>
          </a:p>
          <a:p>
            <a:pPr marL="285750" indent="-285750">
              <a:buFont typeface="Wingdings" panose="05000000000000000000" pitchFamily="2" charset="2"/>
              <a:buChar char="v"/>
            </a:pPr>
            <a:r>
              <a:rPr lang="en-IN" sz="2400" dirty="0"/>
              <a:t> Use a centralized dashboard for management and data analytics to optimize usage.</a:t>
            </a:r>
          </a:p>
          <a:p>
            <a:pPr marL="285750" indent="-285750">
              <a:buFont typeface="Wingdings" panose="05000000000000000000" pitchFamily="2" charset="2"/>
              <a:buChar char="v"/>
            </a:pPr>
            <a:r>
              <a:rPr lang="en-IN" sz="2400" dirty="0"/>
              <a:t> Integrate automated license plate recognition for seamless entry and exit.</a:t>
            </a:r>
          </a:p>
          <a:p>
            <a:pPr marL="285750" indent="-285750">
              <a:buFont typeface="Wingdings" panose="05000000000000000000" pitchFamily="2" charset="2"/>
              <a:buChar char="v"/>
            </a:pPr>
            <a:r>
              <a:rPr lang="en-IN" sz="2400" dirty="0"/>
              <a:t> Employ dynamic pricing to adjust rates based on demand and maximize revenue.</a:t>
            </a:r>
          </a:p>
          <a:p>
            <a:pPr marL="285750" indent="-285750">
              <a:buFont typeface="Wingdings" panose="05000000000000000000" pitchFamily="2" charset="2"/>
              <a:buChar char="v"/>
            </a:pPr>
            <a:r>
              <a:rPr lang="en-IN" sz="2400" dirty="0"/>
              <a:t> Include user feedback features and sustainability options like EV charging stations.</a:t>
            </a:r>
          </a:p>
        </p:txBody>
      </p:sp>
    </p:spTree>
    <p:extLst>
      <p:ext uri="{BB962C8B-B14F-4D97-AF65-F5344CB8AC3E}">
        <p14:creationId xmlns:p14="http://schemas.microsoft.com/office/powerpoint/2010/main" val="385354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27294-C102-18A2-8481-9D1DB7785E90}"/>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5" name="TextBox 4">
            <a:extLst>
              <a:ext uri="{FF2B5EF4-FFF2-40B4-BE49-F238E27FC236}">
                <a16:creationId xmlns:a16="http://schemas.microsoft.com/office/drawing/2014/main" id="{C36E7958-36D5-9717-8F2D-061533D58490}"/>
              </a:ext>
            </a:extLst>
          </p:cNvPr>
          <p:cNvSpPr txBox="1"/>
          <p:nvPr/>
        </p:nvSpPr>
        <p:spPr>
          <a:xfrm>
            <a:off x="3048000"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pic>
        <p:nvPicPr>
          <p:cNvPr id="6" name="Picture 5">
            <a:extLst>
              <a:ext uri="{FF2B5EF4-FFF2-40B4-BE49-F238E27FC236}">
                <a16:creationId xmlns:a16="http://schemas.microsoft.com/office/drawing/2014/main" id="{C6DEAEAD-B812-250C-8E22-2BC58D8E7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1122" y="153102"/>
            <a:ext cx="924232" cy="1039761"/>
          </a:xfrm>
          <a:prstGeom prst="rect">
            <a:avLst/>
          </a:prstGeom>
        </p:spPr>
      </p:pic>
      <p:sp>
        <p:nvSpPr>
          <p:cNvPr id="9" name="Oval 8">
            <a:extLst>
              <a:ext uri="{FF2B5EF4-FFF2-40B4-BE49-F238E27FC236}">
                <a16:creationId xmlns:a16="http://schemas.microsoft.com/office/drawing/2014/main" id="{A0E8A86D-6E28-B370-7DF5-3F7AD4551931}"/>
              </a:ext>
            </a:extLst>
          </p:cNvPr>
          <p:cNvSpPr/>
          <p:nvPr/>
        </p:nvSpPr>
        <p:spPr>
          <a:xfrm>
            <a:off x="98324" y="1317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a:latin typeface="Cooper Black" panose="0208090404030B020404" pitchFamily="18" charset="0"/>
              </a:rPr>
              <a:t>PARK PRO</a:t>
            </a:r>
            <a:endParaRPr lang="en-IN" sz="1800" dirty="0">
              <a:latin typeface="Cooper Black" panose="0208090404030B020404" pitchFamily="18" charset="0"/>
            </a:endParaRPr>
          </a:p>
        </p:txBody>
      </p:sp>
      <p:sp>
        <p:nvSpPr>
          <p:cNvPr id="11" name="TextBox 10">
            <a:extLst>
              <a:ext uri="{FF2B5EF4-FFF2-40B4-BE49-F238E27FC236}">
                <a16:creationId xmlns:a16="http://schemas.microsoft.com/office/drawing/2014/main" id="{E94C4B2D-DC1F-E20E-833F-5B575991DAAE}"/>
              </a:ext>
            </a:extLst>
          </p:cNvPr>
          <p:cNvSpPr txBox="1"/>
          <p:nvPr/>
        </p:nvSpPr>
        <p:spPr>
          <a:xfrm>
            <a:off x="1022555" y="933466"/>
            <a:ext cx="6096000" cy="769441"/>
          </a:xfrm>
          <a:prstGeom prst="rect">
            <a:avLst/>
          </a:prstGeom>
          <a:noFill/>
        </p:spPr>
        <p:txBody>
          <a:bodyPr wrap="square">
            <a:spAutoFit/>
          </a:bodyPr>
          <a:lstStyle/>
          <a:p>
            <a:r>
              <a:rPr lang="en-IN" sz="4400" dirty="0">
                <a:latin typeface="Algerian" panose="04020705040A02060702" pitchFamily="82" charset="0"/>
              </a:rPr>
              <a:t>Expected output</a:t>
            </a:r>
          </a:p>
        </p:txBody>
      </p:sp>
      <p:sp>
        <p:nvSpPr>
          <p:cNvPr id="4" name="TextBox 3">
            <a:extLst>
              <a:ext uri="{FF2B5EF4-FFF2-40B4-BE49-F238E27FC236}">
                <a16:creationId xmlns:a16="http://schemas.microsoft.com/office/drawing/2014/main" id="{131686E5-235C-C70C-0FD8-005EE5D73F87}"/>
              </a:ext>
            </a:extLst>
          </p:cNvPr>
          <p:cNvSpPr txBox="1"/>
          <p:nvPr/>
        </p:nvSpPr>
        <p:spPr>
          <a:xfrm>
            <a:off x="2448230" y="1318186"/>
            <a:ext cx="8101781" cy="4524315"/>
          </a:xfrm>
          <a:prstGeom prst="rect">
            <a:avLst/>
          </a:prstGeom>
          <a:noFill/>
        </p:spPr>
        <p:txBody>
          <a:bodyPr wrap="square">
            <a:spAutoFit/>
          </a:bodyPr>
          <a:lstStyle/>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 Improved user experience with easy access to parking reservations and payments via the website.</a:t>
            </a:r>
          </a:p>
          <a:p>
            <a:pPr marL="285750" indent="-285750">
              <a:buFont typeface="Wingdings" panose="05000000000000000000" pitchFamily="2" charset="2"/>
              <a:buChar char="v"/>
            </a:pPr>
            <a:r>
              <a:rPr lang="en-IN" sz="2400" dirty="0"/>
              <a:t>Increased efficiency through real-time monitoring and automated entry/exit processes.</a:t>
            </a:r>
          </a:p>
          <a:p>
            <a:pPr marL="285750" indent="-285750">
              <a:buFont typeface="Wingdings" panose="05000000000000000000" pitchFamily="2" charset="2"/>
              <a:buChar char="v"/>
            </a:pPr>
            <a:r>
              <a:rPr lang="en-IN" sz="2400" dirty="0"/>
              <a:t> Higher revenue generation via dynamic pricing that adjusts based on demand.</a:t>
            </a:r>
          </a:p>
          <a:p>
            <a:pPr marL="285750" indent="-285750">
              <a:buFont typeface="Wingdings" panose="05000000000000000000" pitchFamily="2" charset="2"/>
              <a:buChar char="v"/>
            </a:pPr>
            <a:r>
              <a:rPr lang="en-IN" sz="2400" dirty="0"/>
              <a:t>Valuable data insights for better decision-making and resource allocation through analytics.</a:t>
            </a:r>
          </a:p>
          <a:p>
            <a:pPr marL="285750" indent="-285750">
              <a:buFont typeface="Wingdings" panose="05000000000000000000" pitchFamily="2" charset="2"/>
              <a:buChar char="v"/>
            </a:pPr>
            <a:r>
              <a:rPr lang="en-IN" sz="2400" dirty="0"/>
              <a:t> Enhanced sustainability initiatives, including EV charging stations and a focus on eco-friendly options.</a:t>
            </a:r>
          </a:p>
        </p:txBody>
      </p:sp>
    </p:spTree>
    <p:extLst>
      <p:ext uri="{BB962C8B-B14F-4D97-AF65-F5344CB8AC3E}">
        <p14:creationId xmlns:p14="http://schemas.microsoft.com/office/powerpoint/2010/main" val="29880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8A6A3-EA7C-7B6F-36FD-E8DF3DF5D558}"/>
              </a:ext>
            </a:extLst>
          </p:cNvPr>
          <p:cNvSpPr>
            <a:spLocks noChangeArrowheads="1"/>
          </p:cNvSpPr>
          <p:nvPr/>
        </p:nvSpPr>
        <p:spPr bwMode="auto">
          <a:xfrm>
            <a:off x="1" y="6354762"/>
            <a:ext cx="12191999" cy="503238"/>
          </a:xfrm>
          <a:prstGeom prst="rect">
            <a:avLst/>
          </a:prstGeom>
          <a:solidFill>
            <a:srgbClr val="FFFF00"/>
          </a:solidFill>
          <a:ln w="9525">
            <a:noFill/>
            <a:miter lim="800000"/>
            <a:headEnd/>
            <a:tailEnd/>
          </a:ln>
          <a:effectLst>
            <a:outerShdw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4" name="TextBox 3">
            <a:extLst>
              <a:ext uri="{FF2B5EF4-FFF2-40B4-BE49-F238E27FC236}">
                <a16:creationId xmlns:a16="http://schemas.microsoft.com/office/drawing/2014/main" id="{EC3AC590-EDE3-E75A-F937-62D974AEC3D9}"/>
              </a:ext>
            </a:extLst>
          </p:cNvPr>
          <p:cNvSpPr txBox="1"/>
          <p:nvPr/>
        </p:nvSpPr>
        <p:spPr>
          <a:xfrm>
            <a:off x="3048000" y="6421715"/>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TradeGothic"/>
                <a:ea typeface="+mn-ea"/>
                <a:cs typeface="+mn-cs"/>
              </a:rPr>
              <a:t>@</a:t>
            </a:r>
            <a:r>
              <a:rPr lang="en-US" dirty="0">
                <a:solidFill>
                  <a:srgbClr val="00B050"/>
                </a:solidFill>
                <a:latin typeface="TradeGothic"/>
              </a:rPr>
              <a:t>Sri Shakthi Institution Of Engineering And Technology</a:t>
            </a:r>
            <a:endParaRPr kumimoji="0" lang="en-US" sz="1800" b="0" i="0" u="none" strike="noStrike" kern="1200" cap="none" spc="0" normalizeH="0" baseline="0" noProof="0" dirty="0">
              <a:ln>
                <a:noFill/>
              </a:ln>
              <a:solidFill>
                <a:srgbClr val="00B050"/>
              </a:solidFill>
              <a:effectLst/>
              <a:uLnTx/>
              <a:uFillTx/>
              <a:latin typeface="TradeGothic"/>
              <a:ea typeface="+mn-ea"/>
              <a:cs typeface="+mn-cs"/>
            </a:endParaRPr>
          </a:p>
        </p:txBody>
      </p:sp>
      <p:pic>
        <p:nvPicPr>
          <p:cNvPr id="5" name="Picture 4">
            <a:extLst>
              <a:ext uri="{FF2B5EF4-FFF2-40B4-BE49-F238E27FC236}">
                <a16:creationId xmlns:a16="http://schemas.microsoft.com/office/drawing/2014/main" id="{489FAD11-5E63-6401-A504-7EEF3C089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9948" y="133438"/>
            <a:ext cx="924232" cy="1039761"/>
          </a:xfrm>
          <a:prstGeom prst="rect">
            <a:avLst/>
          </a:prstGeom>
        </p:spPr>
      </p:pic>
      <p:sp>
        <p:nvSpPr>
          <p:cNvPr id="8" name="Oval 7">
            <a:extLst>
              <a:ext uri="{FF2B5EF4-FFF2-40B4-BE49-F238E27FC236}">
                <a16:creationId xmlns:a16="http://schemas.microsoft.com/office/drawing/2014/main" id="{B17A50D5-E669-7995-2924-7659F173B84A}"/>
              </a:ext>
            </a:extLst>
          </p:cNvPr>
          <p:cNvSpPr/>
          <p:nvPr/>
        </p:nvSpPr>
        <p:spPr>
          <a:xfrm>
            <a:off x="98324" y="131771"/>
            <a:ext cx="207460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a:latin typeface="Cooper Black" panose="0208090404030B020404" pitchFamily="18" charset="0"/>
              </a:rPr>
              <a:t>PARK PRO</a:t>
            </a:r>
            <a:endParaRPr lang="en-IN" sz="1800" dirty="0">
              <a:latin typeface="Cooper Black" panose="0208090404030B020404" pitchFamily="18" charset="0"/>
            </a:endParaRPr>
          </a:p>
        </p:txBody>
      </p:sp>
      <p:sp>
        <p:nvSpPr>
          <p:cNvPr id="11" name="TextBox 10">
            <a:extLst>
              <a:ext uri="{FF2B5EF4-FFF2-40B4-BE49-F238E27FC236}">
                <a16:creationId xmlns:a16="http://schemas.microsoft.com/office/drawing/2014/main" id="{004E4362-08FE-B29B-C0C3-B729F613A46A}"/>
              </a:ext>
            </a:extLst>
          </p:cNvPr>
          <p:cNvSpPr txBox="1"/>
          <p:nvPr/>
        </p:nvSpPr>
        <p:spPr>
          <a:xfrm>
            <a:off x="2369574" y="3605574"/>
            <a:ext cx="7108722" cy="1754326"/>
          </a:xfrm>
          <a:prstGeom prst="rect">
            <a:avLst/>
          </a:prstGeom>
          <a:noFill/>
        </p:spPr>
        <p:txBody>
          <a:bodyPr wrap="square">
            <a:spAutoFit/>
          </a:bodyPr>
          <a:lstStyle/>
          <a:p>
            <a:pPr marL="285750" indent="-285750" algn="just">
              <a:buFont typeface="Wingdings" panose="05000000000000000000" pitchFamily="2" charset="2"/>
              <a:buChar char="q"/>
            </a:pPr>
            <a:r>
              <a:rPr lang="en-IN" dirty="0"/>
              <a:t> S.  Senthil,  M.  Suguna,  J.  Cynthia,  “Mapping  the  Vegetation  Soil  and  Water  Region  Analysis  of Tuticorin District Using Landsat Images”, IJIEST ISSN (2455-8494), Vol.03, No. 01, Jan 2018 International Journal of Computer Science &amp; Information Technology (IJCSIT) Vol 12, No 4, August 2020</a:t>
            </a:r>
          </a:p>
          <a:p>
            <a:pPr marL="285750" indent="-285750" algn="just">
              <a:buFont typeface="Wingdings" panose="05000000000000000000" pitchFamily="2" charset="2"/>
              <a:buChar char="q"/>
            </a:pPr>
            <a:endParaRPr lang="en-IN" dirty="0"/>
          </a:p>
        </p:txBody>
      </p:sp>
      <p:sp>
        <p:nvSpPr>
          <p:cNvPr id="6" name="TextBox 5">
            <a:extLst>
              <a:ext uri="{FF2B5EF4-FFF2-40B4-BE49-F238E27FC236}">
                <a16:creationId xmlns:a16="http://schemas.microsoft.com/office/drawing/2014/main" id="{EACBB173-729A-8B07-368A-517F4D9622F4}"/>
              </a:ext>
            </a:extLst>
          </p:cNvPr>
          <p:cNvSpPr txBox="1"/>
          <p:nvPr/>
        </p:nvSpPr>
        <p:spPr>
          <a:xfrm>
            <a:off x="2369574" y="1271869"/>
            <a:ext cx="7108723" cy="923330"/>
          </a:xfrm>
          <a:prstGeom prst="rect">
            <a:avLst/>
          </a:prstGeom>
          <a:noFill/>
        </p:spPr>
        <p:txBody>
          <a:bodyPr wrap="square">
            <a:spAutoFit/>
          </a:bodyPr>
          <a:lstStyle/>
          <a:p>
            <a:pPr marL="342900" indent="-342900" algn="just">
              <a:buFont typeface="Wingdings" panose="05000000000000000000" pitchFamily="2" charset="2"/>
              <a:buChar char="q"/>
            </a:pPr>
            <a:r>
              <a:rPr lang="en-IN" sz="1800" dirty="0"/>
              <a:t> </a:t>
            </a:r>
            <a:r>
              <a:rPr lang="en-IN" sz="1800" dirty="0" err="1"/>
              <a:t>Abhirup</a:t>
            </a:r>
            <a:r>
              <a:rPr lang="en-IN" sz="1800" dirty="0"/>
              <a:t>  Khanna,  Rishi  Anand,  “IoT  based  Smart  Parking         System”,  Proc.,  In  2016  International Conference on Internet of Things and Applications (IOTA), 22 Jan - 24 Jan 2016.</a:t>
            </a:r>
            <a:endParaRPr lang="en-IN" dirty="0"/>
          </a:p>
        </p:txBody>
      </p:sp>
      <p:sp>
        <p:nvSpPr>
          <p:cNvPr id="9" name="TextBox 8">
            <a:extLst>
              <a:ext uri="{FF2B5EF4-FFF2-40B4-BE49-F238E27FC236}">
                <a16:creationId xmlns:a16="http://schemas.microsoft.com/office/drawing/2014/main" id="{51D4D636-7AE9-3A4A-AE56-2F0B4D155829}"/>
              </a:ext>
            </a:extLst>
          </p:cNvPr>
          <p:cNvSpPr txBox="1"/>
          <p:nvPr/>
        </p:nvSpPr>
        <p:spPr>
          <a:xfrm>
            <a:off x="2369574" y="2262152"/>
            <a:ext cx="7108723" cy="1200329"/>
          </a:xfrm>
          <a:prstGeom prst="rect">
            <a:avLst/>
          </a:prstGeom>
          <a:noFill/>
        </p:spPr>
        <p:txBody>
          <a:bodyPr wrap="square">
            <a:spAutoFit/>
          </a:bodyPr>
          <a:lstStyle/>
          <a:p>
            <a:pPr marL="285750" indent="-285750" algn="just">
              <a:buFont typeface="Wingdings" panose="05000000000000000000" pitchFamily="2" charset="2"/>
              <a:buChar char="q"/>
            </a:pPr>
            <a:r>
              <a:rPr lang="en-IN" sz="1800" dirty="0"/>
              <a:t> Anusha, </a:t>
            </a:r>
            <a:r>
              <a:rPr lang="en-IN" sz="1800" dirty="0" err="1"/>
              <a:t>Arshitha</a:t>
            </a:r>
            <a:r>
              <a:rPr lang="en-IN" sz="1800" dirty="0"/>
              <a:t> M, S, Anushri, Geetanjali </a:t>
            </a:r>
            <a:r>
              <a:rPr lang="en-IN" sz="1800" dirty="0" err="1"/>
              <a:t>Bishtannavar</a:t>
            </a:r>
            <a:r>
              <a:rPr lang="en-IN" sz="1800" dirty="0"/>
              <a:t> “Review Paper on Smart Parking System,” International Journal of Engineering Research &amp; Technology (IJERT), ISSN: 2278-0181, Volume 7, Issue 08, Special Issue – 2019. </a:t>
            </a:r>
            <a:endParaRPr lang="en-IN" dirty="0"/>
          </a:p>
        </p:txBody>
      </p:sp>
      <p:sp>
        <p:nvSpPr>
          <p:cNvPr id="12" name="TextBox 11">
            <a:extLst>
              <a:ext uri="{FF2B5EF4-FFF2-40B4-BE49-F238E27FC236}">
                <a16:creationId xmlns:a16="http://schemas.microsoft.com/office/drawing/2014/main" id="{52E3D65C-077C-1DD2-7F8C-7A97E65344EE}"/>
              </a:ext>
            </a:extLst>
          </p:cNvPr>
          <p:cNvSpPr txBox="1"/>
          <p:nvPr/>
        </p:nvSpPr>
        <p:spPr>
          <a:xfrm>
            <a:off x="2369574" y="4810481"/>
            <a:ext cx="7108721" cy="1477328"/>
          </a:xfrm>
          <a:prstGeom prst="rect">
            <a:avLst/>
          </a:prstGeom>
          <a:noFill/>
        </p:spPr>
        <p:txBody>
          <a:bodyPr wrap="square">
            <a:spAutoFit/>
          </a:bodyPr>
          <a:lstStyle/>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Juhi  Seth,  Pola  </a:t>
            </a:r>
            <a:r>
              <a:rPr lang="en-IN" dirty="0" err="1"/>
              <a:t>Ashritha</a:t>
            </a:r>
            <a:r>
              <a:rPr lang="en-IN" dirty="0"/>
              <a:t>,  R  </a:t>
            </a:r>
            <a:r>
              <a:rPr lang="en-IN" dirty="0" err="1"/>
              <a:t>Namith</a:t>
            </a:r>
            <a:r>
              <a:rPr lang="en-IN" dirty="0"/>
              <a:t>,  “Smart  Parking  System  using  IoT  </a:t>
            </a:r>
            <a:r>
              <a:rPr lang="en-IN" dirty="0" err="1"/>
              <a:t>ElakyaR</a:t>
            </a:r>
            <a:r>
              <a:rPr lang="en-IN" dirty="0"/>
              <a:t>”,  International Journal of Engineering and Advanced Technology (IJEAT), ISSN: 2249 – 8958, Volume-9 Issue-1, October 2019.</a:t>
            </a:r>
          </a:p>
        </p:txBody>
      </p:sp>
      <p:sp>
        <p:nvSpPr>
          <p:cNvPr id="14" name="TextBox 13">
            <a:extLst>
              <a:ext uri="{FF2B5EF4-FFF2-40B4-BE49-F238E27FC236}">
                <a16:creationId xmlns:a16="http://schemas.microsoft.com/office/drawing/2014/main" id="{858D2D5B-BE13-F97E-F668-CA79B783E9F4}"/>
              </a:ext>
            </a:extLst>
          </p:cNvPr>
          <p:cNvSpPr txBox="1"/>
          <p:nvPr/>
        </p:nvSpPr>
        <p:spPr>
          <a:xfrm>
            <a:off x="1135626" y="698808"/>
            <a:ext cx="3008671" cy="584775"/>
          </a:xfrm>
          <a:prstGeom prst="rect">
            <a:avLst/>
          </a:prstGeom>
          <a:noFill/>
        </p:spPr>
        <p:txBody>
          <a:bodyPr wrap="square">
            <a:spAutoFit/>
          </a:bodyPr>
          <a:lstStyle/>
          <a:p>
            <a:r>
              <a:rPr lang="en-IN" sz="3200" b="1" i="0" u="none" strike="noStrike" dirty="0">
                <a:solidFill>
                  <a:srgbClr val="000000"/>
                </a:solidFill>
                <a:effectLst/>
                <a:latin typeface="Algerian" panose="04020705040A02060702" pitchFamily="82" charset="0"/>
              </a:rPr>
              <a:t>Reference</a:t>
            </a:r>
            <a:r>
              <a:rPr lang="en-IN" sz="3200" b="0" i="0" dirty="0">
                <a:solidFill>
                  <a:srgbClr val="000000"/>
                </a:solidFill>
                <a:effectLst/>
                <a:latin typeface="Algerian" panose="04020705040A02060702" pitchFamily="82" charset="0"/>
              </a:rPr>
              <a:t>​</a:t>
            </a:r>
            <a:endParaRPr lang="en-IN" sz="3200" dirty="0">
              <a:latin typeface="Algerian" panose="04020705040A02060702" pitchFamily="82" charset="0"/>
            </a:endParaRPr>
          </a:p>
        </p:txBody>
      </p:sp>
    </p:spTree>
    <p:extLst>
      <p:ext uri="{BB962C8B-B14F-4D97-AF65-F5344CB8AC3E}">
        <p14:creationId xmlns:p14="http://schemas.microsoft.com/office/powerpoint/2010/main" val="355642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835</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 Black</vt:lpstr>
      <vt:lpstr>Berlin Sans FB</vt:lpstr>
      <vt:lpstr>Calibri</vt:lpstr>
      <vt:lpstr>Calibri Light</vt:lpstr>
      <vt:lpstr>Cooper Black</vt:lpstr>
      <vt:lpstr>TradeGothic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Bhoomash AK</dc:creator>
  <cp:lastModifiedBy>Bhoomash AK</cp:lastModifiedBy>
  <cp:revision>2</cp:revision>
  <dcterms:created xsi:type="dcterms:W3CDTF">2024-09-28T06:54:56Z</dcterms:created>
  <dcterms:modified xsi:type="dcterms:W3CDTF">2024-10-19T07:17:56Z</dcterms:modified>
</cp:coreProperties>
</file>