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7CC1C-BA2E-415F-B3CF-BCB021F47910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8C77427-B8E5-4ACB-B812-D965BE0BE058}">
      <dgm:prSet phldrT="[Metin]" custT="1"/>
      <dgm:spPr/>
      <dgm:t>
        <a:bodyPr/>
        <a:lstStyle/>
        <a:p>
          <a:r>
            <a:rPr lang="tr-TR" sz="1400" b="1" dirty="0"/>
            <a:t>Set </a:t>
          </a:r>
          <a:r>
            <a:rPr lang="tr-TR" sz="1400" b="1" dirty="0" err="1"/>
            <a:t>up</a:t>
          </a:r>
          <a:r>
            <a:rPr lang="tr-TR" sz="1400" b="1" dirty="0"/>
            <a:t> &amp; Data </a:t>
          </a:r>
          <a:r>
            <a:rPr lang="tr-TR" sz="1400" b="1" dirty="0" err="1"/>
            <a:t>Gathering</a:t>
          </a:r>
          <a:endParaRPr lang="tr-TR" sz="1400" b="1" dirty="0"/>
        </a:p>
      </dgm:t>
    </dgm:pt>
    <dgm:pt modelId="{387F8E9C-82A9-47FA-8428-A9FE5E224852}" type="parTrans" cxnId="{B1E85326-D65C-45F2-8E5D-FF500AFEF77F}">
      <dgm:prSet/>
      <dgm:spPr/>
      <dgm:t>
        <a:bodyPr/>
        <a:lstStyle/>
        <a:p>
          <a:endParaRPr lang="tr-TR"/>
        </a:p>
      </dgm:t>
    </dgm:pt>
    <dgm:pt modelId="{8842A0E3-42F2-4945-9316-F2233EBFA518}" type="sibTrans" cxnId="{B1E85326-D65C-45F2-8E5D-FF500AFEF77F}">
      <dgm:prSet/>
      <dgm:spPr/>
      <dgm:t>
        <a:bodyPr/>
        <a:lstStyle/>
        <a:p>
          <a:endParaRPr lang="tr-TR"/>
        </a:p>
      </dgm:t>
    </dgm:pt>
    <dgm:pt modelId="{B9E51BFA-F2BD-47E8-A9DF-65DE325C157E}">
      <dgm:prSet phldrT="[Metin]" custT="1"/>
      <dgm:spPr/>
      <dgm:t>
        <a:bodyPr/>
        <a:lstStyle/>
        <a:p>
          <a:r>
            <a:rPr lang="en-US" sz="2400" b="0" i="0" dirty="0"/>
            <a:t>Gathering flux data via </a:t>
          </a:r>
          <a:r>
            <a:rPr lang="en-US" sz="2400" b="0" i="0" dirty="0" err="1"/>
            <a:t>lightcurve</a:t>
          </a:r>
          <a:r>
            <a:rPr lang="en-US" sz="2400" b="0" i="0" dirty="0"/>
            <a:t> package</a:t>
          </a:r>
          <a:r>
            <a:rPr lang="tr-TR" sz="2400" b="0" i="0" dirty="0"/>
            <a:t>.</a:t>
          </a:r>
          <a:endParaRPr lang="tr-TR" sz="2400" b="0" dirty="0"/>
        </a:p>
      </dgm:t>
    </dgm:pt>
    <dgm:pt modelId="{312AB19C-1AC3-4DD5-83E1-1691E83047EE}" type="parTrans" cxnId="{AEB9C5B5-B592-4227-BF25-0620F10F2676}">
      <dgm:prSet/>
      <dgm:spPr/>
      <dgm:t>
        <a:bodyPr/>
        <a:lstStyle/>
        <a:p>
          <a:endParaRPr lang="tr-TR"/>
        </a:p>
      </dgm:t>
    </dgm:pt>
    <dgm:pt modelId="{1DEE343E-885C-434C-9BAB-1A294A4E9191}" type="sibTrans" cxnId="{AEB9C5B5-B592-4227-BF25-0620F10F2676}">
      <dgm:prSet/>
      <dgm:spPr/>
      <dgm:t>
        <a:bodyPr/>
        <a:lstStyle/>
        <a:p>
          <a:endParaRPr lang="tr-TR"/>
        </a:p>
      </dgm:t>
    </dgm:pt>
    <dgm:pt modelId="{202AB6A8-454A-4F1F-9025-FFD48B0DCFB6}">
      <dgm:prSet phldrT="[Metin]" custT="1"/>
      <dgm:spPr/>
      <dgm:t>
        <a:bodyPr/>
        <a:lstStyle/>
        <a:p>
          <a:r>
            <a:rPr lang="en-US" sz="2400" dirty="0"/>
            <a:t>Load all the arrays and transform them to pandas </a:t>
          </a:r>
          <a:r>
            <a:rPr lang="en-US" sz="2400" dirty="0" err="1"/>
            <a:t>DataFrame</a:t>
          </a:r>
          <a:r>
            <a:rPr lang="en-US" sz="2400" dirty="0"/>
            <a:t> </a:t>
          </a:r>
          <a:endParaRPr lang="tr-TR" sz="2400" dirty="0"/>
        </a:p>
      </dgm:t>
    </dgm:pt>
    <dgm:pt modelId="{3B79638A-8D0B-469A-A9DF-46FF41C2402F}" type="parTrans" cxnId="{B51511E0-20E0-4904-8219-9DFF31C651CF}">
      <dgm:prSet/>
      <dgm:spPr/>
      <dgm:t>
        <a:bodyPr/>
        <a:lstStyle/>
        <a:p>
          <a:endParaRPr lang="tr-TR"/>
        </a:p>
      </dgm:t>
    </dgm:pt>
    <dgm:pt modelId="{3C64BADF-4273-4C70-8298-4EA85D5C83C2}" type="sibTrans" cxnId="{B51511E0-20E0-4904-8219-9DFF31C651CF}">
      <dgm:prSet/>
      <dgm:spPr/>
      <dgm:t>
        <a:bodyPr/>
        <a:lstStyle/>
        <a:p>
          <a:endParaRPr lang="tr-TR"/>
        </a:p>
      </dgm:t>
    </dgm:pt>
    <dgm:pt modelId="{ACDA0BF3-2E4D-4686-92A5-A7D022A15AC1}">
      <dgm:prSet phldrT="[Metin]" custT="1"/>
      <dgm:spPr/>
      <dgm:t>
        <a:bodyPr/>
        <a:lstStyle/>
        <a:p>
          <a:r>
            <a:rPr lang="tr-TR" sz="1400" b="1" dirty="0" err="1"/>
            <a:t>Visualization</a:t>
          </a:r>
          <a:endParaRPr lang="tr-TR" sz="1400" b="1" dirty="0"/>
        </a:p>
      </dgm:t>
    </dgm:pt>
    <dgm:pt modelId="{E2AD7711-AE14-4762-8AA1-C1A70A11EBF6}" type="parTrans" cxnId="{158E3554-5298-4AF3-A5C1-92399650C8D5}">
      <dgm:prSet/>
      <dgm:spPr/>
      <dgm:t>
        <a:bodyPr/>
        <a:lstStyle/>
        <a:p>
          <a:endParaRPr lang="tr-TR"/>
        </a:p>
      </dgm:t>
    </dgm:pt>
    <dgm:pt modelId="{8A437C5F-CD7D-4F3F-9DBA-0C8639F896C7}" type="sibTrans" cxnId="{158E3554-5298-4AF3-A5C1-92399650C8D5}">
      <dgm:prSet/>
      <dgm:spPr/>
      <dgm:t>
        <a:bodyPr/>
        <a:lstStyle/>
        <a:p>
          <a:endParaRPr lang="tr-TR"/>
        </a:p>
      </dgm:t>
    </dgm:pt>
    <dgm:pt modelId="{4741EEB5-4E7E-4DA0-943A-E4801C136317}">
      <dgm:prSet phldrT="[Metin]" custT="1"/>
      <dgm:spPr/>
      <dgm:t>
        <a:bodyPr/>
        <a:lstStyle/>
        <a:p>
          <a:r>
            <a:rPr lang="tr-TR" sz="2400" b="0" i="0" dirty="0" err="1"/>
            <a:t>Demonstration</a:t>
          </a:r>
          <a:r>
            <a:rPr lang="tr-TR" sz="2400" b="0" i="0" dirty="0"/>
            <a:t> of </a:t>
          </a:r>
          <a:r>
            <a:rPr lang="tr-TR" sz="2400" b="0" i="0" dirty="0" err="1"/>
            <a:t>Lightkurve</a:t>
          </a:r>
          <a:r>
            <a:rPr lang="tr-TR" sz="2400" b="0" i="0" dirty="0"/>
            <a:t> </a:t>
          </a:r>
          <a:r>
            <a:rPr lang="tr-TR" sz="2400" b="0" i="0" dirty="0" err="1"/>
            <a:t>package</a:t>
          </a:r>
          <a:r>
            <a:rPr lang="tr-TR" sz="2400" dirty="0"/>
            <a:t>.</a:t>
          </a:r>
        </a:p>
      </dgm:t>
    </dgm:pt>
    <dgm:pt modelId="{5A68618F-9E31-4009-BE7A-ABC287F08678}" type="parTrans" cxnId="{AB0803FD-861A-4DCC-B2AB-6406C8978EF8}">
      <dgm:prSet/>
      <dgm:spPr/>
      <dgm:t>
        <a:bodyPr/>
        <a:lstStyle/>
        <a:p>
          <a:endParaRPr lang="tr-TR"/>
        </a:p>
      </dgm:t>
    </dgm:pt>
    <dgm:pt modelId="{BD258687-CD73-48EC-9690-9DCBC36A9F0A}" type="sibTrans" cxnId="{AB0803FD-861A-4DCC-B2AB-6406C8978EF8}">
      <dgm:prSet/>
      <dgm:spPr/>
      <dgm:t>
        <a:bodyPr/>
        <a:lstStyle/>
        <a:p>
          <a:endParaRPr lang="tr-TR"/>
        </a:p>
      </dgm:t>
    </dgm:pt>
    <dgm:pt modelId="{B248E951-D0E7-4396-B223-A2F01D40B625}">
      <dgm:prSet phldrT="[Metin]" custT="1"/>
      <dgm:spPr/>
      <dgm:t>
        <a:bodyPr/>
        <a:lstStyle/>
        <a:p>
          <a:r>
            <a:rPr lang="tr-TR" sz="2400" b="0" i="0" dirty="0" err="1"/>
            <a:t>Exoplanets</a:t>
          </a:r>
          <a:r>
            <a:rPr lang="tr-TR" sz="2400" b="0" i="0" dirty="0"/>
            <a:t> &amp; </a:t>
          </a:r>
          <a:r>
            <a:rPr lang="tr-TR" sz="2400" b="0" i="0" dirty="0" err="1"/>
            <a:t>Non-Exoplanets</a:t>
          </a:r>
          <a:r>
            <a:rPr lang="tr-TR" sz="2400" b="0" i="0" dirty="0"/>
            <a:t> </a:t>
          </a:r>
          <a:r>
            <a:rPr lang="tr-TR" sz="2400" b="0" i="0" dirty="0" err="1"/>
            <a:t>flux</a:t>
          </a:r>
          <a:r>
            <a:rPr lang="tr-TR" sz="2400" b="0" i="0" dirty="0"/>
            <a:t> </a:t>
          </a:r>
          <a:r>
            <a:rPr lang="tr-TR" sz="2400" b="0" i="0" dirty="0" err="1"/>
            <a:t>distributions</a:t>
          </a:r>
          <a:r>
            <a:rPr lang="tr-TR" sz="2400" b="0" i="0" dirty="0"/>
            <a:t>.</a:t>
          </a:r>
          <a:endParaRPr lang="tr-TR" sz="2400" b="0" dirty="0"/>
        </a:p>
      </dgm:t>
    </dgm:pt>
    <dgm:pt modelId="{CD2A44B5-AF71-43F2-86E7-0EB2888615F4}" type="parTrans" cxnId="{AAB37657-5D8F-4B66-AFA4-4E13DB540C05}">
      <dgm:prSet/>
      <dgm:spPr/>
      <dgm:t>
        <a:bodyPr/>
        <a:lstStyle/>
        <a:p>
          <a:endParaRPr lang="tr-TR"/>
        </a:p>
      </dgm:t>
    </dgm:pt>
    <dgm:pt modelId="{F9C7BB0C-56AF-4A6B-9CF6-D2721165EE44}" type="sibTrans" cxnId="{AAB37657-5D8F-4B66-AFA4-4E13DB540C05}">
      <dgm:prSet/>
      <dgm:spPr/>
      <dgm:t>
        <a:bodyPr/>
        <a:lstStyle/>
        <a:p>
          <a:endParaRPr lang="tr-TR"/>
        </a:p>
      </dgm:t>
    </dgm:pt>
    <dgm:pt modelId="{75806188-9C01-412E-B6C2-EBEAC74A0D80}" type="pres">
      <dgm:prSet presAssocID="{1677CC1C-BA2E-415F-B3CF-BCB021F47910}" presName="linearFlow" presStyleCnt="0">
        <dgm:presLayoutVars>
          <dgm:dir/>
          <dgm:animLvl val="lvl"/>
          <dgm:resizeHandles val="exact"/>
        </dgm:presLayoutVars>
      </dgm:prSet>
      <dgm:spPr/>
    </dgm:pt>
    <dgm:pt modelId="{16F690A6-CF11-4299-89EE-17FE012C3B5F}" type="pres">
      <dgm:prSet presAssocID="{38C77427-B8E5-4ACB-B812-D965BE0BE058}" presName="composite" presStyleCnt="0"/>
      <dgm:spPr/>
    </dgm:pt>
    <dgm:pt modelId="{92125A56-B1B7-463B-8CC8-ED0386B61E27}" type="pres">
      <dgm:prSet presAssocID="{38C77427-B8E5-4ACB-B812-D965BE0BE058}" presName="parentText" presStyleLbl="alignNode1" presStyleIdx="0" presStyleCnt="2" custScaleX="114206" custScaleY="98460">
        <dgm:presLayoutVars>
          <dgm:chMax val="1"/>
          <dgm:bulletEnabled val="1"/>
        </dgm:presLayoutVars>
      </dgm:prSet>
      <dgm:spPr/>
    </dgm:pt>
    <dgm:pt modelId="{977C19D9-5B83-4C58-9AE1-D66D331C8EC0}" type="pres">
      <dgm:prSet presAssocID="{38C77427-B8E5-4ACB-B812-D965BE0BE058}" presName="descendantText" presStyleLbl="alignAcc1" presStyleIdx="0" presStyleCnt="2" custLinFactNeighborX="0">
        <dgm:presLayoutVars>
          <dgm:bulletEnabled val="1"/>
        </dgm:presLayoutVars>
      </dgm:prSet>
      <dgm:spPr/>
    </dgm:pt>
    <dgm:pt modelId="{64CD613A-4462-4306-B38F-0C75506EA6FD}" type="pres">
      <dgm:prSet presAssocID="{8842A0E3-42F2-4945-9316-F2233EBFA518}" presName="sp" presStyleCnt="0"/>
      <dgm:spPr/>
    </dgm:pt>
    <dgm:pt modelId="{82A82C9C-EC87-472D-875A-3C5292A88B95}" type="pres">
      <dgm:prSet presAssocID="{ACDA0BF3-2E4D-4686-92A5-A7D022A15AC1}" presName="composite" presStyleCnt="0"/>
      <dgm:spPr/>
    </dgm:pt>
    <dgm:pt modelId="{FF4AFC96-2D98-402C-B209-1F44E633D594}" type="pres">
      <dgm:prSet presAssocID="{ACDA0BF3-2E4D-4686-92A5-A7D022A15AC1}" presName="parentText" presStyleLbl="alignNode1" presStyleIdx="1" presStyleCnt="2" custScaleX="109339">
        <dgm:presLayoutVars>
          <dgm:chMax val="1"/>
          <dgm:bulletEnabled val="1"/>
        </dgm:presLayoutVars>
      </dgm:prSet>
      <dgm:spPr/>
    </dgm:pt>
    <dgm:pt modelId="{0DC3954D-6104-4207-8242-08468EBB012D}" type="pres">
      <dgm:prSet presAssocID="{ACDA0BF3-2E4D-4686-92A5-A7D022A15AC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916D414-6D4F-41EF-8A3F-CBABE87D18C4}" type="presOf" srcId="{ACDA0BF3-2E4D-4686-92A5-A7D022A15AC1}" destId="{FF4AFC96-2D98-402C-B209-1F44E633D594}" srcOrd="0" destOrd="0" presId="urn:microsoft.com/office/officeart/2005/8/layout/chevron2"/>
    <dgm:cxn modelId="{B1E85326-D65C-45F2-8E5D-FF500AFEF77F}" srcId="{1677CC1C-BA2E-415F-B3CF-BCB021F47910}" destId="{38C77427-B8E5-4ACB-B812-D965BE0BE058}" srcOrd="0" destOrd="0" parTransId="{387F8E9C-82A9-47FA-8428-A9FE5E224852}" sibTransId="{8842A0E3-42F2-4945-9316-F2233EBFA518}"/>
    <dgm:cxn modelId="{8D2A3F65-AE7D-40B1-B56A-176DC6BA4AAA}" type="presOf" srcId="{38C77427-B8E5-4ACB-B812-D965BE0BE058}" destId="{92125A56-B1B7-463B-8CC8-ED0386B61E27}" srcOrd="0" destOrd="0" presId="urn:microsoft.com/office/officeart/2005/8/layout/chevron2"/>
    <dgm:cxn modelId="{0EA53467-BAB9-412F-B149-17A102EEA5FB}" type="presOf" srcId="{4741EEB5-4E7E-4DA0-943A-E4801C136317}" destId="{0DC3954D-6104-4207-8242-08468EBB012D}" srcOrd="0" destOrd="0" presId="urn:microsoft.com/office/officeart/2005/8/layout/chevron2"/>
    <dgm:cxn modelId="{158E3554-5298-4AF3-A5C1-92399650C8D5}" srcId="{1677CC1C-BA2E-415F-B3CF-BCB021F47910}" destId="{ACDA0BF3-2E4D-4686-92A5-A7D022A15AC1}" srcOrd="1" destOrd="0" parTransId="{E2AD7711-AE14-4762-8AA1-C1A70A11EBF6}" sibTransId="{8A437C5F-CD7D-4F3F-9DBA-0C8639F896C7}"/>
    <dgm:cxn modelId="{AAB37657-5D8F-4B66-AFA4-4E13DB540C05}" srcId="{ACDA0BF3-2E4D-4686-92A5-A7D022A15AC1}" destId="{B248E951-D0E7-4396-B223-A2F01D40B625}" srcOrd="1" destOrd="0" parTransId="{CD2A44B5-AF71-43F2-86E7-0EB2888615F4}" sibTransId="{F9C7BB0C-56AF-4A6B-9CF6-D2721165EE44}"/>
    <dgm:cxn modelId="{3368EFA1-3629-43DD-9FA7-D81AEA6F96E0}" type="presOf" srcId="{B248E951-D0E7-4396-B223-A2F01D40B625}" destId="{0DC3954D-6104-4207-8242-08468EBB012D}" srcOrd="0" destOrd="1" presId="urn:microsoft.com/office/officeart/2005/8/layout/chevron2"/>
    <dgm:cxn modelId="{AEB9C5B5-B592-4227-BF25-0620F10F2676}" srcId="{38C77427-B8E5-4ACB-B812-D965BE0BE058}" destId="{B9E51BFA-F2BD-47E8-A9DF-65DE325C157E}" srcOrd="0" destOrd="0" parTransId="{312AB19C-1AC3-4DD5-83E1-1691E83047EE}" sibTransId="{1DEE343E-885C-434C-9BAB-1A294A4E9191}"/>
    <dgm:cxn modelId="{FDBE4EDD-E801-4ADA-BBB3-8B61C3C18210}" type="presOf" srcId="{B9E51BFA-F2BD-47E8-A9DF-65DE325C157E}" destId="{977C19D9-5B83-4C58-9AE1-D66D331C8EC0}" srcOrd="0" destOrd="0" presId="urn:microsoft.com/office/officeart/2005/8/layout/chevron2"/>
    <dgm:cxn modelId="{B51511E0-20E0-4904-8219-9DFF31C651CF}" srcId="{38C77427-B8E5-4ACB-B812-D965BE0BE058}" destId="{202AB6A8-454A-4F1F-9025-FFD48B0DCFB6}" srcOrd="1" destOrd="0" parTransId="{3B79638A-8D0B-469A-A9DF-46FF41C2402F}" sibTransId="{3C64BADF-4273-4C70-8298-4EA85D5C83C2}"/>
    <dgm:cxn modelId="{55F1D9E7-7B84-4C85-A1F7-2CF06DFC944D}" type="presOf" srcId="{1677CC1C-BA2E-415F-B3CF-BCB021F47910}" destId="{75806188-9C01-412E-B6C2-EBEAC74A0D80}" srcOrd="0" destOrd="0" presId="urn:microsoft.com/office/officeart/2005/8/layout/chevron2"/>
    <dgm:cxn modelId="{1E808DE8-EBB8-4E90-AC42-7445610E2865}" type="presOf" srcId="{202AB6A8-454A-4F1F-9025-FFD48B0DCFB6}" destId="{977C19D9-5B83-4C58-9AE1-D66D331C8EC0}" srcOrd="0" destOrd="1" presId="urn:microsoft.com/office/officeart/2005/8/layout/chevron2"/>
    <dgm:cxn modelId="{AB0803FD-861A-4DCC-B2AB-6406C8978EF8}" srcId="{ACDA0BF3-2E4D-4686-92A5-A7D022A15AC1}" destId="{4741EEB5-4E7E-4DA0-943A-E4801C136317}" srcOrd="0" destOrd="0" parTransId="{5A68618F-9E31-4009-BE7A-ABC287F08678}" sibTransId="{BD258687-CD73-48EC-9690-9DCBC36A9F0A}"/>
    <dgm:cxn modelId="{F49A4624-801D-46F0-BC8D-E9D55E0CA010}" type="presParOf" srcId="{75806188-9C01-412E-B6C2-EBEAC74A0D80}" destId="{16F690A6-CF11-4299-89EE-17FE012C3B5F}" srcOrd="0" destOrd="0" presId="urn:microsoft.com/office/officeart/2005/8/layout/chevron2"/>
    <dgm:cxn modelId="{F41FB4A0-3D51-4003-AF23-CFDF004666C4}" type="presParOf" srcId="{16F690A6-CF11-4299-89EE-17FE012C3B5F}" destId="{92125A56-B1B7-463B-8CC8-ED0386B61E27}" srcOrd="0" destOrd="0" presId="urn:microsoft.com/office/officeart/2005/8/layout/chevron2"/>
    <dgm:cxn modelId="{1917894E-577F-4CEF-949A-1EA42C62C82C}" type="presParOf" srcId="{16F690A6-CF11-4299-89EE-17FE012C3B5F}" destId="{977C19D9-5B83-4C58-9AE1-D66D331C8EC0}" srcOrd="1" destOrd="0" presId="urn:microsoft.com/office/officeart/2005/8/layout/chevron2"/>
    <dgm:cxn modelId="{DCB35A98-F032-4F08-9F11-9C0EFD0091C2}" type="presParOf" srcId="{75806188-9C01-412E-B6C2-EBEAC74A0D80}" destId="{64CD613A-4462-4306-B38F-0C75506EA6FD}" srcOrd="1" destOrd="0" presId="urn:microsoft.com/office/officeart/2005/8/layout/chevron2"/>
    <dgm:cxn modelId="{91CD0B1D-84EB-40C8-82BA-8147B4B594F6}" type="presParOf" srcId="{75806188-9C01-412E-B6C2-EBEAC74A0D80}" destId="{82A82C9C-EC87-472D-875A-3C5292A88B95}" srcOrd="2" destOrd="0" presId="urn:microsoft.com/office/officeart/2005/8/layout/chevron2"/>
    <dgm:cxn modelId="{ED392EC3-102A-42BF-9BCA-F3D91DDC0812}" type="presParOf" srcId="{82A82C9C-EC87-472D-875A-3C5292A88B95}" destId="{FF4AFC96-2D98-402C-B209-1F44E633D594}" srcOrd="0" destOrd="0" presId="urn:microsoft.com/office/officeart/2005/8/layout/chevron2"/>
    <dgm:cxn modelId="{3CA800F1-6CF2-4A72-A99C-57CD227E775B}" type="presParOf" srcId="{82A82C9C-EC87-472D-875A-3C5292A88B95}" destId="{0DC3954D-6104-4207-8242-08468EBB01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7CC1C-BA2E-415F-B3CF-BCB021F47910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8C77427-B8E5-4ACB-B812-D965BE0BE058}">
      <dgm:prSet phldrT="[Metin]" custT="1"/>
      <dgm:spPr/>
      <dgm:t>
        <a:bodyPr/>
        <a:lstStyle/>
        <a:p>
          <a:r>
            <a:rPr lang="tr-TR" sz="1400" b="1" dirty="0" err="1"/>
            <a:t>Feature</a:t>
          </a:r>
          <a:r>
            <a:rPr lang="tr-TR" sz="1400" b="1" baseline="0" dirty="0"/>
            <a:t> </a:t>
          </a:r>
          <a:r>
            <a:rPr lang="tr-TR" sz="1400" b="1" baseline="0" dirty="0" err="1"/>
            <a:t>Engineering</a:t>
          </a:r>
          <a:endParaRPr lang="tr-TR" sz="1400" b="1" dirty="0"/>
        </a:p>
      </dgm:t>
    </dgm:pt>
    <dgm:pt modelId="{387F8E9C-82A9-47FA-8428-A9FE5E224852}" type="parTrans" cxnId="{B1E85326-D65C-45F2-8E5D-FF500AFEF77F}">
      <dgm:prSet/>
      <dgm:spPr/>
      <dgm:t>
        <a:bodyPr/>
        <a:lstStyle/>
        <a:p>
          <a:endParaRPr lang="tr-TR"/>
        </a:p>
      </dgm:t>
    </dgm:pt>
    <dgm:pt modelId="{8842A0E3-42F2-4945-9316-F2233EBFA518}" type="sibTrans" cxnId="{B1E85326-D65C-45F2-8E5D-FF500AFEF77F}">
      <dgm:prSet/>
      <dgm:spPr/>
      <dgm:t>
        <a:bodyPr/>
        <a:lstStyle/>
        <a:p>
          <a:endParaRPr lang="tr-TR"/>
        </a:p>
      </dgm:t>
    </dgm:pt>
    <dgm:pt modelId="{B9E51BFA-F2BD-47E8-A9DF-65DE325C157E}">
      <dgm:prSet phldrT="[Metin]" custT="1"/>
      <dgm:spPr/>
      <dgm:t>
        <a:bodyPr/>
        <a:lstStyle/>
        <a:p>
          <a:endParaRPr lang="tr-TR" sz="2400" b="0" dirty="0"/>
        </a:p>
      </dgm:t>
    </dgm:pt>
    <dgm:pt modelId="{312AB19C-1AC3-4DD5-83E1-1691E83047EE}" type="parTrans" cxnId="{AEB9C5B5-B592-4227-BF25-0620F10F2676}">
      <dgm:prSet/>
      <dgm:spPr/>
      <dgm:t>
        <a:bodyPr/>
        <a:lstStyle/>
        <a:p>
          <a:endParaRPr lang="tr-TR"/>
        </a:p>
      </dgm:t>
    </dgm:pt>
    <dgm:pt modelId="{1DEE343E-885C-434C-9BAB-1A294A4E9191}" type="sibTrans" cxnId="{AEB9C5B5-B592-4227-BF25-0620F10F2676}">
      <dgm:prSet/>
      <dgm:spPr/>
      <dgm:t>
        <a:bodyPr/>
        <a:lstStyle/>
        <a:p>
          <a:endParaRPr lang="tr-TR"/>
        </a:p>
      </dgm:t>
    </dgm:pt>
    <dgm:pt modelId="{202AB6A8-454A-4F1F-9025-FFD48B0DCFB6}">
      <dgm:prSet phldrT="[Metin]" custT="1"/>
      <dgm:spPr/>
      <dgm:t>
        <a:bodyPr/>
        <a:lstStyle/>
        <a:p>
          <a:r>
            <a:rPr lang="en-US" sz="2300" b="0" i="0" dirty="0"/>
            <a:t>My dataset </a:t>
          </a:r>
          <a:r>
            <a:rPr lang="tr-TR" sz="2300" b="0" i="0" dirty="0" err="1"/>
            <a:t>was</a:t>
          </a:r>
          <a:r>
            <a:rPr lang="en-US" sz="2300" b="0" i="0" dirty="0"/>
            <a:t> time-series and not really appropriate for the classic machine learning algorithms, so </a:t>
          </a:r>
          <a:r>
            <a:rPr lang="tr-TR" sz="2300" b="0" i="0" dirty="0"/>
            <a:t>I </a:t>
          </a:r>
          <a:r>
            <a:rPr lang="tr-TR" sz="2300" b="0" i="0" dirty="0" err="1"/>
            <a:t>made</a:t>
          </a:r>
          <a:r>
            <a:rPr lang="tr-TR" sz="2300" b="0" i="0" dirty="0"/>
            <a:t> </a:t>
          </a:r>
          <a:r>
            <a:rPr lang="en-US" sz="2300" b="0" i="0" dirty="0"/>
            <a:t>my own dataset that has more characteristic features to work on.</a:t>
          </a:r>
          <a:r>
            <a:rPr lang="en-US" sz="2300" dirty="0"/>
            <a:t> </a:t>
          </a:r>
          <a:endParaRPr lang="tr-TR" sz="2300" dirty="0"/>
        </a:p>
      </dgm:t>
    </dgm:pt>
    <dgm:pt modelId="{3B79638A-8D0B-469A-A9DF-46FF41C2402F}" type="parTrans" cxnId="{B51511E0-20E0-4904-8219-9DFF31C651CF}">
      <dgm:prSet/>
      <dgm:spPr/>
      <dgm:t>
        <a:bodyPr/>
        <a:lstStyle/>
        <a:p>
          <a:endParaRPr lang="tr-TR"/>
        </a:p>
      </dgm:t>
    </dgm:pt>
    <dgm:pt modelId="{3C64BADF-4273-4C70-8298-4EA85D5C83C2}" type="sibTrans" cxnId="{B51511E0-20E0-4904-8219-9DFF31C651CF}">
      <dgm:prSet/>
      <dgm:spPr/>
      <dgm:t>
        <a:bodyPr/>
        <a:lstStyle/>
        <a:p>
          <a:endParaRPr lang="tr-TR"/>
        </a:p>
      </dgm:t>
    </dgm:pt>
    <dgm:pt modelId="{ACDA0BF3-2E4D-4686-92A5-A7D022A15AC1}">
      <dgm:prSet phldrT="[Metin]" custT="1"/>
      <dgm:spPr/>
      <dgm:t>
        <a:bodyPr/>
        <a:lstStyle/>
        <a:p>
          <a:r>
            <a:rPr lang="tr-TR" sz="1400" b="1" dirty="0"/>
            <a:t>Machine Learning</a:t>
          </a:r>
        </a:p>
      </dgm:t>
    </dgm:pt>
    <dgm:pt modelId="{E2AD7711-AE14-4762-8AA1-C1A70A11EBF6}" type="parTrans" cxnId="{158E3554-5298-4AF3-A5C1-92399650C8D5}">
      <dgm:prSet/>
      <dgm:spPr/>
      <dgm:t>
        <a:bodyPr/>
        <a:lstStyle/>
        <a:p>
          <a:endParaRPr lang="tr-TR"/>
        </a:p>
      </dgm:t>
    </dgm:pt>
    <dgm:pt modelId="{8A437C5F-CD7D-4F3F-9DBA-0C8639F896C7}" type="sibTrans" cxnId="{158E3554-5298-4AF3-A5C1-92399650C8D5}">
      <dgm:prSet/>
      <dgm:spPr/>
      <dgm:t>
        <a:bodyPr/>
        <a:lstStyle/>
        <a:p>
          <a:endParaRPr lang="tr-TR"/>
        </a:p>
      </dgm:t>
    </dgm:pt>
    <dgm:pt modelId="{4741EEB5-4E7E-4DA0-943A-E4801C136317}">
      <dgm:prSet phldrT="[Metin]" custT="1"/>
      <dgm:spPr/>
      <dgm:t>
        <a:bodyPr/>
        <a:lstStyle/>
        <a:p>
          <a:r>
            <a:rPr lang="tr-TR" sz="2400" b="0" i="0" dirty="0" err="1"/>
            <a:t>Defining</a:t>
          </a:r>
          <a:r>
            <a:rPr lang="tr-TR" sz="2400" b="0" i="0" dirty="0"/>
            <a:t> </a:t>
          </a:r>
          <a:r>
            <a:rPr lang="tr-TR" sz="2400" b="0" i="0" dirty="0" err="1"/>
            <a:t>machine</a:t>
          </a:r>
          <a:r>
            <a:rPr lang="tr-TR" sz="2400" b="0" i="0" dirty="0"/>
            <a:t> </a:t>
          </a:r>
          <a:r>
            <a:rPr lang="tr-TR" sz="2400" b="0" i="0" dirty="0" err="1"/>
            <a:t>learning</a:t>
          </a:r>
          <a:r>
            <a:rPr lang="tr-TR" sz="2400" b="0" i="0" dirty="0"/>
            <a:t> </a:t>
          </a:r>
          <a:r>
            <a:rPr lang="tr-TR" sz="2400" b="0" i="0" dirty="0" err="1"/>
            <a:t>algorithms</a:t>
          </a:r>
          <a:r>
            <a:rPr lang="tr-TR" sz="2400" b="0" i="0" dirty="0"/>
            <a:t>.</a:t>
          </a:r>
          <a:endParaRPr lang="tr-TR" sz="2400" dirty="0"/>
        </a:p>
      </dgm:t>
    </dgm:pt>
    <dgm:pt modelId="{5A68618F-9E31-4009-BE7A-ABC287F08678}" type="parTrans" cxnId="{AB0803FD-861A-4DCC-B2AB-6406C8978EF8}">
      <dgm:prSet/>
      <dgm:spPr/>
      <dgm:t>
        <a:bodyPr/>
        <a:lstStyle/>
        <a:p>
          <a:endParaRPr lang="tr-TR"/>
        </a:p>
      </dgm:t>
    </dgm:pt>
    <dgm:pt modelId="{BD258687-CD73-48EC-9690-9DCBC36A9F0A}" type="sibTrans" cxnId="{AB0803FD-861A-4DCC-B2AB-6406C8978EF8}">
      <dgm:prSet/>
      <dgm:spPr/>
      <dgm:t>
        <a:bodyPr/>
        <a:lstStyle/>
        <a:p>
          <a:endParaRPr lang="tr-TR"/>
        </a:p>
      </dgm:t>
    </dgm:pt>
    <dgm:pt modelId="{05F4C991-F860-49F6-BB81-2D9E0C18AB12}">
      <dgm:prSet phldrT="[Metin]" custT="1"/>
      <dgm:spPr/>
      <dgm:t>
        <a:bodyPr/>
        <a:lstStyle/>
        <a:p>
          <a:r>
            <a:rPr lang="tr-TR" sz="2400" dirty="0"/>
            <a:t>Evaluation &amp; </a:t>
          </a:r>
          <a:r>
            <a:rPr lang="tr-TR" sz="2400" dirty="0" err="1"/>
            <a:t>Optimization</a:t>
          </a:r>
          <a:r>
            <a:rPr lang="tr-TR" sz="2400" dirty="0"/>
            <a:t>.</a:t>
          </a:r>
        </a:p>
      </dgm:t>
    </dgm:pt>
    <dgm:pt modelId="{E6F6E7F9-6B1B-41B0-953E-3B862E7562C1}" type="parTrans" cxnId="{C3360A32-59B3-4C42-96F5-F2702B963C01}">
      <dgm:prSet/>
      <dgm:spPr/>
      <dgm:t>
        <a:bodyPr/>
        <a:lstStyle/>
        <a:p>
          <a:endParaRPr lang="tr-TR"/>
        </a:p>
      </dgm:t>
    </dgm:pt>
    <dgm:pt modelId="{DE55125C-4FDC-40CB-9856-384CE6B50669}" type="sibTrans" cxnId="{C3360A32-59B3-4C42-96F5-F2702B963C01}">
      <dgm:prSet/>
      <dgm:spPr/>
      <dgm:t>
        <a:bodyPr/>
        <a:lstStyle/>
        <a:p>
          <a:endParaRPr lang="tr-TR"/>
        </a:p>
      </dgm:t>
    </dgm:pt>
    <dgm:pt modelId="{75806188-9C01-412E-B6C2-EBEAC74A0D80}" type="pres">
      <dgm:prSet presAssocID="{1677CC1C-BA2E-415F-B3CF-BCB021F47910}" presName="linearFlow" presStyleCnt="0">
        <dgm:presLayoutVars>
          <dgm:dir/>
          <dgm:animLvl val="lvl"/>
          <dgm:resizeHandles val="exact"/>
        </dgm:presLayoutVars>
      </dgm:prSet>
      <dgm:spPr/>
    </dgm:pt>
    <dgm:pt modelId="{16F690A6-CF11-4299-89EE-17FE012C3B5F}" type="pres">
      <dgm:prSet presAssocID="{38C77427-B8E5-4ACB-B812-D965BE0BE058}" presName="composite" presStyleCnt="0"/>
      <dgm:spPr/>
    </dgm:pt>
    <dgm:pt modelId="{92125A56-B1B7-463B-8CC8-ED0386B61E27}" type="pres">
      <dgm:prSet presAssocID="{38C77427-B8E5-4ACB-B812-D965BE0BE058}" presName="parentText" presStyleLbl="alignNode1" presStyleIdx="0" presStyleCnt="2" custScaleX="114206" custScaleY="98460">
        <dgm:presLayoutVars>
          <dgm:chMax val="1"/>
          <dgm:bulletEnabled val="1"/>
        </dgm:presLayoutVars>
      </dgm:prSet>
      <dgm:spPr/>
    </dgm:pt>
    <dgm:pt modelId="{977C19D9-5B83-4C58-9AE1-D66D331C8EC0}" type="pres">
      <dgm:prSet presAssocID="{38C77427-B8E5-4ACB-B812-D965BE0BE058}" presName="descendantText" presStyleLbl="alignAcc1" presStyleIdx="0" presStyleCnt="2" custLinFactNeighborX="0">
        <dgm:presLayoutVars>
          <dgm:bulletEnabled val="1"/>
        </dgm:presLayoutVars>
      </dgm:prSet>
      <dgm:spPr/>
    </dgm:pt>
    <dgm:pt modelId="{64CD613A-4462-4306-B38F-0C75506EA6FD}" type="pres">
      <dgm:prSet presAssocID="{8842A0E3-42F2-4945-9316-F2233EBFA518}" presName="sp" presStyleCnt="0"/>
      <dgm:spPr/>
    </dgm:pt>
    <dgm:pt modelId="{82A82C9C-EC87-472D-875A-3C5292A88B95}" type="pres">
      <dgm:prSet presAssocID="{ACDA0BF3-2E4D-4686-92A5-A7D022A15AC1}" presName="composite" presStyleCnt="0"/>
      <dgm:spPr/>
    </dgm:pt>
    <dgm:pt modelId="{FF4AFC96-2D98-402C-B209-1F44E633D594}" type="pres">
      <dgm:prSet presAssocID="{ACDA0BF3-2E4D-4686-92A5-A7D022A15AC1}" presName="parentText" presStyleLbl="alignNode1" presStyleIdx="1" presStyleCnt="2" custScaleX="109339">
        <dgm:presLayoutVars>
          <dgm:chMax val="1"/>
          <dgm:bulletEnabled val="1"/>
        </dgm:presLayoutVars>
      </dgm:prSet>
      <dgm:spPr/>
    </dgm:pt>
    <dgm:pt modelId="{0DC3954D-6104-4207-8242-08468EBB012D}" type="pres">
      <dgm:prSet presAssocID="{ACDA0BF3-2E4D-4686-92A5-A7D022A15AC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916D414-6D4F-41EF-8A3F-CBABE87D18C4}" type="presOf" srcId="{ACDA0BF3-2E4D-4686-92A5-A7D022A15AC1}" destId="{FF4AFC96-2D98-402C-B209-1F44E633D594}" srcOrd="0" destOrd="0" presId="urn:microsoft.com/office/officeart/2005/8/layout/chevron2"/>
    <dgm:cxn modelId="{B1E85326-D65C-45F2-8E5D-FF500AFEF77F}" srcId="{1677CC1C-BA2E-415F-B3CF-BCB021F47910}" destId="{38C77427-B8E5-4ACB-B812-D965BE0BE058}" srcOrd="0" destOrd="0" parTransId="{387F8E9C-82A9-47FA-8428-A9FE5E224852}" sibTransId="{8842A0E3-42F2-4945-9316-F2233EBFA518}"/>
    <dgm:cxn modelId="{C3360A32-59B3-4C42-96F5-F2702B963C01}" srcId="{ACDA0BF3-2E4D-4686-92A5-A7D022A15AC1}" destId="{05F4C991-F860-49F6-BB81-2D9E0C18AB12}" srcOrd="1" destOrd="0" parTransId="{E6F6E7F9-6B1B-41B0-953E-3B862E7562C1}" sibTransId="{DE55125C-4FDC-40CB-9856-384CE6B50669}"/>
    <dgm:cxn modelId="{8D2A3F65-AE7D-40B1-B56A-176DC6BA4AAA}" type="presOf" srcId="{38C77427-B8E5-4ACB-B812-D965BE0BE058}" destId="{92125A56-B1B7-463B-8CC8-ED0386B61E27}" srcOrd="0" destOrd="0" presId="urn:microsoft.com/office/officeart/2005/8/layout/chevron2"/>
    <dgm:cxn modelId="{0EA53467-BAB9-412F-B149-17A102EEA5FB}" type="presOf" srcId="{4741EEB5-4E7E-4DA0-943A-E4801C136317}" destId="{0DC3954D-6104-4207-8242-08468EBB012D}" srcOrd="0" destOrd="0" presId="urn:microsoft.com/office/officeart/2005/8/layout/chevron2"/>
    <dgm:cxn modelId="{158E3554-5298-4AF3-A5C1-92399650C8D5}" srcId="{1677CC1C-BA2E-415F-B3CF-BCB021F47910}" destId="{ACDA0BF3-2E4D-4686-92A5-A7D022A15AC1}" srcOrd="1" destOrd="0" parTransId="{E2AD7711-AE14-4762-8AA1-C1A70A11EBF6}" sibTransId="{8A437C5F-CD7D-4F3F-9DBA-0C8639F896C7}"/>
    <dgm:cxn modelId="{62E48692-78A7-401B-A57C-C7CF001BF235}" type="presOf" srcId="{05F4C991-F860-49F6-BB81-2D9E0C18AB12}" destId="{0DC3954D-6104-4207-8242-08468EBB012D}" srcOrd="0" destOrd="1" presId="urn:microsoft.com/office/officeart/2005/8/layout/chevron2"/>
    <dgm:cxn modelId="{AEB9C5B5-B592-4227-BF25-0620F10F2676}" srcId="{38C77427-B8E5-4ACB-B812-D965BE0BE058}" destId="{B9E51BFA-F2BD-47E8-A9DF-65DE325C157E}" srcOrd="0" destOrd="0" parTransId="{312AB19C-1AC3-4DD5-83E1-1691E83047EE}" sibTransId="{1DEE343E-885C-434C-9BAB-1A294A4E9191}"/>
    <dgm:cxn modelId="{FDBE4EDD-E801-4ADA-BBB3-8B61C3C18210}" type="presOf" srcId="{B9E51BFA-F2BD-47E8-A9DF-65DE325C157E}" destId="{977C19D9-5B83-4C58-9AE1-D66D331C8EC0}" srcOrd="0" destOrd="0" presId="urn:microsoft.com/office/officeart/2005/8/layout/chevron2"/>
    <dgm:cxn modelId="{B51511E0-20E0-4904-8219-9DFF31C651CF}" srcId="{38C77427-B8E5-4ACB-B812-D965BE0BE058}" destId="{202AB6A8-454A-4F1F-9025-FFD48B0DCFB6}" srcOrd="1" destOrd="0" parTransId="{3B79638A-8D0B-469A-A9DF-46FF41C2402F}" sibTransId="{3C64BADF-4273-4C70-8298-4EA85D5C83C2}"/>
    <dgm:cxn modelId="{55F1D9E7-7B84-4C85-A1F7-2CF06DFC944D}" type="presOf" srcId="{1677CC1C-BA2E-415F-B3CF-BCB021F47910}" destId="{75806188-9C01-412E-B6C2-EBEAC74A0D80}" srcOrd="0" destOrd="0" presId="urn:microsoft.com/office/officeart/2005/8/layout/chevron2"/>
    <dgm:cxn modelId="{1E808DE8-EBB8-4E90-AC42-7445610E2865}" type="presOf" srcId="{202AB6A8-454A-4F1F-9025-FFD48B0DCFB6}" destId="{977C19D9-5B83-4C58-9AE1-D66D331C8EC0}" srcOrd="0" destOrd="1" presId="urn:microsoft.com/office/officeart/2005/8/layout/chevron2"/>
    <dgm:cxn modelId="{AB0803FD-861A-4DCC-B2AB-6406C8978EF8}" srcId="{ACDA0BF3-2E4D-4686-92A5-A7D022A15AC1}" destId="{4741EEB5-4E7E-4DA0-943A-E4801C136317}" srcOrd="0" destOrd="0" parTransId="{5A68618F-9E31-4009-BE7A-ABC287F08678}" sibTransId="{BD258687-CD73-48EC-9690-9DCBC36A9F0A}"/>
    <dgm:cxn modelId="{F49A4624-801D-46F0-BC8D-E9D55E0CA010}" type="presParOf" srcId="{75806188-9C01-412E-B6C2-EBEAC74A0D80}" destId="{16F690A6-CF11-4299-89EE-17FE012C3B5F}" srcOrd="0" destOrd="0" presId="urn:microsoft.com/office/officeart/2005/8/layout/chevron2"/>
    <dgm:cxn modelId="{F41FB4A0-3D51-4003-AF23-CFDF004666C4}" type="presParOf" srcId="{16F690A6-CF11-4299-89EE-17FE012C3B5F}" destId="{92125A56-B1B7-463B-8CC8-ED0386B61E27}" srcOrd="0" destOrd="0" presId="urn:microsoft.com/office/officeart/2005/8/layout/chevron2"/>
    <dgm:cxn modelId="{1917894E-577F-4CEF-949A-1EA42C62C82C}" type="presParOf" srcId="{16F690A6-CF11-4299-89EE-17FE012C3B5F}" destId="{977C19D9-5B83-4C58-9AE1-D66D331C8EC0}" srcOrd="1" destOrd="0" presId="urn:microsoft.com/office/officeart/2005/8/layout/chevron2"/>
    <dgm:cxn modelId="{DCB35A98-F032-4F08-9F11-9C0EFD0091C2}" type="presParOf" srcId="{75806188-9C01-412E-B6C2-EBEAC74A0D80}" destId="{64CD613A-4462-4306-B38F-0C75506EA6FD}" srcOrd="1" destOrd="0" presId="urn:microsoft.com/office/officeart/2005/8/layout/chevron2"/>
    <dgm:cxn modelId="{91CD0B1D-84EB-40C8-82BA-8147B4B594F6}" type="presParOf" srcId="{75806188-9C01-412E-B6C2-EBEAC74A0D80}" destId="{82A82C9C-EC87-472D-875A-3C5292A88B95}" srcOrd="2" destOrd="0" presId="urn:microsoft.com/office/officeart/2005/8/layout/chevron2"/>
    <dgm:cxn modelId="{ED392EC3-102A-42BF-9BCA-F3D91DDC0812}" type="presParOf" srcId="{82A82C9C-EC87-472D-875A-3C5292A88B95}" destId="{FF4AFC96-2D98-402C-B209-1F44E633D594}" srcOrd="0" destOrd="0" presId="urn:microsoft.com/office/officeart/2005/8/layout/chevron2"/>
    <dgm:cxn modelId="{3CA800F1-6CF2-4A72-A99C-57CD227E775B}" type="presParOf" srcId="{82A82C9C-EC87-472D-875A-3C5292A88B95}" destId="{0DC3954D-6104-4207-8242-08468EBB01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25A56-B1B7-463B-8CC8-ED0386B61E27}">
      <dsp:nvSpPr>
        <dsp:cNvPr id="0" name=""/>
        <dsp:cNvSpPr/>
      </dsp:nvSpPr>
      <dsp:spPr>
        <a:xfrm rot="5400000">
          <a:off x="-278807" y="279076"/>
          <a:ext cx="2337490" cy="189791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Set </a:t>
          </a:r>
          <a:r>
            <a:rPr lang="tr-TR" sz="1400" b="1" kern="1200" dirty="0" err="1"/>
            <a:t>up</a:t>
          </a:r>
          <a:r>
            <a:rPr lang="tr-TR" sz="1400" b="1" kern="1200" dirty="0"/>
            <a:t> &amp; Data </a:t>
          </a:r>
          <a:r>
            <a:rPr lang="tr-TR" sz="1400" b="1" kern="1200" dirty="0" err="1"/>
            <a:t>Gathering</a:t>
          </a:r>
          <a:endParaRPr lang="tr-TR" sz="1400" b="1" kern="1200" dirty="0"/>
        </a:p>
      </dsp:txBody>
      <dsp:txXfrm rot="-5400000">
        <a:off x="-59020" y="1008247"/>
        <a:ext cx="1897916" cy="439574"/>
      </dsp:txXfrm>
    </dsp:sp>
    <dsp:sp modelId="{977C19D9-5B83-4C58-9AE1-D66D331C8EC0}">
      <dsp:nvSpPr>
        <dsp:cNvPr id="0" name=""/>
        <dsp:cNvSpPr/>
      </dsp:nvSpPr>
      <dsp:spPr>
        <a:xfrm rot="5400000">
          <a:off x="5229867" y="-3468002"/>
          <a:ext cx="1543133" cy="85611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Gathering flux data via </a:t>
          </a:r>
          <a:r>
            <a:rPr lang="en-US" sz="2400" b="0" i="0" kern="1200" dirty="0" err="1"/>
            <a:t>lightcurve</a:t>
          </a:r>
          <a:r>
            <a:rPr lang="en-US" sz="2400" b="0" i="0" kern="1200" dirty="0"/>
            <a:t> package</a:t>
          </a:r>
          <a:r>
            <a:rPr lang="tr-TR" sz="2400" b="0" i="0" kern="1200" dirty="0"/>
            <a:t>.</a:t>
          </a:r>
          <a:endParaRPr lang="tr-TR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Load all the arrays and transform them to pandas </a:t>
          </a:r>
          <a:r>
            <a:rPr lang="en-US" sz="2400" kern="1200" dirty="0" err="1"/>
            <a:t>DataFrame</a:t>
          </a:r>
          <a:r>
            <a:rPr lang="en-US" sz="2400" kern="1200" dirty="0"/>
            <a:t> </a:t>
          </a:r>
          <a:endParaRPr lang="tr-TR" sz="2400" kern="1200" dirty="0"/>
        </a:p>
      </dsp:txBody>
      <dsp:txXfrm rot="-5400000">
        <a:off x="1720856" y="116339"/>
        <a:ext cx="8485826" cy="1392473"/>
      </dsp:txXfrm>
    </dsp:sp>
    <dsp:sp modelId="{FF4AFC96-2D98-402C-B209-1F44E633D594}">
      <dsp:nvSpPr>
        <dsp:cNvPr id="0" name=""/>
        <dsp:cNvSpPr/>
      </dsp:nvSpPr>
      <dsp:spPr>
        <a:xfrm rot="5400000">
          <a:off x="-337528" y="2389940"/>
          <a:ext cx="2374051" cy="1817034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 err="1"/>
            <a:t>Visualization</a:t>
          </a:r>
          <a:endParaRPr lang="tr-TR" sz="1400" b="1" kern="1200" dirty="0"/>
        </a:p>
      </dsp:txBody>
      <dsp:txXfrm rot="-5400000">
        <a:off x="-59019" y="3019948"/>
        <a:ext cx="1817034" cy="557017"/>
      </dsp:txXfrm>
    </dsp:sp>
    <dsp:sp modelId="{0DC3954D-6104-4207-8242-08468EBB012D}">
      <dsp:nvSpPr>
        <dsp:cNvPr id="0" name=""/>
        <dsp:cNvSpPr/>
      </dsp:nvSpPr>
      <dsp:spPr>
        <a:xfrm rot="5400000">
          <a:off x="5189426" y="-1397578"/>
          <a:ext cx="1543133" cy="85611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400" b="0" i="0" kern="1200" dirty="0" err="1"/>
            <a:t>Demonstration</a:t>
          </a:r>
          <a:r>
            <a:rPr lang="tr-TR" sz="2400" b="0" i="0" kern="1200" dirty="0"/>
            <a:t> of </a:t>
          </a:r>
          <a:r>
            <a:rPr lang="tr-TR" sz="2400" b="0" i="0" kern="1200" dirty="0" err="1"/>
            <a:t>Lightkurve</a:t>
          </a:r>
          <a:r>
            <a:rPr lang="tr-TR" sz="2400" b="0" i="0" kern="1200" dirty="0"/>
            <a:t> </a:t>
          </a:r>
          <a:r>
            <a:rPr lang="tr-TR" sz="2400" b="0" i="0" kern="1200" dirty="0" err="1"/>
            <a:t>package</a:t>
          </a:r>
          <a:r>
            <a:rPr lang="tr-TR" sz="2400" kern="1200" dirty="0"/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400" b="0" i="0" kern="1200" dirty="0" err="1"/>
            <a:t>Exoplanets</a:t>
          </a:r>
          <a:r>
            <a:rPr lang="tr-TR" sz="2400" b="0" i="0" kern="1200" dirty="0"/>
            <a:t> &amp; </a:t>
          </a:r>
          <a:r>
            <a:rPr lang="tr-TR" sz="2400" b="0" i="0" kern="1200" dirty="0" err="1"/>
            <a:t>Non-Exoplanets</a:t>
          </a:r>
          <a:r>
            <a:rPr lang="tr-TR" sz="2400" b="0" i="0" kern="1200" dirty="0"/>
            <a:t> </a:t>
          </a:r>
          <a:r>
            <a:rPr lang="tr-TR" sz="2400" b="0" i="0" kern="1200" dirty="0" err="1"/>
            <a:t>flux</a:t>
          </a:r>
          <a:r>
            <a:rPr lang="tr-TR" sz="2400" b="0" i="0" kern="1200" dirty="0"/>
            <a:t> </a:t>
          </a:r>
          <a:r>
            <a:rPr lang="tr-TR" sz="2400" b="0" i="0" kern="1200" dirty="0" err="1"/>
            <a:t>distributions</a:t>
          </a:r>
          <a:r>
            <a:rPr lang="tr-TR" sz="2400" b="0" i="0" kern="1200" dirty="0"/>
            <a:t>.</a:t>
          </a:r>
          <a:endParaRPr lang="tr-TR" sz="2400" b="0" kern="1200" dirty="0"/>
        </a:p>
      </dsp:txBody>
      <dsp:txXfrm rot="-5400000">
        <a:off x="1680415" y="2186763"/>
        <a:ext cx="8485826" cy="1392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25A56-B1B7-463B-8CC8-ED0386B61E27}">
      <dsp:nvSpPr>
        <dsp:cNvPr id="0" name=""/>
        <dsp:cNvSpPr/>
      </dsp:nvSpPr>
      <dsp:spPr>
        <a:xfrm rot="5400000">
          <a:off x="-278807" y="279076"/>
          <a:ext cx="2337490" cy="1897916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 err="1"/>
            <a:t>Feature</a:t>
          </a:r>
          <a:r>
            <a:rPr lang="tr-TR" sz="1400" b="1" kern="1200" baseline="0" dirty="0"/>
            <a:t> </a:t>
          </a:r>
          <a:r>
            <a:rPr lang="tr-TR" sz="1400" b="1" kern="1200" baseline="0" dirty="0" err="1"/>
            <a:t>Engineering</a:t>
          </a:r>
          <a:endParaRPr lang="tr-TR" sz="1400" b="1" kern="1200" dirty="0"/>
        </a:p>
      </dsp:txBody>
      <dsp:txXfrm rot="-5400000">
        <a:off x="-59020" y="1008247"/>
        <a:ext cx="1897916" cy="439574"/>
      </dsp:txXfrm>
    </dsp:sp>
    <dsp:sp modelId="{977C19D9-5B83-4C58-9AE1-D66D331C8EC0}">
      <dsp:nvSpPr>
        <dsp:cNvPr id="0" name=""/>
        <dsp:cNvSpPr/>
      </dsp:nvSpPr>
      <dsp:spPr>
        <a:xfrm rot="5400000">
          <a:off x="4148778" y="-2386913"/>
          <a:ext cx="1543133" cy="6398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24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dirty="0"/>
            <a:t>My dataset </a:t>
          </a:r>
          <a:r>
            <a:rPr lang="tr-TR" sz="2300" b="0" i="0" kern="1200" dirty="0" err="1"/>
            <a:t>was</a:t>
          </a:r>
          <a:r>
            <a:rPr lang="en-US" sz="2300" b="0" i="0" kern="1200" dirty="0"/>
            <a:t> time-series and not really appropriate for the classic machine learning algorithms, so </a:t>
          </a:r>
          <a:r>
            <a:rPr lang="tr-TR" sz="2300" b="0" i="0" kern="1200" dirty="0"/>
            <a:t>I </a:t>
          </a:r>
          <a:r>
            <a:rPr lang="tr-TR" sz="2300" b="0" i="0" kern="1200" dirty="0" err="1"/>
            <a:t>made</a:t>
          </a:r>
          <a:r>
            <a:rPr lang="tr-TR" sz="2300" b="0" i="0" kern="1200" dirty="0"/>
            <a:t> </a:t>
          </a:r>
          <a:r>
            <a:rPr lang="en-US" sz="2300" b="0" i="0" kern="1200" dirty="0"/>
            <a:t>my own dataset that has more characteristic features to work on.</a:t>
          </a:r>
          <a:r>
            <a:rPr lang="en-US" sz="2300" kern="1200" dirty="0"/>
            <a:t> </a:t>
          </a:r>
          <a:endParaRPr lang="tr-TR" sz="2300" kern="1200" dirty="0"/>
        </a:p>
      </dsp:txBody>
      <dsp:txXfrm rot="-5400000">
        <a:off x="1720855" y="116340"/>
        <a:ext cx="6323649" cy="1392473"/>
      </dsp:txXfrm>
    </dsp:sp>
    <dsp:sp modelId="{FF4AFC96-2D98-402C-B209-1F44E633D594}">
      <dsp:nvSpPr>
        <dsp:cNvPr id="0" name=""/>
        <dsp:cNvSpPr/>
      </dsp:nvSpPr>
      <dsp:spPr>
        <a:xfrm rot="5400000">
          <a:off x="-337528" y="2389940"/>
          <a:ext cx="2374051" cy="1817034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Machine Learning</a:t>
          </a:r>
        </a:p>
      </dsp:txBody>
      <dsp:txXfrm rot="-5400000">
        <a:off x="-59019" y="3019948"/>
        <a:ext cx="1817034" cy="557017"/>
      </dsp:txXfrm>
    </dsp:sp>
    <dsp:sp modelId="{0DC3954D-6104-4207-8242-08468EBB012D}">
      <dsp:nvSpPr>
        <dsp:cNvPr id="0" name=""/>
        <dsp:cNvSpPr/>
      </dsp:nvSpPr>
      <dsp:spPr>
        <a:xfrm rot="5400000">
          <a:off x="4108338" y="-316490"/>
          <a:ext cx="1543133" cy="6398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400" b="0" i="0" kern="1200" dirty="0" err="1"/>
            <a:t>Defining</a:t>
          </a:r>
          <a:r>
            <a:rPr lang="tr-TR" sz="2400" b="0" i="0" kern="1200" dirty="0"/>
            <a:t> </a:t>
          </a:r>
          <a:r>
            <a:rPr lang="tr-TR" sz="2400" b="0" i="0" kern="1200" dirty="0" err="1"/>
            <a:t>machine</a:t>
          </a:r>
          <a:r>
            <a:rPr lang="tr-TR" sz="2400" b="0" i="0" kern="1200" dirty="0"/>
            <a:t> </a:t>
          </a:r>
          <a:r>
            <a:rPr lang="tr-TR" sz="2400" b="0" i="0" kern="1200" dirty="0" err="1"/>
            <a:t>learning</a:t>
          </a:r>
          <a:r>
            <a:rPr lang="tr-TR" sz="2400" b="0" i="0" kern="1200" dirty="0"/>
            <a:t> </a:t>
          </a:r>
          <a:r>
            <a:rPr lang="tr-TR" sz="2400" b="0" i="0" kern="1200" dirty="0" err="1"/>
            <a:t>algorithms</a:t>
          </a:r>
          <a:r>
            <a:rPr lang="tr-TR" sz="2400" b="0" i="0" kern="1200" dirty="0"/>
            <a:t>.</a:t>
          </a:r>
          <a:endParaRPr lang="tr-T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400" kern="1200" dirty="0"/>
            <a:t>Evaluation &amp; </a:t>
          </a:r>
          <a:r>
            <a:rPr lang="tr-TR" sz="2400" kern="1200" dirty="0" err="1"/>
            <a:t>Optimization</a:t>
          </a:r>
          <a:r>
            <a:rPr lang="tr-TR" sz="2400" kern="1200" dirty="0"/>
            <a:t>.</a:t>
          </a:r>
        </a:p>
      </dsp:txBody>
      <dsp:txXfrm rot="-5400000">
        <a:off x="1680415" y="2186763"/>
        <a:ext cx="6323649" cy="1392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54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2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3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0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97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63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00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14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4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20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7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D7ADDA-8167-4055-B6D8-98D53A36D192}" type="datetimeFigureOut">
              <a:rPr lang="tr-TR" smtClean="0"/>
              <a:t>22.10.2020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2E60694-D4A5-4916-845A-A9458A8AA9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1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unar-landscape-star-brown-dwarf-1978303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2.png"/><Relationship Id="rId4" Type="http://schemas.openxmlformats.org/officeDocument/2006/relationships/hyperlink" Target="http://phl.upr.edu/projects/habitable-exoplanets-catalo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Image credit: Lunar Landscape by DasWortewand. CC0 via Pixabay.&#10;">
            <a:extLst>
              <a:ext uri="{FF2B5EF4-FFF2-40B4-BE49-F238E27FC236}">
                <a16:creationId xmlns:a16="http://schemas.microsoft.com/office/drawing/2014/main" id="{B1598FEC-2AD6-47E8-BBC4-79713B693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CC3EBFF-EEB8-43EE-AF1C-BDF9ABA9895D}"/>
              </a:ext>
            </a:extLst>
          </p:cNvPr>
          <p:cNvSpPr txBox="1"/>
          <p:nvPr/>
        </p:nvSpPr>
        <p:spPr>
          <a:xfrm>
            <a:off x="7450317" y="3429000"/>
            <a:ext cx="50244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chemeClr val="bg1"/>
                </a:solidFill>
                <a:latin typeface="Rockwell" panose="02060603020205020403" pitchFamily="18" charset="0"/>
              </a:rPr>
              <a:t>Planet</a:t>
            </a:r>
            <a:r>
              <a:rPr lang="tr-TR" sz="40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Rockwell" panose="02060603020205020403" pitchFamily="18" charset="0"/>
              </a:rPr>
              <a:t>Hunting</a:t>
            </a:r>
            <a:r>
              <a:rPr lang="tr-TR" sz="4000" dirty="0">
                <a:solidFill>
                  <a:schemeClr val="bg1"/>
                </a:solidFill>
                <a:latin typeface="Rockwell" panose="02060603020205020403" pitchFamily="18" charset="0"/>
              </a:rPr>
              <a:t> &amp;  </a:t>
            </a:r>
          </a:p>
          <a:p>
            <a:r>
              <a:rPr lang="tr-TR" sz="4000" dirty="0" err="1">
                <a:solidFill>
                  <a:schemeClr val="bg1"/>
                </a:solidFill>
                <a:latin typeface="Rockwell" panose="02060603020205020403" pitchFamily="18" charset="0"/>
              </a:rPr>
              <a:t>Habitability</a:t>
            </a:r>
            <a:r>
              <a:rPr lang="tr-TR" sz="40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Rockwell" panose="02060603020205020403" pitchFamily="18" charset="0"/>
              </a:rPr>
              <a:t>Detection</a:t>
            </a:r>
            <a:endParaRPr lang="tr-TR" sz="4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E14F2E9-3B88-4CC8-B876-BE1513835F4F}"/>
              </a:ext>
            </a:extLst>
          </p:cNvPr>
          <p:cNvSpPr txBox="1"/>
          <p:nvPr/>
        </p:nvSpPr>
        <p:spPr>
          <a:xfrm>
            <a:off x="0" y="6527260"/>
            <a:ext cx="57391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Image credit: Lunar Landscape by </a:t>
            </a:r>
            <a:r>
              <a:rPr lang="en-US" sz="1400" dirty="0" err="1"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DasWortewand</a:t>
            </a:r>
            <a:r>
              <a:rPr lang="en-US" sz="1400" dirty="0"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. CC0 via </a:t>
            </a:r>
            <a:r>
              <a:rPr lang="en-US" sz="1400" u="none" strike="noStrike" dirty="0" err="1">
                <a:solidFill>
                  <a:schemeClr val="bg1"/>
                </a:solidFill>
                <a:effectLst/>
                <a:latin typeface="Rockwell" panose="020606030202050204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r>
              <a:rPr lang="en-US" sz="1400" dirty="0"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.</a:t>
            </a:r>
          </a:p>
          <a:p>
            <a:br>
              <a:rPr lang="en-US" b="0" i="0" dirty="0">
                <a:effectLst/>
                <a:latin typeface="medium-content-sans-serif-font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910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425293B-18C8-41A0-BD20-B0DEF435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Goal</a:t>
            </a:r>
            <a:r>
              <a:rPr lang="tr-TR" dirty="0"/>
              <a:t> #2: </a:t>
            </a:r>
            <a:r>
              <a:rPr lang="tr-TR" dirty="0" err="1"/>
              <a:t>Habıtabılıty</a:t>
            </a:r>
            <a:r>
              <a:rPr lang="tr-TR" dirty="0"/>
              <a:t> </a:t>
            </a:r>
            <a:r>
              <a:rPr lang="tr-TR" dirty="0" err="1"/>
              <a:t>detectıon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945DD8-6C1C-42D1-8B8A-55009B79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66" y="2292711"/>
            <a:ext cx="4861819" cy="3851787"/>
          </a:xfrm>
        </p:spPr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objective</a:t>
            </a:r>
            <a:r>
              <a:rPr lang="tr-TR" dirty="0"/>
              <a:t> of </a:t>
            </a:r>
            <a:r>
              <a:rPr lang="tr-TR" dirty="0" err="1"/>
              <a:t>exoplanet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is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habitable</a:t>
            </a:r>
            <a:r>
              <a:rPr lang="tr-TR" dirty="0"/>
              <a:t> </a:t>
            </a:r>
            <a:r>
              <a:rPr lang="tr-TR" dirty="0" err="1"/>
              <a:t>planets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stellar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. </a:t>
            </a:r>
          </a:p>
          <a:p>
            <a:r>
              <a:rPr lang="en-US" dirty="0"/>
              <a:t> I extracted the PHL's Exoplanets Catalog to predict habitable planets.</a:t>
            </a:r>
            <a:r>
              <a:rPr lang="tr-TR" dirty="0"/>
              <a:t>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contains observed and modeled parameters for all currently confirmed exoplanets, including those </a:t>
            </a:r>
            <a:r>
              <a:rPr lang="en-US" b="0" i="0" u="none" strike="noStrike" dirty="0">
                <a:solidFill>
                  <a:srgbClr val="0089C9"/>
                </a:solidFill>
                <a:effectLst/>
                <a:hlinkClick r:id="rId4"/>
              </a:rPr>
              <a:t>potentially habitable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</a:rPr>
              <a:t> </a:t>
            </a:r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 descr="ışık içeren bir resim&#10;&#10;Açıklama otomatik olarak oluşturuldu">
            <a:extLst>
              <a:ext uri="{FF2B5EF4-FFF2-40B4-BE49-F238E27FC236}">
                <a16:creationId xmlns:a16="http://schemas.microsoft.com/office/drawing/2014/main" id="{B8B2A112-641A-4E51-9F30-70E336D84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17" y="2292711"/>
            <a:ext cx="5248679" cy="367817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BA2D4D7-1366-486D-817B-BA9A9964926F}"/>
              </a:ext>
            </a:extLst>
          </p:cNvPr>
          <p:cNvSpPr txBox="1"/>
          <p:nvPr/>
        </p:nvSpPr>
        <p:spPr>
          <a:xfrm>
            <a:off x="5958817" y="6070715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“Somewhere, something incredible is waiting </a:t>
            </a:r>
            <a:endParaRPr lang="tr-TR" b="0" i="1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to be known.”</a:t>
            </a:r>
            <a:r>
              <a:rPr lang="tr-TR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Carl Sagan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95357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0EB8A3-8B06-41E2-A579-48BF963C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/>
              <a:t>Data </a:t>
            </a:r>
            <a:r>
              <a:rPr lang="tr-TR" dirty="0" err="1"/>
              <a:t>knowledge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847D437-BC22-42A1-8C13-B066C7B45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148"/>
            <a:ext cx="8248843" cy="3571175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A50B292B-ADCF-4970-AD46-2FC032660FB5}"/>
              </a:ext>
            </a:extLst>
          </p:cNvPr>
          <p:cNvSpPr txBox="1">
            <a:spLocks/>
          </p:cNvSpPr>
          <p:nvPr/>
        </p:nvSpPr>
        <p:spPr>
          <a:xfrm>
            <a:off x="8248842" y="2406660"/>
            <a:ext cx="2958653" cy="41084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my second goal, there are two datasets to handle</a:t>
            </a:r>
            <a:r>
              <a:rPr lang="tr-TR" dirty="0"/>
              <a:t>: </a:t>
            </a:r>
            <a:r>
              <a:rPr lang="tr-TR" dirty="0" err="1"/>
              <a:t>Nasa</a:t>
            </a:r>
            <a:r>
              <a:rPr lang="tr-TR" dirty="0"/>
              <a:t> </a:t>
            </a:r>
            <a:r>
              <a:rPr lang="tr-TR" dirty="0" err="1"/>
              <a:t>Exoplanet</a:t>
            </a:r>
            <a:r>
              <a:rPr lang="tr-TR" dirty="0"/>
              <a:t> Archive </a:t>
            </a:r>
            <a:r>
              <a:rPr lang="tr-TR" dirty="0" err="1"/>
              <a:t>and</a:t>
            </a:r>
            <a:r>
              <a:rPr lang="tr-TR" dirty="0"/>
              <a:t> PHL data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habitability</a:t>
            </a:r>
            <a:r>
              <a:rPr lang="tr-TR" dirty="0"/>
              <a:t> </a:t>
            </a:r>
            <a:r>
              <a:rPr lang="tr-TR" dirty="0" err="1"/>
              <a:t>situations</a:t>
            </a:r>
            <a:r>
              <a:rPr lang="tr-TR" dirty="0"/>
              <a:t>. </a:t>
            </a:r>
          </a:p>
          <a:p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of </a:t>
            </a:r>
            <a:r>
              <a:rPr lang="tr-TR" dirty="0" err="1"/>
              <a:t>planets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stars</a:t>
            </a:r>
            <a:r>
              <a:rPr lang="tr-TR" dirty="0"/>
              <a:t>.</a:t>
            </a:r>
          </a:p>
          <a:p>
            <a:r>
              <a:rPr lang="en-US" dirty="0"/>
              <a:t>The image that lies on the right is picturing missing values in my</a:t>
            </a:r>
            <a:r>
              <a:rPr lang="tr-TR" dirty="0"/>
              <a:t> main</a:t>
            </a:r>
            <a:r>
              <a:rPr lang="en-US" dirty="0"/>
              <a:t> dataset.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548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B7E9622-BDC9-4BB6-A5F1-31FBA2A8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16F530-BA60-412C-9577-BD76E9BC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301679"/>
            <a:ext cx="3910714" cy="3752372"/>
          </a:xfrm>
        </p:spPr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followed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is: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Preprocessing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merging</a:t>
            </a:r>
            <a:endParaRPr lang="tr-TR" dirty="0"/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Handling </a:t>
            </a:r>
            <a:r>
              <a:rPr lang="tr-TR" dirty="0" err="1"/>
              <a:t>missing</a:t>
            </a:r>
            <a:r>
              <a:rPr lang="tr-TR" dirty="0"/>
              <a:t> data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EDA/</a:t>
            </a:r>
            <a:r>
              <a:rPr lang="tr-TR" dirty="0" err="1"/>
              <a:t>Visualization</a:t>
            </a:r>
            <a:endParaRPr lang="tr-TR" dirty="0"/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Data </a:t>
            </a:r>
            <a:r>
              <a:rPr lang="tr-TR" dirty="0" err="1"/>
              <a:t>preparation</a:t>
            </a:r>
            <a:endParaRPr lang="tr-TR" dirty="0"/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SMOTE – </a:t>
            </a:r>
            <a:r>
              <a:rPr lang="tr-TR" dirty="0" err="1"/>
              <a:t>Oversampling</a:t>
            </a:r>
            <a:endParaRPr lang="tr-TR" dirty="0"/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tr-TR" dirty="0"/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Evaluation &amp; </a:t>
            </a:r>
            <a:r>
              <a:rPr lang="tr-TR" dirty="0" err="1"/>
              <a:t>Optimization</a:t>
            </a:r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4305A1-C623-4675-886F-6E2B0CDD6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60" y="2170167"/>
            <a:ext cx="7493540" cy="42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3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BB21DE-7BA1-4CE2-848E-4A026004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Mergıng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05752B-3945-4C2E-9159-7123F2D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260" y="2476587"/>
            <a:ext cx="2898842" cy="3695612"/>
          </a:xfrm>
        </p:spPr>
        <p:txBody>
          <a:bodyPr>
            <a:normAutofit/>
          </a:bodyPr>
          <a:lstStyle/>
          <a:p>
            <a:r>
              <a:rPr lang="tr-TR" dirty="0"/>
              <a:t>As I </a:t>
            </a:r>
            <a:r>
              <a:rPr lang="tr-TR" dirty="0" err="1"/>
              <a:t>said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, 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: NASA </a:t>
            </a:r>
            <a:r>
              <a:rPr lang="tr-TR" dirty="0" err="1"/>
              <a:t>and</a:t>
            </a:r>
            <a:r>
              <a:rPr lang="tr-TR" dirty="0"/>
              <a:t> PHL data.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exoplanet</a:t>
            </a:r>
            <a:r>
              <a:rPr lang="tr-TR" dirty="0"/>
              <a:t> </a:t>
            </a:r>
            <a:r>
              <a:rPr lang="tr-TR" dirty="0" err="1"/>
              <a:t>archive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NASA is </a:t>
            </a:r>
            <a:r>
              <a:rPr lang="tr-TR" dirty="0" err="1"/>
              <a:t>my</a:t>
            </a:r>
            <a:r>
              <a:rPr lang="tr-TR" dirty="0"/>
              <a:t> main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planets</a:t>
            </a:r>
            <a:r>
              <a:rPr lang="tr-TR" dirty="0"/>
              <a:t> &amp; </a:t>
            </a:r>
            <a:r>
              <a:rPr lang="tr-TR" dirty="0" err="1"/>
              <a:t>stars</a:t>
            </a:r>
            <a:r>
              <a:rPr lang="tr-TR" dirty="0"/>
              <a:t>. I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PHL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habitability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2A604C1-E75E-41A6-89D6-6E7279E1D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476587"/>
            <a:ext cx="7791582" cy="36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AB1C05-0162-4FCD-852A-EF1F82EB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Handlıng</a:t>
            </a:r>
            <a:r>
              <a:rPr lang="tr-TR" dirty="0"/>
              <a:t> </a:t>
            </a:r>
            <a:r>
              <a:rPr lang="tr-TR" dirty="0" err="1"/>
              <a:t>mıssıng</a:t>
            </a:r>
            <a:r>
              <a:rPr lang="tr-TR" dirty="0"/>
              <a:t> data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1F107BA-B6F8-4C44-92FB-603BB87494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7" r="13753" b="-2"/>
          <a:stretch/>
        </p:blipFill>
        <p:spPr>
          <a:xfrm>
            <a:off x="984504" y="2265036"/>
            <a:ext cx="5111492" cy="392458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C8BCB0-EB80-435A-9ACA-7CA36CC4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750" y="2348890"/>
            <a:ext cx="5944496" cy="3907158"/>
          </a:xfrm>
        </p:spPr>
        <p:txBody>
          <a:bodyPr anchor="ctr">
            <a:normAutofit lnSpcReduction="10000"/>
          </a:bodyPr>
          <a:lstStyle/>
          <a:p>
            <a:r>
              <a:rPr lang="tr-TR" dirty="0"/>
              <a:t>As can be </a:t>
            </a:r>
            <a:r>
              <a:rPr lang="tr-TR" dirty="0" err="1"/>
              <a:t>seen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picture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, I </a:t>
            </a:r>
            <a:r>
              <a:rPr lang="tr-TR" dirty="0" err="1"/>
              <a:t>have</a:t>
            </a:r>
            <a:r>
              <a:rPr lang="tr-TR" dirty="0"/>
              <a:t> a lot of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.</a:t>
            </a:r>
          </a:p>
          <a:p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followed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problem: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I </a:t>
            </a:r>
            <a:r>
              <a:rPr lang="en-US" dirty="0"/>
              <a:t>remove</a:t>
            </a:r>
            <a:r>
              <a:rPr lang="tr-TR" dirty="0"/>
              <a:t>d</a:t>
            </a:r>
            <a:r>
              <a:rPr lang="en-US" dirty="0"/>
              <a:t> columns with more than 40% missing data</a:t>
            </a:r>
            <a:r>
              <a:rPr lang="tr-TR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I </a:t>
            </a:r>
            <a:r>
              <a:rPr lang="en-US" dirty="0"/>
              <a:t>remove</a:t>
            </a:r>
            <a:r>
              <a:rPr lang="tr-TR" dirty="0"/>
              <a:t>d</a:t>
            </a:r>
            <a:r>
              <a:rPr lang="en-US" dirty="0"/>
              <a:t> categorical features with more than 10 unique values</a:t>
            </a:r>
            <a:r>
              <a:rPr lang="tr-TR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Iterative</a:t>
            </a:r>
            <a:r>
              <a:rPr lang="tr-TR" dirty="0"/>
              <a:t> </a:t>
            </a:r>
            <a:r>
              <a:rPr lang="tr-TR" dirty="0" err="1"/>
              <a:t>imputing</a:t>
            </a:r>
            <a:r>
              <a:rPr lang="tr-TR" dirty="0"/>
              <a:t> on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</a:t>
            </a:r>
          </a:p>
          <a:p>
            <a:r>
              <a:rPr lang="en-US" dirty="0"/>
              <a:t>Right picture indicates the missing values after these steps. In the current situation, just two categorical features are left.</a:t>
            </a:r>
            <a:r>
              <a:rPr lang="tr-TR" dirty="0"/>
              <a:t> </a:t>
            </a:r>
          </a:p>
          <a:p>
            <a:r>
              <a:rPr lang="en-US" dirty="0"/>
              <a:t>I had 131 entries when this step was completed. </a:t>
            </a:r>
            <a:endParaRPr lang="tr-TR" dirty="0"/>
          </a:p>
          <a:p>
            <a:pPr marL="617220" lvl="1" indent="-342900">
              <a:buFont typeface="+mj-lt"/>
              <a:buAutoNum type="arabicPeriod"/>
            </a:pPr>
            <a:endParaRPr lang="tr-TR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29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DC8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7076D1B-657F-4C5D-ACC6-24B39B724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92" y="801792"/>
            <a:ext cx="7834823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8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7B82800-CB2F-4210-941F-990DCF73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Headıng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machıne</a:t>
            </a:r>
            <a:r>
              <a:rPr lang="tr-TR" dirty="0"/>
              <a:t> </a:t>
            </a:r>
            <a:r>
              <a:rPr lang="tr-TR" dirty="0" err="1"/>
              <a:t>learnıng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A8BF82-01B6-4025-8253-0D5A70A3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36" y="2537413"/>
            <a:ext cx="6382213" cy="3835955"/>
          </a:xfrm>
        </p:spPr>
        <p:txBody>
          <a:bodyPr anchor="ctr">
            <a:normAutofit/>
          </a:bodyPr>
          <a:lstStyle/>
          <a:p>
            <a:r>
              <a:rPr lang="en-US" i="0" dirty="0">
                <a:effectLst/>
                <a:latin typeface="Rockwell (Gövde)"/>
              </a:rPr>
              <a:t>Data Preparation:</a:t>
            </a:r>
            <a:endParaRPr lang="tr-TR" i="0" dirty="0">
              <a:effectLst/>
              <a:latin typeface="Rockwell (Gövde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i="0" dirty="0">
                <a:effectLst/>
                <a:latin typeface="Rockwell (Gövde)"/>
              </a:rPr>
              <a:t>Dropping lowly correlated features &amp; selecting highly correlated features for model's dataset.</a:t>
            </a:r>
            <a:endParaRPr lang="tr-TR" i="0" dirty="0">
              <a:effectLst/>
              <a:latin typeface="Rockwell (Gövde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i="0" dirty="0">
                <a:effectLst/>
                <a:latin typeface="Rockwell (Gövde)"/>
              </a:rPr>
              <a:t>After some research, I decided to add these features to model's dataset: planet mass, planet's radial velocity amplitude [m/s], equilibrium temperature [K],planet radius [Earth radii], and orbital period [days]. But I have just planet radius and orbital period, there are so many missing data in the other features.</a:t>
            </a:r>
            <a:endParaRPr lang="tr-TR" i="0" dirty="0">
              <a:effectLst/>
              <a:latin typeface="Rockwell (Gövde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i="0" dirty="0">
                <a:effectLst/>
                <a:latin typeface="Rockwell (Gövde)"/>
              </a:rPr>
              <a:t>Normalization &amp; logarithmic transformations.</a:t>
            </a:r>
            <a:endParaRPr lang="tr-TR" i="0" dirty="0">
              <a:effectLst/>
              <a:latin typeface="Rockwell (Gövde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i="0" dirty="0">
                <a:effectLst/>
                <a:latin typeface="Rockwell (Gövde)"/>
              </a:rPr>
              <a:t>SMOTE – </a:t>
            </a:r>
            <a:r>
              <a:rPr lang="en-US" i="0" dirty="0" err="1">
                <a:effectLst/>
                <a:latin typeface="Rockwell (Gövde)"/>
              </a:rPr>
              <a:t>Oversamplin</a:t>
            </a:r>
            <a:r>
              <a:rPr lang="tr-TR" i="0" dirty="0">
                <a:effectLst/>
                <a:latin typeface="Rockwell (Gövde)"/>
              </a:rPr>
              <a:t>g</a:t>
            </a:r>
            <a:endParaRPr lang="tr-TR" sz="1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5CEA7983-6760-463C-BB23-479B786A7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24" y="2747778"/>
            <a:ext cx="3511240" cy="34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9F0BD33-0665-4F66-9AEA-CB83DCE6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Headıng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machıne</a:t>
            </a:r>
            <a:r>
              <a:rPr lang="tr-TR" dirty="0"/>
              <a:t> </a:t>
            </a:r>
            <a:r>
              <a:rPr lang="tr-TR" dirty="0" err="1"/>
              <a:t>learnıng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3A6CD7-2BFB-40A9-8BD1-56FA8C4D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3661809" cy="3851787"/>
          </a:xfrm>
        </p:spPr>
        <p:txBody>
          <a:bodyPr>
            <a:normAutofit/>
          </a:bodyPr>
          <a:lstStyle/>
          <a:p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  <a:p>
            <a:pPr lvl="1"/>
            <a:r>
              <a:rPr lang="tr-TR" dirty="0"/>
              <a:t>KNN</a:t>
            </a:r>
          </a:p>
          <a:p>
            <a:pPr lvl="1"/>
            <a:r>
              <a:rPr lang="tr-TR" dirty="0" err="1"/>
              <a:t>Linear</a:t>
            </a:r>
            <a:r>
              <a:rPr lang="tr-TR" dirty="0"/>
              <a:t> SVC</a:t>
            </a:r>
          </a:p>
          <a:p>
            <a:pPr lvl="1"/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endParaRPr lang="tr-TR" dirty="0"/>
          </a:p>
          <a:p>
            <a:pPr lvl="1"/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Trees</a:t>
            </a:r>
            <a:endParaRPr lang="tr-TR" dirty="0"/>
          </a:p>
          <a:p>
            <a:pPr lvl="1"/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  <a:p>
            <a:pPr lvl="1"/>
            <a:r>
              <a:rPr lang="tr-TR" dirty="0" err="1"/>
              <a:t>Voting</a:t>
            </a:r>
            <a:r>
              <a:rPr lang="tr-TR" dirty="0"/>
              <a:t> </a:t>
            </a:r>
            <a:r>
              <a:rPr lang="tr-TR" dirty="0" err="1"/>
              <a:t>Classifier</a:t>
            </a:r>
            <a:endParaRPr lang="tr-TR" dirty="0"/>
          </a:p>
          <a:p>
            <a:pPr lvl="1"/>
            <a:r>
              <a:rPr lang="tr-TR" dirty="0" err="1"/>
              <a:t>AdaBoost</a:t>
            </a:r>
            <a:endParaRPr lang="tr-TR" dirty="0"/>
          </a:p>
          <a:p>
            <a:pPr lvl="1"/>
            <a:r>
              <a:rPr lang="tr-TR" dirty="0" err="1"/>
              <a:t>Stochastic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endParaRPr lang="tr-TR" dirty="0"/>
          </a:p>
          <a:p>
            <a:pPr lvl="1"/>
            <a:r>
              <a:rPr lang="tr-TR" dirty="0" err="1"/>
              <a:t>XGBoost</a:t>
            </a:r>
            <a:endParaRPr lang="tr-TR" dirty="0"/>
          </a:p>
          <a:p>
            <a:pPr lvl="1"/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F986FA4C-D626-4E98-8DAA-66A2CD545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86" y="2182247"/>
            <a:ext cx="1729890" cy="4359018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9590780A-F257-488A-B958-BCC1CFEC4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45" y="2223372"/>
            <a:ext cx="1767993" cy="426757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FABCEF4-1999-48A8-B5BE-959A619FD012}"/>
              </a:ext>
            </a:extLst>
          </p:cNvPr>
          <p:cNvSpPr txBox="1"/>
          <p:nvPr/>
        </p:nvSpPr>
        <p:spPr>
          <a:xfrm>
            <a:off x="7460345" y="6448352"/>
            <a:ext cx="366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Random</a:t>
            </a:r>
            <a:r>
              <a:rPr lang="tr-TR" sz="1400" dirty="0"/>
              <a:t> </a:t>
            </a:r>
            <a:r>
              <a:rPr lang="tr-TR" sz="1400" dirty="0" err="1"/>
              <a:t>Forest</a:t>
            </a:r>
            <a:r>
              <a:rPr lang="tr-TR" sz="1400" dirty="0"/>
              <a:t>		   </a:t>
            </a:r>
            <a:r>
              <a:rPr lang="tr-TR" sz="1400" dirty="0" err="1"/>
              <a:t>Decision</a:t>
            </a:r>
            <a:r>
              <a:rPr lang="tr-TR" sz="1400" dirty="0"/>
              <a:t> </a:t>
            </a:r>
            <a:r>
              <a:rPr lang="tr-TR" sz="1400" dirty="0" err="1"/>
              <a:t>Tree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17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3E7711-3D12-4A7D-BD58-798F89BD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evaluatıon</a:t>
            </a:r>
            <a:endParaRPr lang="tr-TR" dirty="0"/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0C0E891C-0236-4DA9-9AD8-D2408CEC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794"/>
            <a:ext cx="5710078" cy="2799927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384B2CE5-EE55-4594-A0F2-74571473B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78" y="2284282"/>
            <a:ext cx="5616427" cy="2880610"/>
          </a:xfrm>
          <a:prstGeom prst="rect">
            <a:avLst/>
          </a:prstGeom>
        </p:spPr>
      </p:pic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4A15F274-8C38-4967-9C31-D51FA6E9A21B}"/>
              </a:ext>
            </a:extLst>
          </p:cNvPr>
          <p:cNvSpPr txBox="1">
            <a:spLocks/>
          </p:cNvSpPr>
          <p:nvPr/>
        </p:nvSpPr>
        <p:spPr>
          <a:xfrm>
            <a:off x="803972" y="5085295"/>
            <a:ext cx="10222992" cy="172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</p:txBody>
      </p:sp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A3C1D38C-986A-4C15-AE05-08E028650910}"/>
              </a:ext>
            </a:extLst>
          </p:cNvPr>
          <p:cNvSpPr txBox="1">
            <a:spLocks/>
          </p:cNvSpPr>
          <p:nvPr/>
        </p:nvSpPr>
        <p:spPr>
          <a:xfrm>
            <a:off x="803972" y="5161912"/>
            <a:ext cx="10324276" cy="109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differences between the two different models set. The second one contains ‘planet radius’ and ‘orbital periods’ features.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460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B79A12-908D-4768-B717-F9DA0C38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Conclusıons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D95EC08-E367-4933-BD09-E71B95F34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303768"/>
            <a:ext cx="4745087" cy="4069600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440D5534-AEDA-4042-B8EA-BEB6F6860722}"/>
              </a:ext>
            </a:extLst>
          </p:cNvPr>
          <p:cNvSpPr txBox="1">
            <a:spLocks/>
          </p:cNvSpPr>
          <p:nvPr/>
        </p:nvSpPr>
        <p:spPr>
          <a:xfrm>
            <a:off x="6221843" y="2718817"/>
            <a:ext cx="5477905" cy="1638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like planet Radius, orbital days, stellar surface gravity, and stellar surface temp have a significant impact on the model.</a:t>
            </a:r>
            <a:endParaRPr lang="tr-TR" dirty="0"/>
          </a:p>
          <a:p>
            <a:r>
              <a:rPr lang="en-US" dirty="0" err="1"/>
              <a:t>XGBoost</a:t>
            </a:r>
            <a:r>
              <a:rPr lang="en-US" dirty="0"/>
              <a:t> is really successful in the task. The model predicted all exoplanets except one.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66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F40B49-D2C0-4D06-BCF7-330A62F3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Introductıon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81E15A-B7D6-4FE4-9BFD-94FA51A1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013" y="2320412"/>
            <a:ext cx="4585234" cy="4366469"/>
          </a:xfrm>
        </p:spPr>
        <p:txBody>
          <a:bodyPr>
            <a:normAutofit/>
          </a:bodyPr>
          <a:lstStyle/>
          <a:p>
            <a:r>
              <a:rPr lang="en-US" b="1" dirty="0"/>
              <a:t>Objectives:</a:t>
            </a:r>
            <a:r>
              <a:rPr lang="en-US" dirty="0"/>
              <a:t> I had two objectives when I started the project. One is to measure how effective is machine learning to detect exoplanets. And the other one is to predict whether a planet is habitable or not.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Solution:</a:t>
            </a:r>
            <a:r>
              <a:rPr lang="tr-TR" dirty="0"/>
              <a:t> </a:t>
            </a:r>
            <a:r>
              <a:rPr lang="en-US" dirty="0"/>
              <a:t>To accomplish these goals, I used three different datasets. I worked on the Kepler data for goal-1 and PHL-</a:t>
            </a:r>
            <a:r>
              <a:rPr lang="en-US" dirty="0" err="1"/>
              <a:t>Hec</a:t>
            </a:r>
            <a:r>
              <a:rPr lang="en-US" dirty="0"/>
              <a:t> data for goal-2. More info is given in the data knowledge sections.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17F1BCE-B473-457C-9291-68DEBB394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320413"/>
            <a:ext cx="5529316" cy="44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76497D-141B-4932-AF60-157A64D5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Workıngs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F78D31-4999-4403-9DEA-3101C5A3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#1: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To include TESS data in the project.</a:t>
            </a:r>
            <a:endParaRPr lang="tr-TR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visual recognition model could be added. </a:t>
            </a:r>
            <a:endParaRPr lang="tr-TR" dirty="0"/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enrich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#2: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habitability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NLP </a:t>
            </a:r>
            <a:r>
              <a:rPr lang="tr-TR" dirty="0" err="1"/>
              <a:t>work</a:t>
            </a:r>
            <a:r>
              <a:rPr lang="tr-TR" dirty="0"/>
              <a:t> on </a:t>
            </a:r>
            <a:r>
              <a:rPr lang="tr-TR" dirty="0" err="1"/>
              <a:t>academic</a:t>
            </a:r>
            <a:r>
              <a:rPr lang="tr-TR" dirty="0"/>
              <a:t> </a:t>
            </a:r>
            <a:r>
              <a:rPr lang="tr-TR" dirty="0" err="1"/>
              <a:t>papers</a:t>
            </a:r>
            <a:r>
              <a:rPr lang="tr-TR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chemical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it is </a:t>
            </a:r>
            <a:r>
              <a:rPr lang="tr-TR" dirty="0" err="1"/>
              <a:t>possible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617220" lvl="1" indent="-342900">
              <a:buFont typeface="+mj-lt"/>
              <a:buAutoNum type="arabicPeriod"/>
            </a:pPr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52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2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26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2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2" name="Rectangle 32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gece, nesne, açık hava, ışık içeren bir resim&#10;&#10;Açıklama otomatik olarak oluşturuldu">
            <a:extLst>
              <a:ext uri="{FF2B5EF4-FFF2-40B4-BE49-F238E27FC236}">
                <a16:creationId xmlns:a16="http://schemas.microsoft.com/office/drawing/2014/main" id="{F461EE50-1C89-4C11-A380-4E5F818253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3" b="1411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3" name="Rectangle 34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2B42ABD-6DE7-4B49-851D-5C3196C6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211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BD09F7-A97E-4886-B4BB-DCD01223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Goal</a:t>
            </a:r>
            <a:r>
              <a:rPr lang="tr-TR" dirty="0"/>
              <a:t> #1: Planet </a:t>
            </a:r>
            <a:r>
              <a:rPr lang="tr-TR" dirty="0" err="1"/>
              <a:t>huntıng</a:t>
            </a:r>
            <a:endParaRPr lang="tr-T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201EC6A1-EFDD-4F6F-962F-D262D6F7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625" y="2320925"/>
            <a:ext cx="5373322" cy="4365956"/>
          </a:xfrm>
        </p:spPr>
        <p:txBody>
          <a:bodyPr/>
          <a:lstStyle/>
          <a:p>
            <a:r>
              <a:rPr lang="tr-TR" dirty="0" err="1">
                <a:highlight>
                  <a:srgbClr val="C0C0C0"/>
                </a:highlight>
              </a:rPr>
              <a:t>Exoplanet</a:t>
            </a:r>
            <a:r>
              <a:rPr lang="tr-TR" dirty="0"/>
              <a:t> is </a:t>
            </a:r>
            <a:r>
              <a:rPr lang="en-US" dirty="0"/>
              <a:t>a planet that orbits a star outside our solar system.</a:t>
            </a:r>
            <a:endParaRPr lang="tr-TR" dirty="0"/>
          </a:p>
          <a:p>
            <a:r>
              <a:rPr lang="en-US" dirty="0"/>
              <a:t>There are two exoplanet missions: Kepler and Tess. </a:t>
            </a:r>
            <a:endParaRPr lang="tr-TR" dirty="0"/>
          </a:p>
          <a:p>
            <a:r>
              <a:rPr lang="en-US" dirty="0"/>
              <a:t>Kepler observed </a:t>
            </a:r>
            <a:r>
              <a:rPr lang="en-US" dirty="0">
                <a:solidFill>
                  <a:srgbClr val="0E101A"/>
                </a:solidFill>
                <a:effectLst/>
              </a:rPr>
              <a:t>530,506</a:t>
            </a:r>
            <a:r>
              <a:rPr lang="en-US" dirty="0"/>
              <a:t> stars and discovered </a:t>
            </a:r>
            <a:r>
              <a:rPr lang="en-US" dirty="0">
                <a:solidFill>
                  <a:srgbClr val="0E101A"/>
                </a:solidFill>
                <a:effectLst/>
              </a:rPr>
              <a:t>2,662</a:t>
            </a:r>
            <a:r>
              <a:rPr lang="en-US" b="1" dirty="0">
                <a:solidFill>
                  <a:srgbClr val="0E101A"/>
                </a:solidFill>
                <a:effectLst/>
              </a:rPr>
              <a:t> </a:t>
            </a:r>
            <a:r>
              <a:rPr lang="en-US" dirty="0">
                <a:solidFill>
                  <a:srgbClr val="0E101A"/>
                </a:solidFill>
                <a:effectLst/>
              </a:rPr>
              <a:t>exoplanets</a:t>
            </a:r>
            <a:r>
              <a:rPr lang="en-US" dirty="0"/>
              <a:t> over its lifetime. The continuing mission, Tess discovered 79 confirmed planet and 2,330 candidates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en-US" dirty="0"/>
              <a:t>. </a:t>
            </a:r>
            <a:endParaRPr lang="tr-TR" dirty="0"/>
          </a:p>
        </p:txBody>
      </p:sp>
      <p:pic>
        <p:nvPicPr>
          <p:cNvPr id="9" name="Resim 8" descr="yıldız, ekran, oturma, karanlık içeren bir resim&#10;&#10;Açıklama otomatik olarak oluşturuldu">
            <a:extLst>
              <a:ext uri="{FF2B5EF4-FFF2-40B4-BE49-F238E27FC236}">
                <a16:creationId xmlns:a16="http://schemas.microsoft.com/office/drawing/2014/main" id="{9BFB7151-5631-4865-BE12-5A266F4E6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15" y="2320924"/>
            <a:ext cx="5373322" cy="30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8FA2B7-B6E3-498F-B985-5769CA9B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/>
              <a:t>Data &amp; </a:t>
            </a:r>
            <a:r>
              <a:rPr lang="tr-TR" dirty="0" err="1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0945A5-D6E1-49A1-AB13-2A721B11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300957"/>
            <a:ext cx="6634458" cy="3851787"/>
          </a:xfrm>
        </p:spPr>
        <p:txBody>
          <a:bodyPr>
            <a:normAutofit/>
          </a:bodyPr>
          <a:lstStyle/>
          <a:p>
            <a:r>
              <a:rPr lang="tr-TR" dirty="0"/>
              <a:t>I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Kepler’s</a:t>
            </a:r>
            <a:r>
              <a:rPr lang="tr-TR" dirty="0"/>
              <a:t> </a:t>
            </a:r>
            <a:r>
              <a:rPr lang="tr-TR" dirty="0" err="1"/>
              <a:t>exoplanet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NASA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9564 </a:t>
            </a:r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141 </a:t>
            </a:r>
            <a:r>
              <a:rPr lang="tr-TR" dirty="0" err="1"/>
              <a:t>columns</a:t>
            </a:r>
            <a:r>
              <a:rPr lang="tr-TR" dirty="0"/>
              <a:t>. </a:t>
            </a:r>
          </a:p>
          <a:p>
            <a:r>
              <a:rPr lang="en-US" dirty="0"/>
              <a:t>The columns in this dataset are about </a:t>
            </a:r>
            <a:r>
              <a:rPr lang="en-US" dirty="0" err="1"/>
              <a:t>stellar’s</a:t>
            </a:r>
            <a:r>
              <a:rPr lang="en-US" dirty="0"/>
              <a:t> features but I need time-series flux values for each star to achieve my goal. So, I used the </a:t>
            </a:r>
            <a:r>
              <a:rPr lang="en-US" dirty="0" err="1"/>
              <a:t>lightcurve</a:t>
            </a:r>
            <a:r>
              <a:rPr lang="en-US" dirty="0"/>
              <a:t> package to extract time-series flux data via the </a:t>
            </a:r>
            <a:r>
              <a:rPr lang="en-US" dirty="0" err="1"/>
              <a:t>kepid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gathering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data, I </a:t>
            </a:r>
            <a:r>
              <a:rPr lang="tr-TR" dirty="0" err="1"/>
              <a:t>got</a:t>
            </a:r>
            <a:r>
              <a:rPr lang="tr-TR" dirty="0"/>
              <a:t> a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7888 </a:t>
            </a:r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1627 </a:t>
            </a:r>
            <a:r>
              <a:rPr lang="tr-TR" dirty="0" err="1"/>
              <a:t>columns</a:t>
            </a:r>
            <a:r>
              <a:rPr lang="tr-TR" dirty="0"/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 descr="metin, tablo içeren bir resim&#10;&#10;Açıklama otomatik olarak oluşturuldu">
            <a:extLst>
              <a:ext uri="{FF2B5EF4-FFF2-40B4-BE49-F238E27FC236}">
                <a16:creationId xmlns:a16="http://schemas.microsoft.com/office/drawing/2014/main" id="{70BFD2AC-F329-4291-A7CE-2C734E77A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15" y="2300957"/>
            <a:ext cx="3388181" cy="10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0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BD3445-7E07-40FA-A933-1008D57E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/>
              <a:t>Data &amp; </a:t>
            </a:r>
            <a:r>
              <a:rPr lang="tr-TR" dirty="0" err="1"/>
              <a:t>methodology</a:t>
            </a:r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67C01C-4231-43D7-A375-B079831C8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3" y="2208035"/>
            <a:ext cx="8764443" cy="4449654"/>
          </a:xfrm>
          <a:prstGeom prst="rect">
            <a:avLst/>
          </a:prstGeom>
        </p:spPr>
      </p:pic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1225A9C2-3877-46A6-B02C-5E0735E9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946" y="2395179"/>
            <a:ext cx="1693326" cy="3724398"/>
          </a:xfrm>
        </p:spPr>
        <p:txBody>
          <a:bodyPr>
            <a:normAutofit/>
          </a:bodyPr>
          <a:lstStyle/>
          <a:p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of a star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exoplanet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exoplanet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66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5CFC28-2BBA-4716-9492-DE98442D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/>
              <a:t>Data &amp; </a:t>
            </a:r>
            <a:r>
              <a:rPr lang="tr-TR" dirty="0" err="1"/>
              <a:t>methodology</a:t>
            </a:r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İçerik Yer Tutucusu 4">
            <a:extLst>
              <a:ext uri="{FF2B5EF4-FFF2-40B4-BE49-F238E27FC236}">
                <a16:creationId xmlns:a16="http://schemas.microsoft.com/office/drawing/2014/main" id="{34EDF65B-771B-427E-8CD0-9CEDD648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75687"/>
              </p:ext>
            </p:extLst>
          </p:nvPr>
        </p:nvGraphicFramePr>
        <p:xfrm>
          <a:off x="984504" y="2225422"/>
          <a:ext cx="10222992" cy="4526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066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7EAA6D-79F4-424D-A52A-D4234AAF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/>
              <a:t>Data &amp; </a:t>
            </a:r>
            <a:r>
              <a:rPr lang="tr-TR" dirty="0" err="1"/>
              <a:t>methodology</a:t>
            </a:r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3F0B090F-7242-4DBD-B99C-0B8262592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20406"/>
              </p:ext>
            </p:extLst>
          </p:nvPr>
        </p:nvGraphicFramePr>
        <p:xfrm>
          <a:off x="984505" y="2225422"/>
          <a:ext cx="8060815" cy="4526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5F8476DB-AFE5-49BE-9E86-3D801F46D9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963" y="2225422"/>
            <a:ext cx="2905066" cy="19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9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B930EF-7F2D-46F4-AE71-6C53432E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Machıne</a:t>
            </a:r>
            <a:r>
              <a:rPr lang="tr-TR" dirty="0"/>
              <a:t> </a:t>
            </a:r>
            <a:r>
              <a:rPr lang="tr-TR" dirty="0" err="1"/>
              <a:t>learnıng</a:t>
            </a:r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218BCDE0-79A9-4105-9705-1B1A9F962D7F}"/>
              </a:ext>
            </a:extLst>
          </p:cNvPr>
          <p:cNvSpPr>
            <a:spLocks noGrp="1"/>
          </p:cNvSpPr>
          <p:nvPr/>
        </p:nvSpPr>
        <p:spPr>
          <a:xfrm>
            <a:off x="984503" y="2219632"/>
            <a:ext cx="5029200" cy="4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: </a:t>
            </a:r>
          </a:p>
        </p:txBody>
      </p:sp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CC300A8E-C005-42D7-885C-B4C6EB746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83" y="2585150"/>
            <a:ext cx="2332377" cy="3094884"/>
          </a:xfrm>
          <a:prstGeom prst="rect">
            <a:avLst/>
          </a:prstGeom>
        </p:spPr>
      </p:pic>
      <p:pic>
        <p:nvPicPr>
          <p:cNvPr id="11" name="Resim 10" descr="tablo içeren bir resim&#10;&#10;Açıklama otomatik olarak oluşturuldu">
            <a:extLst>
              <a:ext uri="{FF2B5EF4-FFF2-40B4-BE49-F238E27FC236}">
                <a16:creationId xmlns:a16="http://schemas.microsoft.com/office/drawing/2014/main" id="{74E4E29A-5390-46E5-9809-9AF1C2931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80" y="2531806"/>
            <a:ext cx="2283016" cy="3201573"/>
          </a:xfrm>
          <a:prstGeom prst="rect">
            <a:avLst/>
          </a:prstGeom>
        </p:spPr>
      </p:pic>
      <p:pic>
        <p:nvPicPr>
          <p:cNvPr id="17" name="Resim 16" descr="tablo içeren bir resim&#10;&#10;Açıklama otomatik olarak oluşturuldu">
            <a:extLst>
              <a:ext uri="{FF2B5EF4-FFF2-40B4-BE49-F238E27FC236}">
                <a16:creationId xmlns:a16="http://schemas.microsoft.com/office/drawing/2014/main" id="{BD05D51F-1348-4E5D-825B-694B927DCF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3" y="2655110"/>
            <a:ext cx="5404960" cy="3078269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3A9F02C9-0019-4F0F-AACA-411E30050C8F}"/>
              </a:ext>
            </a:extLst>
          </p:cNvPr>
          <p:cNvSpPr txBox="1"/>
          <p:nvPr/>
        </p:nvSpPr>
        <p:spPr>
          <a:xfrm>
            <a:off x="6490784" y="5760949"/>
            <a:ext cx="471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</a:t>
            </a:r>
            <a:r>
              <a:rPr lang="tr-TR" dirty="0" err="1"/>
              <a:t>tables</a:t>
            </a:r>
            <a:r>
              <a:rPr lang="tr-TR" dirty="0"/>
              <a:t> of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7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BFE86C-9A45-47DF-AFDD-9A84104B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Conclusıons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1D50412-22AD-449B-9183-27DEA38B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454852"/>
            <a:ext cx="4741235" cy="3918516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A381115C-F9F7-4276-95D8-AFE4BC813F39}"/>
              </a:ext>
            </a:extLst>
          </p:cNvPr>
          <p:cNvSpPr txBox="1">
            <a:spLocks/>
          </p:cNvSpPr>
          <p:nvPr/>
        </p:nvSpPr>
        <p:spPr>
          <a:xfrm>
            <a:off x="5725739" y="2511340"/>
            <a:ext cx="5481757" cy="371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 </a:t>
            </a:r>
            <a:r>
              <a:rPr lang="tr-TR" dirty="0" err="1"/>
              <a:t>got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is </a:t>
            </a:r>
            <a:r>
              <a:rPr lang="tr-TR" dirty="0" err="1"/>
              <a:t>approximately</a:t>
            </a:r>
            <a:r>
              <a:rPr lang="tr-TR" dirty="0"/>
              <a:t> 67% </a:t>
            </a:r>
            <a:r>
              <a:rPr lang="tr-TR" dirty="0" err="1"/>
              <a:t>for</a:t>
            </a:r>
            <a:r>
              <a:rPr lang="tr-TR" dirty="0"/>
              <a:t> test </a:t>
            </a:r>
            <a:r>
              <a:rPr lang="tr-TR" dirty="0" err="1"/>
              <a:t>accuracy</a:t>
            </a:r>
            <a:r>
              <a:rPr lang="tr-TR" dirty="0"/>
              <a:t>. </a:t>
            </a:r>
          </a:p>
          <a:p>
            <a:r>
              <a:rPr lang="en-US" dirty="0"/>
              <a:t>I could say M.L models are not so good at hunting for exoplanets. But it isn't complete defeat though.</a:t>
            </a:r>
            <a:endParaRPr lang="tr-TR" dirty="0"/>
          </a:p>
          <a:p>
            <a:r>
              <a:rPr lang="en-US" sz="2000" dirty="0"/>
              <a:t>The biggest factor in determining exoplanet candidacy is the </a:t>
            </a:r>
            <a:r>
              <a:rPr lang="tr-TR" sz="2000" dirty="0"/>
              <a:t>minimum </a:t>
            </a:r>
            <a:r>
              <a:rPr lang="tr-TR" sz="2000" dirty="0" err="1"/>
              <a:t>flux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</a:t>
            </a:r>
            <a:r>
              <a:rPr lang="tr-TR" dirty="0" err="1"/>
              <a:t>tables</a:t>
            </a:r>
            <a:r>
              <a:rPr lang="tr-TR" dirty="0"/>
              <a:t>. </a:t>
            </a:r>
            <a:endParaRPr lang="en-US" sz="2000" dirty="0"/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5645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942</Words>
  <Application>Microsoft Office PowerPoint</Application>
  <PresentationFormat>Geniş ekran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30" baseType="lpstr">
      <vt:lpstr>arial</vt:lpstr>
      <vt:lpstr>Calibri</vt:lpstr>
      <vt:lpstr>medium-content-sans-serif-font</vt:lpstr>
      <vt:lpstr>Rockwell</vt:lpstr>
      <vt:lpstr>Rockwell (Gövde)</vt:lpstr>
      <vt:lpstr>Rockwell Condensed</vt:lpstr>
      <vt:lpstr>Rockwell Extra Bold</vt:lpstr>
      <vt:lpstr>Wingdings</vt:lpstr>
      <vt:lpstr>Tahta Yazı</vt:lpstr>
      <vt:lpstr>PowerPoint Sunusu</vt:lpstr>
      <vt:lpstr>Introductıon</vt:lpstr>
      <vt:lpstr>Goal #1: Planet huntıng</vt:lpstr>
      <vt:lpstr>Data &amp; methodology</vt:lpstr>
      <vt:lpstr>Data &amp; methodology</vt:lpstr>
      <vt:lpstr>Data &amp; methodology</vt:lpstr>
      <vt:lpstr>Data &amp; methodology</vt:lpstr>
      <vt:lpstr>Machıne learnıng</vt:lpstr>
      <vt:lpstr>Conclusıons</vt:lpstr>
      <vt:lpstr>Goal #2: Habıtabılıty detectıon</vt:lpstr>
      <vt:lpstr>Data knowledge</vt:lpstr>
      <vt:lpstr>Methodology</vt:lpstr>
      <vt:lpstr>Mergıng the datasets</vt:lpstr>
      <vt:lpstr>Handlıng mıssıng data</vt:lpstr>
      <vt:lpstr>PowerPoint Sunusu</vt:lpstr>
      <vt:lpstr>Headıng to machıne learnıng</vt:lpstr>
      <vt:lpstr>Headıng to machıne learnıng</vt:lpstr>
      <vt:lpstr>evaluatıon</vt:lpstr>
      <vt:lpstr>Conclusıons</vt:lpstr>
      <vt:lpstr>Further Workıngs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ALPER ÇAKIR</dc:creator>
  <cp:lastModifiedBy>ALPER ÇAKIR</cp:lastModifiedBy>
  <cp:revision>6</cp:revision>
  <dcterms:created xsi:type="dcterms:W3CDTF">2020-10-16T19:47:51Z</dcterms:created>
  <dcterms:modified xsi:type="dcterms:W3CDTF">2020-10-22T09:42:48Z</dcterms:modified>
</cp:coreProperties>
</file>