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25" r:id="rId5"/>
    <p:sldId id="327" r:id="rId6"/>
    <p:sldId id="328" r:id="rId7"/>
    <p:sldId id="329" r:id="rId8"/>
    <p:sldId id="331" r:id="rId9"/>
    <p:sldId id="334" r:id="rId10"/>
    <p:sldId id="338" r:id="rId11"/>
    <p:sldId id="340" r:id="rId12"/>
    <p:sldId id="33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05" autoAdjust="0"/>
  </p:normalViewPr>
  <p:slideViewPr>
    <p:cSldViewPr snapToGrid="0">
      <p:cViewPr varScale="1">
        <p:scale>
          <a:sx n="79" d="100"/>
          <a:sy n="79" d="100"/>
        </p:scale>
        <p:origin x="152" y="5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Contributions</a:t>
            </a:r>
          </a:p>
        </c:rich>
      </c:tx>
      <c:layout>
        <c:manualLayout>
          <c:xMode val="edge"/>
          <c:yMode val="edge"/>
          <c:x val="0.32630703607008643"/>
          <c:y val="2.038426206563732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8446082050987357"/>
          <c:y val="0.31119973420206315"/>
          <c:w val="0.23107835898025286"/>
          <c:h val="0.44319077368707427"/>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A8-4D00-9D3D-77AFA039001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2F55-4F4F-B05A-E7B5850B9B8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CA8-4D00-9D3D-77AFA039001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CA8-4D00-9D3D-77AFA0390010}"/>
              </c:ext>
            </c:extLst>
          </c:dPt>
          <c:cat>
            <c:strRef>
              <c:f>Sheet1!$A$2:$A$5</c:f>
              <c:strCache>
                <c:ptCount val="3"/>
                <c:pt idx="0">
                  <c:v>Neha</c:v>
                </c:pt>
                <c:pt idx="1">
                  <c:v>Arun</c:v>
                </c:pt>
                <c:pt idx="2">
                  <c:v>Harish</c:v>
                </c:pt>
              </c:strCache>
            </c:strRef>
          </c:cat>
          <c:val>
            <c:numRef>
              <c:f>Sheet1!$B$2:$B$5</c:f>
              <c:numCache>
                <c:formatCode>General</c:formatCode>
                <c:ptCount val="4"/>
                <c:pt idx="0">
                  <c:v>10</c:v>
                </c:pt>
                <c:pt idx="1">
                  <c:v>12</c:v>
                </c:pt>
                <c:pt idx="2">
                  <c:v>9</c:v>
                </c:pt>
              </c:numCache>
            </c:numRef>
          </c:val>
          <c:extLst>
            <c:ext xmlns:c16="http://schemas.microsoft.com/office/drawing/2014/chart" uri="{C3380CC4-5D6E-409C-BE32-E72D297353CC}">
              <c16:uniqueId val="{00000000-2F55-4F4F-B05A-E7B5850B9B8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4/23/2023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301375" y="4616910"/>
            <a:ext cx="11589249" cy="640080"/>
          </a:xfrm>
        </p:spPr>
        <p:txBody>
          <a:bodyPr/>
          <a:lstStyle/>
          <a:p>
            <a:br>
              <a:rPr lang="en-US" sz="3200" dirty="0">
                <a:effectLst/>
                <a:latin typeface="Bodoni MT Black" panose="02070A03080606020203" pitchFamily="18" charset="0"/>
                <a:ea typeface="Calibri" panose="020F0502020204030204" pitchFamily="34" charset="0"/>
                <a:cs typeface="Times New Roman" panose="02020603050405020304" pitchFamily="18" charset="0"/>
              </a:rPr>
            </a:br>
            <a:r>
              <a:rPr lang="en-US" sz="3200" dirty="0">
                <a:effectLst>
                  <a:innerShdw blurRad="63500" dist="50800" dir="18900000">
                    <a:prstClr val="black">
                      <a:alpha val="50000"/>
                    </a:prstClr>
                  </a:innerShdw>
                </a:effectLst>
                <a:latin typeface="Bodoni MT Black" panose="02070A03080606020203" pitchFamily="18" charset="0"/>
                <a:ea typeface="Calibri" panose="020F0502020204030204" pitchFamily="34" charset="0"/>
                <a:cs typeface="Times New Roman" panose="02020603050405020304" pitchFamily="18" charset="0"/>
              </a:rPr>
              <a:t>NGO MANAGEMENT SYSTEM</a:t>
            </a:r>
            <a:endParaRPr lang="en-US" sz="3200" dirty="0">
              <a:effectLst>
                <a:innerShdw blurRad="63500" dist="50800" dir="18900000">
                  <a:prstClr val="black">
                    <a:alpha val="50000"/>
                  </a:prstClr>
                </a:innerShdw>
              </a:effectLst>
              <a:latin typeface="Bodoni MT Black" panose="02070A03080606020203" pitchFamily="18" charset="0"/>
            </a:endParaRP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TEAM 5</a:t>
            </a:r>
          </a:p>
        </p:txBody>
      </p:sp>
      <p:sp>
        <p:nvSpPr>
          <p:cNvPr id="7" name="Oval 6">
            <a:extLst>
              <a:ext uri="{FF2B5EF4-FFF2-40B4-BE49-F238E27FC236}">
                <a16:creationId xmlns:a16="http://schemas.microsoft.com/office/drawing/2014/main" id="{ED8682C4-460C-2125-8416-5533DD1F5716}"/>
              </a:ext>
            </a:extLst>
          </p:cNvPr>
          <p:cNvSpPr/>
          <p:nvPr/>
        </p:nvSpPr>
        <p:spPr>
          <a:xfrm>
            <a:off x="4239498" y="962952"/>
            <a:ext cx="3544311" cy="3643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290A811B-1066-6106-5F6F-DB2B7A3174D0}"/>
              </a:ext>
            </a:extLst>
          </p:cNvPr>
          <p:cNvSpPr/>
          <p:nvPr/>
        </p:nvSpPr>
        <p:spPr>
          <a:xfrm>
            <a:off x="5671788" y="2424292"/>
            <a:ext cx="679730" cy="720435"/>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641565" y="1392801"/>
            <a:ext cx="7377238" cy="1286634"/>
          </a:xfrm>
        </p:spPr>
        <p:txBody>
          <a:bodyPr/>
          <a:lstStyle/>
          <a:p>
            <a:r>
              <a:rPr lang="en-US" dirty="0"/>
              <a:t>PROBLEM STATEMENT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576719" y="1200791"/>
            <a:ext cx="2451886" cy="396482"/>
          </a:xfrm>
        </p:spPr>
        <p:txBody>
          <a:bodyPr/>
          <a:lstStyle/>
          <a:p>
            <a:r>
              <a:rPr lang="en-US" dirty="0"/>
              <a:t>NGO MANAGEMENT System</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671922" y="2508531"/>
            <a:ext cx="6538621" cy="3700245"/>
          </a:xfrm>
        </p:spPr>
        <p:txBody>
          <a:bodyPr/>
          <a:lstStyle/>
          <a:p>
            <a:pPr marL="342900" indent="-342900">
              <a:buFont typeface="Arial" panose="020B0604020202020204" pitchFamily="34" charset="0"/>
              <a:buChar char="•"/>
            </a:pPr>
            <a:r>
              <a:rPr lang="en-US" sz="2000" spc="0" dirty="0"/>
              <a:t> Liver disease and limb loss impact a large number of people globally, with significant consequences on their quality of life.</a:t>
            </a:r>
          </a:p>
          <a:p>
            <a:pPr marL="342900" indent="-342900">
              <a:buFont typeface="Arial" panose="020B0604020202020204" pitchFamily="34" charset="0"/>
              <a:buChar char="•"/>
            </a:pPr>
            <a:r>
              <a:rPr lang="en-US" sz="2000" spc="0" dirty="0"/>
              <a:t>Access to care and support for these conditions is challenging, and the shortage of organ donors and high cost of prosthetics exacerbate the difficulties faced by affected individuals.</a:t>
            </a:r>
          </a:p>
          <a:p>
            <a:pPr marL="342900" indent="-342900">
              <a:buFont typeface="Arial" panose="020B0604020202020204" pitchFamily="34" charset="0"/>
              <a:buChar char="•"/>
            </a:pPr>
            <a:r>
              <a:rPr lang="en-US" sz="2000" spc="0" dirty="0"/>
              <a:t> A comprehensive system is needed to provide access to resources and support, and facilitate donor-recipient connections.</a:t>
            </a:r>
          </a:p>
        </p:txBody>
      </p:sp>
      <p:pic>
        <p:nvPicPr>
          <p:cNvPr id="10" name="Picture Placeholder 9">
            <a:extLst>
              <a:ext uri="{FF2B5EF4-FFF2-40B4-BE49-F238E27FC236}">
                <a16:creationId xmlns:a16="http://schemas.microsoft.com/office/drawing/2014/main" id="{27A19732-6FB3-3706-CCD7-FBC01642446E}"/>
              </a:ext>
            </a:extLst>
          </p:cNvPr>
          <p:cNvPicPr>
            <a:picLocks noGrp="1" noChangeAspect="1"/>
          </p:cNvPicPr>
          <p:nvPr>
            <p:ph type="pic" sz="quarter" idx="13"/>
          </p:nvPr>
        </p:nvPicPr>
        <p:blipFill>
          <a:blip r:embed="rId2"/>
          <a:srcRect/>
          <a:stretch/>
        </p:blipFill>
        <p:spPr/>
      </p:pic>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524000" y="832104"/>
            <a:ext cx="9144000" cy="824902"/>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1080287"/>
            <a:ext cx="8110728" cy="457200"/>
          </a:xfrm>
        </p:spPr>
        <p:txBody>
          <a:bodyPr/>
          <a:lstStyle/>
          <a:p>
            <a:r>
              <a:rPr lang="en-US" dirty="0"/>
              <a:t>Solution offered</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2040636" y="2447356"/>
            <a:ext cx="8110728" cy="3578540"/>
          </a:xfrm>
        </p:spPr>
        <p:txBody>
          <a:bodyPr/>
          <a:lstStyle/>
          <a:p>
            <a:r>
              <a:rPr lang="en-US" sz="2000" b="0" i="0" dirty="0">
                <a:solidFill>
                  <a:srgbClr val="374151"/>
                </a:solidFill>
                <a:effectLst/>
                <a:latin typeface="Söhne"/>
              </a:rPr>
              <a:t>The AED Final Project, an NGO management system, can address the challenges faced by individuals with liver disease and limb loss by providing access to resources and support. </a:t>
            </a:r>
          </a:p>
          <a:p>
            <a:r>
              <a:rPr lang="en-US" sz="2000" b="0" i="0" dirty="0">
                <a:solidFill>
                  <a:srgbClr val="374151"/>
                </a:solidFill>
                <a:effectLst/>
                <a:latin typeface="Söhne"/>
              </a:rPr>
              <a:t>The system can also facilitate connections between donors and recipients, addressing the shortage of organ donors for liver transplants and the high cost of prosthetics and rehabilitation services. </a:t>
            </a:r>
          </a:p>
          <a:p>
            <a:r>
              <a:rPr lang="en-US" sz="2000" b="0" i="0" dirty="0">
                <a:solidFill>
                  <a:srgbClr val="374151"/>
                </a:solidFill>
                <a:effectLst/>
                <a:latin typeface="Söhne"/>
              </a:rPr>
              <a:t>Through its comprehensive approach, the NGO management system can improve the quality of life for individuals with these conditions and help them manage their health effectively.</a:t>
            </a:r>
            <a:endParaRPr lang="en-US" sz="2000" dirty="0"/>
          </a:p>
        </p:txBody>
      </p:sp>
    </p:spTree>
    <p:extLst>
      <p:ext uri="{BB962C8B-B14F-4D97-AF65-F5344CB8AC3E}">
        <p14:creationId xmlns:p14="http://schemas.microsoft.com/office/powerpoint/2010/main" val="292441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5399" y="609600"/>
            <a:ext cx="7994258" cy="914400"/>
          </a:xfrm>
          <a:gradFill>
            <a:gsLst>
              <a:gs pos="41500">
                <a:srgbClr val="DDF1F9"/>
              </a:gs>
              <a:gs pos="0">
                <a:schemeClr val="accent1">
                  <a:lumMod val="20000"/>
                  <a:lumOff val="80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3600" dirty="0"/>
              <a:t>Players and Their contribution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7" name="Content Placeholder 6">
            <a:extLst>
              <a:ext uri="{FF2B5EF4-FFF2-40B4-BE49-F238E27FC236}">
                <a16:creationId xmlns:a16="http://schemas.microsoft.com/office/drawing/2014/main" id="{0B0D840C-72BD-1C31-C4C4-F574D9D52246}"/>
              </a:ext>
            </a:extLst>
          </p:cNvPr>
          <p:cNvSpPr>
            <a:spLocks noGrp="1"/>
          </p:cNvSpPr>
          <p:nvPr>
            <p:ph idx="1"/>
          </p:nvPr>
        </p:nvSpPr>
        <p:spPr>
          <a:xfrm>
            <a:off x="1295399" y="2091449"/>
            <a:ext cx="9820656" cy="4633867"/>
          </a:xfrm>
        </p:spPr>
        <p:txBody>
          <a:bodyPr/>
          <a:lstStyle/>
          <a:p>
            <a:pPr marL="0" indent="0" algn="ctr">
              <a:buNone/>
            </a:pPr>
            <a:r>
              <a:rPr lang="en-US" dirty="0"/>
              <a:t>The project work was a collective </a:t>
            </a:r>
            <a:r>
              <a:rPr lang="en-US" dirty="0" err="1"/>
              <a:t>hardwork</a:t>
            </a:r>
            <a:r>
              <a:rPr lang="en-US" dirty="0"/>
              <a:t> of the team, we have combinedly worked on the UI and Backend. The breakdown of contributions :</a:t>
            </a:r>
          </a:p>
          <a:p>
            <a:r>
              <a:rPr lang="en-US" b="0" i="0" dirty="0">
                <a:solidFill>
                  <a:srgbClr val="1F2328"/>
                </a:solidFill>
                <a:effectLst/>
                <a:latin typeface="Arial Rounded MT Bold" panose="020F0704030504030204" pitchFamily="34" charset="0"/>
              </a:rPr>
              <a:t>Backend  </a:t>
            </a:r>
          </a:p>
          <a:p>
            <a:pPr marL="0" indent="0" algn="ctr">
              <a:buNone/>
            </a:pPr>
            <a:r>
              <a:rPr lang="en-US" b="0" i="0" dirty="0">
                <a:solidFill>
                  <a:srgbClr val="1F2328"/>
                </a:solidFill>
                <a:effectLst/>
              </a:rPr>
              <a:t>   Mails – Arun, Address – Harish. connection – Neha, DB4O – Harish, Employee - Arun         Delivery – Harish, Enterprise – Harish, Legal – Arun, Hospital – Neha, Organ – Neha</a:t>
            </a:r>
          </a:p>
          <a:p>
            <a:pPr marL="0" indent="0" algn="just">
              <a:buNone/>
            </a:pPr>
            <a:r>
              <a:rPr lang="en-US" dirty="0">
                <a:solidFill>
                  <a:srgbClr val="1F2328"/>
                </a:solidFill>
              </a:rPr>
              <a:t> </a:t>
            </a:r>
            <a:r>
              <a:rPr lang="en-US" b="0" i="0" dirty="0">
                <a:solidFill>
                  <a:srgbClr val="1F2328"/>
                </a:solidFill>
                <a:effectLst/>
              </a:rPr>
              <a:t> NGO – Neha, Admin –Arun, Advocate – Arun, Coordination – Harish, Inventory – Harish, Lab –Arun, Limbs – Arun, Role – Harish, Individual roles are handled by </a:t>
            </a:r>
            <a:r>
              <a:rPr lang="en-US" b="0" i="0" dirty="0" err="1">
                <a:solidFill>
                  <a:srgbClr val="1F2328"/>
                </a:solidFill>
                <a:effectLst/>
              </a:rPr>
              <a:t>respectives</a:t>
            </a:r>
            <a:r>
              <a:rPr lang="en-US" b="0" i="0" dirty="0">
                <a:solidFill>
                  <a:srgbClr val="1F2328"/>
                </a:solidFill>
                <a:effectLst/>
              </a:rPr>
              <a:t> User – Neha, User accounts – Harish, </a:t>
            </a:r>
            <a:r>
              <a:rPr lang="en-US" b="0" i="0" dirty="0" err="1">
                <a:solidFill>
                  <a:srgbClr val="1F2328"/>
                </a:solidFill>
                <a:effectLst/>
              </a:rPr>
              <a:t>Workqueue</a:t>
            </a:r>
            <a:r>
              <a:rPr lang="en-US" b="0" i="0" dirty="0">
                <a:solidFill>
                  <a:srgbClr val="1F2328"/>
                </a:solidFill>
                <a:effectLst/>
              </a:rPr>
              <a:t> – Arun.</a:t>
            </a:r>
          </a:p>
          <a:p>
            <a:pPr algn="l"/>
            <a:r>
              <a:rPr lang="en-US" b="0" i="0" dirty="0">
                <a:solidFill>
                  <a:srgbClr val="1F2328"/>
                </a:solidFill>
                <a:effectLst/>
                <a:latin typeface="Arial Rounded MT Bold" panose="020F0704030504030204" pitchFamily="34" charset="0"/>
              </a:rPr>
              <a:t>UI</a:t>
            </a:r>
          </a:p>
          <a:p>
            <a:pPr marL="0" indent="0" algn="l">
              <a:buNone/>
            </a:pPr>
            <a:r>
              <a:rPr lang="en-US" dirty="0">
                <a:solidFill>
                  <a:srgbClr val="1F2328"/>
                </a:solidFill>
              </a:rPr>
              <a:t>  </a:t>
            </a:r>
            <a:r>
              <a:rPr lang="en-US" b="0" i="0" dirty="0">
                <a:solidFill>
                  <a:srgbClr val="1F2328"/>
                </a:solidFill>
                <a:effectLst/>
              </a:rPr>
              <a:t>Main -Arun UI, Admin – Harish, </a:t>
            </a:r>
            <a:r>
              <a:rPr lang="en-US" dirty="0">
                <a:solidFill>
                  <a:srgbClr val="1F2328"/>
                </a:solidFill>
              </a:rPr>
              <a:t>A</a:t>
            </a:r>
            <a:r>
              <a:rPr lang="en-US" b="0" i="0" dirty="0">
                <a:solidFill>
                  <a:srgbClr val="1F2328"/>
                </a:solidFill>
                <a:effectLst/>
              </a:rPr>
              <a:t>dvocate – Neha, </a:t>
            </a:r>
            <a:r>
              <a:rPr lang="en-US" dirty="0">
                <a:solidFill>
                  <a:srgbClr val="1F2328"/>
                </a:solidFill>
              </a:rPr>
              <a:t>D</a:t>
            </a:r>
            <a:r>
              <a:rPr lang="en-US" b="0" i="0" dirty="0">
                <a:solidFill>
                  <a:srgbClr val="1F2328"/>
                </a:solidFill>
                <a:effectLst/>
              </a:rPr>
              <a:t>elivery – Arun, Advocate – Harish,  Coordinator – Arun, Donor – Neha, Lab – Harish, Limb – Harish, Receiver – Arun, System Admin – Neha.</a:t>
            </a:r>
          </a:p>
          <a:p>
            <a:pPr marL="0" indent="0">
              <a:buNone/>
            </a:pPr>
            <a:endParaRPr lang="en-US" dirty="0"/>
          </a:p>
        </p:txBody>
      </p:sp>
      <p:sp>
        <p:nvSpPr>
          <p:cNvPr id="8" name="Footer Placeholder 4">
            <a:extLst>
              <a:ext uri="{FF2B5EF4-FFF2-40B4-BE49-F238E27FC236}">
                <a16:creationId xmlns:a16="http://schemas.microsoft.com/office/drawing/2014/main" id="{28E07DFF-2883-F42E-0100-E317A0E8A425}"/>
              </a:ext>
            </a:extLst>
          </p:cNvPr>
          <p:cNvSpPr txBox="1">
            <a:spLocks/>
          </p:cNvSpPr>
          <p:nvPr/>
        </p:nvSpPr>
        <p:spPr>
          <a:xfrm rot="16200000">
            <a:off x="-585983" y="1233160"/>
            <a:ext cx="2451886" cy="396482"/>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NGO MANAGEMENT System</a:t>
            </a:r>
          </a:p>
        </p:txBody>
      </p:sp>
      <p:graphicFrame>
        <p:nvGraphicFramePr>
          <p:cNvPr id="13" name="Chart 12">
            <a:extLst>
              <a:ext uri="{FF2B5EF4-FFF2-40B4-BE49-F238E27FC236}">
                <a16:creationId xmlns:a16="http://schemas.microsoft.com/office/drawing/2014/main" id="{E20AB8EE-764B-025E-A821-F214B78F69CC}"/>
              </a:ext>
            </a:extLst>
          </p:cNvPr>
          <p:cNvGraphicFramePr/>
          <p:nvPr>
            <p:extLst>
              <p:ext uri="{D42A27DB-BD31-4B8C-83A1-F6EECF244321}">
                <p14:modId xmlns:p14="http://schemas.microsoft.com/office/powerpoint/2010/main" val="1953029825"/>
              </p:ext>
            </p:extLst>
          </p:nvPr>
        </p:nvGraphicFramePr>
        <p:xfrm>
          <a:off x="8359719" y="42151"/>
          <a:ext cx="3584771" cy="18690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srcRect t="29384" b="29384"/>
          <a:stretch/>
        </p:blipFill>
        <p:spPr>
          <a:xfrm>
            <a:off x="7727894" y="126227"/>
            <a:ext cx="4326892" cy="1719072"/>
          </a:xfrm>
        </p:spPr>
      </p:pic>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4294967295"/>
          </p:nvPr>
        </p:nvSpPr>
        <p:spPr>
          <a:xfrm>
            <a:off x="0" y="6019800"/>
            <a:ext cx="457200" cy="184150"/>
          </a:xfrm>
        </p:spPr>
        <p:txBody>
          <a:bodyPr/>
          <a:lstStyle/>
          <a:p>
            <a:fld id="{75DF2D63-3FF5-D547-96B9-BE9CCD1ABA58}" type="slidenum">
              <a:rPr lang="en-US" smtClean="0"/>
              <a:pPr/>
              <a:t>5</a:t>
            </a:fld>
            <a:endParaRPr lang="en-US" dirty="0"/>
          </a:p>
        </p:txBody>
      </p:sp>
      <p:sp>
        <p:nvSpPr>
          <p:cNvPr id="11" name="TextBox 10">
            <a:extLst>
              <a:ext uri="{FF2B5EF4-FFF2-40B4-BE49-F238E27FC236}">
                <a16:creationId xmlns:a16="http://schemas.microsoft.com/office/drawing/2014/main" id="{EAA34779-B97C-E77E-DA7C-CAD276AEF0CE}"/>
              </a:ext>
            </a:extLst>
          </p:cNvPr>
          <p:cNvSpPr txBox="1"/>
          <p:nvPr/>
        </p:nvSpPr>
        <p:spPr>
          <a:xfrm>
            <a:off x="850409" y="1956633"/>
            <a:ext cx="11133895" cy="4247317"/>
          </a:xfrm>
          <a:prstGeom prst="rect">
            <a:avLst/>
          </a:prstGeom>
          <a:noFill/>
        </p:spPr>
        <p:txBody>
          <a:bodyPr wrap="square" rtlCol="0">
            <a:spAutoFit/>
          </a:bodyPr>
          <a:lstStyle/>
          <a:p>
            <a:r>
              <a:rPr lang="en-US" dirty="0"/>
              <a:t>Resource Hub: The Ngo Management System can serve as a centralized resource hub for individuals with liver disease and limb loss, providing them with access to information, support groups, rehabilitation services.</a:t>
            </a:r>
          </a:p>
          <a:p>
            <a:endParaRPr lang="en-US" dirty="0"/>
          </a:p>
          <a:p>
            <a:r>
              <a:rPr lang="en-US" dirty="0"/>
              <a:t>Donor-Recipient Matching: The system can facilitate connections between liver donors and recipients, helping to address the shortage of organs available for transplant. Similarly, the system can connect individuals who are in need of prosthetics with donors or financial assistance programs that can help them afford the cost of these devices.</a:t>
            </a:r>
          </a:p>
          <a:p>
            <a:endParaRPr lang="en-US" dirty="0"/>
          </a:p>
          <a:p>
            <a:r>
              <a:rPr lang="en-US" dirty="0"/>
              <a:t>Tracking and Monitoring: The Ngo Management System can be used to track and monitor the health of individuals with liver disease and limb loss, providing them with personalized recommendations for managing their conditions and alerting them to potential health risks. This feature can help individuals to stay on top of their health and make informed decisions about their care.</a:t>
            </a:r>
          </a:p>
          <a:p>
            <a:endParaRPr lang="en-US" dirty="0"/>
          </a:p>
          <a:p>
            <a:r>
              <a:rPr lang="en-US" dirty="0"/>
              <a:t>Communication and Coordination: The system can facilitate communication and coordination between healthcare providers, social workers, and other support services involved in the care of individuals with liver disease and limb loss. This feature can help to ensure that individuals receive coordinated, high-quality care that addresses all of their needs.</a:t>
            </a:r>
          </a:p>
        </p:txBody>
      </p:sp>
      <p:sp>
        <p:nvSpPr>
          <p:cNvPr id="14" name="TextBox 13">
            <a:extLst>
              <a:ext uri="{FF2B5EF4-FFF2-40B4-BE49-F238E27FC236}">
                <a16:creationId xmlns:a16="http://schemas.microsoft.com/office/drawing/2014/main" id="{529AC08D-030B-EC08-5B85-40971831DC45}"/>
              </a:ext>
            </a:extLst>
          </p:cNvPr>
          <p:cNvSpPr txBox="1"/>
          <p:nvPr/>
        </p:nvSpPr>
        <p:spPr>
          <a:xfrm>
            <a:off x="877824" y="525993"/>
            <a:ext cx="6700206" cy="646331"/>
          </a:xfrm>
          <a:prstGeom prst="rect">
            <a:avLst/>
          </a:prstGeom>
          <a:noFill/>
        </p:spPr>
        <p:txBody>
          <a:bodyPr wrap="square" rtlCol="0">
            <a:spAutoFit/>
          </a:bodyPr>
          <a:lstStyle/>
          <a:p>
            <a:r>
              <a:rPr lang="en-US" sz="3600" dirty="0">
                <a:latin typeface="Bahnschrift SemiBold" panose="020B0502040204020203" pitchFamily="34" charset="0"/>
              </a:rPr>
              <a:t>USE-CASES</a:t>
            </a:r>
          </a:p>
        </p:txBody>
      </p:sp>
    </p:spTree>
    <p:extLst>
      <p:ext uri="{BB962C8B-B14F-4D97-AF65-F5344CB8AC3E}">
        <p14:creationId xmlns:p14="http://schemas.microsoft.com/office/powerpoint/2010/main" val="259085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solidFill>
            <a:schemeClr val="accent1">
              <a:lumMod val="40000"/>
              <a:lumOff val="60000"/>
            </a:schemeClr>
          </a:solidFill>
        </p:spPr>
        <p:txBody>
          <a:bodyPr/>
          <a:lstStyle/>
          <a:p>
            <a:r>
              <a:rPr lang="en-US" dirty="0"/>
              <a:t>Design of the project</a:t>
            </a:r>
          </a:p>
        </p:txBody>
      </p:sp>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6</a:t>
            </a:fld>
            <a:endParaRPr lang="en-US" dirty="0"/>
          </a:p>
        </p:txBody>
      </p:sp>
      <p:pic>
        <p:nvPicPr>
          <p:cNvPr id="35" name="Picture 34">
            <a:extLst>
              <a:ext uri="{FF2B5EF4-FFF2-40B4-BE49-F238E27FC236}">
                <a16:creationId xmlns:a16="http://schemas.microsoft.com/office/drawing/2014/main" id="{BB7BF391-C843-E98F-FC4C-253D46EC18F2}"/>
              </a:ext>
            </a:extLst>
          </p:cNvPr>
          <p:cNvPicPr>
            <a:picLocks noChangeAspect="1"/>
          </p:cNvPicPr>
          <p:nvPr/>
        </p:nvPicPr>
        <p:blipFill>
          <a:blip r:embed="rId2"/>
          <a:stretch>
            <a:fillRect/>
          </a:stretch>
        </p:blipFill>
        <p:spPr>
          <a:xfrm>
            <a:off x="444990" y="169255"/>
            <a:ext cx="408467" cy="2542252"/>
          </a:xfrm>
          <a:prstGeom prst="rect">
            <a:avLst/>
          </a:prstGeom>
        </p:spPr>
      </p:pic>
      <p:pic>
        <p:nvPicPr>
          <p:cNvPr id="41" name="Picture 40">
            <a:extLst>
              <a:ext uri="{FF2B5EF4-FFF2-40B4-BE49-F238E27FC236}">
                <a16:creationId xmlns:a16="http://schemas.microsoft.com/office/drawing/2014/main" id="{D8B7583F-A44E-2A1F-186C-63C9FC881E6E}"/>
              </a:ext>
            </a:extLst>
          </p:cNvPr>
          <p:cNvPicPr>
            <a:picLocks noChangeAspect="1"/>
          </p:cNvPicPr>
          <p:nvPr/>
        </p:nvPicPr>
        <p:blipFill>
          <a:blip r:embed="rId3"/>
          <a:stretch>
            <a:fillRect/>
          </a:stretch>
        </p:blipFill>
        <p:spPr>
          <a:xfrm>
            <a:off x="1109454" y="1675050"/>
            <a:ext cx="10089921" cy="5182949"/>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1142136" y="245458"/>
            <a:ext cx="10495369" cy="530352"/>
          </a:xfrm>
        </p:spPr>
        <p:txBody>
          <a:bodyPr/>
          <a:lstStyle/>
          <a:p>
            <a:r>
              <a:rPr lang="en-US" dirty="0"/>
              <a:t>Enterprises roles</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853457" y="1003413"/>
            <a:ext cx="11033743" cy="5769621"/>
          </a:xfrm>
          <a:solidFill>
            <a:schemeClr val="accent1"/>
          </a:solidFill>
        </p:spPr>
        <p:txBody>
          <a:bodyPr/>
          <a:lstStyle/>
          <a:p>
            <a:pPr algn="l">
              <a:spcBef>
                <a:spcPts val="0"/>
              </a:spcBef>
              <a:buFont typeface="+mj-lt"/>
              <a:buAutoNum type="arabicPeriod"/>
            </a:pPr>
            <a:r>
              <a:rPr lang="en-US" b="1" i="0" u="sng" dirty="0">
                <a:solidFill>
                  <a:srgbClr val="374151"/>
                </a:solidFill>
                <a:effectLst/>
              </a:rPr>
              <a:t>Liver Enterprise</a:t>
            </a:r>
            <a:r>
              <a:rPr lang="en-US" b="0" i="0" dirty="0">
                <a:solidFill>
                  <a:srgbClr val="374151"/>
                </a:solidFill>
                <a:effectLst/>
              </a:rPr>
              <a:t>: The Liver enterprise can be responsible for managing the transplantation process, including donor evaluation, organ procurement, and transplantation surgery. They can also provide medical expertise in the diagnosis, treatment, and management of liver disease and work with the Legal enterprise to ensure that the project is in compliance with all relevant laws and regulations.</a:t>
            </a:r>
          </a:p>
          <a:p>
            <a:pPr algn="l">
              <a:spcBef>
                <a:spcPts val="0"/>
              </a:spcBef>
              <a:buFont typeface="+mj-lt"/>
              <a:buAutoNum type="arabicPeriod"/>
            </a:pPr>
            <a:r>
              <a:rPr lang="en-US" b="1" i="0" u="sng" dirty="0">
                <a:solidFill>
                  <a:srgbClr val="374151"/>
                </a:solidFill>
                <a:effectLst/>
              </a:rPr>
              <a:t>Legal Enterprise</a:t>
            </a:r>
            <a:r>
              <a:rPr lang="en-US" b="0" i="0" dirty="0">
                <a:solidFill>
                  <a:srgbClr val="374151"/>
                </a:solidFill>
                <a:effectLst/>
              </a:rPr>
              <a:t>: The Legal enterprise can provide legal expertise in the areas of healthcare regulations, patient confidentiality, liability, and medical malpractice. They can ensure that the project is in compliance with all relevant laws and regulations, and provide legal advice and support as needed.</a:t>
            </a:r>
          </a:p>
          <a:p>
            <a:pPr algn="l">
              <a:spcBef>
                <a:spcPts val="0"/>
              </a:spcBef>
              <a:buFont typeface="+mj-lt"/>
              <a:buAutoNum type="arabicPeriod"/>
            </a:pPr>
            <a:r>
              <a:rPr lang="en-US" b="1" i="0" u="sng" dirty="0">
                <a:solidFill>
                  <a:srgbClr val="374151"/>
                </a:solidFill>
                <a:effectLst/>
              </a:rPr>
              <a:t>Hospital Enterprise</a:t>
            </a:r>
            <a:r>
              <a:rPr lang="en-US" b="0" i="0" dirty="0">
                <a:solidFill>
                  <a:srgbClr val="374151"/>
                </a:solidFill>
                <a:effectLst/>
              </a:rPr>
              <a:t>: The Hospital enterprise can provide medical care to patients with liver disease and limb loss. They can collaborate with the Liver and Limbs enterprises to provide transplantation surgery and prosthetic or orthotic services. They can also work with the Legal enterprise to ensure that patient confidentiality and privacy are protected.</a:t>
            </a:r>
          </a:p>
          <a:p>
            <a:pPr algn="l">
              <a:spcBef>
                <a:spcPts val="0"/>
              </a:spcBef>
              <a:buFont typeface="+mj-lt"/>
              <a:buAutoNum type="arabicPeriod"/>
            </a:pPr>
            <a:r>
              <a:rPr lang="en-US" b="1" i="0" u="sng" dirty="0">
                <a:solidFill>
                  <a:srgbClr val="374151"/>
                </a:solidFill>
                <a:effectLst/>
              </a:rPr>
              <a:t>Delivery Enterprise</a:t>
            </a:r>
            <a:r>
              <a:rPr lang="en-US" b="0" i="0" dirty="0">
                <a:solidFill>
                  <a:srgbClr val="374151"/>
                </a:solidFill>
                <a:effectLst/>
              </a:rPr>
              <a:t>: The Delivery enterprise can be responsible for the transportation and delivery of medical supplies, drugs, organs, and prosthetics or orthotics. They can ensure that these items are transported safely and efficiently, adhering to all relevant regulatory requirements.</a:t>
            </a:r>
          </a:p>
          <a:p>
            <a:endParaRPr lang="en-US" sz="2000" spc="0" dirty="0">
              <a:ea typeface="+mn-lt"/>
              <a:cs typeface="+mn-lt"/>
            </a:endParaRPr>
          </a:p>
        </p:txBody>
      </p:sp>
      <p:pic>
        <p:nvPicPr>
          <p:cNvPr id="5" name="Picture 4">
            <a:extLst>
              <a:ext uri="{FF2B5EF4-FFF2-40B4-BE49-F238E27FC236}">
                <a16:creationId xmlns:a16="http://schemas.microsoft.com/office/drawing/2014/main" id="{449E70ED-E00B-A903-7A9B-E0131D763852}"/>
              </a:ext>
            </a:extLst>
          </p:cNvPr>
          <p:cNvPicPr>
            <a:picLocks noChangeAspect="1"/>
          </p:cNvPicPr>
          <p:nvPr/>
        </p:nvPicPr>
        <p:blipFill>
          <a:blip r:embed="rId2"/>
          <a:stretch>
            <a:fillRect/>
          </a:stretch>
        </p:blipFill>
        <p:spPr>
          <a:xfrm>
            <a:off x="444990" y="159142"/>
            <a:ext cx="408467" cy="2542252"/>
          </a:xfrm>
          <a:prstGeom prst="rect">
            <a:avLst/>
          </a:prstGeom>
        </p:spPr>
      </p:pic>
    </p:spTree>
    <p:extLst>
      <p:ext uri="{BB962C8B-B14F-4D97-AF65-F5344CB8AC3E}">
        <p14:creationId xmlns:p14="http://schemas.microsoft.com/office/powerpoint/2010/main" val="40942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1142136" y="245458"/>
            <a:ext cx="10495369" cy="530352"/>
          </a:xfrm>
        </p:spPr>
        <p:txBody>
          <a:bodyPr/>
          <a:lstStyle/>
          <a:p>
            <a:r>
              <a:rPr lang="en-US" dirty="0"/>
              <a:t>Enterprises roles</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853457" y="995320"/>
            <a:ext cx="10993283" cy="5801989"/>
          </a:xfrm>
          <a:solidFill>
            <a:schemeClr val="accent1"/>
          </a:solidFill>
        </p:spPr>
        <p:txBody>
          <a:bodyPr/>
          <a:lstStyle/>
          <a:p>
            <a:pPr algn="l">
              <a:spcBef>
                <a:spcPts val="0"/>
              </a:spcBef>
            </a:pPr>
            <a:r>
              <a:rPr lang="en-US" sz="2000" spc="0" dirty="0">
                <a:ea typeface="+mn-lt"/>
                <a:cs typeface="+mn-lt"/>
              </a:rPr>
              <a:t>5.</a:t>
            </a:r>
            <a:r>
              <a:rPr lang="en-US" sz="2000" b="1" u="sng" spc="0" dirty="0">
                <a:ea typeface="+mn-lt"/>
                <a:cs typeface="+mn-lt"/>
              </a:rPr>
              <a:t>Limbs Enterprise</a:t>
            </a:r>
            <a:r>
              <a:rPr lang="en-US" sz="2000" spc="0" dirty="0">
                <a:ea typeface="+mn-lt"/>
                <a:cs typeface="+mn-lt"/>
              </a:rPr>
              <a:t>: The Limbs enterprise can provide prosthetic and orthotic services to people with limb loss. They can collaborate with the Hospital enterprise to ensure that patients receive the necessary care and treatment.</a:t>
            </a:r>
          </a:p>
          <a:p>
            <a:pPr algn="l">
              <a:spcBef>
                <a:spcPts val="0"/>
              </a:spcBef>
            </a:pPr>
            <a:r>
              <a:rPr lang="en-US" sz="2000" b="1" u="sng" spc="0" dirty="0">
                <a:ea typeface="+mn-lt"/>
                <a:cs typeface="+mn-lt"/>
              </a:rPr>
              <a:t>6.Coordination Enterprise</a:t>
            </a:r>
            <a:r>
              <a:rPr lang="en-US" sz="2000" spc="0" dirty="0">
                <a:ea typeface="+mn-lt"/>
                <a:cs typeface="+mn-lt"/>
              </a:rPr>
              <a:t>: The Coordination enterprise can manage the overall coordination of the project, including communication and networking between users, recruitment of donors and recipients, and fundraising activities. They can also coordinate with other enterprises to ensure that the project's objectives are being met.</a:t>
            </a:r>
          </a:p>
          <a:p>
            <a:pPr algn="l">
              <a:spcBef>
                <a:spcPts val="0"/>
              </a:spcBef>
            </a:pPr>
            <a:r>
              <a:rPr lang="en-US" sz="2000" b="1" u="sng" spc="0" dirty="0">
                <a:ea typeface="+mn-lt"/>
                <a:cs typeface="+mn-lt"/>
              </a:rPr>
              <a:t>7.Inventory Enterprise</a:t>
            </a:r>
            <a:r>
              <a:rPr lang="en-US" sz="2000" spc="0" dirty="0">
                <a:ea typeface="+mn-lt"/>
                <a:cs typeface="+mn-lt"/>
              </a:rPr>
              <a:t>: The Inventory enterprise can be responsible for managing the procurement, storage, and distribution of medical supplies, drugs, organs, prosthetics, and orthotics required for the treatment and care of people with liver disease and limb loss. They can ensure that these items are available to patients when needed.</a:t>
            </a:r>
          </a:p>
          <a:p>
            <a:pPr algn="l">
              <a:spcBef>
                <a:spcPts val="0"/>
              </a:spcBef>
            </a:pPr>
            <a:r>
              <a:rPr lang="en-US" sz="2000" b="1" u="sng" spc="0" dirty="0">
                <a:ea typeface="+mn-lt"/>
                <a:cs typeface="+mn-lt"/>
              </a:rPr>
              <a:t>8.Lab Enterprise</a:t>
            </a:r>
            <a:r>
              <a:rPr lang="en-US" sz="2000" spc="0" dirty="0">
                <a:ea typeface="+mn-lt"/>
                <a:cs typeface="+mn-lt"/>
              </a:rPr>
              <a:t>: The Lab enterprise can provide laboratory services to evaluate organ function and monitor the progress of patients with liver disease. They can collaborate with the Liver enterprise to ensure that donors and recipients are evaluated thoroughly and that the transplantation surgery is successful.</a:t>
            </a:r>
          </a:p>
          <a:p>
            <a:pPr algn="l"/>
            <a:endParaRPr lang="en-US" sz="2000" spc="0" dirty="0">
              <a:ea typeface="+mn-lt"/>
              <a:cs typeface="+mn-lt"/>
            </a:endParaRPr>
          </a:p>
        </p:txBody>
      </p:sp>
      <p:pic>
        <p:nvPicPr>
          <p:cNvPr id="5" name="Picture 4">
            <a:extLst>
              <a:ext uri="{FF2B5EF4-FFF2-40B4-BE49-F238E27FC236}">
                <a16:creationId xmlns:a16="http://schemas.microsoft.com/office/drawing/2014/main" id="{B88852C5-017F-A4B2-8528-40D468DAE089}"/>
              </a:ext>
            </a:extLst>
          </p:cNvPr>
          <p:cNvPicPr>
            <a:picLocks noChangeAspect="1"/>
          </p:cNvPicPr>
          <p:nvPr/>
        </p:nvPicPr>
        <p:blipFill>
          <a:blip r:embed="rId2"/>
          <a:stretch>
            <a:fillRect/>
          </a:stretch>
        </p:blipFill>
        <p:spPr>
          <a:xfrm>
            <a:off x="444990" y="245458"/>
            <a:ext cx="408467" cy="2542252"/>
          </a:xfrm>
          <a:prstGeom prst="rect">
            <a:avLst/>
          </a:prstGeom>
        </p:spPr>
      </p:pic>
    </p:spTree>
    <p:extLst>
      <p:ext uri="{BB962C8B-B14F-4D97-AF65-F5344CB8AC3E}">
        <p14:creationId xmlns:p14="http://schemas.microsoft.com/office/powerpoint/2010/main" val="168625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1537487" y="1485302"/>
            <a:ext cx="9118798" cy="3887396"/>
          </a:xfrm>
        </p:spPr>
        <p:txBody>
          <a:bodyPr/>
          <a:lstStyle/>
          <a:p>
            <a:r>
              <a:rPr lang="en-US" dirty="0"/>
              <a:t>Thank You</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Neha Reddy </a:t>
            </a:r>
            <a:r>
              <a:rPr lang="en-US" sz="2000" cap="all" spc="0" dirty="0" err="1"/>
              <a:t>damannagari</a:t>
            </a:r>
            <a:r>
              <a:rPr lang="en-US" sz="2000" cap="all" spc="0" dirty="0"/>
              <a:t>, Arun Balasubramanian, harish </a:t>
            </a:r>
            <a:r>
              <a:rPr lang="en-US" sz="2000" cap="all" spc="0" dirty="0" err="1"/>
              <a:t>rao</a:t>
            </a:r>
            <a:r>
              <a:rPr lang="en-US" sz="2000" cap="all" spc="0" dirty="0"/>
              <a:t> </a:t>
            </a:r>
            <a:r>
              <a:rPr lang="en-US" sz="2000" cap="all" spc="0" dirty="0" err="1"/>
              <a:t>takkallapally</a:t>
            </a:r>
            <a:endParaRPr lang="en-US" sz="2000" cap="all" spc="0" dirty="0"/>
          </a:p>
        </p:txBody>
      </p:sp>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{0A15C7D5-12B6-4A0C-85CE-A8E81CA4C7F2}tf67061901_win32</Template>
  <TotalTime>101</TotalTime>
  <Words>1000</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Rounded MT Bold</vt:lpstr>
      <vt:lpstr>Bahnschrift SemiBold</vt:lpstr>
      <vt:lpstr>Bodoni MT Black</vt:lpstr>
      <vt:lpstr>Calibri</vt:lpstr>
      <vt:lpstr>Daytona Condensed Light</vt:lpstr>
      <vt:lpstr>Posterama</vt:lpstr>
      <vt:lpstr>Söhne</vt:lpstr>
      <vt:lpstr>Office Theme</vt:lpstr>
      <vt:lpstr> NGO MANAGEMENT SYSTEM</vt:lpstr>
      <vt:lpstr>PROBLEM STATEMENT</vt:lpstr>
      <vt:lpstr>Solution offered</vt:lpstr>
      <vt:lpstr>Players and Their contribution</vt:lpstr>
      <vt:lpstr>PowerPoint Presentation</vt:lpstr>
      <vt:lpstr>Design of the project</vt:lpstr>
      <vt:lpstr>Enterprises roles</vt:lpstr>
      <vt:lpstr>Enterprises roles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NGO MANAGEMENT SYSTEM</dc:title>
  <dc:creator>Neha Reddy</dc:creator>
  <cp:lastModifiedBy>Neha Reddy</cp:lastModifiedBy>
  <cp:revision>3</cp:revision>
  <dcterms:created xsi:type="dcterms:W3CDTF">2023-04-24T01:16:31Z</dcterms:created>
  <dcterms:modified xsi:type="dcterms:W3CDTF">2023-04-24T03:03:52Z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