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412" r:id="rId4"/>
    <p:sldId id="260" r:id="rId5"/>
    <p:sldId id="413" r:id="rId6"/>
    <p:sldId id="263" r:id="rId7"/>
    <p:sldId id="362" r:id="rId8"/>
    <p:sldId id="287" r:id="rId9"/>
    <p:sldId id="416" r:id="rId10"/>
    <p:sldId id="421" r:id="rId11"/>
    <p:sldId id="269" r:id="rId12"/>
    <p:sldId id="420" r:id="rId13"/>
    <p:sldId id="419" r:id="rId14"/>
    <p:sldId id="418" r:id="rId15"/>
    <p:sldId id="366" r:id="rId16"/>
    <p:sldId id="369" r:id="rId17"/>
    <p:sldId id="423" r:id="rId18"/>
    <p:sldId id="365" r:id="rId19"/>
    <p:sldId id="422" r:id="rId20"/>
    <p:sldId id="342" r:id="rId21"/>
    <p:sldId id="367" r:id="rId22"/>
    <p:sldId id="368" r:id="rId23"/>
    <p:sldId id="378" r:id="rId24"/>
    <p:sldId id="428" r:id="rId25"/>
    <p:sldId id="429" r:id="rId26"/>
    <p:sldId id="377" r:id="rId27"/>
    <p:sldId id="427" r:id="rId28"/>
    <p:sldId id="376" r:id="rId29"/>
    <p:sldId id="370" r:id="rId30"/>
    <p:sldId id="371" r:id="rId31"/>
    <p:sldId id="372" r:id="rId32"/>
    <p:sldId id="373" r:id="rId33"/>
    <p:sldId id="374" r:id="rId34"/>
    <p:sldId id="375" r:id="rId35"/>
    <p:sldId id="293" r:id="rId36"/>
    <p:sldId id="380" r:id="rId37"/>
    <p:sldId id="431" r:id="rId38"/>
    <p:sldId id="432" r:id="rId39"/>
    <p:sldId id="430" r:id="rId40"/>
    <p:sldId id="381" r:id="rId41"/>
    <p:sldId id="382" r:id="rId42"/>
    <p:sldId id="384" r:id="rId43"/>
    <p:sldId id="383" r:id="rId44"/>
    <p:sldId id="385" r:id="rId45"/>
    <p:sldId id="386" r:id="rId46"/>
    <p:sldId id="387" r:id="rId47"/>
    <p:sldId id="388" r:id="rId48"/>
    <p:sldId id="389" r:id="rId49"/>
    <p:sldId id="390" r:id="rId50"/>
    <p:sldId id="392" r:id="rId51"/>
    <p:sldId id="393" r:id="rId52"/>
    <p:sldId id="394" r:id="rId53"/>
    <p:sldId id="396" r:id="rId54"/>
    <p:sldId id="397" r:id="rId55"/>
    <p:sldId id="398" r:id="rId56"/>
    <p:sldId id="399" r:id="rId57"/>
    <p:sldId id="400" r:id="rId58"/>
    <p:sldId id="401" r:id="rId59"/>
    <p:sldId id="379" r:id="rId60"/>
    <p:sldId id="319" r:id="rId61"/>
    <p:sldId id="424" r:id="rId62"/>
    <p:sldId id="425" r:id="rId63"/>
    <p:sldId id="426" r:id="rId64"/>
    <p:sldId id="395" r:id="rId65"/>
    <p:sldId id="320" r:id="rId66"/>
    <p:sldId id="360" r:id="rId67"/>
    <p:sldId id="361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6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9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8E00-AA0F-4037-9565-4673F909999E}" type="datetimeFigureOut">
              <a:rPr lang="en-IN" smtClean="0"/>
              <a:t>19-09-2013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884E-5959-49E1-82CC-FE82D3FAA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5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Reference/Global_Objects/Object/creat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Reference/Global_Objects/Object/getPrototypeO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5524500" cy="1512168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Advanced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err="1" smtClean="0">
                <a:solidFill>
                  <a:srgbClr val="FFFF00"/>
                </a:solidFill>
              </a:rPr>
              <a:t>Javascript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45220" y="2276872"/>
            <a:ext cx="5534892" cy="1387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D.S.R.Murthy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M.Tech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Experience : </a:t>
            </a:r>
            <a:r>
              <a:rPr lang="en-US" dirty="0" smtClean="0">
                <a:solidFill>
                  <a:srgbClr val="002060"/>
                </a:solidFill>
              </a:rPr>
              <a:t>24  </a:t>
            </a:r>
            <a:r>
              <a:rPr lang="en-US" dirty="0">
                <a:solidFill>
                  <a:srgbClr val="002060"/>
                </a:solidFill>
              </a:rPr>
              <a:t>years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5580112" y="0"/>
            <a:ext cx="36576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="1" dirty="0" smtClean="0">
                <a:solidFill>
                  <a:srgbClr val="FF0000"/>
                </a:solidFill>
              </a:rPr>
              <a:t>Specialization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.Net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4.5.1 , C# 5  ,F# 3.0 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WPF 4.5 , 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LightSwitch</a:t>
            </a:r>
            <a:endParaRPr lang="en-US" sz="19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>
              <a:spcBef>
                <a:spcPts val="600"/>
              </a:spcBef>
              <a:defRPr/>
            </a:pP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Linq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4.5 </a:t>
            </a: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sz="19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ADO.Net</a:t>
            </a: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EF 6.0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WCF 4.5 with REST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WF 4.5 with App. Fabric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Silverlight 5.0 with MVVM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ASP.Net</a:t>
            </a: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4.5.1 </a:t>
            </a: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IIS 7/Apache 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ASP.net MVC 5.0,Web API 2.0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Prism 5 with MEF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 Computing (MS Azure )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UML and OOAD  with MS Visio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Adv. 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 script</a:t>
            </a:r>
            <a:r>
              <a:rPr lang="en-US" sz="1900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Jquery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Angular JS, Ext JS 5, KO, 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Dust JS, Backbone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jS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RX JS</a:t>
            </a:r>
            <a:endParaRPr lang="en-US" sz="1900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Ember JS, Node JS,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MongoDB</a:t>
            </a:r>
            <a:endParaRPr lang="en-US" sz="19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65 Design  Patterns </a:t>
            </a: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HTML 5, CSS 3,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Qunit</a:t>
            </a: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9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Nunit</a:t>
            </a:r>
            <a:endParaRPr lang="en-US" sz="19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>
              <a:spcBef>
                <a:spcPts val="6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Microsoft Dynamics CRM 2013</a:t>
            </a:r>
            <a:endParaRPr lang="en-US" sz="1900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" y="4496931"/>
            <a:ext cx="55332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Infosys, Wipro, Polaris, </a:t>
            </a:r>
            <a:r>
              <a:rPr lang="en-IN" sz="1400" dirty="0" err="1"/>
              <a:t>Infotek</a:t>
            </a:r>
            <a:r>
              <a:rPr lang="en-IN" sz="1400" dirty="0"/>
              <a:t>, IBM. Accenture. </a:t>
            </a:r>
            <a:r>
              <a:rPr lang="en-IN" sz="1400" dirty="0" err="1"/>
              <a:t>Logica</a:t>
            </a:r>
            <a:r>
              <a:rPr lang="en-IN" sz="1400" dirty="0"/>
              <a:t> ,  GE Energy</a:t>
            </a:r>
            <a:r>
              <a:rPr lang="en-IN" sz="1400" dirty="0" smtClean="0"/>
              <a:t>, </a:t>
            </a:r>
            <a:r>
              <a:rPr lang="en-IN" sz="1400" dirty="0" smtClean="0">
                <a:solidFill>
                  <a:srgbClr val="FF0000"/>
                </a:solidFill>
              </a:rPr>
              <a:t>ADP</a:t>
            </a:r>
            <a:r>
              <a:rPr lang="en-IN" sz="1400" dirty="0"/>
              <a:t>, Verizon, HCL, JDA, </a:t>
            </a:r>
            <a:r>
              <a:rPr lang="en-IN" sz="1400" dirty="0" err="1"/>
              <a:t>Alstom,ShipNet</a:t>
            </a:r>
            <a:r>
              <a:rPr lang="en-IN" sz="1400" dirty="0"/>
              <a:t>, </a:t>
            </a:r>
            <a:r>
              <a:rPr lang="en-IN" sz="1400" dirty="0" err="1"/>
              <a:t>SumTotal</a:t>
            </a:r>
            <a:r>
              <a:rPr lang="en-IN" sz="1400" dirty="0"/>
              <a:t>, Satyam, </a:t>
            </a:r>
            <a:r>
              <a:rPr lang="en-IN" sz="1400" dirty="0" err="1"/>
              <a:t>Kanbay</a:t>
            </a:r>
            <a:r>
              <a:rPr lang="en-IN" sz="1400" dirty="0"/>
              <a:t>, EMC2, RSA, </a:t>
            </a:r>
            <a:r>
              <a:rPr lang="en-IN" sz="1400" dirty="0" err="1"/>
              <a:t>Atherstone</a:t>
            </a:r>
            <a:r>
              <a:rPr lang="en-IN" sz="1400" dirty="0"/>
              <a:t>, </a:t>
            </a:r>
            <a:r>
              <a:rPr lang="en-IN" sz="1400" dirty="0" err="1"/>
              <a:t>IGate</a:t>
            </a:r>
            <a:r>
              <a:rPr lang="en-IN" sz="1400" dirty="0"/>
              <a:t>, Cognizant, CSC, AMI, L&amp;T, </a:t>
            </a:r>
            <a:r>
              <a:rPr lang="en-IN" sz="1400" dirty="0" err="1"/>
              <a:t>PreludeSys</a:t>
            </a:r>
            <a:r>
              <a:rPr lang="en-IN" sz="1400" dirty="0"/>
              <a:t>, </a:t>
            </a:r>
            <a:r>
              <a:rPr lang="en-IN" sz="1400" dirty="0" err="1"/>
              <a:t>ZEISys</a:t>
            </a:r>
            <a:r>
              <a:rPr lang="en-IN" sz="1400" dirty="0"/>
              <a:t>, </a:t>
            </a:r>
            <a:r>
              <a:rPr lang="en-IN" sz="1400" dirty="0" err="1"/>
              <a:t>Bluestar</a:t>
            </a:r>
            <a:r>
              <a:rPr lang="en-IN" sz="1400" dirty="0"/>
              <a:t> , Wells Fargo, </a:t>
            </a:r>
            <a:r>
              <a:rPr lang="en-IN" sz="1400" dirty="0" err="1"/>
              <a:t>Fedility</a:t>
            </a:r>
            <a:r>
              <a:rPr lang="en-IN" sz="1400" dirty="0"/>
              <a:t>, Capital IQ, </a:t>
            </a:r>
            <a:r>
              <a:rPr lang="en-IN" sz="1400" dirty="0" err="1"/>
              <a:t>Logica</a:t>
            </a:r>
            <a:r>
              <a:rPr lang="en-IN" sz="1400" dirty="0"/>
              <a:t> CMG, </a:t>
            </a:r>
            <a:r>
              <a:rPr lang="en-IN" sz="1400" dirty="0" err="1"/>
              <a:t>Tanla</a:t>
            </a:r>
            <a:r>
              <a:rPr lang="en-IN" sz="1400" dirty="0"/>
              <a:t> Solutions , GRO, SLK Software , City Group, Tesco , CFCI, Bank of America, </a:t>
            </a:r>
            <a:r>
              <a:rPr lang="en-IN" sz="1400" dirty="0" smtClean="0"/>
              <a:t>, Hitachi</a:t>
            </a:r>
            <a:r>
              <a:rPr lang="en-IN" sz="1400" dirty="0" smtClean="0"/>
              <a:t>, </a:t>
            </a:r>
            <a:r>
              <a:rPr lang="en-IN" sz="1400" dirty="0" err="1"/>
              <a:t>Histogenetics</a:t>
            </a:r>
            <a:r>
              <a:rPr lang="en-IN" sz="1400" dirty="0"/>
              <a:t> ,   </a:t>
            </a:r>
            <a:r>
              <a:rPr lang="en-IN" sz="1400" dirty="0" err="1"/>
              <a:t>ISoft</a:t>
            </a:r>
            <a:r>
              <a:rPr lang="en-IN" sz="1400" dirty="0"/>
              <a:t>, Tata AIG ,  Society General ,  </a:t>
            </a:r>
            <a:r>
              <a:rPr lang="en-IN" sz="1400" dirty="0" err="1"/>
              <a:t>ConvertTeam</a:t>
            </a:r>
            <a:r>
              <a:rPr lang="en-IN" sz="1400" dirty="0"/>
              <a:t>,  GSS America, FIS , Templeton, FDS,CMC, JDA, Atlanta Sierra , Honeywell</a:t>
            </a:r>
            <a:r>
              <a:rPr lang="en-IN" sz="1400" dirty="0" smtClean="0"/>
              <a:t>,</a:t>
            </a:r>
          </a:p>
          <a:p>
            <a:pPr algn="ctr"/>
            <a:r>
              <a:rPr lang="en-IN" sz="1400" dirty="0" smtClean="0"/>
              <a:t> </a:t>
            </a:r>
            <a:r>
              <a:rPr lang="en-IN" sz="1400" dirty="0"/>
              <a:t>Liquid Hub. </a:t>
            </a:r>
            <a:r>
              <a:rPr lang="en-IN" sz="1400" dirty="0" err="1"/>
              <a:t>Mindtree</a:t>
            </a:r>
            <a:r>
              <a:rPr lang="en-IN" sz="1400" dirty="0"/>
              <a:t>, </a:t>
            </a:r>
            <a:r>
              <a:rPr lang="en-IN" sz="1400" dirty="0" err="1"/>
              <a:t>G.E.Energy</a:t>
            </a:r>
            <a:r>
              <a:rPr lang="en-IN" sz="1400" dirty="0"/>
              <a:t>, </a:t>
            </a:r>
            <a:r>
              <a:rPr lang="en-IN" sz="1400" dirty="0" err="1"/>
              <a:t>Broadridge</a:t>
            </a:r>
            <a:r>
              <a:rPr lang="en-IN" sz="1400" dirty="0"/>
              <a:t> India, Worldwide Solutions, Thomson Reuters (HP), HSBC, Fujitsu, Take Solutions, </a:t>
            </a:r>
            <a:r>
              <a:rPr lang="en-IN" sz="1400" dirty="0" err="1"/>
              <a:t>Delloite,Genisys</a:t>
            </a:r>
            <a:r>
              <a:rPr lang="en-IN" sz="1400" dirty="0"/>
              <a:t>, AIS Info. Service, IVY </a:t>
            </a:r>
            <a:r>
              <a:rPr lang="en-IN" sz="1400" dirty="0" err="1"/>
              <a:t>infotech.Trainz</a:t>
            </a:r>
            <a:r>
              <a:rPr lang="en-IN" sz="1400" dirty="0"/>
              <a:t>, </a:t>
            </a:r>
            <a:r>
              <a:rPr lang="en-IN" sz="1400" dirty="0" smtClean="0"/>
              <a:t>Sapient, </a:t>
            </a:r>
            <a:r>
              <a:rPr lang="en-IN" sz="1400" dirty="0" err="1" smtClean="0"/>
              <a:t>Genpact</a:t>
            </a:r>
            <a:r>
              <a:rPr lang="en-IN" sz="1400" dirty="0" smtClean="0"/>
              <a:t>, Happiest Minds,……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64866" y="4085819"/>
            <a:ext cx="33843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Corporate companies Trained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52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n</a:t>
            </a:r>
            <a:r>
              <a:rPr lang="en-IN" sz="3200" dirty="0" smtClean="0">
                <a:solidFill>
                  <a:srgbClr val="FFFF00"/>
                </a:solidFill>
              </a:rPr>
              <a:t>ull </a:t>
            </a:r>
            <a:r>
              <a:rPr lang="en-IN" sz="3200" dirty="0" err="1" smtClean="0">
                <a:solidFill>
                  <a:srgbClr val="FFFF00"/>
                </a:solidFill>
              </a:rPr>
              <a:t>vs</a:t>
            </a:r>
            <a:r>
              <a:rPr lang="en-IN" sz="3200" dirty="0" smtClean="0">
                <a:solidFill>
                  <a:srgbClr val="FFFF00"/>
                </a:solidFill>
              </a:rPr>
              <a:t> undefined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908720"/>
            <a:ext cx="903649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null is an empty value.</a:t>
            </a:r>
          </a:p>
          <a:p>
            <a:r>
              <a:rPr lang="en-IN" sz="2800" dirty="0"/>
              <a:t>• undefined is a missing </a:t>
            </a:r>
            <a:r>
              <a:rPr lang="en-IN" sz="2800" dirty="0" smtClean="0"/>
              <a:t>value or unknown value.</a:t>
            </a:r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Or:</a:t>
            </a:r>
          </a:p>
          <a:p>
            <a:r>
              <a:rPr lang="en-IN" sz="2800" dirty="0"/>
              <a:t>• undefined hasn’t had a value yet.</a:t>
            </a:r>
          </a:p>
          <a:p>
            <a:r>
              <a:rPr lang="en-IN" sz="2800" dirty="0"/>
              <a:t>• null had a value and doesn’t anymore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function foo() {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undefined = 2; // really bad idea!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}</a:t>
            </a:r>
          </a:p>
          <a:p>
            <a:pPr lvl="2"/>
            <a:endParaRPr lang="en-IN" sz="2800" dirty="0" smtClean="0">
              <a:solidFill>
                <a:srgbClr val="FF0000"/>
              </a:solidFill>
            </a:endParaRP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function </a:t>
            </a:r>
            <a:r>
              <a:rPr lang="en-IN" sz="2800" dirty="0">
                <a:solidFill>
                  <a:srgbClr val="FF0000"/>
                </a:solidFill>
              </a:rPr>
              <a:t>foo() {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"use strict";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undefined = 2; // </a:t>
            </a:r>
            <a:r>
              <a:rPr lang="en-IN" sz="2800" dirty="0" err="1">
                <a:solidFill>
                  <a:srgbClr val="FF0000"/>
                </a:solidFill>
              </a:rPr>
              <a:t>TypeError</a:t>
            </a:r>
            <a:r>
              <a:rPr lang="en-IN" sz="28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}</a:t>
            </a:r>
            <a:endParaRPr lang="en-IN" sz="2800" dirty="0" smtClean="0">
              <a:solidFill>
                <a:srgbClr val="FF0000"/>
              </a:solidFill>
            </a:endParaRPr>
          </a:p>
          <a:p>
            <a:pPr lvl="2"/>
            <a:endParaRPr lang="en-IN" sz="2800" dirty="0">
              <a:solidFill>
                <a:srgbClr val="FF0000"/>
              </a:solidFill>
            </a:endParaRPr>
          </a:p>
          <a:p>
            <a:pPr lvl="2"/>
            <a:endParaRPr lang="en-I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Number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733246"/>
            <a:ext cx="90364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Numeric Syntax</a:t>
            </a:r>
          </a:p>
          <a:p>
            <a:r>
              <a:rPr lang="en-IN" sz="2800" dirty="0"/>
              <a:t>Number literals are expressed in JavaScript generally as base-10 </a:t>
            </a:r>
            <a:r>
              <a:rPr lang="en-IN" sz="2800" dirty="0" smtClean="0"/>
              <a:t>decimal literals</a:t>
            </a:r>
            <a:r>
              <a:rPr lang="en-IN" sz="2800" dirty="0"/>
              <a:t>. For example: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a = 42;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b = 42.3</a:t>
            </a:r>
            <a:r>
              <a:rPr lang="en-IN" sz="28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endParaRPr lang="en-IN" sz="2800" dirty="0" smtClean="0">
              <a:solidFill>
                <a:srgbClr val="FF0000"/>
              </a:solidFill>
            </a:endParaRP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 a = 42.59;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a.toFixed</a:t>
            </a:r>
            <a:r>
              <a:rPr lang="en-IN" sz="2800" dirty="0">
                <a:solidFill>
                  <a:srgbClr val="FF0000"/>
                </a:solidFill>
              </a:rPr>
              <a:t>( 0 ); // "43"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a.toFixed</a:t>
            </a:r>
            <a:r>
              <a:rPr lang="en-IN" sz="2800" dirty="0">
                <a:solidFill>
                  <a:srgbClr val="FF0000"/>
                </a:solidFill>
              </a:rPr>
              <a:t>( 1 ); // "</a:t>
            </a:r>
            <a:r>
              <a:rPr lang="en-IN" sz="2800" dirty="0" smtClean="0">
                <a:solidFill>
                  <a:srgbClr val="FF0000"/>
                </a:solidFill>
              </a:rPr>
              <a:t>42.6</a:t>
            </a:r>
            <a:r>
              <a:rPr lang="en-IN" sz="2800" dirty="0" smtClean="0"/>
              <a:t>“</a:t>
            </a:r>
          </a:p>
          <a:p>
            <a:pPr lvl="2"/>
            <a:endParaRPr lang="en-IN" sz="2800" dirty="0">
              <a:solidFill>
                <a:srgbClr val="FF0000"/>
              </a:solidFill>
            </a:endParaRP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Number.isInteger</a:t>
            </a:r>
            <a:r>
              <a:rPr lang="en-IN" sz="2800" dirty="0">
                <a:solidFill>
                  <a:srgbClr val="FF0000"/>
                </a:solidFill>
              </a:rPr>
              <a:t>( 42 ); // </a:t>
            </a:r>
            <a:r>
              <a:rPr lang="en-IN" sz="2800" dirty="0" smtClean="0">
                <a:solidFill>
                  <a:srgbClr val="FF0000"/>
                </a:solidFill>
              </a:rPr>
              <a:t>true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Number.isInteger</a:t>
            </a:r>
            <a:r>
              <a:rPr lang="en-IN" sz="2800" dirty="0">
                <a:solidFill>
                  <a:srgbClr val="FF0000"/>
                </a:solidFill>
              </a:rPr>
              <a:t>( 42.000 ); // true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Number.isInteger</a:t>
            </a:r>
            <a:r>
              <a:rPr lang="en-IN" sz="2800" dirty="0">
                <a:solidFill>
                  <a:srgbClr val="FF0000"/>
                </a:solidFill>
              </a:rPr>
              <a:t>( 42.3 ); // false</a:t>
            </a:r>
            <a:endParaRPr lang="en-IN" sz="8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8443" y="2333683"/>
            <a:ext cx="45720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sz="2400" dirty="0" err="1"/>
              <a:t>var</a:t>
            </a:r>
            <a:r>
              <a:rPr lang="en-IN" sz="2400" dirty="0"/>
              <a:t> a = 2 / "foo";</a:t>
            </a:r>
          </a:p>
          <a:p>
            <a:r>
              <a:rPr lang="en-IN" sz="2400" dirty="0" err="1"/>
              <a:t>isNaN</a:t>
            </a:r>
            <a:r>
              <a:rPr lang="en-IN" sz="2400"/>
              <a:t>( a ); // 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80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String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733246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Strings</a:t>
            </a:r>
          </a:p>
          <a:p>
            <a:r>
              <a:rPr lang="en-IN" sz="2800" dirty="0" smtClean="0"/>
              <a:t>Strings </a:t>
            </a:r>
            <a:r>
              <a:rPr lang="en-IN" sz="2800" dirty="0"/>
              <a:t>are </a:t>
            </a:r>
            <a:r>
              <a:rPr lang="en-IN" sz="2800" dirty="0" smtClean="0"/>
              <a:t>arrays of characters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/>
          </a:p>
          <a:p>
            <a:pPr lvl="1"/>
            <a:r>
              <a:rPr lang="en-IN" sz="2800" dirty="0" err="1"/>
              <a:t>var</a:t>
            </a:r>
            <a:r>
              <a:rPr lang="en-IN" sz="2800" dirty="0"/>
              <a:t> a = "foo";</a:t>
            </a:r>
          </a:p>
          <a:p>
            <a:pPr lvl="1"/>
            <a:r>
              <a:rPr lang="pt-BR" sz="2800" dirty="0"/>
              <a:t>var b = ["f","o","o"];</a:t>
            </a:r>
          </a:p>
          <a:p>
            <a:pPr lvl="1"/>
            <a:endParaRPr lang="en-IN" sz="2800" dirty="0" smtClean="0"/>
          </a:p>
          <a:p>
            <a:pPr lvl="1"/>
            <a:r>
              <a:rPr lang="en-IN" sz="2800" dirty="0" err="1" smtClean="0"/>
              <a:t>a.length</a:t>
            </a:r>
            <a:r>
              <a:rPr lang="en-IN" sz="2800" dirty="0"/>
              <a:t>; // 3</a:t>
            </a:r>
          </a:p>
          <a:p>
            <a:pPr lvl="1"/>
            <a:r>
              <a:rPr lang="en-IN" sz="2800" dirty="0" err="1"/>
              <a:t>b.length</a:t>
            </a:r>
            <a:r>
              <a:rPr lang="en-IN" sz="2800" dirty="0"/>
              <a:t>; // 3</a:t>
            </a:r>
          </a:p>
          <a:p>
            <a:pPr lvl="1"/>
            <a:r>
              <a:rPr lang="en-IN" sz="2800" dirty="0" err="1"/>
              <a:t>a.indexOf</a:t>
            </a:r>
            <a:r>
              <a:rPr lang="en-IN" sz="2800" dirty="0"/>
              <a:t>( "o" ); // 1</a:t>
            </a:r>
          </a:p>
          <a:p>
            <a:pPr lvl="1"/>
            <a:r>
              <a:rPr lang="en-IN" sz="2800" dirty="0" err="1"/>
              <a:t>b.indexOf</a:t>
            </a:r>
            <a:r>
              <a:rPr lang="en-IN" sz="2800" dirty="0"/>
              <a:t>( "o" ); // </a:t>
            </a:r>
            <a:r>
              <a:rPr lang="en-IN" sz="2800" dirty="0" smtClean="0"/>
              <a:t>1</a:t>
            </a:r>
          </a:p>
          <a:p>
            <a:pPr lvl="1"/>
            <a:r>
              <a:rPr lang="en-IN" sz="2800" dirty="0" err="1"/>
              <a:t>var</a:t>
            </a:r>
            <a:r>
              <a:rPr lang="en-IN" sz="2800" dirty="0"/>
              <a:t> c = </a:t>
            </a:r>
            <a:r>
              <a:rPr lang="en-IN" sz="2800" dirty="0" err="1"/>
              <a:t>a.concat</a:t>
            </a:r>
            <a:r>
              <a:rPr lang="en-IN" sz="2800" dirty="0"/>
              <a:t>( "bar" ); // "</a:t>
            </a:r>
            <a:r>
              <a:rPr lang="en-IN" sz="2800" dirty="0" err="1"/>
              <a:t>foobar</a:t>
            </a:r>
            <a:r>
              <a:rPr lang="en-IN" sz="2800" dirty="0"/>
              <a:t>"</a:t>
            </a:r>
          </a:p>
          <a:p>
            <a:pPr lvl="1"/>
            <a:r>
              <a:rPr lang="en-IN" sz="2800" dirty="0" smtClean="0"/>
              <a:t>a </a:t>
            </a:r>
            <a:r>
              <a:rPr lang="en-IN" sz="2800" dirty="0"/>
              <a:t>=== c; // </a:t>
            </a:r>
            <a:r>
              <a:rPr lang="en-IN" sz="2800" dirty="0" smtClean="0"/>
              <a:t>false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11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Object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Everything in JavaScript is an </a:t>
            </a:r>
            <a:r>
              <a:rPr lang="en-IN" sz="2800" dirty="0" smtClean="0"/>
              <a:t>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Anything can be stored in object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are first class objects.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// object Literal  (camel case) - global object - </a:t>
            </a:r>
            <a:r>
              <a:rPr lang="en-IN" sz="2800" dirty="0" err="1"/>
              <a:t>empInfo</a:t>
            </a:r>
            <a:endParaRPr lang="en-IN" sz="2800" dirty="0"/>
          </a:p>
          <a:p>
            <a:r>
              <a:rPr lang="en-IN" dirty="0" smtClean="0"/>
              <a:t>	</a:t>
            </a:r>
            <a:r>
              <a:rPr lang="en-IN" sz="2600" dirty="0" err="1" smtClean="0">
                <a:solidFill>
                  <a:srgbClr val="FF0000"/>
                </a:solidFill>
              </a:rPr>
              <a:t>empInfo</a:t>
            </a:r>
            <a:r>
              <a:rPr lang="en-IN" sz="2600" dirty="0" smtClean="0">
                <a:solidFill>
                  <a:srgbClr val="FF0000"/>
                </a:solidFill>
              </a:rPr>
              <a:t> </a:t>
            </a:r>
            <a:r>
              <a:rPr lang="en-IN" sz="2600" dirty="0">
                <a:solidFill>
                  <a:srgbClr val="FF0000"/>
                </a:solidFill>
              </a:rPr>
              <a:t>= {</a:t>
            </a:r>
          </a:p>
          <a:p>
            <a:r>
              <a:rPr lang="en-IN" sz="2600" dirty="0">
                <a:solidFill>
                  <a:srgbClr val="FF0000"/>
                </a:solidFill>
              </a:rPr>
              <a:t>               </a:t>
            </a:r>
            <a:r>
              <a:rPr lang="en-IN" sz="2600" dirty="0" smtClean="0">
                <a:solidFill>
                  <a:srgbClr val="FF0000"/>
                </a:solidFill>
              </a:rPr>
              <a:t>	 </a:t>
            </a:r>
            <a:r>
              <a:rPr lang="en-IN" sz="2600" dirty="0">
                <a:solidFill>
                  <a:srgbClr val="FF0000"/>
                </a:solidFill>
              </a:rPr>
              <a:t>'name': 'Murthy',</a:t>
            </a:r>
          </a:p>
          <a:p>
            <a:r>
              <a:rPr lang="en-IN" sz="2600" dirty="0">
                <a:solidFill>
                  <a:srgbClr val="FF0000"/>
                </a:solidFill>
              </a:rPr>
              <a:t>               </a:t>
            </a:r>
            <a:r>
              <a:rPr lang="en-IN" sz="2600" dirty="0" smtClean="0">
                <a:solidFill>
                  <a:srgbClr val="FF0000"/>
                </a:solidFill>
              </a:rPr>
              <a:t>	 </a:t>
            </a:r>
            <a:r>
              <a:rPr lang="en-IN" sz="2600" dirty="0">
                <a:solidFill>
                  <a:srgbClr val="FF0000"/>
                </a:solidFill>
              </a:rPr>
              <a:t>'job': 'Engineer',</a:t>
            </a:r>
          </a:p>
          <a:p>
            <a:r>
              <a:rPr lang="en-IN" sz="2600" dirty="0">
                <a:solidFill>
                  <a:srgbClr val="FF0000"/>
                </a:solidFill>
              </a:rPr>
              <a:t>              </a:t>
            </a:r>
            <a:r>
              <a:rPr lang="en-IN" sz="2600" dirty="0" smtClean="0">
                <a:solidFill>
                  <a:srgbClr val="FF0000"/>
                </a:solidFill>
              </a:rPr>
              <a:t>	  </a:t>
            </a:r>
            <a:r>
              <a:rPr lang="en-IN" sz="2600" dirty="0">
                <a:solidFill>
                  <a:srgbClr val="FF0000"/>
                </a:solidFill>
              </a:rPr>
              <a:t>'salary': 5000,</a:t>
            </a:r>
          </a:p>
          <a:p>
            <a:r>
              <a:rPr lang="en-IN" sz="2600" dirty="0">
                <a:solidFill>
                  <a:srgbClr val="FF0000"/>
                </a:solidFill>
              </a:rPr>
              <a:t>              </a:t>
            </a:r>
            <a:r>
              <a:rPr lang="en-IN" sz="2600" dirty="0" smtClean="0">
                <a:solidFill>
                  <a:srgbClr val="FF0000"/>
                </a:solidFill>
              </a:rPr>
              <a:t>	  </a:t>
            </a:r>
            <a:r>
              <a:rPr lang="en-IN" sz="2600" dirty="0">
                <a:solidFill>
                  <a:srgbClr val="FF0000"/>
                </a:solidFill>
              </a:rPr>
              <a:t>'address': { </a:t>
            </a:r>
            <a:endParaRPr lang="en-IN" sz="2600" dirty="0" smtClean="0">
              <a:solidFill>
                <a:srgbClr val="FF0000"/>
              </a:solidFill>
            </a:endParaRPr>
          </a:p>
          <a:p>
            <a:r>
              <a:rPr lang="en-IN" sz="2600" dirty="0">
                <a:solidFill>
                  <a:srgbClr val="FF0000"/>
                </a:solidFill>
              </a:rPr>
              <a:t>	</a:t>
            </a:r>
            <a:r>
              <a:rPr lang="en-IN" sz="2600" dirty="0" smtClean="0">
                <a:solidFill>
                  <a:srgbClr val="FF0000"/>
                </a:solidFill>
              </a:rPr>
              <a:t>		'</a:t>
            </a:r>
            <a:r>
              <a:rPr lang="en-IN" sz="2600" dirty="0" err="1" smtClean="0">
                <a:solidFill>
                  <a:srgbClr val="FF0000"/>
                </a:solidFill>
              </a:rPr>
              <a:t>hno</a:t>
            </a:r>
            <a:r>
              <a:rPr lang="en-IN" sz="2600" dirty="0">
                <a:solidFill>
                  <a:srgbClr val="FF0000"/>
                </a:solidFill>
              </a:rPr>
              <a:t>': "2-2-223</a:t>
            </a:r>
            <a:r>
              <a:rPr lang="en-IN" sz="2600" dirty="0" smtClean="0">
                <a:solidFill>
                  <a:srgbClr val="FF0000"/>
                </a:solidFill>
              </a:rPr>
              <a:t>",</a:t>
            </a:r>
          </a:p>
          <a:p>
            <a:r>
              <a:rPr lang="en-IN" sz="2600" dirty="0">
                <a:solidFill>
                  <a:srgbClr val="FF0000"/>
                </a:solidFill>
              </a:rPr>
              <a:t>	</a:t>
            </a:r>
            <a:r>
              <a:rPr lang="en-IN" sz="2600" dirty="0" smtClean="0">
                <a:solidFill>
                  <a:srgbClr val="FF0000"/>
                </a:solidFill>
              </a:rPr>
              <a:t>		 </a:t>
            </a:r>
            <a:r>
              <a:rPr lang="en-IN" sz="2600" dirty="0">
                <a:solidFill>
                  <a:srgbClr val="FF0000"/>
                </a:solidFill>
              </a:rPr>
              <a:t>'city': '</a:t>
            </a:r>
            <a:r>
              <a:rPr lang="en-IN" sz="2600" dirty="0" err="1">
                <a:solidFill>
                  <a:srgbClr val="FF0000"/>
                </a:solidFill>
              </a:rPr>
              <a:t>hyderabad</a:t>
            </a:r>
            <a:r>
              <a:rPr lang="en-IN" sz="2600" dirty="0">
                <a:solidFill>
                  <a:srgbClr val="FF0000"/>
                </a:solidFill>
              </a:rPr>
              <a:t>' </a:t>
            </a:r>
            <a:endParaRPr lang="en-IN" sz="2600" dirty="0" smtClean="0">
              <a:solidFill>
                <a:srgbClr val="FF0000"/>
              </a:solidFill>
            </a:endParaRPr>
          </a:p>
          <a:p>
            <a:r>
              <a:rPr lang="en-IN" sz="2600" dirty="0">
                <a:solidFill>
                  <a:srgbClr val="FF0000"/>
                </a:solidFill>
              </a:rPr>
              <a:t>	</a:t>
            </a:r>
            <a:r>
              <a:rPr lang="en-IN" sz="2600" dirty="0" smtClean="0">
                <a:solidFill>
                  <a:srgbClr val="FF0000"/>
                </a:solidFill>
              </a:rPr>
              <a:t>	}</a:t>
            </a:r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dirty="0">
                <a:solidFill>
                  <a:srgbClr val="FF0000"/>
                </a:solidFill>
              </a:rPr>
              <a:t>     </a:t>
            </a:r>
            <a:r>
              <a:rPr lang="en-IN" sz="2600" dirty="0" smtClean="0">
                <a:solidFill>
                  <a:srgbClr val="FF0000"/>
                </a:solidFill>
              </a:rPr>
              <a:t>	   </a:t>
            </a:r>
            <a:r>
              <a:rPr lang="en-IN" sz="26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42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Array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704839"/>
            <a:ext cx="90364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Arrays</a:t>
            </a:r>
          </a:p>
          <a:p>
            <a:r>
              <a:rPr lang="en-IN" sz="2800" dirty="0" smtClean="0"/>
              <a:t>JavaScript arrays are  </a:t>
            </a:r>
            <a:r>
              <a:rPr lang="en-IN" sz="2800" dirty="0"/>
              <a:t>containers for any type of value, from string to number </a:t>
            </a:r>
            <a:r>
              <a:rPr lang="en-IN" sz="2800" dirty="0" smtClean="0"/>
              <a:t>to object </a:t>
            </a:r>
            <a:r>
              <a:rPr lang="en-IN" sz="2800" dirty="0"/>
              <a:t>to even another array 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pPr lvl="2"/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a = [ 1, "2", [3] ];</a:t>
            </a:r>
          </a:p>
          <a:p>
            <a:pPr lvl="2"/>
            <a:r>
              <a:rPr lang="en-IN" sz="2800" dirty="0" err="1"/>
              <a:t>a.length</a:t>
            </a:r>
            <a:r>
              <a:rPr lang="en-IN" sz="2800" dirty="0"/>
              <a:t>; // 3</a:t>
            </a:r>
          </a:p>
          <a:p>
            <a:pPr lvl="2"/>
            <a:r>
              <a:rPr lang="en-IN" sz="2800" dirty="0"/>
              <a:t>a[0] === 1; // true</a:t>
            </a:r>
          </a:p>
          <a:p>
            <a:pPr lvl="2"/>
            <a:r>
              <a:rPr lang="en-IN" sz="2800" dirty="0"/>
              <a:t>a[2][0] === 3; // </a:t>
            </a:r>
            <a:r>
              <a:rPr lang="en-IN" sz="2800" dirty="0" smtClean="0"/>
              <a:t>true</a:t>
            </a:r>
          </a:p>
          <a:p>
            <a:pPr lvl="2"/>
            <a:endParaRPr lang="en-IN" sz="2800" dirty="0">
              <a:solidFill>
                <a:srgbClr val="FF0000"/>
              </a:solidFill>
            </a:endParaRPr>
          </a:p>
          <a:p>
            <a:pPr lvl="2"/>
            <a:r>
              <a:rPr lang="en-IN" sz="2400" dirty="0"/>
              <a:t>function foo() {</a:t>
            </a:r>
          </a:p>
          <a:p>
            <a:pPr lvl="2"/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arr</a:t>
            </a:r>
            <a:r>
              <a:rPr lang="en-IN" sz="2400" dirty="0"/>
              <a:t> = </a:t>
            </a:r>
            <a:r>
              <a:rPr lang="en-IN" sz="2400" dirty="0" err="1"/>
              <a:t>Array.prototype.slice.call</a:t>
            </a:r>
            <a:r>
              <a:rPr lang="en-IN" sz="2400" dirty="0"/>
              <a:t>( arguments );</a:t>
            </a:r>
          </a:p>
          <a:p>
            <a:pPr lvl="2"/>
            <a:r>
              <a:rPr lang="en-IN" sz="2400" dirty="0" err="1"/>
              <a:t>arr.push</a:t>
            </a:r>
            <a:r>
              <a:rPr lang="en-IN" sz="2400" dirty="0"/>
              <a:t>( "bam" );</a:t>
            </a:r>
          </a:p>
          <a:p>
            <a:pPr lvl="2"/>
            <a:r>
              <a:rPr lang="en-IN" sz="2400" dirty="0"/>
              <a:t>console.log( </a:t>
            </a:r>
            <a:r>
              <a:rPr lang="en-IN" sz="2400" dirty="0" err="1"/>
              <a:t>arr</a:t>
            </a:r>
            <a:r>
              <a:rPr lang="en-IN" sz="2400" dirty="0"/>
              <a:t> );</a:t>
            </a:r>
          </a:p>
          <a:p>
            <a:pPr lvl="2"/>
            <a:r>
              <a:rPr lang="en-IN" sz="2400" dirty="0"/>
              <a:t>}</a:t>
            </a:r>
          </a:p>
          <a:p>
            <a:pPr lvl="2"/>
            <a:r>
              <a:rPr lang="en-IN" sz="2400" dirty="0"/>
              <a:t>foo( "bar", "</a:t>
            </a:r>
            <a:r>
              <a:rPr lang="en-IN" sz="2400" dirty="0" err="1"/>
              <a:t>baz</a:t>
            </a:r>
            <a:r>
              <a:rPr lang="en-IN" sz="2400" dirty="0"/>
              <a:t>" ); // ["bar","</a:t>
            </a:r>
            <a:r>
              <a:rPr lang="en-IN" sz="2400" dirty="0" err="1"/>
              <a:t>baz</a:t>
            </a:r>
            <a:r>
              <a:rPr lang="en-IN" sz="2400" dirty="0"/>
              <a:t>","bam"]</a:t>
            </a:r>
            <a:endParaRPr lang="en-IN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JSON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17923"/>
            <a:ext cx="9036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v</a:t>
            </a:r>
            <a:r>
              <a:rPr lang="en-IN" sz="2800" dirty="0" err="1" smtClean="0"/>
              <a:t>ar</a:t>
            </a:r>
            <a:r>
              <a:rPr lang="en-IN" sz="2800" dirty="0" smtClean="0"/>
              <a:t>  data= </a:t>
            </a:r>
            <a:r>
              <a:rPr lang="en-IN" sz="2800" dirty="0"/>
              <a:t>{</a:t>
            </a:r>
          </a:p>
          <a:p>
            <a:r>
              <a:rPr lang="en-IN" sz="2800" dirty="0" smtClean="0"/>
              <a:t>  [</a:t>
            </a:r>
          </a:p>
          <a:p>
            <a:r>
              <a:rPr lang="en-IN" sz="2800" dirty="0" smtClean="0"/>
              <a:t>   {“empno”:101,  ”</a:t>
            </a:r>
            <a:r>
              <a:rPr lang="en-IN" sz="2800" dirty="0" err="1" smtClean="0"/>
              <a:t>ename</a:t>
            </a:r>
            <a:r>
              <a:rPr lang="en-IN" sz="2800" dirty="0" smtClean="0"/>
              <a:t>”:”Murthy”},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{“empno”:102,  ”</a:t>
            </a:r>
            <a:r>
              <a:rPr lang="en-IN" sz="2800" dirty="0" err="1" smtClean="0"/>
              <a:t>ename</a:t>
            </a:r>
            <a:r>
              <a:rPr lang="en-IN" sz="2800" dirty="0" smtClean="0"/>
              <a:t>”:”</a:t>
            </a:r>
            <a:r>
              <a:rPr lang="en-IN" sz="2800" dirty="0" err="1" smtClean="0"/>
              <a:t>Raju</a:t>
            </a:r>
            <a:r>
              <a:rPr lang="en-IN" sz="2800" dirty="0" smtClean="0"/>
              <a:t>”},</a:t>
            </a:r>
          </a:p>
          <a:p>
            <a:r>
              <a:rPr lang="en-IN" sz="2800" dirty="0" smtClean="0"/>
              <a:t>    {“empno”:103,  ”</a:t>
            </a:r>
            <a:r>
              <a:rPr lang="en-IN" sz="2800" dirty="0" err="1" smtClean="0"/>
              <a:t>ename</a:t>
            </a:r>
            <a:r>
              <a:rPr lang="en-IN" sz="2800" dirty="0" smtClean="0"/>
              <a:t>”:”</a:t>
            </a:r>
            <a:r>
              <a:rPr lang="en-IN" sz="2800" dirty="0" err="1" smtClean="0"/>
              <a:t>Kiran</a:t>
            </a:r>
            <a:r>
              <a:rPr lang="en-IN" sz="2800" dirty="0" smtClean="0"/>
              <a:t>”},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{“empno”:104,  ”</a:t>
            </a:r>
            <a:r>
              <a:rPr lang="en-IN" sz="2800" dirty="0" err="1" smtClean="0"/>
              <a:t>ename</a:t>
            </a:r>
            <a:r>
              <a:rPr lang="en-IN" sz="2800" dirty="0" smtClean="0"/>
              <a:t>”:”Rama”},</a:t>
            </a:r>
            <a:endParaRPr lang="en-IN" sz="2800" dirty="0"/>
          </a:p>
          <a:p>
            <a:r>
              <a:rPr lang="en-IN" sz="2800" dirty="0" smtClean="0"/>
              <a:t>  ]    </a:t>
            </a:r>
          </a:p>
          <a:p>
            <a:r>
              <a:rPr lang="en-IN" sz="2800" dirty="0" smtClean="0"/>
              <a:t>}</a:t>
            </a:r>
          </a:p>
          <a:p>
            <a:endParaRPr lang="en-IN" sz="2800" dirty="0"/>
          </a:p>
          <a:p>
            <a:r>
              <a:rPr lang="en-IN" sz="2800" dirty="0" smtClean="0"/>
              <a:t>	alert(</a:t>
            </a:r>
            <a:r>
              <a:rPr lang="en-IN" sz="2800" dirty="0" err="1" smtClean="0"/>
              <a:t>data.empno</a:t>
            </a:r>
            <a:r>
              <a:rPr lang="en-IN" sz="2800" dirty="0" smtClean="0"/>
              <a:t> + “-” +</a:t>
            </a:r>
            <a:r>
              <a:rPr lang="en-IN" sz="2800" dirty="0" err="1" smtClean="0"/>
              <a:t>data.ename</a:t>
            </a:r>
            <a:r>
              <a:rPr lang="en-IN" sz="2800" dirty="0" smtClean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88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3" y="2996952"/>
            <a:ext cx="9144000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FF00"/>
                </a:solidFill>
              </a:rPr>
              <a:t>Functions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smtClean="0">
                <a:solidFill>
                  <a:srgbClr val="FFFF00"/>
                </a:solidFill>
              </a:rPr>
              <a:t>Functions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6" y="990599"/>
            <a:ext cx="9109364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600" dirty="0" smtClean="0"/>
              <a:t>In </a:t>
            </a:r>
            <a:r>
              <a:rPr lang="en-IN" sz="2600" dirty="0" err="1" smtClean="0"/>
              <a:t>javascript</a:t>
            </a:r>
            <a:r>
              <a:rPr lang="en-IN" sz="2600" dirty="0" smtClean="0"/>
              <a:t> , function is </a:t>
            </a:r>
            <a:r>
              <a:rPr lang="en-IN" sz="2600" dirty="0"/>
              <a:t>the primary modular unit of </a:t>
            </a:r>
            <a:r>
              <a:rPr lang="en-IN" sz="2600" dirty="0" smtClean="0"/>
              <a:t>execution.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600" dirty="0"/>
          </a:p>
          <a:p>
            <a:r>
              <a:rPr lang="en-IN" sz="2600" b="1" dirty="0">
                <a:solidFill>
                  <a:srgbClr val="FF0000"/>
                </a:solidFill>
              </a:rPr>
              <a:t>FUNCTIONS AS FIRST-CLASS </a:t>
            </a:r>
            <a:r>
              <a:rPr lang="en-IN" sz="2600" b="1" dirty="0" smtClean="0">
                <a:solidFill>
                  <a:srgbClr val="FF0000"/>
                </a:solidFill>
              </a:rPr>
              <a:t>OBJECTS</a:t>
            </a:r>
          </a:p>
          <a:p>
            <a:endParaRPr lang="en-IN" sz="2600" b="1" dirty="0">
              <a:solidFill>
                <a:srgbClr val="FF0000"/>
              </a:solidFill>
            </a:endParaRPr>
          </a:p>
          <a:p>
            <a:r>
              <a:rPr lang="en-IN" sz="2600" dirty="0"/>
              <a:t>Objects in JavaScript </a:t>
            </a:r>
            <a:r>
              <a:rPr lang="en-IN" sz="2600" dirty="0" smtClean="0"/>
              <a:t>has </a:t>
            </a:r>
            <a:r>
              <a:rPr lang="en-IN" sz="2600" dirty="0"/>
              <a:t>certain capabilities</a:t>
            </a:r>
            <a:r>
              <a:rPr lang="en-IN" sz="2600" dirty="0" smtClean="0"/>
              <a:t>:</a:t>
            </a:r>
          </a:p>
          <a:p>
            <a:endParaRPr lang="en-IN" sz="2600" dirty="0"/>
          </a:p>
          <a:p>
            <a:pPr lvl="1"/>
            <a:r>
              <a:rPr lang="en-IN" sz="2600" dirty="0"/>
              <a:t>■ </a:t>
            </a:r>
            <a:r>
              <a:rPr lang="en-IN" sz="2600" dirty="0" smtClean="0"/>
              <a:t>can </a:t>
            </a:r>
            <a:r>
              <a:rPr lang="en-IN" sz="2600" dirty="0"/>
              <a:t>be created via literals.</a:t>
            </a:r>
          </a:p>
          <a:p>
            <a:pPr lvl="1"/>
            <a:r>
              <a:rPr lang="en-IN" sz="2600" dirty="0"/>
              <a:t>■ </a:t>
            </a:r>
            <a:r>
              <a:rPr lang="en-IN" sz="2600" dirty="0" smtClean="0"/>
              <a:t>can </a:t>
            </a:r>
            <a:r>
              <a:rPr lang="en-IN" sz="2600" dirty="0"/>
              <a:t>be assigned to </a:t>
            </a:r>
            <a:r>
              <a:rPr lang="en-IN" sz="2600" dirty="0" smtClean="0"/>
              <a:t>variables </a:t>
            </a:r>
            <a:r>
              <a:rPr lang="en-IN" sz="2600" dirty="0"/>
              <a:t>and properties of other objects.</a:t>
            </a:r>
          </a:p>
          <a:p>
            <a:pPr lvl="1"/>
            <a:r>
              <a:rPr lang="en-IN" sz="2600" dirty="0"/>
              <a:t>■ </a:t>
            </a:r>
            <a:r>
              <a:rPr lang="en-IN" sz="2600" dirty="0" smtClean="0"/>
              <a:t>can </a:t>
            </a:r>
            <a:r>
              <a:rPr lang="en-IN" sz="2600" dirty="0"/>
              <a:t>be passed as arguments to functions.</a:t>
            </a:r>
          </a:p>
          <a:p>
            <a:pPr lvl="1"/>
            <a:r>
              <a:rPr lang="en-IN" sz="2600" dirty="0"/>
              <a:t>■ </a:t>
            </a:r>
            <a:r>
              <a:rPr lang="en-IN" sz="2600" dirty="0" smtClean="0"/>
              <a:t>can </a:t>
            </a:r>
            <a:r>
              <a:rPr lang="en-IN" sz="2600" dirty="0"/>
              <a:t>be returned as values from functions.</a:t>
            </a:r>
          </a:p>
          <a:p>
            <a:pPr lvl="1"/>
            <a:r>
              <a:rPr lang="en-IN" sz="2600" dirty="0"/>
              <a:t>■ </a:t>
            </a:r>
            <a:r>
              <a:rPr lang="en-IN" sz="2600" dirty="0" smtClean="0"/>
              <a:t>can </a:t>
            </a:r>
            <a:r>
              <a:rPr lang="en-IN" sz="2600" dirty="0"/>
              <a:t>possess properties that can be dynamically created and </a:t>
            </a:r>
            <a:r>
              <a:rPr lang="en-IN" sz="2600" dirty="0" smtClean="0"/>
              <a:t>      </a:t>
            </a:r>
          </a:p>
          <a:p>
            <a:pPr lvl="1"/>
            <a:r>
              <a:rPr lang="en-IN" sz="2600" dirty="0"/>
              <a:t> </a:t>
            </a:r>
            <a:r>
              <a:rPr lang="en-IN" sz="2600" dirty="0" smtClean="0"/>
              <a:t>   assigned</a:t>
            </a:r>
            <a:r>
              <a:rPr lang="en-IN" sz="2600" dirty="0"/>
              <a:t>.</a:t>
            </a:r>
            <a:endParaRPr lang="en-IN" sz="26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49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Function Summary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are first class  </a:t>
            </a:r>
            <a:r>
              <a:rPr lang="en-IN" sz="2800" b="1" dirty="0" smtClean="0"/>
              <a:t>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be named to access later (</a:t>
            </a:r>
            <a:r>
              <a:rPr lang="en-IN" sz="2800" b="1" dirty="0" smtClean="0"/>
              <a:t>Hoisted</a:t>
            </a:r>
            <a:r>
              <a:rPr lang="en-IN" sz="28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be </a:t>
            </a:r>
            <a:r>
              <a:rPr lang="en-IN" sz="2800" b="1" dirty="0"/>
              <a:t>anonymous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store data called </a:t>
            </a:r>
            <a:r>
              <a:rPr lang="en-IN" sz="2800" b="1" dirty="0" smtClean="0"/>
              <a:t>Object literal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be passed as reference to another function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contain </a:t>
            </a:r>
            <a:r>
              <a:rPr lang="en-IN" sz="2800" b="1" dirty="0" smtClean="0"/>
              <a:t>inner function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decide the </a:t>
            </a:r>
            <a:r>
              <a:rPr lang="en-IN" sz="2800" b="1" dirty="0" smtClean="0"/>
              <a:t>scope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are effectively used with </a:t>
            </a:r>
            <a:r>
              <a:rPr lang="en-IN" sz="2800" b="1" dirty="0" smtClean="0"/>
              <a:t>closures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 can be inheritable – </a:t>
            </a:r>
            <a:r>
              <a:rPr lang="en-IN" sz="2800" b="1" dirty="0" smtClean="0"/>
              <a:t>Prototypical inheritance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supports </a:t>
            </a:r>
            <a:r>
              <a:rPr lang="en-IN" sz="2800" b="1" dirty="0" smtClean="0"/>
              <a:t>properties</a:t>
            </a:r>
            <a:r>
              <a:rPr lang="en-IN" sz="2800" dirty="0" smtClean="0"/>
              <a:t>, </a:t>
            </a:r>
            <a:r>
              <a:rPr lang="en-IN" sz="2800" b="1" dirty="0" smtClean="0"/>
              <a:t>methods</a:t>
            </a:r>
            <a:r>
              <a:rPr lang="en-IN" sz="2800" dirty="0" smtClean="0"/>
              <a:t> and </a:t>
            </a:r>
            <a:r>
              <a:rPr lang="en-IN" sz="2800" b="1" dirty="0" smtClean="0"/>
              <a:t>constructor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We can have </a:t>
            </a:r>
            <a:r>
              <a:rPr lang="en-IN" sz="2800" b="1" dirty="0" smtClean="0"/>
              <a:t>constructor function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can we invoked  </a:t>
            </a:r>
            <a:r>
              <a:rPr lang="en-IN" sz="2800" b="1" dirty="0" smtClean="0"/>
              <a:t>recursively</a:t>
            </a:r>
            <a:r>
              <a:rPr lang="en-IN" sz="2800" dirty="0" smtClean="0"/>
              <a:t> with </a:t>
            </a:r>
            <a:r>
              <a:rPr lang="en-IN" sz="2800" b="1" dirty="0" err="1" smtClean="0"/>
              <a:t>callee</a:t>
            </a:r>
            <a:r>
              <a:rPr lang="en-IN" sz="2800" b="1" dirty="0" smtClean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can be </a:t>
            </a:r>
            <a:r>
              <a:rPr lang="en-IN" sz="2800" b="1" dirty="0" err="1" smtClean="0"/>
              <a:t>bindable</a:t>
            </a:r>
            <a:r>
              <a:rPr lang="en-IN" sz="2800" dirty="0" smtClean="0"/>
              <a:t> with existing function objects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23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9" y="836712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</a:t>
            </a:r>
            <a:r>
              <a:rPr lang="en-IN" sz="3200" dirty="0" smtClean="0"/>
              <a:t> </a:t>
            </a:r>
            <a:r>
              <a:rPr lang="en-IN" sz="3200" dirty="0"/>
              <a:t>function is referred to as a “</a:t>
            </a:r>
            <a:r>
              <a:rPr lang="en-IN" sz="3200" dirty="0">
                <a:solidFill>
                  <a:srgbClr val="FF0000"/>
                </a:solidFill>
              </a:rPr>
              <a:t>callable object</a:t>
            </a:r>
            <a:r>
              <a:rPr lang="en-IN" sz="3200" dirty="0"/>
              <a:t>”—</a:t>
            </a:r>
          </a:p>
          <a:p>
            <a:r>
              <a:rPr lang="en-IN" sz="3200" dirty="0"/>
              <a:t>an object that has an internal [[Call]] property that allows it to </a:t>
            </a:r>
            <a:r>
              <a:rPr lang="en-IN" sz="3200" dirty="0" smtClean="0"/>
              <a:t>be invoked</a:t>
            </a:r>
            <a:r>
              <a:rPr lang="en-IN" sz="3200" dirty="0"/>
              <a:t>.</a:t>
            </a:r>
            <a:endParaRPr lang="en-IN" sz="80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6372"/>
            <a:ext cx="5832648" cy="69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3141720"/>
            <a:ext cx="86409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Functions are </a:t>
            </a:r>
            <a:r>
              <a:rPr lang="en-IN" sz="2800" dirty="0"/>
              <a:t>actually objects </a:t>
            </a:r>
            <a:r>
              <a:rPr lang="en-IN" sz="2800" dirty="0" smtClean="0"/>
              <a:t>and can </a:t>
            </a:r>
            <a:r>
              <a:rPr lang="en-IN" sz="2800" dirty="0"/>
              <a:t>have properties. For example</a:t>
            </a:r>
            <a:r>
              <a:rPr lang="en-IN" sz="2800" dirty="0" smtClean="0"/>
              <a:t>:  </a:t>
            </a:r>
            <a:r>
              <a:rPr lang="en-IN" sz="2800" dirty="0" smtClean="0">
                <a:solidFill>
                  <a:srgbClr val="FF0000"/>
                </a:solidFill>
              </a:rPr>
              <a:t>length </a:t>
            </a:r>
            <a:r>
              <a:rPr lang="en-IN" sz="2800" dirty="0" smtClean="0"/>
              <a:t>property</a:t>
            </a:r>
            <a:endParaRPr lang="en-IN" sz="2800" dirty="0"/>
          </a:p>
          <a:p>
            <a:r>
              <a:rPr lang="en-IN" sz="2800" dirty="0" smtClean="0"/>
              <a:t>		</a:t>
            </a:r>
          </a:p>
          <a:p>
            <a:r>
              <a:rPr lang="en-IN" sz="2800" dirty="0"/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function </a:t>
            </a:r>
            <a:r>
              <a:rPr lang="en-IN" sz="2800" dirty="0">
                <a:solidFill>
                  <a:srgbClr val="FF0000"/>
                </a:solidFill>
              </a:rPr>
              <a:t>a(</a:t>
            </a:r>
            <a:r>
              <a:rPr lang="en-IN" sz="2800" dirty="0" err="1">
                <a:solidFill>
                  <a:srgbClr val="FF0000"/>
                </a:solidFill>
              </a:rPr>
              <a:t>b,c</a:t>
            </a:r>
            <a:r>
              <a:rPr lang="en-IN" sz="2800" dirty="0">
                <a:solidFill>
                  <a:srgbClr val="FF0000"/>
                </a:solidFill>
              </a:rPr>
              <a:t>) {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	/* </a:t>
            </a:r>
            <a:r>
              <a:rPr lang="en-IN" sz="2800" dirty="0">
                <a:solidFill>
                  <a:srgbClr val="FF0000"/>
                </a:solidFill>
              </a:rPr>
              <a:t>.. */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err="1">
                <a:solidFill>
                  <a:srgbClr val="FF0000"/>
                </a:solidFill>
              </a:rPr>
              <a:t>a.length</a:t>
            </a:r>
            <a:r>
              <a:rPr lang="en-IN" sz="2800" dirty="0">
                <a:solidFill>
                  <a:srgbClr val="FF0000"/>
                </a:solidFill>
              </a:rPr>
              <a:t>; // </a:t>
            </a:r>
            <a:r>
              <a:rPr lang="en-IN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IN" sz="2000" dirty="0" smtClean="0"/>
              <a:t>	Since </a:t>
            </a:r>
            <a:r>
              <a:rPr lang="en-IN" sz="2000" dirty="0"/>
              <a:t>you declared the function with two formal named parameters</a:t>
            </a:r>
          </a:p>
          <a:p>
            <a:r>
              <a:rPr lang="en-IN" sz="2000" dirty="0" smtClean="0"/>
              <a:t>	(</a:t>
            </a:r>
            <a:r>
              <a:rPr lang="en-IN" sz="2000" dirty="0"/>
              <a:t>b and c), the “length of the function” is 2.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>
                <a:solidFill>
                  <a:srgbClr val="FFFF00"/>
                </a:solidFill>
              </a:rPr>
              <a:t>Javascript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196752"/>
            <a:ext cx="8964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/>
              <a:t>Javascript</a:t>
            </a:r>
            <a:r>
              <a:rPr lang="en-IN" sz="2800" dirty="0" smtClean="0"/>
              <a:t> is world-class</a:t>
            </a:r>
            <a:r>
              <a:rPr lang="en-IN" sz="2800" dirty="0"/>
              <a:t>, dynamic, object-oriented language with super-fast </a:t>
            </a:r>
            <a:r>
              <a:rPr lang="en-IN" sz="2800" dirty="0" smtClean="0"/>
              <a:t>implementations on </a:t>
            </a:r>
            <a:r>
              <a:rPr lang="en-IN" sz="2800" dirty="0"/>
              <a:t>the client and server </a:t>
            </a:r>
            <a:r>
              <a:rPr lang="en-IN" sz="2800" dirty="0" smtClean="0"/>
              <a:t>sides.</a:t>
            </a:r>
          </a:p>
          <a:p>
            <a:endParaRPr lang="en-IN" sz="2800" dirty="0"/>
          </a:p>
          <a:p>
            <a:r>
              <a:rPr lang="en-IN" sz="2800" dirty="0" smtClean="0"/>
              <a:t>Engines like Google V8</a:t>
            </a:r>
            <a:r>
              <a:rPr lang="en-IN" sz="2800" dirty="0"/>
              <a:t>, </a:t>
            </a:r>
            <a:r>
              <a:rPr lang="en-IN" sz="2800" dirty="0" err="1"/>
              <a:t>JavaScriptCore</a:t>
            </a:r>
            <a:r>
              <a:rPr lang="en-IN" sz="2800" dirty="0"/>
              <a:t>, </a:t>
            </a:r>
            <a:r>
              <a:rPr lang="en-IN" sz="2800" dirty="0" err="1"/>
              <a:t>SpiderMonkey</a:t>
            </a:r>
            <a:r>
              <a:rPr lang="en-IN" sz="2800" dirty="0"/>
              <a:t>, </a:t>
            </a:r>
            <a:r>
              <a:rPr lang="en-IN" sz="2800" dirty="0" smtClean="0"/>
              <a:t>Rhino, and </a:t>
            </a:r>
            <a:r>
              <a:rPr lang="en-IN" sz="2800" dirty="0" err="1" smtClean="0"/>
              <a:t>Carakan</a:t>
            </a:r>
            <a:r>
              <a:rPr lang="en-IN" sz="2800" dirty="0" smtClean="0"/>
              <a:t> </a:t>
            </a:r>
            <a:r>
              <a:rPr lang="en-IN" sz="2800" dirty="0"/>
              <a:t>and emergent standards and technologies (with </a:t>
            </a:r>
            <a:r>
              <a:rPr lang="en-IN" sz="2800" dirty="0" err="1" smtClean="0"/>
              <a:t>CommonJS</a:t>
            </a:r>
            <a:r>
              <a:rPr lang="en-IN" sz="2800" dirty="0" smtClean="0"/>
              <a:t> and Node JS) </a:t>
            </a:r>
            <a:r>
              <a:rPr lang="en-IN" sz="2800" dirty="0"/>
              <a:t>make it usable both in browsers and as </a:t>
            </a:r>
            <a:r>
              <a:rPr lang="en-IN" sz="2800" dirty="0" smtClean="0"/>
              <a:t>stand-alone, powerful </a:t>
            </a:r>
            <a:r>
              <a:rPr lang="en-IN" sz="2800" dirty="0"/>
              <a:t>architectures on the </a:t>
            </a:r>
            <a:r>
              <a:rPr lang="en-IN" sz="2800" dirty="0" smtClean="0"/>
              <a:t>server.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3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A function is a block of code that is executed </a:t>
            </a:r>
            <a:r>
              <a:rPr lang="en-IN" sz="2800" dirty="0" smtClean="0"/>
              <a:t>usually when invoked manually or with event.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We can pass </a:t>
            </a:r>
            <a:r>
              <a:rPr lang="en-IN" sz="2800" dirty="0"/>
              <a:t>variables into functions via arguments</a:t>
            </a:r>
          </a:p>
          <a:p>
            <a:r>
              <a:rPr lang="en-IN" sz="2800" dirty="0" smtClean="0"/>
              <a:t>       to </a:t>
            </a:r>
            <a:r>
              <a:rPr lang="en-IN" sz="2800" dirty="0"/>
              <a:t>extend their </a:t>
            </a:r>
            <a:r>
              <a:rPr lang="en-IN" sz="2800" dirty="0" smtClean="0"/>
              <a:t>functionality.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r>
              <a:rPr lang="en-IN" sz="2800" dirty="0"/>
              <a:t>JavaScript functions have </a:t>
            </a:r>
            <a:r>
              <a:rPr lang="en-IN" sz="2800" dirty="0">
                <a:solidFill>
                  <a:srgbClr val="FF0000"/>
                </a:solidFill>
              </a:rPr>
              <a:t>Function </a:t>
            </a:r>
            <a:r>
              <a:rPr lang="en-IN" sz="2800" dirty="0" smtClean="0"/>
              <a:t>object</a:t>
            </a:r>
          </a:p>
          <a:p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fn</a:t>
            </a:r>
            <a:r>
              <a:rPr lang="en-IN" sz="2800" dirty="0">
                <a:solidFill>
                  <a:srgbClr val="FF0000"/>
                </a:solidFill>
              </a:rPr>
              <a:t> = new Function </a:t>
            </a:r>
            <a:r>
              <a:rPr lang="en-IN" sz="2800" dirty="0"/>
              <a:t>(arg1, arg2, ..., </a:t>
            </a:r>
            <a:r>
              <a:rPr lang="en-IN" sz="2800" dirty="0" err="1"/>
              <a:t>argn</a:t>
            </a:r>
            <a:r>
              <a:rPr lang="en-IN" sz="2800" dirty="0"/>
              <a:t>, </a:t>
            </a:r>
            <a:r>
              <a:rPr lang="en-IN" sz="2800" dirty="0" err="1"/>
              <a:t>functionbody</a:t>
            </a:r>
            <a:r>
              <a:rPr lang="en-IN" sz="2800" dirty="0" smtClean="0"/>
              <a:t>);</a:t>
            </a:r>
          </a:p>
          <a:p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t</a:t>
            </a:r>
            <a:r>
              <a:rPr lang="en-IN" sz="2800" dirty="0" smtClean="0">
                <a:solidFill>
                  <a:srgbClr val="FF0000"/>
                </a:solidFill>
              </a:rPr>
              <a:t>his</a:t>
            </a:r>
            <a:r>
              <a:rPr lang="en-IN" sz="2800" dirty="0" smtClean="0"/>
              <a:t>  &amp; </a:t>
            </a:r>
            <a:r>
              <a:rPr lang="en-IN" sz="2800" dirty="0" smtClean="0">
                <a:solidFill>
                  <a:srgbClr val="FF0000"/>
                </a:solidFill>
              </a:rPr>
              <a:t>arguments</a:t>
            </a:r>
            <a:r>
              <a:rPr lang="en-IN" sz="2800" dirty="0" smtClean="0"/>
              <a:t> makes function powerful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IN" sz="2800" dirty="0" smtClean="0"/>
              <a:t>Function Overloading – Polymorphism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Functions extended with </a:t>
            </a:r>
            <a:r>
              <a:rPr lang="en-IN" sz="2800" dirty="0" smtClean="0">
                <a:solidFill>
                  <a:srgbClr val="FF0000"/>
                </a:solidFill>
              </a:rPr>
              <a:t>apply(), call()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3 Kinds of Function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766394"/>
            <a:ext cx="9036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1. Declarative </a:t>
            </a:r>
            <a:r>
              <a:rPr lang="en-IN" sz="2800" i="1" dirty="0">
                <a:solidFill>
                  <a:srgbClr val="FF0000"/>
                </a:solidFill>
              </a:rPr>
              <a:t>function</a:t>
            </a:r>
          </a:p>
          <a:p>
            <a:r>
              <a:rPr lang="en-IN" sz="2800" dirty="0"/>
              <a:t>A declarative function is a statement triggered by the use of the function </a:t>
            </a:r>
            <a:r>
              <a:rPr lang="en-IN" sz="2800" dirty="0" smtClean="0"/>
              <a:t>keyword, and </a:t>
            </a:r>
            <a:r>
              <a:rPr lang="en-IN" sz="2800" dirty="0"/>
              <a:t>parsed when the JavaScript application is first loaded</a:t>
            </a:r>
            <a:r>
              <a:rPr lang="en-IN" sz="2800" dirty="0" smtClean="0"/>
              <a:t>.  </a:t>
            </a:r>
            <a:r>
              <a:rPr lang="en-IN" sz="2800" dirty="0"/>
              <a:t> </a:t>
            </a:r>
            <a:r>
              <a:rPr lang="en-IN" sz="2800" dirty="0" smtClean="0"/>
              <a:t>- </a:t>
            </a:r>
            <a:r>
              <a:rPr lang="en-IN" sz="2800" dirty="0" smtClean="0">
                <a:solidFill>
                  <a:srgbClr val="FF0000"/>
                </a:solidFill>
              </a:rPr>
              <a:t>function show(){alert(“hi”)};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i="1" dirty="0" smtClean="0">
              <a:solidFill>
                <a:srgbClr val="FF0000"/>
              </a:solidFill>
            </a:endParaRPr>
          </a:p>
          <a:p>
            <a:r>
              <a:rPr lang="en-IN" sz="2800" i="1" dirty="0" smtClean="0">
                <a:solidFill>
                  <a:srgbClr val="FF0000"/>
                </a:solidFill>
              </a:rPr>
              <a:t>2. </a:t>
            </a:r>
            <a:r>
              <a:rPr lang="en-IN" sz="2800" i="1" dirty="0">
                <a:solidFill>
                  <a:srgbClr val="FF0000"/>
                </a:solidFill>
              </a:rPr>
              <a:t>Function literal or function expression</a:t>
            </a:r>
          </a:p>
          <a:p>
            <a:r>
              <a:rPr lang="en-IN" sz="2800" dirty="0" smtClean="0"/>
              <a:t>Function can </a:t>
            </a:r>
            <a:r>
              <a:rPr lang="en-IN" sz="2800" dirty="0"/>
              <a:t>be both object and literal. </a:t>
            </a:r>
          </a:p>
          <a:p>
            <a:endParaRPr lang="en-IN" sz="2800" dirty="0"/>
          </a:p>
          <a:p>
            <a:r>
              <a:rPr lang="en-IN" sz="2800" dirty="0" err="1">
                <a:solidFill>
                  <a:srgbClr val="FF0000"/>
                </a:solidFill>
              </a:rPr>
              <a:t>v</a:t>
            </a:r>
            <a:r>
              <a:rPr lang="en-IN" sz="2800" dirty="0" err="1" smtClean="0">
                <a:solidFill>
                  <a:srgbClr val="FF0000"/>
                </a:solidFill>
              </a:rPr>
              <a:t>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fn</a:t>
            </a:r>
            <a:r>
              <a:rPr lang="en-IN" sz="2800" dirty="0" smtClean="0">
                <a:solidFill>
                  <a:srgbClr val="FF0000"/>
                </a:solidFill>
              </a:rPr>
              <a:t>= function(){alert(“hi”);   </a:t>
            </a:r>
            <a:r>
              <a:rPr lang="en-IN" sz="2800" dirty="0" err="1" smtClean="0">
                <a:solidFill>
                  <a:srgbClr val="FF0000"/>
                </a:solidFill>
              </a:rPr>
              <a:t>fn</a:t>
            </a:r>
            <a:r>
              <a:rPr lang="en-IN" sz="2800" dirty="0" smtClean="0">
                <a:solidFill>
                  <a:srgbClr val="FF0000"/>
                </a:solidFill>
              </a:rPr>
              <a:t>();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smtClean="0"/>
              <a:t>It </a:t>
            </a:r>
            <a:r>
              <a:rPr lang="en-IN" sz="2800" dirty="0"/>
              <a:t>is parsed only once and it can be anonymous</a:t>
            </a:r>
            <a:r>
              <a:rPr lang="en-IN" sz="2800" dirty="0" smtClean="0"/>
              <a:t>.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i="1" dirty="0">
                <a:solidFill>
                  <a:srgbClr val="FF0000"/>
                </a:solidFill>
              </a:rPr>
              <a:t>3. Function </a:t>
            </a:r>
            <a:r>
              <a:rPr lang="en-IN" sz="2800" i="1" dirty="0" smtClean="0">
                <a:solidFill>
                  <a:srgbClr val="FF0000"/>
                </a:solidFill>
              </a:rPr>
              <a:t>constructor or constructor function</a:t>
            </a:r>
            <a:endParaRPr lang="en-IN" sz="2800" i="1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i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88024" y="5949280"/>
            <a:ext cx="20162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3 Kinds of Function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733246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3. Function </a:t>
            </a:r>
            <a:r>
              <a:rPr lang="en-IN" sz="2800" i="1" dirty="0">
                <a:solidFill>
                  <a:srgbClr val="FF0000"/>
                </a:solidFill>
              </a:rPr>
              <a:t>constructor</a:t>
            </a:r>
          </a:p>
          <a:p>
            <a:r>
              <a:rPr lang="en-IN" sz="2800" dirty="0"/>
              <a:t>An </a:t>
            </a:r>
            <a:r>
              <a:rPr lang="en-IN" sz="2800" dirty="0" smtClean="0"/>
              <a:t>function constructor uses the </a:t>
            </a:r>
            <a:r>
              <a:rPr lang="en-IN" sz="2800" dirty="0"/>
              <a:t>new operator and </a:t>
            </a:r>
            <a:r>
              <a:rPr lang="en-IN" sz="2800" dirty="0" smtClean="0"/>
              <a:t>refers </a:t>
            </a:r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Function</a:t>
            </a:r>
            <a:r>
              <a:rPr lang="en-IN" sz="2800" dirty="0"/>
              <a:t> object. </a:t>
            </a:r>
            <a:r>
              <a:rPr lang="en-IN" sz="2800" dirty="0" smtClean="0"/>
              <a:t> </a:t>
            </a:r>
            <a:endParaRPr lang="en-IN" sz="2800" dirty="0"/>
          </a:p>
          <a:p>
            <a:r>
              <a:rPr lang="en-IN" sz="2800" dirty="0"/>
              <a:t> function Gadget(name, </a:t>
            </a:r>
            <a:r>
              <a:rPr lang="en-IN" sz="2800" dirty="0" err="1"/>
              <a:t>color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this.name = name;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this.color</a:t>
            </a:r>
            <a:r>
              <a:rPr lang="en-IN" sz="2800" dirty="0"/>
              <a:t> = </a:t>
            </a:r>
            <a:r>
              <a:rPr lang="en-IN" sz="2800" dirty="0" err="1"/>
              <a:t>color</a:t>
            </a:r>
            <a:r>
              <a:rPr lang="en-IN" sz="2800" dirty="0"/>
              <a:t>;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this.whatAreYou</a:t>
            </a:r>
            <a:r>
              <a:rPr lang="en-IN" sz="2800" dirty="0"/>
              <a:t> = function(){</a:t>
            </a:r>
          </a:p>
          <a:p>
            <a:r>
              <a:rPr lang="en-IN" sz="2800" dirty="0"/>
              <a:t>            return 'I am a ' + </a:t>
            </a:r>
            <a:r>
              <a:rPr lang="en-IN" sz="2800" dirty="0" err="1"/>
              <a:t>this.color</a:t>
            </a:r>
            <a:r>
              <a:rPr lang="en-IN" sz="2800" dirty="0"/>
              <a:t> + ' ' + this.name;</a:t>
            </a:r>
          </a:p>
          <a:p>
            <a:r>
              <a:rPr lang="en-IN" sz="2800" dirty="0"/>
              <a:t>        }</a:t>
            </a:r>
          </a:p>
          <a:p>
            <a:r>
              <a:rPr lang="en-IN" sz="2800" dirty="0"/>
              <a:t>    </a:t>
            </a:r>
            <a:r>
              <a:rPr lang="en-IN" sz="2800" dirty="0" smtClean="0"/>
              <a:t>}</a:t>
            </a:r>
            <a:r>
              <a:rPr lang="en-IN" sz="2800" dirty="0"/>
              <a:t> </a:t>
            </a:r>
            <a:endParaRPr lang="en-IN" sz="2800" dirty="0" smtClean="0"/>
          </a:p>
          <a:p>
            <a:r>
              <a:rPr lang="en-IN" sz="2800" dirty="0"/>
              <a:t>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newtoy</a:t>
            </a:r>
            <a:r>
              <a:rPr lang="en-IN" sz="2800" dirty="0"/>
              <a:t> = new Gadget('webcam', 'black');</a:t>
            </a:r>
          </a:p>
          <a:p>
            <a:r>
              <a:rPr lang="en-IN" sz="2800" dirty="0"/>
              <a:t>    </a:t>
            </a:r>
            <a:r>
              <a:rPr lang="en-IN" sz="2800" dirty="0" smtClean="0"/>
              <a:t>	 </a:t>
            </a:r>
            <a:r>
              <a:rPr lang="en-IN" sz="2800" dirty="0"/>
              <a:t>console.log(newtoy.name);   //"webcam"</a:t>
            </a:r>
          </a:p>
          <a:p>
            <a:r>
              <a:rPr lang="en-IN" sz="2800" dirty="0"/>
              <a:t>     </a:t>
            </a:r>
            <a:r>
              <a:rPr lang="en-IN" sz="2800" dirty="0" smtClean="0"/>
              <a:t>	console.log(</a:t>
            </a:r>
            <a:r>
              <a:rPr lang="en-IN" sz="2800" dirty="0" err="1" smtClean="0"/>
              <a:t>newtoy.color</a:t>
            </a:r>
            <a:r>
              <a:rPr lang="en-IN" sz="2800" dirty="0"/>
              <a:t>);       //"black"</a:t>
            </a:r>
          </a:p>
          <a:p>
            <a:r>
              <a:rPr lang="en-IN" sz="2800" dirty="0"/>
              <a:t>    </a:t>
            </a:r>
            <a:r>
              <a:rPr lang="en-IN" sz="2800" dirty="0" smtClean="0"/>
              <a:t>	 </a:t>
            </a:r>
            <a:r>
              <a:rPr lang="en-IN" sz="2800" dirty="0"/>
              <a:t>console.log(</a:t>
            </a:r>
            <a:r>
              <a:rPr lang="en-IN" sz="2800" dirty="0" err="1"/>
              <a:t>newtoy.whatAreYou</a:t>
            </a:r>
            <a:r>
              <a:rPr lang="en-IN" sz="2800" dirty="0"/>
              <a:t>()) ;    </a:t>
            </a:r>
            <a:endParaRPr lang="en-IN" sz="2800" dirty="0"/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Scope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908720"/>
            <a:ext cx="90364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Scope is a programming concept that exists to reduce the amount of variable and </a:t>
            </a:r>
            <a:r>
              <a:rPr lang="en-IN" sz="2800" dirty="0" smtClean="0"/>
              <a:t>function collisions </a:t>
            </a:r>
            <a:r>
              <a:rPr lang="en-IN" sz="2800" dirty="0"/>
              <a:t>in </a:t>
            </a:r>
            <a:r>
              <a:rPr lang="en-IN" sz="2800" dirty="0" smtClean="0"/>
              <a:t> </a:t>
            </a:r>
            <a:r>
              <a:rPr lang="en-IN" sz="2800" dirty="0"/>
              <a:t>code.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It </a:t>
            </a:r>
            <a:r>
              <a:rPr lang="en-IN" sz="2800" dirty="0"/>
              <a:t>controls how far information can travel throughout </a:t>
            </a:r>
            <a:r>
              <a:rPr lang="en-IN" sz="2800" dirty="0" smtClean="0"/>
              <a:t> JavaScript  document</a:t>
            </a:r>
            <a:r>
              <a:rPr lang="en-IN" sz="2800" dirty="0"/>
              <a:t>.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global scope for a variable means that the variable can be accessed and used </a:t>
            </a:r>
            <a:r>
              <a:rPr lang="en-IN" sz="2800" dirty="0" smtClean="0"/>
              <a:t>anywhere in </a:t>
            </a:r>
            <a:r>
              <a:rPr lang="en-IN" sz="2800" dirty="0"/>
              <a:t>the document.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But try </a:t>
            </a:r>
            <a:r>
              <a:rPr lang="en-IN" sz="2800" dirty="0"/>
              <a:t>to keep things out of the global scope if </a:t>
            </a:r>
            <a:r>
              <a:rPr lang="en-IN" sz="2800" dirty="0" smtClean="0"/>
              <a:t>possible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Solution  :  </a:t>
            </a:r>
            <a:r>
              <a:rPr lang="en-IN" sz="2800" dirty="0">
                <a:solidFill>
                  <a:srgbClr val="FF0000"/>
                </a:solidFill>
              </a:rPr>
              <a:t>C</a:t>
            </a:r>
            <a:r>
              <a:rPr lang="en-IN" sz="2800" dirty="0" smtClean="0">
                <a:solidFill>
                  <a:srgbClr val="FF0000"/>
                </a:solidFill>
              </a:rPr>
              <a:t>losure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Scope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908720"/>
            <a:ext cx="90364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Private </a:t>
            </a:r>
            <a:r>
              <a:rPr lang="en-IN" sz="2800" dirty="0"/>
              <a:t>(Inner) </a:t>
            </a:r>
            <a:r>
              <a:rPr lang="en-IN" sz="2800" dirty="0" smtClean="0"/>
              <a:t>functions</a:t>
            </a:r>
            <a:endParaRPr lang="en-IN" sz="2800" dirty="0"/>
          </a:p>
          <a:p>
            <a:r>
              <a:rPr lang="en-IN" sz="2800" dirty="0" smtClean="0"/>
              <a:t>  </a:t>
            </a:r>
            <a:endParaRPr lang="en-IN" sz="2800" dirty="0"/>
          </a:p>
          <a:p>
            <a:r>
              <a:rPr lang="en-IN" sz="2800" dirty="0"/>
              <a:t>    function a(</a:t>
            </a:r>
            <a:r>
              <a:rPr lang="en-IN" sz="2800" dirty="0" err="1"/>
              <a:t>param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function b(</a:t>
            </a:r>
            <a:r>
              <a:rPr lang="en-IN" sz="2800" dirty="0" err="1"/>
              <a:t>theinput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    return </a:t>
            </a:r>
            <a:r>
              <a:rPr lang="en-IN" sz="2800" dirty="0" err="1"/>
              <a:t>theinput</a:t>
            </a:r>
            <a:r>
              <a:rPr lang="en-IN" sz="2800" dirty="0"/>
              <a:t> * 2;</a:t>
            </a:r>
          </a:p>
          <a:p>
            <a:r>
              <a:rPr lang="en-IN" sz="2800" dirty="0"/>
              <a:t>        };</a:t>
            </a:r>
          </a:p>
          <a:p>
            <a:r>
              <a:rPr lang="en-IN" sz="2800" dirty="0"/>
              <a:t>    return 'The result is ' + b(</a:t>
            </a:r>
            <a:r>
              <a:rPr lang="en-IN" sz="2800" dirty="0" err="1"/>
              <a:t>param</a:t>
            </a:r>
            <a:r>
              <a:rPr lang="en-IN" sz="2800" dirty="0"/>
              <a:t>);</a:t>
            </a:r>
          </a:p>
          <a:p>
            <a:r>
              <a:rPr lang="en-IN" sz="2800" dirty="0"/>
              <a:t>    };</a:t>
            </a:r>
          </a:p>
          <a:p>
            <a:endParaRPr lang="en-IN" sz="2800" dirty="0"/>
          </a:p>
          <a:p>
            <a:r>
              <a:rPr lang="en-IN" sz="2800" dirty="0"/>
              <a:t>        a(2); // "The result is 4"</a:t>
            </a:r>
          </a:p>
          <a:p>
            <a:r>
              <a:rPr lang="en-IN" sz="2800" dirty="0"/>
              <a:t>         b(2);  //b is not defined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Scope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908720"/>
            <a:ext cx="9036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//Inner functions via </a:t>
            </a:r>
            <a:r>
              <a:rPr lang="en-IN" sz="2800" dirty="0" smtClean="0">
                <a:solidFill>
                  <a:srgbClr val="FF0000"/>
                </a:solidFill>
              </a:rPr>
              <a:t>literal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            </a:t>
            </a:r>
            <a:r>
              <a:rPr lang="en-IN" sz="2800" dirty="0" err="1"/>
              <a:t>var</a:t>
            </a:r>
            <a:r>
              <a:rPr lang="en-IN" sz="2800" dirty="0"/>
              <a:t> a = function(</a:t>
            </a:r>
            <a:r>
              <a:rPr lang="en-IN" sz="2800" dirty="0" err="1"/>
              <a:t>param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        </a:t>
            </a:r>
            <a:r>
              <a:rPr lang="en-IN" sz="2800" dirty="0" err="1"/>
              <a:t>var</a:t>
            </a:r>
            <a:r>
              <a:rPr lang="en-IN" sz="2800" dirty="0"/>
              <a:t> b = function(</a:t>
            </a:r>
            <a:r>
              <a:rPr lang="en-IN" sz="2800" dirty="0" err="1"/>
              <a:t>theinput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            return </a:t>
            </a:r>
            <a:r>
              <a:rPr lang="en-IN" sz="2800" dirty="0" err="1"/>
              <a:t>theinput</a:t>
            </a:r>
            <a:r>
              <a:rPr lang="en-IN" sz="2800" dirty="0"/>
              <a:t> * 2;</a:t>
            </a:r>
          </a:p>
          <a:p>
            <a:r>
              <a:rPr lang="en-IN" sz="2800" dirty="0"/>
              <a:t>                };</a:t>
            </a:r>
          </a:p>
          <a:p>
            <a:r>
              <a:rPr lang="en-IN" sz="2800" dirty="0"/>
              <a:t>                return 'The result is ' + b(</a:t>
            </a:r>
            <a:r>
              <a:rPr lang="en-IN" sz="2800" dirty="0" err="1"/>
              <a:t>param</a:t>
            </a:r>
            <a:r>
              <a:rPr lang="en-IN" sz="2800" dirty="0"/>
              <a:t>);</a:t>
            </a:r>
          </a:p>
          <a:p>
            <a:r>
              <a:rPr lang="en-IN" sz="2800" dirty="0"/>
              <a:t>            };</a:t>
            </a:r>
          </a:p>
          <a:p>
            <a:r>
              <a:rPr lang="en-IN" sz="2800" dirty="0" smtClean="0"/>
              <a:t>                </a:t>
            </a:r>
            <a:r>
              <a:rPr lang="en-IN" sz="2800" dirty="0"/>
              <a:t>console.log(a(2)); // "The result is 4"</a:t>
            </a:r>
          </a:p>
          <a:p>
            <a:r>
              <a:rPr lang="en-IN" sz="2800" dirty="0"/>
              <a:t>	 </a:t>
            </a:r>
            <a:r>
              <a:rPr lang="en-IN" sz="2800" dirty="0" smtClean="0"/>
              <a:t>  // </a:t>
            </a:r>
            <a:r>
              <a:rPr lang="en-IN" sz="2800" dirty="0"/>
              <a:t>console.log(b(2));  //b is not defined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Scope with Self Invoking Function - SIF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908720"/>
            <a:ext cx="9036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/* set up </a:t>
            </a:r>
            <a:r>
              <a:rPr lang="en-IN" sz="2800" dirty="0" smtClean="0"/>
              <a:t>anonymous </a:t>
            </a:r>
            <a:r>
              <a:rPr lang="en-IN" sz="2800" dirty="0"/>
              <a:t>function </a:t>
            </a:r>
            <a:r>
              <a:rPr lang="en-IN" sz="2800" dirty="0" smtClean="0"/>
              <a:t> */</a:t>
            </a:r>
          </a:p>
          <a:p>
            <a:endParaRPr lang="en-IN" sz="28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/>
              <a:t>(</a:t>
            </a:r>
            <a:r>
              <a:rPr lang="en-IN" sz="2800" dirty="0"/>
              <a:t>function () {</a:t>
            </a:r>
          </a:p>
          <a:p>
            <a:r>
              <a:rPr lang="en-IN" sz="2800" dirty="0"/>
              <a:t>/* define a variable inside the function */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greeting = "Hello </a:t>
            </a:r>
            <a:r>
              <a:rPr lang="en-IN" sz="2800" dirty="0" smtClean="0"/>
              <a:t>Murthy";</a:t>
            </a:r>
          </a:p>
          <a:p>
            <a:endParaRPr lang="en-IN" sz="2800" dirty="0"/>
          </a:p>
          <a:p>
            <a:r>
              <a:rPr lang="en-IN" sz="2800" dirty="0"/>
              <a:t>/* access the variable inside the function */</a:t>
            </a:r>
          </a:p>
          <a:p>
            <a:r>
              <a:rPr lang="en-IN" sz="2800" dirty="0" smtClean="0"/>
              <a:t>	alert</a:t>
            </a:r>
            <a:r>
              <a:rPr lang="en-IN" sz="2800" dirty="0"/>
              <a:t>("in scope: " + greeting</a:t>
            </a:r>
            <a:r>
              <a:rPr lang="en-IN" sz="2800" dirty="0" smtClean="0"/>
              <a:t>);</a:t>
            </a:r>
          </a:p>
          <a:p>
            <a:endParaRPr lang="en-IN" sz="2800" dirty="0"/>
          </a:p>
          <a:p>
            <a:r>
              <a:rPr lang="en-IN" sz="2800" dirty="0" smtClean="0"/>
              <a:t>})();  </a:t>
            </a:r>
          </a:p>
          <a:p>
            <a:r>
              <a:rPr lang="en-IN" sz="2800" dirty="0"/>
              <a:t>/* try and access that variable outside the function scope */</a:t>
            </a:r>
          </a:p>
          <a:p>
            <a:r>
              <a:rPr lang="en-IN" sz="2800" dirty="0" smtClean="0"/>
              <a:t>	alert</a:t>
            </a:r>
            <a:r>
              <a:rPr lang="en-IN" sz="2800" dirty="0"/>
              <a:t>("out of scope: " + </a:t>
            </a:r>
            <a:r>
              <a:rPr lang="en-IN" sz="2800" dirty="0" err="1"/>
              <a:t>typeof</a:t>
            </a:r>
            <a:r>
              <a:rPr lang="en-IN" sz="2800" dirty="0"/>
              <a:t>(greeting)); </a:t>
            </a:r>
            <a:endParaRPr lang="en-IN" sz="2800" dirty="0" smtClean="0"/>
          </a:p>
          <a:p>
            <a:r>
              <a:rPr lang="en-IN" sz="2800" dirty="0"/>
              <a:t>	</a:t>
            </a:r>
            <a:r>
              <a:rPr lang="en-IN" sz="2800" dirty="0" smtClean="0"/>
              <a:t>// </a:t>
            </a:r>
            <a:r>
              <a:rPr lang="en-IN" sz="2800" dirty="0"/>
              <a:t>alerts "undefined"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61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Scope with Self Invoking Function - SIF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584775"/>
            <a:ext cx="903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 //Self Invoking Function SIF</a:t>
            </a:r>
          </a:p>
          <a:p>
            <a:r>
              <a:rPr lang="en-IN" sz="2800" dirty="0"/>
              <a:t>    (</a:t>
            </a:r>
          </a:p>
          <a:p>
            <a:r>
              <a:rPr lang="en-IN" sz="2800" dirty="0"/>
              <a:t>   function () {</a:t>
            </a:r>
          </a:p>
          <a:p>
            <a:r>
              <a:rPr lang="en-IN" sz="2800" dirty="0"/>
              <a:t>       alert('I am Self Invoking Function - SIF - or IIEF  Immediately invoked Executing Function');</a:t>
            </a:r>
          </a:p>
          <a:p>
            <a:r>
              <a:rPr lang="en-IN" sz="2800" dirty="0"/>
              <a:t>      }</a:t>
            </a:r>
          </a:p>
          <a:p>
            <a:r>
              <a:rPr lang="en-IN" sz="2800" dirty="0"/>
              <a:t>    )()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// IIEF with parameter</a:t>
            </a:r>
          </a:p>
          <a:p>
            <a:r>
              <a:rPr lang="en-IN" sz="2800" dirty="0"/>
              <a:t>(</a:t>
            </a:r>
          </a:p>
          <a:p>
            <a:r>
              <a:rPr lang="en-IN" sz="2800" dirty="0"/>
              <a:t>    function (name) {</a:t>
            </a:r>
          </a:p>
          <a:p>
            <a:r>
              <a:rPr lang="en-IN" sz="2800" dirty="0"/>
              <a:t>        alert('Hello ' + name + '!');</a:t>
            </a:r>
          </a:p>
          <a:p>
            <a:r>
              <a:rPr lang="en-IN" sz="2800" dirty="0"/>
              <a:t>    }</a:t>
            </a:r>
          </a:p>
          <a:p>
            <a:r>
              <a:rPr lang="en-IN" sz="2800" dirty="0"/>
              <a:t>)('Murthy')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4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Closure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A closure is the scope created when a function is declared that allows the function to access and manipulate variables that are external to that function. 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Closures allow a function to access all the variables, as well as other functions, that are in scope when the function itself is declared.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Analysing Immediately Executed 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49" y="770523"/>
            <a:ext cx="87560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	(</a:t>
            </a:r>
            <a:r>
              <a:rPr lang="en-IN" sz="2800" b="1" dirty="0"/>
              <a:t>function</a:t>
            </a:r>
            <a:r>
              <a:rPr lang="en-IN" sz="2800" b="1" dirty="0" smtClean="0"/>
              <a:t>(){})()</a:t>
            </a:r>
          </a:p>
          <a:p>
            <a:endParaRPr lang="en-IN" sz="2800" b="1" dirty="0"/>
          </a:p>
          <a:p>
            <a:r>
              <a:rPr lang="en-IN" sz="2600" dirty="0" smtClean="0"/>
              <a:t>Let us Operate  the syntax:</a:t>
            </a:r>
          </a:p>
          <a:p>
            <a:endParaRPr lang="en-IN" sz="2600" dirty="0"/>
          </a:p>
          <a:p>
            <a:r>
              <a:rPr lang="en-IN" sz="2600" dirty="0" smtClean="0"/>
              <a:t>	(...)()</a:t>
            </a:r>
          </a:p>
          <a:p>
            <a:endParaRPr lang="en-IN" sz="2600" dirty="0" smtClean="0"/>
          </a:p>
          <a:p>
            <a:r>
              <a:rPr lang="en-IN" sz="2600" dirty="0"/>
              <a:t>We know that we can call any function using the </a:t>
            </a:r>
            <a:r>
              <a:rPr lang="en-IN" sz="2600" dirty="0" err="1"/>
              <a:t>functionName</a:t>
            </a:r>
            <a:r>
              <a:rPr lang="en-IN" sz="2600" dirty="0"/>
              <a:t>() syntax, but in place </a:t>
            </a:r>
            <a:r>
              <a:rPr lang="en-IN" sz="2600" dirty="0" smtClean="0"/>
              <a:t>of  the </a:t>
            </a:r>
            <a:r>
              <a:rPr lang="en-IN" sz="2600" dirty="0"/>
              <a:t>function name we can use </a:t>
            </a:r>
            <a:r>
              <a:rPr lang="en-IN" sz="2600" i="1" dirty="0"/>
              <a:t>any </a:t>
            </a:r>
            <a:r>
              <a:rPr lang="en-IN" sz="2600" dirty="0"/>
              <a:t>expression that references a function instance.</a:t>
            </a:r>
          </a:p>
          <a:p>
            <a:endParaRPr lang="en-IN" sz="2600" dirty="0" smtClean="0"/>
          </a:p>
          <a:p>
            <a:r>
              <a:rPr lang="en-IN" sz="2600" dirty="0" err="1" smtClean="0">
                <a:solidFill>
                  <a:srgbClr val="FF0000"/>
                </a:solidFill>
              </a:rPr>
              <a:t>var</a:t>
            </a:r>
            <a:r>
              <a:rPr lang="en-IN" sz="2600" dirty="0" smtClean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someFunction</a:t>
            </a:r>
            <a:r>
              <a:rPr lang="en-IN" sz="2600" dirty="0">
                <a:solidFill>
                  <a:srgbClr val="FF0000"/>
                </a:solidFill>
              </a:rPr>
              <a:t> = function(){ ... </a:t>
            </a:r>
            <a:r>
              <a:rPr lang="en-IN" sz="2600" dirty="0" smtClean="0">
                <a:solidFill>
                  <a:srgbClr val="FF0000"/>
                </a:solidFill>
              </a:rPr>
              <a:t>};// Function Expression</a:t>
            </a:r>
          </a:p>
          <a:p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dirty="0" smtClean="0">
                <a:solidFill>
                  <a:srgbClr val="FF0000"/>
                </a:solidFill>
              </a:rPr>
              <a:t>result </a:t>
            </a:r>
            <a:r>
              <a:rPr lang="en-IN" sz="2600" dirty="0">
                <a:solidFill>
                  <a:srgbClr val="FF0000"/>
                </a:solidFill>
              </a:rPr>
              <a:t>= </a:t>
            </a:r>
            <a:r>
              <a:rPr lang="en-IN" sz="2600" dirty="0" err="1">
                <a:solidFill>
                  <a:srgbClr val="FF0000"/>
                </a:solidFill>
              </a:rPr>
              <a:t>someFunction</a:t>
            </a:r>
            <a:r>
              <a:rPr lang="en-IN" sz="26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65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>
                <a:solidFill>
                  <a:srgbClr val="FFFF00"/>
                </a:solidFill>
              </a:rPr>
              <a:t>Javascript</a:t>
            </a:r>
            <a:r>
              <a:rPr lang="en-IN" sz="3200" dirty="0" smtClean="0">
                <a:solidFill>
                  <a:srgbClr val="FFFF00"/>
                </a:solidFill>
              </a:rPr>
              <a:t> and Rendering Engines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94781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4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Analysing Immediately Executed 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49" y="770523"/>
            <a:ext cx="8756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As with other expressions, if we want an operator—in this case, the function call operator ()—to be applied to an entire expression, we’d enclose that expression in a set of parentheses.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That means that in (...)(), the first set of parentheses is merely a set of delimiters  enclosing an expression, whereas the second set is an operator. </a:t>
            </a:r>
          </a:p>
        </p:txBody>
      </p:sp>
    </p:spTree>
    <p:extLst>
      <p:ext uri="{BB962C8B-B14F-4D97-AF65-F5344CB8AC3E}">
        <p14:creationId xmlns:p14="http://schemas.microsoft.com/office/powerpoint/2010/main" val="8550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Analysing Immediately Executed 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49" y="770523"/>
            <a:ext cx="87560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It’d be perfectly legal to change our example to the following, in which the expression that references the</a:t>
            </a:r>
          </a:p>
          <a:p>
            <a:r>
              <a:rPr lang="en-IN" sz="2800" dirty="0"/>
              <a:t>function is enclosed in </a:t>
            </a:r>
            <a:r>
              <a:rPr lang="en-IN" sz="2800" dirty="0" smtClean="0"/>
              <a:t>parentheses:  </a:t>
            </a:r>
            <a:r>
              <a:rPr lang="en-IN" sz="2800" dirty="0" err="1" smtClean="0"/>
              <a:t>eg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:(4+5)*2</a:t>
            </a:r>
          </a:p>
          <a:p>
            <a:endParaRPr lang="en-IN" sz="2800" dirty="0"/>
          </a:p>
          <a:p>
            <a:r>
              <a:rPr lang="en-IN" sz="2800" dirty="0" err="1"/>
              <a:t>var</a:t>
            </a:r>
            <a:r>
              <a:rPr lang="en-IN" sz="2800" dirty="0"/>
              <a:t> </a:t>
            </a:r>
            <a:r>
              <a:rPr lang="en-IN" sz="2800" dirty="0" err="1"/>
              <a:t>someFunction</a:t>
            </a:r>
            <a:r>
              <a:rPr lang="en-IN" sz="2800" dirty="0"/>
              <a:t> = function(){ ... };</a:t>
            </a:r>
          </a:p>
          <a:p>
            <a:r>
              <a:rPr lang="en-IN" sz="2800" dirty="0"/>
              <a:t>	result = </a:t>
            </a:r>
            <a:r>
              <a:rPr lang="en-IN" sz="2800" b="1" dirty="0"/>
              <a:t>(</a:t>
            </a:r>
            <a:r>
              <a:rPr lang="en-IN" sz="2800" dirty="0" err="1"/>
              <a:t>someFunction</a:t>
            </a:r>
            <a:r>
              <a:rPr lang="en-IN" sz="2800" b="1" dirty="0"/>
              <a:t>)</a:t>
            </a:r>
            <a:r>
              <a:rPr lang="en-IN" sz="2800" dirty="0"/>
              <a:t>();</a:t>
            </a:r>
          </a:p>
          <a:p>
            <a:endParaRPr lang="en-IN" sz="2800" dirty="0"/>
          </a:p>
          <a:p>
            <a:r>
              <a:rPr lang="en-IN" sz="2800" dirty="0"/>
              <a:t>Now, rather than the variable name, if we directly provided the </a:t>
            </a:r>
            <a:r>
              <a:rPr lang="en-IN" sz="2800" dirty="0">
                <a:solidFill>
                  <a:srgbClr val="FF0000"/>
                </a:solidFill>
              </a:rPr>
              <a:t>anonymous function </a:t>
            </a:r>
            <a:r>
              <a:rPr lang="en-IN" sz="2800" dirty="0" smtClean="0"/>
              <a:t>within </a:t>
            </a:r>
            <a:r>
              <a:rPr lang="en-IN" sz="2800" dirty="0"/>
              <a:t>the first set of</a:t>
            </a:r>
          </a:p>
          <a:p>
            <a:r>
              <a:rPr lang="en-IN" sz="2800" dirty="0"/>
              <a:t>parentheses, we’d end up with this syntax:</a:t>
            </a:r>
          </a:p>
          <a:p>
            <a:r>
              <a:rPr lang="en-IN" sz="2800" dirty="0"/>
              <a:t>		</a:t>
            </a:r>
          </a:p>
          <a:p>
            <a:r>
              <a:rPr lang="en-IN" sz="2800" dirty="0"/>
              <a:t>			(</a:t>
            </a:r>
            <a:r>
              <a:rPr lang="en-IN" sz="2800" b="1" dirty="0"/>
              <a:t>function(){...}</a:t>
            </a:r>
            <a:r>
              <a:rPr lang="en-IN" sz="2800" dirty="0"/>
              <a:t>)();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730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Analysing Immediately Executed 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49" y="770523"/>
            <a:ext cx="87560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If we go ahead and provide a body for the function, the syntax expands to the following:</a:t>
            </a:r>
          </a:p>
          <a:p>
            <a:pPr lvl="2"/>
            <a:r>
              <a:rPr lang="en-IN" sz="2800" dirty="0"/>
              <a:t>(function(){</a:t>
            </a:r>
          </a:p>
          <a:p>
            <a:pPr lvl="2"/>
            <a:r>
              <a:rPr lang="en-IN" sz="2800" i="1" dirty="0"/>
              <a:t>	statement-1;</a:t>
            </a:r>
          </a:p>
          <a:p>
            <a:pPr lvl="2"/>
            <a:r>
              <a:rPr lang="en-IN" sz="2800" i="1" dirty="0"/>
              <a:t>	statement-2;</a:t>
            </a:r>
          </a:p>
          <a:p>
            <a:r>
              <a:rPr lang="en-IN" sz="2800" i="1" dirty="0"/>
              <a:t>		statement-n;</a:t>
            </a:r>
          </a:p>
          <a:p>
            <a:r>
              <a:rPr lang="en-IN" sz="2800" dirty="0"/>
              <a:t>	})();</a:t>
            </a:r>
          </a:p>
          <a:p>
            <a:r>
              <a:rPr lang="en-IN" sz="2800" dirty="0"/>
              <a:t>The result of this code is an expression that does all of the following in a single statement:</a:t>
            </a:r>
          </a:p>
          <a:p>
            <a:endParaRPr lang="en-IN" sz="2800" dirty="0"/>
          </a:p>
          <a:p>
            <a:pPr lvl="2"/>
            <a:r>
              <a:rPr lang="en-IN" sz="2800" dirty="0"/>
              <a:t>■ Creates a function instance</a:t>
            </a:r>
          </a:p>
          <a:p>
            <a:pPr lvl="2"/>
            <a:r>
              <a:rPr lang="en-IN" sz="2800" dirty="0"/>
              <a:t>■ Executes the function</a:t>
            </a:r>
          </a:p>
          <a:p>
            <a:pPr lvl="2"/>
            <a:r>
              <a:rPr lang="en-IN" sz="2800" dirty="0"/>
              <a:t>■ Discards the function </a:t>
            </a:r>
            <a:endParaRPr lang="en-IN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CLOSURE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Analysing Immediately Executed Function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CLOSURE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/>
              <a:t>Temporary scope and private </a:t>
            </a:r>
            <a:r>
              <a:rPr lang="en-IN" sz="2800" b="1" i="1" dirty="0" smtClean="0"/>
              <a:t>variables</a:t>
            </a:r>
          </a:p>
          <a:p>
            <a:endParaRPr lang="en-IN" sz="2800" b="1" i="1" dirty="0"/>
          </a:p>
          <a:p>
            <a:r>
              <a:rPr lang="en-IN" sz="2800" dirty="0" smtClean="0"/>
              <a:t>Because </a:t>
            </a:r>
            <a:r>
              <a:rPr lang="en-IN" sz="2800" dirty="0"/>
              <a:t>the function is executed immediately, and, as with all functions, all </a:t>
            </a:r>
            <a:r>
              <a:rPr lang="en-IN" sz="2800" dirty="0" smtClean="0"/>
              <a:t>the variables </a:t>
            </a:r>
            <a:r>
              <a:rPr lang="en-IN" sz="2800" dirty="0"/>
              <a:t>inside of it are confined to its inner scope, we can use it to create a temporary</a:t>
            </a:r>
          </a:p>
          <a:p>
            <a:r>
              <a:rPr lang="en-IN" sz="2800" dirty="0"/>
              <a:t>scope, within which our state can be contained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7" y="4000055"/>
            <a:ext cx="7933805" cy="235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Wrapping </a:t>
            </a:r>
            <a:r>
              <a:rPr lang="en-IN" sz="3200" dirty="0" err="1" smtClean="0">
                <a:solidFill>
                  <a:srgbClr val="FFFF00"/>
                </a:solidFill>
              </a:rPr>
              <a:t>Jquery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8" y="990599"/>
            <a:ext cx="9024077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5994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</a:rPr>
              <a:t>Prototypical Inheritance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 Java /C++ / C# , Classes </a:t>
            </a:r>
            <a:r>
              <a:rPr lang="en-IN" sz="2800" dirty="0"/>
              <a:t>inherit from other classes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In JavaScript, the inheritance is prototype-based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That </a:t>
            </a:r>
            <a:r>
              <a:rPr lang="en-IN" sz="2800" dirty="0"/>
              <a:t>means that there are no classes. Instead, an object inherits from another object 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063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 </a:t>
            </a:r>
            <a:r>
              <a:rPr lang="en-IN" sz="2800" dirty="0" err="1"/>
              <a:t>javascript</a:t>
            </a:r>
            <a:r>
              <a:rPr lang="en-IN" sz="2800" dirty="0"/>
              <a:t> every function has a prototype property, which contains an object.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When </a:t>
            </a:r>
            <a:r>
              <a:rPr lang="en-IN" sz="2800" dirty="0"/>
              <a:t>this function is invoked using the new operator, an object is created and this object has a secret link to the prototype object.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 </a:t>
            </a:r>
            <a:r>
              <a:rPr lang="en-IN" sz="2800" dirty="0"/>
              <a:t>secret link (called __proto__ in some environments) allows methods and properties of the prototype object to be used as if they belong to the newly-created object.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90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824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The prototype object is just a regular object and therefore it also contains a link to its prototype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And so a chain is created, called a </a:t>
            </a:r>
            <a:r>
              <a:rPr lang="en-IN" sz="2800" dirty="0">
                <a:solidFill>
                  <a:srgbClr val="FF0000"/>
                </a:solidFill>
              </a:rPr>
              <a:t>prototype chain.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/>
          </a:p>
          <a:p>
            <a:r>
              <a:rPr lang="en-IN" sz="2800" dirty="0" smtClean="0"/>
              <a:t>							Object </a:t>
            </a:r>
            <a:r>
              <a:rPr lang="en-IN" sz="2800" dirty="0" smtClean="0">
                <a:sym typeface="Wingdings" pitchFamily="2" charset="2"/>
              </a:rPr>
              <a:t>null</a:t>
            </a:r>
          </a:p>
          <a:p>
            <a:r>
              <a:rPr lang="en-IN" sz="2800" dirty="0">
                <a:sym typeface="Wingdings" pitchFamily="2" charset="2"/>
              </a:rPr>
              <a:t>	</a:t>
            </a:r>
            <a:r>
              <a:rPr lang="en-IN" sz="2800" dirty="0" smtClean="0">
                <a:sym typeface="Wingdings" pitchFamily="2" charset="2"/>
              </a:rPr>
              <a:t>			</a:t>
            </a:r>
            <a:r>
              <a:rPr lang="en-IN" sz="2800" dirty="0"/>
              <a:t> </a:t>
            </a:r>
            <a:r>
              <a:rPr lang="en-IN" sz="2800" dirty="0" smtClean="0"/>
              <a:t>C </a:t>
            </a:r>
            <a:r>
              <a:rPr lang="en-IN" sz="2800" dirty="0"/>
              <a:t>(_proto_) </a:t>
            </a:r>
            <a:endParaRPr lang="en-IN" sz="2800" dirty="0" smtClean="0"/>
          </a:p>
          <a:p>
            <a:endParaRPr lang="en-IN" sz="2800" dirty="0" smtClean="0">
              <a:sym typeface="Wingdings" pitchFamily="2" charset="2"/>
            </a:endParaRPr>
          </a:p>
          <a:p>
            <a:r>
              <a:rPr lang="en-IN" sz="2800" dirty="0">
                <a:sym typeface="Wingdings" pitchFamily="2" charset="2"/>
              </a:rPr>
              <a:t>	</a:t>
            </a:r>
            <a:r>
              <a:rPr lang="en-IN" sz="2800" dirty="0" smtClean="0">
                <a:sym typeface="Wingdings" pitchFamily="2" charset="2"/>
              </a:rPr>
              <a:t>		</a:t>
            </a:r>
            <a:r>
              <a:rPr lang="en-IN" sz="2800" dirty="0" smtClean="0"/>
              <a:t>B </a:t>
            </a:r>
            <a:r>
              <a:rPr lang="en-IN" sz="2800" dirty="0"/>
              <a:t>(_proto</a:t>
            </a:r>
            <a:r>
              <a:rPr lang="en-IN" sz="2800" dirty="0" smtClean="0"/>
              <a:t>_)</a:t>
            </a:r>
            <a:endParaRPr lang="en-IN" sz="2800" dirty="0"/>
          </a:p>
          <a:p>
            <a:r>
              <a:rPr lang="en-IN" sz="2800" dirty="0" smtClean="0"/>
              <a:t>	A </a:t>
            </a:r>
            <a:r>
              <a:rPr lang="en-IN" sz="2800" dirty="0"/>
              <a:t>(_proto_)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/>
              <a:t>chain ends with the Object </a:t>
            </a:r>
            <a:r>
              <a:rPr lang="en-IN" sz="2800" dirty="0" err="1"/>
              <a:t>object</a:t>
            </a:r>
            <a:r>
              <a:rPr lang="en-IN" sz="2800" dirty="0"/>
              <a:t>, which is the highest-level parent, and every object inherits from it.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  <p:sp>
        <p:nvSpPr>
          <p:cNvPr id="2" name="Bent Arrow 1"/>
          <p:cNvSpPr/>
          <p:nvPr/>
        </p:nvSpPr>
        <p:spPr>
          <a:xfrm>
            <a:off x="5364088" y="3284984"/>
            <a:ext cx="504056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3203848" y="3797424"/>
            <a:ext cx="504056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>
            <a:off x="1979712" y="4509120"/>
            <a:ext cx="504056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b="1" dirty="0"/>
              <a:t>Inheritance, the __proto__</a:t>
            </a:r>
          </a:p>
          <a:p>
            <a:r>
              <a:rPr lang="en-IN" sz="2800" dirty="0"/>
              <a:t>When an object rabbit inherits from another object animal, in JavaScript </a:t>
            </a:r>
            <a:r>
              <a:rPr lang="en-IN" sz="2800" dirty="0" smtClean="0"/>
              <a:t>there </a:t>
            </a:r>
            <a:r>
              <a:rPr lang="en-IN" sz="2800" dirty="0"/>
              <a:t>is a special property </a:t>
            </a:r>
            <a:r>
              <a:rPr lang="en-IN" sz="2800" dirty="0" smtClean="0"/>
              <a:t>_proto_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     	</a:t>
            </a:r>
            <a:r>
              <a:rPr lang="en-IN" sz="2800" dirty="0" err="1" smtClean="0">
                <a:solidFill>
                  <a:srgbClr val="FF0000"/>
                </a:solidFill>
              </a:rPr>
              <a:t>rabbit</a:t>
            </a:r>
            <a:r>
              <a:rPr lang="en-IN" sz="2800" dirty="0" err="1">
                <a:solidFill>
                  <a:srgbClr val="FF0000"/>
                </a:solidFill>
              </a:rPr>
              <a:t>.__proto</a:t>
            </a:r>
            <a:r>
              <a:rPr lang="en-IN" sz="2800" dirty="0">
                <a:solidFill>
                  <a:srgbClr val="FF0000"/>
                </a:solidFill>
              </a:rPr>
              <a:t>__ = animal.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6" name="Picture 5" descr="http://javascript.info/files/tutorial/intro/object/prototyp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90598"/>
            <a:ext cx="2304256" cy="229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4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Primitive types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836712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Built-in </a:t>
            </a:r>
            <a:r>
              <a:rPr lang="en-IN" sz="3200" dirty="0" smtClean="0">
                <a:solidFill>
                  <a:srgbClr val="FF0000"/>
                </a:solidFill>
              </a:rPr>
              <a:t>Types</a:t>
            </a:r>
            <a:endParaRPr lang="en-IN" sz="3200" dirty="0">
              <a:solidFill>
                <a:srgbClr val="FF0000"/>
              </a:solidFill>
            </a:endParaRPr>
          </a:p>
          <a:p>
            <a:pPr lvl="1"/>
            <a:endParaRPr lang="en-IN" sz="2800" dirty="0" smtClean="0"/>
          </a:p>
          <a:p>
            <a:pPr lvl="1"/>
            <a:r>
              <a:rPr lang="en-IN" sz="2800" dirty="0" smtClean="0"/>
              <a:t>• </a:t>
            </a:r>
            <a:r>
              <a:rPr lang="en-IN" sz="2800" dirty="0"/>
              <a:t>null</a:t>
            </a:r>
          </a:p>
          <a:p>
            <a:pPr lvl="1"/>
            <a:r>
              <a:rPr lang="en-IN" sz="2800" dirty="0"/>
              <a:t>• undefined</a:t>
            </a:r>
          </a:p>
          <a:p>
            <a:pPr lvl="1"/>
            <a:r>
              <a:rPr lang="en-IN" sz="2800" dirty="0"/>
              <a:t>• </a:t>
            </a:r>
            <a:r>
              <a:rPr lang="en-IN" sz="2800" dirty="0" err="1"/>
              <a:t>boolean</a:t>
            </a:r>
            <a:endParaRPr lang="en-IN" sz="2800" dirty="0"/>
          </a:p>
          <a:p>
            <a:pPr lvl="1"/>
            <a:r>
              <a:rPr lang="en-IN" sz="2800" dirty="0"/>
              <a:t>• number</a:t>
            </a:r>
          </a:p>
          <a:p>
            <a:pPr lvl="1"/>
            <a:r>
              <a:rPr lang="en-IN" sz="2800" dirty="0"/>
              <a:t>• string</a:t>
            </a:r>
          </a:p>
          <a:p>
            <a:pPr lvl="1"/>
            <a:r>
              <a:rPr lang="en-IN" sz="2800" dirty="0"/>
              <a:t>• object</a:t>
            </a:r>
          </a:p>
          <a:p>
            <a:pPr lvl="1"/>
            <a:endParaRPr lang="en-IN" sz="2800" dirty="0" smtClean="0"/>
          </a:p>
          <a:p>
            <a:pPr lvl="1"/>
            <a:endParaRPr lang="en-IN" sz="2800" dirty="0"/>
          </a:p>
          <a:p>
            <a:r>
              <a:rPr lang="en-IN" sz="2800" dirty="0"/>
              <a:t>All of these types except object are </a:t>
            </a:r>
            <a:r>
              <a:rPr lang="en-IN" sz="2800" dirty="0" smtClean="0"/>
              <a:t>called  </a:t>
            </a:r>
            <a:r>
              <a:rPr lang="en-IN" sz="2800" dirty="0" smtClean="0">
                <a:solidFill>
                  <a:srgbClr val="FF0000"/>
                </a:solidFill>
              </a:rPr>
              <a:t>“primitives</a:t>
            </a:r>
            <a:r>
              <a:rPr lang="en-IN" sz="2800" dirty="0">
                <a:solidFill>
                  <a:srgbClr val="FF0000"/>
                </a:solidFill>
              </a:rPr>
              <a:t>.”</a:t>
            </a:r>
            <a:endParaRPr lang="en-IN" sz="8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04" y="2276872"/>
            <a:ext cx="59906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42" y="1844824"/>
            <a:ext cx="48361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47864" y="4005064"/>
            <a:ext cx="561662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When a rabbit property is accessed, and the interpreter can’t find it in rabbit, it follows the __proto__ link and searches in animal</a:t>
            </a:r>
            <a:r>
              <a:rPr lang="en-IN" sz="2800" b="1" dirty="0" smtClean="0"/>
              <a:t>.</a:t>
            </a:r>
          </a:p>
          <a:p>
            <a:endParaRPr lang="en-IN" sz="2800" b="1" dirty="0"/>
          </a:p>
          <a:p>
            <a:r>
              <a:rPr lang="en-IN" sz="2800" dirty="0" err="1"/>
              <a:t>var</a:t>
            </a:r>
            <a:r>
              <a:rPr lang="en-IN" sz="2800" dirty="0"/>
              <a:t> animal = { eats: true </a:t>
            </a:r>
            <a:r>
              <a:rPr lang="en-IN" sz="2800" dirty="0" smtClean="0"/>
              <a:t>}</a:t>
            </a:r>
          </a:p>
          <a:p>
            <a:r>
              <a:rPr lang="en-IN" sz="2800" dirty="0" err="1"/>
              <a:t>var</a:t>
            </a:r>
            <a:r>
              <a:rPr lang="en-IN" sz="2800" dirty="0"/>
              <a:t> rabbit = { jumps: true </a:t>
            </a:r>
            <a:r>
              <a:rPr lang="en-IN" sz="2800" dirty="0" smtClean="0"/>
              <a:t>}</a:t>
            </a:r>
          </a:p>
          <a:p>
            <a:r>
              <a:rPr lang="en-IN" sz="2800" dirty="0" err="1"/>
              <a:t>rabbit.__proto</a:t>
            </a:r>
            <a:r>
              <a:rPr lang="en-IN" sz="2800" dirty="0"/>
              <a:t>__ = animal  // </a:t>
            </a:r>
            <a:r>
              <a:rPr lang="en-IN" sz="2800" dirty="0" smtClean="0"/>
              <a:t>inherit</a:t>
            </a:r>
            <a:endParaRPr lang="en-IN" sz="2800" dirty="0"/>
          </a:p>
          <a:p>
            <a:r>
              <a:rPr lang="en-IN" sz="2800" dirty="0"/>
              <a:t>alert(</a:t>
            </a:r>
            <a:r>
              <a:rPr lang="en-IN" sz="2800" dirty="0" err="1"/>
              <a:t>rabbit.eats</a:t>
            </a:r>
            <a:r>
              <a:rPr lang="en-IN" sz="2800" dirty="0"/>
              <a:t>) // </a:t>
            </a:r>
            <a:r>
              <a:rPr lang="en-IN" sz="2800" dirty="0" smtClean="0"/>
              <a:t>true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47938"/>
            <a:ext cx="3082658" cy="34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6732240" y="1916832"/>
            <a:ext cx="1224136" cy="125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990599"/>
            <a:ext cx="875607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b="1" dirty="0"/>
              <a:t>If the property is found in rabbit, </a:t>
            </a:r>
            <a:endParaRPr lang="en-IN" sz="2800" b="1" dirty="0" smtClean="0"/>
          </a:p>
          <a:p>
            <a:r>
              <a:rPr lang="en-IN" sz="2800" b="1" dirty="0" smtClean="0"/>
              <a:t>then </a:t>
            </a:r>
            <a:r>
              <a:rPr lang="en-IN" sz="2800" b="1" dirty="0"/>
              <a:t>__proto__ is not checked.</a:t>
            </a:r>
            <a:r>
              <a:rPr lang="en-IN" sz="2800" dirty="0"/>
              <a:t> 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6" name="Picture 5" descr="http://javascript.info/files/tutorial/intro/object/fedu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77" y="1436875"/>
            <a:ext cx="2880320" cy="372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ultiply 1"/>
          <p:cNvSpPr/>
          <p:nvPr/>
        </p:nvSpPr>
        <p:spPr>
          <a:xfrm>
            <a:off x="6048164" y="3133421"/>
            <a:ext cx="648072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12348" y="3298231"/>
            <a:ext cx="5179732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The </a:t>
            </a:r>
            <a:r>
              <a:rPr lang="en-IN" sz="2400" dirty="0" err="1"/>
              <a:t>rabbit.eat</a:t>
            </a:r>
            <a:r>
              <a:rPr lang="en-IN" sz="2400" dirty="0"/>
              <a:t>() is executed in two steps:</a:t>
            </a:r>
          </a:p>
          <a:p>
            <a:r>
              <a:rPr lang="en-IN" sz="2400" dirty="0"/>
              <a:t>First, the interpreter looks up </a:t>
            </a:r>
            <a:r>
              <a:rPr lang="en-IN" sz="2400" dirty="0" err="1"/>
              <a:t>rabbit.eat</a:t>
            </a:r>
            <a:r>
              <a:rPr lang="en-IN" sz="2400" dirty="0"/>
              <a:t>. There’s no eat in rabbit object, so it goes to </a:t>
            </a:r>
            <a:r>
              <a:rPr lang="en-IN" sz="2400" dirty="0" err="1"/>
              <a:t>rabbit.__proto</a:t>
            </a:r>
            <a:r>
              <a:rPr lang="en-IN" sz="2400" dirty="0"/>
              <a:t>__ and finds it there. </a:t>
            </a:r>
          </a:p>
          <a:p>
            <a:endParaRPr lang="en-IN" sz="2400" dirty="0"/>
          </a:p>
          <a:p>
            <a:r>
              <a:rPr lang="en-IN" sz="2400" dirty="0"/>
              <a:t>The function runs with this = rabbit</a:t>
            </a:r>
          </a:p>
        </p:txBody>
      </p:sp>
    </p:spTree>
    <p:extLst>
      <p:ext uri="{BB962C8B-B14F-4D97-AF65-F5344CB8AC3E}">
        <p14:creationId xmlns:p14="http://schemas.microsoft.com/office/powerpoint/2010/main" val="21957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48" y="633265"/>
            <a:ext cx="875607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 err="1"/>
              <a:t>var</a:t>
            </a:r>
            <a:r>
              <a:rPr lang="en-IN" sz="2800" dirty="0"/>
              <a:t> animal = {</a:t>
            </a:r>
          </a:p>
          <a:p>
            <a:r>
              <a:rPr lang="en-IN" sz="2800" dirty="0"/>
              <a:t>              eat: function() { </a:t>
            </a:r>
          </a:p>
          <a:p>
            <a:r>
              <a:rPr lang="en-IN" sz="2800" dirty="0"/>
              <a:t>                   alert( "I'm full" )</a:t>
            </a:r>
          </a:p>
          <a:p>
            <a:r>
              <a:rPr lang="en-IN" sz="2800" dirty="0"/>
              <a:t>                        </a:t>
            </a:r>
            <a:r>
              <a:rPr lang="en-IN" sz="2800" dirty="0" err="1"/>
              <a:t>this.full</a:t>
            </a:r>
            <a:r>
              <a:rPr lang="en-IN" sz="2800" dirty="0"/>
              <a:t> = true</a:t>
            </a:r>
          </a:p>
          <a:p>
            <a:r>
              <a:rPr lang="en-IN" sz="2800" dirty="0"/>
              <a:t>              }</a:t>
            </a:r>
          </a:p>
          <a:p>
            <a:r>
              <a:rPr lang="en-IN" sz="2800" dirty="0"/>
              <a:t>        }        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var</a:t>
            </a:r>
            <a:r>
              <a:rPr lang="en-IN" sz="2800" dirty="0"/>
              <a:t> rabbit = { </a:t>
            </a:r>
          </a:p>
          <a:p>
            <a:r>
              <a:rPr lang="en-IN" sz="2800" dirty="0"/>
              <a:t>            jump: function() { /* something */ }</a:t>
            </a:r>
          </a:p>
          <a:p>
            <a:r>
              <a:rPr lang="en-IN" sz="2800" dirty="0"/>
              <a:t>        }</a:t>
            </a:r>
          </a:p>
          <a:p>
            <a:r>
              <a:rPr lang="en-IN" sz="2800" dirty="0"/>
              <a:t>         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rabbit.__proto</a:t>
            </a:r>
            <a:r>
              <a:rPr lang="en-IN" sz="2800" dirty="0"/>
              <a:t>__ = animal;        </a:t>
            </a:r>
          </a:p>
          <a:p>
            <a:r>
              <a:rPr lang="en-IN" sz="2800" dirty="0"/>
              <a:t>                </a:t>
            </a:r>
            <a:r>
              <a:rPr lang="en-IN" sz="2800" dirty="0" err="1"/>
              <a:t>rabbit.eat</a:t>
            </a:r>
            <a:r>
              <a:rPr lang="en-IN" sz="2800" dirty="0"/>
              <a:t>() </a:t>
            </a:r>
          </a:p>
          <a:p>
            <a:endParaRPr lang="en-IN" sz="2800" dirty="0"/>
          </a:p>
          <a:p>
            <a:endParaRPr lang="en-IN" sz="2600" dirty="0"/>
          </a:p>
        </p:txBody>
      </p:sp>
      <p:sp>
        <p:nvSpPr>
          <p:cNvPr id="2" name="Right Arrow 1"/>
          <p:cNvSpPr/>
          <p:nvPr/>
        </p:nvSpPr>
        <p:spPr>
          <a:xfrm>
            <a:off x="6228184" y="5517232"/>
            <a:ext cx="1944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992" y="764704"/>
            <a:ext cx="84924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The </a:t>
            </a:r>
            <a:r>
              <a:rPr lang="en-IN" sz="2800" b="1" dirty="0"/>
              <a:t>value of this is completely irrelevant to __proto__. It is set exactly to the object before the dot</a:t>
            </a:r>
            <a:r>
              <a:rPr lang="en-IN" sz="2800" dirty="0"/>
              <a:t>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So</a:t>
            </a:r>
            <a:r>
              <a:rPr lang="en-IN" sz="2800" dirty="0"/>
              <a:t>, </a:t>
            </a:r>
            <a:r>
              <a:rPr lang="en-IN" sz="2800" dirty="0" err="1"/>
              <a:t>this.full</a:t>
            </a:r>
            <a:r>
              <a:rPr lang="en-IN" sz="2800" dirty="0"/>
              <a:t> = true stores the value in the rabbit object: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/>
          </a:p>
        </p:txBody>
      </p:sp>
      <p:pic>
        <p:nvPicPr>
          <p:cNvPr id="7" name="Picture 6" descr="http://javascript.info/files/tutorial/intro/object/proto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456384" cy="406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173" y="633265"/>
            <a:ext cx="885213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An </a:t>
            </a:r>
            <a:r>
              <a:rPr lang="en-IN" sz="2800" dirty="0"/>
              <a:t>object calls parent method, but this is set to the object itself. That’s the </a:t>
            </a:r>
            <a:r>
              <a:rPr lang="en-IN" sz="2800" dirty="0">
                <a:solidFill>
                  <a:srgbClr val="FF0000"/>
                </a:solidFill>
              </a:rPr>
              <a:t>inheritance.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The object, referenced by 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__</a:t>
            </a:r>
            <a:r>
              <a:rPr lang="en-IN" sz="2800" dirty="0">
                <a:solidFill>
                  <a:srgbClr val="FF0000"/>
                </a:solidFill>
              </a:rPr>
              <a:t>proto__ 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/>
              <a:t>is </a:t>
            </a:r>
            <a:r>
              <a:rPr lang="en-IN" sz="2800" dirty="0"/>
              <a:t>called a </a:t>
            </a:r>
            <a:r>
              <a:rPr lang="en-IN" sz="2800" i="1" dirty="0">
                <a:solidFill>
                  <a:srgbClr val="FF0000"/>
                </a:solidFill>
              </a:rPr>
              <a:t>prototype</a:t>
            </a:r>
            <a:r>
              <a:rPr lang="en-IN" sz="2800" dirty="0">
                <a:solidFill>
                  <a:srgbClr val="FF0000"/>
                </a:solidFill>
              </a:rPr>
              <a:t>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So</a:t>
            </a:r>
            <a:r>
              <a:rPr lang="en-IN" sz="2800" dirty="0"/>
              <a:t>, animal is a </a:t>
            </a:r>
            <a:r>
              <a:rPr lang="en-IN" sz="2800" i="1" dirty="0">
                <a:solidFill>
                  <a:srgbClr val="FF0000"/>
                </a:solidFill>
              </a:rPr>
              <a:t>prototype</a:t>
            </a:r>
            <a:r>
              <a:rPr lang="en-IN" sz="2800" dirty="0"/>
              <a:t> of rabbit</a:t>
            </a:r>
          </a:p>
          <a:p>
            <a:endParaRPr lang="en-IN" sz="28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137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173" y="633265"/>
            <a:ext cx="88521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Object.create</a:t>
            </a:r>
            <a:r>
              <a:rPr lang="en-IN" sz="2800" b="1" dirty="0"/>
              <a:t>, </a:t>
            </a:r>
            <a:r>
              <a:rPr lang="en-IN" sz="2800" b="1" dirty="0" err="1" smtClean="0"/>
              <a:t>Object.getPrototypeOf</a:t>
            </a:r>
            <a:endParaRPr lang="en-IN" sz="2800" b="1" dirty="0" smtClean="0"/>
          </a:p>
          <a:p>
            <a:endParaRPr lang="en-IN" sz="2800" dirty="0"/>
          </a:p>
          <a:p>
            <a:r>
              <a:rPr lang="en-IN" sz="2800" dirty="0"/>
              <a:t>The __proto__ is a non-standard property, provided by Firefox/Chrome.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In </a:t>
            </a:r>
            <a:r>
              <a:rPr lang="en-IN" sz="2800" dirty="0"/>
              <a:t>other browsers the property still exists internally, but it is hidden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All modern browsers except Opera (IE from 9) support </a:t>
            </a:r>
            <a:r>
              <a:rPr lang="en-IN" sz="2800" dirty="0" smtClean="0"/>
              <a:t>standard </a:t>
            </a:r>
            <a:r>
              <a:rPr lang="en-IN" sz="2800" dirty="0"/>
              <a:t>methods for working with prototypes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u="sng" dirty="0" err="1">
                <a:hlinkClick r:id="rId2"/>
              </a:rPr>
              <a:t>Object.create</a:t>
            </a:r>
            <a:r>
              <a:rPr lang="en-IN" sz="2800" u="sng" dirty="0">
                <a:hlinkClick r:id="rId2"/>
              </a:rPr>
              <a:t>(proto[, props])</a:t>
            </a:r>
            <a:endParaRPr lang="en-IN" sz="2800" dirty="0"/>
          </a:p>
          <a:p>
            <a:r>
              <a:rPr lang="en-IN" sz="2800" dirty="0" smtClean="0"/>
              <a:t>	Creates </a:t>
            </a:r>
            <a:r>
              <a:rPr lang="en-IN" sz="2800" dirty="0"/>
              <a:t>an empty object with given __proto__: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522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956423"/>
            <a:ext cx="58326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 // IE 9  cross browser</a:t>
            </a:r>
          </a:p>
          <a:p>
            <a:r>
              <a:rPr lang="en-IN" sz="2800" dirty="0"/>
              <a:t>         </a:t>
            </a:r>
            <a:r>
              <a:rPr lang="en-IN" sz="2800" dirty="0" err="1"/>
              <a:t>var</a:t>
            </a:r>
            <a:r>
              <a:rPr lang="en-IN" sz="2800" dirty="0"/>
              <a:t> animal = { eats: true }</a:t>
            </a:r>
          </a:p>
          <a:p>
            <a:r>
              <a:rPr lang="en-IN" sz="2800" dirty="0"/>
              <a:t>        rabbit = </a:t>
            </a:r>
            <a:r>
              <a:rPr lang="en-IN" sz="2800" dirty="0" err="1"/>
              <a:t>Object.create</a:t>
            </a:r>
            <a:r>
              <a:rPr lang="en-IN" sz="2800" dirty="0"/>
              <a:t>(animal)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rabbit.jumps</a:t>
            </a:r>
            <a:r>
              <a:rPr lang="en-IN" sz="2800" dirty="0"/>
              <a:t> = true</a:t>
            </a:r>
            <a:r>
              <a:rPr lang="en-IN" sz="2800" dirty="0" smtClean="0"/>
              <a:t>;</a:t>
            </a:r>
          </a:p>
          <a:p>
            <a:endParaRPr lang="en-IN" sz="2800" dirty="0" smtClean="0"/>
          </a:p>
          <a:p>
            <a:r>
              <a:rPr lang="en-IN" sz="2800" dirty="0" smtClean="0"/>
              <a:t>// </a:t>
            </a:r>
            <a:r>
              <a:rPr lang="en-IN" sz="2800" dirty="0"/>
              <a:t>add properties to it once created</a:t>
            </a:r>
          </a:p>
          <a:p>
            <a:r>
              <a:rPr lang="en-IN" sz="2800" dirty="0"/>
              <a:t>       alert(</a:t>
            </a:r>
            <a:r>
              <a:rPr lang="en-IN" sz="2800" dirty="0" err="1"/>
              <a:t>rabbit.eats</a:t>
            </a:r>
            <a:r>
              <a:rPr lang="en-IN" sz="2800" dirty="0"/>
              <a:t>) // true</a:t>
            </a:r>
          </a:p>
        </p:txBody>
      </p:sp>
    </p:spTree>
    <p:extLst>
      <p:ext uri="{BB962C8B-B14F-4D97-AF65-F5344CB8AC3E}">
        <p14:creationId xmlns:p14="http://schemas.microsoft.com/office/powerpoint/2010/main" val="10602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956423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 err="1">
                <a:hlinkClick r:id="rId2"/>
              </a:rPr>
              <a:t>Object.getPrototypeOf</a:t>
            </a:r>
            <a:r>
              <a:rPr lang="en-IN" sz="2800" u="sng" dirty="0">
                <a:hlinkClick r:id="rId2"/>
              </a:rPr>
              <a:t>(</a:t>
            </a:r>
            <a:r>
              <a:rPr lang="en-IN" sz="2800" u="sng" dirty="0" err="1">
                <a:hlinkClick r:id="rId2"/>
              </a:rPr>
              <a:t>obj</a:t>
            </a:r>
            <a:r>
              <a:rPr lang="en-IN" sz="2800" u="sng" dirty="0" smtClean="0">
                <a:hlinkClick r:id="rId2"/>
              </a:rPr>
              <a:t>)</a:t>
            </a:r>
            <a:endParaRPr lang="en-IN" sz="2800" u="sng" dirty="0" smtClean="0"/>
          </a:p>
          <a:p>
            <a:endParaRPr lang="en-IN" sz="2800" dirty="0"/>
          </a:p>
          <a:p>
            <a:r>
              <a:rPr lang="en-IN" sz="2800" dirty="0" smtClean="0"/>
              <a:t>      Returns </a:t>
            </a:r>
            <a:r>
              <a:rPr lang="en-IN" sz="2800" dirty="0"/>
              <a:t>the value of </a:t>
            </a:r>
            <a:r>
              <a:rPr lang="en-IN" sz="2800" dirty="0" err="1"/>
              <a:t>obj</a:t>
            </a:r>
            <a:r>
              <a:rPr lang="en-IN" sz="2800" dirty="0"/>
              <a:t>.__proto__. 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The </a:t>
            </a:r>
            <a:r>
              <a:rPr lang="en-IN" sz="2800" dirty="0">
                <a:solidFill>
                  <a:srgbClr val="FF0000"/>
                </a:solidFill>
              </a:rPr>
              <a:t>method is standard, so it works in browsers which don’t support __proto__ property: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 err="1"/>
              <a:t>var</a:t>
            </a:r>
            <a:r>
              <a:rPr lang="en-IN" sz="2800" dirty="0"/>
              <a:t> animal = {</a:t>
            </a:r>
          </a:p>
          <a:p>
            <a:r>
              <a:rPr lang="en-IN" sz="2800" dirty="0"/>
              <a:t>           eats: true</a:t>
            </a:r>
          </a:p>
          <a:p>
            <a:r>
              <a:rPr lang="en-IN" sz="2800" dirty="0"/>
              <a:t>       }</a:t>
            </a:r>
          </a:p>
          <a:p>
            <a:r>
              <a:rPr lang="en-IN" sz="2800" dirty="0"/>
              <a:t>       rabbit = </a:t>
            </a:r>
            <a:r>
              <a:rPr lang="en-IN" sz="2800" dirty="0" err="1"/>
              <a:t>Object.create</a:t>
            </a:r>
            <a:r>
              <a:rPr lang="en-IN" sz="2800" dirty="0"/>
              <a:t>(animal);</a:t>
            </a:r>
          </a:p>
          <a:p>
            <a:r>
              <a:rPr lang="en-IN" sz="2800" dirty="0"/>
              <a:t>       alert(</a:t>
            </a:r>
            <a:r>
              <a:rPr lang="en-IN" sz="2800" dirty="0" err="1"/>
              <a:t>Object.getPrototypeOf</a:t>
            </a:r>
            <a:r>
              <a:rPr lang="en-IN" sz="2800" dirty="0"/>
              <a:t>(rabbit) === animal) 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     // </a:t>
            </a:r>
            <a:r>
              <a:rPr lang="en-IN" sz="2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563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584775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The prototype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There is a good and </a:t>
            </a:r>
            <a:r>
              <a:rPr lang="en-IN" sz="2800" dirty="0" smtClean="0"/>
              <a:t>cross browser </a:t>
            </a:r>
            <a:r>
              <a:rPr lang="en-IN" sz="2800" dirty="0"/>
              <a:t>way of setting __proto__.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It </a:t>
            </a:r>
            <a:r>
              <a:rPr lang="en-IN" sz="2800" dirty="0"/>
              <a:t>requires the use of constructor </a:t>
            </a:r>
            <a:r>
              <a:rPr lang="en-IN" sz="2800" dirty="0" smtClean="0"/>
              <a:t>functions</a:t>
            </a:r>
            <a:r>
              <a:rPr lang="en-IN" sz="2800" dirty="0"/>
              <a:t> </a:t>
            </a:r>
            <a:r>
              <a:rPr lang="en-IN" sz="2800" dirty="0" smtClean="0"/>
              <a:t>( use new)</a:t>
            </a:r>
          </a:p>
          <a:p>
            <a:endParaRPr lang="en-IN" sz="2800" dirty="0"/>
          </a:p>
          <a:p>
            <a:r>
              <a:rPr lang="en-IN" sz="2800" dirty="0" smtClean="0"/>
              <a:t>   function </a:t>
            </a:r>
            <a:r>
              <a:rPr lang="en-IN" sz="2800" dirty="0"/>
              <a:t>Rabbit(name) { </a:t>
            </a:r>
          </a:p>
          <a:p>
            <a:r>
              <a:rPr lang="en-IN" sz="2800" dirty="0"/>
              <a:t>           this.name = name</a:t>
            </a:r>
          </a:p>
          <a:p>
            <a:r>
              <a:rPr lang="en-IN" sz="2800" dirty="0"/>
              <a:t>       }</a:t>
            </a:r>
          </a:p>
          <a:p>
            <a:r>
              <a:rPr lang="en-IN" sz="2800" dirty="0"/>
              <a:t>       </a:t>
            </a:r>
            <a:r>
              <a:rPr lang="en-IN" sz="2800" dirty="0" err="1"/>
              <a:t>var</a:t>
            </a:r>
            <a:r>
              <a:rPr lang="en-IN" sz="2800" dirty="0"/>
              <a:t> </a:t>
            </a:r>
            <a:r>
              <a:rPr lang="en-IN" sz="2800" dirty="0" err="1" smtClean="0"/>
              <a:t>rab</a:t>
            </a:r>
            <a:r>
              <a:rPr lang="en-IN" sz="2800" dirty="0" smtClean="0"/>
              <a:t> </a:t>
            </a:r>
            <a:r>
              <a:rPr lang="en-IN" sz="2800" dirty="0"/>
              <a:t>= new Rabbit('Murthy');</a:t>
            </a:r>
          </a:p>
          <a:p>
            <a:r>
              <a:rPr lang="en-IN" sz="2800" dirty="0"/>
              <a:t>       </a:t>
            </a:r>
            <a:r>
              <a:rPr lang="en-IN" sz="2800" dirty="0" smtClean="0"/>
              <a:t>alert(rab.name</a:t>
            </a:r>
            <a:r>
              <a:rPr lang="en-IN" sz="2800" dirty="0"/>
              <a:t>) </a:t>
            </a:r>
            <a:r>
              <a:rPr lang="en-IN" sz="2800" dirty="0" smtClean="0"/>
              <a:t>;</a:t>
            </a:r>
          </a:p>
          <a:p>
            <a:endParaRPr lang="en-IN" sz="2800" dirty="0"/>
          </a:p>
          <a:p>
            <a:r>
              <a:rPr lang="en-IN" sz="2800" dirty="0"/>
              <a:t>      </a:t>
            </a:r>
            <a:r>
              <a:rPr lang="en-IN" sz="2800" dirty="0">
                <a:solidFill>
                  <a:srgbClr val="FF0000"/>
                </a:solidFill>
              </a:rPr>
              <a:t>// A new function call sets the __proto__ of the object to the value of its prototype property.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9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584775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err="1"/>
              <a:t>var</a:t>
            </a:r>
            <a:r>
              <a:rPr lang="en-IN" sz="2800" dirty="0"/>
              <a:t> animal = { eats: true };       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function </a:t>
            </a:r>
            <a:r>
              <a:rPr lang="en-IN" sz="2800" dirty="0"/>
              <a:t>Rabbit(name) { </a:t>
            </a:r>
          </a:p>
          <a:p>
            <a:r>
              <a:rPr lang="en-IN" sz="2800" dirty="0"/>
              <a:t>   </a:t>
            </a:r>
            <a:r>
              <a:rPr lang="en-IN" sz="2800" dirty="0" smtClean="0"/>
              <a:t>   </a:t>
            </a:r>
            <a:r>
              <a:rPr lang="en-IN" sz="2800" dirty="0"/>
              <a:t>this.name = </a:t>
            </a:r>
            <a:r>
              <a:rPr lang="en-IN" sz="2800" dirty="0" smtClean="0"/>
              <a:t>name;</a:t>
            </a:r>
            <a:endParaRPr lang="en-IN" sz="2800" dirty="0"/>
          </a:p>
          <a:p>
            <a:r>
              <a:rPr lang="en-IN" sz="2800" dirty="0"/>
              <a:t>   </a:t>
            </a:r>
            <a:r>
              <a:rPr lang="en-IN" sz="2800" dirty="0" smtClean="0"/>
              <a:t>}       </a:t>
            </a:r>
            <a:endParaRPr lang="en-IN" sz="2800" dirty="0"/>
          </a:p>
          <a:p>
            <a:r>
              <a:rPr lang="en-IN" sz="2800" dirty="0"/>
              <a:t>       </a:t>
            </a:r>
            <a:r>
              <a:rPr lang="en-IN" sz="2800" dirty="0" err="1">
                <a:solidFill>
                  <a:srgbClr val="FF0000"/>
                </a:solidFill>
              </a:rPr>
              <a:t>Rabbit.prototype</a:t>
            </a:r>
            <a:r>
              <a:rPr lang="en-IN" sz="2800" dirty="0">
                <a:solidFill>
                  <a:srgbClr val="FF0000"/>
                </a:solidFill>
              </a:rPr>
              <a:t> = animal ;</a:t>
            </a:r>
          </a:p>
          <a:p>
            <a:r>
              <a:rPr lang="en-IN" sz="2800" dirty="0"/>
              <a:t>       //The code </a:t>
            </a:r>
            <a:r>
              <a:rPr lang="en-IN" sz="2800" dirty="0" err="1"/>
              <a:t>Rabbit.prototype</a:t>
            </a:r>
            <a:r>
              <a:rPr lang="en-IN" sz="2800" dirty="0"/>
              <a:t> = animal </a:t>
            </a:r>
          </a:p>
          <a:p>
            <a:r>
              <a:rPr lang="en-IN" sz="2800" dirty="0" smtClean="0"/>
              <a:t>        //means  the </a:t>
            </a:r>
            <a:r>
              <a:rPr lang="en-IN" sz="2800" dirty="0"/>
              <a:t>following:</a:t>
            </a:r>
          </a:p>
          <a:p>
            <a:r>
              <a:rPr lang="en-IN" sz="2800" dirty="0"/>
              <a:t>        //    ”</a:t>
            </a:r>
            <a:r>
              <a:rPr lang="en-IN" sz="2800" dirty="0" smtClean="0"/>
              <a:t>set  </a:t>
            </a:r>
            <a:r>
              <a:rPr lang="en-IN" sz="2800" dirty="0"/>
              <a:t>__proto__ = animal for all objects created by </a:t>
            </a:r>
            <a:r>
              <a:rPr lang="en-IN" sz="2800" dirty="0" smtClean="0"/>
              <a:t>			         new </a:t>
            </a:r>
            <a:r>
              <a:rPr lang="en-IN" sz="2800" dirty="0"/>
              <a:t>Rabbit</a:t>
            </a:r>
            <a:r>
              <a:rPr lang="en-IN" sz="2800" dirty="0" smtClean="0"/>
              <a:t>”</a:t>
            </a:r>
          </a:p>
          <a:p>
            <a:endParaRPr lang="en-IN" sz="2800" dirty="0"/>
          </a:p>
          <a:p>
            <a:r>
              <a:rPr lang="en-IN" sz="2800" dirty="0"/>
              <a:t>       </a:t>
            </a:r>
            <a:r>
              <a:rPr lang="en-IN" sz="2800" dirty="0" err="1"/>
              <a:t>var</a:t>
            </a:r>
            <a:r>
              <a:rPr lang="en-IN" sz="2800" dirty="0"/>
              <a:t> rabbit = new Rabbit('Murthy')</a:t>
            </a:r>
          </a:p>
          <a:p>
            <a:r>
              <a:rPr lang="en-IN" sz="2800" dirty="0"/>
              <a:t>       alert( </a:t>
            </a:r>
            <a:r>
              <a:rPr lang="en-IN" sz="2800" dirty="0" err="1"/>
              <a:t>rabbit.eats</a:t>
            </a:r>
            <a:r>
              <a:rPr lang="en-IN" sz="2800" dirty="0"/>
              <a:t> ) </a:t>
            </a:r>
            <a:endParaRPr lang="en-IN" sz="2800" dirty="0" smtClean="0"/>
          </a:p>
          <a:p>
            <a:r>
              <a:rPr lang="en-IN" sz="2800" dirty="0" smtClean="0"/>
              <a:t>// </a:t>
            </a:r>
            <a:r>
              <a:rPr lang="en-IN" sz="2800" dirty="0"/>
              <a:t>true, because </a:t>
            </a:r>
            <a:r>
              <a:rPr lang="en-IN" sz="2800" dirty="0" err="1"/>
              <a:t>rabbit.__proto</a:t>
            </a:r>
            <a:r>
              <a:rPr lang="en-IN" sz="2800" dirty="0"/>
              <a:t>__ == </a:t>
            </a:r>
            <a:r>
              <a:rPr lang="en-IN" sz="2800" dirty="0" smtClean="0"/>
              <a:t>animal</a:t>
            </a:r>
          </a:p>
          <a:p>
            <a:r>
              <a:rPr lang="en-IN" sz="2800" dirty="0"/>
              <a:t> alert(</a:t>
            </a:r>
            <a:r>
              <a:rPr lang="en-IN" sz="2800" dirty="0" err="1"/>
              <a:t>rabbit.</a:t>
            </a:r>
            <a:r>
              <a:rPr lang="en-IN" sz="2800" dirty="0" err="1">
                <a:solidFill>
                  <a:srgbClr val="FF0000"/>
                </a:solidFill>
              </a:rPr>
              <a:t>hasOwnProperty</a:t>
            </a:r>
            <a:r>
              <a:rPr lang="en-IN" sz="2800" dirty="0"/>
              <a:t>('eats')); // false</a:t>
            </a:r>
          </a:p>
        </p:txBody>
      </p:sp>
    </p:spTree>
    <p:extLst>
      <p:ext uri="{BB962C8B-B14F-4D97-AF65-F5344CB8AC3E}">
        <p14:creationId xmlns:p14="http://schemas.microsoft.com/office/powerpoint/2010/main" val="20298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Variables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Variables in JavaScript can hold values, objects, or even functions. </a:t>
            </a:r>
            <a:endParaRPr lang="en-IN" sz="2800" dirty="0" smtClean="0"/>
          </a:p>
          <a:p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/>
              <a:t>a = 42;</a:t>
            </a:r>
          </a:p>
          <a:p>
            <a:r>
              <a:rPr lang="en-IN" sz="2800" dirty="0" smtClean="0"/>
              <a:t>		</a:t>
            </a:r>
            <a:r>
              <a:rPr lang="en-IN" sz="2800" dirty="0" err="1" smtClean="0"/>
              <a:t>typeof</a:t>
            </a:r>
            <a:r>
              <a:rPr lang="en-IN" sz="2800" dirty="0" smtClean="0"/>
              <a:t>  a</a:t>
            </a:r>
            <a:r>
              <a:rPr lang="en-IN" sz="2800" dirty="0"/>
              <a:t>; // "number"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b="1" dirty="0" smtClean="0">
                <a:solidFill>
                  <a:srgbClr val="FF0000"/>
                </a:solidFill>
              </a:rPr>
              <a:t>Variables types </a:t>
            </a:r>
            <a:r>
              <a:rPr lang="en-IN" sz="2800" dirty="0" smtClean="0"/>
              <a:t>:  </a:t>
            </a:r>
          </a:p>
          <a:p>
            <a:r>
              <a:rPr lang="en-IN" sz="2800" b="1" dirty="0"/>
              <a:t>L</a:t>
            </a:r>
            <a:r>
              <a:rPr lang="en-IN" sz="2800" b="1" dirty="0" smtClean="0"/>
              <a:t>ocal variables </a:t>
            </a:r>
            <a:r>
              <a:rPr lang="en-IN" sz="2800" dirty="0" smtClean="0"/>
              <a:t>defined within the function and accessible within the function.</a:t>
            </a:r>
          </a:p>
          <a:p>
            <a:endParaRPr lang="en-IN" sz="2800" dirty="0" smtClean="0"/>
          </a:p>
          <a:p>
            <a:pPr lvl="2"/>
            <a:r>
              <a:rPr lang="en-IN" sz="2800" dirty="0"/>
              <a:t>f</a:t>
            </a:r>
            <a:r>
              <a:rPr lang="en-IN" sz="2800" dirty="0" smtClean="0"/>
              <a:t>unction show(){</a:t>
            </a:r>
          </a:p>
          <a:p>
            <a:pPr lvl="2"/>
            <a:r>
              <a:rPr lang="en-IN" sz="2800" dirty="0" smtClean="0"/>
              <a:t>   </a:t>
            </a:r>
            <a:r>
              <a:rPr lang="en-IN" sz="2800" dirty="0" err="1" smtClean="0"/>
              <a:t>var</a:t>
            </a:r>
            <a:r>
              <a:rPr lang="en-IN" sz="2800" dirty="0" smtClean="0"/>
              <a:t> x=10; // local variable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alert(x);</a:t>
            </a:r>
            <a:endParaRPr lang="en-IN" sz="2800" dirty="0"/>
          </a:p>
          <a:p>
            <a:pPr lvl="2"/>
            <a:r>
              <a:rPr lang="en-IN" sz="2800" dirty="0" smtClean="0"/>
              <a:t>}</a:t>
            </a:r>
            <a:endParaRPr lang="en-IN" sz="2800" dirty="0"/>
          </a:p>
          <a:p>
            <a:r>
              <a:rPr lang="en-IN" sz="2800" b="1" dirty="0" smtClean="0"/>
              <a:t>	alert(x);// error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62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584775"/>
            <a:ext cx="864096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FF0000"/>
                </a:solidFill>
              </a:rPr>
              <a:t>Extending Natives</a:t>
            </a:r>
          </a:p>
          <a:p>
            <a:r>
              <a:rPr lang="en-IN" sz="2600" dirty="0" smtClean="0"/>
              <a:t>Native </a:t>
            </a:r>
            <a:r>
              <a:rPr lang="en-IN" sz="2600" dirty="0"/>
              <a:t>JavaScript objects store their methods in prototypes</a:t>
            </a:r>
            <a:r>
              <a:rPr lang="en-IN" sz="2600" dirty="0" smtClean="0"/>
              <a:t>.</a:t>
            </a:r>
          </a:p>
          <a:p>
            <a:endParaRPr lang="en-IN" sz="2600" dirty="0"/>
          </a:p>
          <a:p>
            <a:r>
              <a:rPr lang="en-IN" sz="2600" dirty="0"/>
              <a:t>For example, When a new object is created, it doesn’t have anything. Then how would </a:t>
            </a:r>
            <a:r>
              <a:rPr lang="en-IN" sz="2600" dirty="0" err="1"/>
              <a:t>toString</a:t>
            </a:r>
            <a:r>
              <a:rPr lang="en-IN" sz="2600" dirty="0"/>
              <a:t> work</a:t>
            </a:r>
            <a:r>
              <a:rPr lang="en-IN" sz="2600" dirty="0" smtClean="0"/>
              <a:t>?</a:t>
            </a:r>
            <a:endParaRPr lang="en-IN" sz="2600" dirty="0"/>
          </a:p>
          <a:p>
            <a:pPr lvl="2"/>
            <a:r>
              <a:rPr lang="en-IN" sz="2600" dirty="0" err="1">
                <a:solidFill>
                  <a:srgbClr val="FF0000"/>
                </a:solidFill>
              </a:rPr>
              <a:t>var</a:t>
            </a:r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obj</a:t>
            </a:r>
            <a:r>
              <a:rPr lang="en-IN" sz="2600" dirty="0">
                <a:solidFill>
                  <a:srgbClr val="FF0000"/>
                </a:solidFill>
              </a:rPr>
              <a:t> = { </a:t>
            </a:r>
            <a:r>
              <a:rPr lang="en-IN" sz="2600" dirty="0" smtClean="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IN" sz="2600" dirty="0">
                <a:solidFill>
                  <a:srgbClr val="FF0000"/>
                </a:solidFill>
              </a:rPr>
              <a:t>alert( </a:t>
            </a:r>
            <a:r>
              <a:rPr lang="en-IN" sz="2600" dirty="0" err="1">
                <a:solidFill>
                  <a:srgbClr val="FF0000"/>
                </a:solidFill>
              </a:rPr>
              <a:t>obj.toString</a:t>
            </a:r>
            <a:r>
              <a:rPr lang="en-IN" sz="2600" dirty="0">
                <a:solidFill>
                  <a:srgbClr val="FF0000"/>
                </a:solidFill>
              </a:rPr>
              <a:t>() </a:t>
            </a:r>
            <a:r>
              <a:rPr lang="en-IN" sz="2600" dirty="0" smtClean="0">
                <a:solidFill>
                  <a:srgbClr val="FF0000"/>
                </a:solidFill>
              </a:rPr>
              <a:t>)</a:t>
            </a:r>
          </a:p>
          <a:p>
            <a:endParaRPr lang="en-IN" sz="2600" dirty="0"/>
          </a:p>
          <a:p>
            <a:r>
              <a:rPr lang="en-IN" sz="2600" dirty="0"/>
              <a:t>That’s because </a:t>
            </a:r>
            <a:r>
              <a:rPr lang="en-IN" sz="2600" dirty="0" err="1"/>
              <a:t>obj</a:t>
            </a:r>
            <a:r>
              <a:rPr lang="en-IN" sz="2600" dirty="0"/>
              <a:t> = {} is a short for </a:t>
            </a:r>
            <a:r>
              <a:rPr lang="en-IN" sz="2600" dirty="0" err="1">
                <a:solidFill>
                  <a:srgbClr val="FF0000"/>
                </a:solidFill>
              </a:rPr>
              <a:t>obj</a:t>
            </a:r>
            <a:r>
              <a:rPr lang="en-IN" sz="2600" dirty="0">
                <a:solidFill>
                  <a:srgbClr val="FF0000"/>
                </a:solidFill>
              </a:rPr>
              <a:t> = new Object</a:t>
            </a:r>
            <a:r>
              <a:rPr lang="en-IN" sz="2600" dirty="0"/>
              <a:t>, where </a:t>
            </a:r>
            <a:r>
              <a:rPr lang="en-IN" sz="2600" dirty="0">
                <a:solidFill>
                  <a:srgbClr val="FF0000"/>
                </a:solidFill>
              </a:rPr>
              <a:t>Object is a native JavaScript constructor function</a:t>
            </a:r>
            <a:r>
              <a:rPr lang="en-IN" sz="2600" dirty="0" smtClean="0">
                <a:solidFill>
                  <a:srgbClr val="FF0000"/>
                </a:solidFill>
              </a:rPr>
              <a:t>.</a:t>
            </a:r>
          </a:p>
          <a:p>
            <a:endParaRPr lang="en-IN" sz="2600" dirty="0"/>
          </a:p>
          <a:p>
            <a:r>
              <a:rPr lang="en-IN" sz="2600" dirty="0" smtClean="0"/>
              <a:t>And </a:t>
            </a:r>
            <a:r>
              <a:rPr lang="en-IN" sz="2600" dirty="0"/>
              <a:t>the object, made by new Object naturally receives </a:t>
            </a:r>
            <a:r>
              <a:rPr lang="en-IN" sz="2600" dirty="0" err="1"/>
              <a:t>object.__proto</a:t>
            </a:r>
            <a:r>
              <a:rPr lang="en-IN" sz="2600" dirty="0"/>
              <a:t>__ == </a:t>
            </a:r>
            <a:r>
              <a:rPr lang="en-IN" sz="2600" dirty="0" err="1"/>
              <a:t>Object.prototype</a:t>
            </a:r>
            <a:r>
              <a:rPr lang="en-IN" sz="2600" dirty="0"/>
              <a:t>, where </a:t>
            </a:r>
            <a:r>
              <a:rPr lang="en-IN" sz="2600" dirty="0" smtClean="0"/>
              <a:t>	</a:t>
            </a:r>
            <a:r>
              <a:rPr lang="en-IN" sz="2600" dirty="0" err="1" smtClean="0"/>
              <a:t>Object.prototype</a:t>
            </a:r>
            <a:r>
              <a:rPr lang="en-IN" sz="2600" dirty="0" smtClean="0"/>
              <a:t> </a:t>
            </a:r>
            <a:r>
              <a:rPr lang="en-IN" sz="2600" dirty="0"/>
              <a:t>is a native object with </a:t>
            </a:r>
            <a:r>
              <a:rPr lang="en-IN" sz="2600" dirty="0" smtClean="0"/>
              <a:t>					</a:t>
            </a:r>
            <a:r>
              <a:rPr lang="en-IN" sz="2600" dirty="0" err="1" smtClean="0"/>
              <a:t>Object.prototype.toString</a:t>
            </a:r>
            <a:r>
              <a:rPr lang="en-IN" sz="2600" dirty="0" smtClean="0"/>
              <a:t> </a:t>
            </a:r>
            <a:endParaRPr lang="en-IN" sz="2600" dirty="0"/>
          </a:p>
          <a:p>
            <a:endParaRPr lang="en-IN" sz="28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7380312" y="2780928"/>
            <a:ext cx="115212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5" name="Picture 4" descr="http://javascript.info/files/tutorial/intro/object/nativ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2304256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51520" y="4725144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So, all properties of </a:t>
            </a:r>
            <a:r>
              <a:rPr lang="en-IN" sz="2800" dirty="0" err="1"/>
              <a:t>Object.prototype</a:t>
            </a:r>
            <a:r>
              <a:rPr lang="en-IN" sz="2800" dirty="0"/>
              <a:t> become available in objects. That’s why all objects have </a:t>
            </a:r>
            <a:r>
              <a:rPr lang="en-IN" sz="2800" dirty="0" err="1" smtClean="0"/>
              <a:t>toString</a:t>
            </a:r>
            <a:r>
              <a:rPr lang="en-IN" sz="2800" dirty="0" smtClean="0"/>
              <a:t>().</a:t>
            </a:r>
            <a:endParaRPr lang="en-IN" sz="2800" dirty="0"/>
          </a:p>
          <a:p>
            <a:r>
              <a:rPr lang="en-IN" sz="2800" dirty="0"/>
              <a:t>Same story with Array, Function and other objects. Their methods are in </a:t>
            </a:r>
            <a:r>
              <a:rPr lang="en-IN" sz="2800" dirty="0" err="1"/>
              <a:t>Array.prototype</a:t>
            </a:r>
            <a:r>
              <a:rPr lang="en-IN" sz="2800" dirty="0"/>
              <a:t>, </a:t>
            </a:r>
            <a:r>
              <a:rPr lang="en-IN" sz="2800" dirty="0" err="1"/>
              <a:t>Function.prototype</a:t>
            </a:r>
            <a:r>
              <a:rPr lang="en-IN" sz="2800" dirty="0"/>
              <a:t>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5896" y="811650"/>
            <a:ext cx="5184576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When an object property is accessed, the interpreter searches it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pPr lvl="0"/>
            <a:r>
              <a:rPr lang="en-IN" sz="2400" dirty="0"/>
              <a:t>In the object itself,</a:t>
            </a:r>
          </a:p>
          <a:p>
            <a:pPr lvl="0"/>
            <a:r>
              <a:rPr lang="en-IN" sz="2400" dirty="0"/>
              <a:t>Then in it’s __proto__,</a:t>
            </a:r>
          </a:p>
          <a:p>
            <a:pPr lvl="0"/>
            <a:r>
              <a:rPr lang="en-IN" sz="2400" dirty="0"/>
              <a:t>Then in it’s __</a:t>
            </a:r>
            <a:r>
              <a:rPr lang="en-IN" sz="2400" dirty="0" err="1"/>
              <a:t>proto__.__proto</a:t>
            </a:r>
            <a:r>
              <a:rPr lang="en-IN" sz="2400" dirty="0"/>
              <a:t>__ etc. </a:t>
            </a:r>
          </a:p>
          <a:p>
            <a:r>
              <a:rPr lang="en-IN" sz="2400" dirty="0"/>
              <a:t>The chain is followed until the property is found or the next __proto__ == null.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7812360" y="4077072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5" name="Picture 4" descr="http://javascript.info/files/tutorial/intro/object/nativ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61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3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76470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// constructor</a:t>
            </a:r>
          </a:p>
          <a:p>
            <a:r>
              <a:rPr lang="en-IN" sz="2400" dirty="0"/>
              <a:t>        function </a:t>
            </a:r>
            <a:r>
              <a:rPr lang="en-IN" sz="2400" dirty="0" err="1"/>
              <a:t>MyArray</a:t>
            </a:r>
            <a:r>
              <a:rPr lang="en-IN" sz="2400" dirty="0"/>
              <a:t>() { </a:t>
            </a:r>
          </a:p>
          <a:p>
            <a:r>
              <a:rPr lang="en-IN" sz="2400" dirty="0"/>
              <a:t>              </a:t>
            </a:r>
            <a:r>
              <a:rPr lang="en-IN" sz="2400" dirty="0" err="1"/>
              <a:t>this.stringify</a:t>
            </a:r>
            <a:r>
              <a:rPr lang="en-IN" sz="2400" dirty="0"/>
              <a:t> = function() {</a:t>
            </a:r>
          </a:p>
          <a:p>
            <a:r>
              <a:rPr lang="en-IN" sz="2400" dirty="0"/>
              <a:t>                    return </a:t>
            </a:r>
            <a:r>
              <a:rPr lang="en-IN" sz="2400" dirty="0" err="1"/>
              <a:t>this.join</a:t>
            </a:r>
            <a:r>
              <a:rPr lang="en-IN" sz="2400" dirty="0"/>
              <a:t>(', ')</a:t>
            </a:r>
          </a:p>
          <a:p>
            <a:r>
              <a:rPr lang="en-IN" sz="2400" dirty="0"/>
              <a:t>                  }</a:t>
            </a:r>
          </a:p>
          <a:p>
            <a:r>
              <a:rPr lang="en-IN" sz="2400" dirty="0"/>
              <a:t>            }</a:t>
            </a:r>
          </a:p>
          <a:p>
            <a:r>
              <a:rPr lang="en-IN" sz="2400" dirty="0"/>
              <a:t>       // Make sure that (new </a:t>
            </a:r>
            <a:r>
              <a:rPr lang="en-IN" sz="2400" dirty="0" err="1"/>
              <a:t>MyArray</a:t>
            </a:r>
            <a:r>
              <a:rPr lang="en-IN" sz="2400" dirty="0"/>
              <a:t>) has the right __proto__ 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MyArray.prototype</a:t>
            </a:r>
            <a:r>
              <a:rPr lang="en-IN" sz="2400" dirty="0"/>
              <a:t> = </a:t>
            </a:r>
            <a:r>
              <a:rPr lang="en-IN" sz="2400" dirty="0" err="1">
                <a:solidFill>
                  <a:srgbClr val="FF0000"/>
                </a:solidFill>
              </a:rPr>
              <a:t>Array.prototype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        </a:t>
            </a:r>
          </a:p>
          <a:p>
            <a:r>
              <a:rPr lang="en-IN" sz="2400" dirty="0"/>
              <a:t>        // Test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myArr</a:t>
            </a:r>
            <a:r>
              <a:rPr lang="en-IN" sz="2400" dirty="0"/>
              <a:t> = new </a:t>
            </a:r>
            <a:r>
              <a:rPr lang="en-IN" sz="2400" dirty="0" err="1"/>
              <a:t>MyArray</a:t>
            </a:r>
            <a:r>
              <a:rPr lang="en-IN" sz="2400" dirty="0"/>
              <a:t>()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myArr.push</a:t>
            </a:r>
            <a:r>
              <a:rPr lang="en-IN" sz="2400" dirty="0"/>
              <a:t>(1)</a:t>
            </a:r>
          </a:p>
          <a:p>
            <a:r>
              <a:rPr lang="en-IN" sz="2400" dirty="0"/>
              <a:t>            </a:t>
            </a:r>
            <a:r>
              <a:rPr lang="en-IN" sz="2400" dirty="0" err="1"/>
              <a:t>myArr.push</a:t>
            </a:r>
            <a:r>
              <a:rPr lang="en-IN" sz="2400" dirty="0"/>
              <a:t>(2)</a:t>
            </a:r>
          </a:p>
          <a:p>
            <a:r>
              <a:rPr lang="en-IN" sz="2400" dirty="0"/>
              <a:t>        alert( </a:t>
            </a:r>
            <a:r>
              <a:rPr lang="en-IN" sz="2400" dirty="0" err="1"/>
              <a:t>myArr.stringify</a:t>
            </a:r>
            <a:r>
              <a:rPr lang="en-IN" sz="2400" dirty="0"/>
              <a:t>() ) // 1, 2</a:t>
            </a:r>
          </a:p>
          <a:p>
            <a:r>
              <a:rPr lang="en-IN" sz="2400" dirty="0"/>
              <a:t>           alert( </a:t>
            </a:r>
            <a:r>
              <a:rPr lang="en-IN" sz="2400" dirty="0" err="1"/>
              <a:t>myArr.length</a:t>
            </a:r>
            <a:r>
              <a:rPr lang="en-IN" sz="2400" dirty="0"/>
              <a:t>) // 2 in all except 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764704"/>
            <a:ext cx="446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Extending Natives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76470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When you declare a </a:t>
            </a:r>
            <a:r>
              <a:rPr lang="en-IN" sz="2800" dirty="0" smtClean="0"/>
              <a:t>function</a:t>
            </a:r>
          </a:p>
          <a:p>
            <a:endParaRPr lang="en-IN" sz="2800" dirty="0"/>
          </a:p>
          <a:p>
            <a:r>
              <a:rPr lang="en-IN" sz="2800" dirty="0"/>
              <a:t>function Rabbit() { /* ..code.. */ </a:t>
            </a:r>
            <a:r>
              <a:rPr lang="en-IN" sz="2800" dirty="0" smtClean="0"/>
              <a:t>}</a:t>
            </a:r>
          </a:p>
          <a:p>
            <a:endParaRPr lang="en-IN" sz="2800" dirty="0" smtClean="0"/>
          </a:p>
          <a:p>
            <a:r>
              <a:rPr lang="en-IN" sz="2800" dirty="0"/>
              <a:t>The interpreter creates the new function object from </a:t>
            </a:r>
            <a:r>
              <a:rPr lang="en-IN" sz="2800" dirty="0" smtClean="0"/>
              <a:t>declaration</a:t>
            </a:r>
            <a:r>
              <a:rPr lang="en-IN" sz="2800" dirty="0"/>
              <a:t>. Together with the function, it’s prototype property is created and populated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This default value the prototype is an object with property constructor, which is set to the function itself.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err="1">
                <a:solidFill>
                  <a:srgbClr val="FF0000"/>
                </a:solidFill>
              </a:rPr>
              <a:t>Rabbit.prototype</a:t>
            </a:r>
            <a:r>
              <a:rPr lang="en-IN" sz="2800" dirty="0">
                <a:solidFill>
                  <a:srgbClr val="FF0000"/>
                </a:solidFill>
              </a:rPr>
              <a:t> = { constructor: Rabbit }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65356" y="783419"/>
            <a:ext cx="32758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Constructor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308304" y="5733256"/>
            <a:ext cx="122413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075" y="584775"/>
            <a:ext cx="446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Constructor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" y="1196752"/>
            <a:ext cx="887589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083" y="3140968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So, when new Rabbit is called, the </a:t>
            </a:r>
            <a:r>
              <a:rPr lang="en-IN" sz="2800" dirty="0" err="1"/>
              <a:t>Rabbit.prototype</a:t>
            </a:r>
            <a:r>
              <a:rPr lang="en-IN" sz="2800" dirty="0"/>
              <a:t> becomes __proto__ and the constructor becomes accessible from the object</a:t>
            </a:r>
            <a:r>
              <a:rPr lang="en-IN" sz="2800" dirty="0" smtClean="0"/>
              <a:t>:</a:t>
            </a:r>
            <a:endParaRPr lang="en-IN" sz="2800" dirty="0"/>
          </a:p>
          <a:p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rabbit</a:t>
            </a:r>
            <a:r>
              <a:rPr lang="en-IN" sz="2800" dirty="0" err="1">
                <a:solidFill>
                  <a:srgbClr val="FF0000"/>
                </a:solidFill>
              </a:rPr>
              <a:t>.__proto</a:t>
            </a:r>
            <a:r>
              <a:rPr lang="en-IN" sz="2800" dirty="0">
                <a:solidFill>
                  <a:srgbClr val="FF0000"/>
                </a:solidFill>
              </a:rPr>
              <a:t>__ == { constructor: Rabbit </a:t>
            </a:r>
            <a:r>
              <a:rPr lang="en-IN" sz="2800" dirty="0" smtClean="0">
                <a:solidFill>
                  <a:srgbClr val="FF0000"/>
                </a:solidFill>
              </a:rPr>
              <a:t>}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83" y="4957416"/>
            <a:ext cx="9118313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function Rabbit() { </a:t>
            </a:r>
            <a:r>
              <a:rPr lang="en-IN" sz="2400" dirty="0" smtClean="0"/>
              <a:t>}         </a:t>
            </a:r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var</a:t>
            </a:r>
            <a:r>
              <a:rPr lang="en-IN" sz="2400" dirty="0"/>
              <a:t> rabbit = new Rabbit</a:t>
            </a:r>
            <a:r>
              <a:rPr lang="en-IN" sz="2400" dirty="0" smtClean="0"/>
              <a:t>()         </a:t>
            </a:r>
            <a:endParaRPr lang="en-IN" sz="2400" dirty="0"/>
          </a:p>
          <a:p>
            <a:r>
              <a:rPr lang="en-IN" sz="2400" dirty="0"/>
              <a:t>        alert( </a:t>
            </a:r>
            <a:r>
              <a:rPr lang="en-IN" sz="2400" dirty="0" err="1"/>
              <a:t>rabbit.hasOwnProperty</a:t>
            </a:r>
            <a:r>
              <a:rPr lang="en-IN" sz="2400" dirty="0"/>
              <a:t>('constructor') ) // false</a:t>
            </a:r>
          </a:p>
          <a:p>
            <a:r>
              <a:rPr lang="en-IN" sz="2400" dirty="0"/>
              <a:t>        alert( </a:t>
            </a:r>
            <a:r>
              <a:rPr lang="en-IN" sz="2400" dirty="0" err="1"/>
              <a:t>Rabbit.prototype.hasOwnProperty</a:t>
            </a:r>
            <a:r>
              <a:rPr lang="en-IN" sz="2400" dirty="0"/>
              <a:t>('constructor') ) // true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26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075" y="584775"/>
            <a:ext cx="446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Pseudo Classical Pattern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107995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function Animal(name) {</a:t>
            </a:r>
          </a:p>
          <a:p>
            <a:r>
              <a:rPr lang="en-IN" sz="2400" dirty="0"/>
              <a:t>            	  this.name = name</a:t>
            </a:r>
          </a:p>
          <a:p>
            <a:r>
              <a:rPr lang="en-IN" sz="2400" dirty="0"/>
              <a:t>            	</a:t>
            </a:r>
            <a:r>
              <a:rPr lang="en-IN" sz="2400" dirty="0" smtClean="0"/>
              <a:t>}        </a:t>
            </a:r>
            <a:r>
              <a:rPr lang="en-IN" sz="2400" dirty="0"/>
              <a:t>	 </a:t>
            </a:r>
          </a:p>
          <a:p>
            <a:r>
              <a:rPr lang="en-IN" sz="2400" dirty="0"/>
              <a:t>        	</a:t>
            </a:r>
            <a:r>
              <a:rPr lang="en-IN" sz="2400" dirty="0" err="1"/>
              <a:t>Animal.prototype</a:t>
            </a:r>
            <a:r>
              <a:rPr lang="en-IN" sz="2400" dirty="0"/>
              <a:t> = { </a:t>
            </a:r>
          </a:p>
          <a:p>
            <a:r>
              <a:rPr lang="en-IN" sz="2400" dirty="0"/>
              <a:t>            	  </a:t>
            </a:r>
            <a:r>
              <a:rPr lang="en-IN" sz="2400" dirty="0" err="1"/>
              <a:t>canWalk</a:t>
            </a:r>
            <a:r>
              <a:rPr lang="en-IN" sz="2400" dirty="0"/>
              <a:t>: true,</a:t>
            </a:r>
          </a:p>
          <a:p>
            <a:r>
              <a:rPr lang="en-IN" sz="2400" dirty="0"/>
              <a:t>            	  sit: function() {</a:t>
            </a:r>
          </a:p>
          <a:p>
            <a:r>
              <a:rPr lang="en-IN" sz="2400" dirty="0"/>
              <a:t>                	    </a:t>
            </a:r>
            <a:r>
              <a:rPr lang="en-IN" sz="2400" dirty="0" err="1"/>
              <a:t>this.canWalk</a:t>
            </a:r>
            <a:r>
              <a:rPr lang="en-IN" sz="2400" dirty="0"/>
              <a:t> = false</a:t>
            </a:r>
          </a:p>
          <a:p>
            <a:r>
              <a:rPr lang="en-IN" sz="2400" dirty="0"/>
              <a:t>                	    alert(this.name + ' sits down</a:t>
            </a:r>
            <a:r>
              <a:rPr lang="en-IN" sz="2400" dirty="0" smtClean="0"/>
              <a:t>.')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</a:t>
            </a:r>
            <a:r>
              <a:rPr lang="en-IN" sz="2400" dirty="0"/>
              <a:t>}</a:t>
            </a:r>
          </a:p>
          <a:p>
            <a:r>
              <a:rPr lang="en-IN" sz="2400" dirty="0"/>
              <a:t>        	}</a:t>
            </a:r>
          </a:p>
          <a:p>
            <a:r>
              <a:rPr lang="en-IN" sz="2400" dirty="0"/>
              <a:t>        	</a:t>
            </a: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/>
              <a:t>animal = new Animal('Pet') </a:t>
            </a:r>
            <a:r>
              <a:rPr lang="en-IN" sz="2400" dirty="0" smtClean="0"/>
              <a:t>        </a:t>
            </a:r>
            <a:r>
              <a:rPr lang="en-IN" sz="2400" dirty="0"/>
              <a:t>	 </a:t>
            </a:r>
          </a:p>
          <a:p>
            <a:r>
              <a:rPr lang="en-IN" sz="2400" dirty="0"/>
              <a:t>        	alert(</a:t>
            </a:r>
            <a:r>
              <a:rPr lang="en-IN" sz="2400" dirty="0" err="1"/>
              <a:t>animal.canWalk</a:t>
            </a:r>
            <a:r>
              <a:rPr lang="en-IN" sz="2400" dirty="0"/>
              <a:t>) // </a:t>
            </a:r>
            <a:r>
              <a:rPr lang="en-IN" sz="2400" dirty="0" smtClean="0"/>
              <a:t>true        </a:t>
            </a:r>
            <a:r>
              <a:rPr lang="en-IN" sz="2400" dirty="0"/>
              <a:t>	 </a:t>
            </a:r>
          </a:p>
          <a:p>
            <a:r>
              <a:rPr lang="en-IN" sz="2400" dirty="0"/>
              <a:t>        	</a:t>
            </a:r>
            <a:r>
              <a:rPr lang="en-IN" sz="2400" dirty="0" err="1" smtClean="0"/>
              <a:t>animal.sit</a:t>
            </a:r>
            <a:r>
              <a:rPr lang="en-IN" sz="2400" dirty="0"/>
              <a:t>()  </a:t>
            </a:r>
            <a:r>
              <a:rPr lang="en-IN" sz="2400" dirty="0" smtClean="0"/>
              <a:t>        </a:t>
            </a:r>
            <a:endParaRPr lang="en-IN" sz="2400" dirty="0"/>
          </a:p>
          <a:p>
            <a:r>
              <a:rPr lang="en-IN" sz="2400" dirty="0"/>
              <a:t>        	alert(</a:t>
            </a:r>
            <a:r>
              <a:rPr lang="en-IN" sz="2400" dirty="0" err="1"/>
              <a:t>animal.canWalk</a:t>
            </a:r>
            <a:r>
              <a:rPr lang="en-IN" sz="2400" dirty="0"/>
              <a:t>) // false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702571" y="5301208"/>
            <a:ext cx="125380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319972" y="1268760"/>
            <a:ext cx="4824028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2000" dirty="0"/>
              <a:t>Methods and default properties are in prototype.</a:t>
            </a:r>
          </a:p>
          <a:p>
            <a:pPr lvl="0"/>
            <a:r>
              <a:rPr lang="en-IN" sz="2000" dirty="0"/>
              <a:t>Methods in prototype use this, which is the </a:t>
            </a:r>
            <a:r>
              <a:rPr lang="en-IN" sz="2000" i="1" dirty="0"/>
              <a:t>current object</a:t>
            </a:r>
            <a:r>
              <a:rPr lang="en-IN" sz="2000" dirty="0"/>
              <a:t> because the value of this only depend on the calling context, so </a:t>
            </a:r>
            <a:r>
              <a:rPr lang="en-IN" sz="2000" dirty="0" err="1"/>
              <a:t>animal.sit</a:t>
            </a:r>
            <a:r>
              <a:rPr lang="en-IN" sz="2000" dirty="0"/>
              <a:t>() would set this to animal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19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075" y="584775"/>
            <a:ext cx="446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Pseudo Classica</a:t>
            </a:r>
            <a:r>
              <a:rPr lang="en-IN" sz="2800" dirty="0">
                <a:solidFill>
                  <a:srgbClr val="FF0000"/>
                </a:solidFill>
              </a:rPr>
              <a:t>l</a:t>
            </a:r>
            <a:r>
              <a:rPr lang="en-IN" sz="2800" dirty="0" smtClean="0">
                <a:solidFill>
                  <a:srgbClr val="FF0000"/>
                </a:solidFill>
              </a:rPr>
              <a:t> Pattern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11" y="1556792"/>
            <a:ext cx="6522021" cy="387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Prototypical Inheritance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075" y="584775"/>
            <a:ext cx="446449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Pseudo Classica</a:t>
            </a:r>
            <a:r>
              <a:rPr lang="en-IN" sz="2800" dirty="0">
                <a:solidFill>
                  <a:srgbClr val="FF0000"/>
                </a:solidFill>
              </a:rPr>
              <a:t>l</a:t>
            </a:r>
            <a:r>
              <a:rPr lang="en-IN" sz="2800" dirty="0" smtClean="0">
                <a:solidFill>
                  <a:srgbClr val="FF0000"/>
                </a:solidFill>
              </a:rPr>
              <a:t> Pattern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5" name="Picture 4" descr="http://javascript.info/files/tutorial/advanced/oop/animal_inheri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10" y="1484784"/>
            <a:ext cx="2627429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3528" y="1484784"/>
            <a:ext cx="4824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function Rabbit(name) {</a:t>
            </a:r>
          </a:p>
          <a:p>
            <a:r>
              <a:rPr lang="en-IN" sz="2400" dirty="0"/>
              <a:t>        	 </a:t>
            </a:r>
            <a:r>
              <a:rPr lang="en-IN" sz="2400" dirty="0" smtClean="0"/>
              <a:t>this.name </a:t>
            </a:r>
            <a:r>
              <a:rPr lang="en-IN" sz="2400" dirty="0"/>
              <a:t>= name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}        </a:t>
            </a:r>
            <a:r>
              <a:rPr lang="en-IN" sz="2400" dirty="0"/>
              <a:t>	 </a:t>
            </a:r>
          </a:p>
          <a:p>
            <a:r>
              <a:rPr lang="en-IN" sz="2400" dirty="0"/>
              <a:t>  </a:t>
            </a:r>
            <a:r>
              <a:rPr lang="en-IN" sz="2400" dirty="0" err="1" smtClean="0"/>
              <a:t>Rabbit.prototype.jump</a:t>
            </a:r>
            <a:r>
              <a:rPr lang="en-IN" sz="2400" dirty="0" smtClean="0"/>
              <a:t> </a:t>
            </a:r>
            <a:r>
              <a:rPr lang="en-IN" sz="2400" dirty="0"/>
              <a:t>= function() {</a:t>
            </a:r>
          </a:p>
          <a:p>
            <a:r>
              <a:rPr lang="en-IN" sz="2400" dirty="0"/>
              <a:t>            </a:t>
            </a:r>
            <a:r>
              <a:rPr lang="en-IN" sz="2400" dirty="0" err="1" smtClean="0"/>
              <a:t>this.canWalk</a:t>
            </a:r>
            <a:r>
              <a:rPr lang="en-IN" sz="2400" dirty="0" smtClean="0"/>
              <a:t> </a:t>
            </a:r>
            <a:r>
              <a:rPr lang="en-IN" sz="2400" dirty="0"/>
              <a:t>= true;</a:t>
            </a:r>
          </a:p>
          <a:p>
            <a:r>
              <a:rPr lang="en-IN" sz="2400" dirty="0"/>
              <a:t>       </a:t>
            </a:r>
            <a:r>
              <a:rPr lang="en-IN" sz="2400" dirty="0" smtClean="0"/>
              <a:t>  alert(this.name </a:t>
            </a:r>
            <a:r>
              <a:rPr lang="en-IN" sz="2400" dirty="0"/>
              <a:t>+ ' jumps</a:t>
            </a:r>
            <a:r>
              <a:rPr lang="en-IN" sz="2400" dirty="0" smtClean="0"/>
              <a:t>!')      </a:t>
            </a:r>
            <a:r>
              <a:rPr lang="en-IN" sz="2400" dirty="0"/>
              <a:t>	    	}</a:t>
            </a:r>
          </a:p>
          <a:p>
            <a:r>
              <a:rPr lang="en-IN" sz="2400" dirty="0"/>
              <a:t>   </a:t>
            </a:r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/>
              <a:t>rabbit = new Rabbit('Murthy');</a:t>
            </a:r>
          </a:p>
          <a:p>
            <a:r>
              <a:rPr lang="en-IN" sz="2400" dirty="0" err="1" smtClean="0"/>
              <a:t>rabbit.jump</a:t>
            </a:r>
            <a:r>
              <a:rPr lang="en-IN" sz="24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256" y="5929535"/>
            <a:ext cx="115212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Murthy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120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5994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</a:rPr>
              <a:t>Events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Variables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32" y="631778"/>
            <a:ext cx="903649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 smtClean="0"/>
              <a:t>Global </a:t>
            </a:r>
            <a:r>
              <a:rPr lang="en-IN" sz="2600" b="1" dirty="0"/>
              <a:t>variables </a:t>
            </a:r>
            <a:r>
              <a:rPr lang="en-IN" sz="2600" dirty="0"/>
              <a:t> </a:t>
            </a:r>
            <a:r>
              <a:rPr lang="en-IN" sz="2600" dirty="0" smtClean="0"/>
              <a:t>are </a:t>
            </a:r>
            <a:r>
              <a:rPr lang="en-IN" sz="2600" dirty="0"/>
              <a:t>used globally throughout </a:t>
            </a:r>
            <a:r>
              <a:rPr lang="en-IN" sz="2600" dirty="0" smtClean="0"/>
              <a:t> JavaScript and by default attached to </a:t>
            </a:r>
            <a:r>
              <a:rPr lang="en-IN" sz="2600" dirty="0" smtClean="0">
                <a:solidFill>
                  <a:srgbClr val="FF0000"/>
                </a:solidFill>
              </a:rPr>
              <a:t>window</a:t>
            </a:r>
            <a:r>
              <a:rPr lang="en-IN" sz="2600" dirty="0" smtClean="0"/>
              <a:t> object</a:t>
            </a:r>
          </a:p>
          <a:p>
            <a:endParaRPr lang="en-IN" sz="2600" dirty="0"/>
          </a:p>
          <a:p>
            <a:r>
              <a:rPr lang="en-IN" sz="2600" b="1" dirty="0" smtClean="0"/>
              <a:t>Global variables defined in  three </a:t>
            </a:r>
            <a:r>
              <a:rPr lang="en-IN" sz="2600" b="1" dirty="0"/>
              <a:t>different ways</a:t>
            </a:r>
            <a:r>
              <a:rPr lang="en-IN" sz="2600" b="1" dirty="0" smtClean="0"/>
              <a:t>:</a:t>
            </a:r>
          </a:p>
          <a:p>
            <a:endParaRPr lang="en-IN" sz="2600" b="1" dirty="0"/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/>
              <a:t> Defining  </a:t>
            </a:r>
            <a:r>
              <a:rPr lang="en-IN" sz="2600" dirty="0"/>
              <a:t>them with “ </a:t>
            </a:r>
            <a:r>
              <a:rPr lang="en-IN" sz="2600" dirty="0" err="1"/>
              <a:t>var</a:t>
            </a:r>
            <a:r>
              <a:rPr lang="en-IN" sz="2600" dirty="0"/>
              <a:t> ” outside 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/>
              <a:t> </a:t>
            </a:r>
            <a:r>
              <a:rPr lang="en-IN" sz="2600" dirty="0"/>
              <a:t>Adding something directly to the window object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/>
              <a:t> </a:t>
            </a:r>
            <a:r>
              <a:rPr lang="en-IN" sz="2600" dirty="0"/>
              <a:t>Defining them anywhere without using “ </a:t>
            </a:r>
            <a:r>
              <a:rPr lang="en-IN" sz="2600" dirty="0" err="1"/>
              <a:t>var</a:t>
            </a:r>
            <a:r>
              <a:rPr lang="en-IN" sz="2600" dirty="0"/>
              <a:t> </a:t>
            </a:r>
            <a:r>
              <a:rPr lang="en-IN" sz="2600" dirty="0" smtClean="0"/>
              <a:t>”</a:t>
            </a:r>
          </a:p>
          <a:p>
            <a:endParaRPr lang="en-IN" sz="2600" dirty="0"/>
          </a:p>
          <a:p>
            <a:r>
              <a:rPr lang="en-IN" sz="2600" dirty="0"/>
              <a:t>/* with </a:t>
            </a:r>
            <a:r>
              <a:rPr lang="en-IN" sz="2600" dirty="0" err="1"/>
              <a:t>var</a:t>
            </a:r>
            <a:r>
              <a:rPr lang="en-IN" sz="2600" dirty="0"/>
              <a:t> outside a function */</a:t>
            </a:r>
          </a:p>
          <a:p>
            <a:r>
              <a:rPr lang="en-IN" sz="2600" dirty="0" smtClean="0"/>
              <a:t>	</a:t>
            </a:r>
            <a:r>
              <a:rPr lang="en-IN" sz="2600" dirty="0" err="1" smtClean="0">
                <a:solidFill>
                  <a:srgbClr val="FF0000"/>
                </a:solidFill>
              </a:rPr>
              <a:t>var</a:t>
            </a:r>
            <a:r>
              <a:rPr lang="en-IN" sz="2600" dirty="0" smtClean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titleOfApplication</a:t>
            </a:r>
            <a:r>
              <a:rPr lang="en-IN" sz="2600" dirty="0">
                <a:solidFill>
                  <a:srgbClr val="FF0000"/>
                </a:solidFill>
              </a:rPr>
              <a:t>;</a:t>
            </a:r>
          </a:p>
          <a:p>
            <a:r>
              <a:rPr lang="en-IN" sz="2600" dirty="0"/>
              <a:t>/* attached to the window object */</a:t>
            </a:r>
          </a:p>
          <a:p>
            <a:r>
              <a:rPr lang="en-IN" sz="2600" dirty="0" smtClean="0"/>
              <a:t>	</a:t>
            </a:r>
            <a:r>
              <a:rPr lang="en-IN" sz="2600" dirty="0" err="1" smtClean="0">
                <a:solidFill>
                  <a:srgbClr val="FF0000"/>
                </a:solidFill>
              </a:rPr>
              <a:t>window.titleOfApplication</a:t>
            </a:r>
            <a:endParaRPr lang="en-IN" sz="2600" dirty="0">
              <a:solidFill>
                <a:srgbClr val="FF0000"/>
              </a:solidFill>
            </a:endParaRPr>
          </a:p>
          <a:p>
            <a:r>
              <a:rPr lang="en-IN" sz="2600" dirty="0"/>
              <a:t>/* global from inside a function */</a:t>
            </a:r>
          </a:p>
          <a:p>
            <a:r>
              <a:rPr lang="en-IN" sz="2600" dirty="0" smtClean="0"/>
              <a:t>	</a:t>
            </a:r>
            <a:r>
              <a:rPr lang="en-IN" sz="2600" dirty="0" err="1" smtClean="0">
                <a:solidFill>
                  <a:srgbClr val="FF0000"/>
                </a:solidFill>
              </a:rPr>
              <a:t>titleOfApplication</a:t>
            </a:r>
            <a:r>
              <a:rPr lang="en-IN" sz="2600" dirty="0" smtClean="0">
                <a:solidFill>
                  <a:srgbClr val="FF0000"/>
                </a:solidFill>
              </a:rPr>
              <a:t>;     // observe    no </a:t>
            </a:r>
            <a:r>
              <a:rPr lang="en-IN" sz="2600" dirty="0" err="1" smtClean="0">
                <a:solidFill>
                  <a:srgbClr val="FF0000"/>
                </a:solidFill>
              </a:rPr>
              <a:t>var</a:t>
            </a:r>
            <a:r>
              <a:rPr lang="en-IN" sz="2600" dirty="0" smtClean="0">
                <a:solidFill>
                  <a:srgbClr val="FF0000"/>
                </a:solidFill>
              </a:rPr>
              <a:t> keyword</a:t>
            </a:r>
            <a:endParaRPr lang="en-IN" sz="2600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4149080"/>
            <a:ext cx="384615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Grouping variables: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name= “Murthy",</a:t>
            </a:r>
            <a:endParaRPr lang="en-IN" sz="2400" dirty="0"/>
          </a:p>
          <a:p>
            <a:r>
              <a:rPr lang="en-IN" sz="2400" dirty="0" smtClean="0"/>
              <a:t>       </a:t>
            </a:r>
            <a:r>
              <a:rPr lang="en-IN" sz="2400" dirty="0" err="1" smtClean="0"/>
              <a:t>sal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smtClean="0"/>
              <a:t>5000, job </a:t>
            </a:r>
            <a:r>
              <a:rPr lang="en-IN" sz="2400" dirty="0"/>
              <a:t>= </a:t>
            </a:r>
            <a:r>
              <a:rPr lang="en-IN" sz="2400" dirty="0" smtClean="0"/>
              <a:t>“</a:t>
            </a:r>
            <a:r>
              <a:rPr lang="en-IN" sz="2400" dirty="0" err="1" smtClean="0"/>
              <a:t>Eng</a:t>
            </a:r>
            <a:r>
              <a:rPr lang="en-IN" sz="2400" dirty="0" smtClean="0"/>
              <a:t>";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60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Event is happening of something so that we can action can be taken by invoking function (</a:t>
            </a:r>
            <a:r>
              <a:rPr lang="en-IN" sz="2800" dirty="0" err="1" smtClean="0"/>
              <a:t>Eg</a:t>
            </a:r>
            <a:r>
              <a:rPr lang="en-IN" sz="2800" dirty="0" smtClean="0"/>
              <a:t>. Click event )</a:t>
            </a:r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6858"/>
            <a:ext cx="8352928" cy="49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8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DOM Level 2 supports </a:t>
            </a:r>
            <a:r>
              <a:rPr lang="en-IN" sz="2800" dirty="0" err="1" smtClean="0"/>
              <a:t>AddEventListener</a:t>
            </a:r>
            <a:r>
              <a:rPr lang="en-IN" sz="2800" dirty="0" smtClean="0"/>
              <a:t> and </a:t>
            </a:r>
            <a:r>
              <a:rPr lang="en-IN" sz="2800" dirty="0" err="1" smtClean="0"/>
              <a:t>RemoveEventListener</a:t>
            </a:r>
            <a:r>
              <a:rPr lang="en-IN" sz="2800" dirty="0" smtClean="0"/>
              <a:t> to register and unregister events.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852936"/>
            <a:ext cx="855488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3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692696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Events are captured and bubbled in DOM tree.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Event capturing</a:t>
            </a:r>
            <a:r>
              <a:rPr lang="en-IN" sz="2800" dirty="0"/>
              <a:t>—the click happens on the document first, then it propagates to the body, the list, the list item, and finally to the link.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Event bubbling</a:t>
            </a:r>
            <a:r>
              <a:rPr lang="en-IN" sz="2800" dirty="0"/>
              <a:t>—the click happens on the link and then bubbles up to the document.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09924"/>
            <a:ext cx="2556892" cy="316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52" y="692696"/>
            <a:ext cx="903649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IE </a:t>
            </a:r>
            <a:r>
              <a:rPr lang="en-IN" sz="2800" dirty="0"/>
              <a:t>and Netscape </a:t>
            </a:r>
            <a:r>
              <a:rPr lang="en-IN" sz="2800" dirty="0" smtClean="0"/>
              <a:t> implemented </a:t>
            </a:r>
            <a:r>
              <a:rPr lang="en-IN" sz="2800" dirty="0"/>
              <a:t>the exact opposites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IE implemented only bubbling, Netscape only capturing.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After </a:t>
            </a:r>
            <a:r>
              <a:rPr lang="en-IN" sz="2800" dirty="0"/>
              <a:t>the DOM specification, Firefox, Opera, and Safari implemented the three phases, but IE kept only the bubbling.</a:t>
            </a:r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/>
              <a:t>The third </a:t>
            </a:r>
            <a:r>
              <a:rPr lang="en-IN" sz="2800" dirty="0" smtClean="0"/>
              <a:t>parameter (false) </a:t>
            </a:r>
            <a:r>
              <a:rPr lang="en-IN" sz="2800" dirty="0"/>
              <a:t>to </a:t>
            </a:r>
            <a:r>
              <a:rPr lang="en-IN" sz="2800" dirty="0" err="1"/>
              <a:t>addEventListener</a:t>
            </a:r>
            <a:r>
              <a:rPr lang="en-IN" sz="2800" dirty="0"/>
              <a:t>() specifies whether or not capturing should be used</a:t>
            </a:r>
            <a:r>
              <a:rPr lang="en-IN" sz="2800" dirty="0" smtClean="0"/>
              <a:t>.</a:t>
            </a:r>
          </a:p>
          <a:p>
            <a:endParaRPr lang="en-IN" sz="2800"/>
          </a:p>
          <a:p>
            <a:r>
              <a:rPr lang="en-IN" sz="2800" smtClean="0"/>
              <a:t> </a:t>
            </a:r>
            <a:r>
              <a:rPr lang="en-IN" sz="2800" dirty="0"/>
              <a:t>In order to have your code more portable across browsers, it is better to always set this parameter to false and code using bubbling only. </a:t>
            </a:r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3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The delegation </a:t>
            </a:r>
            <a:r>
              <a:rPr lang="en-IN" sz="2800" dirty="0" smtClean="0">
                <a:solidFill>
                  <a:srgbClr val="FF0000"/>
                </a:solidFill>
              </a:rPr>
              <a:t>concept: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If there are many element inside one parent, and you want to handle events on them of them - don’t bind handlers to each element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Instead, bind the single handler to their parent, and get the child from </a:t>
            </a:r>
            <a:r>
              <a:rPr lang="en-IN" sz="2800" dirty="0" err="1">
                <a:solidFill>
                  <a:srgbClr val="FF0000"/>
                </a:solidFill>
              </a:rPr>
              <a:t>event.target</a:t>
            </a:r>
            <a:r>
              <a:rPr lang="en-IN" sz="2800" dirty="0">
                <a:solidFill>
                  <a:srgbClr val="FF0000"/>
                </a:solidFill>
              </a:rPr>
              <a:t>. </a:t>
            </a:r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08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Event Handler  </a:t>
            </a:r>
            <a:r>
              <a:rPr lang="en-IN" sz="2800" dirty="0" smtClean="0"/>
              <a:t>: </a:t>
            </a:r>
            <a:r>
              <a:rPr lang="en-IN" sz="2800" dirty="0" err="1" smtClean="0"/>
              <a:t>document.onclick</a:t>
            </a:r>
            <a:r>
              <a:rPr lang="en-IN" sz="2800" dirty="0" smtClean="0"/>
              <a:t>…..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Event Listener:  </a:t>
            </a:r>
            <a:r>
              <a:rPr lang="en-IN" sz="2800" dirty="0" smtClean="0"/>
              <a:t>	</a:t>
            </a:r>
            <a:r>
              <a:rPr lang="en-IN" sz="2800" dirty="0" err="1" smtClean="0"/>
              <a:t>button.addEventListener</a:t>
            </a:r>
            <a:r>
              <a:rPr lang="en-IN" sz="2800" dirty="0" smtClean="0"/>
              <a:t>(</a:t>
            </a:r>
            <a:r>
              <a:rPr lang="en-IN" sz="2800" dirty="0" err="1" smtClean="0"/>
              <a:t>type,callback,capture</a:t>
            </a:r>
            <a:r>
              <a:rPr lang="en-IN" sz="2800" dirty="0" smtClean="0"/>
              <a:t>);</a:t>
            </a:r>
          </a:p>
          <a:p>
            <a:r>
              <a:rPr lang="en-IN" sz="2800" dirty="0"/>
              <a:t>	</a:t>
            </a:r>
            <a:r>
              <a:rPr lang="en-IN" sz="2800" dirty="0" err="1" smtClean="0"/>
              <a:t>button.removeEventListener</a:t>
            </a:r>
            <a:r>
              <a:rPr lang="en-IN" sz="2800" dirty="0" smtClean="0"/>
              <a:t>(…);</a:t>
            </a:r>
          </a:p>
          <a:p>
            <a:endParaRPr lang="en-IN" sz="28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Event Delegation with Cross browser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Event Bubbling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Event Capture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Event Propagation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29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 – Cross Browser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74"/>
            <a:ext cx="9144000" cy="641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3688" y="6211669"/>
            <a:ext cx="45720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Providing proper context when binding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5809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The Event – Cross Browser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836712"/>
            <a:ext cx="90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5" y="1765613"/>
            <a:ext cx="870576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90872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Testing the Event Binding API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Events – Event Driven </a:t>
            </a:r>
            <a:r>
              <a:rPr lang="en-IN" sz="3200" dirty="0" err="1" smtClean="0">
                <a:solidFill>
                  <a:srgbClr val="FFFF00"/>
                </a:solidFill>
              </a:rPr>
              <a:t>Javascript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92" y="764704"/>
            <a:ext cx="9036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Events are triggered in the browser when something </a:t>
            </a:r>
            <a:r>
              <a:rPr lang="en-IN" sz="2800" dirty="0" smtClean="0"/>
              <a:t>happens.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There are predefined events like load , click …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We can create custom events in java script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/>
              <a:t>events need to be attached to DOM elements to be executed. 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statement “click a </a:t>
            </a:r>
            <a:r>
              <a:rPr lang="en-IN" sz="2800" dirty="0" smtClean="0"/>
              <a:t>link” means </a:t>
            </a:r>
            <a:r>
              <a:rPr lang="en-IN" sz="2800" dirty="0"/>
              <a:t>that the event “click” is being attached to a “link,” and then a function is executed.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464496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1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Events – Event Driven </a:t>
            </a:r>
            <a:r>
              <a:rPr lang="en-IN" sz="3200" dirty="0" err="1" smtClean="0">
                <a:solidFill>
                  <a:srgbClr val="FFFF00"/>
                </a:solidFill>
              </a:rPr>
              <a:t>Javascript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92" y="764704"/>
            <a:ext cx="9036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Event </a:t>
            </a:r>
            <a:r>
              <a:rPr lang="en-IN" sz="2800" dirty="0"/>
              <a:t>handlers </a:t>
            </a:r>
            <a:r>
              <a:rPr lang="en-IN" sz="2800" dirty="0" smtClean="0"/>
              <a:t> are </a:t>
            </a:r>
            <a:r>
              <a:rPr lang="en-IN" sz="2800" dirty="0" err="1" smtClean="0"/>
              <a:t>callback</a:t>
            </a:r>
            <a:r>
              <a:rPr lang="en-IN" sz="2800" dirty="0" smtClean="0"/>
              <a:t> functions which contains logic 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59532" y="1241757"/>
            <a:ext cx="84249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/* wrap it in an anonymous function to contain the variables */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(function(){</a:t>
            </a:r>
          </a:p>
          <a:p>
            <a:r>
              <a:rPr lang="en-IN" sz="2800" dirty="0" smtClean="0"/>
              <a:t>// HTML: &lt;button type="button" id="</a:t>
            </a:r>
            <a:r>
              <a:rPr lang="en-IN" sz="2800" dirty="0" err="1" smtClean="0"/>
              <a:t>btn</a:t>
            </a:r>
            <a:r>
              <a:rPr lang="en-IN" sz="2800" dirty="0" smtClean="0"/>
              <a:t>“ text=“click”/&gt;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btn</a:t>
            </a:r>
            <a:r>
              <a:rPr lang="en-IN" sz="2800" dirty="0" smtClean="0">
                <a:solidFill>
                  <a:srgbClr val="FF0000"/>
                </a:solidFill>
              </a:rPr>
              <a:t> = </a:t>
            </a:r>
            <a:r>
              <a:rPr lang="en-IN" sz="2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IN" sz="2800" dirty="0" smtClean="0">
                <a:solidFill>
                  <a:srgbClr val="FF0000"/>
                </a:solidFill>
              </a:rPr>
              <a:t>("</a:t>
            </a:r>
            <a:r>
              <a:rPr lang="en-IN" sz="2800" dirty="0" err="1" smtClean="0">
                <a:solidFill>
                  <a:srgbClr val="FF0000"/>
                </a:solidFill>
              </a:rPr>
              <a:t>btn</a:t>
            </a:r>
            <a:r>
              <a:rPr lang="en-IN" sz="2800" dirty="0" smtClean="0">
                <a:solidFill>
                  <a:srgbClr val="FF0000"/>
                </a:solidFill>
              </a:rPr>
              <a:t>");</a:t>
            </a:r>
          </a:p>
          <a:p>
            <a:endParaRPr lang="en-IN" sz="2800" dirty="0" smtClean="0"/>
          </a:p>
          <a:p>
            <a:r>
              <a:rPr lang="en-IN" sz="2800" dirty="0" smtClean="0"/>
              <a:t>// Use an event handler to attach the "</a:t>
            </a:r>
            <a:r>
              <a:rPr lang="en-IN" sz="2800" dirty="0" err="1" smtClean="0"/>
              <a:t>onclick</a:t>
            </a:r>
            <a:r>
              <a:rPr lang="en-IN" sz="2800" dirty="0" smtClean="0"/>
              <a:t>" event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btn.onclick</a:t>
            </a:r>
            <a:r>
              <a:rPr lang="en-IN" sz="2800" dirty="0" smtClean="0">
                <a:solidFill>
                  <a:srgbClr val="FF0000"/>
                </a:solidFill>
              </a:rPr>
              <a:t> = function(){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// alert inside this anonymous </a:t>
            </a:r>
            <a:r>
              <a:rPr lang="en-IN" sz="2800" dirty="0" err="1" smtClean="0"/>
              <a:t>callback</a:t>
            </a:r>
            <a:r>
              <a:rPr lang="en-IN" sz="2800" dirty="0" smtClean="0"/>
              <a:t> function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alert('clicked the button');</a:t>
            </a:r>
          </a:p>
          <a:p>
            <a:r>
              <a:rPr lang="en-IN" sz="2800" dirty="0" smtClean="0"/>
              <a:t>}</a:t>
            </a:r>
          </a:p>
          <a:p>
            <a:r>
              <a:rPr lang="en-IN" sz="2800" dirty="0" smtClean="0"/>
              <a:t>})();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2511" y="6285820"/>
            <a:ext cx="558062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Demo : day1 / Events/1. </a:t>
            </a:r>
            <a:r>
              <a:rPr lang="en-IN" sz="2400" dirty="0" err="1" smtClean="0"/>
              <a:t>EventHandler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80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undefined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32" y="631778"/>
            <a:ext cx="90364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Undefined means object does not exist in the memory for current context. (unknown object)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null means object is created but does not hold any reference. (No value)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emp</a:t>
            </a:r>
            <a:r>
              <a:rPr lang="en-IN" sz="2800" dirty="0"/>
              <a:t> = </a:t>
            </a:r>
            <a:r>
              <a:rPr lang="en-IN" sz="2800" dirty="0" smtClean="0"/>
              <a:t>[   </a:t>
            </a:r>
            <a:r>
              <a:rPr lang="en-IN" sz="2800" dirty="0"/>
              <a:t>"Murthy</a:t>
            </a:r>
            <a:r>
              <a:rPr lang="en-IN" sz="2800" dirty="0" smtClean="0"/>
              <a:t>",    </a:t>
            </a:r>
            <a:r>
              <a:rPr lang="en-IN" sz="2800" dirty="0"/>
              <a:t>"</a:t>
            </a:r>
            <a:r>
              <a:rPr lang="en-IN" sz="2800" dirty="0" err="1"/>
              <a:t>Kavitha</a:t>
            </a:r>
            <a:r>
              <a:rPr lang="en-IN" sz="2800" dirty="0" smtClean="0"/>
              <a:t>",    </a:t>
            </a:r>
            <a:r>
              <a:rPr lang="en-IN" sz="2800" dirty="0"/>
              <a:t>"</a:t>
            </a:r>
            <a:r>
              <a:rPr lang="en-IN" sz="2800" dirty="0" err="1"/>
              <a:t>Pranav</a:t>
            </a:r>
            <a:r>
              <a:rPr lang="en-IN" sz="2800" dirty="0" smtClean="0"/>
              <a:t>",    </a:t>
            </a:r>
            <a:r>
              <a:rPr lang="en-IN" sz="2800" dirty="0"/>
              <a:t>"</a:t>
            </a:r>
            <a:r>
              <a:rPr lang="en-IN" sz="2800" dirty="0" err="1"/>
              <a:t>Sruthi</a:t>
            </a:r>
            <a:r>
              <a:rPr lang="en-IN" sz="2800" dirty="0" smtClean="0"/>
              <a:t>"];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alert("</a:t>
            </a:r>
            <a:r>
              <a:rPr lang="en-IN" sz="2800" dirty="0" err="1"/>
              <a:t>emp</a:t>
            </a:r>
            <a:r>
              <a:rPr lang="en-IN" sz="2800" dirty="0"/>
              <a:t> is of type </a:t>
            </a:r>
            <a:r>
              <a:rPr lang="en-IN" sz="2800" dirty="0" smtClean="0"/>
              <a:t>:"+ </a:t>
            </a:r>
            <a:r>
              <a:rPr lang="en-IN" sz="2800" dirty="0" err="1" smtClean="0"/>
              <a:t>typeof</a:t>
            </a:r>
            <a:r>
              <a:rPr lang="en-IN" sz="2800" dirty="0" smtClean="0"/>
              <a:t> </a:t>
            </a:r>
            <a:r>
              <a:rPr lang="en-IN" sz="2800" dirty="0"/>
              <a:t>(</a:t>
            </a:r>
            <a:r>
              <a:rPr lang="en-IN" sz="2800" dirty="0" err="1"/>
              <a:t>emp</a:t>
            </a:r>
            <a:r>
              <a:rPr lang="en-IN" sz="2800" dirty="0"/>
              <a:t>));// output is object</a:t>
            </a:r>
          </a:p>
          <a:p>
            <a:r>
              <a:rPr lang="en-IN" sz="2800" dirty="0"/>
              <a:t>alert("book is of </a:t>
            </a:r>
            <a:r>
              <a:rPr lang="en-IN" sz="2800" dirty="0" smtClean="0"/>
              <a:t> type </a:t>
            </a:r>
            <a:r>
              <a:rPr lang="en-IN" sz="2800" dirty="0"/>
              <a:t>" + </a:t>
            </a:r>
            <a:r>
              <a:rPr lang="en-IN" sz="2800" dirty="0" err="1"/>
              <a:t>typeof</a:t>
            </a:r>
            <a:r>
              <a:rPr lang="en-IN" sz="2800" dirty="0"/>
              <a:t> (book));// undefined</a:t>
            </a:r>
          </a:p>
          <a:p>
            <a:endParaRPr lang="en-IN" sz="2800" dirty="0"/>
          </a:p>
          <a:p>
            <a:r>
              <a:rPr lang="en-IN" sz="2800" dirty="0" err="1"/>
              <a:t>var</a:t>
            </a:r>
            <a:r>
              <a:rPr lang="en-IN" sz="2800" dirty="0"/>
              <a:t> bank=null;</a:t>
            </a:r>
          </a:p>
          <a:p>
            <a:r>
              <a:rPr lang="en-IN" sz="2800" dirty="0"/>
              <a:t>alert</a:t>
            </a:r>
            <a:r>
              <a:rPr lang="en-IN" sz="2800" dirty="0" smtClean="0"/>
              <a:t>(“bank </a:t>
            </a:r>
            <a:r>
              <a:rPr lang="en-IN" sz="2800" dirty="0"/>
              <a:t>is  " + </a:t>
            </a:r>
            <a:r>
              <a:rPr lang="en-IN" sz="2800" dirty="0" err="1"/>
              <a:t>typeof</a:t>
            </a:r>
            <a:r>
              <a:rPr lang="en-IN" sz="2800" dirty="0"/>
              <a:t> (bank)+"   data :"+ bank);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// bank is object  data :null           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0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Event Listener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59" y="90872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With Event Listener,  </a:t>
            </a:r>
            <a:r>
              <a:rPr lang="en-IN" sz="2800" dirty="0"/>
              <a:t>don’t have the limitation of the handler when assigning </a:t>
            </a:r>
            <a:r>
              <a:rPr lang="en-IN" sz="2800" dirty="0" smtClean="0"/>
              <a:t>multiple functions </a:t>
            </a:r>
            <a:r>
              <a:rPr lang="en-IN" sz="2800" dirty="0"/>
              <a:t>to the same DOM element and </a:t>
            </a:r>
            <a:r>
              <a:rPr lang="en-IN" sz="2800" dirty="0" smtClean="0"/>
              <a:t>event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r>
              <a:rPr lang="en-IN" sz="2800" dirty="0"/>
              <a:t>// event listener with an anonymous function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element.addeventListener</a:t>
            </a:r>
            <a:r>
              <a:rPr lang="en-IN" sz="2800" dirty="0" smtClean="0"/>
              <a:t>("</a:t>
            </a:r>
            <a:r>
              <a:rPr lang="en-IN" sz="2800" dirty="0"/>
              <a:t>event", function(){</a:t>
            </a:r>
          </a:p>
          <a:p>
            <a:r>
              <a:rPr lang="en-IN" sz="2800" dirty="0" smtClean="0"/>
              <a:t>	// </a:t>
            </a:r>
            <a:r>
              <a:rPr lang="en-IN" sz="2800" dirty="0"/>
              <a:t>stuff you want the function to do</a:t>
            </a:r>
          </a:p>
          <a:p>
            <a:r>
              <a:rPr lang="en-IN" sz="2800" dirty="0" smtClean="0"/>
              <a:t>	}, </a:t>
            </a:r>
            <a:r>
              <a:rPr lang="en-IN" sz="2800" dirty="0"/>
              <a:t>false</a:t>
            </a:r>
            <a:r>
              <a:rPr lang="en-IN" sz="2800" dirty="0" smtClean="0"/>
              <a:t>);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Arguments for </a:t>
            </a:r>
            <a:r>
              <a:rPr lang="en-IN" sz="2800" dirty="0" err="1" smtClean="0">
                <a:solidFill>
                  <a:srgbClr val="FF0000"/>
                </a:solidFill>
              </a:rPr>
              <a:t>addeventListner</a:t>
            </a:r>
            <a:endParaRPr lang="en-IN" sz="2800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DOM element, 2. </a:t>
            </a:r>
            <a:r>
              <a:rPr lang="en-IN" sz="2800" dirty="0" err="1" smtClean="0"/>
              <a:t>Eventname</a:t>
            </a:r>
            <a:r>
              <a:rPr lang="en-IN" sz="2800" dirty="0" smtClean="0"/>
              <a:t>  3. </a:t>
            </a:r>
            <a:r>
              <a:rPr lang="en-IN" sz="2800" dirty="0" err="1" smtClean="0"/>
              <a:t>callback</a:t>
            </a:r>
            <a:r>
              <a:rPr lang="en-IN" sz="2800" dirty="0" smtClean="0"/>
              <a:t> </a:t>
            </a:r>
          </a:p>
          <a:p>
            <a:r>
              <a:rPr lang="en-IN" sz="2800" dirty="0" smtClean="0"/>
              <a:t>4. Boolean  to initiate capture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2511" y="6285820"/>
            <a:ext cx="558062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Demo : day1 / Events/2. </a:t>
            </a:r>
            <a:r>
              <a:rPr lang="en-IN" sz="2400" dirty="0" err="1" smtClean="0"/>
              <a:t>EventListener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2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IE </a:t>
            </a:r>
            <a:r>
              <a:rPr lang="en-IN" sz="3200" dirty="0" err="1">
                <a:solidFill>
                  <a:srgbClr val="FFFF00"/>
                </a:solidFill>
              </a:rPr>
              <a:t>Fallback</a:t>
            </a:r>
            <a:r>
              <a:rPr lang="en-IN" sz="3200" dirty="0">
                <a:solidFill>
                  <a:srgbClr val="FFFF00"/>
                </a:solidFill>
              </a:rPr>
              <a:t> Code for Listeners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163" y="908720"/>
            <a:ext cx="901883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var</a:t>
            </a:r>
            <a:r>
              <a:rPr lang="en-IN" sz="2800" dirty="0"/>
              <a:t> </a:t>
            </a:r>
            <a:r>
              <a:rPr lang="en-IN" sz="2800" dirty="0" err="1"/>
              <a:t>btn</a:t>
            </a:r>
            <a:r>
              <a:rPr lang="en-IN" sz="2800" dirty="0"/>
              <a:t> = </a:t>
            </a:r>
            <a:r>
              <a:rPr lang="en-IN" sz="2800" dirty="0" err="1"/>
              <a:t>document.getElementById</a:t>
            </a:r>
            <a:r>
              <a:rPr lang="en-IN" sz="2800" dirty="0"/>
              <a:t>("</a:t>
            </a:r>
            <a:r>
              <a:rPr lang="en-IN" sz="2800" dirty="0" err="1"/>
              <a:t>btn</a:t>
            </a:r>
            <a:r>
              <a:rPr lang="en-IN" sz="2800" dirty="0"/>
              <a:t>");</a:t>
            </a:r>
          </a:p>
          <a:p>
            <a:r>
              <a:rPr lang="en-IN" sz="2800" dirty="0"/>
              <a:t>if(</a:t>
            </a:r>
            <a:r>
              <a:rPr lang="en-IN" sz="2800" dirty="0" err="1"/>
              <a:t>btn.addEventListener</a:t>
            </a:r>
            <a:r>
              <a:rPr lang="en-IN" sz="2800" dirty="0"/>
              <a:t>){</a:t>
            </a:r>
          </a:p>
          <a:p>
            <a:r>
              <a:rPr lang="en-IN" sz="2800" dirty="0"/>
              <a:t>/* if </a:t>
            </a:r>
            <a:r>
              <a:rPr lang="en-IN" sz="2800" dirty="0" err="1"/>
              <a:t>eventListener</a:t>
            </a:r>
            <a:r>
              <a:rPr lang="en-IN" sz="2800" dirty="0"/>
              <a:t> is supported do this */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btn.addEventListener</a:t>
            </a:r>
            <a:r>
              <a:rPr lang="en-IN" sz="2800" dirty="0"/>
              <a:t>("click", function(){</a:t>
            </a:r>
          </a:p>
          <a:p>
            <a:r>
              <a:rPr lang="en-IN" sz="2800" dirty="0" smtClean="0"/>
              <a:t>	alert</a:t>
            </a:r>
            <a:r>
              <a:rPr lang="en-IN" sz="2800" dirty="0"/>
              <a:t>("clicked the button");</a:t>
            </a:r>
          </a:p>
          <a:p>
            <a:r>
              <a:rPr lang="en-IN" sz="2800" dirty="0"/>
              <a:t>}, false</a:t>
            </a:r>
            <a:r>
              <a:rPr lang="en-IN" sz="2800" dirty="0" smtClean="0"/>
              <a:t>);</a:t>
            </a:r>
          </a:p>
          <a:p>
            <a:r>
              <a:rPr lang="en-IN" sz="2800" dirty="0"/>
              <a:t>} </a:t>
            </a:r>
            <a:endParaRPr lang="en-IN" sz="2800" dirty="0" smtClean="0"/>
          </a:p>
          <a:p>
            <a:r>
              <a:rPr lang="en-IN" sz="2800" dirty="0" smtClean="0"/>
              <a:t>else </a:t>
            </a:r>
          </a:p>
          <a:p>
            <a:r>
              <a:rPr lang="en-IN" sz="2800" dirty="0" smtClean="0"/>
              <a:t>{</a:t>
            </a:r>
            <a:endParaRPr lang="en-IN" sz="2800" dirty="0"/>
          </a:p>
          <a:p>
            <a:r>
              <a:rPr lang="en-IN" sz="2800" dirty="0"/>
              <a:t>/* </a:t>
            </a:r>
            <a:r>
              <a:rPr lang="en-IN" sz="2800" dirty="0">
                <a:solidFill>
                  <a:srgbClr val="FF0000"/>
                </a:solidFill>
              </a:rPr>
              <a:t>if it's not supported do this (for IE8 and below) </a:t>
            </a:r>
            <a:r>
              <a:rPr lang="en-IN" sz="2800" dirty="0"/>
              <a:t>*/</a:t>
            </a:r>
          </a:p>
          <a:p>
            <a:r>
              <a:rPr lang="en-IN" sz="2800" dirty="0" err="1"/>
              <a:t>element.attachEvent</a:t>
            </a:r>
            <a:r>
              <a:rPr lang="en-IN" sz="2800" dirty="0"/>
              <a:t>("click", function(){</a:t>
            </a:r>
          </a:p>
          <a:p>
            <a:r>
              <a:rPr lang="en-IN" sz="2800" dirty="0" smtClean="0"/>
              <a:t>	alert</a:t>
            </a:r>
            <a:r>
              <a:rPr lang="en-IN" sz="2800" dirty="0"/>
              <a:t>("Clicked the button");</a:t>
            </a:r>
          </a:p>
          <a:p>
            <a:r>
              <a:rPr lang="en-IN" sz="2800" dirty="0"/>
              <a:t>});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7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Bind Events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163" y="908720"/>
            <a:ext cx="90188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Parentheses in event handler mean </a:t>
            </a:r>
            <a:r>
              <a:rPr lang="en-IN" sz="2800" dirty="0"/>
              <a:t>“call this now” and we don’t want to do that in a listener, you leave them</a:t>
            </a:r>
          </a:p>
          <a:p>
            <a:r>
              <a:rPr lang="en-IN" sz="2800" dirty="0"/>
              <a:t>off.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Below code use </a:t>
            </a:r>
            <a:r>
              <a:rPr lang="en-IN" sz="2800" dirty="0"/>
              <a:t>a predefined function as a listener by dropping the </a:t>
            </a:r>
            <a:r>
              <a:rPr lang="en-IN" sz="2800" dirty="0" smtClean="0"/>
              <a:t>parentheses off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IN" sz="2800" dirty="0"/>
              <a:t>the parentheses were to be left on, the function would execute immediately on </a:t>
            </a:r>
            <a:r>
              <a:rPr lang="en-IN" sz="2800" dirty="0" smtClean="0"/>
              <a:t>load of </a:t>
            </a:r>
            <a:r>
              <a:rPr lang="en-IN" sz="2800" dirty="0"/>
              <a:t>the page, even if it’s inside the </a:t>
            </a:r>
            <a:r>
              <a:rPr lang="en-IN" sz="2800" dirty="0" err="1"/>
              <a:t>addEventListener</a:t>
            </a:r>
            <a:r>
              <a:rPr lang="en-IN" sz="2800" dirty="0"/>
              <a:t>() method.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860032" y="5661248"/>
            <a:ext cx="1440160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Bind Events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163" y="908720"/>
            <a:ext cx="90188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// save the DOM element you want to attach an event to</a:t>
            </a:r>
          </a:p>
          <a:p>
            <a:r>
              <a:rPr lang="en-IN" sz="2800" dirty="0" smtClean="0"/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btn</a:t>
            </a:r>
            <a:r>
              <a:rPr lang="en-IN" sz="2800" dirty="0">
                <a:solidFill>
                  <a:srgbClr val="FF0000"/>
                </a:solidFill>
              </a:rPr>
              <a:t> = </a:t>
            </a:r>
            <a:r>
              <a:rPr lang="en-IN" sz="2800" dirty="0" err="1">
                <a:solidFill>
                  <a:srgbClr val="FF0000"/>
                </a:solidFill>
              </a:rPr>
              <a:t>document.getElementByID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btn</a:t>
            </a:r>
            <a:r>
              <a:rPr lang="en-IN" sz="2800" dirty="0">
                <a:solidFill>
                  <a:srgbClr val="FF0000"/>
                </a:solidFill>
              </a:rPr>
              <a:t>");</a:t>
            </a:r>
          </a:p>
          <a:p>
            <a:endParaRPr lang="en-IN" sz="2800" dirty="0" smtClean="0"/>
          </a:p>
          <a:p>
            <a:r>
              <a:rPr lang="en-IN" sz="2800" dirty="0" smtClean="0"/>
              <a:t>// </a:t>
            </a:r>
            <a:r>
              <a:rPr lang="en-IN" sz="2800" dirty="0"/>
              <a:t>define your function normally</a:t>
            </a:r>
          </a:p>
          <a:p>
            <a:r>
              <a:rPr lang="en-IN" sz="2800" dirty="0">
                <a:solidFill>
                  <a:srgbClr val="FF0000"/>
                </a:solidFill>
              </a:rPr>
              <a:t>function </a:t>
            </a:r>
            <a:r>
              <a:rPr lang="en-IN" sz="2800" dirty="0" err="1">
                <a:solidFill>
                  <a:srgbClr val="FF0000"/>
                </a:solidFill>
              </a:rPr>
              <a:t>alertMessage</a:t>
            </a:r>
            <a:r>
              <a:rPr lang="en-IN" sz="2800" dirty="0">
                <a:solidFill>
                  <a:srgbClr val="FF0000"/>
                </a:solidFill>
              </a:rPr>
              <a:t>(){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alert</a:t>
            </a:r>
            <a:r>
              <a:rPr lang="en-IN" sz="2800" dirty="0">
                <a:solidFill>
                  <a:srgbClr val="FF0000"/>
                </a:solidFill>
              </a:rPr>
              <a:t>("clicked the button");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}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// or use a predefined function (event handler), </a:t>
            </a:r>
            <a:endParaRPr lang="en-IN" sz="2800" dirty="0" smtClean="0"/>
          </a:p>
          <a:p>
            <a:r>
              <a:rPr lang="en-IN" sz="2800" dirty="0" smtClean="0"/>
              <a:t>// "</a:t>
            </a:r>
            <a:r>
              <a:rPr lang="en-IN" sz="2800" dirty="0" err="1" smtClean="0"/>
              <a:t>alertMessage</a:t>
            </a:r>
            <a:r>
              <a:rPr lang="en-IN" sz="2800" dirty="0" smtClean="0"/>
              <a:t>“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err="1">
                <a:solidFill>
                  <a:srgbClr val="FF0000"/>
                </a:solidFill>
              </a:rPr>
              <a:t>btn.addEventListener</a:t>
            </a:r>
            <a:r>
              <a:rPr lang="en-IN" sz="2800" dirty="0">
                <a:solidFill>
                  <a:srgbClr val="FF0000"/>
                </a:solidFill>
              </a:rPr>
              <a:t>("click", </a:t>
            </a:r>
            <a:r>
              <a:rPr lang="en-IN" sz="2800" dirty="0" err="1">
                <a:solidFill>
                  <a:srgbClr val="FF0000"/>
                </a:solidFill>
              </a:rPr>
              <a:t>alertMessage</a:t>
            </a:r>
            <a:r>
              <a:rPr lang="en-IN" sz="2800" dirty="0">
                <a:solidFill>
                  <a:srgbClr val="FF0000"/>
                </a:solidFill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29291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Calling Listener with arguments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163" y="908720"/>
            <a:ext cx="90188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/>
              <a:t>var</a:t>
            </a:r>
            <a:r>
              <a:rPr lang="en-IN" sz="2800" dirty="0" smtClean="0"/>
              <a:t> </a:t>
            </a:r>
            <a:r>
              <a:rPr lang="en-IN" sz="2800" dirty="0" err="1"/>
              <a:t>btn</a:t>
            </a:r>
            <a:r>
              <a:rPr lang="en-IN" sz="2800" dirty="0"/>
              <a:t> = </a:t>
            </a:r>
            <a:r>
              <a:rPr lang="en-IN" sz="2800" dirty="0" err="1"/>
              <a:t>document.getElementByID</a:t>
            </a:r>
            <a:r>
              <a:rPr lang="en-IN" sz="2800" dirty="0"/>
              <a:t>("</a:t>
            </a:r>
            <a:r>
              <a:rPr lang="en-IN" sz="2800" dirty="0" err="1"/>
              <a:t>btn</a:t>
            </a:r>
            <a:r>
              <a:rPr lang="en-IN" sz="2800" dirty="0"/>
              <a:t>");</a:t>
            </a:r>
          </a:p>
          <a:p>
            <a:r>
              <a:rPr lang="en-IN" sz="2800" dirty="0" smtClean="0"/>
              <a:t>function </a:t>
            </a:r>
            <a:r>
              <a:rPr lang="en-IN" sz="2800" dirty="0" err="1"/>
              <a:t>alertMessage</a:t>
            </a:r>
            <a:r>
              <a:rPr lang="en-IN" sz="2800" dirty="0"/>
              <a:t>(message) {</a:t>
            </a:r>
          </a:p>
          <a:p>
            <a:r>
              <a:rPr lang="en-IN" sz="2800" dirty="0"/>
              <a:t>alert(message);</a:t>
            </a:r>
          </a:p>
          <a:p>
            <a:r>
              <a:rPr lang="en-IN" sz="2800" dirty="0" smtClean="0"/>
              <a:t>}</a:t>
            </a:r>
          </a:p>
          <a:p>
            <a:endParaRPr lang="en-IN" sz="2800" dirty="0"/>
          </a:p>
          <a:p>
            <a:r>
              <a:rPr lang="en-IN" sz="2800" dirty="0" err="1" smtClean="0"/>
              <a:t>btn.addEventListener</a:t>
            </a:r>
            <a:r>
              <a:rPr lang="en-IN" sz="2800" dirty="0"/>
              <a:t>("click", function() {</a:t>
            </a:r>
          </a:p>
          <a:p>
            <a:r>
              <a:rPr lang="en-IN" sz="2800" dirty="0"/>
              <a:t>// </a:t>
            </a:r>
            <a:r>
              <a:rPr lang="en-IN" sz="2800" dirty="0" err="1"/>
              <a:t>callback</a:t>
            </a:r>
            <a:r>
              <a:rPr lang="en-IN" sz="2800" dirty="0"/>
              <a:t> function!</a:t>
            </a:r>
          </a:p>
          <a:p>
            <a:r>
              <a:rPr lang="en-IN" sz="2800" dirty="0" smtClean="0"/>
              <a:t>       </a:t>
            </a:r>
            <a:r>
              <a:rPr lang="en-IN" sz="2800" dirty="0" err="1" smtClean="0"/>
              <a:t>alertMessage</a:t>
            </a:r>
            <a:r>
              <a:rPr lang="en-IN" sz="2800" dirty="0"/>
              <a:t>("clicked the button");</a:t>
            </a:r>
          </a:p>
          <a:p>
            <a:r>
              <a:rPr lang="en-IN" sz="2800" dirty="0"/>
              <a:t>}, false);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Calling Listener with arguments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163" y="908720"/>
            <a:ext cx="90188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Just like </a:t>
            </a:r>
            <a:r>
              <a:rPr lang="en-IN" sz="2800" dirty="0" smtClean="0"/>
              <a:t>we bind </a:t>
            </a:r>
            <a:r>
              <a:rPr lang="en-IN" sz="2800" dirty="0"/>
              <a:t>(attach) events to DOM elements, </a:t>
            </a:r>
            <a:r>
              <a:rPr lang="en-IN" sz="2800" dirty="0" smtClean="0"/>
              <a:t>we can unbind </a:t>
            </a:r>
            <a:r>
              <a:rPr lang="en-IN" sz="2800" dirty="0"/>
              <a:t>(detach) events from DOM nodes.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/>
              <a:t>if(</a:t>
            </a:r>
            <a:r>
              <a:rPr lang="en-IN" sz="2800" dirty="0" err="1"/>
              <a:t>btn.removeEventListener</a:t>
            </a:r>
            <a:r>
              <a:rPr lang="en-IN" sz="2800" dirty="0"/>
              <a:t>){</a:t>
            </a:r>
          </a:p>
          <a:p>
            <a:r>
              <a:rPr lang="en-IN" sz="2800" dirty="0"/>
              <a:t>// if </a:t>
            </a:r>
            <a:r>
              <a:rPr lang="en-IN" sz="2800" dirty="0" err="1"/>
              <a:t>removeEventListener</a:t>
            </a:r>
            <a:r>
              <a:rPr lang="en-IN" sz="2800" dirty="0"/>
              <a:t> is supported</a:t>
            </a:r>
          </a:p>
          <a:p>
            <a:r>
              <a:rPr lang="en-IN" sz="2800" dirty="0" err="1"/>
              <a:t>btn.</a:t>
            </a:r>
            <a:r>
              <a:rPr lang="en-IN" sz="2800" dirty="0" err="1">
                <a:solidFill>
                  <a:srgbClr val="FF0000"/>
                </a:solidFill>
              </a:rPr>
              <a:t>removeEventListener</a:t>
            </a:r>
            <a:r>
              <a:rPr lang="en-IN" sz="2800" dirty="0"/>
              <a:t>("click", </a:t>
            </a:r>
            <a:r>
              <a:rPr lang="en-IN" sz="2800" dirty="0" err="1"/>
              <a:t>alertMessage</a:t>
            </a:r>
            <a:r>
              <a:rPr lang="en-IN" sz="2800" dirty="0"/>
              <a:t>, false</a:t>
            </a:r>
            <a:r>
              <a:rPr lang="en-IN" sz="2800" dirty="0" smtClean="0"/>
              <a:t>);</a:t>
            </a:r>
          </a:p>
          <a:p>
            <a:r>
              <a:rPr lang="en-IN" sz="2800" dirty="0"/>
              <a:t>} else {</a:t>
            </a:r>
          </a:p>
          <a:p>
            <a:r>
              <a:rPr lang="en-IN" sz="2800" dirty="0"/>
              <a:t>// if </a:t>
            </a:r>
            <a:r>
              <a:rPr lang="en-IN" sz="2800" dirty="0" err="1"/>
              <a:t>removeEventListener</a:t>
            </a:r>
            <a:r>
              <a:rPr lang="en-IN" sz="2800" dirty="0"/>
              <a:t> isn't supported (IE8 and below)</a:t>
            </a:r>
          </a:p>
          <a:p>
            <a:r>
              <a:rPr lang="en-IN" sz="2800" dirty="0" err="1"/>
              <a:t>btn.detachEvent</a:t>
            </a:r>
            <a:r>
              <a:rPr lang="en-IN" sz="2800" dirty="0"/>
              <a:t>("click", </a:t>
            </a:r>
            <a:r>
              <a:rPr lang="en-IN" sz="2800" dirty="0" err="1"/>
              <a:t>alertMessage</a:t>
            </a:r>
            <a:r>
              <a:rPr lang="en-IN" sz="2800" dirty="0"/>
              <a:t>);</a:t>
            </a:r>
          </a:p>
          <a:p>
            <a:r>
              <a:rPr lang="en-IN" sz="2800" dirty="0"/>
              <a:t>}</a:t>
            </a:r>
            <a:endParaRPr lang="en-IN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9712" y="5805264"/>
            <a:ext cx="489654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Demo: Day1/ Events/</a:t>
            </a:r>
            <a:r>
              <a:rPr lang="en-IN" sz="2400" dirty="0" err="1" smtClean="0"/>
              <a:t>EventListener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96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12976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666" y="73324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Regular </a:t>
            </a:r>
            <a:r>
              <a:rPr lang="en-IN" sz="2800" dirty="0" smtClean="0"/>
              <a:t>expression </a:t>
            </a:r>
            <a:r>
              <a:rPr lang="en-IN" sz="2800" dirty="0"/>
              <a:t>is a powerful way of string search and replace.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In </a:t>
            </a:r>
            <a:r>
              <a:rPr lang="en-IN" sz="2800" dirty="0"/>
              <a:t>JavaScript, it is integrated in String methods search, match and replace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err="1" smtClean="0"/>
              <a:t>Regexp</a:t>
            </a:r>
            <a:r>
              <a:rPr lang="en-IN" sz="2800" dirty="0" smtClean="0"/>
              <a:t> consists </a:t>
            </a:r>
            <a:r>
              <a:rPr lang="en-IN" sz="2800" dirty="0"/>
              <a:t>of a </a:t>
            </a:r>
            <a:r>
              <a:rPr lang="en-IN" sz="2800" dirty="0">
                <a:solidFill>
                  <a:srgbClr val="FF0000"/>
                </a:solidFill>
              </a:rPr>
              <a:t>pattern </a:t>
            </a:r>
            <a:r>
              <a:rPr lang="en-IN" sz="2800" dirty="0"/>
              <a:t>and optional </a:t>
            </a:r>
            <a:r>
              <a:rPr lang="en-IN" sz="2800" dirty="0">
                <a:solidFill>
                  <a:srgbClr val="FF0000"/>
                </a:solidFill>
              </a:rPr>
              <a:t>flags.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/>
              <a:t>A basic </a:t>
            </a:r>
            <a:r>
              <a:rPr lang="en-IN" sz="2800" dirty="0" err="1"/>
              <a:t>regexp</a:t>
            </a:r>
            <a:r>
              <a:rPr lang="en-IN" sz="2800" dirty="0"/>
              <a:t> search is same as a substring search. The </a:t>
            </a:r>
            <a:r>
              <a:rPr lang="en-IN" sz="2800" dirty="0" err="1"/>
              <a:t>regexp</a:t>
            </a:r>
            <a:r>
              <a:rPr lang="en-IN" sz="2800" dirty="0"/>
              <a:t> object is created as a string surrounded by slashes </a:t>
            </a:r>
            <a:r>
              <a:rPr lang="en-IN" sz="2800" dirty="0" smtClean="0"/>
              <a:t>"/“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regexp</a:t>
            </a:r>
            <a:r>
              <a:rPr lang="en-IN" sz="2800" dirty="0">
                <a:solidFill>
                  <a:srgbClr val="FF0000"/>
                </a:solidFill>
              </a:rPr>
              <a:t> = /</a:t>
            </a:r>
            <a:r>
              <a:rPr lang="en-IN" sz="2800" dirty="0" err="1">
                <a:solidFill>
                  <a:srgbClr val="FF0000"/>
                </a:solidFill>
              </a:rPr>
              <a:t>att</a:t>
            </a:r>
            <a:r>
              <a:rPr lang="en-IN" sz="2800" dirty="0" smtClean="0">
                <a:solidFill>
                  <a:srgbClr val="FF0000"/>
                </a:solidFill>
              </a:rPr>
              <a:t>/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str</a:t>
            </a:r>
            <a:r>
              <a:rPr lang="en-IN" sz="2800" dirty="0">
                <a:solidFill>
                  <a:srgbClr val="FF0000"/>
                </a:solidFill>
              </a:rPr>
              <a:t> = "Show me the pattern</a:t>
            </a:r>
            <a:r>
              <a:rPr lang="en-IN" sz="2800" dirty="0" smtClean="0">
                <a:solidFill>
                  <a:srgbClr val="FF0000"/>
                </a:solidFill>
              </a:rPr>
              <a:t>!“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alert</a:t>
            </a:r>
            <a:r>
              <a:rPr lang="en-IN" sz="2800" dirty="0" smtClean="0">
                <a:solidFill>
                  <a:srgbClr val="FF0000"/>
                </a:solidFill>
              </a:rPr>
              <a:t>(“</a:t>
            </a:r>
            <a:r>
              <a:rPr lang="en-IN" sz="2800" dirty="0" err="1" smtClean="0">
                <a:solidFill>
                  <a:srgbClr val="FF0000"/>
                </a:solidFill>
              </a:rPr>
              <a:t>att</a:t>
            </a:r>
            <a:r>
              <a:rPr lang="en-IN" sz="2800" dirty="0" smtClean="0">
                <a:solidFill>
                  <a:srgbClr val="FF0000"/>
                </a:solidFill>
              </a:rPr>
              <a:t> is at “+ </a:t>
            </a:r>
            <a:r>
              <a:rPr lang="en-IN" sz="2800" dirty="0" err="1">
                <a:solidFill>
                  <a:srgbClr val="FF0000"/>
                </a:solidFill>
              </a:rPr>
              <a:t>str.search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  <a:r>
              <a:rPr lang="en-IN" sz="2800" dirty="0" err="1">
                <a:solidFill>
                  <a:srgbClr val="FF0000"/>
                </a:solidFill>
              </a:rPr>
              <a:t>regexp</a:t>
            </a:r>
            <a:r>
              <a:rPr lang="en-IN" sz="2800" dirty="0">
                <a:solidFill>
                  <a:srgbClr val="FF0000"/>
                </a:solidFill>
              </a:rPr>
              <a:t>) ) // 13</a:t>
            </a:r>
          </a:p>
        </p:txBody>
      </p:sp>
    </p:spTree>
    <p:extLst>
      <p:ext uri="{BB962C8B-B14F-4D97-AF65-F5344CB8AC3E}">
        <p14:creationId xmlns:p14="http://schemas.microsoft.com/office/powerpoint/2010/main" val="6828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666" y="733246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\d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digit, any character from 0 to 9</a:t>
            </a:r>
          </a:p>
          <a:p>
            <a:r>
              <a:rPr lang="en-IN" sz="2800" dirty="0">
                <a:solidFill>
                  <a:srgbClr val="FF0000"/>
                </a:solidFill>
              </a:rPr>
              <a:t>\s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whitespace character, like tab, newline etc.</a:t>
            </a:r>
          </a:p>
          <a:p>
            <a:r>
              <a:rPr lang="en-IN" sz="2800" dirty="0">
                <a:solidFill>
                  <a:srgbClr val="FF0000"/>
                </a:solidFill>
              </a:rPr>
              <a:t>\w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symbol of Latin alphabet or a digit or an </a:t>
            </a:r>
            <a:r>
              <a:rPr lang="en-IN" sz="2800" dirty="0" smtClean="0"/>
              <a:t>	underscore '_‘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/>
              <a:t>A </a:t>
            </a:r>
            <a:r>
              <a:rPr lang="en-IN" sz="2800" b="1" dirty="0" err="1"/>
              <a:t>regexp</a:t>
            </a:r>
            <a:r>
              <a:rPr lang="en-IN" sz="2800" b="1" dirty="0"/>
              <a:t> may contain many together regular symbols and character classes</a:t>
            </a:r>
            <a:r>
              <a:rPr lang="en-IN" sz="2800" dirty="0" smtClean="0"/>
              <a:t>: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12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666" y="73324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showMatch</a:t>
            </a:r>
            <a:r>
              <a:rPr lang="en-IN" sz="2800" dirty="0"/>
              <a:t>( "I'm 1 year old", /\d\s\w\w\w\w/ )   // 1 year</a:t>
            </a:r>
          </a:p>
        </p:txBody>
      </p:sp>
      <p:pic>
        <p:nvPicPr>
          <p:cNvPr id="5" name="Picture 4" descr="http://javascript.info/files/tutorial/regexp/1ye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4837916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39730" y="2564904"/>
            <a:ext cx="84620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\D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non-digit, the inversion of \d</a:t>
            </a:r>
          </a:p>
          <a:p>
            <a:r>
              <a:rPr lang="en-IN" sz="2800" dirty="0"/>
              <a:t>\S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non-whitespace, the inversion of \s.</a:t>
            </a:r>
          </a:p>
          <a:p>
            <a:r>
              <a:rPr lang="en-IN" sz="2800" dirty="0"/>
              <a:t>\W</a:t>
            </a:r>
          </a:p>
          <a:p>
            <a:r>
              <a:rPr lang="en-IN" sz="2800" dirty="0" smtClean="0"/>
              <a:t>	A </a:t>
            </a:r>
            <a:r>
              <a:rPr lang="en-IN" sz="2800" dirty="0"/>
              <a:t>symbol which is neither from Latin alphabet, nor </a:t>
            </a:r>
            <a:r>
              <a:rPr lang="en-IN" sz="2800" dirty="0" smtClean="0"/>
              <a:t>	a </a:t>
            </a:r>
            <a:r>
              <a:rPr lang="en-IN" sz="2800" dirty="0"/>
              <a:t>digit, nor an underscore, the inversion of \</a:t>
            </a:r>
            <a:r>
              <a:rPr lang="en-IN" sz="2800" dirty="0" smtClean="0"/>
              <a:t>w</a:t>
            </a:r>
          </a:p>
          <a:p>
            <a:endParaRPr lang="en-IN" sz="2800" dirty="0"/>
          </a:p>
          <a:p>
            <a:r>
              <a:rPr lang="en-IN" sz="2800" dirty="0" err="1"/>
              <a:t>showMatch</a:t>
            </a:r>
            <a:r>
              <a:rPr lang="en-IN" sz="2800" dirty="0"/>
              <a:t>( "I'm 1 year old", /\W/ )   </a:t>
            </a:r>
            <a:endParaRPr lang="en-IN" sz="2800" dirty="0" smtClean="0"/>
          </a:p>
          <a:p>
            <a:r>
              <a:rPr lang="en-IN" sz="2800" dirty="0"/>
              <a:t>	</a:t>
            </a:r>
            <a:r>
              <a:rPr lang="en-IN" sz="2800" dirty="0" smtClean="0"/>
              <a:t>// </a:t>
            </a:r>
            <a:r>
              <a:rPr lang="en-IN" sz="2800" dirty="0"/>
              <a:t>matches apostrophe </a:t>
            </a:r>
          </a:p>
        </p:txBody>
      </p:sp>
    </p:spTree>
    <p:extLst>
      <p:ext uri="{BB962C8B-B14F-4D97-AF65-F5344CB8AC3E}">
        <p14:creationId xmlns:p14="http://schemas.microsoft.com/office/powerpoint/2010/main" val="32635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Java script Primitive Types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32" y="631778"/>
            <a:ext cx="9036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undefined </a:t>
            </a:r>
            <a:r>
              <a:rPr lang="en-IN" sz="2800" dirty="0" smtClean="0">
                <a:solidFill>
                  <a:srgbClr val="FF0000"/>
                </a:solidFill>
              </a:rPr>
              <a:t> Versus </a:t>
            </a:r>
            <a:r>
              <a:rPr lang="en-IN" sz="2800" dirty="0">
                <a:solidFill>
                  <a:srgbClr val="FF0000"/>
                </a:solidFill>
              </a:rPr>
              <a:t>“undeclared”</a:t>
            </a:r>
          </a:p>
          <a:p>
            <a:r>
              <a:rPr lang="en-IN" sz="2800" dirty="0"/>
              <a:t>Variables that have no value </a:t>
            </a:r>
            <a:r>
              <a:rPr lang="en-IN" sz="2800" i="1" dirty="0"/>
              <a:t>currently </a:t>
            </a:r>
            <a:r>
              <a:rPr lang="en-IN" sz="2800" dirty="0"/>
              <a:t>actually have the </a:t>
            </a:r>
            <a:r>
              <a:rPr lang="en-IN" sz="2800" dirty="0" smtClean="0"/>
              <a:t>undefined value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Calling </a:t>
            </a:r>
            <a:r>
              <a:rPr lang="en-IN" sz="2800" dirty="0" err="1"/>
              <a:t>typeof</a:t>
            </a:r>
            <a:r>
              <a:rPr lang="en-IN" sz="2800" dirty="0"/>
              <a:t> against such variables will return "</a:t>
            </a:r>
            <a:r>
              <a:rPr lang="en-IN" sz="2800" dirty="0" smtClean="0"/>
              <a:t>undefined</a:t>
            </a:r>
            <a:r>
              <a:rPr lang="en-IN" sz="2800" dirty="0"/>
              <a:t>":</a:t>
            </a:r>
          </a:p>
          <a:p>
            <a:pPr lvl="2"/>
            <a:endParaRPr lang="en-IN" sz="2800" dirty="0" smtClean="0">
              <a:solidFill>
                <a:srgbClr val="FF0000"/>
              </a:solidFill>
            </a:endParaRPr>
          </a:p>
          <a:p>
            <a:pPr lvl="2"/>
            <a:r>
              <a:rPr lang="en-IN" sz="2800" dirty="0" err="1" smtClean="0">
                <a:solidFill>
                  <a:srgbClr val="FF0000"/>
                </a:solidFill>
              </a:rPr>
              <a:t>var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a;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typeof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a</a:t>
            </a:r>
            <a:r>
              <a:rPr lang="en-IN" sz="2800" dirty="0">
                <a:solidFill>
                  <a:srgbClr val="FF0000"/>
                </a:solidFill>
              </a:rPr>
              <a:t>; // "undefined"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 b = 42;</a:t>
            </a:r>
          </a:p>
          <a:p>
            <a:pPr lvl="2"/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 c;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// later</a:t>
            </a:r>
          </a:p>
          <a:p>
            <a:pPr lvl="2"/>
            <a:r>
              <a:rPr lang="en-IN" sz="2800" dirty="0">
                <a:solidFill>
                  <a:srgbClr val="FF0000"/>
                </a:solidFill>
              </a:rPr>
              <a:t>b = c</a:t>
            </a:r>
            <a:r>
              <a:rPr lang="en-IN" sz="28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typeof</a:t>
            </a:r>
            <a:r>
              <a:rPr lang="en-IN" sz="2800" dirty="0" smtClean="0">
                <a:solidFill>
                  <a:srgbClr val="FF0000"/>
                </a:solidFill>
              </a:rPr>
              <a:t>  b</a:t>
            </a:r>
            <a:r>
              <a:rPr lang="en-IN" sz="2800" dirty="0">
                <a:solidFill>
                  <a:srgbClr val="FF0000"/>
                </a:solidFill>
              </a:rPr>
              <a:t>; // "undefined"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typeof</a:t>
            </a:r>
            <a:r>
              <a:rPr lang="en-IN" sz="2800" dirty="0" smtClean="0">
                <a:solidFill>
                  <a:srgbClr val="FF0000"/>
                </a:solidFill>
              </a:rPr>
              <a:t>  c</a:t>
            </a:r>
            <a:r>
              <a:rPr lang="en-IN" sz="2800" dirty="0">
                <a:solidFill>
                  <a:srgbClr val="FF0000"/>
                </a:solidFill>
              </a:rPr>
              <a:t>; // "undefined"</a:t>
            </a:r>
            <a:endParaRPr lang="en-I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908720"/>
            <a:ext cx="8712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Special characters</a:t>
            </a:r>
          </a:p>
          <a:p>
            <a:r>
              <a:rPr lang="en-IN" sz="2800" dirty="0"/>
              <a:t> </a:t>
            </a:r>
          </a:p>
          <a:p>
            <a:r>
              <a:rPr lang="en-IN" sz="2800" b="1" dirty="0"/>
              <a:t>There are characters which have special use in </a:t>
            </a:r>
            <a:r>
              <a:rPr lang="en-IN" sz="2800" b="1" dirty="0" err="1"/>
              <a:t>regexps</a:t>
            </a:r>
            <a:r>
              <a:rPr lang="en-IN" sz="2800" b="1" dirty="0"/>
              <a:t>: </a:t>
            </a:r>
            <a:endParaRPr lang="en-IN" sz="2800" b="1" dirty="0" smtClean="0"/>
          </a:p>
          <a:p>
            <a:r>
              <a:rPr lang="en-IN" sz="2800" b="1" dirty="0"/>
              <a:t>	</a:t>
            </a:r>
            <a:r>
              <a:rPr lang="en-IN" sz="2800" b="1" dirty="0" smtClean="0"/>
              <a:t>[ </a:t>
            </a:r>
            <a:r>
              <a:rPr lang="en-IN" sz="2800" b="1" dirty="0"/>
              <a:t>\ ^ $ . | ? * + ( </a:t>
            </a:r>
            <a:r>
              <a:rPr lang="en-IN" sz="2800" b="1" dirty="0" smtClean="0"/>
              <a:t>).</a:t>
            </a:r>
          </a:p>
          <a:p>
            <a:endParaRPr lang="en-IN" sz="2800" dirty="0"/>
          </a:p>
          <a:p>
            <a:r>
              <a:rPr lang="en-IN" sz="2800" dirty="0"/>
              <a:t>They are special, because they are used to enhance </a:t>
            </a:r>
            <a:r>
              <a:rPr lang="en-IN" sz="2800" dirty="0" err="1"/>
              <a:t>regexp</a:t>
            </a:r>
            <a:r>
              <a:rPr lang="en-IN" sz="2800" dirty="0"/>
              <a:t> searching abilities. </a:t>
            </a:r>
            <a:endParaRPr lang="en-IN" sz="2800" dirty="0" smtClean="0"/>
          </a:p>
          <a:p>
            <a:endParaRPr lang="en-IN" sz="2800" b="1" dirty="0"/>
          </a:p>
          <a:p>
            <a:r>
              <a:rPr lang="en-IN" sz="2800" b="1" dirty="0" smtClean="0"/>
              <a:t>To </a:t>
            </a:r>
            <a:r>
              <a:rPr lang="en-IN" sz="2800" b="1" dirty="0"/>
              <a:t>use a special character as a regular symbol, it must be </a:t>
            </a:r>
            <a:r>
              <a:rPr lang="en-IN" sz="2800" b="1" i="1" dirty="0"/>
              <a:t>escaped</a:t>
            </a:r>
            <a:r>
              <a:rPr lang="en-IN" sz="2800" b="1" dirty="0"/>
              <a:t>.</a:t>
            </a:r>
            <a:r>
              <a:rPr lang="en-IN" sz="2800" dirty="0"/>
              <a:t> Or, in other words, prepended with a backslash. </a:t>
            </a:r>
          </a:p>
          <a:p>
            <a:endParaRPr lang="en-IN" sz="2800" dirty="0" smtClean="0"/>
          </a:p>
          <a:p>
            <a:r>
              <a:rPr lang="en-IN" sz="2800" dirty="0" smtClean="0"/>
              <a:t>For </a:t>
            </a:r>
            <a:r>
              <a:rPr lang="en-IN" sz="2800" dirty="0"/>
              <a:t>example, we need to find the dot '.'. In a </a:t>
            </a:r>
            <a:r>
              <a:rPr lang="en-IN" sz="2800" dirty="0" err="1"/>
              <a:t>regexp</a:t>
            </a:r>
            <a:r>
              <a:rPr lang="en-IN" sz="2800" dirty="0"/>
              <a:t>, it is a special symbol meaning </a:t>
            </a:r>
            <a:r>
              <a:rPr lang="en-IN" sz="2800" i="1" dirty="0"/>
              <a:t>any character excepts a newline</a:t>
            </a:r>
            <a:r>
              <a:rPr lang="en-I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1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33246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showMatch</a:t>
            </a:r>
            <a:r>
              <a:rPr lang="en-IN" sz="2800" dirty="0"/>
              <a:t>( "Chapter 5.1", /\d\.\d/ )  // </a:t>
            </a:r>
            <a:r>
              <a:rPr lang="en-IN" sz="2800" dirty="0" smtClean="0"/>
              <a:t>5.1</a:t>
            </a:r>
          </a:p>
          <a:p>
            <a:endParaRPr lang="en-IN" sz="2800" dirty="0"/>
          </a:p>
          <a:p>
            <a:r>
              <a:rPr lang="en-IN" sz="2800" b="1" dirty="0"/>
              <a:t>Flags</a:t>
            </a:r>
          </a:p>
          <a:p>
            <a:r>
              <a:rPr lang="en-IN" sz="2800" dirty="0"/>
              <a:t>A regular expression may have optional flags, which affect the </a:t>
            </a:r>
            <a:r>
              <a:rPr lang="en-IN" sz="2800" dirty="0" smtClean="0"/>
              <a:t>search. In </a:t>
            </a:r>
            <a:r>
              <a:rPr lang="en-IN" sz="2800" dirty="0"/>
              <a:t>JavaScript, there are three flags:</a:t>
            </a:r>
          </a:p>
          <a:p>
            <a:r>
              <a:rPr lang="en-IN" sz="2800" dirty="0" smtClean="0"/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g    : Find </a:t>
            </a:r>
            <a:r>
              <a:rPr lang="en-IN" sz="2800" dirty="0">
                <a:solidFill>
                  <a:srgbClr val="FF0000"/>
                </a:solidFill>
              </a:rPr>
              <a:t>all matches.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err="1" smtClean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    :  Case-insensitive </a:t>
            </a:r>
            <a:r>
              <a:rPr lang="en-IN" sz="2800" dirty="0">
                <a:solidFill>
                  <a:srgbClr val="FF0000"/>
                </a:solidFill>
              </a:rPr>
              <a:t>search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m  :  Enable </a:t>
            </a:r>
            <a:r>
              <a:rPr lang="en-IN" sz="2800" dirty="0">
                <a:solidFill>
                  <a:srgbClr val="FF0000"/>
                </a:solidFill>
              </a:rPr>
              <a:t>multiline mode.</a:t>
            </a:r>
          </a:p>
          <a:p>
            <a:endParaRPr lang="en-IN" sz="2800" dirty="0" smtClean="0"/>
          </a:p>
          <a:p>
            <a:r>
              <a:rPr lang="en-IN" sz="2800" dirty="0" smtClean="0"/>
              <a:t>A </a:t>
            </a:r>
            <a:r>
              <a:rPr lang="en-IN" sz="2800" dirty="0"/>
              <a:t>flag is appended after the pattern, like /.../</a:t>
            </a:r>
            <a:r>
              <a:rPr lang="en-IN" sz="2800" b="1" dirty="0"/>
              <a:t>g</a:t>
            </a:r>
            <a:r>
              <a:rPr lang="en-IN" sz="2800" dirty="0"/>
              <a:t>. </a:t>
            </a:r>
          </a:p>
          <a:p>
            <a:r>
              <a:rPr lang="en-IN" sz="2800" b="1" dirty="0"/>
              <a:t>A </a:t>
            </a:r>
            <a:r>
              <a:rPr lang="en-IN" sz="2800" b="1" dirty="0" err="1"/>
              <a:t>regexp</a:t>
            </a:r>
            <a:r>
              <a:rPr lang="en-IN" sz="2800" b="1" dirty="0"/>
              <a:t> without global flag returns only first match</a:t>
            </a:r>
            <a:r>
              <a:rPr lang="en-IN" sz="2800" b="1" dirty="0" smtClean="0"/>
              <a:t>:</a:t>
            </a:r>
          </a:p>
          <a:p>
            <a:r>
              <a:rPr lang="en-IN" sz="2800" b="1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alert( "123".match( /\d/ ))  </a:t>
            </a:r>
            <a:r>
              <a:rPr lang="en-IN" sz="2800" dirty="0" smtClean="0">
                <a:solidFill>
                  <a:srgbClr val="FF0000"/>
                </a:solidFill>
              </a:rPr>
              <a:t>;//  </a:t>
            </a:r>
            <a:r>
              <a:rPr lang="en-IN" sz="2800" dirty="0" smtClean="0"/>
              <a:t>‘1’ 	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	alert( "123".match( /\d/g ))  </a:t>
            </a:r>
            <a:r>
              <a:rPr lang="en-IN" sz="2800" dirty="0" smtClean="0">
                <a:solidFill>
                  <a:srgbClr val="FF0000"/>
                </a:solidFill>
              </a:rPr>
              <a:t>;  </a:t>
            </a:r>
            <a:r>
              <a:rPr lang="en-IN" sz="2800" dirty="0" smtClean="0"/>
              <a:t>//’1’ ,  ‘2’,  ‘3’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39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33246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Multiple flags are possible.</a:t>
            </a:r>
            <a:r>
              <a:rPr lang="en-IN" sz="2800" dirty="0"/>
              <a:t> For example, find all matches and ignore the </a:t>
            </a:r>
            <a:r>
              <a:rPr lang="en-IN" sz="2800" dirty="0" smtClean="0"/>
              <a:t>case</a:t>
            </a:r>
          </a:p>
          <a:p>
            <a:endParaRPr lang="en-IN" sz="2800" dirty="0"/>
          </a:p>
          <a:p>
            <a:r>
              <a:rPr lang="en-IN" sz="2800" dirty="0"/>
              <a:t>alert( "Smile a </a:t>
            </a:r>
            <a:r>
              <a:rPr lang="en-IN" sz="2800" dirty="0" err="1"/>
              <a:t>smile".match</a:t>
            </a:r>
            <a:r>
              <a:rPr lang="en-IN" sz="2800" dirty="0"/>
              <a:t>( /SMILE/</a:t>
            </a:r>
            <a:r>
              <a:rPr lang="en-IN" sz="2800" dirty="0" err="1"/>
              <a:t>gi</a:t>
            </a:r>
            <a:r>
              <a:rPr lang="en-IN" sz="2800" dirty="0"/>
              <a:t> ))  </a:t>
            </a:r>
            <a:r>
              <a:rPr lang="en-IN" sz="2800" dirty="0" smtClean="0">
                <a:solidFill>
                  <a:srgbClr val="FF0000"/>
                </a:solidFill>
              </a:rPr>
              <a:t>// </a:t>
            </a:r>
            <a:r>
              <a:rPr lang="en-IN" sz="2800" dirty="0">
                <a:solidFill>
                  <a:srgbClr val="FF0000"/>
                </a:solidFill>
              </a:rPr>
              <a:t>'Smile', </a:t>
            </a:r>
            <a:r>
              <a:rPr lang="en-IN" sz="2800" dirty="0" smtClean="0">
                <a:solidFill>
                  <a:srgbClr val="FF0000"/>
                </a:solidFill>
              </a:rPr>
              <a:t>'smile‘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b="1" dirty="0"/>
              <a:t>Character sets and </a:t>
            </a:r>
            <a:r>
              <a:rPr lang="en-IN" sz="2800" b="1" dirty="0" smtClean="0"/>
              <a:t>ranges</a:t>
            </a:r>
          </a:p>
          <a:p>
            <a:endParaRPr lang="en-IN" sz="2800" b="1" dirty="0"/>
          </a:p>
          <a:p>
            <a:r>
              <a:rPr lang="en-IN" sz="2800" dirty="0" err="1"/>
              <a:t>showMatch</a:t>
            </a:r>
            <a:r>
              <a:rPr lang="en-IN" sz="2800" dirty="0"/>
              <a:t>( "The OGRE on green grass!", /gr[</a:t>
            </a:r>
            <a:r>
              <a:rPr lang="en-IN" sz="2800" dirty="0" err="1"/>
              <a:t>eao</a:t>
            </a:r>
            <a:r>
              <a:rPr lang="en-IN" sz="2800" dirty="0"/>
              <a:t>]/</a:t>
            </a:r>
            <a:r>
              <a:rPr lang="en-IN" sz="2800" dirty="0" err="1"/>
              <a:t>gi</a:t>
            </a:r>
            <a:r>
              <a:rPr lang="en-IN" sz="2800" dirty="0"/>
              <a:t> 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sz="2800" dirty="0"/>
              <a:t>	// "GRE", "</a:t>
            </a:r>
            <a:r>
              <a:rPr lang="en-IN" sz="2800" dirty="0" err="1"/>
              <a:t>gre</a:t>
            </a:r>
            <a:r>
              <a:rPr lang="en-IN" sz="2800" dirty="0"/>
              <a:t>", "</a:t>
            </a:r>
            <a:r>
              <a:rPr lang="en-IN" sz="2800" dirty="0" err="1" smtClean="0"/>
              <a:t>gra</a:t>
            </a:r>
            <a:r>
              <a:rPr lang="en-IN" sz="2800" dirty="0" smtClean="0"/>
              <a:t>“</a:t>
            </a:r>
          </a:p>
          <a:p>
            <a:endParaRPr lang="en-IN" sz="2800" dirty="0" smtClean="0"/>
          </a:p>
          <a:p>
            <a:r>
              <a:rPr lang="en-IN" sz="2800" dirty="0"/>
              <a:t>Here, gr[</a:t>
            </a:r>
            <a:r>
              <a:rPr lang="en-IN" sz="2800" dirty="0" err="1"/>
              <a:t>eao</a:t>
            </a:r>
            <a:r>
              <a:rPr lang="en-IN" sz="2800" dirty="0"/>
              <a:t>] matches </a:t>
            </a:r>
            <a:r>
              <a:rPr lang="en-IN" sz="2800" dirty="0" err="1"/>
              <a:t>gre</a:t>
            </a:r>
            <a:r>
              <a:rPr lang="en-IN" sz="2800" dirty="0"/>
              <a:t>, not </a:t>
            </a:r>
            <a:r>
              <a:rPr lang="en-IN" sz="2800" dirty="0" err="1"/>
              <a:t>gree</a:t>
            </a:r>
            <a:r>
              <a:rPr lang="en-IN" sz="2800" dirty="0"/>
              <a:t>, because [</a:t>
            </a:r>
            <a:r>
              <a:rPr lang="en-IN" sz="2800" dirty="0" err="1"/>
              <a:t>eao</a:t>
            </a:r>
            <a:r>
              <a:rPr lang="en-IN" sz="2800" dirty="0"/>
              <a:t>] stands for only one char.</a:t>
            </a:r>
          </a:p>
          <a:p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33246"/>
            <a:ext cx="871296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Square brackets can also contain </a:t>
            </a:r>
            <a:r>
              <a:rPr lang="en-IN" sz="2800" b="1" i="1" dirty="0"/>
              <a:t>character ranges</a:t>
            </a:r>
            <a:r>
              <a:rPr lang="en-IN" sz="2800" b="1" dirty="0"/>
              <a:t>.</a:t>
            </a:r>
            <a:r>
              <a:rPr lang="en-IN" sz="2800" dirty="0"/>
              <a:t> For example, [a-z] is a character from a to z, [0-5] matches a character from 0 to 5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err="1"/>
              <a:t>showMatch</a:t>
            </a:r>
            <a:r>
              <a:rPr lang="en-IN" sz="2800" dirty="0"/>
              <a:t>( "Exception 0xAF", /x[A-F]/g </a:t>
            </a:r>
            <a:r>
              <a:rPr lang="en-IN" sz="2800" dirty="0" smtClean="0"/>
              <a:t>)</a:t>
            </a:r>
          </a:p>
          <a:p>
            <a:endParaRPr lang="en-IN" sz="2800" dirty="0"/>
          </a:p>
          <a:p>
            <a:r>
              <a:rPr lang="en-IN" sz="2800" dirty="0"/>
              <a:t>// matches "</a:t>
            </a:r>
            <a:r>
              <a:rPr lang="en-IN" sz="2800" dirty="0" err="1"/>
              <a:t>xA</a:t>
            </a:r>
            <a:r>
              <a:rPr lang="en-IN" sz="2800" dirty="0"/>
              <a:t>", not "</a:t>
            </a:r>
            <a:r>
              <a:rPr lang="en-IN" sz="2800" dirty="0" smtClean="0"/>
              <a:t>xc“</a:t>
            </a:r>
          </a:p>
          <a:p>
            <a:endParaRPr lang="en-IN" sz="2800" dirty="0"/>
          </a:p>
          <a:p>
            <a:r>
              <a:rPr lang="en-IN" sz="2800" b="1" dirty="0"/>
              <a:t>Square brackets starting with a caret: [^...] find all characters </a:t>
            </a:r>
            <a:r>
              <a:rPr lang="en-IN" sz="2800" b="1" i="1" dirty="0"/>
              <a:t>except</a:t>
            </a:r>
            <a:r>
              <a:rPr lang="en-IN" sz="2800" b="1" dirty="0"/>
              <a:t> the given ones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pPr lvl="0"/>
            <a:r>
              <a:rPr lang="en-IN" sz="2800" dirty="0"/>
              <a:t>[^</a:t>
            </a:r>
            <a:r>
              <a:rPr lang="en-IN" sz="2800" dirty="0" err="1"/>
              <a:t>aeou</a:t>
            </a:r>
            <a:r>
              <a:rPr lang="en-IN" sz="2800" dirty="0"/>
              <a:t>] - any character </a:t>
            </a:r>
            <a:r>
              <a:rPr lang="en-IN" sz="2800" i="1" dirty="0"/>
              <a:t>except</a:t>
            </a:r>
            <a:r>
              <a:rPr lang="en-IN" sz="2800" dirty="0"/>
              <a:t> ‘</a:t>
            </a:r>
            <a:r>
              <a:rPr lang="en-IN" sz="2800" dirty="0" err="1"/>
              <a:t>a’,’e’,’o’,’u</a:t>
            </a:r>
            <a:r>
              <a:rPr lang="en-IN" sz="2800" dirty="0"/>
              <a:t>’</a:t>
            </a:r>
          </a:p>
          <a:p>
            <a:pPr lvl="0"/>
            <a:r>
              <a:rPr lang="en-IN" sz="2800" dirty="0"/>
              <a:t>[^0-9] - any non-digit, same as \D</a:t>
            </a:r>
          </a:p>
          <a:p>
            <a:pPr lvl="0"/>
            <a:r>
              <a:rPr lang="en-IN" sz="2800" dirty="0"/>
              <a:t>[^\s] - any not-a-space, same as \S</a:t>
            </a:r>
          </a:p>
          <a:p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33246"/>
            <a:ext cx="8712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Numeric Quantifiers</a:t>
            </a:r>
          </a:p>
          <a:p>
            <a:r>
              <a:rPr lang="en-IN" sz="2800" dirty="0"/>
              <a:t>Say, we’ve got to find a 3-digit number. With \d that’s simple</a:t>
            </a:r>
            <a:r>
              <a:rPr lang="en-IN" sz="2800" dirty="0" smtClean="0"/>
              <a:t>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err="1">
                <a:solidFill>
                  <a:srgbClr val="FF0000"/>
                </a:solidFill>
              </a:rPr>
              <a:t>showMatch</a:t>
            </a:r>
            <a:r>
              <a:rPr lang="en-IN" sz="2800" dirty="0">
                <a:solidFill>
                  <a:srgbClr val="FF0000"/>
                </a:solidFill>
              </a:rPr>
              <a:t>( "I'm 100 years old", /\d\d\d/ )  </a:t>
            </a:r>
            <a:r>
              <a:rPr lang="en-IN" sz="2800" dirty="0" smtClean="0">
                <a:solidFill>
                  <a:srgbClr val="FF0000"/>
                </a:solidFill>
              </a:rPr>
              <a:t>;//100</a:t>
            </a:r>
          </a:p>
          <a:p>
            <a:endParaRPr lang="en-IN" sz="2800" dirty="0"/>
          </a:p>
          <a:p>
            <a:r>
              <a:rPr lang="en-IN" sz="2800" dirty="0" err="1">
                <a:solidFill>
                  <a:srgbClr val="FF0000"/>
                </a:solidFill>
              </a:rPr>
              <a:t>showMatch</a:t>
            </a:r>
            <a:r>
              <a:rPr lang="en-IN" sz="2800" dirty="0">
                <a:solidFill>
                  <a:srgbClr val="FF0000"/>
                </a:solidFill>
              </a:rPr>
              <a:t>( "I'm 12345 years old", /\d{5}/ )   </a:t>
            </a:r>
            <a:r>
              <a:rPr lang="en-IN" sz="2800" dirty="0" smtClean="0">
                <a:solidFill>
                  <a:srgbClr val="FF0000"/>
                </a:solidFill>
              </a:rPr>
              <a:t>; //</a:t>
            </a:r>
            <a:r>
              <a:rPr lang="en-IN" sz="2800" dirty="0">
                <a:solidFill>
                  <a:srgbClr val="FF0000"/>
                </a:solidFill>
              </a:rPr>
              <a:t>  "</a:t>
            </a:r>
            <a:r>
              <a:rPr lang="en-IN" sz="2800" dirty="0" smtClean="0">
                <a:solidFill>
                  <a:srgbClr val="FF0000"/>
                </a:solidFill>
              </a:rPr>
              <a:t>12345“</a:t>
            </a:r>
          </a:p>
          <a:p>
            <a:endParaRPr lang="en-IN" sz="2800" dirty="0"/>
          </a:p>
          <a:p>
            <a:r>
              <a:rPr lang="en-IN" sz="2800" dirty="0"/>
              <a:t>To find 3-5 digit numbers, specify two numbers in figure brackets: \d{3,5</a:t>
            </a:r>
            <a:r>
              <a:rPr lang="en-IN" sz="2800" dirty="0" smtClean="0"/>
              <a:t>}</a:t>
            </a:r>
          </a:p>
          <a:p>
            <a:endParaRPr lang="en-IN" sz="2800" dirty="0"/>
          </a:p>
          <a:p>
            <a:r>
              <a:rPr lang="en-IN" sz="2800" dirty="0" err="1">
                <a:solidFill>
                  <a:srgbClr val="FF0000"/>
                </a:solidFill>
              </a:rPr>
              <a:t>showMatch</a:t>
            </a:r>
            <a:r>
              <a:rPr lang="en-IN" sz="2800" dirty="0">
                <a:solidFill>
                  <a:srgbClr val="FF0000"/>
                </a:solidFill>
              </a:rPr>
              <a:t>( "I'm 1234 years old", /\d{3,5}/ ) </a:t>
            </a:r>
            <a:r>
              <a:rPr lang="en-IN" sz="2800" dirty="0" smtClean="0"/>
              <a:t>; //1234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72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Regular Expressions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33246"/>
            <a:ext cx="871296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Quantifiers +, * and </a:t>
            </a:r>
            <a:r>
              <a:rPr lang="en-IN" sz="28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IN" sz="2800" dirty="0" err="1"/>
              <a:t>showMatch</a:t>
            </a:r>
            <a:r>
              <a:rPr lang="en-IN" sz="2800" dirty="0"/>
              <a:t>( "number 12345", /\d+/ </a:t>
            </a:r>
            <a:r>
              <a:rPr lang="en-IN" sz="2800" dirty="0" smtClean="0"/>
              <a:t>);</a:t>
            </a:r>
          </a:p>
          <a:p>
            <a:r>
              <a:rPr lang="en-IN" sz="2800" dirty="0"/>
              <a:t>Means “Zero or one”, same as {0,1}. Makes a character optional.</a:t>
            </a:r>
            <a:br>
              <a:rPr lang="en-IN" sz="2800" dirty="0"/>
            </a:br>
            <a:r>
              <a:rPr lang="en-IN" sz="2800" dirty="0"/>
              <a:t>For example: </a:t>
            </a:r>
            <a:r>
              <a:rPr lang="en-IN" sz="2800" dirty="0" err="1"/>
              <a:t>ou?nd</a:t>
            </a:r>
            <a:r>
              <a:rPr lang="en-IN" sz="2800" dirty="0"/>
              <a:t> finds </a:t>
            </a:r>
            <a:r>
              <a:rPr lang="en-IN" sz="2800" dirty="0" err="1"/>
              <a:t>ond</a:t>
            </a:r>
            <a:r>
              <a:rPr lang="en-IN" sz="2800" dirty="0"/>
              <a:t> in second and </a:t>
            </a:r>
            <a:r>
              <a:rPr lang="en-IN" sz="2800" dirty="0" err="1"/>
              <a:t>ound</a:t>
            </a:r>
            <a:r>
              <a:rPr lang="en-IN" sz="2800" dirty="0"/>
              <a:t> in </a:t>
            </a:r>
            <a:r>
              <a:rPr lang="en-IN" sz="2800" dirty="0" err="1"/>
              <a:t>secound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err="1"/>
              <a:t>showMatch</a:t>
            </a:r>
            <a:r>
              <a:rPr lang="en-IN" sz="2800" dirty="0"/>
              <a:t>( "second", /</a:t>
            </a:r>
            <a:r>
              <a:rPr lang="en-IN" sz="2800" dirty="0" err="1"/>
              <a:t>secou?nd</a:t>
            </a:r>
            <a:r>
              <a:rPr lang="en-IN" sz="2800" dirty="0"/>
              <a:t>/ ) </a:t>
            </a:r>
            <a:r>
              <a:rPr lang="en-IN" sz="2800" dirty="0" smtClean="0"/>
              <a:t>;</a:t>
            </a:r>
            <a:r>
              <a:rPr lang="en-IN" sz="2800" dirty="0"/>
              <a:t> // "</a:t>
            </a:r>
            <a:r>
              <a:rPr lang="en-IN" sz="2800" dirty="0" smtClean="0"/>
              <a:t>second“</a:t>
            </a:r>
          </a:p>
          <a:p>
            <a:r>
              <a:rPr lang="en-IN" sz="2800" dirty="0" err="1"/>
              <a:t>showMatch</a:t>
            </a:r>
            <a:r>
              <a:rPr lang="en-IN" sz="2800" dirty="0"/>
              <a:t>( "</a:t>
            </a:r>
            <a:r>
              <a:rPr lang="en-IN" sz="2800" dirty="0" err="1"/>
              <a:t>secound</a:t>
            </a:r>
            <a:r>
              <a:rPr lang="en-IN" sz="2800" dirty="0"/>
              <a:t>", /</a:t>
            </a:r>
            <a:r>
              <a:rPr lang="en-IN" sz="2800" dirty="0" err="1"/>
              <a:t>secou?nd</a:t>
            </a:r>
            <a:r>
              <a:rPr lang="en-IN" sz="2800" dirty="0"/>
              <a:t>/ )  </a:t>
            </a:r>
            <a:r>
              <a:rPr lang="en-IN" sz="2800" dirty="0" smtClean="0"/>
              <a:t>;</a:t>
            </a:r>
          </a:p>
          <a:p>
            <a:r>
              <a:rPr lang="en-IN" sz="2800" dirty="0" smtClean="0"/>
              <a:t>	// </a:t>
            </a:r>
            <a:r>
              <a:rPr lang="en-IN" sz="2800" dirty="0"/>
              <a:t>"</a:t>
            </a:r>
            <a:r>
              <a:rPr lang="en-IN" sz="2800" dirty="0" err="1"/>
              <a:t>secound</a:t>
            </a:r>
            <a:r>
              <a:rPr lang="en-IN" sz="2800" dirty="0"/>
              <a:t>", both variants match</a:t>
            </a:r>
          </a:p>
          <a:p>
            <a:endParaRPr lang="en-IN" sz="2800" dirty="0" smtClean="0"/>
          </a:p>
          <a:p>
            <a:r>
              <a:rPr lang="en-IN" sz="2600" dirty="0"/>
              <a:t>Means “Zero or more”, same as {0,}.</a:t>
            </a:r>
            <a:br>
              <a:rPr lang="en-IN" sz="2600" dirty="0"/>
            </a:br>
            <a:r>
              <a:rPr lang="en-IN" sz="2600" dirty="0"/>
              <a:t>A character may repeat many times or not exist at all. 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FFFF00"/>
                </a:solidFill>
              </a:rPr>
              <a:t>Java script Primitive Types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32" y="631778"/>
            <a:ext cx="903649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undefined Versus “undeclared</a:t>
            </a:r>
            <a:r>
              <a:rPr lang="en-IN" sz="2800" dirty="0" smtClean="0">
                <a:solidFill>
                  <a:srgbClr val="FF0000"/>
                </a:solidFill>
              </a:rPr>
              <a:t>”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An “undefined” variable is one that has been declared in the </a:t>
            </a:r>
            <a:r>
              <a:rPr lang="en-IN" sz="2800" dirty="0" smtClean="0"/>
              <a:t>accessible scope</a:t>
            </a:r>
            <a:r>
              <a:rPr lang="en-IN" sz="2800" dirty="0"/>
              <a:t>, but </a:t>
            </a:r>
            <a:r>
              <a:rPr lang="en-IN" sz="2800" i="1" dirty="0"/>
              <a:t>at the moment </a:t>
            </a:r>
            <a:r>
              <a:rPr lang="en-IN" sz="2800" dirty="0"/>
              <a:t>has no other value in it.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“</a:t>
            </a:r>
            <a:r>
              <a:rPr lang="en-IN" sz="2800" dirty="0"/>
              <a:t>undeclared” variable is one that has not been formally declared </a:t>
            </a:r>
            <a:r>
              <a:rPr lang="en-IN" sz="2800" dirty="0" smtClean="0"/>
              <a:t>in  the </a:t>
            </a:r>
            <a:r>
              <a:rPr lang="en-IN" sz="2800" dirty="0"/>
              <a:t>accessible scope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Consider:</a:t>
            </a:r>
          </a:p>
          <a:p>
            <a:pPr lvl="2"/>
            <a:r>
              <a:rPr lang="en-IN" sz="2800" dirty="0" err="1"/>
              <a:t>var</a:t>
            </a:r>
            <a:r>
              <a:rPr lang="en-IN" sz="2800" dirty="0"/>
              <a:t> a;</a:t>
            </a:r>
          </a:p>
          <a:p>
            <a:pPr lvl="2"/>
            <a:r>
              <a:rPr lang="en-IN" sz="2800" dirty="0"/>
              <a:t>a; // undefined</a:t>
            </a:r>
          </a:p>
          <a:p>
            <a:pPr lvl="2"/>
            <a:r>
              <a:rPr lang="en-IN" sz="2800" dirty="0"/>
              <a:t>b; // </a:t>
            </a:r>
            <a:r>
              <a:rPr lang="en-IN" sz="2800" dirty="0" err="1"/>
              <a:t>ReferenceError</a:t>
            </a:r>
            <a:r>
              <a:rPr lang="en-IN" sz="2800" dirty="0"/>
              <a:t>: b is not </a:t>
            </a:r>
            <a:r>
              <a:rPr lang="en-IN" sz="2800" dirty="0" smtClean="0"/>
              <a:t>defined</a:t>
            </a:r>
          </a:p>
          <a:p>
            <a:pPr lvl="2"/>
            <a:endParaRPr lang="en-IN" sz="2800" dirty="0" smtClean="0"/>
          </a:p>
          <a:p>
            <a:pPr lvl="2"/>
            <a:endParaRPr lang="en-IN" sz="2800" dirty="0">
              <a:solidFill>
                <a:srgbClr val="FF0000"/>
              </a:solidFill>
            </a:endParaRPr>
          </a:p>
          <a:p>
            <a:pPr lvl="2"/>
            <a:endParaRPr lang="en-IN" sz="8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512" y="5861310"/>
            <a:ext cx="842493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undefined is a value that a declared variable can hold. “</a:t>
            </a:r>
            <a:r>
              <a:rPr lang="en-IN" sz="2400" dirty="0" smtClean="0"/>
              <a:t>Undeclared” means </a:t>
            </a:r>
            <a:r>
              <a:rPr lang="en-IN" sz="2400" dirty="0"/>
              <a:t>a variable has never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376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752031</TotalTime>
  <Words>4124</Words>
  <Application>Microsoft Office PowerPoint</Application>
  <PresentationFormat>On-screen Show (4:3)</PresentationFormat>
  <Paragraphs>887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Advanced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DSR MURTHY</dc:creator>
  <cp:lastModifiedBy>DSR MURTHY</cp:lastModifiedBy>
  <cp:revision>582</cp:revision>
  <dcterms:created xsi:type="dcterms:W3CDTF">2015-02-07T06:22:15Z</dcterms:created>
  <dcterms:modified xsi:type="dcterms:W3CDTF">2013-09-19T10:07:11Z</dcterms:modified>
</cp:coreProperties>
</file>