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6"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moffat/pykeylogger"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 Id="rId4" Type="http://schemas.openxmlformats.org/officeDocument/2006/relationships/hyperlink" Target="https://nitratine.net/blog/post/simple-keystroke-logging-application-in-pyth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Academic Integrity Assurance Software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2522925" y="4372356"/>
            <a:ext cx="7980183" cy="1200329"/>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Arundathi K - Jeppiaar Institute of Technology- 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educational assessment software was successfully developed to log keystrokes during online assessments, ensuring academic integrity. By utilizing tkinter for GUI development and integrating pynput for keystroke logging, along with implementing security measures such as excluding sensitive data and applying encryption, the software provides a robust solution for educational institutions. With clear deployment instructions and technical support, the software is ready to be deployed and used effectively to maintain academic integrity during online assessments.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To ensure the security and privacy of students' data, the software should include robust measures to protect against unauthorized access and securely store the logged keystrokes. Encryption techniques can be employed to safeguard the data and prevent unauthorized viewing or tampering.</a:t>
            </a:r>
          </a:p>
          <a:p>
            <a:pPr marL="305435" indent="-305435"/>
            <a:endParaRPr lang="en-US" sz="2000" dirty="0">
              <a:ea typeface="+mn-lt"/>
              <a:cs typeface="+mn-lt"/>
            </a:endParaRPr>
          </a:p>
          <a:p>
            <a:pPr marL="305435" indent="-305435"/>
            <a:r>
              <a:rPr lang="en-US" sz="2000" dirty="0">
                <a:ea typeface="+mn-lt"/>
                <a:cs typeface="+mn-lt"/>
              </a:rPr>
              <a:t>Additionally, the software can feature customizable settings to adjust the logging behavior based on specific assessment requirements. For example, educators may choose to enable or disable the keystroke logging feature for different types of assessments or specify certain keystrokes to be ignored during logging.</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0" y="1036878"/>
            <a:ext cx="6208715"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36878"/>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1. pynput Documentation </a:t>
            </a:r>
            <a:r>
              <a:rPr lang="en-US" sz="2400" dirty="0">
                <a:solidFill>
                  <a:srgbClr val="0F0F0F"/>
                </a:solidFill>
                <a:ea typeface="+mn-lt"/>
                <a:cs typeface="+mn-lt"/>
                <a:sym typeface="Wingdings" panose="05000000000000000000" pitchFamily="2" charset="2"/>
              </a:rPr>
              <a:t> </a:t>
            </a:r>
            <a:r>
              <a:rPr lang="en-US" sz="2400" dirty="0">
                <a:solidFill>
                  <a:srgbClr val="0F0F0F"/>
                </a:solidFill>
                <a:ea typeface="+mn-lt"/>
                <a:cs typeface="+mn-lt"/>
              </a:rPr>
              <a:t>( </a:t>
            </a:r>
            <a:r>
              <a:rPr lang="en-US" sz="2400" dirty="0">
                <a:solidFill>
                  <a:srgbClr val="0F0F0F"/>
                </a:solidFill>
                <a:ea typeface="+mn-lt"/>
                <a:cs typeface="+mn-lt"/>
                <a:hlinkClick r:id="rId2"/>
              </a:rPr>
              <a:t>https://pynput.readthedocs.io/en/latest/</a:t>
            </a:r>
            <a:r>
              <a:rPr lang="en-US" sz="2400" dirty="0">
                <a:solidFill>
                  <a:srgbClr val="0F0F0F"/>
                </a:solidFill>
                <a:ea typeface="+mn-lt"/>
                <a:cs typeface="+mn-lt"/>
              </a:rPr>
              <a:t> )</a:t>
            </a:r>
          </a:p>
          <a:p>
            <a:pPr marL="305435" indent="-305435"/>
            <a:r>
              <a:rPr lang="en-US" sz="2400" dirty="0">
                <a:solidFill>
                  <a:srgbClr val="0F0F0F"/>
                </a:solidFill>
                <a:ea typeface="+mn-lt"/>
                <a:cs typeface="+mn-lt"/>
              </a:rPr>
              <a:t>2. PyKeylogger </a:t>
            </a:r>
            <a:r>
              <a:rPr lang="en-US" sz="2400" dirty="0">
                <a:solidFill>
                  <a:srgbClr val="0F0F0F"/>
                </a:solidFill>
                <a:ea typeface="+mn-lt"/>
                <a:cs typeface="+mn-lt"/>
                <a:sym typeface="Wingdings" panose="05000000000000000000" pitchFamily="2" charset="2"/>
              </a:rPr>
              <a:t></a:t>
            </a:r>
            <a:r>
              <a:rPr lang="en-US" sz="2400" dirty="0">
                <a:solidFill>
                  <a:srgbClr val="0F0F0F"/>
                </a:solidFill>
                <a:ea typeface="+mn-lt"/>
                <a:cs typeface="+mn-lt"/>
              </a:rPr>
              <a:t>( </a:t>
            </a:r>
            <a:r>
              <a:rPr lang="en-US" sz="2400" dirty="0">
                <a:solidFill>
                  <a:srgbClr val="0F0F0F"/>
                </a:solidFill>
                <a:ea typeface="+mn-lt"/>
                <a:cs typeface="+mn-lt"/>
                <a:hlinkClick r:id="rId3"/>
              </a:rPr>
              <a:t>https://github.com/amoffat/pykeylogger</a:t>
            </a:r>
            <a:r>
              <a:rPr lang="en-US" sz="2400" dirty="0">
                <a:solidFill>
                  <a:srgbClr val="0F0F0F"/>
                </a:solidFill>
                <a:ea typeface="+mn-lt"/>
                <a:cs typeface="+mn-lt"/>
              </a:rPr>
              <a:t> )</a:t>
            </a:r>
          </a:p>
          <a:p>
            <a:pPr marL="305435" indent="-305435"/>
            <a:r>
              <a:rPr lang="en-US" sz="2400" dirty="0">
                <a:solidFill>
                  <a:srgbClr val="0F0F0F"/>
                </a:solidFill>
                <a:ea typeface="+mn-lt"/>
                <a:cs typeface="+mn-lt"/>
              </a:rPr>
              <a:t>3. Keystroke logging with Python </a:t>
            </a:r>
            <a:r>
              <a:rPr lang="en-US" sz="2400" dirty="0">
                <a:solidFill>
                  <a:srgbClr val="0F0F0F"/>
                </a:solidFill>
                <a:ea typeface="+mn-lt"/>
                <a:cs typeface="+mn-lt"/>
                <a:sym typeface="Wingdings" panose="05000000000000000000" pitchFamily="2" charset="2"/>
              </a:rPr>
              <a:t> </a:t>
            </a:r>
            <a:r>
              <a:rPr lang="en-US" sz="2400" dirty="0">
                <a:solidFill>
                  <a:srgbClr val="0F0F0F"/>
                </a:solidFill>
                <a:ea typeface="+mn-lt"/>
                <a:cs typeface="+mn-lt"/>
              </a:rPr>
              <a:t>( </a:t>
            </a:r>
            <a:r>
              <a:rPr lang="en-US" sz="2400" dirty="0">
                <a:solidFill>
                  <a:srgbClr val="0F0F0F"/>
                </a:solidFill>
                <a:ea typeface="+mn-lt"/>
                <a:cs typeface="+mn-lt"/>
                <a:hlinkClick r:id="rId4"/>
              </a:rPr>
              <a:t>https://nitratine.net/blog/post/simple-keystroke-logging-application-in-python/</a:t>
            </a:r>
            <a:r>
              <a:rPr lang="en-US" sz="2400" dirty="0">
                <a:solidFill>
                  <a:srgbClr val="0F0F0F"/>
                </a:solidFill>
                <a:ea typeface="+mn-lt"/>
                <a:cs typeface="+mn-lt"/>
              </a:rPr>
              <a:t> )</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299291"/>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23763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Create an educational software that logs keystrokes during online assessments to prevent cheating and ensure academic integrity.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8737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dirty="0"/>
              <a:t>A keystroke logging feature can be integrated into an educational software to monitor and record the keystrokes entered by students during online assessments. This functionality can help prevent cheating and uphold academic integrity by providing educators with insight into students' typing behaviors and identifying any suspicious activities.</a:t>
            </a:r>
          </a:p>
          <a:p>
            <a:r>
              <a:rPr lang="en-US" sz="2000" dirty="0"/>
              <a:t>The educational software should be designed to run discreetly in the background during assessment sessions, capturing all keystrokes inputted by students. It should be configured to exclude sensitive information such as passwords and only log keystrokes while the student is actively participating in the assessment.</a:t>
            </a:r>
          </a:p>
          <a:p>
            <a:r>
              <a:rPr lang="en-US" sz="2000" dirty="0"/>
              <a:t>By incorporating a keystroke logging functionality into the educational software, educators can have greater confidence in the integrity of online assessments and ensure that students are evaluated fairly based on their own knowledge and abilities.</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93414"/>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709310"/>
            <a:ext cx="11029615" cy="4673324"/>
          </a:xfrm>
        </p:spPr>
        <p:txBody>
          <a:bodyPr>
            <a:normAutofit/>
          </a:bodyPr>
          <a:lstStyle/>
          <a:p>
            <a:pPr marL="0" indent="0">
              <a:buNone/>
            </a:pPr>
            <a:r>
              <a:rPr lang="en-US" sz="2000" b="1" dirty="0">
                <a:solidFill>
                  <a:srgbClr val="0F0F0F"/>
                </a:solidFill>
              </a:rPr>
              <a:t>1. Development: </a:t>
            </a:r>
            <a:r>
              <a:rPr lang="en-US" sz="2000" dirty="0">
                <a:solidFill>
                  <a:srgbClr val="0F0F0F"/>
                </a:solidFill>
              </a:rPr>
              <a:t>Tkinter was utilized for GUI development, pynput was integrated for keystroke logging, and file management was implemented for storing logs in both text and JSON formats.</a:t>
            </a:r>
            <a:endParaRPr lang="en-US" sz="2000" b="1" dirty="0">
              <a:solidFill>
                <a:srgbClr val="0F0F0F"/>
              </a:solidFill>
            </a:endParaRPr>
          </a:p>
          <a:p>
            <a:pPr marL="0" indent="0">
              <a:buNone/>
            </a:pPr>
            <a:r>
              <a:rPr lang="en-US" sz="2000" b="1" dirty="0">
                <a:solidFill>
                  <a:srgbClr val="0F0F0F"/>
                </a:solidFill>
              </a:rPr>
              <a:t>2. Security &amp; Deployment: </a:t>
            </a:r>
            <a:r>
              <a:rPr lang="en-US" sz="2000" dirty="0">
                <a:solidFill>
                  <a:srgbClr val="0F0F0F"/>
                </a:solidFill>
              </a:rPr>
              <a:t>Privacy was ensured by excluding sensitive data, encryption was applied, and thorough testing was conducted before deploying the software. Clear installation instructions and technical support were provided to users.</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20080"/>
            <a:ext cx="11029616" cy="530296"/>
          </a:xfrm>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50376"/>
            <a:ext cx="11029615" cy="4673324"/>
          </a:xfrm>
        </p:spPr>
        <p:txBody>
          <a:bodyPr>
            <a:noAutofit/>
          </a:bodyPr>
          <a:lstStyle/>
          <a:p>
            <a:pPr marL="0" indent="0">
              <a:buNone/>
            </a:pPr>
            <a:r>
              <a:rPr lang="en-US" sz="2000" b="1" dirty="0">
                <a:ea typeface="+mn-lt"/>
                <a:cs typeface="+mn-lt"/>
              </a:rPr>
              <a:t>Algorithm:</a:t>
            </a:r>
          </a:p>
          <a:p>
            <a:pPr marL="305435" indent="-305435"/>
            <a:r>
              <a:rPr lang="en-US" sz="2000" dirty="0">
                <a:ea typeface="+mn-lt"/>
                <a:cs typeface="+mn-lt"/>
              </a:rPr>
              <a:t>1. Initialized global variables to store keystrokes and manage logging. </a:t>
            </a:r>
          </a:p>
          <a:p>
            <a:pPr marL="305435" indent="-305435"/>
            <a:r>
              <a:rPr lang="en-US" sz="2000" dirty="0">
                <a:ea typeface="+mn-lt"/>
                <a:cs typeface="+mn-lt"/>
              </a:rPr>
              <a:t>2. Specified file paths for storing logs, creating the directory if it didn't exist. </a:t>
            </a:r>
          </a:p>
          <a:p>
            <a:pPr marL="305435" indent="-305435"/>
            <a:r>
              <a:rPr lang="en-US" sz="2000" dirty="0">
                <a:ea typeface="+mn-lt"/>
                <a:cs typeface="+mn-lt"/>
              </a:rPr>
              <a:t>3. Defined functions to generate text and JSON log files, capturing keystrokes using pynput.</a:t>
            </a:r>
          </a:p>
          <a:p>
            <a:pPr marL="305435" indent="-305435"/>
            <a:endParaRPr lang="en-US" sz="2000" dirty="0">
              <a:ea typeface="+mn-lt"/>
              <a:cs typeface="+mn-lt"/>
            </a:endParaRPr>
          </a:p>
          <a:p>
            <a:pPr marL="0" indent="0">
              <a:buNone/>
            </a:pPr>
            <a:r>
              <a:rPr lang="en-US" sz="2000" b="1" dirty="0">
                <a:ea typeface="+mn-lt"/>
                <a:cs typeface="+mn-lt"/>
              </a:rPr>
              <a:t>Deployment:</a:t>
            </a:r>
          </a:p>
          <a:p>
            <a:pPr marL="305435" indent="-305435"/>
            <a:r>
              <a:rPr lang="en-US" sz="2000" dirty="0">
                <a:ea typeface="+mn-lt"/>
                <a:cs typeface="+mn-lt"/>
              </a:rPr>
              <a:t>1. Ensured the necessary libraries (tkinter, pynput) were installed. </a:t>
            </a:r>
          </a:p>
          <a:p>
            <a:pPr marL="305435" indent="-305435"/>
            <a:r>
              <a:rPr lang="en-US" sz="2000" dirty="0">
                <a:ea typeface="+mn-lt"/>
                <a:cs typeface="+mn-lt"/>
              </a:rPr>
              <a:t>2. Modified file paths and directory settings as per deployment environment. </a:t>
            </a:r>
          </a:p>
          <a:p>
            <a:pPr marL="305435" indent="-305435"/>
            <a:r>
              <a:rPr lang="en-US" sz="2000" dirty="0">
                <a:ea typeface="+mn-lt"/>
                <a:cs typeface="+mn-lt"/>
              </a:rPr>
              <a:t>3. Packaged the script into an executable or distributed the Python script along with installation instructions.</a:t>
            </a:r>
            <a:endParaRPr lang="en-IN" sz="20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77254"/>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44BACB84-DD6F-623B-45C8-7EFC3B84BD85}"/>
              </a:ext>
            </a:extLst>
          </p:cNvPr>
          <p:cNvPicPr>
            <a:picLocks noGrp="1" noChangeAspect="1"/>
          </p:cNvPicPr>
          <p:nvPr>
            <p:ph idx="1"/>
          </p:nvPr>
        </p:nvPicPr>
        <p:blipFill>
          <a:blip r:embed="rId2"/>
          <a:stretch>
            <a:fillRect/>
          </a:stretch>
        </p:blipFill>
        <p:spPr>
          <a:xfrm>
            <a:off x="7986976" y="2056474"/>
            <a:ext cx="3772426" cy="3143689"/>
          </a:xfrm>
        </p:spPr>
      </p:pic>
      <p:pic>
        <p:nvPicPr>
          <p:cNvPr id="9" name="Picture 8">
            <a:extLst>
              <a:ext uri="{FF2B5EF4-FFF2-40B4-BE49-F238E27FC236}">
                <a16:creationId xmlns:a16="http://schemas.microsoft.com/office/drawing/2014/main" id="{5E2D6276-5D17-B57D-4782-2EC016B76268}"/>
              </a:ext>
            </a:extLst>
          </p:cNvPr>
          <p:cNvPicPr>
            <a:picLocks noChangeAspect="1"/>
          </p:cNvPicPr>
          <p:nvPr/>
        </p:nvPicPr>
        <p:blipFill>
          <a:blip r:embed="rId3"/>
          <a:stretch>
            <a:fillRect/>
          </a:stretch>
        </p:blipFill>
        <p:spPr>
          <a:xfrm>
            <a:off x="4195497" y="2056474"/>
            <a:ext cx="3801005" cy="3134162"/>
          </a:xfrm>
          <a:prstGeom prst="rect">
            <a:avLst/>
          </a:prstGeom>
        </p:spPr>
      </p:pic>
      <p:pic>
        <p:nvPicPr>
          <p:cNvPr id="11" name="Picture 10">
            <a:extLst>
              <a:ext uri="{FF2B5EF4-FFF2-40B4-BE49-F238E27FC236}">
                <a16:creationId xmlns:a16="http://schemas.microsoft.com/office/drawing/2014/main" id="{0072130D-AEAA-BC8F-0C6E-86F0F5E16464}"/>
              </a:ext>
            </a:extLst>
          </p:cNvPr>
          <p:cNvPicPr>
            <a:picLocks noChangeAspect="1"/>
          </p:cNvPicPr>
          <p:nvPr/>
        </p:nvPicPr>
        <p:blipFill>
          <a:blip r:embed="rId4"/>
          <a:stretch>
            <a:fillRect/>
          </a:stretch>
        </p:blipFill>
        <p:spPr>
          <a:xfrm>
            <a:off x="404018" y="2056474"/>
            <a:ext cx="3791479" cy="313416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9DBCCC-D868-4915-3881-7FF991F95886}"/>
              </a:ext>
            </a:extLst>
          </p:cNvPr>
          <p:cNvPicPr>
            <a:picLocks noChangeAspect="1"/>
          </p:cNvPicPr>
          <p:nvPr/>
        </p:nvPicPr>
        <p:blipFill>
          <a:blip r:embed="rId2"/>
          <a:stretch>
            <a:fillRect/>
          </a:stretch>
        </p:blipFill>
        <p:spPr>
          <a:xfrm>
            <a:off x="1806102" y="1152120"/>
            <a:ext cx="8579796" cy="4826135"/>
          </a:xfrm>
          <a:prstGeom prst="rect">
            <a:avLst/>
          </a:prstGeom>
        </p:spPr>
      </p:pic>
    </p:spTree>
    <p:extLst>
      <p:ext uri="{BB962C8B-B14F-4D97-AF65-F5344CB8AC3E}">
        <p14:creationId xmlns:p14="http://schemas.microsoft.com/office/powerpoint/2010/main" val="183050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pic>
        <p:nvPicPr>
          <p:cNvPr id="4" name="Picture 3">
            <a:extLst>
              <a:ext uri="{FF2B5EF4-FFF2-40B4-BE49-F238E27FC236}">
                <a16:creationId xmlns:a16="http://schemas.microsoft.com/office/drawing/2014/main" id="{405180D0-F156-CEDA-B690-76AEC6BBE3A7}"/>
              </a:ext>
            </a:extLst>
          </p:cNvPr>
          <p:cNvPicPr>
            <a:picLocks noChangeAspect="1"/>
          </p:cNvPicPr>
          <p:nvPr/>
        </p:nvPicPr>
        <p:blipFill>
          <a:blip r:embed="rId2"/>
          <a:stretch>
            <a:fillRect/>
          </a:stretch>
        </p:blipFill>
        <p:spPr>
          <a:xfrm>
            <a:off x="680281" y="1628523"/>
            <a:ext cx="10831437" cy="3600953"/>
          </a:xfrm>
          <a:prstGeom prst="rect">
            <a:avLst/>
          </a:prstGeom>
        </p:spPr>
      </p:pic>
    </p:spTree>
    <p:extLst>
      <p:ext uri="{BB962C8B-B14F-4D97-AF65-F5344CB8AC3E}">
        <p14:creationId xmlns:p14="http://schemas.microsoft.com/office/powerpoint/2010/main" val="17605763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647</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Academic Integrity Assurance Software</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Arundathi K</cp:lastModifiedBy>
  <cp:revision>24</cp:revision>
  <dcterms:created xsi:type="dcterms:W3CDTF">2021-05-26T16:50:10Z</dcterms:created>
  <dcterms:modified xsi:type="dcterms:W3CDTF">2024-04-04T16:54:04Z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