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9E828-8817-4343-9A86-86E07124D5A6}" v="277" dt="2025-04-26T04:38:07.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deku kn" userId="553b07849085b87e" providerId="LiveId" clId="{8A09E828-8817-4343-9A86-86E07124D5A6}"/>
    <pc:docChg chg="undo custSel addSld modSld">
      <pc:chgData name="arundeku kn" userId="553b07849085b87e" providerId="LiveId" clId="{8A09E828-8817-4343-9A86-86E07124D5A6}" dt="2025-04-26T04:38:07.637" v="278" actId="1076"/>
      <pc:docMkLst>
        <pc:docMk/>
      </pc:docMkLst>
      <pc:sldChg chg="modSp">
        <pc:chgData name="arundeku kn" userId="553b07849085b87e" providerId="LiveId" clId="{8A09E828-8817-4343-9A86-86E07124D5A6}" dt="2025-04-26T04:29:49.438" v="190" actId="1076"/>
        <pc:sldMkLst>
          <pc:docMk/>
          <pc:sldMk cId="555810258" sldId="262"/>
        </pc:sldMkLst>
        <pc:picChg chg="mod">
          <ac:chgData name="arundeku kn" userId="553b07849085b87e" providerId="LiveId" clId="{8A09E828-8817-4343-9A86-86E07124D5A6}" dt="2025-04-26T04:29:49.438" v="190" actId="1076"/>
          <ac:picMkLst>
            <pc:docMk/>
            <pc:sldMk cId="555810258" sldId="262"/>
            <ac:picMk id="5" creationId="{BD1479DF-32A9-6CDE-C427-F1364D8B97D8}"/>
          </ac:picMkLst>
        </pc:picChg>
      </pc:sldChg>
      <pc:sldChg chg="addSp modSp new">
        <pc:chgData name="arundeku kn" userId="553b07849085b87e" providerId="LiveId" clId="{8A09E828-8817-4343-9A86-86E07124D5A6}" dt="2025-04-26T04:32:23.474" v="269" actId="1076"/>
        <pc:sldMkLst>
          <pc:docMk/>
          <pc:sldMk cId="2954418453" sldId="263"/>
        </pc:sldMkLst>
        <pc:spChg chg="mod">
          <ac:chgData name="arundeku kn" userId="553b07849085b87e" providerId="LiveId" clId="{8A09E828-8817-4343-9A86-86E07124D5A6}" dt="2025-04-26T04:31:31.739" v="242" actId="20577"/>
          <ac:spMkLst>
            <pc:docMk/>
            <pc:sldMk cId="2954418453" sldId="263"/>
            <ac:spMk id="2" creationId="{E116E2AF-4977-D2EE-1EB5-35CDBA23B8FD}"/>
          </ac:spMkLst>
        </pc:spChg>
        <pc:spChg chg="mod">
          <ac:chgData name="arundeku kn" userId="553b07849085b87e" providerId="LiveId" clId="{8A09E828-8817-4343-9A86-86E07124D5A6}" dt="2025-04-26T04:32:15.726" v="267" actId="1076"/>
          <ac:spMkLst>
            <pc:docMk/>
            <pc:sldMk cId="2954418453" sldId="263"/>
            <ac:spMk id="3" creationId="{4A570D5F-9444-2D4C-E09E-F116005678F4}"/>
          </ac:spMkLst>
        </pc:spChg>
        <pc:picChg chg="add mod">
          <ac:chgData name="arundeku kn" userId="553b07849085b87e" providerId="LiveId" clId="{8A09E828-8817-4343-9A86-86E07124D5A6}" dt="2025-04-26T04:32:23.474" v="269" actId="1076"/>
          <ac:picMkLst>
            <pc:docMk/>
            <pc:sldMk cId="2954418453" sldId="263"/>
            <ac:picMk id="4" creationId="{9B4831BD-98E3-4E99-535C-9FB8EE094508}"/>
          </ac:picMkLst>
        </pc:picChg>
      </pc:sldChg>
      <pc:sldChg chg="addSp delSp modSp new">
        <pc:chgData name="arundeku kn" userId="553b07849085b87e" providerId="LiveId" clId="{8A09E828-8817-4343-9A86-86E07124D5A6}" dt="2025-04-26T04:38:07.637" v="278" actId="1076"/>
        <pc:sldMkLst>
          <pc:docMk/>
          <pc:sldMk cId="1748265378" sldId="264"/>
        </pc:sldMkLst>
        <pc:spChg chg="del">
          <ac:chgData name="arundeku kn" userId="553b07849085b87e" providerId="LiveId" clId="{8A09E828-8817-4343-9A86-86E07124D5A6}" dt="2025-04-26T04:37:32.397" v="271" actId="931"/>
          <ac:spMkLst>
            <pc:docMk/>
            <pc:sldMk cId="1748265378" sldId="264"/>
            <ac:spMk id="3" creationId="{397B3D0B-81F4-8D3C-D93D-C7BCF1777B5E}"/>
          </ac:spMkLst>
        </pc:spChg>
        <pc:picChg chg="add mod ord modCrop">
          <ac:chgData name="arundeku kn" userId="553b07849085b87e" providerId="LiveId" clId="{8A09E828-8817-4343-9A86-86E07124D5A6}" dt="2025-04-26T04:38:07.637" v="278" actId="1076"/>
          <ac:picMkLst>
            <pc:docMk/>
            <pc:sldMk cId="1748265378" sldId="264"/>
            <ac:picMk id="4" creationId="{DC438C13-A812-28A6-E10A-65FA71AF313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F23A4EE-40B3-4DF6-A368-90EB9F42A0B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A595E-3E99-4746-B825-054CBABFF3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4588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3A4EE-40B3-4DF6-A368-90EB9F42A0B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1755723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3A4EE-40B3-4DF6-A368-90EB9F42A0B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361095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23A4EE-40B3-4DF6-A368-90EB9F42A0B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1819055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23A4EE-40B3-4DF6-A368-90EB9F42A0BD}"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AA595E-3E99-4746-B825-054CBABFF37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482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23A4EE-40B3-4DF6-A368-90EB9F42A0BD}"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195133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23A4EE-40B3-4DF6-A368-90EB9F42A0BD}"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62543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23A4EE-40B3-4DF6-A368-90EB9F42A0BD}"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92830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F23A4EE-40B3-4DF6-A368-90EB9F42A0BD}" type="datetimeFigureOut">
              <a:rPr lang="en-IN" smtClean="0"/>
              <a:t>25-04-2025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93081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F23A4EE-40B3-4DF6-A368-90EB9F42A0BD}" type="datetimeFigureOut">
              <a:rPr lang="en-IN" smtClean="0"/>
              <a:t>25-04-2025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7AA595E-3E99-4746-B825-054CBABFF373}" type="slidenum">
              <a:rPr lang="en-IN" smtClean="0"/>
              <a:t>‹#›</a:t>
            </a:fld>
            <a:endParaRPr lang="en-IN"/>
          </a:p>
        </p:txBody>
      </p:sp>
    </p:spTree>
    <p:extLst>
      <p:ext uri="{BB962C8B-B14F-4D97-AF65-F5344CB8AC3E}">
        <p14:creationId xmlns:p14="http://schemas.microsoft.com/office/powerpoint/2010/main" val="469470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23A4EE-40B3-4DF6-A368-90EB9F42A0BD}"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AA595E-3E99-4746-B825-054CBABFF373}" type="slidenum">
              <a:rPr lang="en-IN" smtClean="0"/>
              <a:t>‹#›</a:t>
            </a:fld>
            <a:endParaRPr lang="en-IN"/>
          </a:p>
        </p:txBody>
      </p:sp>
    </p:spTree>
    <p:extLst>
      <p:ext uri="{BB962C8B-B14F-4D97-AF65-F5344CB8AC3E}">
        <p14:creationId xmlns:p14="http://schemas.microsoft.com/office/powerpoint/2010/main" val="277015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F23A4EE-40B3-4DF6-A368-90EB9F42A0BD}" type="datetimeFigureOut">
              <a:rPr lang="en-IN" smtClean="0"/>
              <a:t>25-04-2025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7AA595E-3E99-4746-B825-054CBABFF37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98099"/>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6E53-3D25-58F2-1E06-66047F381D7F}"/>
              </a:ext>
            </a:extLst>
          </p:cNvPr>
          <p:cNvSpPr>
            <a:spLocks noGrp="1"/>
          </p:cNvSpPr>
          <p:nvPr>
            <p:ph type="ctrTitle"/>
          </p:nvPr>
        </p:nvSpPr>
        <p:spPr>
          <a:xfrm>
            <a:off x="895997" y="333555"/>
            <a:ext cx="10058400" cy="891397"/>
          </a:xfrm>
        </p:spPr>
        <p:txBody>
          <a:bodyPr>
            <a:normAutofit/>
          </a:bodyPr>
          <a:lstStyle/>
          <a:p>
            <a:pPr algn="ctr"/>
            <a:r>
              <a:rPr lang="en-IN" sz="5400"/>
              <a:t>Global Sales Dashboard Summary</a:t>
            </a:r>
          </a:p>
        </p:txBody>
      </p:sp>
      <p:sp>
        <p:nvSpPr>
          <p:cNvPr id="3" name="Subtitle 2">
            <a:extLst>
              <a:ext uri="{FF2B5EF4-FFF2-40B4-BE49-F238E27FC236}">
                <a16:creationId xmlns:a16="http://schemas.microsoft.com/office/drawing/2014/main" id="{E7C601D6-FFB6-136C-8C52-5FDA20EE5CE6}"/>
              </a:ext>
            </a:extLst>
          </p:cNvPr>
          <p:cNvSpPr>
            <a:spLocks noGrp="1"/>
          </p:cNvSpPr>
          <p:nvPr>
            <p:ph type="subTitle" idx="1"/>
          </p:nvPr>
        </p:nvSpPr>
        <p:spPr>
          <a:xfrm>
            <a:off x="1422103" y="1161691"/>
            <a:ext cx="10058400" cy="1143000"/>
          </a:xfrm>
        </p:spPr>
        <p:txBody>
          <a:bodyPr/>
          <a:lstStyle/>
          <a:p>
            <a:r>
              <a:rPr lang="en-IN"/>
              <a:t>By Arun kn</a:t>
            </a:r>
          </a:p>
        </p:txBody>
      </p:sp>
      <p:pic>
        <p:nvPicPr>
          <p:cNvPr id="5" name="Picture 4">
            <a:extLst>
              <a:ext uri="{FF2B5EF4-FFF2-40B4-BE49-F238E27FC236}">
                <a16:creationId xmlns:a16="http://schemas.microsoft.com/office/drawing/2014/main" id="{211304AA-8B8E-2CEF-9C60-5B58B3DBEB4A}"/>
              </a:ext>
            </a:extLst>
          </p:cNvPr>
          <p:cNvPicPr>
            <a:picLocks noChangeAspect="1"/>
          </p:cNvPicPr>
          <p:nvPr/>
        </p:nvPicPr>
        <p:blipFill>
          <a:blip r:embed="rId2"/>
          <a:stretch>
            <a:fillRect/>
          </a:stretch>
        </p:blipFill>
        <p:spPr>
          <a:xfrm>
            <a:off x="2272506" y="1852524"/>
            <a:ext cx="7305381" cy="4038423"/>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6013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23250-C86F-3E39-12CF-EE9CACF3F830}"/>
              </a:ext>
            </a:extLst>
          </p:cNvPr>
          <p:cNvSpPr>
            <a:spLocks noGrp="1"/>
          </p:cNvSpPr>
          <p:nvPr>
            <p:ph type="title"/>
          </p:nvPr>
        </p:nvSpPr>
        <p:spPr>
          <a:xfrm>
            <a:off x="1237525" y="976611"/>
            <a:ext cx="10058400" cy="650801"/>
          </a:xfrm>
        </p:spPr>
        <p:txBody>
          <a:bodyPr anchor="t">
            <a:normAutofit fontScale="90000"/>
          </a:bodyPr>
          <a:lstStyle/>
          <a:p>
            <a:r>
              <a:rPr lang="en-IN"/>
              <a:t>Objective of Dashboard</a:t>
            </a:r>
          </a:p>
        </p:txBody>
      </p:sp>
      <p:sp>
        <p:nvSpPr>
          <p:cNvPr id="4" name="Rectangle 1">
            <a:extLst>
              <a:ext uri="{FF2B5EF4-FFF2-40B4-BE49-F238E27FC236}">
                <a16:creationId xmlns:a16="http://schemas.microsoft.com/office/drawing/2014/main" id="{D6B82BDA-C02E-AEDF-D59F-A15C6EBEBBFE}"/>
              </a:ext>
            </a:extLst>
          </p:cNvPr>
          <p:cNvSpPr>
            <a:spLocks noGrp="1" noChangeArrowheads="1"/>
          </p:cNvSpPr>
          <p:nvPr>
            <p:ph idx="1"/>
          </p:nvPr>
        </p:nvSpPr>
        <p:spPr bwMode="auto">
          <a:xfrm>
            <a:off x="1130622" y="2001974"/>
            <a:ext cx="10703571"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Empower stakeholders with a dynamic, self-service view of global sales performance at a glance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Uncover key revenue drivers by region, country, product category, and customer segment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Surface profitability insights to optimize pricing, promotions, and resource allocation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Highlight seasonal and trend patterns to inform inventory planning and marketing calendars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Identify underperforming markets and product lines for targeted growth initiatives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Facilitate data-driven decision making through intuitive filters, drill-downs, and cross-visual interactions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a:ln>
                  <a:noFill/>
                </a:ln>
                <a:solidFill>
                  <a:schemeClr val="tx1"/>
                </a:solidFill>
                <a:effectLst/>
                <a:latin typeface="Arial" panose="020B0604020202020204" pitchFamily="34" charset="0"/>
              </a:rPr>
              <a:t>Bridge raw transactional data to actionable business recommendations seamlessly</a:t>
            </a:r>
          </a:p>
        </p:txBody>
      </p:sp>
    </p:spTree>
    <p:extLst>
      <p:ext uri="{BB962C8B-B14F-4D97-AF65-F5344CB8AC3E}">
        <p14:creationId xmlns:p14="http://schemas.microsoft.com/office/powerpoint/2010/main" val="411665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8B863-1CA1-37A4-857C-043025DF038A}"/>
              </a:ext>
            </a:extLst>
          </p:cNvPr>
          <p:cNvSpPr>
            <a:spLocks noGrp="1"/>
          </p:cNvSpPr>
          <p:nvPr>
            <p:ph type="title"/>
          </p:nvPr>
        </p:nvSpPr>
        <p:spPr/>
        <p:txBody>
          <a:bodyPr/>
          <a:lstStyle/>
          <a:p>
            <a:r>
              <a:rPr lang="en-IN"/>
              <a:t>Data Set Overview</a:t>
            </a:r>
          </a:p>
        </p:txBody>
      </p:sp>
      <p:sp>
        <p:nvSpPr>
          <p:cNvPr id="5" name="Rectangle 2">
            <a:extLst>
              <a:ext uri="{FF2B5EF4-FFF2-40B4-BE49-F238E27FC236}">
                <a16:creationId xmlns:a16="http://schemas.microsoft.com/office/drawing/2014/main" id="{4EFBB94C-C8AC-41F2-4277-4C48104D1B15}"/>
              </a:ext>
            </a:extLst>
          </p:cNvPr>
          <p:cNvSpPr>
            <a:spLocks noGrp="1" noChangeArrowheads="1"/>
          </p:cNvSpPr>
          <p:nvPr>
            <p:ph idx="1"/>
          </p:nvPr>
        </p:nvSpPr>
        <p:spPr bwMode="auto">
          <a:xfrm>
            <a:off x="319758" y="1823295"/>
            <a:ext cx="121059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Order Date:</a:t>
            </a:r>
            <a:r>
              <a:rPr kumimoji="0" lang="en-US" altLang="en-US" sz="1800" b="0" i="0" u="none" strike="noStrike" cap="none" normalizeH="0" baseline="0">
                <a:ln>
                  <a:noFill/>
                </a:ln>
                <a:solidFill>
                  <a:schemeClr val="tx1"/>
                </a:solidFill>
                <a:effectLst/>
                <a:latin typeface="Arial" panose="020B0604020202020204" pitchFamily="34" charset="0"/>
              </a:rPr>
              <a:t> The date on which the order was placed, used to track sales trends and seasonality over time.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Region:</a:t>
            </a:r>
            <a:r>
              <a:rPr kumimoji="0" lang="en-US" altLang="en-US" sz="1800" b="0" i="0" u="none" strike="noStrike" cap="none" normalizeH="0" baseline="0">
                <a:ln>
                  <a:noFill/>
                </a:ln>
                <a:solidFill>
                  <a:schemeClr val="tx1"/>
                </a:solidFill>
                <a:effectLst/>
                <a:latin typeface="Arial" panose="020B0604020202020204" pitchFamily="34" charset="0"/>
              </a:rPr>
              <a:t> The continent-level area (e.g., Western Europe, Eastern US) where the order was shipped, enabling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geographic performance comparison.</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Country:</a:t>
            </a:r>
            <a:r>
              <a:rPr kumimoji="0" lang="en-US" altLang="en-US" sz="1800" b="0" i="0" u="none" strike="noStrike" cap="none" normalizeH="0" baseline="0">
                <a:ln>
                  <a:noFill/>
                </a:ln>
                <a:solidFill>
                  <a:schemeClr val="tx1"/>
                </a:solidFill>
                <a:effectLst/>
                <a:latin typeface="Arial" panose="020B0604020202020204" pitchFamily="34" charset="0"/>
              </a:rPr>
              <a:t> The specific nation that received the shipment, allowing for detailed market-level analysis.</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Category:</a:t>
            </a:r>
            <a:r>
              <a:rPr kumimoji="0" lang="en-US" altLang="en-US" sz="1800" b="0" i="0" u="none" strike="noStrike" cap="none" normalizeH="0" baseline="0">
                <a:ln>
                  <a:noFill/>
                </a:ln>
                <a:solidFill>
                  <a:schemeClr val="tx1"/>
                </a:solidFill>
                <a:effectLst/>
                <a:latin typeface="Arial" panose="020B0604020202020204" pitchFamily="34" charset="0"/>
              </a:rPr>
              <a:t> The high-level product grouping, showing where revenue is concentrated.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Segment:</a:t>
            </a:r>
            <a:r>
              <a:rPr kumimoji="0" lang="en-US" altLang="en-US" sz="1800" b="0" i="0" u="none" strike="noStrike" cap="none" normalizeH="0" baseline="0">
                <a:ln>
                  <a:noFill/>
                </a:ln>
                <a:solidFill>
                  <a:schemeClr val="tx1"/>
                </a:solidFill>
                <a:effectLst/>
                <a:latin typeface="Arial" panose="020B0604020202020204" pitchFamily="34" charset="0"/>
              </a:rPr>
              <a:t> The customer classification (Consumer, Corporate, or Home Office), highlighting which market segments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drive sales and profit.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Quantity:</a:t>
            </a:r>
            <a:r>
              <a:rPr kumimoji="0" lang="en-US" altLang="en-US" sz="1800" b="0" i="0" u="none" strike="noStrike" cap="none" normalizeH="0" baseline="0">
                <a:ln>
                  <a:noFill/>
                </a:ln>
                <a:solidFill>
                  <a:schemeClr val="tx1"/>
                </a:solidFill>
                <a:effectLst/>
                <a:latin typeface="Arial" panose="020B0604020202020204" pitchFamily="34" charset="0"/>
              </a:rPr>
              <a:t> The number of units sold per order, indicating purchase volume and product demand.</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Sales:</a:t>
            </a:r>
            <a:r>
              <a:rPr kumimoji="0" lang="en-US" altLang="en-US" sz="1800" b="0" i="0" u="none" strike="noStrike" cap="none" normalizeH="0" baseline="0">
                <a:ln>
                  <a:noFill/>
                </a:ln>
                <a:solidFill>
                  <a:schemeClr val="tx1"/>
                </a:solidFill>
                <a:effectLst/>
                <a:latin typeface="Arial" panose="020B0604020202020204" pitchFamily="34" charset="0"/>
              </a:rPr>
              <a:t> The total revenue generated by each order, reflecting top-line performance.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a:ln>
                  <a:noFill/>
                </a:ln>
                <a:solidFill>
                  <a:schemeClr val="tx1"/>
                </a:solidFill>
                <a:effectLst/>
                <a:latin typeface="Arial" panose="020B0604020202020204" pitchFamily="34" charset="0"/>
              </a:rPr>
              <a:t>Profit:</a:t>
            </a:r>
            <a:r>
              <a:rPr kumimoji="0" lang="en-US" altLang="en-US" sz="1800" b="0" i="0" u="none" strike="noStrike" cap="none" normalizeH="0" baseline="0">
                <a:ln>
                  <a:noFill/>
                </a:ln>
                <a:solidFill>
                  <a:schemeClr val="tx1"/>
                </a:solidFill>
                <a:effectLst/>
                <a:latin typeface="Arial" panose="020B0604020202020204" pitchFamily="34" charset="0"/>
              </a:rPr>
              <a:t> The net earnings after costs for each order, measuring overall profitability.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1250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C9F04-4200-01C9-F167-31B5EE9284E7}"/>
              </a:ext>
            </a:extLst>
          </p:cNvPr>
          <p:cNvSpPr>
            <a:spLocks noGrp="1"/>
          </p:cNvSpPr>
          <p:nvPr>
            <p:ph type="title"/>
          </p:nvPr>
        </p:nvSpPr>
        <p:spPr/>
        <p:txBody>
          <a:bodyPr/>
          <a:lstStyle/>
          <a:p>
            <a:r>
              <a:rPr lang="en-IN"/>
              <a:t>Regional Sales Performance</a:t>
            </a:r>
          </a:p>
        </p:txBody>
      </p:sp>
      <p:sp>
        <p:nvSpPr>
          <p:cNvPr id="3" name="Content Placeholder 2">
            <a:extLst>
              <a:ext uri="{FF2B5EF4-FFF2-40B4-BE49-F238E27FC236}">
                <a16:creationId xmlns:a16="http://schemas.microsoft.com/office/drawing/2014/main" id="{801724C3-917E-7200-CC8B-629C2BD5E492}"/>
              </a:ext>
            </a:extLst>
          </p:cNvPr>
          <p:cNvSpPr>
            <a:spLocks noGrp="1"/>
          </p:cNvSpPr>
          <p:nvPr>
            <p:ph idx="1"/>
          </p:nvPr>
        </p:nvSpPr>
        <p:spPr>
          <a:xfrm>
            <a:off x="87513" y="2126224"/>
            <a:ext cx="6947196" cy="4023360"/>
          </a:xfrm>
        </p:spPr>
        <p:txBody>
          <a:bodyPr/>
          <a:lstStyle/>
          <a:p>
            <a:endParaRPr lang="en-US"/>
          </a:p>
          <a:p>
            <a:pPr>
              <a:buFont typeface="Wingdings" panose="05000000000000000000" pitchFamily="2" charset="2"/>
              <a:buChar char="§"/>
            </a:pPr>
            <a:r>
              <a:rPr lang="en-US"/>
              <a:t>Western Europe leads with $1.73M in sales</a:t>
            </a:r>
          </a:p>
          <a:p>
            <a:pPr>
              <a:buFont typeface="Wingdings" panose="05000000000000000000" pitchFamily="2" charset="2"/>
              <a:buChar char="§"/>
            </a:pPr>
            <a:r>
              <a:rPr lang="en-US"/>
              <a:t>Central America ($1.22M) and Oceania ($1.10M) follow closely</a:t>
            </a:r>
          </a:p>
          <a:p>
            <a:pPr>
              <a:buFont typeface="Wingdings" panose="05000000000000000000" pitchFamily="2" charset="2"/>
              <a:buChar char="§"/>
            </a:pPr>
            <a:r>
              <a:rPr lang="en-US"/>
              <a:t>Eastern and Northern Europe show moderate performance</a:t>
            </a:r>
          </a:p>
          <a:p>
            <a:pPr>
              <a:buFont typeface="Wingdings" panose="05000000000000000000" pitchFamily="2" charset="2"/>
              <a:buChar char="§"/>
            </a:pPr>
            <a:r>
              <a:rPr lang="en-US"/>
              <a:t>Southern and Central US lag behind compared to other regions</a:t>
            </a:r>
          </a:p>
          <a:p>
            <a:pPr>
              <a:buFont typeface="Wingdings" panose="05000000000000000000" pitchFamily="2" charset="2"/>
              <a:buChar char="§"/>
            </a:pPr>
            <a:r>
              <a:rPr lang="en-US"/>
              <a:t>Interpretation: Focus expansion efforts in high-performing </a:t>
            </a:r>
            <a:br>
              <a:rPr lang="en-US"/>
            </a:br>
            <a:r>
              <a:rPr lang="en-US"/>
              <a:t>regions and investigate underperforming markets for growth.</a:t>
            </a:r>
          </a:p>
          <a:p>
            <a:endParaRPr lang="en-IN"/>
          </a:p>
        </p:txBody>
      </p:sp>
      <p:pic>
        <p:nvPicPr>
          <p:cNvPr id="5" name="Picture 4">
            <a:extLst>
              <a:ext uri="{FF2B5EF4-FFF2-40B4-BE49-F238E27FC236}">
                <a16:creationId xmlns:a16="http://schemas.microsoft.com/office/drawing/2014/main" id="{757A153C-932A-3514-6732-17FA3ACC5760}"/>
              </a:ext>
            </a:extLst>
          </p:cNvPr>
          <p:cNvPicPr>
            <a:picLocks noChangeAspect="1"/>
          </p:cNvPicPr>
          <p:nvPr/>
        </p:nvPicPr>
        <p:blipFill>
          <a:blip r:embed="rId2"/>
          <a:stretch>
            <a:fillRect/>
          </a:stretch>
        </p:blipFill>
        <p:spPr>
          <a:xfrm>
            <a:off x="6748609" y="1902232"/>
            <a:ext cx="5289552" cy="4180035"/>
          </a:xfrm>
          <a:prstGeom prst="rect">
            <a:avLst/>
          </a:prstGeom>
        </p:spPr>
      </p:pic>
    </p:spTree>
    <p:extLst>
      <p:ext uri="{BB962C8B-B14F-4D97-AF65-F5344CB8AC3E}">
        <p14:creationId xmlns:p14="http://schemas.microsoft.com/office/powerpoint/2010/main" val="83783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AC10-5712-490D-CB10-E4F7E22F60E1}"/>
              </a:ext>
            </a:extLst>
          </p:cNvPr>
          <p:cNvSpPr>
            <a:spLocks noGrp="1"/>
          </p:cNvSpPr>
          <p:nvPr>
            <p:ph type="title"/>
          </p:nvPr>
        </p:nvSpPr>
        <p:spPr/>
        <p:txBody>
          <a:bodyPr/>
          <a:lstStyle/>
          <a:p>
            <a:r>
              <a:rPr lang="en-IN"/>
              <a:t>Analysis on the loss products</a:t>
            </a:r>
          </a:p>
        </p:txBody>
      </p:sp>
      <p:pic>
        <p:nvPicPr>
          <p:cNvPr id="5" name="Picture 4">
            <a:extLst>
              <a:ext uri="{FF2B5EF4-FFF2-40B4-BE49-F238E27FC236}">
                <a16:creationId xmlns:a16="http://schemas.microsoft.com/office/drawing/2014/main" id="{F6F26599-715A-FB89-85D1-D5BB366D2031}"/>
              </a:ext>
            </a:extLst>
          </p:cNvPr>
          <p:cNvPicPr>
            <a:picLocks noChangeAspect="1"/>
          </p:cNvPicPr>
          <p:nvPr/>
        </p:nvPicPr>
        <p:blipFill>
          <a:blip r:embed="rId2"/>
          <a:stretch>
            <a:fillRect/>
          </a:stretch>
        </p:blipFill>
        <p:spPr>
          <a:xfrm>
            <a:off x="7104629" y="2085552"/>
            <a:ext cx="4963218" cy="3867690"/>
          </a:xfrm>
          <a:prstGeom prst="rect">
            <a:avLst/>
          </a:prstGeom>
        </p:spPr>
      </p:pic>
      <p:sp>
        <p:nvSpPr>
          <p:cNvPr id="6" name="Rectangle 1">
            <a:extLst>
              <a:ext uri="{FF2B5EF4-FFF2-40B4-BE49-F238E27FC236}">
                <a16:creationId xmlns:a16="http://schemas.microsoft.com/office/drawing/2014/main" id="{DB79E53E-19D8-13E2-434F-06C53A569173}"/>
              </a:ext>
            </a:extLst>
          </p:cNvPr>
          <p:cNvSpPr>
            <a:spLocks noGrp="1" noChangeArrowheads="1"/>
          </p:cNvSpPr>
          <p:nvPr>
            <p:ph idx="1"/>
          </p:nvPr>
        </p:nvSpPr>
        <p:spPr bwMode="auto">
          <a:xfrm>
            <a:off x="58737" y="1679605"/>
            <a:ext cx="704589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Cubify</a:t>
            </a:r>
            <a:r>
              <a:rPr kumimoji="0" lang="en-US" altLang="en-US" sz="1800" b="1" i="0" u="none" strike="noStrike" cap="none" normalizeH="0" baseline="0">
                <a:ln>
                  <a:noFill/>
                </a:ln>
                <a:solidFill>
                  <a:schemeClr val="tx1"/>
                </a:solidFill>
                <a:effectLst/>
                <a:latin typeface="Arial" panose="020B0604020202020204" pitchFamily="34" charset="0"/>
              </a:rPr>
              <a:t> Cube 3D Printer (–$6.6K):</a:t>
            </a:r>
            <a:r>
              <a:rPr kumimoji="0" lang="en-US" altLang="en-US" sz="1800" b="0" i="0" u="none" strike="noStrike" cap="none" normalizeH="0" baseline="0">
                <a:ln>
                  <a:noFill/>
                </a:ln>
                <a:solidFill>
                  <a:schemeClr val="tx1"/>
                </a:solidFill>
                <a:effectLst/>
                <a:latin typeface="Arial" panose="020B0604020202020204" pitchFamily="34" charset="0"/>
              </a:rPr>
              <a:t> The largest single loss, suggesting production or procurement costs far exceed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Motorola </a:t>
            </a:r>
            <a:r>
              <a:rPr kumimoji="0" lang="en-US" altLang="en-US" sz="1800" b="1" i="0" u="none" strike="noStrike" cap="none" normalizeH="0" baseline="0" err="1">
                <a:ln>
                  <a:noFill/>
                </a:ln>
                <a:solidFill>
                  <a:schemeClr val="tx1"/>
                </a:solidFill>
                <a:effectLst/>
                <a:latin typeface="Arial" panose="020B0604020202020204" pitchFamily="34" charset="0"/>
              </a:rPr>
              <a:t>XPhone</a:t>
            </a:r>
            <a:r>
              <a:rPr kumimoji="0" lang="en-US" altLang="en-US" sz="1800" b="1" i="0" u="none" strike="noStrike" cap="none" normalizeH="0" baseline="0">
                <a:ln>
                  <a:noFill/>
                </a:ln>
                <a:solidFill>
                  <a:schemeClr val="tx1"/>
                </a:solidFill>
                <a:effectLst/>
                <a:latin typeface="Arial" panose="020B0604020202020204" pitchFamily="34" charset="0"/>
              </a:rPr>
              <a:t> Series (–$4.0K):</a:t>
            </a:r>
            <a:r>
              <a:rPr kumimoji="0" lang="en-US" altLang="en-US" sz="1800" b="0" i="0" u="none" strike="noStrike" cap="none" normalizeH="0" baseline="0">
                <a:ln>
                  <a:noFill/>
                </a:ln>
                <a:solidFill>
                  <a:schemeClr val="tx1"/>
                </a:solidFill>
                <a:effectLst/>
                <a:latin typeface="Arial" panose="020B0604020202020204" pitchFamily="34" charset="0"/>
              </a:rPr>
              <a:t> Significant losses indicate pricing or promotional strategies are too aggressive relative to cost.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Office Star Chairs (–$3.6K):</a:t>
            </a:r>
            <a:r>
              <a:rPr kumimoji="0" lang="en-US" altLang="en-US" sz="1800" b="0" i="0" u="none" strike="noStrike" cap="none" normalizeH="0" baseline="0">
                <a:ln>
                  <a:noFill/>
                </a:ln>
                <a:solidFill>
                  <a:schemeClr val="tx1"/>
                </a:solidFill>
                <a:effectLst/>
                <a:latin typeface="Arial" panose="020B0604020202020204" pitchFamily="34" charset="0"/>
              </a:rPr>
              <a:t> Negative margins point to possible overstock, steep discounting, or high return rates in furniture.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Hoover </a:t>
            </a:r>
            <a:r>
              <a:rPr kumimoji="0" lang="en-US" altLang="en-US" sz="1800" b="1" i="0" u="none" strike="noStrike" cap="none" normalizeH="0" baseline="0" err="1">
                <a:ln>
                  <a:noFill/>
                </a:ln>
                <a:solidFill>
                  <a:schemeClr val="tx1"/>
                </a:solidFill>
                <a:effectLst/>
                <a:latin typeface="Arial" panose="020B0604020202020204" pitchFamily="34" charset="0"/>
              </a:rPr>
              <a:t>SteamVac</a:t>
            </a:r>
            <a:r>
              <a:rPr kumimoji="0" lang="en-US" altLang="en-US" sz="1800" b="1" i="0" u="none" strike="noStrike" cap="none" normalizeH="0" baseline="0">
                <a:ln>
                  <a:noFill/>
                </a:ln>
                <a:solidFill>
                  <a:schemeClr val="tx1"/>
                </a:solidFill>
                <a:effectLst/>
                <a:latin typeface="Arial" panose="020B0604020202020204" pitchFamily="34" charset="0"/>
              </a:rPr>
              <a:t> Cleaners (–$2.0K):</a:t>
            </a:r>
            <a:r>
              <a:rPr kumimoji="0" lang="en-US" altLang="en-US" sz="1800" b="0" i="0" u="none" strike="noStrike" cap="none" normalizeH="0" baseline="0">
                <a:ln>
                  <a:noFill/>
                </a:ln>
                <a:solidFill>
                  <a:schemeClr val="tx1"/>
                </a:solidFill>
                <a:effectLst/>
                <a:latin typeface="Arial" panose="020B0604020202020204" pitchFamily="34" charset="0"/>
              </a:rPr>
              <a:t> Small-appliance line underperforming—review warranty costs and servicing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Okidata</a:t>
            </a:r>
            <a:r>
              <a:rPr kumimoji="0" lang="en-US" altLang="en-US" sz="1800" b="1" i="0" u="none" strike="noStrike" cap="none" normalizeH="0" baseline="0">
                <a:ln>
                  <a:noFill/>
                </a:ln>
                <a:solidFill>
                  <a:schemeClr val="tx1"/>
                </a:solidFill>
                <a:effectLst/>
                <a:latin typeface="Arial" panose="020B0604020202020204" pitchFamily="34" charset="0"/>
              </a:rPr>
              <a:t> ML Printers (–$1.9K):</a:t>
            </a:r>
            <a:r>
              <a:rPr kumimoji="0" lang="en-US" altLang="en-US" sz="1800" b="0" i="0" u="none" strike="noStrike" cap="none" normalizeH="0" baseline="0">
                <a:ln>
                  <a:noFill/>
                </a:ln>
                <a:solidFill>
                  <a:schemeClr val="tx1"/>
                </a:solidFill>
                <a:effectLst/>
                <a:latin typeface="Arial" panose="020B0604020202020204" pitchFamily="34" charset="0"/>
              </a:rPr>
              <a:t> Low-volume, high-cost printers eating into profits; consider raising prices or limiting discounts.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Lesro</a:t>
            </a:r>
            <a:r>
              <a:rPr kumimoji="0" lang="en-US" altLang="en-US" sz="1800" b="1" i="0" u="none" strike="noStrike" cap="none" normalizeH="0" baseline="0">
                <a:ln>
                  <a:noFill/>
                </a:ln>
                <a:solidFill>
                  <a:schemeClr val="tx1"/>
                </a:solidFill>
                <a:effectLst/>
                <a:latin typeface="Arial" panose="020B0604020202020204" pitchFamily="34" charset="0"/>
              </a:rPr>
              <a:t> Roller Chairs (–$1.7K):</a:t>
            </a:r>
            <a:r>
              <a:rPr kumimoji="0" lang="en-US" altLang="en-US" sz="1800" b="0" i="0" u="none" strike="noStrike" cap="none" normalizeH="0" baseline="0">
                <a:ln>
                  <a:noFill/>
                </a:ln>
                <a:solidFill>
                  <a:schemeClr val="tx1"/>
                </a:solidFill>
                <a:effectLst/>
                <a:latin typeface="Arial" panose="020B0604020202020204" pitchFamily="34" charset="0"/>
              </a:rPr>
              <a:t> Entry-level seating products losing money; evaluate supplier terms or streamline SKUs.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Strategic Takeaway:</a:t>
            </a:r>
            <a:r>
              <a:rPr kumimoji="0" lang="en-US" altLang="en-US" sz="1800" b="0" i="0" u="none" strike="noStrike" cap="none" normalizeH="0" baseline="0">
                <a:ln>
                  <a:noFill/>
                </a:ln>
                <a:solidFill>
                  <a:schemeClr val="tx1"/>
                </a:solidFill>
                <a:effectLst/>
                <a:latin typeface="Arial" panose="020B0604020202020204" pitchFamily="34" charset="0"/>
              </a:rPr>
              <a:t> These six products together generate nearly $19.8K in losses. Flag them for urgent pricing review, cost-structure analysis, and potential discontinuation or vendor renegotiation.</a:t>
            </a:r>
          </a:p>
        </p:txBody>
      </p:sp>
    </p:spTree>
    <p:extLst>
      <p:ext uri="{BB962C8B-B14F-4D97-AF65-F5344CB8AC3E}">
        <p14:creationId xmlns:p14="http://schemas.microsoft.com/office/powerpoint/2010/main" val="173964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65EE-C1D0-CCE3-A730-E49224CFD5E8}"/>
              </a:ext>
            </a:extLst>
          </p:cNvPr>
          <p:cNvSpPr>
            <a:spLocks noGrp="1"/>
          </p:cNvSpPr>
          <p:nvPr>
            <p:ph type="title"/>
          </p:nvPr>
        </p:nvSpPr>
        <p:spPr/>
        <p:txBody>
          <a:bodyPr/>
          <a:lstStyle/>
          <a:p>
            <a:r>
              <a:rPr lang="en-IN"/>
              <a:t>Segment-wise Profitability</a:t>
            </a:r>
          </a:p>
        </p:txBody>
      </p:sp>
      <p:sp>
        <p:nvSpPr>
          <p:cNvPr id="3" name="Content Placeholder 2">
            <a:extLst>
              <a:ext uri="{FF2B5EF4-FFF2-40B4-BE49-F238E27FC236}">
                <a16:creationId xmlns:a16="http://schemas.microsoft.com/office/drawing/2014/main" id="{7B6ADFE4-E331-0404-7799-9EF237DBFAB9}"/>
              </a:ext>
            </a:extLst>
          </p:cNvPr>
          <p:cNvSpPr>
            <a:spLocks noGrp="1"/>
          </p:cNvSpPr>
          <p:nvPr>
            <p:ph idx="1"/>
          </p:nvPr>
        </p:nvSpPr>
        <p:spPr>
          <a:xfrm>
            <a:off x="84147" y="1845734"/>
            <a:ext cx="7102027" cy="4023360"/>
          </a:xfrm>
        </p:spPr>
        <p:txBody>
          <a:bodyPr>
            <a:normAutofit fontScale="85000" lnSpcReduction="20000"/>
          </a:bodyPr>
          <a:lstStyle/>
          <a:p>
            <a:pPr>
              <a:buFont typeface="Wingdings" panose="05000000000000000000" pitchFamily="2" charset="2"/>
              <a:buChar char="§"/>
            </a:pPr>
            <a:endParaRPr lang="en-US"/>
          </a:p>
          <a:p>
            <a:pPr marL="0" marR="0" lvl="0" indent="0" algn="l" defTabSz="914400" rtl="0" eaLnBrk="0" fontAlgn="base" latinLnBrk="0" hangingPunct="0">
              <a:lnSpc>
                <a:spcPct val="100000"/>
              </a:lnSpc>
              <a:spcBef>
                <a:spcPct val="0"/>
              </a:spcBef>
              <a:spcAft>
                <a:spcPct val="0"/>
              </a:spcAft>
              <a:buClrTx/>
              <a:buSzTx/>
              <a:buFontTx/>
              <a:buNone/>
              <a:tabLst/>
            </a:pPr>
            <a:r>
              <a:rPr lang="en-IN"/>
              <a:t> </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Consumer segment dominates</a:t>
            </a:r>
            <a:r>
              <a:rPr kumimoji="0" lang="en-US" altLang="en-US" sz="2000" b="0" i="0" u="none" strike="noStrike" cap="none" normalizeH="0" baseline="0">
                <a:ln>
                  <a:noFill/>
                </a:ln>
                <a:solidFill>
                  <a:schemeClr val="tx1"/>
                </a:solidFill>
                <a:effectLst/>
                <a:latin typeface="Arial" panose="020B0604020202020204" pitchFamily="34" charset="0"/>
              </a:rPr>
              <a:t> the portfolio, accounting for </a:t>
            </a:r>
            <a:r>
              <a:rPr kumimoji="0" lang="en-US" altLang="en-US" sz="2000" b="1" i="0" u="none" strike="noStrike" cap="none" normalizeH="0" baseline="0">
                <a:ln>
                  <a:noFill/>
                </a:ln>
                <a:solidFill>
                  <a:schemeClr val="tx1"/>
                </a:solidFill>
                <a:effectLst/>
                <a:latin typeface="Arial" panose="020B0604020202020204" pitchFamily="34" charset="0"/>
              </a:rPr>
              <a:t>51.5% of total sales</a:t>
            </a:r>
            <a:r>
              <a:rPr kumimoji="0" lang="en-US" altLang="en-US" sz="2000" b="0" i="0" u="none" strike="noStrike" cap="none" normalizeH="0" baseline="0">
                <a:ln>
                  <a:noFill/>
                </a:ln>
                <a:solidFill>
                  <a:schemeClr val="tx1"/>
                </a:solidFill>
                <a:effectLst/>
                <a:latin typeface="Arial" panose="020B0604020202020204" pitchFamily="34" charset="0"/>
              </a:rPr>
              <a:t> ($6.51 M). This indicates that over half of your revenue is driven by individual end-users and retail-style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Corporate segment contributes</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30.3% of sales</a:t>
            </a:r>
            <a:r>
              <a:rPr kumimoji="0" lang="en-US" altLang="en-US" sz="2000" b="0" i="0" u="none" strike="noStrike" cap="none" normalizeH="0" baseline="0">
                <a:ln>
                  <a:noFill/>
                </a:ln>
                <a:solidFill>
                  <a:schemeClr val="tx1"/>
                </a:solidFill>
                <a:effectLst/>
                <a:latin typeface="Arial" panose="020B0604020202020204" pitchFamily="34" charset="0"/>
              </a:rPr>
              <a:t> ($3.82 M), making it your second-largest revenue stream. Large-account or B2B relationships remain critical—there’s substantial upside in deepening these partnerships.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Home Office accounts for</a:t>
            </a:r>
            <a:r>
              <a:rPr kumimoji="0" lang="en-US" altLang="en-US" sz="2000" b="0" i="0" u="none" strike="noStrike" cap="none" normalizeH="0" baseline="0">
                <a:ln>
                  <a:noFill/>
                </a:ln>
                <a:solidFill>
                  <a:schemeClr val="tx1"/>
                </a:solidFill>
                <a:effectLst/>
                <a:latin typeface="Arial" panose="020B0604020202020204" pitchFamily="34" charset="0"/>
              </a:rPr>
              <a:t> </a:t>
            </a:r>
            <a:r>
              <a:rPr kumimoji="0" lang="en-US" altLang="en-US" sz="2000" b="1" i="0" u="none" strike="noStrike" cap="none" normalizeH="0" baseline="0">
                <a:ln>
                  <a:noFill/>
                </a:ln>
                <a:solidFill>
                  <a:schemeClr val="tx1"/>
                </a:solidFill>
                <a:effectLst/>
                <a:latin typeface="Arial" panose="020B0604020202020204" pitchFamily="34" charset="0"/>
              </a:rPr>
              <a:t>18.2% of sales</a:t>
            </a:r>
            <a:r>
              <a:rPr kumimoji="0" lang="en-US" altLang="en-US" sz="2000" b="0" i="0" u="none" strike="noStrike" cap="none" normalizeH="0" baseline="0">
                <a:ln>
                  <a:noFill/>
                </a:ln>
                <a:solidFill>
                  <a:schemeClr val="tx1"/>
                </a:solidFill>
                <a:effectLst/>
                <a:latin typeface="Arial" panose="020B0604020202020204" pitchFamily="34" charset="0"/>
              </a:rPr>
              <a:t> ($2.31 M), the smallest of the three. While it’s the least mature segment, it still represents nearly one-fifth of revenue, suggesting room to grow through targeted small-business offerings or bundled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Strategic takeaway:</a:t>
            </a:r>
            <a:r>
              <a:rPr kumimoji="0" lang="en-US" altLang="en-US" sz="2000" b="0" i="0" u="none" strike="noStrike" cap="none" normalizeH="0" baseline="0">
                <a:ln>
                  <a:noFill/>
                </a:ln>
                <a:solidFill>
                  <a:schemeClr val="tx1"/>
                </a:solidFill>
                <a:effectLst/>
                <a:latin typeface="Arial" panose="020B0604020202020204" pitchFamily="34" charset="0"/>
              </a:rPr>
              <a:t> Prioritize investments and promotions in the Consumer segment to protect your core, while designing bespoke engagement and upsell programs for Corporate clients. Simultaneously, explore tailored product bundles or marketing initiatives to accelerate Home Office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a:buFont typeface="Wingdings" panose="05000000000000000000" pitchFamily="2" charset="2"/>
              <a:buChar char="§"/>
            </a:pPr>
            <a:endParaRPr lang="en-IN"/>
          </a:p>
        </p:txBody>
      </p:sp>
      <p:pic>
        <p:nvPicPr>
          <p:cNvPr id="5" name="Picture 4">
            <a:extLst>
              <a:ext uri="{FF2B5EF4-FFF2-40B4-BE49-F238E27FC236}">
                <a16:creationId xmlns:a16="http://schemas.microsoft.com/office/drawing/2014/main" id="{BD1479DF-32A9-6CDE-C427-F1364D8B97D8}"/>
              </a:ext>
            </a:extLst>
          </p:cNvPr>
          <p:cNvPicPr>
            <a:picLocks noChangeAspect="1"/>
          </p:cNvPicPr>
          <p:nvPr/>
        </p:nvPicPr>
        <p:blipFill>
          <a:blip r:embed="rId2"/>
          <a:stretch>
            <a:fillRect/>
          </a:stretch>
        </p:blipFill>
        <p:spPr>
          <a:xfrm>
            <a:off x="7186174" y="2420949"/>
            <a:ext cx="4782217" cy="2734057"/>
          </a:xfrm>
          <a:prstGeom prst="rect">
            <a:avLst/>
          </a:prstGeom>
        </p:spPr>
      </p:pic>
    </p:spTree>
    <p:extLst>
      <p:ext uri="{BB962C8B-B14F-4D97-AF65-F5344CB8AC3E}">
        <p14:creationId xmlns:p14="http://schemas.microsoft.com/office/powerpoint/2010/main" val="55581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E2AF-4977-D2EE-1EB5-35CDBA23B8FD}"/>
              </a:ext>
            </a:extLst>
          </p:cNvPr>
          <p:cNvSpPr>
            <a:spLocks noGrp="1"/>
          </p:cNvSpPr>
          <p:nvPr>
            <p:ph type="title"/>
          </p:nvPr>
        </p:nvSpPr>
        <p:spPr/>
        <p:txBody>
          <a:bodyPr/>
          <a:lstStyle/>
          <a:p>
            <a:r>
              <a:rPr lang="en-IN"/>
              <a:t>Sales by Market performance</a:t>
            </a:r>
            <a:endParaRPr lang="en-US"/>
          </a:p>
        </p:txBody>
      </p:sp>
      <p:sp>
        <p:nvSpPr>
          <p:cNvPr id="3" name="Content Placeholder 2">
            <a:extLst>
              <a:ext uri="{FF2B5EF4-FFF2-40B4-BE49-F238E27FC236}">
                <a16:creationId xmlns:a16="http://schemas.microsoft.com/office/drawing/2014/main" id="{4A570D5F-9444-2D4C-E09E-F116005678F4}"/>
              </a:ext>
            </a:extLst>
          </p:cNvPr>
          <p:cNvSpPr>
            <a:spLocks noGrp="1"/>
          </p:cNvSpPr>
          <p:nvPr>
            <p:ph idx="1"/>
          </p:nvPr>
        </p:nvSpPr>
        <p:spPr>
          <a:xfrm>
            <a:off x="0" y="1953311"/>
            <a:ext cx="6767755" cy="4023360"/>
          </a:xfrm>
        </p:spPr>
        <p:txBody>
          <a:bodyPr>
            <a:normAutofit fontScale="92500" lnSpcReduction="20000"/>
          </a:bodyPr>
          <a:lstStyle/>
          <a:p>
            <a:pPr marL="0" indent="0">
              <a:buNone/>
            </a:pPr>
            <a:endParaRPr lang="en-IN"/>
          </a:p>
          <a:p>
            <a:r>
              <a:rPr lang="en-IN" b="1"/>
              <a:t>Canon </a:t>
            </a:r>
            <a:r>
              <a:rPr lang="en-IN" b="1" err="1"/>
              <a:t>ImageCLASS</a:t>
            </a:r>
            <a:r>
              <a:rPr lang="en-IN" b="1"/>
              <a:t> Printer:</a:t>
            </a:r>
            <a:r>
              <a:rPr lang="en-IN"/>
              <a:t> Highest profit generator—high margin and strong sales volume.</a:t>
            </a:r>
          </a:p>
          <a:p>
            <a:r>
              <a:rPr lang="en-IN" b="1"/>
              <a:t>Apple iPhone:</a:t>
            </a:r>
            <a:r>
              <a:rPr lang="en-IN"/>
              <a:t> Premium pricing and strong demand make it a top profit driver.</a:t>
            </a:r>
          </a:p>
          <a:p>
            <a:r>
              <a:rPr lang="en-IN" b="1"/>
              <a:t>Cisco Equipment:</a:t>
            </a:r>
            <a:r>
              <a:rPr lang="en-IN"/>
              <a:t> Reliable office tech with consistent, high-margin sales.</a:t>
            </a:r>
          </a:p>
          <a:p>
            <a:r>
              <a:rPr lang="en-IN" b="1"/>
              <a:t>Canon PIXMA Printers:</a:t>
            </a:r>
            <a:r>
              <a:rPr lang="en-IN"/>
              <a:t> Cost-effective printers delivering strong profitability.</a:t>
            </a:r>
          </a:p>
          <a:p>
            <a:r>
              <a:rPr lang="en-IN" b="1"/>
              <a:t>Logitech Accessories:</a:t>
            </a:r>
            <a:r>
              <a:rPr lang="en-IN"/>
              <a:t> Popular peripherals contributing steady profits.</a:t>
            </a:r>
          </a:p>
          <a:p>
            <a:r>
              <a:rPr lang="en-IN" b="1"/>
              <a:t>Samsung Galaxy Devices:</a:t>
            </a:r>
            <a:r>
              <a:rPr lang="en-IN"/>
              <a:t> Strong brand presence ensures profitable sales.</a:t>
            </a:r>
          </a:p>
          <a:p>
            <a:pPr marL="0" indent="0">
              <a:buNone/>
            </a:pPr>
            <a:endParaRPr lang="en-IN"/>
          </a:p>
        </p:txBody>
      </p:sp>
      <p:pic>
        <p:nvPicPr>
          <p:cNvPr id="4" name="Picture 3">
            <a:extLst>
              <a:ext uri="{FF2B5EF4-FFF2-40B4-BE49-F238E27FC236}">
                <a16:creationId xmlns:a16="http://schemas.microsoft.com/office/drawing/2014/main" id="{9B4831BD-98E3-4E99-535C-9FB8EE094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471" y="2768220"/>
            <a:ext cx="5020235" cy="2537237"/>
          </a:xfrm>
          <a:prstGeom prst="rect">
            <a:avLst/>
          </a:prstGeom>
        </p:spPr>
      </p:pic>
    </p:spTree>
    <p:extLst>
      <p:ext uri="{BB962C8B-B14F-4D97-AF65-F5344CB8AC3E}">
        <p14:creationId xmlns:p14="http://schemas.microsoft.com/office/powerpoint/2010/main" val="2954418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B3D6-EF2E-5315-1525-E2805FFFD2A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C438C13-A812-28A6-E10A-65FA71AF31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3952"/>
          <a:stretch/>
        </p:blipFill>
        <p:spPr>
          <a:xfrm>
            <a:off x="580913" y="0"/>
            <a:ext cx="11030174" cy="6391909"/>
          </a:xfrm>
        </p:spPr>
      </p:pic>
    </p:spTree>
    <p:extLst>
      <p:ext uri="{BB962C8B-B14F-4D97-AF65-F5344CB8AC3E}">
        <p14:creationId xmlns:p14="http://schemas.microsoft.com/office/powerpoint/2010/main" val="17482653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Retrospect</vt:lpstr>
      <vt:lpstr>Global Sales Dashboard Summary</vt:lpstr>
      <vt:lpstr>Objective of Dashboard</vt:lpstr>
      <vt:lpstr>Data Set Overview</vt:lpstr>
      <vt:lpstr>Regional Sales Performance</vt:lpstr>
      <vt:lpstr>Analysis on the loss products</vt:lpstr>
      <vt:lpstr>Segment-wise Profitability</vt:lpstr>
      <vt:lpstr>Sales by Market performance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Sales Dashboard Summary</dc:title>
  <dc:creator>arundeku kn</dc:creator>
  <cp:revision>1</cp:revision>
  <dcterms:created xsi:type="dcterms:W3CDTF">2025-04-26T03:37:09Z</dcterms:created>
  <dcterms:modified xsi:type="dcterms:W3CDTF">2025-04-26T04:38:14Z</dcterms:modified>
</cp:coreProperties>
</file>