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9" r:id="rId3"/>
    <p:sldId id="257" r:id="rId4"/>
    <p:sldId id="300" r:id="rId5"/>
    <p:sldId id="343" r:id="rId6"/>
    <p:sldId id="299" r:id="rId7"/>
    <p:sldId id="308" r:id="rId8"/>
    <p:sldId id="309" r:id="rId9"/>
    <p:sldId id="310" r:id="rId10"/>
    <p:sldId id="333" r:id="rId11"/>
    <p:sldId id="313" r:id="rId12"/>
    <p:sldId id="344" r:id="rId13"/>
    <p:sldId id="351" r:id="rId14"/>
    <p:sldId id="345" r:id="rId15"/>
    <p:sldId id="356" r:id="rId16"/>
    <p:sldId id="347" r:id="rId17"/>
    <p:sldId id="314" r:id="rId18"/>
    <p:sldId id="315" r:id="rId19"/>
    <p:sldId id="341" r:id="rId20"/>
    <p:sldId id="31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8FE0-E87F-4AAF-84CF-537C869F1B2D}" type="datetimeFigureOut">
              <a:rPr lang="en-IN" smtClean="0"/>
              <a:t>07-04-2023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7ED5E-2731-4FC6-879B-EB7070716EC3}" type="slidenum">
              <a:rPr lang="en-IN" smtClean="0"/>
              <a:t>‹#›</a:t>
            </a:fld>
            <a:endParaRPr lang="en-IN"/>
          </a:p>
        </p:txBody>
      </p:sp>
    </p:spTree>
    <p:extLst>
      <p:ext uri="{BB962C8B-B14F-4D97-AF65-F5344CB8AC3E}">
        <p14:creationId xmlns:p14="http://schemas.microsoft.com/office/powerpoint/2010/main" val="316171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248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301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b="1" i="1" u="sng" dirty="0"/>
          </a:p>
        </p:txBody>
      </p:sp>
    </p:spTree>
    <p:extLst>
      <p:ext uri="{BB962C8B-B14F-4D97-AF65-F5344CB8AC3E}">
        <p14:creationId xmlns:p14="http://schemas.microsoft.com/office/powerpoint/2010/main" val="3901237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09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39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91490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87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DA89A-C679-E7B5-84F4-1C3FA92CE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F1B4688-B886-2DE7-8DD8-1E7A486B1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ADED34D-8764-A205-D98C-AB2C8DA04DAA}"/>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5" name="Footer Placeholder 4">
            <a:extLst>
              <a:ext uri="{FF2B5EF4-FFF2-40B4-BE49-F238E27FC236}">
                <a16:creationId xmlns:a16="http://schemas.microsoft.com/office/drawing/2014/main" xmlns="" id="{02034587-6217-B3BB-BB4C-042EC241B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1BE77D-B6D2-6680-0B45-43EDD9A53E8F}"/>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271277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F114F-3AB5-DEBC-D8AA-DFA29217E5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2B239FA-8434-0845-115D-C4FCECF825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59BC7D-E148-57E4-604B-3D327CBA4596}"/>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5" name="Footer Placeholder 4">
            <a:extLst>
              <a:ext uri="{FF2B5EF4-FFF2-40B4-BE49-F238E27FC236}">
                <a16:creationId xmlns:a16="http://schemas.microsoft.com/office/drawing/2014/main" xmlns="" id="{4C359BF4-F9FB-9FCF-6A35-22E15BDAB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F1095A-42EE-525D-423A-75D7195C5C16}"/>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141280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1E7885-9EE6-EFF5-E0AB-FFC208146D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FECFF42-A85B-3474-36D3-D820083E2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A51C8B2-1178-2D43-3CBD-79E237C88C1A}"/>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5" name="Footer Placeholder 4">
            <a:extLst>
              <a:ext uri="{FF2B5EF4-FFF2-40B4-BE49-F238E27FC236}">
                <a16:creationId xmlns:a16="http://schemas.microsoft.com/office/drawing/2014/main" xmlns="" id="{994F4FB0-2A0D-8238-2730-2F7B6A333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313001-75B3-C024-061C-09D80860BC76}"/>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282951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3010689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409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03C89-8DBA-CFBF-A394-3414CA3F4A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93CF2A5-E5E8-ECD8-A3E4-F1B6FCE76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81F291-4E2E-3F0A-93D4-C889761C74A2}"/>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5" name="Footer Placeholder 4">
            <a:extLst>
              <a:ext uri="{FF2B5EF4-FFF2-40B4-BE49-F238E27FC236}">
                <a16:creationId xmlns:a16="http://schemas.microsoft.com/office/drawing/2014/main" xmlns="" id="{223D4FC2-A14C-C688-DBAD-73865B6D9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9558FAE-473F-DE88-7FB5-C0C6DF0A4289}"/>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76321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DF3FB-3513-2CDF-F50B-1E98E9DCF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FF8CF5E-FD94-8F5A-21DF-EDA41F5D2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DB4C8B7-07DE-C1BB-008A-3946F71F4592}"/>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5" name="Footer Placeholder 4">
            <a:extLst>
              <a:ext uri="{FF2B5EF4-FFF2-40B4-BE49-F238E27FC236}">
                <a16:creationId xmlns:a16="http://schemas.microsoft.com/office/drawing/2014/main" xmlns="" id="{82ABC4B2-B04B-5676-5FB6-8402D6477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4CD8FB7-302E-8DBD-C136-07D92409FD6C}"/>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33387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1482F-1675-0088-DEA0-1D44F8ED75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06CABD4-DCBB-FFE5-619D-86EC7BE36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324ABEE-37D5-A976-E4CF-CC7AB8A55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B28E119-5521-BDD0-61E2-BC2CC92B5329}"/>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6" name="Footer Placeholder 5">
            <a:extLst>
              <a:ext uri="{FF2B5EF4-FFF2-40B4-BE49-F238E27FC236}">
                <a16:creationId xmlns:a16="http://schemas.microsoft.com/office/drawing/2014/main" xmlns="" id="{40B2EF46-F69D-50C6-8D30-A606AE91F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DEB3F4F-5793-7B6C-7F1B-5B2EF71D8D0A}"/>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179038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3FDD6-5C84-1DF2-7B87-E77EC7B1F0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6B39929-A1B2-15FB-5BE8-AA0C2C367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64DB428-2819-9403-FACB-5051D30D73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A2C20D7-D685-98A8-CAA1-6440D6FC8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BBD7CD4-6D47-1F81-A1E0-3BC6C1469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3F0BE6C-5B42-4A9F-5396-88F42D8DD0D5}"/>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8" name="Footer Placeholder 7">
            <a:extLst>
              <a:ext uri="{FF2B5EF4-FFF2-40B4-BE49-F238E27FC236}">
                <a16:creationId xmlns:a16="http://schemas.microsoft.com/office/drawing/2014/main" xmlns="" id="{6A48937F-FC3B-2B10-A72A-9E8F49C1FC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77B3E5A-7496-AF83-D4AB-4A17A5EDA322}"/>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210339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2EC5A-7EDB-4EF4-E685-00845E8C04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5C1875B-33E2-FEB7-040B-5CC57718263F}"/>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4" name="Footer Placeholder 3">
            <a:extLst>
              <a:ext uri="{FF2B5EF4-FFF2-40B4-BE49-F238E27FC236}">
                <a16:creationId xmlns:a16="http://schemas.microsoft.com/office/drawing/2014/main" xmlns="" id="{DC7EB7A2-C067-B92F-12E0-8E0A600175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F53EE9C-F022-C6B6-7CB0-78E428A71FF3}"/>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31327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49AC859-3154-212B-0CBC-A00BB9635597}"/>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3" name="Footer Placeholder 2">
            <a:extLst>
              <a:ext uri="{FF2B5EF4-FFF2-40B4-BE49-F238E27FC236}">
                <a16:creationId xmlns:a16="http://schemas.microsoft.com/office/drawing/2014/main" xmlns="" id="{A96AC5A5-7393-A6AF-10BF-88DF9278EA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5DF9B85-9CA9-6110-43B8-A139F91D8157}"/>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43341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2DB74-7CC8-F71E-5F05-C7869E05E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BC138B7-F362-38EE-1C5F-0F8782980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EB50922-C193-5735-1160-E5F67AEC7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CB6FFF3-2682-7083-F6E5-BCEF3B0B1C3C}"/>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6" name="Footer Placeholder 5">
            <a:extLst>
              <a:ext uri="{FF2B5EF4-FFF2-40B4-BE49-F238E27FC236}">
                <a16:creationId xmlns:a16="http://schemas.microsoft.com/office/drawing/2014/main" xmlns="" id="{58F0F5B4-28F3-1F81-AB8F-A53758620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2690AFE-3087-A356-D9C3-3A8D584B0AB5}"/>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84820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7369B-1058-82D9-4356-A2B3B04D2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3B5F9BA-917C-6AB7-C972-926323E96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1B2B11D-6E10-8968-3843-8394D0A2C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224E548-86FB-5E6E-FA52-6A061C9E110F}"/>
              </a:ext>
            </a:extLst>
          </p:cNvPr>
          <p:cNvSpPr>
            <a:spLocks noGrp="1"/>
          </p:cNvSpPr>
          <p:nvPr>
            <p:ph type="dt" sz="half" idx="10"/>
          </p:nvPr>
        </p:nvSpPr>
        <p:spPr/>
        <p:txBody>
          <a:bodyPr/>
          <a:lstStyle/>
          <a:p>
            <a:fld id="{DD9C2CA8-7230-47CD-B504-4FD8FC3F62CB}" type="datetimeFigureOut">
              <a:rPr lang="en-IN" smtClean="0"/>
              <a:t>07-04-2023</a:t>
            </a:fld>
            <a:endParaRPr lang="en-IN"/>
          </a:p>
        </p:txBody>
      </p:sp>
      <p:sp>
        <p:nvSpPr>
          <p:cNvPr id="6" name="Footer Placeholder 5">
            <a:extLst>
              <a:ext uri="{FF2B5EF4-FFF2-40B4-BE49-F238E27FC236}">
                <a16:creationId xmlns:a16="http://schemas.microsoft.com/office/drawing/2014/main" xmlns="" id="{C48C223F-959A-58CC-2B9F-1642525F5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7B9ED4E-A688-3157-24F0-480E91BE1DE6}"/>
              </a:ext>
            </a:extLst>
          </p:cNvPr>
          <p:cNvSpPr>
            <a:spLocks noGrp="1"/>
          </p:cNvSpPr>
          <p:nvPr>
            <p:ph type="sldNum" sz="quarter" idx="12"/>
          </p:nvPr>
        </p:nvSpPr>
        <p:spPr/>
        <p:txBody>
          <a:bodyPr/>
          <a:lstStyle/>
          <a:p>
            <a:fld id="{107027CF-6B09-4920-B762-71A952D1538C}" type="slidenum">
              <a:rPr lang="en-IN" smtClean="0"/>
              <a:t>‹#›</a:t>
            </a:fld>
            <a:endParaRPr lang="en-IN"/>
          </a:p>
        </p:txBody>
      </p:sp>
    </p:spTree>
    <p:extLst>
      <p:ext uri="{BB962C8B-B14F-4D97-AF65-F5344CB8AC3E}">
        <p14:creationId xmlns:p14="http://schemas.microsoft.com/office/powerpoint/2010/main" val="3650190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C5C1339-BE0C-7A53-7E13-F3CD788F8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7775DD1-C223-1000-31E0-32D83C0440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19E9D4-8088-05BF-7E1A-723482B51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C2CA8-7230-47CD-B504-4FD8FC3F62CB}" type="datetimeFigureOut">
              <a:rPr lang="en-IN" smtClean="0"/>
              <a:t>07-04-2023</a:t>
            </a:fld>
            <a:endParaRPr lang="en-IN"/>
          </a:p>
        </p:txBody>
      </p:sp>
      <p:sp>
        <p:nvSpPr>
          <p:cNvPr id="5" name="Footer Placeholder 4">
            <a:extLst>
              <a:ext uri="{FF2B5EF4-FFF2-40B4-BE49-F238E27FC236}">
                <a16:creationId xmlns:a16="http://schemas.microsoft.com/office/drawing/2014/main" xmlns="" id="{E7680E8B-D380-DBA4-BB93-DEEA1E427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D5D05AA-F2B3-36AB-4ACC-83495434F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027CF-6B09-4920-B762-71A952D1538C}" type="slidenum">
              <a:rPr lang="en-IN" smtClean="0"/>
              <a:t>‹#›</a:t>
            </a:fld>
            <a:endParaRPr lang="en-IN"/>
          </a:p>
        </p:txBody>
      </p:sp>
    </p:spTree>
    <p:extLst>
      <p:ext uri="{BB962C8B-B14F-4D97-AF65-F5344CB8AC3E}">
        <p14:creationId xmlns:p14="http://schemas.microsoft.com/office/powerpoint/2010/main" val="1126658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700200" y="3152533"/>
            <a:ext cx="8791600" cy="1546400"/>
          </a:xfrm>
          <a:prstGeom prst="rect">
            <a:avLst/>
          </a:prstGeom>
        </p:spPr>
        <p:txBody>
          <a:bodyPr spcFirstLastPara="1" vert="horz" wrap="square" lIns="121900" tIns="121900" rIns="121900" bIns="121900" rtlCol="0" anchor="ctr" anchorCtr="0">
            <a:noAutofit/>
          </a:bodyPr>
          <a:lstStyle/>
          <a:p>
            <a:pPr algn="ctr">
              <a:spcBef>
                <a:spcPts val="0"/>
              </a:spcBef>
            </a:pPr>
            <a:r>
              <a:rPr lang="en" sz="8000" dirty="0">
                <a:solidFill>
                  <a:schemeClr val="accent5"/>
                </a:solidFill>
              </a:rPr>
              <a:t>HELLO!</a:t>
            </a:r>
            <a:endParaRPr sz="8000" dirty="0">
              <a:solidFill>
                <a:schemeClr val="accent5"/>
              </a:solidFill>
            </a:endParaRPr>
          </a:p>
        </p:txBody>
      </p:sp>
      <p:sp>
        <p:nvSpPr>
          <p:cNvPr id="214" name="Google Shape;214;p13"/>
          <p:cNvSpPr txBox="1">
            <a:spLocks noGrp="1"/>
          </p:cNvSpPr>
          <p:nvPr>
            <p:ph type="subTitle" idx="4294967295"/>
          </p:nvPr>
        </p:nvSpPr>
        <p:spPr>
          <a:xfrm>
            <a:off x="1700200" y="4306667"/>
            <a:ext cx="8791600" cy="17896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US" sz="2667" b="1" dirty="0"/>
              <a:t>Here 1Crore Projects</a:t>
            </a:r>
            <a:endParaRPr sz="2667" b="1" dirty="0"/>
          </a:p>
          <a:p>
            <a:pPr marL="0" indent="0" algn="ctr">
              <a:spcBef>
                <a:spcPts val="0"/>
              </a:spcBef>
              <a:buClr>
                <a:schemeClr val="dk1"/>
              </a:buClr>
              <a:buSzPts val="1100"/>
              <a:buNone/>
            </a:pPr>
            <a:r>
              <a:rPr lang="en" sz="2667" dirty="0"/>
              <a:t>I am here because I love to give presentations. </a:t>
            </a:r>
            <a:endParaRPr sz="2667" dirty="0"/>
          </a:p>
          <a:p>
            <a:pPr marL="0" indent="0" algn="ctr">
              <a:spcBef>
                <a:spcPts val="0"/>
              </a:spcBef>
              <a:buClr>
                <a:schemeClr val="dk1"/>
              </a:buClr>
              <a:buSzPts val="1100"/>
              <a:buNone/>
            </a:pPr>
            <a:r>
              <a:rPr lang="en" sz="2667" dirty="0"/>
              <a:t>You can find me at @1CROREPROJECTS</a:t>
            </a:r>
            <a:endParaRPr sz="2667" b="1" dirty="0"/>
          </a:p>
        </p:txBody>
      </p:sp>
      <p:pic>
        <p:nvPicPr>
          <p:cNvPr id="215" name="Google Shape;215;p13" descr="10.jpg"/>
          <p:cNvPicPr preferRelativeResize="0"/>
          <p:nvPr/>
        </p:nvPicPr>
        <p:blipFill rotWithShape="1">
          <a:blip r:embed="rId3">
            <a:alphaModFix/>
          </a:blip>
          <a:srcRect l="15648" r="28102"/>
          <a:stretch/>
        </p:blipFill>
        <p:spPr>
          <a:xfrm>
            <a:off x="4718933" y="489867"/>
            <a:ext cx="2754000" cy="27540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0000000-1234-1234-1234-123412341234}" type="slidenum">
              <a:rPr lang="en" smtClean="0"/>
              <a:pPr/>
              <a:t>10</a:t>
            </a:fld>
            <a:endParaRPr lang="en"/>
          </a:p>
        </p:txBody>
      </p:sp>
      <p:sp>
        <p:nvSpPr>
          <p:cNvPr id="2" name="Title 1"/>
          <p:cNvSpPr>
            <a:spLocks noGrp="1"/>
          </p:cNvSpPr>
          <p:nvPr>
            <p:ph type="title" idx="4294967295"/>
          </p:nvPr>
        </p:nvSpPr>
        <p:spPr>
          <a:xfrm>
            <a:off x="0" y="523875"/>
            <a:ext cx="8064500" cy="1020763"/>
          </a:xfrm>
        </p:spPr>
        <p:txBody>
          <a:bodyPr/>
          <a:lstStyle/>
          <a:p>
            <a:r>
              <a:rPr lang="en-IN" b="1" dirty="0">
                <a:latin typeface="Times New Roman" panose="02020603050405020304" pitchFamily="18" charset="0"/>
                <a:cs typeface="Times New Roman" panose="02020603050405020304" pitchFamily="18" charset="0"/>
              </a:rPr>
              <a:t>SYSTEM ARCHITECTURE  </a:t>
            </a:r>
            <a:endParaRPr lang="en-IN" b="1" dirty="0"/>
          </a:p>
        </p:txBody>
      </p:sp>
      <p:sp>
        <p:nvSpPr>
          <p:cNvPr id="3" name="Rectangle 19"/>
          <p:cNvSpPr>
            <a:spLocks noChangeArrowheads="1"/>
          </p:cNvSpPr>
          <p:nvPr/>
        </p:nvSpPr>
        <p:spPr bwMode="auto">
          <a:xfrm>
            <a:off x="1" y="5858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en-IN" sz="2400" dirty="0"/>
          </a:p>
        </p:txBody>
      </p:sp>
      <p:grpSp>
        <p:nvGrpSpPr>
          <p:cNvPr id="24" name="Group 1"/>
          <p:cNvGrpSpPr>
            <a:grpSpLocks noChangeAspect="1"/>
          </p:cNvGrpSpPr>
          <p:nvPr/>
        </p:nvGrpSpPr>
        <p:grpSpPr bwMode="auto">
          <a:xfrm>
            <a:off x="750073" y="1800722"/>
            <a:ext cx="9232127" cy="4201972"/>
            <a:chOff x="1567" y="2831"/>
            <a:chExt cx="8761" cy="4542"/>
          </a:xfrm>
          <a:noFill/>
        </p:grpSpPr>
        <p:sp>
          <p:nvSpPr>
            <p:cNvPr id="25" name="AutoShape 21"/>
            <p:cNvSpPr>
              <a:spLocks noChangeAspect="1" noChangeArrowheads="1" noTextEdit="1"/>
            </p:cNvSpPr>
            <p:nvPr/>
          </p:nvSpPr>
          <p:spPr bwMode="auto">
            <a:xfrm>
              <a:off x="1567" y="2857"/>
              <a:ext cx="8761" cy="4516"/>
            </a:xfrm>
            <a:prstGeom prst="rect">
              <a:avLst/>
            </a:prstGeom>
            <a:grp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6" name="AutoShape 20"/>
            <p:cNvSpPr>
              <a:spLocks noChangeArrowheads="1"/>
            </p:cNvSpPr>
            <p:nvPr/>
          </p:nvSpPr>
          <p:spPr bwMode="auto">
            <a:xfrm>
              <a:off x="1575" y="2865"/>
              <a:ext cx="1605" cy="989"/>
            </a:xfrm>
            <a:prstGeom prst="roundRect">
              <a:avLst>
                <a:gd name="adj" fmla="val 16667"/>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Data Collection (images)</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AutoShape 19"/>
            <p:cNvSpPr>
              <a:spLocks noChangeArrowheads="1"/>
            </p:cNvSpPr>
            <p:nvPr/>
          </p:nvSpPr>
          <p:spPr bwMode="auto">
            <a:xfrm>
              <a:off x="3719" y="2865"/>
              <a:ext cx="1785" cy="989"/>
            </a:xfrm>
            <a:prstGeom prst="roundRect">
              <a:avLst>
                <a:gd name="adj" fmla="val 16667"/>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Preprocessing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30" name="AutoShape 16"/>
            <p:cNvSpPr>
              <a:spLocks noChangeArrowheads="1"/>
            </p:cNvSpPr>
            <p:nvPr/>
          </p:nvSpPr>
          <p:spPr bwMode="auto">
            <a:xfrm>
              <a:off x="6426" y="2831"/>
              <a:ext cx="1455" cy="989"/>
            </a:xfrm>
            <a:prstGeom prst="roundRect">
              <a:avLst>
                <a:gd name="adj" fmla="val 16667"/>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a:t>
              </a:r>
              <a:r>
                <a:rPr kumimoji="0" lang="en-US" sz="14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implementation</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AutoShape 10"/>
            <p:cNvSpPr>
              <a:spLocks noChangeShapeType="1"/>
            </p:cNvSpPr>
            <p:nvPr/>
          </p:nvSpPr>
          <p:spPr bwMode="auto">
            <a:xfrm>
              <a:off x="3180" y="3360"/>
              <a:ext cx="539" cy="1"/>
            </a:xfrm>
            <a:prstGeom prst="straightConnector1">
              <a:avLst/>
            </a:prstGeom>
            <a:grpFill/>
            <a:ln w="9525">
              <a:solidFill>
                <a:srgbClr val="0070C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a:p>
          </p:txBody>
        </p:sp>
      </p:grpSp>
      <p:cxnSp>
        <p:nvCxnSpPr>
          <p:cNvPr id="80" name="Straight Arrow Connector 79"/>
          <p:cNvCxnSpPr/>
          <p:nvPr/>
        </p:nvCxnSpPr>
        <p:spPr>
          <a:xfrm>
            <a:off x="4956464" y="2296157"/>
            <a:ext cx="841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8689868" y="1710232"/>
            <a:ext cx="1860317" cy="2203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dirty="0" smtClean="0">
                <a:solidFill>
                  <a:schemeClr val="tx1"/>
                </a:solidFill>
                <a:latin typeface="Times New Roman" panose="02020603050405020304" pitchFamily="18" charset="0"/>
                <a:cs typeface="Times New Roman" panose="02020603050405020304" pitchFamily="18" charset="0"/>
              </a:rPr>
              <a:t>Ada Booster </a:t>
            </a:r>
          </a:p>
          <a:p>
            <a:pPr algn="ctr">
              <a:lnSpc>
                <a:spcPct val="200000"/>
              </a:lnSpc>
            </a:pPr>
            <a:r>
              <a:rPr lang="en-US" dirty="0" smtClean="0">
                <a:solidFill>
                  <a:schemeClr val="tx1"/>
                </a:solidFill>
                <a:latin typeface="Times New Roman" panose="02020603050405020304" pitchFamily="18" charset="0"/>
                <a:cs typeface="Times New Roman" panose="02020603050405020304" pitchFamily="18" charset="0"/>
              </a:rPr>
              <a:t>ResNet</a:t>
            </a:r>
          </a:p>
          <a:p>
            <a:pPr algn="ctr">
              <a:lnSpc>
                <a:spcPct val="200000"/>
              </a:lnSpc>
            </a:pPr>
            <a:r>
              <a:rPr lang="en-US" dirty="0" smtClean="0">
                <a:solidFill>
                  <a:schemeClr val="tx1"/>
                </a:solidFill>
                <a:latin typeface="Times New Roman" panose="02020603050405020304" pitchFamily="18" charset="0"/>
                <a:cs typeface="Times New Roman" panose="02020603050405020304" pitchFamily="18" charset="0"/>
              </a:rPr>
              <a:t>AlexNet </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88" name="Straight Arrow Connector 87"/>
          <p:cNvCxnSpPr/>
          <p:nvPr/>
        </p:nvCxnSpPr>
        <p:spPr>
          <a:xfrm>
            <a:off x="7512627" y="2258202"/>
            <a:ext cx="1097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8780318" y="4496002"/>
            <a:ext cx="1677882" cy="5124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Accuracy from the </a:t>
            </a:r>
            <a:r>
              <a:rPr lang="en-US" sz="1400" dirty="0">
                <a:solidFill>
                  <a:schemeClr val="tx1"/>
                </a:solidFill>
                <a:latin typeface="Times New Roman" panose="02020603050405020304" pitchFamily="18" charset="0"/>
                <a:cs typeface="Times New Roman" panose="02020603050405020304" pitchFamily="18" charset="0"/>
              </a:rPr>
              <a:t>T</a:t>
            </a:r>
            <a:r>
              <a:rPr lang="en-US" sz="1400" dirty="0" smtClean="0">
                <a:solidFill>
                  <a:schemeClr val="tx1"/>
                </a:solidFill>
                <a:latin typeface="Times New Roman" panose="02020603050405020304" pitchFamily="18" charset="0"/>
                <a:cs typeface="Times New Roman" panose="02020603050405020304" pitchFamily="18" charset="0"/>
              </a:rPr>
              <a:t>hree Algorithms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90" name="Rectangle 89"/>
          <p:cNvSpPr/>
          <p:nvPr/>
        </p:nvSpPr>
        <p:spPr>
          <a:xfrm>
            <a:off x="8780318" y="5517573"/>
            <a:ext cx="1769867" cy="83877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Prediction</a:t>
            </a:r>
          </a:p>
          <a:p>
            <a:pPr algn="ctr"/>
            <a:r>
              <a:rPr lang="en-US" sz="1600" dirty="0" smtClean="0">
                <a:solidFill>
                  <a:schemeClr val="tx1"/>
                </a:solidFill>
                <a:latin typeface="Times New Roman" panose="02020603050405020304" pitchFamily="18" charset="0"/>
                <a:cs typeface="Times New Roman" panose="02020603050405020304" pitchFamily="18" charset="0"/>
              </a:rPr>
              <a:t>(Based on highest Accuracy)</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92" name="Straight Arrow Connector 91"/>
          <p:cNvCxnSpPr>
            <a:stCxn id="86" idx="2"/>
            <a:endCxn id="89" idx="0"/>
          </p:cNvCxnSpPr>
          <p:nvPr/>
        </p:nvCxnSpPr>
        <p:spPr>
          <a:xfrm flipH="1">
            <a:off x="9619259" y="3913735"/>
            <a:ext cx="768" cy="58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9" idx="2"/>
          </p:cNvCxnSpPr>
          <p:nvPr/>
        </p:nvCxnSpPr>
        <p:spPr>
          <a:xfrm>
            <a:off x="9619259" y="5008418"/>
            <a:ext cx="0" cy="353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67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SYSTEM MODULE</a:t>
            </a:r>
            <a:endParaRPr lang="en-IN" b="1" dirty="0"/>
          </a:p>
        </p:txBody>
      </p:sp>
      <p:sp>
        <p:nvSpPr>
          <p:cNvPr id="3" name="Text Placeholder 2"/>
          <p:cNvSpPr>
            <a:spLocks noGrp="1"/>
          </p:cNvSpPr>
          <p:nvPr>
            <p:ph type="body" idx="1"/>
          </p:nvPr>
        </p:nvSpPr>
        <p:spPr>
          <a:xfrm>
            <a:off x="546054" y="1900748"/>
            <a:ext cx="10844323" cy="3743068"/>
          </a:xfrm>
        </p:spPr>
        <p:txBody>
          <a:bodyPr/>
          <a:lstStyle/>
          <a:p>
            <a:pPr lvl="0" algn="just">
              <a:lnSpc>
                <a:spcPct val="150000"/>
              </a:lnSpc>
            </a:pPr>
            <a:r>
              <a:rPr lang="en-US" sz="1800" dirty="0">
                <a:latin typeface="Times New Roman" pitchFamily="18" charset="0"/>
                <a:cs typeface="Times New Roman" pitchFamily="18" charset="0"/>
              </a:rPr>
              <a:t>Module 1: Data collection </a:t>
            </a:r>
          </a:p>
          <a:p>
            <a:pPr lvl="0" algn="just">
              <a:lnSpc>
                <a:spcPct val="150000"/>
              </a:lnSpc>
            </a:pPr>
            <a:r>
              <a:rPr lang="en-US" sz="1800" dirty="0">
                <a:latin typeface="Times New Roman" pitchFamily="18" charset="0"/>
                <a:cs typeface="Times New Roman" pitchFamily="18" charset="0"/>
              </a:rPr>
              <a:t>Module 2: Data preprocessing</a:t>
            </a:r>
          </a:p>
          <a:p>
            <a:pPr lvl="0" algn="just">
              <a:lnSpc>
                <a:spcPct val="150000"/>
              </a:lnSpc>
            </a:pPr>
            <a:r>
              <a:rPr lang="en-US" sz="1800" dirty="0">
                <a:latin typeface="Times New Roman" pitchFamily="18" charset="0"/>
                <a:cs typeface="Times New Roman" pitchFamily="18" charset="0"/>
              </a:rPr>
              <a:t>Module 4</a:t>
            </a:r>
            <a:r>
              <a:rPr lang="en-US" sz="1800" dirty="0" smtClean="0">
                <a:latin typeface="Times New Roman" pitchFamily="18" charset="0"/>
                <a:cs typeface="Times New Roman" pitchFamily="18" charset="0"/>
              </a:rPr>
              <a:t>: Model Implementation </a:t>
            </a:r>
            <a:endParaRPr lang="en-US" sz="1800" dirty="0">
              <a:latin typeface="Times New Roman" pitchFamily="18" charset="0"/>
              <a:cs typeface="Times New Roman" pitchFamily="18" charset="0"/>
            </a:endParaRPr>
          </a:p>
          <a:p>
            <a:pPr lvl="0" algn="just">
              <a:lnSpc>
                <a:spcPct val="150000"/>
              </a:lnSpc>
            </a:pPr>
            <a:r>
              <a:rPr lang="en-US" sz="1800" dirty="0">
                <a:latin typeface="Times New Roman" pitchFamily="18" charset="0"/>
                <a:cs typeface="Times New Roman" pitchFamily="18" charset="0"/>
              </a:rPr>
              <a:t>Module 5: Prediction </a:t>
            </a:r>
          </a:p>
          <a:p>
            <a:pPr algn="just">
              <a:lnSpc>
                <a:spcPct val="150000"/>
              </a:lnSpc>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3828815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610" y="523433"/>
            <a:ext cx="7792290" cy="1021600"/>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MODULE DESCRIPTIONS</a:t>
            </a:r>
            <a:endParaRPr lang="en-IN" b="1" dirty="0"/>
          </a:p>
        </p:txBody>
      </p:sp>
      <p:sp>
        <p:nvSpPr>
          <p:cNvPr id="3" name="Text Placeholder 2"/>
          <p:cNvSpPr>
            <a:spLocks noGrp="1"/>
          </p:cNvSpPr>
          <p:nvPr>
            <p:ph type="body" idx="1"/>
          </p:nvPr>
        </p:nvSpPr>
        <p:spPr>
          <a:xfrm>
            <a:off x="156754" y="1825797"/>
            <a:ext cx="10992179" cy="4508770"/>
          </a:xfrm>
        </p:spPr>
        <p:txBody>
          <a:bodyPr/>
          <a:lstStyle/>
          <a:p>
            <a:pPr algn="just">
              <a:lnSpc>
                <a:spcPct val="150000"/>
              </a:lnSpc>
              <a:spcAft>
                <a:spcPts val="800"/>
              </a:spcAft>
              <a:buFont typeface="Wingdings" panose="05000000000000000000" pitchFamily="2" charset="2"/>
              <a:buChar char="q"/>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Module 1: Data</a:t>
            </a: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smtClean="0">
                <a:latin typeface="Times New Roman" panose="02020603050405020304" pitchFamily="18" charset="0"/>
                <a:ea typeface="Calibri" panose="020F0502020204030204" pitchFamily="34" charset="0"/>
                <a:cs typeface="Times New Roman" panose="02020603050405020304" pitchFamily="18" charset="0"/>
              </a:rPr>
              <a:t>Collection</a:t>
            </a:r>
          </a:p>
          <a:p>
            <a:pPr marL="135464" indent="0" algn="just">
              <a:lnSpc>
                <a:spcPct val="150000"/>
              </a:lnSpc>
              <a:spcAft>
                <a:spcPts val="800"/>
              </a:spcAft>
              <a:buNone/>
            </a:pPr>
            <a:r>
              <a:rPr lang="en-US" sz="1800" dirty="0">
                <a:latin typeface="Times New Roman" panose="02020603050405020304" pitchFamily="18" charset="0"/>
                <a:cs typeface="Times New Roman" panose="02020603050405020304" pitchFamily="18" charset="0"/>
              </a:rPr>
              <a:t>Data collection is the process of gathering and measuring information on variables of interest, in an established systematic fashion that enables one to answer stated research questions, test hypotheses, and evaluate outcomes. The data collection component of research is common to all fields of study including physical and social sciences, humanities, business, etc. While methods vary by discipline, the emphasis on ensuring accurate and honest collection remains the same.</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218206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9919F-ABC5-4B89-BFFC-3A7D3A055F76}"/>
              </a:ext>
            </a:extLst>
          </p:cNvPr>
          <p:cNvSpPr>
            <a:spLocks noGrp="1"/>
          </p:cNvSpPr>
          <p:nvPr>
            <p:ph type="title"/>
          </p:nvPr>
        </p:nvSpPr>
        <p:spPr>
          <a:xfrm>
            <a:off x="254833" y="523433"/>
            <a:ext cx="7842067" cy="1021600"/>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MODULE DESCRIPTIONS</a:t>
            </a:r>
            <a:endParaRPr lang="en-IN" dirty="0"/>
          </a:p>
        </p:txBody>
      </p:sp>
      <p:sp>
        <p:nvSpPr>
          <p:cNvPr id="3" name="Text Placeholder 2">
            <a:extLst>
              <a:ext uri="{FF2B5EF4-FFF2-40B4-BE49-F238E27FC236}">
                <a16:creationId xmlns:a16="http://schemas.microsoft.com/office/drawing/2014/main" xmlns="" id="{6010677C-02D4-49FC-928B-33D084DD9DB2}"/>
              </a:ext>
            </a:extLst>
          </p:cNvPr>
          <p:cNvSpPr>
            <a:spLocks noGrp="1"/>
          </p:cNvSpPr>
          <p:nvPr>
            <p:ph type="body" idx="1"/>
          </p:nvPr>
        </p:nvSpPr>
        <p:spPr>
          <a:xfrm>
            <a:off x="254833" y="1813810"/>
            <a:ext cx="10411097" cy="4637314"/>
          </a:xfrm>
        </p:spPr>
        <p:txBody>
          <a:bodyPr/>
          <a:lstStyle/>
          <a:p>
            <a:pPr>
              <a:lnSpc>
                <a:spcPct val="150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Module 2: </a:t>
            </a:r>
            <a:r>
              <a:rPr lang="en-IN" sz="1800" b="1" dirty="0">
                <a:latin typeface="Times New Roman" panose="02020603050405020304" pitchFamily="18" charset="0"/>
                <a:ea typeface="Calibri" panose="020F0502020204030204" pitchFamily="34" charset="0"/>
                <a:cs typeface="Times New Roman" panose="02020603050405020304" pitchFamily="18" charset="0"/>
              </a:rPr>
              <a:t>Data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Pre-Processing</a:t>
            </a:r>
          </a:p>
          <a:p>
            <a:pPr indent="457200" algn="just">
              <a:lnSpc>
                <a:spcPct val="150000"/>
              </a:lnSpc>
              <a:spcAft>
                <a:spcPts val="600"/>
              </a:spcAft>
            </a:pPr>
            <a:r>
              <a:rPr lang="en-US" sz="1800" dirty="0">
                <a:latin typeface="Times New Roman" pitchFamily="18" charset="0"/>
                <a:cs typeface="Times New Roman" pitchFamily="18" charset="0"/>
              </a:rPr>
              <a:t>Data preprocessing, a component of data preparation, describes any type of processing performed on raw data to prepare it for another data processing procedure. It has traditionally been an important preliminary step for the data mining process.</a:t>
            </a:r>
          </a:p>
          <a:p>
            <a:pPr indent="457200" algn="just">
              <a:lnSpc>
                <a:spcPct val="150000"/>
              </a:lnSpc>
              <a:spcAft>
                <a:spcPts val="600"/>
              </a:spcAft>
            </a:pPr>
            <a:r>
              <a:rPr lang="en-US" sz="1800" dirty="0">
                <a:latin typeface="Times New Roman" pitchFamily="18" charset="0"/>
                <a:cs typeface="Times New Roman" pitchFamily="18" charset="0"/>
              </a:rPr>
              <a:t>Data preprocessing is essential before its actual use. Data preprocessing is the concept of changing the raw data into a clean data set. The dataset is preprocessed in order to check missing values, noisy data, and other inconsistencies before executing it to the algorithm.</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510628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92" y="523433"/>
            <a:ext cx="7932008" cy="1021600"/>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MODULE DESCRIPTIONS</a:t>
            </a:r>
            <a:endParaRPr lang="en-IN" b="1" dirty="0"/>
          </a:p>
        </p:txBody>
      </p:sp>
      <p:sp>
        <p:nvSpPr>
          <p:cNvPr id="5" name="Slide Number Placeholder 4"/>
          <p:cNvSpPr>
            <a:spLocks noGrp="1"/>
          </p:cNvSpPr>
          <p:nvPr>
            <p:ph type="sldNum" idx="12"/>
          </p:nvPr>
        </p:nvSpPr>
        <p:spPr/>
        <p:txBody>
          <a:bodyPr/>
          <a:lstStyle/>
          <a:p>
            <a:fld id="{00000000-1234-1234-1234-123412341234}" type="slidenum">
              <a:rPr lang="en" smtClean="0"/>
              <a:pPr/>
              <a:t>14</a:t>
            </a:fld>
            <a:endParaRPr lang="en"/>
          </a:p>
        </p:txBody>
      </p:sp>
      <p:sp>
        <p:nvSpPr>
          <p:cNvPr id="6" name="Text Placeholder 5">
            <a:extLst>
              <a:ext uri="{FF2B5EF4-FFF2-40B4-BE49-F238E27FC236}">
                <a16:creationId xmlns:a16="http://schemas.microsoft.com/office/drawing/2014/main" xmlns="" id="{8708207C-0611-489B-8FD7-579A7070FB88}"/>
              </a:ext>
            </a:extLst>
          </p:cNvPr>
          <p:cNvSpPr>
            <a:spLocks noGrp="1"/>
          </p:cNvSpPr>
          <p:nvPr>
            <p:ph type="body" idx="1"/>
          </p:nvPr>
        </p:nvSpPr>
        <p:spPr>
          <a:xfrm>
            <a:off x="300446" y="1870769"/>
            <a:ext cx="10552432" cy="4463798"/>
          </a:xfrm>
        </p:spPr>
        <p:txBody>
          <a:bodyPr/>
          <a:lstStyle/>
          <a:p>
            <a:pPr algn="just">
              <a:lnSpc>
                <a:spcPct val="150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Module </a:t>
            </a:r>
            <a:r>
              <a:rPr lang="en-IN" sz="1800" b="1" dirty="0">
                <a:latin typeface="Times New Roman" panose="02020603050405020304" pitchFamily="18" charset="0"/>
                <a:ea typeface="Calibri" panose="020F0502020204030204" pitchFamily="34" charset="0"/>
                <a:cs typeface="Times New Roman" panose="02020603050405020304" pitchFamily="18" charset="0"/>
              </a:rPr>
              <a:t>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latin typeface="Times New Roman" pitchFamily="18" charset="0"/>
                <a:cs typeface="Times New Roman" pitchFamily="18" charset="0"/>
              </a:rPr>
              <a:t>Model implementation </a:t>
            </a:r>
          </a:p>
          <a:p>
            <a:pPr marL="135464" indent="0">
              <a:lnSpc>
                <a:spcPct val="150000"/>
              </a:lnSpc>
              <a:buNone/>
            </a:pPr>
            <a:r>
              <a:rPr lang="en-US" sz="1800" dirty="0" smtClean="0">
                <a:latin typeface="Times New Roman" panose="02020603050405020304" pitchFamily="18" charset="0"/>
                <a:cs typeface="Times New Roman" pitchFamily="18" charset="0"/>
              </a:rPr>
              <a:t>The </a:t>
            </a:r>
            <a:r>
              <a:rPr lang="en-US" sz="1800" dirty="0">
                <a:latin typeface="Times New Roman" panose="02020603050405020304" pitchFamily="18" charset="0"/>
                <a:cs typeface="Times New Roman" pitchFamily="18" charset="0"/>
              </a:rPr>
              <a:t>algorithms used for this project is Adabooster, Alexnet and Restnet</a:t>
            </a:r>
          </a:p>
          <a:p>
            <a:pPr>
              <a:lnSpc>
                <a:spcPct val="150000"/>
              </a:lnSpc>
            </a:pPr>
            <a:r>
              <a:rPr lang="en-US" sz="1800" b="1" dirty="0">
                <a:latin typeface="Times New Roman" panose="02020603050405020304" pitchFamily="18" charset="0"/>
                <a:cs typeface="Times New Roman" pitchFamily="18" charset="0"/>
              </a:rPr>
              <a:t>Adabooster</a:t>
            </a:r>
            <a:r>
              <a:rPr lang="en-US" sz="1800" b="1" dirty="0" smtClean="0">
                <a:latin typeface="Times New Roman" panose="02020603050405020304" pitchFamily="18" charset="0"/>
                <a:cs typeface="Times New Roman"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An AdaBoost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lang="en-US" sz="18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2059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68" y="523433"/>
            <a:ext cx="7683432" cy="1021600"/>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MODULE DESCRIPTIONS</a:t>
            </a:r>
            <a:endParaRPr lang="en-IN" dirty="0"/>
          </a:p>
        </p:txBody>
      </p:sp>
      <p:sp>
        <p:nvSpPr>
          <p:cNvPr id="3" name="Text Placeholder 2"/>
          <p:cNvSpPr>
            <a:spLocks noGrp="1"/>
          </p:cNvSpPr>
          <p:nvPr>
            <p:ph type="body" idx="1"/>
          </p:nvPr>
        </p:nvSpPr>
        <p:spPr>
          <a:xfrm>
            <a:off x="521157" y="1804160"/>
            <a:ext cx="9942760" cy="4636397"/>
          </a:xfrm>
        </p:spPr>
        <p:txBody>
          <a:bodyPr/>
          <a:lstStyle/>
          <a:p>
            <a:pPr marL="135464" indent="0">
              <a:buNone/>
            </a:pPr>
            <a:r>
              <a:rPr lang="en-US" sz="2800" b="1" dirty="0" err="1" smtClean="0">
                <a:latin typeface="Times New Roman" panose="02020603050405020304" pitchFamily="18" charset="0"/>
                <a:cs typeface="Times New Roman" panose="02020603050405020304" pitchFamily="18" charset="0"/>
              </a:rPr>
              <a:t>Alexnet</a:t>
            </a:r>
            <a:endParaRPr lang="en-US" sz="2800" b="1" dirty="0" smtClean="0">
              <a:latin typeface="Times New Roman" panose="02020603050405020304" pitchFamily="18" charset="0"/>
              <a:cs typeface="Times New Roman" panose="02020603050405020304" pitchFamily="18" charset="0"/>
            </a:endParaRPr>
          </a:p>
          <a:p>
            <a:pPr marL="135464" indent="0" algn="just">
              <a:lnSpc>
                <a:spcPct val="150000"/>
              </a:lnSpc>
              <a:buNone/>
            </a:pPr>
            <a:r>
              <a:rPr lang="en-US" sz="1800" dirty="0" smtClean="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Alexnet</a:t>
            </a:r>
            <a:r>
              <a:rPr lang="en-US" sz="1800" dirty="0">
                <a:latin typeface="Times New Roman" panose="02020603050405020304" pitchFamily="18" charset="0"/>
                <a:cs typeface="Times New Roman" panose="02020603050405020304" pitchFamily="18" charset="0"/>
              </a:rPr>
              <a:t> has eight layers with learnable parameters. The model consists of five layers with a combination of max pooling followed by 3 fully connected layers and they use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activation in each of these layers except the output </a:t>
            </a:r>
            <a:r>
              <a:rPr lang="en-US" sz="1800" dirty="0" smtClean="0">
                <a:latin typeface="Times New Roman" panose="02020603050405020304" pitchFamily="18" charset="0"/>
                <a:cs typeface="Times New Roman" panose="02020603050405020304" pitchFamily="18" charset="0"/>
              </a:rPr>
              <a:t>layer.</a:t>
            </a:r>
          </a:p>
          <a:p>
            <a:pPr marL="135464" indent="0" algn="just">
              <a:lnSpc>
                <a:spcPct val="150000"/>
              </a:lnSpc>
              <a:buNone/>
            </a:pPr>
            <a:r>
              <a:rPr lang="en-US" sz="2800" b="1" dirty="0" smtClean="0">
                <a:latin typeface="Times New Roman" panose="02020603050405020304" pitchFamily="18" charset="0"/>
                <a:cs typeface="Times New Roman" panose="02020603050405020304" pitchFamily="18" charset="0"/>
              </a:rPr>
              <a:t>Resnet</a:t>
            </a:r>
          </a:p>
          <a:p>
            <a:pPr marL="135464" indent="0" algn="just">
              <a:lnSpc>
                <a:spcPct val="150000"/>
              </a:lnSpc>
              <a:buNone/>
            </a:pPr>
            <a:r>
              <a:rPr lang="en-US" sz="1800" dirty="0">
                <a:latin typeface="Times New Roman" panose="02020603050405020304" pitchFamily="18" charset="0"/>
                <a:cs typeface="Times New Roman" panose="02020603050405020304" pitchFamily="18" charset="0"/>
              </a:rPr>
              <a:t>The original ResNet architecture was ResNet-34, which comprised 34 weighted layers. It provided a novel way to add more convolutional layers to a CNN, without running into the vanishing gradient problem, using the concept of shortcut connections. A shortcut connection “skips over” some layers, converting a regular network to a residual network</a:t>
            </a:r>
            <a:endParaRPr lang="en-US" sz="1800" dirty="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16423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80" y="677197"/>
            <a:ext cx="7850320" cy="777895"/>
          </a:xfrm>
        </p:spPr>
        <p:txBody>
          <a:bodyPr/>
          <a:lstStyle/>
          <a:p>
            <a:r>
              <a:rPr lang="en-IN" b="1" dirty="0">
                <a:latin typeface="Times New Roman" panose="02020603050405020304" pitchFamily="18" charset="0"/>
                <a:cs typeface="Times New Roman" panose="02020603050405020304" pitchFamily="18" charset="0"/>
              </a:rPr>
              <a:t>MODULE DESCRIPTIONS</a:t>
            </a:r>
            <a:endParaRPr lang="en-IN" b="1" dirty="0"/>
          </a:p>
        </p:txBody>
      </p:sp>
      <p:sp>
        <p:nvSpPr>
          <p:cNvPr id="3" name="Text Placeholder 2"/>
          <p:cNvSpPr>
            <a:spLocks noGrp="1"/>
          </p:cNvSpPr>
          <p:nvPr>
            <p:ph type="body" idx="1"/>
          </p:nvPr>
        </p:nvSpPr>
        <p:spPr>
          <a:xfrm>
            <a:off x="195944" y="1840250"/>
            <a:ext cx="11160426" cy="4762550"/>
          </a:xfrm>
        </p:spPr>
        <p:txBody>
          <a:bodyPr/>
          <a:lstStyle/>
          <a:p>
            <a:pPr marL="135464" lvl="0" indent="0" algn="just">
              <a:lnSpc>
                <a:spcPct val="150000"/>
              </a:lnSpc>
              <a:buNone/>
            </a:pPr>
            <a:r>
              <a:rPr lang="en-US" sz="1800" b="1" dirty="0">
                <a:latin typeface="Times New Roman" pitchFamily="18" charset="0"/>
                <a:cs typeface="Times New Roman" panose="02020603050405020304" pitchFamily="18" charset="0"/>
              </a:rPr>
              <a:t>Module 5: Prediction</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lnSpc>
                <a:spcPct val="150000"/>
              </a:lnSpc>
              <a:buFont typeface="Wingdings" panose="05000000000000000000" pitchFamily="2" charset="2"/>
              <a:buChar char="§"/>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Based on the three Algorithms Ada Booster, AlexNet, Resnet we compare the Accuracy Score.</a:t>
            </a:r>
          </a:p>
          <a:p>
            <a:pPr algn="just">
              <a:lnSpc>
                <a:spcPct val="150000"/>
              </a:lnSpc>
              <a:buFont typeface="Wingdings" panose="05000000000000000000" pitchFamily="2" charset="2"/>
              <a:buChar char="§"/>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By  comparing these Accuracies we get the best model by highest accuracy.               </a:t>
            </a:r>
            <a:endParaRPr lang="en-US" sz="18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45316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21" y="523433"/>
            <a:ext cx="8319541" cy="1021600"/>
          </a:xfrm>
        </p:spPr>
        <p:txBody>
          <a:bodyPr/>
          <a:lstStyle/>
          <a:p>
            <a:r>
              <a:rPr lang="en-US" b="1" dirty="0">
                <a:latin typeface="Times New Roman" pitchFamily="18" charset="0"/>
                <a:cs typeface="Times New Roman" pitchFamily="18" charset="0"/>
              </a:rPr>
              <a:t>SOFTWARE REQUIREMENTS</a:t>
            </a:r>
            <a:endParaRPr lang="en-IN" b="1" dirty="0"/>
          </a:p>
        </p:txBody>
      </p:sp>
      <p:sp>
        <p:nvSpPr>
          <p:cNvPr id="3" name="Text Placeholder 2"/>
          <p:cNvSpPr>
            <a:spLocks noGrp="1"/>
          </p:cNvSpPr>
          <p:nvPr>
            <p:ph type="body" idx="1"/>
          </p:nvPr>
        </p:nvSpPr>
        <p:spPr>
          <a:xfrm>
            <a:off x="1085700" y="2050651"/>
            <a:ext cx="10864475" cy="3712840"/>
          </a:xfrm>
        </p:spPr>
        <p:txBody>
          <a:bodyPr/>
          <a:lstStyle/>
          <a:p>
            <a:pPr algn="just" defTabSz="1147205">
              <a:lnSpc>
                <a:spcPct val="150000"/>
              </a:lnSpc>
              <a:buFont typeface="Wingdings" panose="05000000000000000000" pitchFamily="2" charset="2"/>
              <a:buChar char="q"/>
            </a:pPr>
            <a:r>
              <a:rPr lang="en-US" sz="1800" dirty="0">
                <a:solidFill>
                  <a:srgbClr val="000000"/>
                </a:solidFill>
                <a:latin typeface="Times New Roman" pitchFamily="18" charset="0"/>
                <a:cs typeface="Times New Roman" pitchFamily="18" charset="0"/>
              </a:rPr>
              <a:t>Operating System     :   Windows 7,8,10 (64 bit)</a:t>
            </a:r>
          </a:p>
          <a:p>
            <a:pPr algn="just">
              <a:lnSpc>
                <a:spcPct val="150000"/>
              </a:lnSpc>
              <a:buFont typeface="Wingdings" panose="05000000000000000000" pitchFamily="2" charset="2"/>
              <a:buChar char="q"/>
              <a:tabLst>
                <a:tab pos="5736023" algn="l"/>
              </a:tabLst>
            </a:pPr>
            <a:r>
              <a:rPr lang="en-US" sz="1800" dirty="0">
                <a:solidFill>
                  <a:srgbClr val="000000"/>
                </a:solidFill>
                <a:latin typeface="Times New Roman" pitchFamily="18" charset="0"/>
                <a:cs typeface="Times New Roman" pitchFamily="18" charset="0"/>
              </a:rPr>
              <a:t>Software                   :    Python </a:t>
            </a:r>
          </a:p>
          <a:p>
            <a:pPr algn="just">
              <a:lnSpc>
                <a:spcPct val="150000"/>
              </a:lnSpc>
              <a:buFont typeface="Wingdings" panose="05000000000000000000" pitchFamily="2" charset="2"/>
              <a:buChar char="q"/>
              <a:tabLst>
                <a:tab pos="5736023" algn="l"/>
              </a:tabLst>
            </a:pPr>
            <a:r>
              <a:rPr lang="en-US" sz="1800" dirty="0">
                <a:solidFill>
                  <a:srgbClr val="000000"/>
                </a:solidFill>
                <a:latin typeface="Times New Roman" pitchFamily="18" charset="0"/>
                <a:cs typeface="Times New Roman" pitchFamily="18" charset="0"/>
              </a:rPr>
              <a:t>Tools                        :    Anaconda (Jupyter notebook IDE)</a:t>
            </a:r>
          </a:p>
          <a:p>
            <a:pPr>
              <a:lnSpc>
                <a:spcPct val="150000"/>
              </a:lnSpc>
              <a:buFont typeface="Wingdings" panose="05000000000000000000" pitchFamily="2" charset="2"/>
              <a:buChar char="q"/>
            </a:pPr>
            <a:endParaRPr lang="en-IN" sz="1800" dirty="0">
              <a:solidFill>
                <a:srgbClr val="000000"/>
              </a:solidFill>
            </a:endParaRPr>
          </a:p>
        </p:txBody>
      </p:sp>
      <p:sp>
        <p:nvSpPr>
          <p:cNvPr id="5" name="Slide Number Placeholder 4"/>
          <p:cNvSpPr>
            <a:spLocks noGrp="1"/>
          </p:cNvSpPr>
          <p:nvPr>
            <p:ph type="sldNum" idx="12"/>
          </p:nvPr>
        </p:nvSpPr>
        <p:spPr/>
        <p:txBody>
          <a:bodyPr/>
          <a:lstStyle/>
          <a:p>
            <a:fld id="{00000000-1234-1234-1234-123412341234}" type="slidenum">
              <a:rPr lang="en" smtClean="0"/>
              <a:pPr/>
              <a:t>17</a:t>
            </a:fld>
            <a:endParaRPr lang="en"/>
          </a:p>
        </p:txBody>
      </p:sp>
    </p:spTree>
    <p:extLst>
      <p:ext uri="{BB962C8B-B14F-4D97-AF65-F5344CB8AC3E}">
        <p14:creationId xmlns:p14="http://schemas.microsoft.com/office/powerpoint/2010/main" val="340781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52" y="523433"/>
            <a:ext cx="8739266" cy="1021600"/>
          </a:xfrm>
        </p:spPr>
        <p:txBody>
          <a:bodyPr/>
          <a:lstStyle/>
          <a:p>
            <a:pPr>
              <a:lnSpc>
                <a:spcPct val="150000"/>
              </a:lnSpc>
            </a:pPr>
            <a:r>
              <a:rPr lang="en-US" b="1" dirty="0">
                <a:latin typeface="Times New Roman" pitchFamily="18" charset="0"/>
                <a:cs typeface="Times New Roman" pitchFamily="18" charset="0"/>
              </a:rPr>
              <a:t>HARDWARE REQUIREMENTS</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085700" y="1974903"/>
            <a:ext cx="10562195" cy="3708148"/>
          </a:xfrm>
        </p:spPr>
        <p:txBody>
          <a:bodyPr/>
          <a:lstStyle/>
          <a:p>
            <a:pPr lvl="0">
              <a:lnSpc>
                <a:spcPct val="150000"/>
              </a:lnSpc>
              <a:buFont typeface="Wingdings" panose="05000000000000000000" pitchFamily="2" charset="2"/>
              <a:buChar char="q"/>
            </a:pPr>
            <a:r>
              <a:rPr lang="en-US" sz="1800" dirty="0">
                <a:solidFill>
                  <a:srgbClr val="000000"/>
                </a:solidFill>
                <a:latin typeface="Times New Roman" pitchFamily="18" charset="0"/>
                <a:cs typeface="Times New Roman" pitchFamily="18" charset="0"/>
              </a:rPr>
              <a:t>Hard Disk		:	500GB and above</a:t>
            </a:r>
          </a:p>
          <a:p>
            <a:pPr lvl="0">
              <a:lnSpc>
                <a:spcPct val="150000"/>
              </a:lnSpc>
              <a:buFont typeface="Wingdings" panose="05000000000000000000" pitchFamily="2" charset="2"/>
              <a:buChar char="q"/>
            </a:pPr>
            <a:r>
              <a:rPr lang="en-US" sz="1800" dirty="0">
                <a:solidFill>
                  <a:srgbClr val="000000"/>
                </a:solidFill>
                <a:latin typeface="Times New Roman" pitchFamily="18" charset="0"/>
                <a:cs typeface="Times New Roman" pitchFamily="18" charset="0"/>
              </a:rPr>
              <a:t>RAM		: 	4GB and above</a:t>
            </a:r>
          </a:p>
          <a:p>
            <a:pPr lvl="0">
              <a:lnSpc>
                <a:spcPct val="150000"/>
              </a:lnSpc>
              <a:buFont typeface="Wingdings" panose="05000000000000000000" pitchFamily="2" charset="2"/>
              <a:buChar char="q"/>
            </a:pPr>
            <a:r>
              <a:rPr lang="en-US" sz="1800" dirty="0">
                <a:solidFill>
                  <a:srgbClr val="000000"/>
                </a:solidFill>
                <a:latin typeface="Times New Roman" pitchFamily="18" charset="0"/>
                <a:cs typeface="Times New Roman" pitchFamily="18" charset="0"/>
              </a:rPr>
              <a:t>Processor		:	I5 and above</a:t>
            </a:r>
          </a:p>
          <a:p>
            <a:pPr marL="135463" indent="0">
              <a:lnSpc>
                <a:spcPct val="150000"/>
              </a:lnSpc>
              <a:buNone/>
            </a:pPr>
            <a:endParaRPr lang="en-IN" sz="1800" dirty="0">
              <a:solidFill>
                <a:srgbClr val="000000"/>
              </a:solidFill>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a:lnSpc>
                <a:spcPct val="150000"/>
              </a:lnSpc>
            </a:pPr>
            <a:fld id="{00000000-1234-1234-1234-123412341234}" type="slidenum">
              <a:rPr lang="en" sz="2133">
                <a:solidFill>
                  <a:srgbClr val="000000"/>
                </a:solidFill>
                <a:latin typeface="Times New Roman" pitchFamily="18" charset="0"/>
                <a:cs typeface="Times New Roman" pitchFamily="18" charset="0"/>
              </a:rPr>
              <a:pPr>
                <a:lnSpc>
                  <a:spcPct val="150000"/>
                </a:lnSpc>
              </a:pPr>
              <a:t>18</a:t>
            </a:fld>
            <a:endParaRPr lang="en" sz="2133">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1489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3" y="523433"/>
            <a:ext cx="7857057" cy="1021600"/>
          </a:xfrm>
        </p:spPr>
        <p:txBody>
          <a:bodyPr/>
          <a:lstStyle/>
          <a:p>
            <a:r>
              <a:rPr lang="en-US" b="1" dirty="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19</a:t>
            </a:fld>
            <a:endParaRPr lang="en"/>
          </a:p>
        </p:txBody>
      </p:sp>
      <p:sp>
        <p:nvSpPr>
          <p:cNvPr id="6" name="Text Placeholder 5">
            <a:extLst>
              <a:ext uri="{FF2B5EF4-FFF2-40B4-BE49-F238E27FC236}">
                <a16:creationId xmlns:a16="http://schemas.microsoft.com/office/drawing/2014/main" xmlns="" id="{AF18DA38-E24D-4257-ACFD-A11090E03475}"/>
              </a:ext>
            </a:extLst>
          </p:cNvPr>
          <p:cNvSpPr>
            <a:spLocks noGrp="1"/>
          </p:cNvSpPr>
          <p:nvPr>
            <p:ph type="body" idx="1"/>
          </p:nvPr>
        </p:nvSpPr>
        <p:spPr>
          <a:xfrm>
            <a:off x="269562" y="1747198"/>
            <a:ext cx="10604765" cy="4958402"/>
          </a:xfrm>
        </p:spPr>
        <p:txBody>
          <a:bodyPr/>
          <a:lstStyle/>
          <a:p>
            <a:endParaRPr lang="en-IN" sz="1800" dirty="0">
              <a:solidFill>
                <a:schemeClr val="bg2"/>
              </a:solidFill>
              <a:latin typeface="Times New Roman" panose="02020603050405020304" pitchFamily="18" charset="0"/>
              <a:cs typeface="Times New Roman" panose="02020603050405020304" pitchFamily="18" charset="0"/>
            </a:endParaRPr>
          </a:p>
        </p:txBody>
      </p:sp>
      <p:sp>
        <p:nvSpPr>
          <p:cNvPr id="3" name="Rectangle 2"/>
          <p:cNvSpPr/>
          <p:nvPr/>
        </p:nvSpPr>
        <p:spPr>
          <a:xfrm>
            <a:off x="269561" y="1747198"/>
            <a:ext cx="10277211" cy="3416320"/>
          </a:xfrm>
          <a:prstGeom prst="rect">
            <a:avLst/>
          </a:prstGeom>
        </p:spPr>
        <p:txBody>
          <a:bodyPr wrap="square">
            <a:spAutoFit/>
          </a:bodyPr>
          <a:lstStyle/>
          <a:p>
            <a:pPr algn="just">
              <a:lnSpc>
                <a:spcPct val="150000"/>
              </a:lnSpc>
            </a:pP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Eventually</a:t>
            </a:r>
            <a:r>
              <a:rPr lang="en-US" dirty="0">
                <a:latin typeface="Times New Roman" panose="02020603050405020304" pitchFamily="18" charset="0"/>
                <a:cs typeface="Times New Roman" panose="02020603050405020304" pitchFamily="18" charset="0"/>
              </a:rPr>
              <a:t>, to attain the higher accuracy training database need to be proper and fitting features are expected during the feature extraction. Consequently, accuracy can be increased in the future by performing different features.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Based on the three Algorithms Ada Booster, AlexNet, Resnet we compare the Accuracy </a:t>
            </a:r>
            <a:r>
              <a:rPr lang="en-US" dirty="0" smtClean="0">
                <a:latin typeface="Times New Roman" pitchFamily="18" charset="0"/>
                <a:cs typeface="Times New Roman" pitchFamily="18" charset="0"/>
              </a:rPr>
              <a:t>Score. </a:t>
            </a:r>
          </a:p>
          <a:p>
            <a:pPr marL="285750" indent="-285750" algn="just">
              <a:lnSpc>
                <a:spcPct val="150000"/>
              </a:lnSpc>
              <a:buFont typeface="Arial" panose="020B0604020202020204" pitchFamily="34" charset="0"/>
              <a:buChar char="•"/>
            </a:pPr>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comparing these Accuracies we get the best model by highest accuracy.               </a:t>
            </a: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25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10359" y="1466192"/>
            <a:ext cx="9821917" cy="3957145"/>
          </a:xfrm>
          <a:prstGeom prst="rect">
            <a:avLst/>
          </a:prstGeom>
        </p:spPr>
        <p:txBody>
          <a:bodyPr spcFirstLastPara="1" vert="horz" wrap="square" lIns="121900" tIns="121900" rIns="121900" bIns="121900" rtlCol="0" anchor="ctr" anchorCtr="0">
            <a:noAutofit/>
          </a:bodyPr>
          <a:lstStyle/>
          <a:p>
            <a:pPr algn="ctr"/>
            <a:r>
              <a:rPr lang="en-US" sz="4800" b="1" dirty="0">
                <a:latin typeface="Times New Roman" panose="02020603050405020304" pitchFamily="18" charset="0"/>
                <a:cs typeface="Times New Roman" panose="02020603050405020304" pitchFamily="18" charset="0"/>
              </a:rPr>
              <a:t>Breast Cancer Detection Using Deep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62" y="523433"/>
            <a:ext cx="7887038" cy="1021600"/>
          </a:xfrm>
        </p:spPr>
        <p:txBody>
          <a:bodyPr/>
          <a:lstStyle/>
          <a:p>
            <a:r>
              <a:rPr lang="en-US" b="1" dirty="0">
                <a:latin typeface="Times New Roman" panose="02020603050405020304" pitchFamily="18" charset="0"/>
                <a:cs typeface="Times New Roman" panose="02020603050405020304" pitchFamily="18" charset="0"/>
              </a:rPr>
              <a:t>REFRENCES</a:t>
            </a:r>
            <a:endParaRPr lang="en-IN" b="1" dirty="0"/>
          </a:p>
        </p:txBody>
      </p:sp>
      <p:sp>
        <p:nvSpPr>
          <p:cNvPr id="3" name="Text Placeholder 2"/>
          <p:cNvSpPr>
            <a:spLocks noGrp="1"/>
          </p:cNvSpPr>
          <p:nvPr>
            <p:ph type="body" idx="1"/>
          </p:nvPr>
        </p:nvSpPr>
        <p:spPr>
          <a:xfrm>
            <a:off x="209862" y="1918649"/>
            <a:ext cx="11282091" cy="6191681"/>
          </a:xfrm>
        </p:spPr>
        <p:txBody>
          <a:bodyPr/>
          <a:lstStyle/>
          <a:p>
            <a:pPr algn="just">
              <a:lnSpc>
                <a:spcPct val="150000"/>
              </a:lnSpc>
            </a:pPr>
            <a:r>
              <a:rPr lang="it-IT" sz="1800" dirty="0">
                <a:latin typeface="Times New Roman" panose="02020603050405020304" pitchFamily="18" charset="0"/>
                <a:cs typeface="Times New Roman" panose="02020603050405020304" pitchFamily="18" charset="0"/>
              </a:rPr>
              <a:t>[1] Mohamed Abdel-Nasser, Antonio Moreno, </a:t>
            </a:r>
            <a:r>
              <a:rPr lang="en-IN" sz="1800" dirty="0">
                <a:latin typeface="Times New Roman" panose="02020603050405020304" pitchFamily="18" charset="0"/>
                <a:cs typeface="Times New Roman" panose="02020603050405020304" pitchFamily="18" charset="0"/>
              </a:rPr>
              <a:t>Mohamed A. Abdel </a:t>
            </a:r>
            <a:r>
              <a:rPr lang="en-IN" sz="1800" dirty="0" err="1">
                <a:latin typeface="Times New Roman" panose="02020603050405020304" pitchFamily="18" charset="0"/>
                <a:cs typeface="Times New Roman" panose="02020603050405020304" pitchFamily="18" charset="0"/>
              </a:rPr>
              <a:t>wahab</a:t>
            </a:r>
            <a:r>
              <a:rPr lang="en-IN" sz="1800" dirty="0">
                <a:latin typeface="Times New Roman" panose="02020603050405020304" pitchFamily="18" charset="0"/>
                <a:cs typeface="Times New Roman" panose="02020603050405020304" pitchFamily="18" charset="0"/>
              </a:rPr>
              <a:t>, Adel Saleh, Saddam </a:t>
            </a:r>
            <a:r>
              <a:rPr lang="en-US" sz="1800" dirty="0">
                <a:latin typeface="Times New Roman" panose="02020603050405020304" pitchFamily="18" charset="0"/>
                <a:cs typeface="Times New Roman" panose="02020603050405020304" pitchFamily="18" charset="0"/>
              </a:rPr>
              <a:t>Abdulwahab1, Vivek K. Singh and Domenech </a:t>
            </a:r>
            <a:r>
              <a:rPr lang="en-US" sz="1800" dirty="0" err="1">
                <a:latin typeface="Times New Roman" panose="02020603050405020304" pitchFamily="18" charset="0"/>
                <a:cs typeface="Times New Roman" panose="02020603050405020304" pitchFamily="18" charset="0"/>
              </a:rPr>
              <a:t>Puig,“Matching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Tumour</a:t>
            </a:r>
            <a:r>
              <a:rPr lang="en-US" sz="1800" dirty="0">
                <a:latin typeface="Times New Roman" panose="02020603050405020304" pitchFamily="18" charset="0"/>
                <a:cs typeface="Times New Roman" panose="02020603050405020304" pitchFamily="18" charset="0"/>
              </a:rPr>
              <a:t> Candidate Points in Multiple Mammographic Views for Breast Cancer </a:t>
            </a:r>
            <a:r>
              <a:rPr lang="en-IN" sz="1800" dirty="0">
                <a:latin typeface="Times New Roman" panose="02020603050405020304" pitchFamily="18" charset="0"/>
                <a:cs typeface="Times New Roman" panose="02020603050405020304" pitchFamily="18" charset="0"/>
              </a:rPr>
              <a:t>Detection</a:t>
            </a:r>
            <a:r>
              <a:rPr lang="en-IN"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2] F. F. Ting, K. S. Sim, “Self- regulated Multilayer Perceptron Neural Network for Breast Cancer </a:t>
            </a:r>
            <a:r>
              <a:rPr lang="en-IN" sz="1800" dirty="0">
                <a:latin typeface="Times New Roman" panose="02020603050405020304" pitchFamily="18" charset="0"/>
                <a:cs typeface="Times New Roman" panose="02020603050405020304" pitchFamily="18" charset="0"/>
              </a:rPr>
              <a:t>Classification”, International Conference on </a:t>
            </a:r>
            <a:r>
              <a:rPr lang="en-US" sz="1800" dirty="0">
                <a:latin typeface="Times New Roman" panose="02020603050405020304" pitchFamily="18" charset="0"/>
                <a:cs typeface="Times New Roman" panose="02020603050405020304" pitchFamily="18" charset="0"/>
              </a:rPr>
              <a:t>Robotics, </a:t>
            </a:r>
            <a:r>
              <a:rPr lang="en-US" sz="1800" dirty="0" err="1">
                <a:latin typeface="Times New Roman" panose="02020603050405020304" pitchFamily="18" charset="0"/>
                <a:cs typeface="Times New Roman" panose="02020603050405020304" pitchFamily="18" charset="0"/>
              </a:rPr>
              <a:t>Automotion</a:t>
            </a:r>
            <a:r>
              <a:rPr lang="en-US" sz="1800" dirty="0">
                <a:latin typeface="Times New Roman" panose="02020603050405020304" pitchFamily="18" charset="0"/>
                <a:cs typeface="Times New Roman" panose="02020603050405020304" pitchFamily="18" charset="0"/>
              </a:rPr>
              <a:t> and Sciences (ICORAS), </a:t>
            </a:r>
            <a:r>
              <a:rPr lang="en-IN" sz="1800" dirty="0" smtClean="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[3] Mohamed A. </a:t>
            </a:r>
            <a:r>
              <a:rPr lang="en-US" sz="1800" dirty="0" err="1">
                <a:latin typeface="Times New Roman" panose="02020603050405020304" pitchFamily="18" charset="0"/>
                <a:cs typeface="Times New Roman" panose="02020603050405020304" pitchFamily="18" charset="0"/>
              </a:rPr>
              <a:t>Berbar</a:t>
            </a:r>
            <a:r>
              <a:rPr lang="en-US" sz="1800" dirty="0">
                <a:latin typeface="Times New Roman" panose="02020603050405020304" pitchFamily="18" charset="0"/>
                <a:cs typeface="Times New Roman" panose="02020603050405020304" pitchFamily="18" charset="0"/>
              </a:rPr>
              <a:t>, “Hybrid methods for feature </a:t>
            </a:r>
            <a:r>
              <a:rPr lang="en-IN" sz="1800" dirty="0">
                <a:latin typeface="Times New Roman" panose="02020603050405020304" pitchFamily="18" charset="0"/>
                <a:cs typeface="Times New Roman" panose="02020603050405020304" pitchFamily="18" charset="0"/>
              </a:rPr>
              <a:t>extraction for breast masses classification”, Egyptian Informatics Journal, </a:t>
            </a:r>
            <a:r>
              <a:rPr lang="en-IN" sz="1800" dirty="0" smtClean="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[4] Assistant Prof T. Krishna Chaitanya, P. Chandra </a:t>
            </a:r>
            <a:r>
              <a:rPr lang="en-US" sz="1800" dirty="0">
                <a:latin typeface="Times New Roman" panose="02020603050405020304" pitchFamily="18" charset="0"/>
                <a:cs typeface="Times New Roman" panose="02020603050405020304" pitchFamily="18" charset="0"/>
              </a:rPr>
              <a:t>Sekhar Azad, “Neural Network Based Classification of Digital Mammograms using DCT Coefficients”, International Journal of Advance Engineering and Research Development, </a:t>
            </a:r>
            <a:r>
              <a:rPr lang="en-US" sz="1800" dirty="0" smtClean="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20</a:t>
            </a:fld>
            <a:endParaRPr lang="en"/>
          </a:p>
        </p:txBody>
      </p:sp>
    </p:spTree>
    <p:extLst>
      <p:ext uri="{BB962C8B-B14F-4D97-AF65-F5344CB8AC3E}">
        <p14:creationId xmlns:p14="http://schemas.microsoft.com/office/powerpoint/2010/main" val="249377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21</a:t>
            </a:fld>
            <a:endParaRPr/>
          </a:p>
        </p:txBody>
      </p:sp>
      <p:sp>
        <p:nvSpPr>
          <p:cNvPr id="524" name="Google Shape;524;p33"/>
          <p:cNvSpPr txBox="1">
            <a:spLocks noGrp="1"/>
          </p:cNvSpPr>
          <p:nvPr>
            <p:ph type="ctrTitle" idx="4294967295"/>
          </p:nvPr>
        </p:nvSpPr>
        <p:spPr>
          <a:xfrm>
            <a:off x="1790885" y="2923248"/>
            <a:ext cx="8791600" cy="1546400"/>
          </a:xfrm>
          <a:prstGeom prst="rect">
            <a:avLst/>
          </a:prstGeom>
        </p:spPr>
        <p:txBody>
          <a:bodyPr spcFirstLastPara="1" vert="horz" wrap="square" lIns="121900" tIns="121900" rIns="121900" bIns="121900" rtlCol="0" anchor="ctr" anchorCtr="0">
            <a:noAutofit/>
          </a:bodyPr>
          <a:lstStyle/>
          <a:p>
            <a:pPr algn="ctr">
              <a:spcBef>
                <a:spcPts val="0"/>
              </a:spcBef>
            </a:pPr>
            <a:r>
              <a:rPr lang="en" sz="8000" dirty="0">
                <a:solidFill>
                  <a:schemeClr val="accent5"/>
                </a:solidFill>
              </a:rPr>
              <a:t>THANKS!</a:t>
            </a:r>
            <a:endParaRPr sz="8000" dirty="0">
              <a:solidFill>
                <a:schemeClr val="accent5"/>
              </a:solidFill>
            </a:endParaRPr>
          </a:p>
        </p:txBody>
      </p:sp>
      <p:sp>
        <p:nvSpPr>
          <p:cNvPr id="525" name="Google Shape;525;p33"/>
          <p:cNvSpPr txBox="1">
            <a:spLocks noGrp="1"/>
          </p:cNvSpPr>
          <p:nvPr>
            <p:ph type="subTitle" idx="4294967295"/>
          </p:nvPr>
        </p:nvSpPr>
        <p:spPr>
          <a:xfrm>
            <a:off x="1704932" y="4285508"/>
            <a:ext cx="8791600" cy="17896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 sz="2667" b="1" dirty="0"/>
              <a:t>Any questions?</a:t>
            </a:r>
            <a:endParaRPr sz="2667" b="1" dirty="0"/>
          </a:p>
          <a:p>
            <a:pPr marL="0" indent="0" algn="ctr">
              <a:spcBef>
                <a:spcPts val="0"/>
              </a:spcBef>
              <a:buClr>
                <a:schemeClr val="dk1"/>
              </a:buClr>
              <a:buSzPts val="1100"/>
              <a:buNone/>
            </a:pPr>
            <a:r>
              <a:rPr lang="en" sz="2667" dirty="0"/>
              <a:t>You can find me at</a:t>
            </a:r>
            <a:endParaRPr sz="2667" dirty="0"/>
          </a:p>
          <a:p>
            <a:pPr marL="0" indent="0" algn="ctr">
              <a:spcBef>
                <a:spcPts val="0"/>
              </a:spcBef>
              <a:buClr>
                <a:schemeClr val="dk1"/>
              </a:buClr>
              <a:buSzPts val="1100"/>
              <a:buNone/>
            </a:pPr>
            <a:r>
              <a:rPr lang="en" sz="2667" b="1" dirty="0"/>
              <a:t>Reach us – </a:t>
            </a:r>
            <a:r>
              <a:rPr lang="en" sz="2667" b="1" dirty="0">
                <a:hlinkClick r:id="rId3"/>
              </a:rPr>
              <a:t>1croreprojects@gmail.com</a:t>
            </a:r>
            <a:endParaRPr lang="en" sz="2667" b="1" dirty="0"/>
          </a:p>
          <a:p>
            <a:pPr marL="0" indent="0" algn="ctr">
              <a:spcBef>
                <a:spcPts val="0"/>
              </a:spcBef>
              <a:buClr>
                <a:schemeClr val="dk1"/>
              </a:buClr>
              <a:buSzPts val="1100"/>
              <a:buNone/>
            </a:pPr>
            <a:r>
              <a:rPr lang="en" sz="2667" b="1" dirty="0">
                <a:solidFill>
                  <a:srgbClr val="FF0000"/>
                </a:solidFill>
              </a:rPr>
              <a:t>Contact / Whatsapp: 7708 150 152 / 9751 800 789 / 790 432 0834</a:t>
            </a:r>
            <a:endParaRPr sz="2667" b="1" dirty="0">
              <a:solidFill>
                <a:srgbClr val="FF0000"/>
              </a:solidFill>
            </a:endParaRPr>
          </a:p>
        </p:txBody>
      </p:sp>
      <p:grpSp>
        <p:nvGrpSpPr>
          <p:cNvPr id="526" name="Google Shape;526;p33"/>
          <p:cNvGrpSpPr/>
          <p:nvPr/>
        </p:nvGrpSpPr>
        <p:grpSpPr>
          <a:xfrm>
            <a:off x="5328280" y="1289090"/>
            <a:ext cx="1596885" cy="1502369"/>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vert="horz" wrap="square" lIns="121900" tIns="121900" rIns="121900" bIns="121900" rtlCol="0" anchor="ctr" anchorCtr="0">
            <a:noAutofit/>
          </a:bodyPr>
          <a:lstStyle/>
          <a:p>
            <a:r>
              <a:rPr lang="en-US" b="1" dirty="0">
                <a:latin typeface="Times New Roman" pitchFamily="18" charset="0"/>
                <a:cs typeface="Times New Roman" pitchFamily="18" charset="0"/>
              </a:rPr>
              <a:t>AIM OF PROJECT</a:t>
            </a:r>
            <a:endParaRPr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dirty="0"/>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21" name="TextBox 20">
            <a:extLst>
              <a:ext uri="{FF2B5EF4-FFF2-40B4-BE49-F238E27FC236}">
                <a16:creationId xmlns:a16="http://schemas.microsoft.com/office/drawing/2014/main" xmlns="" id="{54B8C193-6454-8671-5910-3B5B0222FF5D}"/>
              </a:ext>
            </a:extLst>
          </p:cNvPr>
          <p:cNvSpPr txBox="1"/>
          <p:nvPr/>
        </p:nvSpPr>
        <p:spPr>
          <a:xfrm>
            <a:off x="803633" y="2102530"/>
            <a:ext cx="9951149" cy="1338828"/>
          </a:xfrm>
          <a:prstGeom prst="rect">
            <a:avLst/>
          </a:prstGeom>
          <a:noFill/>
        </p:spPr>
        <p:txBody>
          <a:bodyPr wrap="square">
            <a:spAutoFit/>
          </a:bodyPr>
          <a:lstStyle/>
          <a:p>
            <a:pPr algn="just">
              <a:lnSpc>
                <a:spcPct val="150000"/>
              </a:lnSpc>
            </a:pPr>
            <a:r>
              <a:rPr lang="en-US" dirty="0">
                <a:latin typeface="Times New Roman" pitchFamily="18" charset="0"/>
                <a:cs typeface="Times New Roman" pitchFamily="18" charset="0"/>
              </a:rPr>
              <a:t>The main aim of this project is to identification Breast cancer in early stages by using Deep </a:t>
            </a:r>
            <a:r>
              <a:rPr lang="en-US" dirty="0" smtClean="0">
                <a:latin typeface="Times New Roman" pitchFamily="18" charset="0"/>
                <a:cs typeface="Times New Roman" pitchFamily="18" charset="0"/>
              </a:rPr>
              <a:t>learning Algorithms AdaBooster, Resnet, AlexNet.</a:t>
            </a:r>
            <a:endParaRPr lang="en-US" dirty="0">
              <a:latin typeface="Times New Roman" pitchFamily="18" charset="0"/>
              <a:cs typeface="Times New Roman" pitchFamily="18" charset="0"/>
            </a:endParaRPr>
          </a:p>
          <a:p>
            <a:pPr algn="just">
              <a:lnSpc>
                <a:spcPct val="150000"/>
              </a:lnSpc>
            </a:pPr>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vert="horz" wrap="square" lIns="121900" tIns="121900" rIns="121900" bIns="121900" rtlCol="0" anchor="ctr" anchorCtr="0">
            <a:noAutofit/>
          </a:bodyPr>
          <a:lstStyle/>
          <a:p>
            <a:r>
              <a:rPr lang="en-IN" b="1" dirty="0">
                <a:latin typeface="Times New Roman" panose="02020603050405020304" pitchFamily="18" charset="0"/>
                <a:cs typeface="Times New Roman" panose="02020603050405020304" pitchFamily="18" charset="0"/>
              </a:rPr>
              <a:t>ABSTRACT</a:t>
            </a:r>
            <a:endParaRPr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dirty="0"/>
          </a:p>
        </p:txBody>
      </p:sp>
      <p:sp>
        <p:nvSpPr>
          <p:cNvPr id="193" name="Google Shape;193;p12"/>
          <p:cNvSpPr txBox="1">
            <a:spLocks noGrp="1"/>
          </p:cNvSpPr>
          <p:nvPr>
            <p:ph type="body" idx="1"/>
          </p:nvPr>
        </p:nvSpPr>
        <p:spPr>
          <a:xfrm>
            <a:off x="516414" y="1737360"/>
            <a:ext cx="9963405" cy="5120639"/>
          </a:xfrm>
          <a:prstGeom prst="rect">
            <a:avLst/>
          </a:prstGeom>
        </p:spPr>
        <p:txBody>
          <a:bodyPr spcFirstLastPara="1" vert="horz" wrap="square" lIns="121900" tIns="121900" rIns="121900" bIns="121900" rtlCol="0" anchor="t" anchorCtr="0">
            <a:noAutofit/>
          </a:bodyPr>
          <a:lstStyle/>
          <a:p>
            <a:pPr>
              <a:lnSpc>
                <a:spcPct val="150000"/>
              </a:lnSpc>
            </a:pPr>
            <a:r>
              <a:rPr lang="en-IN" sz="1800" dirty="0">
                <a:latin typeface="Times New Roman" panose="02020603050405020304" pitchFamily="18" charset="0"/>
                <a:cs typeface="Times New Roman" panose="02020603050405020304" pitchFamily="18" charset="0"/>
              </a:rPr>
              <a:t>Breast cancer is one of the leading causes for the death of women. In women Breast cancer is treated as the most significant issue. According to statistics released by the International Agency for Research on Cancer (IARC) in December 2020, Breast cancer has now overtaken lung cancer as the most commonly diagnosed cancer in women worldwide</a:t>
            </a:r>
            <a:r>
              <a:rPr lang="en-US" sz="1800" dirty="0">
                <a:latin typeface="Times New Roman" panose="02020603050405020304" pitchFamily="18" charset="0"/>
                <a:cs typeface="Times New Roman" pitchFamily="18" charset="0"/>
              </a:rPr>
              <a:t>.</a:t>
            </a:r>
          </a:p>
          <a:p>
            <a:pPr algn="just">
              <a:lnSpc>
                <a:spcPct val="150000"/>
              </a:lnSpc>
            </a:pPr>
            <a:r>
              <a:rPr lang="en-IN" sz="1800" dirty="0">
                <a:latin typeface="Times New Roman" panose="02020603050405020304" pitchFamily="18" charset="0"/>
                <a:cs typeface="Times New Roman" panose="02020603050405020304" pitchFamily="18" charset="0"/>
              </a:rPr>
              <a:t>Early diagnosis of this helps to prevent the cancer. If breast cancer is detected in early stage, then Survival rate is very high. Machine Learning and Deep learning methods are effective ways to classify data</a:t>
            </a:r>
            <a:r>
              <a:rPr lang="en-IN" dirty="0"/>
              <a:t>.</a:t>
            </a:r>
            <a:endParaRPr lang="en-US" sz="1800" dirty="0">
              <a:latin typeface="Times New Roman" pitchFamily="18" charset="0"/>
              <a:cs typeface="Times New Roman" pitchFamily="18" charset="0"/>
            </a:endParaRPr>
          </a:p>
          <a:p>
            <a:r>
              <a:rPr lang="en-IN" sz="1800" dirty="0">
                <a:latin typeface="Times New Roman" panose="02020603050405020304" pitchFamily="18" charset="0"/>
                <a:cs typeface="Times New Roman" panose="02020603050405020304" pitchFamily="18" charset="0"/>
              </a:rPr>
              <a:t>Data Visualization and performance comparisons between different machine learning algorithms: Adabooster, Alexnet, and Restnet 50 conducted on breast cancer Dataset</a:t>
            </a:r>
            <a:r>
              <a:rPr lang="en-IN" dirty="0"/>
              <a:t>. </a:t>
            </a: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Tree>
    <p:extLst>
      <p:ext uri="{BB962C8B-B14F-4D97-AF65-F5344CB8AC3E}">
        <p14:creationId xmlns:p14="http://schemas.microsoft.com/office/powerpoint/2010/main" val="50915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vert="horz" wrap="square" lIns="121900" tIns="121900" rIns="121900" bIns="121900" rtlCol="0" anchor="ctr" anchorCtr="0">
            <a:noAutofit/>
          </a:bodyPr>
          <a:lstStyle/>
          <a:p>
            <a:r>
              <a:rPr lang="en-US" b="1" dirty="0">
                <a:latin typeface="Times New Roman" pitchFamily="18" charset="0"/>
                <a:cs typeface="Times New Roman" pitchFamily="18" charset="0"/>
              </a:rPr>
              <a:t>INTRODUCTION	</a:t>
            </a:r>
            <a:endParaRPr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dirty="0"/>
          </a:p>
        </p:txBody>
      </p:sp>
      <p:sp>
        <p:nvSpPr>
          <p:cNvPr id="193" name="Google Shape;193;p12"/>
          <p:cNvSpPr txBox="1">
            <a:spLocks noGrp="1"/>
          </p:cNvSpPr>
          <p:nvPr>
            <p:ph type="body" idx="1"/>
          </p:nvPr>
        </p:nvSpPr>
        <p:spPr>
          <a:xfrm>
            <a:off x="230588" y="1976283"/>
            <a:ext cx="10750163" cy="4046109"/>
          </a:xfrm>
          <a:prstGeom prst="rect">
            <a:avLst/>
          </a:prstGeom>
        </p:spPr>
        <p:txBody>
          <a:bodyPr spcFirstLastPara="1" vert="horz" wrap="square" lIns="121900" tIns="121900" rIns="121900" bIns="121900" rtlCol="0" anchor="t" anchorCtr="0">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Cancer is disease including irregular cell germination with potential to spread into different parts of body which means a serious health issue and it is forward in reason of death worldwide. BC is the most widespread invasive cancer in ladies and a secondary leading reason of death in women and it is becoming the main reason for the cause of disability and death in the developing countries. In Breast </a:t>
            </a:r>
            <a:r>
              <a:rPr lang="en-US" sz="1600" dirty="0" smtClean="0">
                <a:latin typeface="Times New Roman" panose="02020603050405020304" pitchFamily="18" charset="0"/>
                <a:cs typeface="Times New Roman" panose="02020603050405020304" pitchFamily="18" charset="0"/>
              </a:rPr>
              <a:t>tumor </a:t>
            </a:r>
            <a:r>
              <a:rPr lang="en-US" sz="1600" dirty="0">
                <a:latin typeface="Times New Roman" panose="02020603050405020304" pitchFamily="18" charset="0"/>
                <a:cs typeface="Times New Roman" panose="02020603050405020304" pitchFamily="18" charset="0"/>
              </a:rPr>
              <a:t>cell growth is uncontrolled, and the cell become shapeless as cancer grows </a:t>
            </a:r>
            <a:r>
              <a:rPr lang="en-US" sz="1600" dirty="0" smtClean="0">
                <a:latin typeface="Times New Roman" panose="02020603050405020304" pitchFamily="18" charset="0"/>
                <a:cs typeface="Times New Roman" panose="02020603050405020304" pitchFamily="18" charset="0"/>
              </a:rPr>
              <a:t>rapidly. Normally</a:t>
            </a:r>
            <a:r>
              <a:rPr lang="en-US" sz="1600" dirty="0">
                <a:latin typeface="Times New Roman" panose="02020603050405020304" pitchFamily="18" charset="0"/>
                <a:cs typeface="Times New Roman" panose="02020603050405020304" pitchFamily="18" charset="0"/>
              </a:rPr>
              <a:t>, BC is treated by surgery, which is pursued by chemotherapy, hormone therapies, and radiations. At any time, disease may recur if cancer patients treated initially. Yet maximum recurrences cases tend to appear in the first </a:t>
            </a:r>
            <a:r>
              <a:rPr lang="en-IN" sz="1600" dirty="0">
                <a:latin typeface="Times New Roman" panose="02020603050405020304" pitchFamily="18" charset="0"/>
                <a:cs typeface="Times New Roman" panose="02020603050405020304" pitchFamily="18" charset="0"/>
              </a:rPr>
              <a:t>Five after the </a:t>
            </a:r>
            <a:r>
              <a:rPr lang="en-IN" sz="1600" dirty="0" smtClean="0">
                <a:latin typeface="Times New Roman" panose="02020603050405020304" pitchFamily="18" charset="0"/>
                <a:cs typeface="Times New Roman" panose="02020603050405020304" pitchFamily="18" charset="0"/>
              </a:rPr>
              <a:t>treatment.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disclosure of breast cancer by choosing imaging methods. MRI, Digital imaging, and ultrasound imaging are widely used in imaging methods. Mammography is worthy and most efficient utensil for irregularities detection inside </a:t>
            </a:r>
            <a:r>
              <a:rPr lang="en-US" sz="1600" dirty="0" smtClean="0">
                <a:latin typeface="Times New Roman" panose="02020603050405020304" pitchFamily="18" charset="0"/>
                <a:cs typeface="Times New Roman" panose="02020603050405020304" pitchFamily="18" charset="0"/>
              </a:rPr>
              <a:t>breast. </a:t>
            </a:r>
            <a:r>
              <a:rPr lang="en-US" sz="1600" dirty="0">
                <a:latin typeface="Times New Roman" panose="02020603050405020304" pitchFamily="18" charset="0"/>
                <a:cs typeface="Times New Roman" panose="02020603050405020304" pitchFamily="18" charset="0"/>
              </a:rPr>
              <a:t>Mammography screening is effective for BC mortality reduction by 30-75%. Two aspects of mammography screening assist experts</a:t>
            </a:r>
            <a:r>
              <a:rPr lang="en-IN" sz="1600" dirty="0">
                <a:latin typeface="Times New Roman" panose="02020603050405020304" pitchFamily="18" charset="0"/>
                <a:cs typeface="Times New Roman" panose="02020603050405020304" pitchFamily="18" charset="0"/>
              </a:rPr>
              <a:t> identification.</a:t>
            </a:r>
            <a:endParaRPr lang="en-US" sz="1600" dirty="0">
              <a:latin typeface="Times New Roman" panose="02020603050405020304" pitchFamily="18" charset="0"/>
              <a:cs typeface="Times New Roman" pitchFamily="18"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Tree>
    <p:extLst>
      <p:ext uri="{BB962C8B-B14F-4D97-AF65-F5344CB8AC3E}">
        <p14:creationId xmlns:p14="http://schemas.microsoft.com/office/powerpoint/2010/main" val="24470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vert="horz" wrap="square" lIns="121900" tIns="121900" rIns="121900" bIns="121900" rtlCol="0" anchor="ctr" anchorCtr="0">
            <a:noAutofit/>
          </a:bodyPr>
          <a:lstStyle/>
          <a:p>
            <a:r>
              <a:rPr lang="en-US" b="1" dirty="0">
                <a:latin typeface="Times New Roman" pitchFamily="18" charset="0"/>
                <a:cs typeface="Times New Roman" pitchFamily="18" charset="0"/>
              </a:rPr>
              <a:t>EXISTING SYSTEM</a:t>
            </a:r>
            <a:endParaRPr lang="en-US"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dirty="0"/>
          </a:p>
        </p:txBody>
      </p:sp>
      <p:sp>
        <p:nvSpPr>
          <p:cNvPr id="193" name="Google Shape;193;p12"/>
          <p:cNvSpPr txBox="1">
            <a:spLocks noGrp="1"/>
          </p:cNvSpPr>
          <p:nvPr>
            <p:ph type="body" idx="1"/>
          </p:nvPr>
        </p:nvSpPr>
        <p:spPr>
          <a:xfrm>
            <a:off x="516414" y="1859027"/>
            <a:ext cx="10686975" cy="3229808"/>
          </a:xfrm>
          <a:prstGeom prst="rect">
            <a:avLst/>
          </a:prstGeom>
        </p:spPr>
        <p:txBody>
          <a:bodyPr spcFirstLastPara="1" vert="horz" wrap="square" lIns="121900" tIns="121900" rIns="121900" bIns="121900" rtlCol="0" anchor="t" anchorCtr="0">
            <a:noAutofit/>
          </a:bodyPr>
          <a:lstStyle/>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135464"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22" name="TextBox 21">
            <a:extLst>
              <a:ext uri="{FF2B5EF4-FFF2-40B4-BE49-F238E27FC236}">
                <a16:creationId xmlns:a16="http://schemas.microsoft.com/office/drawing/2014/main" xmlns="" id="{580BCAEC-243F-7CC0-C705-46FB11E868CF}"/>
              </a:ext>
            </a:extLst>
          </p:cNvPr>
          <p:cNvSpPr txBox="1"/>
          <p:nvPr/>
        </p:nvSpPr>
        <p:spPr>
          <a:xfrm>
            <a:off x="581004" y="1704492"/>
            <a:ext cx="9620527" cy="21698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Eventually, to attain the higher accuracy training database need to be proper and fitting features are expected during the feature extraction. Consequently, accuracy can be increased in the future by performing different features</a:t>
            </a:r>
            <a:endParaRPr lang="en-US" dirty="0" smtClean="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our existing system They used to  SVM and Decision tree classifier are used to find cancer  </a:t>
            </a:r>
          </a:p>
          <a:p>
            <a:pPr algn="just">
              <a:lnSpc>
                <a:spcPct val="150000"/>
              </a:lnSpc>
            </a:pPr>
            <a:r>
              <a:rPr lang="en-US" dirty="0" smtClean="0">
                <a:latin typeface="Times New Roman" pitchFamily="18" charset="0"/>
                <a:cs typeface="Times New Roman" pitchFamily="18" charset="0"/>
              </a:rPr>
              <a:t>     Each </a:t>
            </a:r>
            <a:r>
              <a:rPr lang="en-US" dirty="0">
                <a:latin typeface="Times New Roman" pitchFamily="18" charset="0"/>
                <a:cs typeface="Times New Roman" pitchFamily="18" charset="0"/>
              </a:rPr>
              <a:t>process had its own deserves and demerits.</a:t>
            </a:r>
          </a:p>
        </p:txBody>
      </p:sp>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51" y="523433"/>
            <a:ext cx="7672749" cy="1021600"/>
          </a:xfrm>
        </p:spPr>
        <p:txBody>
          <a:bodyPr/>
          <a:lstStyle/>
          <a:p>
            <a:r>
              <a:rPr lang="en-US" b="1" dirty="0">
                <a:latin typeface="Times New Roman" panose="02020603050405020304" pitchFamily="18" charset="0"/>
                <a:cs typeface="Times New Roman" panose="02020603050405020304" pitchFamily="18" charset="0"/>
              </a:rPr>
              <a:t>DISADVANTAGE</a:t>
            </a:r>
            <a:endParaRPr lang="en-IN" b="1" dirty="0"/>
          </a:p>
        </p:txBody>
      </p:sp>
      <p:sp>
        <p:nvSpPr>
          <p:cNvPr id="3" name="Text Placeholder 2"/>
          <p:cNvSpPr>
            <a:spLocks noGrp="1"/>
          </p:cNvSpPr>
          <p:nvPr>
            <p:ph type="body" idx="1"/>
          </p:nvPr>
        </p:nvSpPr>
        <p:spPr>
          <a:xfrm>
            <a:off x="424151" y="1835875"/>
            <a:ext cx="11076072" cy="3890368"/>
          </a:xfrm>
        </p:spPr>
        <p:txBody>
          <a:bodyPr/>
          <a:lstStyle/>
          <a:p>
            <a:pPr algn="just">
              <a:lnSpc>
                <a:spcPct val="150000"/>
              </a:lnSpc>
            </a:pPr>
            <a:r>
              <a:rPr lang="en-US" sz="1800" dirty="0">
                <a:latin typeface="Times New Roman" pitchFamily="18" charset="0"/>
                <a:cs typeface="Times New Roman" pitchFamily="18" charset="0"/>
              </a:rPr>
              <a:t>Less Resource</a:t>
            </a:r>
          </a:p>
          <a:p>
            <a:pPr algn="just">
              <a:lnSpc>
                <a:spcPct val="150000"/>
              </a:lnSpc>
            </a:pPr>
            <a:r>
              <a:rPr lang="en-US" sz="1800" dirty="0">
                <a:latin typeface="Times New Roman" pitchFamily="18" charset="0"/>
                <a:cs typeface="Times New Roman" pitchFamily="18" charset="0"/>
              </a:rPr>
              <a:t>Less accuracy</a:t>
            </a:r>
          </a:p>
          <a:p>
            <a:pPr algn="just">
              <a:lnSpc>
                <a:spcPct val="150000"/>
              </a:lnSpc>
            </a:pPr>
            <a:r>
              <a:rPr lang="en-US" sz="1800" dirty="0">
                <a:latin typeface="Times New Roman" pitchFamily="18" charset="0"/>
                <a:cs typeface="Times New Roman" pitchFamily="18" charset="0"/>
              </a:rPr>
              <a:t>Only machine learning  algorithm are used</a:t>
            </a:r>
          </a:p>
        </p:txBody>
      </p:sp>
      <p:sp>
        <p:nvSpPr>
          <p:cNvPr id="5" name="Slide Number Placeholder 4"/>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372864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16" y="523433"/>
            <a:ext cx="7869184" cy="1021600"/>
          </a:xfrm>
        </p:spPr>
        <p:txBody>
          <a:bodyPr/>
          <a:lstStyle/>
          <a:p>
            <a:r>
              <a:rPr lang="en-IN" dirty="0"/>
              <a:t>   </a:t>
            </a:r>
            <a:r>
              <a:rPr lang="en-IN" b="1" dirty="0">
                <a:latin typeface="Times New Roman" panose="02020603050405020304" pitchFamily="18" charset="0"/>
                <a:cs typeface="Times New Roman" pitchFamily="18" charset="0"/>
              </a:rPr>
              <a:t>PROPOSED  SYSTEM</a:t>
            </a:r>
          </a:p>
        </p:txBody>
      </p:sp>
      <p:sp>
        <p:nvSpPr>
          <p:cNvPr id="3" name="Text Placeholder 2"/>
          <p:cNvSpPr>
            <a:spLocks noGrp="1"/>
          </p:cNvSpPr>
          <p:nvPr>
            <p:ph type="body" idx="1"/>
          </p:nvPr>
        </p:nvSpPr>
        <p:spPr>
          <a:xfrm>
            <a:off x="227716" y="1771030"/>
            <a:ext cx="11301675" cy="4269349"/>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The system using additional features in the dataset has two benefits- it improve within an organization and it improves prediction performance analysis. This project uses a Adabooster, </a:t>
            </a:r>
            <a:r>
              <a:rPr lang="en-US" sz="1800" dirty="0" smtClean="0">
                <a:latin typeface="Times New Roman" panose="02020603050405020304" pitchFamily="18" charset="0"/>
                <a:cs typeface="Times New Roman" panose="02020603050405020304" pitchFamily="18" charset="0"/>
              </a:rPr>
              <a:t>AlexNet, ResNet  </a:t>
            </a:r>
            <a:r>
              <a:rPr lang="en-US" sz="1800" dirty="0">
                <a:latin typeface="Times New Roman" panose="02020603050405020304" pitchFamily="18" charset="0"/>
                <a:cs typeface="Times New Roman" panose="02020603050405020304" pitchFamily="18" charset="0"/>
              </a:rPr>
              <a:t>based classification algorithm known as “</a:t>
            </a:r>
            <a:r>
              <a:rPr lang="en-IN" sz="1800" dirty="0">
                <a:latin typeface="Times New Roman" panose="02020603050405020304" pitchFamily="18" charset="0"/>
                <a:cs typeface="Times New Roman" panose="02020603050405020304" pitchFamily="18" charset="0"/>
              </a:rPr>
              <a:t>machine learning</a:t>
            </a:r>
            <a:r>
              <a:rPr lang="en-US" sz="1800" dirty="0">
                <a:latin typeface="Times New Roman" panose="02020603050405020304" pitchFamily="18" charset="0"/>
                <a:cs typeface="Times New Roman" panose="02020603050405020304" pitchFamily="18" charset="0"/>
              </a:rPr>
              <a:t>” algorithm. </a:t>
            </a:r>
          </a:p>
          <a:p>
            <a:pPr>
              <a:lnSpc>
                <a:spcPct val="150000"/>
              </a:lnSpc>
            </a:pPr>
            <a:r>
              <a:rPr lang="en-US" sz="1800" dirty="0">
                <a:latin typeface="Times New Roman" panose="02020603050405020304" pitchFamily="18" charset="0"/>
                <a:cs typeface="Times New Roman" panose="02020603050405020304" pitchFamily="18" charset="0"/>
              </a:rPr>
              <a:t>Based on predicting the Breast cancer rate and the Breast cancer assessment in an organization. With the help of various machine learning algorithms this analysis is carried forward. This proposed system aims to predict the overall statistical cancer performance analysis and feedback in addition to analyzing attributes such as Work from Home performance, etc. especially applicable to the current pandemic scenario.</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175514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55" y="523433"/>
            <a:ext cx="7730445" cy="1021600"/>
          </a:xfrm>
        </p:spPr>
        <p:txBody>
          <a:bodyPr/>
          <a:lstStyle/>
          <a:p>
            <a:r>
              <a:rPr lang="en-IN" b="1" dirty="0">
                <a:latin typeface="Times New Roman" pitchFamily="18" charset="0"/>
                <a:cs typeface="Times New Roman" pitchFamily="18" charset="0"/>
              </a:rPr>
              <a:t>ADVANTAGES</a:t>
            </a:r>
          </a:p>
        </p:txBody>
      </p:sp>
      <p:sp>
        <p:nvSpPr>
          <p:cNvPr id="3" name="Text Placeholder 2"/>
          <p:cNvSpPr>
            <a:spLocks noGrp="1"/>
          </p:cNvSpPr>
          <p:nvPr>
            <p:ph type="body" idx="1"/>
          </p:nvPr>
        </p:nvSpPr>
        <p:spPr>
          <a:xfrm>
            <a:off x="366455" y="1855778"/>
            <a:ext cx="11214624" cy="4186415"/>
          </a:xfrm>
        </p:spPr>
        <p:txBody>
          <a:bodyPr/>
          <a:lstStyle/>
          <a:p>
            <a:pPr algn="just">
              <a:lnSpc>
                <a:spcPct val="150000"/>
              </a:lnSpc>
            </a:pPr>
            <a:r>
              <a:rPr lang="en-US" sz="1800" dirty="0">
                <a:latin typeface="Times New Roman" pitchFamily="18" charset="0"/>
                <a:cs typeface="Times New Roman" pitchFamily="18" charset="0"/>
              </a:rPr>
              <a:t>Accuracy is high when compared to the Existing system.</a:t>
            </a:r>
          </a:p>
          <a:p>
            <a:pPr algn="just">
              <a:lnSpc>
                <a:spcPct val="150000"/>
              </a:lnSpc>
            </a:pPr>
            <a:r>
              <a:rPr lang="en-US" sz="1800" dirty="0">
                <a:latin typeface="Times New Roman" pitchFamily="18" charset="0"/>
                <a:cs typeface="Times New Roman" pitchFamily="18" charset="0"/>
              </a:rPr>
              <a:t>Fully secure.</a:t>
            </a:r>
          </a:p>
          <a:p>
            <a:pPr algn="just">
              <a:lnSpc>
                <a:spcPct val="150000"/>
              </a:lnSpc>
            </a:pPr>
            <a:r>
              <a:rPr lang="en-US" sz="1800" dirty="0">
                <a:latin typeface="Times New Roman" pitchFamily="18" charset="0"/>
                <a:cs typeface="Times New Roman" pitchFamily="18" charset="0"/>
              </a:rPr>
              <a:t>Data will be sufficient </a:t>
            </a:r>
          </a:p>
          <a:p>
            <a:pPr algn="just">
              <a:lnSpc>
                <a:spcPct val="150000"/>
              </a:lnSpc>
            </a:pPr>
            <a:r>
              <a:rPr lang="en-US" sz="1800" dirty="0">
                <a:latin typeface="Times New Roman" pitchFamily="18" charset="0"/>
                <a:cs typeface="Times New Roman" pitchFamily="18" charset="0"/>
              </a:rPr>
              <a:t>Accuracy are high</a:t>
            </a:r>
          </a:p>
          <a:p>
            <a:pPr algn="just">
              <a:lnSpc>
                <a:spcPct val="150000"/>
              </a:lnSpc>
            </a:pPr>
            <a:endParaRPr lang="en-US" sz="16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val="2028100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1036</Words>
  <Application>Microsoft Office PowerPoint</Application>
  <PresentationFormat>Widescreen</PresentationFormat>
  <Paragraphs>107</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Arvo</vt:lpstr>
      <vt:lpstr>Calibri</vt:lpstr>
      <vt:lpstr>Calibri Light</vt:lpstr>
      <vt:lpstr>Times New Roman</vt:lpstr>
      <vt:lpstr>Wingdings</vt:lpstr>
      <vt:lpstr>Office Theme</vt:lpstr>
      <vt:lpstr>HELLO!</vt:lpstr>
      <vt:lpstr>Breast Cancer Detection Using Deep Learning</vt:lpstr>
      <vt:lpstr>AIM OF PROJECT</vt:lpstr>
      <vt:lpstr>ABSTRACT</vt:lpstr>
      <vt:lpstr>INTRODUCTION </vt:lpstr>
      <vt:lpstr>EXISTING SYSTEM</vt:lpstr>
      <vt:lpstr>DISADVANTAGE</vt:lpstr>
      <vt:lpstr>   PROPOSED  SYSTEM</vt:lpstr>
      <vt:lpstr>ADVANTAGES</vt:lpstr>
      <vt:lpstr>SYSTEM ARCHITECTURE  </vt:lpstr>
      <vt:lpstr>SYSTEM MODULE</vt:lpstr>
      <vt:lpstr> MODULE DESCRIPTIONS</vt:lpstr>
      <vt:lpstr> MODULE DESCRIPTIONS</vt:lpstr>
      <vt:lpstr> MODULE DESCRIPTIONS</vt:lpstr>
      <vt:lpstr> MODULE DESCRIPTIONS</vt:lpstr>
      <vt:lpstr>MODULE DESCRIPTIONS</vt:lpstr>
      <vt:lpstr>SOFTWARE REQUIREMENTS</vt:lpstr>
      <vt:lpstr>HARDWARE REQUIREMENTS</vt:lpstr>
      <vt:lpstr>CONCLUSION</vt:lpstr>
      <vt:lpstr>REFRENCES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Deepa Sarathi</dc:creator>
  <cp:lastModifiedBy>Microsoft account</cp:lastModifiedBy>
  <cp:revision>106</cp:revision>
  <dcterms:created xsi:type="dcterms:W3CDTF">2022-06-01T06:17:28Z</dcterms:created>
  <dcterms:modified xsi:type="dcterms:W3CDTF">2023-04-07T12:23:52Z</dcterms:modified>
</cp:coreProperties>
</file>