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8" r:id="rId2"/>
    <p:sldId id="259" r:id="rId3"/>
    <p:sldId id="257" r:id="rId4"/>
    <p:sldId id="355" r:id="rId5"/>
    <p:sldId id="308" r:id="rId6"/>
    <p:sldId id="309" r:id="rId7"/>
    <p:sldId id="443" r:id="rId8"/>
    <p:sldId id="444" r:id="rId9"/>
    <p:sldId id="445" r:id="rId10"/>
    <p:sldId id="460" r:id="rId11"/>
    <p:sldId id="450" r:id="rId12"/>
    <p:sldId id="451" r:id="rId13"/>
    <p:sldId id="452" r:id="rId14"/>
    <p:sldId id="453" r:id="rId15"/>
    <p:sldId id="461" r:id="rId16"/>
    <p:sldId id="462" r:id="rId17"/>
    <p:sldId id="464" r:id="rId18"/>
    <p:sldId id="463" r:id="rId19"/>
    <p:sldId id="465" r:id="rId20"/>
    <p:sldId id="466" r:id="rId21"/>
    <p:sldId id="467" r:id="rId22"/>
    <p:sldId id="468" r:id="rId23"/>
    <p:sldId id="454" r:id="rId24"/>
    <p:sldId id="459" r:id="rId25"/>
    <p:sldId id="455" r:id="rId26"/>
    <p:sldId id="456" r:id="rId27"/>
    <p:sldId id="457" r:id="rId28"/>
    <p:sldId id="458" r:id="rId29"/>
    <p:sldId id="44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9E6530D-0D66-420B-B1A8-751679CC135C}">
          <p14:sldIdLst>
            <p14:sldId id="258"/>
            <p14:sldId id="259"/>
            <p14:sldId id="257"/>
            <p14:sldId id="355"/>
            <p14:sldId id="308"/>
            <p14:sldId id="309"/>
            <p14:sldId id="443"/>
            <p14:sldId id="444"/>
            <p14:sldId id="445"/>
            <p14:sldId id="460"/>
            <p14:sldId id="450"/>
            <p14:sldId id="451"/>
            <p14:sldId id="452"/>
            <p14:sldId id="453"/>
            <p14:sldId id="461"/>
            <p14:sldId id="462"/>
            <p14:sldId id="464"/>
            <p14:sldId id="463"/>
            <p14:sldId id="465"/>
            <p14:sldId id="466"/>
            <p14:sldId id="467"/>
            <p14:sldId id="468"/>
            <p14:sldId id="454"/>
            <p14:sldId id="459"/>
            <p14:sldId id="455"/>
            <p14:sldId id="456"/>
            <p14:sldId id="457"/>
            <p14:sldId id="458"/>
            <p14:sldId id="441"/>
          </p14:sldIdLst>
        </p14:section>
        <p14:section name="Untitled Section" id="{CA18B694-C7A1-40BE-A723-49316789BB0D}">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4662" autoAdjust="0"/>
  </p:normalViewPr>
  <p:slideViewPr>
    <p:cSldViewPr snapToGrid="0">
      <p:cViewPr>
        <p:scale>
          <a:sx n="90" d="100"/>
          <a:sy n="90" d="100"/>
        </p:scale>
        <p:origin x="-16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DFE55C-3104-4973-88D0-F4F2A49B9C9D}" type="datetimeFigureOut">
              <a:rPr lang="en-IN" smtClean="0"/>
              <a:t>21-12-2023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DDB742-79AD-4BF2-947E-338E10CB7772}" type="slidenum">
              <a:rPr lang="en-IN" smtClean="0"/>
              <a:t>‹#›</a:t>
            </a:fld>
            <a:endParaRPr lang="en-IN"/>
          </a:p>
        </p:txBody>
      </p:sp>
    </p:spTree>
    <p:extLst>
      <p:ext uri="{BB962C8B-B14F-4D97-AF65-F5344CB8AC3E}">
        <p14:creationId xmlns:p14="http://schemas.microsoft.com/office/powerpoint/2010/main" val="3722742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b="1" i="1" u="sng"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34300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3DDB742-79AD-4BF2-947E-338E10CB7772}" type="slidenum">
              <a:rPr lang="en-IN" smtClean="0"/>
              <a:t>12</a:t>
            </a:fld>
            <a:endParaRPr lang="en-IN"/>
          </a:p>
        </p:txBody>
      </p:sp>
    </p:spTree>
    <p:extLst>
      <p:ext uri="{BB962C8B-B14F-4D97-AF65-F5344CB8AC3E}">
        <p14:creationId xmlns:p14="http://schemas.microsoft.com/office/powerpoint/2010/main" val="2229816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3DDB742-79AD-4BF2-947E-338E10CB7772}" type="slidenum">
              <a:rPr lang="en-IN" smtClean="0"/>
              <a:t>13</a:t>
            </a:fld>
            <a:endParaRPr lang="en-IN"/>
          </a:p>
        </p:txBody>
      </p:sp>
    </p:spTree>
    <p:extLst>
      <p:ext uri="{BB962C8B-B14F-4D97-AF65-F5344CB8AC3E}">
        <p14:creationId xmlns:p14="http://schemas.microsoft.com/office/powerpoint/2010/main" val="3559043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4E50FB-5DAF-01F3-CE75-24291AD3A5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377B6A2B-A79B-2758-106F-187D2738D9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04E68AB9-870B-02FA-040C-E900A0494CAA}"/>
              </a:ext>
            </a:extLst>
          </p:cNvPr>
          <p:cNvSpPr>
            <a:spLocks noGrp="1"/>
          </p:cNvSpPr>
          <p:nvPr>
            <p:ph type="dt" sz="half" idx="10"/>
          </p:nvPr>
        </p:nvSpPr>
        <p:spPr/>
        <p:txBody>
          <a:bodyPr/>
          <a:lstStyle/>
          <a:p>
            <a:fld id="{7F2AFE0B-3319-4BA3-B4EC-829F8B082046}" type="datetimeFigureOut">
              <a:rPr lang="en-IN" smtClean="0"/>
              <a:t>21-12-2023</a:t>
            </a:fld>
            <a:endParaRPr lang="en-IN"/>
          </a:p>
        </p:txBody>
      </p:sp>
      <p:sp>
        <p:nvSpPr>
          <p:cNvPr id="5" name="Footer Placeholder 4">
            <a:extLst>
              <a:ext uri="{FF2B5EF4-FFF2-40B4-BE49-F238E27FC236}">
                <a16:creationId xmlns:a16="http://schemas.microsoft.com/office/drawing/2014/main" xmlns="" id="{5DC51FD3-7DF2-3117-CA8C-6CA1D2E5F3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EEB79A0-81D6-A38B-F84D-34D821F5A0D9}"/>
              </a:ext>
            </a:extLst>
          </p:cNvPr>
          <p:cNvSpPr>
            <a:spLocks noGrp="1"/>
          </p:cNvSpPr>
          <p:nvPr>
            <p:ph type="sldNum" sz="quarter" idx="12"/>
          </p:nvPr>
        </p:nvSpPr>
        <p:spPr/>
        <p:txBody>
          <a:bodyPr/>
          <a:lstStyle/>
          <a:p>
            <a:fld id="{A856E0FA-1D61-4463-BC4E-E5EF57F38A84}" type="slidenum">
              <a:rPr lang="en-IN" smtClean="0"/>
              <a:t>‹#›</a:t>
            </a:fld>
            <a:endParaRPr lang="en-IN"/>
          </a:p>
        </p:txBody>
      </p:sp>
    </p:spTree>
    <p:extLst>
      <p:ext uri="{BB962C8B-B14F-4D97-AF65-F5344CB8AC3E}">
        <p14:creationId xmlns:p14="http://schemas.microsoft.com/office/powerpoint/2010/main" val="2681610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314932-06F5-4906-5552-E16713FE51E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A1C9D0CD-5515-F59A-82EF-CA447E1360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4D774EE-705B-823F-6B97-4F008B3AFD44}"/>
              </a:ext>
            </a:extLst>
          </p:cNvPr>
          <p:cNvSpPr>
            <a:spLocks noGrp="1"/>
          </p:cNvSpPr>
          <p:nvPr>
            <p:ph type="dt" sz="half" idx="10"/>
          </p:nvPr>
        </p:nvSpPr>
        <p:spPr/>
        <p:txBody>
          <a:bodyPr/>
          <a:lstStyle/>
          <a:p>
            <a:fld id="{7F2AFE0B-3319-4BA3-B4EC-829F8B082046}" type="datetimeFigureOut">
              <a:rPr lang="en-IN" smtClean="0"/>
              <a:t>21-12-2023</a:t>
            </a:fld>
            <a:endParaRPr lang="en-IN"/>
          </a:p>
        </p:txBody>
      </p:sp>
      <p:sp>
        <p:nvSpPr>
          <p:cNvPr id="5" name="Footer Placeholder 4">
            <a:extLst>
              <a:ext uri="{FF2B5EF4-FFF2-40B4-BE49-F238E27FC236}">
                <a16:creationId xmlns:a16="http://schemas.microsoft.com/office/drawing/2014/main" xmlns="" id="{5964E5B3-E5D8-5B08-68D1-B9046B47BB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9CBC7E0-AFC4-3864-04E9-C7B5D875A895}"/>
              </a:ext>
            </a:extLst>
          </p:cNvPr>
          <p:cNvSpPr>
            <a:spLocks noGrp="1"/>
          </p:cNvSpPr>
          <p:nvPr>
            <p:ph type="sldNum" sz="quarter" idx="12"/>
          </p:nvPr>
        </p:nvSpPr>
        <p:spPr/>
        <p:txBody>
          <a:bodyPr/>
          <a:lstStyle/>
          <a:p>
            <a:fld id="{A856E0FA-1D61-4463-BC4E-E5EF57F38A84}" type="slidenum">
              <a:rPr lang="en-IN" smtClean="0"/>
              <a:t>‹#›</a:t>
            </a:fld>
            <a:endParaRPr lang="en-IN"/>
          </a:p>
        </p:txBody>
      </p:sp>
    </p:spTree>
    <p:extLst>
      <p:ext uri="{BB962C8B-B14F-4D97-AF65-F5344CB8AC3E}">
        <p14:creationId xmlns:p14="http://schemas.microsoft.com/office/powerpoint/2010/main" val="104547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CAB1E51-A4B8-F413-6890-06C7590619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79EAD92F-E7CA-A6A8-A353-409533F65F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72737E4-804F-1A73-00AA-6F22112066E9}"/>
              </a:ext>
            </a:extLst>
          </p:cNvPr>
          <p:cNvSpPr>
            <a:spLocks noGrp="1"/>
          </p:cNvSpPr>
          <p:nvPr>
            <p:ph type="dt" sz="half" idx="10"/>
          </p:nvPr>
        </p:nvSpPr>
        <p:spPr/>
        <p:txBody>
          <a:bodyPr/>
          <a:lstStyle/>
          <a:p>
            <a:fld id="{7F2AFE0B-3319-4BA3-B4EC-829F8B082046}" type="datetimeFigureOut">
              <a:rPr lang="en-IN" smtClean="0"/>
              <a:t>21-12-2023</a:t>
            </a:fld>
            <a:endParaRPr lang="en-IN"/>
          </a:p>
        </p:txBody>
      </p:sp>
      <p:sp>
        <p:nvSpPr>
          <p:cNvPr id="5" name="Footer Placeholder 4">
            <a:extLst>
              <a:ext uri="{FF2B5EF4-FFF2-40B4-BE49-F238E27FC236}">
                <a16:creationId xmlns:a16="http://schemas.microsoft.com/office/drawing/2014/main" xmlns="" id="{F01B06FC-A8FD-B1C4-95DF-4E9C9D6D18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CCDB309-8A18-F0AF-2B38-9D6E97374E03}"/>
              </a:ext>
            </a:extLst>
          </p:cNvPr>
          <p:cNvSpPr>
            <a:spLocks noGrp="1"/>
          </p:cNvSpPr>
          <p:nvPr>
            <p:ph type="sldNum" sz="quarter" idx="12"/>
          </p:nvPr>
        </p:nvSpPr>
        <p:spPr/>
        <p:txBody>
          <a:bodyPr/>
          <a:lstStyle/>
          <a:p>
            <a:fld id="{A856E0FA-1D61-4463-BC4E-E5EF57F38A84}" type="slidenum">
              <a:rPr lang="en-IN" smtClean="0"/>
              <a:t>‹#›</a:t>
            </a:fld>
            <a:endParaRPr lang="en-IN"/>
          </a:p>
        </p:txBody>
      </p:sp>
    </p:spTree>
    <p:extLst>
      <p:ext uri="{BB962C8B-B14F-4D97-AF65-F5344CB8AC3E}">
        <p14:creationId xmlns:p14="http://schemas.microsoft.com/office/powerpoint/2010/main" val="2537357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0059311" y="877033"/>
            <a:ext cx="1732400" cy="577200"/>
          </a:xfrm>
          <a:prstGeom prst="triangle">
            <a:avLst>
              <a:gd name="adj" fmla="val 32425"/>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11" name="Google Shape;11;p2"/>
          <p:cNvGrpSpPr/>
          <p:nvPr/>
        </p:nvGrpSpPr>
        <p:grpSpPr>
          <a:xfrm>
            <a:off x="0" y="-9451"/>
            <a:ext cx="11548531" cy="6867451"/>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14" name="Google Shape;14;p2"/>
          <p:cNvGrpSpPr/>
          <p:nvPr/>
        </p:nvGrpSpPr>
        <p:grpSpPr>
          <a:xfrm rot="10800000" flipH="1">
            <a:off x="2" y="1454351"/>
            <a:ext cx="11796669" cy="3949300"/>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17" name="Google Shape;17;p2"/>
          <p:cNvGrpSpPr/>
          <p:nvPr/>
        </p:nvGrpSpPr>
        <p:grpSpPr>
          <a:xfrm>
            <a:off x="4902982" y="5704465"/>
            <a:ext cx="7307772" cy="577328"/>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2" name="Google Shape;22;p2"/>
          <p:cNvSpPr txBox="1">
            <a:spLocks noGrp="1"/>
          </p:cNvSpPr>
          <p:nvPr>
            <p:ph type="ctrTitle"/>
          </p:nvPr>
        </p:nvSpPr>
        <p:spPr>
          <a:xfrm>
            <a:off x="914400" y="1454333"/>
            <a:ext cx="7157200" cy="39492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endParaRPr/>
          </a:p>
        </p:txBody>
      </p:sp>
    </p:spTree>
    <p:extLst>
      <p:ext uri="{BB962C8B-B14F-4D97-AF65-F5344CB8AC3E}">
        <p14:creationId xmlns:p14="http://schemas.microsoft.com/office/powerpoint/2010/main" val="3064418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81"/>
        <p:cNvGrpSpPr/>
        <p:nvPr/>
      </p:nvGrpSpPr>
      <p:grpSpPr>
        <a:xfrm>
          <a:off x="0" y="0"/>
          <a:ext cx="0" cy="0"/>
          <a:chOff x="0" y="0"/>
          <a:chExt cx="0" cy="0"/>
        </a:xfrm>
      </p:grpSpPr>
      <p:grpSp>
        <p:nvGrpSpPr>
          <p:cNvPr id="82" name="Google Shape;82;p6"/>
          <p:cNvGrpSpPr/>
          <p:nvPr/>
        </p:nvGrpSpPr>
        <p:grpSpPr>
          <a:xfrm>
            <a:off x="-6" y="54"/>
            <a:ext cx="9429907" cy="1769753"/>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grpSp>
        <p:nvGrpSpPr>
          <p:cNvPr id="90" name="Google Shape;90;p6"/>
          <p:cNvGrpSpPr/>
          <p:nvPr/>
        </p:nvGrpSpPr>
        <p:grpSpPr>
          <a:xfrm>
            <a:off x="9262456" y="5963632"/>
            <a:ext cx="2937107" cy="894393"/>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98" name="Google Shape;98;p6"/>
          <p:cNvSpPr txBox="1">
            <a:spLocks noGrp="1"/>
          </p:cNvSpPr>
          <p:nvPr>
            <p:ph type="title"/>
          </p:nvPr>
        </p:nvSpPr>
        <p:spPr>
          <a:xfrm>
            <a:off x="1085700" y="523433"/>
            <a:ext cx="7011200" cy="1021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1085700" y="2050651"/>
            <a:ext cx="4504400" cy="36324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1333"/>
              </a:spcBef>
              <a:spcAft>
                <a:spcPts val="0"/>
              </a:spcAft>
              <a:buSzPts val="2000"/>
              <a:buChar char="▻"/>
              <a:defRPr sz="2667"/>
            </a:lvl2pPr>
            <a:lvl3pPr marL="1828754" lvl="2" indent="-474121">
              <a:spcBef>
                <a:spcPts val="1333"/>
              </a:spcBef>
              <a:spcAft>
                <a:spcPts val="0"/>
              </a:spcAft>
              <a:buSzPts val="2000"/>
              <a:buChar char="▻"/>
              <a:defRPr sz="2667"/>
            </a:lvl3pPr>
            <a:lvl4pPr marL="2438339" lvl="3" indent="-474121">
              <a:spcBef>
                <a:spcPts val="1333"/>
              </a:spcBef>
              <a:spcAft>
                <a:spcPts val="0"/>
              </a:spcAft>
              <a:buSzPts val="2000"/>
              <a:buChar char="▻"/>
              <a:defRPr sz="2667"/>
            </a:lvl4pPr>
            <a:lvl5pPr marL="3047924" lvl="4" indent="-474121">
              <a:spcBef>
                <a:spcPts val="1333"/>
              </a:spcBef>
              <a:spcAft>
                <a:spcPts val="0"/>
              </a:spcAft>
              <a:buSzPts val="2000"/>
              <a:buChar char="▻"/>
              <a:defRPr sz="2667"/>
            </a:lvl5pPr>
            <a:lvl6pPr marL="3657509" lvl="5" indent="-474121">
              <a:spcBef>
                <a:spcPts val="1333"/>
              </a:spcBef>
              <a:spcAft>
                <a:spcPts val="0"/>
              </a:spcAft>
              <a:buSzPts val="2000"/>
              <a:buChar char="▻"/>
              <a:defRPr sz="2667"/>
            </a:lvl6pPr>
            <a:lvl7pPr marL="4267093" lvl="6" indent="-474121">
              <a:spcBef>
                <a:spcPts val="1333"/>
              </a:spcBef>
              <a:spcAft>
                <a:spcPts val="0"/>
              </a:spcAft>
              <a:buSzPts val="2000"/>
              <a:buChar char="▻"/>
              <a:defRPr sz="2667"/>
            </a:lvl7pPr>
            <a:lvl8pPr marL="4876678" lvl="7" indent="-474121">
              <a:spcBef>
                <a:spcPts val="1333"/>
              </a:spcBef>
              <a:spcAft>
                <a:spcPts val="0"/>
              </a:spcAft>
              <a:buSzPts val="2000"/>
              <a:buChar char="▻"/>
              <a:defRPr sz="2667"/>
            </a:lvl8pPr>
            <a:lvl9pPr marL="5486263" lvl="8" indent="-474121">
              <a:spcBef>
                <a:spcPts val="1333"/>
              </a:spcBef>
              <a:spcAft>
                <a:spcPts val="1333"/>
              </a:spcAft>
              <a:buSzPts val="2000"/>
              <a:buChar char="▻"/>
              <a:defRPr sz="2667"/>
            </a:lvl9pPr>
          </a:lstStyle>
          <a:p>
            <a:endParaRPr dirty="0"/>
          </a:p>
        </p:txBody>
      </p:sp>
      <p:sp>
        <p:nvSpPr>
          <p:cNvPr id="100" name="Google Shape;100;p6"/>
          <p:cNvSpPr txBox="1">
            <a:spLocks noGrp="1"/>
          </p:cNvSpPr>
          <p:nvPr>
            <p:ph type="body" idx="2"/>
          </p:nvPr>
        </p:nvSpPr>
        <p:spPr>
          <a:xfrm>
            <a:off x="5861497" y="2050651"/>
            <a:ext cx="4504400" cy="36324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1333"/>
              </a:spcBef>
              <a:spcAft>
                <a:spcPts val="0"/>
              </a:spcAft>
              <a:buSzPts val="2000"/>
              <a:buChar char="▻"/>
              <a:defRPr sz="2667"/>
            </a:lvl2pPr>
            <a:lvl3pPr marL="1828754" lvl="2" indent="-474121">
              <a:spcBef>
                <a:spcPts val="1333"/>
              </a:spcBef>
              <a:spcAft>
                <a:spcPts val="0"/>
              </a:spcAft>
              <a:buSzPts val="2000"/>
              <a:buChar char="▻"/>
              <a:defRPr sz="2667"/>
            </a:lvl3pPr>
            <a:lvl4pPr marL="2438339" lvl="3" indent="-474121">
              <a:spcBef>
                <a:spcPts val="1333"/>
              </a:spcBef>
              <a:spcAft>
                <a:spcPts val="0"/>
              </a:spcAft>
              <a:buSzPts val="2000"/>
              <a:buChar char="▻"/>
              <a:defRPr sz="2667"/>
            </a:lvl4pPr>
            <a:lvl5pPr marL="3047924" lvl="4" indent="-474121">
              <a:spcBef>
                <a:spcPts val="1333"/>
              </a:spcBef>
              <a:spcAft>
                <a:spcPts val="0"/>
              </a:spcAft>
              <a:buSzPts val="2000"/>
              <a:buChar char="▻"/>
              <a:defRPr sz="2667"/>
            </a:lvl5pPr>
            <a:lvl6pPr marL="3657509" lvl="5" indent="-474121">
              <a:spcBef>
                <a:spcPts val="1333"/>
              </a:spcBef>
              <a:spcAft>
                <a:spcPts val="0"/>
              </a:spcAft>
              <a:buSzPts val="2000"/>
              <a:buChar char="▻"/>
              <a:defRPr sz="2667"/>
            </a:lvl6pPr>
            <a:lvl7pPr marL="4267093" lvl="6" indent="-474121">
              <a:spcBef>
                <a:spcPts val="1333"/>
              </a:spcBef>
              <a:spcAft>
                <a:spcPts val="0"/>
              </a:spcAft>
              <a:buSzPts val="2000"/>
              <a:buChar char="▻"/>
              <a:defRPr sz="2667"/>
            </a:lvl7pPr>
            <a:lvl8pPr marL="4876678" lvl="7" indent="-474121">
              <a:spcBef>
                <a:spcPts val="1333"/>
              </a:spcBef>
              <a:spcAft>
                <a:spcPts val="0"/>
              </a:spcAft>
              <a:buSzPts val="2000"/>
              <a:buChar char="▻"/>
              <a:defRPr sz="2667"/>
            </a:lvl8pPr>
            <a:lvl9pPr marL="5486263" lvl="8" indent="-474121">
              <a:spcBef>
                <a:spcPts val="1333"/>
              </a:spcBef>
              <a:spcAft>
                <a:spcPts val="1333"/>
              </a:spcAft>
              <a:buSzPts val="2000"/>
              <a:buChar char="▻"/>
              <a:defRPr sz="2667"/>
            </a:lvl9pPr>
          </a:lstStyle>
          <a:p>
            <a:endParaRPr/>
          </a:p>
        </p:txBody>
      </p:sp>
      <p:sp>
        <p:nvSpPr>
          <p:cNvPr id="101" name="Google Shape;101;p6"/>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45176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C3D329-DE94-DA5E-2D58-2ACC2E234C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61CF9C0-F653-A5A2-5205-86CAFA1939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56EF977-420B-D82F-E4DE-3D6AD4E04DD6}"/>
              </a:ext>
            </a:extLst>
          </p:cNvPr>
          <p:cNvSpPr>
            <a:spLocks noGrp="1"/>
          </p:cNvSpPr>
          <p:nvPr>
            <p:ph type="dt" sz="half" idx="10"/>
          </p:nvPr>
        </p:nvSpPr>
        <p:spPr/>
        <p:txBody>
          <a:bodyPr/>
          <a:lstStyle/>
          <a:p>
            <a:fld id="{7F2AFE0B-3319-4BA3-B4EC-829F8B082046}" type="datetimeFigureOut">
              <a:rPr lang="en-IN" smtClean="0"/>
              <a:t>21-12-2023</a:t>
            </a:fld>
            <a:endParaRPr lang="en-IN"/>
          </a:p>
        </p:txBody>
      </p:sp>
      <p:sp>
        <p:nvSpPr>
          <p:cNvPr id="5" name="Footer Placeholder 4">
            <a:extLst>
              <a:ext uri="{FF2B5EF4-FFF2-40B4-BE49-F238E27FC236}">
                <a16:creationId xmlns:a16="http://schemas.microsoft.com/office/drawing/2014/main" xmlns="" id="{ECCFCB56-E1F6-EAB0-C43F-E5B5435683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0A5A925-391E-1738-E114-CDABCCF2159A}"/>
              </a:ext>
            </a:extLst>
          </p:cNvPr>
          <p:cNvSpPr>
            <a:spLocks noGrp="1"/>
          </p:cNvSpPr>
          <p:nvPr>
            <p:ph type="sldNum" sz="quarter" idx="12"/>
          </p:nvPr>
        </p:nvSpPr>
        <p:spPr/>
        <p:txBody>
          <a:bodyPr/>
          <a:lstStyle/>
          <a:p>
            <a:fld id="{A856E0FA-1D61-4463-BC4E-E5EF57F38A84}" type="slidenum">
              <a:rPr lang="en-IN" smtClean="0"/>
              <a:t>‹#›</a:t>
            </a:fld>
            <a:endParaRPr lang="en-IN"/>
          </a:p>
        </p:txBody>
      </p:sp>
    </p:spTree>
    <p:extLst>
      <p:ext uri="{BB962C8B-B14F-4D97-AF65-F5344CB8AC3E}">
        <p14:creationId xmlns:p14="http://schemas.microsoft.com/office/powerpoint/2010/main" val="719822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7E74CC-32AD-ADBC-5AB0-6941A52B93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92C9B30-9578-21CD-CED1-446AACD14B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A2DF0D4B-6023-428E-CDDA-25D16F9C6513}"/>
              </a:ext>
            </a:extLst>
          </p:cNvPr>
          <p:cNvSpPr>
            <a:spLocks noGrp="1"/>
          </p:cNvSpPr>
          <p:nvPr>
            <p:ph type="dt" sz="half" idx="10"/>
          </p:nvPr>
        </p:nvSpPr>
        <p:spPr/>
        <p:txBody>
          <a:bodyPr/>
          <a:lstStyle/>
          <a:p>
            <a:fld id="{7F2AFE0B-3319-4BA3-B4EC-829F8B082046}" type="datetimeFigureOut">
              <a:rPr lang="en-IN" smtClean="0"/>
              <a:t>21-12-2023</a:t>
            </a:fld>
            <a:endParaRPr lang="en-IN"/>
          </a:p>
        </p:txBody>
      </p:sp>
      <p:sp>
        <p:nvSpPr>
          <p:cNvPr id="5" name="Footer Placeholder 4">
            <a:extLst>
              <a:ext uri="{FF2B5EF4-FFF2-40B4-BE49-F238E27FC236}">
                <a16:creationId xmlns:a16="http://schemas.microsoft.com/office/drawing/2014/main" xmlns="" id="{2AD0AE20-1446-93DD-57E0-D192C4ADE5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9F4259A-8782-B3E3-E408-7CF37251C0DA}"/>
              </a:ext>
            </a:extLst>
          </p:cNvPr>
          <p:cNvSpPr>
            <a:spLocks noGrp="1"/>
          </p:cNvSpPr>
          <p:nvPr>
            <p:ph type="sldNum" sz="quarter" idx="12"/>
          </p:nvPr>
        </p:nvSpPr>
        <p:spPr/>
        <p:txBody>
          <a:bodyPr/>
          <a:lstStyle/>
          <a:p>
            <a:fld id="{A856E0FA-1D61-4463-BC4E-E5EF57F38A84}" type="slidenum">
              <a:rPr lang="en-IN" smtClean="0"/>
              <a:t>‹#›</a:t>
            </a:fld>
            <a:endParaRPr lang="en-IN"/>
          </a:p>
        </p:txBody>
      </p:sp>
    </p:spTree>
    <p:extLst>
      <p:ext uri="{BB962C8B-B14F-4D97-AF65-F5344CB8AC3E}">
        <p14:creationId xmlns:p14="http://schemas.microsoft.com/office/powerpoint/2010/main" val="636992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3EC0EB-7F9A-1958-B844-FFEBF7F133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1672537-3482-4176-0416-41974DCB55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E0DFE3DD-FE26-F277-93B9-5AC4A4DBD3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AB92BBC7-D5EB-3EEC-E35D-1B5798DA4488}"/>
              </a:ext>
            </a:extLst>
          </p:cNvPr>
          <p:cNvSpPr>
            <a:spLocks noGrp="1"/>
          </p:cNvSpPr>
          <p:nvPr>
            <p:ph type="dt" sz="half" idx="10"/>
          </p:nvPr>
        </p:nvSpPr>
        <p:spPr/>
        <p:txBody>
          <a:bodyPr/>
          <a:lstStyle/>
          <a:p>
            <a:fld id="{7F2AFE0B-3319-4BA3-B4EC-829F8B082046}" type="datetimeFigureOut">
              <a:rPr lang="en-IN" smtClean="0"/>
              <a:t>21-12-2023</a:t>
            </a:fld>
            <a:endParaRPr lang="en-IN"/>
          </a:p>
        </p:txBody>
      </p:sp>
      <p:sp>
        <p:nvSpPr>
          <p:cNvPr id="6" name="Footer Placeholder 5">
            <a:extLst>
              <a:ext uri="{FF2B5EF4-FFF2-40B4-BE49-F238E27FC236}">
                <a16:creationId xmlns:a16="http://schemas.microsoft.com/office/drawing/2014/main" xmlns="" id="{D68B8385-7FC0-6122-E2D5-91B89FD235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BE6E7B1-AD08-9753-1A21-0674CCE933E8}"/>
              </a:ext>
            </a:extLst>
          </p:cNvPr>
          <p:cNvSpPr>
            <a:spLocks noGrp="1"/>
          </p:cNvSpPr>
          <p:nvPr>
            <p:ph type="sldNum" sz="quarter" idx="12"/>
          </p:nvPr>
        </p:nvSpPr>
        <p:spPr/>
        <p:txBody>
          <a:bodyPr/>
          <a:lstStyle/>
          <a:p>
            <a:fld id="{A856E0FA-1D61-4463-BC4E-E5EF57F38A84}" type="slidenum">
              <a:rPr lang="en-IN" smtClean="0"/>
              <a:t>‹#›</a:t>
            </a:fld>
            <a:endParaRPr lang="en-IN"/>
          </a:p>
        </p:txBody>
      </p:sp>
    </p:spTree>
    <p:extLst>
      <p:ext uri="{BB962C8B-B14F-4D97-AF65-F5344CB8AC3E}">
        <p14:creationId xmlns:p14="http://schemas.microsoft.com/office/powerpoint/2010/main" val="3726052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F5BF3D-AB79-895D-2AA3-0B22FA9D9C8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5FEB8D5-17CC-0B1B-CDF2-2BAD87DCFE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B38D372-DABF-E17B-8029-BA9D08B358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F36F2001-868C-AEE1-2CCD-8D8C666777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B70AEB8-5E19-47CC-FA03-498DCDF690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7A955A10-513F-B82C-D19D-A70D97A8CDB9}"/>
              </a:ext>
            </a:extLst>
          </p:cNvPr>
          <p:cNvSpPr>
            <a:spLocks noGrp="1"/>
          </p:cNvSpPr>
          <p:nvPr>
            <p:ph type="dt" sz="half" idx="10"/>
          </p:nvPr>
        </p:nvSpPr>
        <p:spPr/>
        <p:txBody>
          <a:bodyPr/>
          <a:lstStyle/>
          <a:p>
            <a:fld id="{7F2AFE0B-3319-4BA3-B4EC-829F8B082046}" type="datetimeFigureOut">
              <a:rPr lang="en-IN" smtClean="0"/>
              <a:t>21-12-2023</a:t>
            </a:fld>
            <a:endParaRPr lang="en-IN"/>
          </a:p>
        </p:txBody>
      </p:sp>
      <p:sp>
        <p:nvSpPr>
          <p:cNvPr id="8" name="Footer Placeholder 7">
            <a:extLst>
              <a:ext uri="{FF2B5EF4-FFF2-40B4-BE49-F238E27FC236}">
                <a16:creationId xmlns:a16="http://schemas.microsoft.com/office/drawing/2014/main" xmlns="" id="{97195645-5FC2-9A4D-F1E5-98B7EC29CD1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7A196106-BE0F-2BB5-14B1-7189860E31D8}"/>
              </a:ext>
            </a:extLst>
          </p:cNvPr>
          <p:cNvSpPr>
            <a:spLocks noGrp="1"/>
          </p:cNvSpPr>
          <p:nvPr>
            <p:ph type="sldNum" sz="quarter" idx="12"/>
          </p:nvPr>
        </p:nvSpPr>
        <p:spPr/>
        <p:txBody>
          <a:bodyPr/>
          <a:lstStyle/>
          <a:p>
            <a:fld id="{A856E0FA-1D61-4463-BC4E-E5EF57F38A84}" type="slidenum">
              <a:rPr lang="en-IN" smtClean="0"/>
              <a:t>‹#›</a:t>
            </a:fld>
            <a:endParaRPr lang="en-IN"/>
          </a:p>
        </p:txBody>
      </p:sp>
    </p:spTree>
    <p:extLst>
      <p:ext uri="{BB962C8B-B14F-4D97-AF65-F5344CB8AC3E}">
        <p14:creationId xmlns:p14="http://schemas.microsoft.com/office/powerpoint/2010/main" val="327889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76685E-5F09-733A-A633-DCC69AEC83C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2EB61739-C046-DB31-C725-23EBCF4E6F32}"/>
              </a:ext>
            </a:extLst>
          </p:cNvPr>
          <p:cNvSpPr>
            <a:spLocks noGrp="1"/>
          </p:cNvSpPr>
          <p:nvPr>
            <p:ph type="dt" sz="half" idx="10"/>
          </p:nvPr>
        </p:nvSpPr>
        <p:spPr/>
        <p:txBody>
          <a:bodyPr/>
          <a:lstStyle/>
          <a:p>
            <a:fld id="{7F2AFE0B-3319-4BA3-B4EC-829F8B082046}" type="datetimeFigureOut">
              <a:rPr lang="en-IN" smtClean="0"/>
              <a:t>21-12-2023</a:t>
            </a:fld>
            <a:endParaRPr lang="en-IN"/>
          </a:p>
        </p:txBody>
      </p:sp>
      <p:sp>
        <p:nvSpPr>
          <p:cNvPr id="4" name="Footer Placeholder 3">
            <a:extLst>
              <a:ext uri="{FF2B5EF4-FFF2-40B4-BE49-F238E27FC236}">
                <a16:creationId xmlns:a16="http://schemas.microsoft.com/office/drawing/2014/main" xmlns="" id="{C731A0FA-7CE9-F529-25EC-11EAB3D67AC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21E29A5-E333-97CC-DAC8-B8A7EE8E42EB}"/>
              </a:ext>
            </a:extLst>
          </p:cNvPr>
          <p:cNvSpPr>
            <a:spLocks noGrp="1"/>
          </p:cNvSpPr>
          <p:nvPr>
            <p:ph type="sldNum" sz="quarter" idx="12"/>
          </p:nvPr>
        </p:nvSpPr>
        <p:spPr/>
        <p:txBody>
          <a:bodyPr/>
          <a:lstStyle/>
          <a:p>
            <a:fld id="{A856E0FA-1D61-4463-BC4E-E5EF57F38A84}" type="slidenum">
              <a:rPr lang="en-IN" smtClean="0"/>
              <a:t>‹#›</a:t>
            </a:fld>
            <a:endParaRPr lang="en-IN"/>
          </a:p>
        </p:txBody>
      </p:sp>
    </p:spTree>
    <p:extLst>
      <p:ext uri="{BB962C8B-B14F-4D97-AF65-F5344CB8AC3E}">
        <p14:creationId xmlns:p14="http://schemas.microsoft.com/office/powerpoint/2010/main" val="2962113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3D370BB-C25A-E4E4-59A1-DABD35CE372A}"/>
              </a:ext>
            </a:extLst>
          </p:cNvPr>
          <p:cNvSpPr>
            <a:spLocks noGrp="1"/>
          </p:cNvSpPr>
          <p:nvPr>
            <p:ph type="dt" sz="half" idx="10"/>
          </p:nvPr>
        </p:nvSpPr>
        <p:spPr/>
        <p:txBody>
          <a:bodyPr/>
          <a:lstStyle/>
          <a:p>
            <a:fld id="{7F2AFE0B-3319-4BA3-B4EC-829F8B082046}" type="datetimeFigureOut">
              <a:rPr lang="en-IN" smtClean="0"/>
              <a:t>21-12-2023</a:t>
            </a:fld>
            <a:endParaRPr lang="en-IN"/>
          </a:p>
        </p:txBody>
      </p:sp>
      <p:sp>
        <p:nvSpPr>
          <p:cNvPr id="3" name="Footer Placeholder 2">
            <a:extLst>
              <a:ext uri="{FF2B5EF4-FFF2-40B4-BE49-F238E27FC236}">
                <a16:creationId xmlns:a16="http://schemas.microsoft.com/office/drawing/2014/main" xmlns="" id="{017F677D-CE67-398B-406A-FD101B4C117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3FC8A602-DF89-7771-92BA-B66DE42B2107}"/>
              </a:ext>
            </a:extLst>
          </p:cNvPr>
          <p:cNvSpPr>
            <a:spLocks noGrp="1"/>
          </p:cNvSpPr>
          <p:nvPr>
            <p:ph type="sldNum" sz="quarter" idx="12"/>
          </p:nvPr>
        </p:nvSpPr>
        <p:spPr/>
        <p:txBody>
          <a:bodyPr/>
          <a:lstStyle/>
          <a:p>
            <a:fld id="{A856E0FA-1D61-4463-BC4E-E5EF57F38A84}" type="slidenum">
              <a:rPr lang="en-IN" smtClean="0"/>
              <a:t>‹#›</a:t>
            </a:fld>
            <a:endParaRPr lang="en-IN"/>
          </a:p>
        </p:txBody>
      </p:sp>
    </p:spTree>
    <p:extLst>
      <p:ext uri="{BB962C8B-B14F-4D97-AF65-F5344CB8AC3E}">
        <p14:creationId xmlns:p14="http://schemas.microsoft.com/office/powerpoint/2010/main" val="307115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BAFAE0-4ED5-C5D5-12BC-5BFE8E0020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8420A82-B730-6511-B831-2B712AC5B5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BDBF0486-D3B1-DF3A-40A8-A30A8EF700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EA4A853-A953-07CD-624E-DC62EEDFA30D}"/>
              </a:ext>
            </a:extLst>
          </p:cNvPr>
          <p:cNvSpPr>
            <a:spLocks noGrp="1"/>
          </p:cNvSpPr>
          <p:nvPr>
            <p:ph type="dt" sz="half" idx="10"/>
          </p:nvPr>
        </p:nvSpPr>
        <p:spPr/>
        <p:txBody>
          <a:bodyPr/>
          <a:lstStyle/>
          <a:p>
            <a:fld id="{7F2AFE0B-3319-4BA3-B4EC-829F8B082046}" type="datetimeFigureOut">
              <a:rPr lang="en-IN" smtClean="0"/>
              <a:t>21-12-2023</a:t>
            </a:fld>
            <a:endParaRPr lang="en-IN"/>
          </a:p>
        </p:txBody>
      </p:sp>
      <p:sp>
        <p:nvSpPr>
          <p:cNvPr id="6" name="Footer Placeholder 5">
            <a:extLst>
              <a:ext uri="{FF2B5EF4-FFF2-40B4-BE49-F238E27FC236}">
                <a16:creationId xmlns:a16="http://schemas.microsoft.com/office/drawing/2014/main" xmlns="" id="{AAD2F2C5-38F6-C6F3-4E02-B0F7762293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457F08F-9A92-7DD9-5FF0-9F20D42B2E13}"/>
              </a:ext>
            </a:extLst>
          </p:cNvPr>
          <p:cNvSpPr>
            <a:spLocks noGrp="1"/>
          </p:cNvSpPr>
          <p:nvPr>
            <p:ph type="sldNum" sz="quarter" idx="12"/>
          </p:nvPr>
        </p:nvSpPr>
        <p:spPr/>
        <p:txBody>
          <a:bodyPr/>
          <a:lstStyle/>
          <a:p>
            <a:fld id="{A856E0FA-1D61-4463-BC4E-E5EF57F38A84}" type="slidenum">
              <a:rPr lang="en-IN" smtClean="0"/>
              <a:t>‹#›</a:t>
            </a:fld>
            <a:endParaRPr lang="en-IN"/>
          </a:p>
        </p:txBody>
      </p:sp>
    </p:spTree>
    <p:extLst>
      <p:ext uri="{BB962C8B-B14F-4D97-AF65-F5344CB8AC3E}">
        <p14:creationId xmlns:p14="http://schemas.microsoft.com/office/powerpoint/2010/main" val="1021740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1C018-DF54-CFBF-1E04-0313C09D4F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DA0E90F9-9B85-A67C-B762-3FEA1447A7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907AABC8-99D2-219F-7D0A-49C306EB7A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1195A4E-8AB1-0BA3-1BF7-4CF4DD17EFB1}"/>
              </a:ext>
            </a:extLst>
          </p:cNvPr>
          <p:cNvSpPr>
            <a:spLocks noGrp="1"/>
          </p:cNvSpPr>
          <p:nvPr>
            <p:ph type="dt" sz="half" idx="10"/>
          </p:nvPr>
        </p:nvSpPr>
        <p:spPr/>
        <p:txBody>
          <a:bodyPr/>
          <a:lstStyle/>
          <a:p>
            <a:fld id="{7F2AFE0B-3319-4BA3-B4EC-829F8B082046}" type="datetimeFigureOut">
              <a:rPr lang="en-IN" smtClean="0"/>
              <a:t>21-12-2023</a:t>
            </a:fld>
            <a:endParaRPr lang="en-IN"/>
          </a:p>
        </p:txBody>
      </p:sp>
      <p:sp>
        <p:nvSpPr>
          <p:cNvPr id="6" name="Footer Placeholder 5">
            <a:extLst>
              <a:ext uri="{FF2B5EF4-FFF2-40B4-BE49-F238E27FC236}">
                <a16:creationId xmlns:a16="http://schemas.microsoft.com/office/drawing/2014/main" xmlns="" id="{05E14CE4-CE12-F718-23F0-4DD57A2B43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EB376B6-983C-6534-3055-DB04EAE0D734}"/>
              </a:ext>
            </a:extLst>
          </p:cNvPr>
          <p:cNvSpPr>
            <a:spLocks noGrp="1"/>
          </p:cNvSpPr>
          <p:nvPr>
            <p:ph type="sldNum" sz="quarter" idx="12"/>
          </p:nvPr>
        </p:nvSpPr>
        <p:spPr/>
        <p:txBody>
          <a:bodyPr/>
          <a:lstStyle/>
          <a:p>
            <a:fld id="{A856E0FA-1D61-4463-BC4E-E5EF57F38A84}" type="slidenum">
              <a:rPr lang="en-IN" smtClean="0"/>
              <a:t>‹#›</a:t>
            </a:fld>
            <a:endParaRPr lang="en-IN"/>
          </a:p>
        </p:txBody>
      </p:sp>
    </p:spTree>
    <p:extLst>
      <p:ext uri="{BB962C8B-B14F-4D97-AF65-F5344CB8AC3E}">
        <p14:creationId xmlns:p14="http://schemas.microsoft.com/office/powerpoint/2010/main" val="759282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5DB795A-0C4F-92AB-5716-994EA5AB66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2174800-4151-D087-2924-2164131490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9BCA51A-6E5A-1456-2A60-43F276BEFC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2AFE0B-3319-4BA3-B4EC-829F8B082046}" type="datetimeFigureOut">
              <a:rPr lang="en-IN" smtClean="0"/>
              <a:t>21-12-2023</a:t>
            </a:fld>
            <a:endParaRPr lang="en-IN"/>
          </a:p>
        </p:txBody>
      </p:sp>
      <p:sp>
        <p:nvSpPr>
          <p:cNvPr id="5" name="Footer Placeholder 4">
            <a:extLst>
              <a:ext uri="{FF2B5EF4-FFF2-40B4-BE49-F238E27FC236}">
                <a16:creationId xmlns:a16="http://schemas.microsoft.com/office/drawing/2014/main" xmlns="" id="{14068216-A234-3A45-B4D4-C8A7D08B37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7D7574B0-E67D-8B5D-D626-B619E3C83C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56E0FA-1D61-4463-BC4E-E5EF57F38A84}" type="slidenum">
              <a:rPr lang="en-IN" smtClean="0"/>
              <a:t>‹#›</a:t>
            </a:fld>
            <a:endParaRPr lang="en-IN"/>
          </a:p>
        </p:txBody>
      </p:sp>
    </p:spTree>
    <p:extLst>
      <p:ext uri="{BB962C8B-B14F-4D97-AF65-F5344CB8AC3E}">
        <p14:creationId xmlns:p14="http://schemas.microsoft.com/office/powerpoint/2010/main" val="1701270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hyperlink" Target="mailto:1croreprojects@gmail.com"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sz="quarter" idx="12"/>
          </p:nvPr>
        </p:nvSpPr>
        <p:spPr>
          <a:xfrm>
            <a:off x="10157333" y="6182000"/>
            <a:ext cx="1983200" cy="420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a:t>
            </a:fld>
            <a:endParaRPr dirty="0"/>
          </a:p>
        </p:txBody>
      </p:sp>
      <p:sp>
        <p:nvSpPr>
          <p:cNvPr id="213" name="Google Shape;213;p13"/>
          <p:cNvSpPr txBox="1">
            <a:spLocks noGrp="1"/>
          </p:cNvSpPr>
          <p:nvPr>
            <p:ph type="ctrTitle" idx="4294967295"/>
          </p:nvPr>
        </p:nvSpPr>
        <p:spPr>
          <a:xfrm>
            <a:off x="1700145" y="3243867"/>
            <a:ext cx="8791575" cy="1546225"/>
          </a:xfrm>
          <a:prstGeom prst="rect">
            <a:avLst/>
          </a:prstGeom>
        </p:spPr>
        <p:txBody>
          <a:bodyPr spcFirstLastPara="1" vert="horz" wrap="square" lIns="121900" tIns="121900" rIns="121900" bIns="121900" rtlCol="0" anchor="ctr" anchorCtr="0">
            <a:noAutofit/>
          </a:bodyPr>
          <a:lstStyle/>
          <a:p>
            <a:pPr algn="ctr">
              <a:spcBef>
                <a:spcPts val="0"/>
              </a:spcBef>
            </a:pPr>
            <a:r>
              <a:rPr lang="en" sz="8000" dirty="0">
                <a:solidFill>
                  <a:schemeClr val="accent5"/>
                </a:solidFill>
              </a:rPr>
              <a:t>HELLO!</a:t>
            </a:r>
            <a:endParaRPr sz="8000" dirty="0">
              <a:solidFill>
                <a:schemeClr val="accent5"/>
              </a:solidFill>
            </a:endParaRPr>
          </a:p>
        </p:txBody>
      </p:sp>
      <p:sp>
        <p:nvSpPr>
          <p:cNvPr id="214" name="Google Shape;214;p13"/>
          <p:cNvSpPr txBox="1">
            <a:spLocks noGrp="1"/>
          </p:cNvSpPr>
          <p:nvPr>
            <p:ph type="subTitle" idx="4294967295"/>
          </p:nvPr>
        </p:nvSpPr>
        <p:spPr>
          <a:xfrm>
            <a:off x="1700145" y="4453192"/>
            <a:ext cx="8791575" cy="1789112"/>
          </a:xfrm>
          <a:prstGeom prst="rect">
            <a:avLst/>
          </a:prstGeom>
        </p:spPr>
        <p:txBody>
          <a:bodyPr spcFirstLastPara="1" vert="horz" wrap="square" lIns="121900" tIns="121900" rIns="121900" bIns="121900" rtlCol="0" anchor="ctr" anchorCtr="0">
            <a:noAutofit/>
          </a:bodyPr>
          <a:lstStyle/>
          <a:p>
            <a:pPr marL="0" indent="0" algn="ctr">
              <a:spcBef>
                <a:spcPts val="0"/>
              </a:spcBef>
              <a:buNone/>
            </a:pPr>
            <a:r>
              <a:rPr lang="en-US" sz="2667" b="1" dirty="0"/>
              <a:t>Here 1Crore Projects</a:t>
            </a:r>
            <a:endParaRPr sz="2667" b="1" dirty="0"/>
          </a:p>
          <a:p>
            <a:pPr marL="0" indent="0" algn="ctr">
              <a:spcBef>
                <a:spcPts val="0"/>
              </a:spcBef>
              <a:buClr>
                <a:schemeClr val="dk1"/>
              </a:buClr>
              <a:buSzPts val="1100"/>
              <a:buNone/>
            </a:pPr>
            <a:r>
              <a:rPr lang="en" sz="2667" dirty="0"/>
              <a:t>I am here because I love to give presentations. </a:t>
            </a:r>
            <a:endParaRPr sz="2667" dirty="0"/>
          </a:p>
          <a:p>
            <a:pPr marL="0" indent="0" algn="ctr">
              <a:spcBef>
                <a:spcPts val="0"/>
              </a:spcBef>
              <a:buClr>
                <a:schemeClr val="dk1"/>
              </a:buClr>
              <a:buSzPts val="1100"/>
              <a:buNone/>
            </a:pPr>
            <a:r>
              <a:rPr lang="en" sz="2667" dirty="0"/>
              <a:t>You can find me at @1CROREPROJECTS</a:t>
            </a:r>
            <a:endParaRPr sz="2667" b="1" dirty="0"/>
          </a:p>
        </p:txBody>
      </p:sp>
      <p:pic>
        <p:nvPicPr>
          <p:cNvPr id="215" name="Google Shape;215;p13" descr="10.jpg"/>
          <p:cNvPicPr preferRelativeResize="0"/>
          <p:nvPr/>
        </p:nvPicPr>
        <p:blipFill rotWithShape="1">
          <a:blip r:embed="rId3">
            <a:alphaModFix/>
          </a:blip>
          <a:srcRect l="15648" r="28102"/>
          <a:stretch/>
        </p:blipFill>
        <p:spPr>
          <a:xfrm>
            <a:off x="4718933" y="489867"/>
            <a:ext cx="2754000" cy="2754000"/>
          </a:xfrm>
          <a:prstGeom prst="diamond">
            <a:avLst/>
          </a:prstGeom>
          <a:noFill/>
          <a:ln w="38100" cap="flat" cmpd="sng">
            <a:solidFill>
              <a:srgbClr val="3F5378"/>
            </a:solidFill>
            <a:prstDash val="solid"/>
            <a:miter lim="8000"/>
            <a:headEnd type="none" w="sm" len="sm"/>
            <a:tailEnd type="none" w="sm" len="sm"/>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FDC99E-9D2E-954A-4E6F-8F58E63AF869}"/>
              </a:ext>
            </a:extLst>
          </p:cNvPr>
          <p:cNvSpPr>
            <a:spLocks noGrp="1"/>
          </p:cNvSpPr>
          <p:nvPr>
            <p:ph type="title"/>
          </p:nvPr>
        </p:nvSpPr>
        <p:spPr>
          <a:xfrm>
            <a:off x="0" y="508443"/>
            <a:ext cx="8897749" cy="1021600"/>
          </a:xfrm>
        </p:spPr>
        <p:txBody>
          <a:bodyPr/>
          <a:lstStyle/>
          <a:p>
            <a:r>
              <a:rPr lang="en-US" b="1" dirty="0">
                <a:latin typeface="Times New Roman" panose="02020603050405020304" pitchFamily="18" charset="0"/>
                <a:cs typeface="Times New Roman" panose="02020603050405020304" pitchFamily="18" charset="0"/>
              </a:rPr>
              <a:t>WORKFLOW OF THE PROJECT</a:t>
            </a:r>
            <a:endParaRPr lang="en-IN" b="1" dirty="0">
              <a:latin typeface="Times New Roman" panose="02020603050405020304" pitchFamily="18" charset="0"/>
              <a:cs typeface="Times New Roman" panose="02020603050405020304" pitchFamily="18" charset="0"/>
            </a:endParaRPr>
          </a:p>
        </p:txBody>
      </p:sp>
      <p:grpSp>
        <p:nvGrpSpPr>
          <p:cNvPr id="24" name="Canvas 1"/>
          <p:cNvGrpSpPr/>
          <p:nvPr/>
        </p:nvGrpSpPr>
        <p:grpSpPr>
          <a:xfrm>
            <a:off x="897465" y="1912620"/>
            <a:ext cx="9144001" cy="4236720"/>
            <a:chOff x="0" y="0"/>
            <a:chExt cx="6156960" cy="4236720"/>
          </a:xfrm>
        </p:grpSpPr>
        <p:sp>
          <p:nvSpPr>
            <p:cNvPr id="25" name="Rectangle 24"/>
            <p:cNvSpPr/>
            <p:nvPr/>
          </p:nvSpPr>
          <p:spPr>
            <a:xfrm>
              <a:off x="0" y="0"/>
              <a:ext cx="6156960" cy="4236720"/>
            </a:xfrm>
            <a:prstGeom prst="rect">
              <a:avLst/>
            </a:prstGeom>
          </p:spPr>
        </p:sp>
        <p:sp>
          <p:nvSpPr>
            <p:cNvPr id="26" name="Rectangle 25"/>
            <p:cNvSpPr/>
            <p:nvPr/>
          </p:nvSpPr>
          <p:spPr>
            <a:xfrm>
              <a:off x="106680" y="68580"/>
              <a:ext cx="135636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b="1">
                  <a:effectLst/>
                  <a:latin typeface="Times New Roman"/>
                  <a:ea typeface="Calibri"/>
                  <a:cs typeface="Times New Roman"/>
                </a:rPr>
                <a:t>Data Collection (CSV) </a:t>
              </a:r>
              <a:endParaRPr lang="en-IN" sz="1100">
                <a:effectLst/>
                <a:ea typeface="Calibri"/>
                <a:cs typeface="Times New Roman"/>
              </a:endParaRPr>
            </a:p>
          </p:txBody>
        </p:sp>
        <p:sp>
          <p:nvSpPr>
            <p:cNvPr id="27" name="Rectangle 26"/>
            <p:cNvSpPr/>
            <p:nvPr/>
          </p:nvSpPr>
          <p:spPr>
            <a:xfrm>
              <a:off x="1935480" y="68580"/>
              <a:ext cx="114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b="1">
                  <a:effectLst/>
                  <a:latin typeface="Times New Roman"/>
                  <a:ea typeface="Calibri"/>
                  <a:cs typeface="Times New Roman"/>
                </a:rPr>
                <a:t>Pre processing </a:t>
              </a:r>
              <a:endParaRPr lang="en-IN" sz="1100">
                <a:effectLst/>
                <a:ea typeface="Calibri"/>
                <a:cs typeface="Times New Roman"/>
              </a:endParaRPr>
            </a:p>
          </p:txBody>
        </p:sp>
        <p:sp>
          <p:nvSpPr>
            <p:cNvPr id="28" name="Rectangle 27"/>
            <p:cNvSpPr/>
            <p:nvPr/>
          </p:nvSpPr>
          <p:spPr>
            <a:xfrm>
              <a:off x="3413760" y="114300"/>
              <a:ext cx="2567940" cy="28956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9" name="Rectangle 28"/>
            <p:cNvSpPr/>
            <p:nvPr/>
          </p:nvSpPr>
          <p:spPr>
            <a:xfrm>
              <a:off x="3520440" y="190500"/>
              <a:ext cx="2362200" cy="411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b="1" dirty="0">
                  <a:effectLst/>
                  <a:latin typeface="Times New Roman"/>
                  <a:ea typeface="Calibri"/>
                  <a:cs typeface="Times New Roman"/>
                </a:rPr>
                <a:t>Model implementation </a:t>
              </a:r>
              <a:endParaRPr lang="en-IN" sz="1100" dirty="0">
                <a:effectLst/>
                <a:ea typeface="Calibri"/>
                <a:cs typeface="Times New Roman"/>
              </a:endParaRPr>
            </a:p>
          </p:txBody>
        </p:sp>
        <p:sp>
          <p:nvSpPr>
            <p:cNvPr id="30" name="Rectangle 29"/>
            <p:cNvSpPr/>
            <p:nvPr/>
          </p:nvSpPr>
          <p:spPr>
            <a:xfrm>
              <a:off x="3520440" y="838200"/>
              <a:ext cx="2362200" cy="2011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342900" lvl="0" indent="-342900">
                <a:lnSpc>
                  <a:spcPct val="115000"/>
                </a:lnSpc>
                <a:spcAft>
                  <a:spcPts val="0"/>
                </a:spcAft>
                <a:buFont typeface="+mj-lt"/>
                <a:buAutoNum type="arabicPeriod"/>
              </a:pPr>
              <a:r>
                <a:rPr lang="en-US" sz="1200" b="1" dirty="0">
                  <a:effectLst/>
                  <a:latin typeface="Times New Roman"/>
                  <a:ea typeface="Calibri"/>
                  <a:cs typeface="Times New Roman"/>
                </a:rPr>
                <a:t>Decision Tree</a:t>
              </a:r>
              <a:endParaRPr lang="en-IN" sz="1100" dirty="0">
                <a:effectLst/>
                <a:ea typeface="Calibri"/>
                <a:cs typeface="Times New Roman"/>
              </a:endParaRPr>
            </a:p>
            <a:p>
              <a:pPr marL="342900" lvl="0" indent="-342900">
                <a:lnSpc>
                  <a:spcPct val="115000"/>
                </a:lnSpc>
                <a:spcAft>
                  <a:spcPts val="0"/>
                </a:spcAft>
                <a:buFont typeface="+mj-lt"/>
                <a:buAutoNum type="arabicPeriod"/>
              </a:pPr>
              <a:r>
                <a:rPr lang="en-US" sz="1200" b="1" dirty="0" smtClean="0">
                  <a:effectLst/>
                  <a:latin typeface="Times New Roman"/>
                  <a:ea typeface="Calibri"/>
                  <a:cs typeface="Times New Roman"/>
                </a:rPr>
                <a:t>Support </a:t>
              </a:r>
              <a:r>
                <a:rPr lang="en-US" sz="1200" b="1" dirty="0">
                  <a:effectLst/>
                  <a:latin typeface="Times New Roman"/>
                  <a:ea typeface="Calibri"/>
                  <a:cs typeface="Times New Roman"/>
                </a:rPr>
                <a:t>Vector </a:t>
              </a:r>
              <a:r>
                <a:rPr lang="en-US" sz="1200" b="1" dirty="0" smtClean="0">
                  <a:effectLst/>
                  <a:latin typeface="Times New Roman"/>
                  <a:ea typeface="Calibri"/>
                  <a:cs typeface="Times New Roman"/>
                </a:rPr>
                <a:t>Machine</a:t>
              </a:r>
            </a:p>
            <a:p>
              <a:pPr marL="342900" lvl="0" indent="-342900">
                <a:lnSpc>
                  <a:spcPct val="115000"/>
                </a:lnSpc>
                <a:spcAft>
                  <a:spcPts val="0"/>
                </a:spcAft>
                <a:buFont typeface="+mj-lt"/>
                <a:buAutoNum type="arabicPeriod"/>
              </a:pPr>
              <a:r>
                <a:rPr lang="en-US" sz="1200" b="1" dirty="0" smtClean="0">
                  <a:latin typeface="Times New Roman"/>
                  <a:ea typeface="Calibri"/>
                  <a:cs typeface="Times New Roman"/>
                </a:rPr>
                <a:t>Random Forest classifier.</a:t>
              </a:r>
              <a:endParaRPr lang="en-IN" sz="1100" dirty="0">
                <a:effectLst/>
                <a:ea typeface="Calibri"/>
                <a:cs typeface="Times New Roman"/>
              </a:endParaRPr>
            </a:p>
            <a:p>
              <a:pPr marL="457200">
                <a:lnSpc>
                  <a:spcPct val="115000"/>
                </a:lnSpc>
                <a:spcAft>
                  <a:spcPts val="1000"/>
                </a:spcAft>
              </a:pPr>
              <a:r>
                <a:rPr lang="en-US" sz="1200" b="1" dirty="0">
                  <a:effectLst/>
                  <a:latin typeface="Times New Roman"/>
                  <a:ea typeface="Calibri"/>
                  <a:cs typeface="Times New Roman"/>
                </a:rPr>
                <a:t> </a:t>
              </a:r>
              <a:endParaRPr lang="en-IN" sz="1100" dirty="0">
                <a:effectLst/>
                <a:ea typeface="Calibri"/>
                <a:cs typeface="Times New Roman"/>
              </a:endParaRPr>
            </a:p>
          </p:txBody>
        </p:sp>
        <p:sp>
          <p:nvSpPr>
            <p:cNvPr id="31" name="Rectangle 30"/>
            <p:cNvSpPr/>
            <p:nvPr/>
          </p:nvSpPr>
          <p:spPr>
            <a:xfrm>
              <a:off x="1821180" y="1424940"/>
              <a:ext cx="1257300" cy="58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b="1">
                  <a:effectLst/>
                  <a:latin typeface="Times New Roman"/>
                  <a:ea typeface="Calibri"/>
                  <a:cs typeface="Times New Roman"/>
                </a:rPr>
                <a:t>Saving the model </a:t>
              </a:r>
              <a:endParaRPr lang="en-IN" sz="1100">
                <a:effectLst/>
                <a:ea typeface="Calibri"/>
                <a:cs typeface="Times New Roman"/>
              </a:endParaRPr>
            </a:p>
          </p:txBody>
        </p:sp>
        <p:sp>
          <p:nvSpPr>
            <p:cNvPr id="32" name="Rectangle 31"/>
            <p:cNvSpPr/>
            <p:nvPr/>
          </p:nvSpPr>
          <p:spPr>
            <a:xfrm>
              <a:off x="152400" y="1363980"/>
              <a:ext cx="1310640" cy="73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b="1">
                  <a:effectLst/>
                  <a:latin typeface="Times New Roman"/>
                  <a:ea typeface="Calibri"/>
                  <a:cs typeface="Times New Roman"/>
                </a:rPr>
                <a:t>Applying the model into web application </a:t>
              </a:r>
              <a:endParaRPr lang="en-IN" sz="1100">
                <a:effectLst/>
                <a:ea typeface="Calibri"/>
                <a:cs typeface="Times New Roman"/>
              </a:endParaRPr>
            </a:p>
          </p:txBody>
        </p:sp>
        <p:sp>
          <p:nvSpPr>
            <p:cNvPr id="33" name="Rectangle 32"/>
            <p:cNvSpPr/>
            <p:nvPr/>
          </p:nvSpPr>
          <p:spPr>
            <a:xfrm>
              <a:off x="708660" y="2735580"/>
              <a:ext cx="1653540" cy="426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b="1">
                  <a:effectLst/>
                  <a:latin typeface="Times New Roman"/>
                  <a:ea typeface="Calibri"/>
                  <a:cs typeface="Times New Roman"/>
                </a:rPr>
                <a:t>Prediction </a:t>
              </a:r>
              <a:endParaRPr lang="en-IN" sz="1100">
                <a:effectLst/>
                <a:ea typeface="Calibri"/>
                <a:cs typeface="Times New Roman"/>
              </a:endParaRPr>
            </a:p>
          </p:txBody>
        </p:sp>
        <p:sp>
          <p:nvSpPr>
            <p:cNvPr id="34" name="Rectangle 33"/>
            <p:cNvSpPr/>
            <p:nvPr/>
          </p:nvSpPr>
          <p:spPr>
            <a:xfrm>
              <a:off x="30480" y="3649980"/>
              <a:ext cx="119634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b="1">
                  <a:effectLst/>
                  <a:latin typeface="Times New Roman"/>
                  <a:ea typeface="Calibri"/>
                  <a:cs typeface="Times New Roman"/>
                </a:rPr>
                <a:t>Safe web site </a:t>
              </a:r>
              <a:endParaRPr lang="en-IN" sz="1100">
                <a:effectLst/>
                <a:ea typeface="Calibri"/>
                <a:cs typeface="Times New Roman"/>
              </a:endParaRPr>
            </a:p>
          </p:txBody>
        </p:sp>
        <p:sp>
          <p:nvSpPr>
            <p:cNvPr id="35" name="Rectangle 34"/>
            <p:cNvSpPr/>
            <p:nvPr/>
          </p:nvSpPr>
          <p:spPr>
            <a:xfrm>
              <a:off x="1767840" y="3649980"/>
              <a:ext cx="1219200" cy="441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b="1">
                  <a:effectLst/>
                  <a:latin typeface="Times New Roman"/>
                  <a:ea typeface="Calibri"/>
                  <a:cs typeface="Times New Roman"/>
                </a:rPr>
                <a:t>Un safe </a:t>
              </a:r>
              <a:endParaRPr lang="en-IN" sz="1100">
                <a:effectLst/>
                <a:ea typeface="Calibri"/>
                <a:cs typeface="Times New Roman"/>
              </a:endParaRPr>
            </a:p>
          </p:txBody>
        </p:sp>
        <p:cxnSp>
          <p:nvCxnSpPr>
            <p:cNvPr id="36" name="Straight Arrow Connector 35"/>
            <p:cNvCxnSpPr>
              <a:stCxn id="26" idx="3"/>
              <a:endCxn id="27" idx="1"/>
            </p:cNvCxnSpPr>
            <p:nvPr/>
          </p:nvCxnSpPr>
          <p:spPr>
            <a:xfrm>
              <a:off x="1463040" y="335280"/>
              <a:ext cx="4724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7" idx="3"/>
            </p:cNvCxnSpPr>
            <p:nvPr/>
          </p:nvCxnSpPr>
          <p:spPr>
            <a:xfrm>
              <a:off x="3078480" y="335280"/>
              <a:ext cx="3352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9" idx="2"/>
              <a:endCxn id="30" idx="0"/>
            </p:cNvCxnSpPr>
            <p:nvPr/>
          </p:nvCxnSpPr>
          <p:spPr>
            <a:xfrm>
              <a:off x="4701540" y="601980"/>
              <a:ext cx="0" cy="2362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3078480" y="1653540"/>
              <a:ext cx="335280" cy="266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32" idx="3"/>
            </p:cNvCxnSpPr>
            <p:nvPr/>
          </p:nvCxnSpPr>
          <p:spPr>
            <a:xfrm flipH="1">
              <a:off x="1463040" y="1722120"/>
              <a:ext cx="358140" cy="11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2" idx="2"/>
              <a:endCxn id="33" idx="0"/>
            </p:cNvCxnSpPr>
            <p:nvPr/>
          </p:nvCxnSpPr>
          <p:spPr>
            <a:xfrm>
              <a:off x="807720" y="2103120"/>
              <a:ext cx="727710" cy="6324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3" idx="2"/>
            </p:cNvCxnSpPr>
            <p:nvPr/>
          </p:nvCxnSpPr>
          <p:spPr>
            <a:xfrm flipH="1">
              <a:off x="533400" y="3162300"/>
              <a:ext cx="1002030" cy="487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3" idx="2"/>
              <a:endCxn id="35" idx="0"/>
            </p:cNvCxnSpPr>
            <p:nvPr/>
          </p:nvCxnSpPr>
          <p:spPr>
            <a:xfrm>
              <a:off x="1535430" y="3162300"/>
              <a:ext cx="842010" cy="487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8284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41C201-FBAF-7D02-2EBA-C16AAABDC512}"/>
              </a:ext>
            </a:extLst>
          </p:cNvPr>
          <p:cNvSpPr>
            <a:spLocks noGrp="1"/>
          </p:cNvSpPr>
          <p:nvPr>
            <p:ph type="title"/>
          </p:nvPr>
        </p:nvSpPr>
        <p:spPr>
          <a:xfrm>
            <a:off x="501083" y="568403"/>
            <a:ext cx="7011200" cy="1021600"/>
          </a:xfrm>
        </p:spPr>
        <p:txBody>
          <a:bodyPr/>
          <a:lstStyle/>
          <a:p>
            <a:r>
              <a:rPr lang="en-IN" b="1" i="0" dirty="0">
                <a:effectLst/>
                <a:latin typeface="Times New Roman" panose="02020603050405020304" pitchFamily="18" charset="0"/>
                <a:cs typeface="Times New Roman" panose="02020603050405020304" pitchFamily="18" charset="0"/>
              </a:rPr>
              <a:t>SYSTEM MODULES</a:t>
            </a:r>
            <a:endParaRPr lang="en-IN"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xmlns="" id="{93577679-2B27-1B34-C6B7-26868662DD2F}"/>
              </a:ext>
            </a:extLst>
          </p:cNvPr>
          <p:cNvSpPr txBox="1"/>
          <p:nvPr/>
        </p:nvSpPr>
        <p:spPr>
          <a:xfrm>
            <a:off x="850166" y="1898967"/>
            <a:ext cx="9878794" cy="2120068"/>
          </a:xfrm>
          <a:prstGeom prst="rect">
            <a:avLst/>
          </a:prstGeom>
          <a:noFill/>
        </p:spPr>
        <p:txBody>
          <a:bodyPr wrap="square">
            <a:spAutoFit/>
          </a:bodyPr>
          <a:lstStyle/>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Module 1: Data collection</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Module 2: Data preprocessing</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Module 3: Model implementation</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Module 4: Framework </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Module 5: Prediction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7797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0DE760F-AA09-63D0-D3DC-298F2D4E9345}"/>
              </a:ext>
            </a:extLst>
          </p:cNvPr>
          <p:cNvSpPr>
            <a:spLocks noGrp="1"/>
          </p:cNvSpPr>
          <p:nvPr>
            <p:ph type="title"/>
          </p:nvPr>
        </p:nvSpPr>
        <p:spPr>
          <a:xfrm>
            <a:off x="539646" y="523433"/>
            <a:ext cx="7212480" cy="1021600"/>
          </a:xfrm>
        </p:spPr>
        <p:txBody>
          <a:bodyPr/>
          <a:lstStyle/>
          <a:p>
            <a:r>
              <a:rPr lang="en-IN" b="1" i="0" dirty="0">
                <a:effectLst/>
                <a:latin typeface="Times New Roman" panose="02020603050405020304" pitchFamily="18" charset="0"/>
                <a:cs typeface="Times New Roman" panose="02020603050405020304" pitchFamily="18" charset="0"/>
              </a:rPr>
              <a:t>MODULE DESCRIPTION </a:t>
            </a:r>
            <a:endParaRPr lang="en-IN" dirty="0"/>
          </a:p>
        </p:txBody>
      </p:sp>
      <p:sp>
        <p:nvSpPr>
          <p:cNvPr id="7" name="Text Placeholder 6">
            <a:extLst>
              <a:ext uri="{FF2B5EF4-FFF2-40B4-BE49-F238E27FC236}">
                <a16:creationId xmlns:a16="http://schemas.microsoft.com/office/drawing/2014/main" xmlns="" id="{C1E659D9-A993-5FE5-FDFA-3D747D1386D8}"/>
              </a:ext>
            </a:extLst>
          </p:cNvPr>
          <p:cNvSpPr>
            <a:spLocks noGrp="1"/>
          </p:cNvSpPr>
          <p:nvPr>
            <p:ph type="body" idx="1"/>
          </p:nvPr>
        </p:nvSpPr>
        <p:spPr>
          <a:xfrm>
            <a:off x="544448" y="1794390"/>
            <a:ext cx="10308610" cy="4583720"/>
          </a:xfrm>
        </p:spPr>
        <p:txBody>
          <a:bodyPr/>
          <a:lstStyle/>
          <a:p>
            <a:pPr marL="135464" indent="0" algn="just">
              <a:lnSpc>
                <a:spcPct val="150000"/>
              </a:lnSpc>
              <a:buNone/>
            </a:pPr>
            <a:r>
              <a:rPr lang="en-US" sz="1800" b="1" i="0" dirty="0">
                <a:effectLst/>
                <a:latin typeface="Times New Roman" panose="02020603050405020304" pitchFamily="18" charset="0"/>
                <a:cs typeface="Times New Roman" panose="02020603050405020304" pitchFamily="18" charset="0"/>
              </a:rPr>
              <a:t>Module 1: data collection </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Data collection is the process of gathering and measuring information from countless different sources. In order to use the data we collect to develop practical artificial intelligence (AI) and deep learning solutions, it must be collected and stored in a way that makes sense for the business problem at hand.</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Here, I can collect the data's in Image format in Kaggle website. Kaggle website is a open source website to download or access any other data for student Purpose.</a:t>
            </a:r>
          </a:p>
          <a:p>
            <a:pPr algn="just">
              <a:lnSpc>
                <a:spcPct val="150000"/>
              </a:lnSpc>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9807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7085A53-51CF-5159-BE5A-AAF8E7A65131}"/>
              </a:ext>
            </a:extLst>
          </p:cNvPr>
          <p:cNvSpPr>
            <a:spLocks noGrp="1"/>
          </p:cNvSpPr>
          <p:nvPr>
            <p:ph type="title"/>
          </p:nvPr>
        </p:nvSpPr>
        <p:spPr>
          <a:xfrm>
            <a:off x="411143" y="634169"/>
            <a:ext cx="7011200" cy="1021600"/>
          </a:xfrm>
        </p:spPr>
        <p:txBody>
          <a:bodyPr/>
          <a:lstStyle/>
          <a:p>
            <a:r>
              <a:rPr lang="en-IN" b="1" i="0" dirty="0">
                <a:effectLst/>
                <a:latin typeface="Times New Roman" panose="02020603050405020304" pitchFamily="18" charset="0"/>
                <a:cs typeface="Times New Roman" panose="02020603050405020304" pitchFamily="18" charset="0"/>
              </a:rPr>
              <a:t>MODULE DESCRIPTION </a:t>
            </a:r>
            <a:endParaRPr lang="en-IN" dirty="0"/>
          </a:p>
        </p:txBody>
      </p:sp>
      <p:sp>
        <p:nvSpPr>
          <p:cNvPr id="7" name="Text Placeholder 6">
            <a:extLst>
              <a:ext uri="{FF2B5EF4-FFF2-40B4-BE49-F238E27FC236}">
                <a16:creationId xmlns:a16="http://schemas.microsoft.com/office/drawing/2014/main" xmlns="" id="{8409C7C7-04ED-6012-1706-40C0B220E1D4}"/>
              </a:ext>
            </a:extLst>
          </p:cNvPr>
          <p:cNvSpPr>
            <a:spLocks noGrp="1"/>
          </p:cNvSpPr>
          <p:nvPr>
            <p:ph type="body" idx="1"/>
          </p:nvPr>
        </p:nvSpPr>
        <p:spPr>
          <a:xfrm>
            <a:off x="411143" y="1930731"/>
            <a:ext cx="9872109" cy="4575000"/>
          </a:xfrm>
        </p:spPr>
        <p:txBody>
          <a:bodyPr/>
          <a:lstStyle/>
          <a:p>
            <a:pPr marL="135464" indent="0" algn="just">
              <a:lnSpc>
                <a:spcPct val="150000"/>
              </a:lnSpc>
              <a:buNone/>
            </a:pPr>
            <a:r>
              <a:rPr lang="en-US" sz="1800" b="1" i="0" dirty="0">
                <a:effectLst/>
                <a:latin typeface="Times New Roman" panose="02020603050405020304" pitchFamily="18" charset="0"/>
                <a:cs typeface="Times New Roman" panose="02020603050405020304" pitchFamily="18" charset="0"/>
              </a:rPr>
              <a:t>Module 2: </a:t>
            </a:r>
            <a:r>
              <a:rPr lang="en-US" sz="1800" b="1" dirty="0">
                <a:latin typeface="Times New Roman" panose="02020603050405020304" pitchFamily="18" charset="0"/>
                <a:ea typeface="Calibri" panose="020F0502020204030204" pitchFamily="34" charset="0"/>
                <a:cs typeface="Times New Roman" panose="02020603050405020304" pitchFamily="18" charset="0"/>
              </a:rPr>
              <a:t>Data Pre -Processing</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For the preprocessing of the obtained data, we should convert  all of the data into observable data .</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By doing this preprocessing, we remove some invalid and noisy data for the original set of data. </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This will reduce the memories and give good results at the output.</a:t>
            </a:r>
            <a:endParaRPr lang="en-IN" sz="1800" dirty="0">
              <a:latin typeface="Times New Roman" panose="02020603050405020304" pitchFamily="18" charset="0"/>
              <a:cs typeface="Times New Roman" panose="02020603050405020304" pitchFamily="18" charset="0"/>
            </a:endParaRPr>
          </a:p>
          <a:p>
            <a:pPr marL="135464" indent="0" algn="just">
              <a:lnSpc>
                <a:spcPct val="150000"/>
              </a:lnSpc>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7375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B15B119A-E150-CE06-F524-B9965A787DA2}"/>
              </a:ext>
            </a:extLst>
          </p:cNvPr>
          <p:cNvSpPr>
            <a:spLocks noGrp="1"/>
          </p:cNvSpPr>
          <p:nvPr>
            <p:ph type="title"/>
          </p:nvPr>
        </p:nvSpPr>
        <p:spPr>
          <a:xfrm>
            <a:off x="464694" y="631925"/>
            <a:ext cx="7011200" cy="1021600"/>
          </a:xfrm>
        </p:spPr>
        <p:txBody>
          <a:bodyPr/>
          <a:lstStyle/>
          <a:p>
            <a:r>
              <a:rPr lang="en-IN" b="1" i="0" dirty="0">
                <a:effectLst/>
                <a:latin typeface="Times New Roman" panose="02020603050405020304" pitchFamily="18" charset="0"/>
                <a:cs typeface="Times New Roman" panose="02020603050405020304" pitchFamily="18" charset="0"/>
              </a:rPr>
              <a:t>MODULE DESCRIPTION </a:t>
            </a:r>
            <a:endParaRPr lang="en-IN" dirty="0"/>
          </a:p>
        </p:txBody>
      </p:sp>
      <p:sp>
        <p:nvSpPr>
          <p:cNvPr id="6" name="TextBox 5">
            <a:extLst>
              <a:ext uri="{FF2B5EF4-FFF2-40B4-BE49-F238E27FC236}">
                <a16:creationId xmlns:a16="http://schemas.microsoft.com/office/drawing/2014/main" xmlns="" id="{DE9AA5A7-6B3F-DF9B-A0F8-960EAD2EA4B2}"/>
              </a:ext>
            </a:extLst>
          </p:cNvPr>
          <p:cNvSpPr txBox="1"/>
          <p:nvPr/>
        </p:nvSpPr>
        <p:spPr>
          <a:xfrm>
            <a:off x="270934" y="1399513"/>
            <a:ext cx="11070834" cy="3416320"/>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  </a:t>
            </a:r>
          </a:p>
          <a:p>
            <a:pPr algn="just">
              <a:lnSpc>
                <a:spcPct val="150000"/>
              </a:lnSpc>
            </a:pPr>
            <a:r>
              <a:rPr lang="en-US" b="1" dirty="0">
                <a:latin typeface="Times New Roman" panose="02020603050405020304" pitchFamily="18" charset="0"/>
                <a:cs typeface="Times New Roman" panose="02020603050405020304" pitchFamily="18" charset="0"/>
              </a:rPr>
              <a:t> Module 3: MODEL IMPLEMENATION:</a:t>
            </a: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In this module, there are some machine learning algorithms are implemented for the classification of the urls as malicious and non malicious from the respective urls. The used Machine learning algorithms are</a:t>
            </a:r>
          </a:p>
          <a:p>
            <a:pPr marL="342900" indent="-342900" algn="just">
              <a:lnSpc>
                <a:spcPct val="150000"/>
              </a:lnSpc>
              <a:buAutoNum type="arabicPeriod"/>
            </a:pPr>
            <a:r>
              <a:rPr lang="en-US" dirty="0" smtClean="0">
                <a:latin typeface="Times New Roman" panose="02020603050405020304" pitchFamily="18" charset="0"/>
                <a:cs typeface="Times New Roman" panose="02020603050405020304" pitchFamily="18" charset="0"/>
              </a:rPr>
              <a:t>Random Forest</a:t>
            </a:r>
          </a:p>
          <a:p>
            <a:pPr marL="342900" indent="-342900" algn="just">
              <a:lnSpc>
                <a:spcPct val="150000"/>
              </a:lnSpc>
              <a:buAutoNum type="arabicPeriod"/>
            </a:pPr>
            <a:r>
              <a:rPr lang="en-US" dirty="0" smtClean="0">
                <a:latin typeface="Times New Roman" panose="02020603050405020304" pitchFamily="18" charset="0"/>
                <a:cs typeface="Times New Roman" panose="02020603050405020304" pitchFamily="18" charset="0"/>
              </a:rPr>
              <a:t>Support Vector Machine </a:t>
            </a:r>
          </a:p>
          <a:p>
            <a:pPr marL="342900" indent="-342900" algn="just">
              <a:lnSpc>
                <a:spcPct val="150000"/>
              </a:lnSpc>
              <a:buAutoNum type="arabicPeriod"/>
            </a:pPr>
            <a:r>
              <a:rPr lang="en-US" dirty="0" smtClean="0">
                <a:latin typeface="Times New Roman" panose="02020603050405020304" pitchFamily="18" charset="0"/>
                <a:cs typeface="Times New Roman" panose="02020603050405020304" pitchFamily="18" charset="0"/>
              </a:rPr>
              <a:t>Decision Tree</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7101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B15B119A-E150-CE06-F524-B9965A787DA2}"/>
              </a:ext>
            </a:extLst>
          </p:cNvPr>
          <p:cNvSpPr>
            <a:spLocks noGrp="1"/>
          </p:cNvSpPr>
          <p:nvPr>
            <p:ph type="title"/>
          </p:nvPr>
        </p:nvSpPr>
        <p:spPr>
          <a:xfrm>
            <a:off x="464694" y="631925"/>
            <a:ext cx="7011200" cy="1021600"/>
          </a:xfrm>
        </p:spPr>
        <p:txBody>
          <a:bodyPr/>
          <a:lstStyle/>
          <a:p>
            <a:r>
              <a:rPr lang="en-IN" b="1" i="0" dirty="0">
                <a:effectLst/>
                <a:latin typeface="Times New Roman" panose="02020603050405020304" pitchFamily="18" charset="0"/>
                <a:cs typeface="Times New Roman" panose="02020603050405020304" pitchFamily="18" charset="0"/>
              </a:rPr>
              <a:t>MODULE DESCRIPTION </a:t>
            </a:r>
            <a:endParaRPr lang="en-IN" dirty="0"/>
          </a:p>
        </p:txBody>
      </p:sp>
      <p:sp>
        <p:nvSpPr>
          <p:cNvPr id="6" name="TextBox 5">
            <a:extLst>
              <a:ext uri="{FF2B5EF4-FFF2-40B4-BE49-F238E27FC236}">
                <a16:creationId xmlns:a16="http://schemas.microsoft.com/office/drawing/2014/main" xmlns="" id="{DE9AA5A7-6B3F-DF9B-A0F8-960EAD2EA4B2}"/>
              </a:ext>
            </a:extLst>
          </p:cNvPr>
          <p:cNvSpPr txBox="1"/>
          <p:nvPr/>
        </p:nvSpPr>
        <p:spPr>
          <a:xfrm>
            <a:off x="270934" y="1399513"/>
            <a:ext cx="11070834" cy="3782061"/>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  </a:t>
            </a:r>
          </a:p>
          <a:p>
            <a:pPr algn="just">
              <a:lnSpc>
                <a:spcPct val="150000"/>
              </a:lnSpc>
            </a:pPr>
            <a:r>
              <a:rPr lang="en-US" b="1" dirty="0">
                <a:latin typeface="Times New Roman" panose="02020603050405020304" pitchFamily="18" charset="0"/>
                <a:cs typeface="Times New Roman" panose="02020603050405020304" pitchFamily="18" charset="0"/>
              </a:rPr>
              <a:t> 1.Random forest</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i="0" dirty="0">
                <a:effectLst/>
                <a:latin typeface="Times New Roman" panose="02020603050405020304" pitchFamily="18" charset="0"/>
                <a:cs typeface="Times New Roman" panose="02020603050405020304" pitchFamily="18" charset="0"/>
              </a:rPr>
              <a:t>Random forests or random decision forests is an </a:t>
            </a:r>
            <a:r>
              <a:rPr lang="en-US" dirty="0">
                <a:latin typeface="Times New Roman" panose="02020603050405020304" pitchFamily="18" charset="0"/>
                <a:cs typeface="Times New Roman" panose="02020603050405020304" pitchFamily="18" charset="0"/>
              </a:rPr>
              <a:t>ensemble learning</a:t>
            </a:r>
            <a:r>
              <a:rPr lang="en-US" i="0" dirty="0">
                <a:effectLst/>
                <a:latin typeface="Times New Roman" panose="02020603050405020304" pitchFamily="18" charset="0"/>
                <a:cs typeface="Times New Roman" panose="02020603050405020304" pitchFamily="18" charset="0"/>
              </a:rPr>
              <a:t> method for </a:t>
            </a:r>
            <a:r>
              <a:rPr lang="en-US" dirty="0">
                <a:latin typeface="Times New Roman" panose="02020603050405020304" pitchFamily="18" charset="0"/>
                <a:cs typeface="Times New Roman" panose="02020603050405020304" pitchFamily="18" charset="0"/>
              </a:rPr>
              <a:t>classification</a:t>
            </a:r>
            <a:r>
              <a:rPr lang="en-US" i="0" dirty="0">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regression</a:t>
            </a:r>
            <a:r>
              <a:rPr lang="en-US" i="0" dirty="0">
                <a:effectLst/>
                <a:latin typeface="Times New Roman" panose="02020603050405020304" pitchFamily="18" charset="0"/>
                <a:cs typeface="Times New Roman" panose="02020603050405020304" pitchFamily="18" charset="0"/>
              </a:rPr>
              <a:t> and other tasks that operates by constructing a multitude of </a:t>
            </a:r>
            <a:r>
              <a:rPr lang="en-US" dirty="0">
                <a:latin typeface="Times New Roman" panose="02020603050405020304" pitchFamily="18" charset="0"/>
                <a:cs typeface="Times New Roman" panose="02020603050405020304" pitchFamily="18" charset="0"/>
              </a:rPr>
              <a:t>decision trees</a:t>
            </a:r>
            <a:r>
              <a:rPr lang="en-US" i="0" dirty="0">
                <a:effectLst/>
                <a:latin typeface="Times New Roman" panose="02020603050405020304" pitchFamily="18" charset="0"/>
                <a:cs typeface="Times New Roman" panose="02020603050405020304" pitchFamily="18" charset="0"/>
              </a:rPr>
              <a:t> at training time. For classification tasks, the output of the random forest is the class selected by most trees. For regression tasks, the mean or average prediction of the individual trees is returned. Random decision forests correct for decision trees' habit of </a:t>
            </a:r>
            <a:r>
              <a:rPr lang="en-US" dirty="0">
                <a:latin typeface="Times New Roman" panose="02020603050405020304" pitchFamily="18" charset="0"/>
                <a:cs typeface="Times New Roman" panose="02020603050405020304" pitchFamily="18" charset="0"/>
              </a:rPr>
              <a:t>overfitting</a:t>
            </a:r>
            <a:r>
              <a:rPr lang="en-US" i="0" dirty="0">
                <a:effectLst/>
                <a:latin typeface="Times New Roman" panose="02020603050405020304" pitchFamily="18" charset="0"/>
                <a:cs typeface="Times New Roman" panose="02020603050405020304" pitchFamily="18" charset="0"/>
              </a:rPr>
              <a:t> to their </a:t>
            </a:r>
            <a:r>
              <a:rPr lang="en-US" dirty="0">
                <a:latin typeface="Times New Roman" panose="02020603050405020304" pitchFamily="18" charset="0"/>
                <a:cs typeface="Times New Roman" panose="02020603050405020304" pitchFamily="18" charset="0"/>
              </a:rPr>
              <a:t>training set</a:t>
            </a:r>
            <a:r>
              <a:rPr lang="en-US" i="0" dirty="0">
                <a:effectLst/>
                <a:latin typeface="Times New Roman" panose="02020603050405020304" pitchFamily="18" charset="0"/>
                <a:cs typeface="Times New Roman" panose="02020603050405020304" pitchFamily="18" charset="0"/>
              </a:rPr>
              <a:t>. Random forests generally outperform </a:t>
            </a:r>
            <a:r>
              <a:rPr lang="en-US" dirty="0">
                <a:latin typeface="Times New Roman" panose="02020603050405020304" pitchFamily="18" charset="0"/>
                <a:cs typeface="Times New Roman" panose="02020603050405020304" pitchFamily="18" charset="0"/>
              </a:rPr>
              <a:t>decision trees</a:t>
            </a:r>
            <a:r>
              <a:rPr lang="en-US" i="0" dirty="0">
                <a:effectLst/>
                <a:latin typeface="Times New Roman" panose="02020603050405020304" pitchFamily="18" charset="0"/>
                <a:cs typeface="Times New Roman" panose="02020603050405020304" pitchFamily="18" charset="0"/>
              </a:rPr>
              <a:t>, but their accuracy is lower than gradient boosted trees. However, data characteristics can affect their performance.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5834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B15B119A-E150-CE06-F524-B9965A787DA2}"/>
              </a:ext>
            </a:extLst>
          </p:cNvPr>
          <p:cNvSpPr>
            <a:spLocks noGrp="1"/>
          </p:cNvSpPr>
          <p:nvPr>
            <p:ph type="title"/>
          </p:nvPr>
        </p:nvSpPr>
        <p:spPr>
          <a:xfrm>
            <a:off x="464694" y="631925"/>
            <a:ext cx="7011200" cy="1021600"/>
          </a:xfrm>
        </p:spPr>
        <p:txBody>
          <a:bodyPr/>
          <a:lstStyle/>
          <a:p>
            <a:r>
              <a:rPr lang="en-IN" b="1" i="0" dirty="0">
                <a:effectLst/>
                <a:latin typeface="Times New Roman" panose="02020603050405020304" pitchFamily="18" charset="0"/>
                <a:cs typeface="Times New Roman" panose="02020603050405020304" pitchFamily="18" charset="0"/>
              </a:rPr>
              <a:t>MODULE DESCRIPTION </a:t>
            </a:r>
            <a:endParaRPr lang="en-IN" dirty="0"/>
          </a:p>
        </p:txBody>
      </p:sp>
      <p:sp>
        <p:nvSpPr>
          <p:cNvPr id="6" name="TextBox 5">
            <a:extLst>
              <a:ext uri="{FF2B5EF4-FFF2-40B4-BE49-F238E27FC236}">
                <a16:creationId xmlns:a16="http://schemas.microsoft.com/office/drawing/2014/main" xmlns="" id="{DE9AA5A7-6B3F-DF9B-A0F8-960EAD2EA4B2}"/>
              </a:ext>
            </a:extLst>
          </p:cNvPr>
          <p:cNvSpPr txBox="1"/>
          <p:nvPr/>
        </p:nvSpPr>
        <p:spPr>
          <a:xfrm>
            <a:off x="270934" y="1399513"/>
            <a:ext cx="11070834" cy="3782061"/>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  </a:t>
            </a:r>
          </a:p>
          <a:p>
            <a:pPr algn="just">
              <a:lnSpc>
                <a:spcPct val="150000"/>
              </a:lnSpc>
            </a:pPr>
            <a:r>
              <a:rPr lang="en-US" b="1" dirty="0">
                <a:latin typeface="Times New Roman" panose="02020603050405020304" pitchFamily="18" charset="0"/>
                <a:cs typeface="Times New Roman" panose="02020603050405020304" pitchFamily="18" charset="0"/>
              </a:rPr>
              <a:t> 2.Support Vector machine</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b="0" i="0" dirty="0">
                <a:solidFill>
                  <a:srgbClr val="333333"/>
                </a:solidFill>
                <a:effectLst/>
                <a:latin typeface="Times New Roman" panose="02020603050405020304" pitchFamily="18" charset="0"/>
                <a:cs typeface="Times New Roman" panose="02020603050405020304" pitchFamily="18" charset="0"/>
              </a:rPr>
              <a:t>Support Vector Machine or SVM is one of the most popular Supervised Learning algorithms, which is used for Classification as well as Regression problems. However, primarily, it is used for Classification problems in Machine Learning.</a:t>
            </a:r>
          </a:p>
          <a:p>
            <a:pPr marL="285750" indent="-285750" algn="just">
              <a:lnSpc>
                <a:spcPct val="150000"/>
              </a:lnSpc>
              <a:buFont typeface="Wingdings" panose="05000000000000000000" pitchFamily="2" charset="2"/>
              <a:buChar char="Ø"/>
            </a:pPr>
            <a:r>
              <a:rPr lang="en-US" b="0" i="0" dirty="0">
                <a:solidFill>
                  <a:srgbClr val="333333"/>
                </a:solidFill>
                <a:effectLst/>
                <a:latin typeface="Times New Roman" panose="02020603050405020304" pitchFamily="18" charset="0"/>
                <a:cs typeface="Times New Roman" panose="02020603050405020304" pitchFamily="18" charset="0"/>
              </a:rPr>
              <a:t>The goal of the SVM algorithm is to create the best line or decision boundary that can segregate n-dimensional space into classes so that we can easily put the new data point in the correct category in the future. This best decision boundary is called a hyperplane.</a:t>
            </a:r>
          </a:p>
        </p:txBody>
      </p:sp>
    </p:spTree>
    <p:extLst>
      <p:ext uri="{BB962C8B-B14F-4D97-AF65-F5344CB8AC3E}">
        <p14:creationId xmlns:p14="http://schemas.microsoft.com/office/powerpoint/2010/main" val="734942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B15B119A-E150-CE06-F524-B9965A787DA2}"/>
              </a:ext>
            </a:extLst>
          </p:cNvPr>
          <p:cNvSpPr>
            <a:spLocks noGrp="1"/>
          </p:cNvSpPr>
          <p:nvPr>
            <p:ph type="title"/>
          </p:nvPr>
        </p:nvSpPr>
        <p:spPr>
          <a:xfrm>
            <a:off x="464694" y="631925"/>
            <a:ext cx="7011200" cy="1021600"/>
          </a:xfrm>
        </p:spPr>
        <p:txBody>
          <a:bodyPr/>
          <a:lstStyle/>
          <a:p>
            <a:r>
              <a:rPr lang="en-IN" b="1" i="0" dirty="0">
                <a:effectLst/>
                <a:latin typeface="Times New Roman" panose="02020603050405020304" pitchFamily="18" charset="0"/>
                <a:cs typeface="Times New Roman" panose="02020603050405020304" pitchFamily="18" charset="0"/>
              </a:rPr>
              <a:t>MODULE DESCRIPTION </a:t>
            </a:r>
            <a:endParaRPr lang="en-IN" dirty="0"/>
          </a:p>
        </p:txBody>
      </p:sp>
      <p:sp>
        <p:nvSpPr>
          <p:cNvPr id="6" name="TextBox 5">
            <a:extLst>
              <a:ext uri="{FF2B5EF4-FFF2-40B4-BE49-F238E27FC236}">
                <a16:creationId xmlns:a16="http://schemas.microsoft.com/office/drawing/2014/main" xmlns="" id="{DE9AA5A7-6B3F-DF9B-A0F8-960EAD2EA4B2}"/>
              </a:ext>
            </a:extLst>
          </p:cNvPr>
          <p:cNvSpPr txBox="1"/>
          <p:nvPr/>
        </p:nvSpPr>
        <p:spPr>
          <a:xfrm>
            <a:off x="270934" y="1399513"/>
            <a:ext cx="10541445" cy="4801314"/>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  </a:t>
            </a:r>
          </a:p>
          <a:p>
            <a:pPr algn="just">
              <a:lnSpc>
                <a:spcPct val="150000"/>
              </a:lnSpc>
            </a:pPr>
            <a:r>
              <a:rPr lang="en-US" b="1" dirty="0">
                <a:latin typeface="Times New Roman" panose="02020603050405020304" pitchFamily="18" charset="0"/>
                <a:cs typeface="Times New Roman" panose="02020603050405020304" pitchFamily="18" charset="0"/>
              </a:rPr>
              <a:t>3. Decision Tree</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fontAlgn="base">
              <a:lnSpc>
                <a:spcPct val="150000"/>
              </a:lnSpc>
            </a:pPr>
            <a:r>
              <a:rPr lang="en-US" b="0" dirty="0">
                <a:solidFill>
                  <a:srgbClr val="273239"/>
                </a:solidFill>
                <a:effectLst/>
                <a:latin typeface="Times New Roman" panose="02020603050405020304" pitchFamily="18" charset="0"/>
                <a:cs typeface="Times New Roman" panose="02020603050405020304" pitchFamily="18" charset="0"/>
              </a:rPr>
              <a:t>             A tree can be “learned” by splitting the source set into subsets based on an attribute value test. This process is repeated on each derived subset in a recursive manner called recursive partitioning. The recursion is completed when the subset at a node all has the same value of the target variable, or when splitting no longer adds value to the predictions. The construction of a decision tree classifier does not require any domain knowledge or parameter setting, and therefore is appropriate for exploratory knowledge discovery. Decision trees can handle high-dimensional data. In general decision tree classifier has good accuracy. Decision tree induction is a typical inductive approach to learn knowledge on classification. </a:t>
            </a:r>
          </a:p>
          <a:p>
            <a:r>
              <a:rPr lang="en-US" dirty="0"/>
              <a:t/>
            </a:r>
            <a:br>
              <a:rPr lang="en-US" dirty="0"/>
            </a:br>
            <a:endParaRPr lang="en-US"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3731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B15B119A-E150-CE06-F524-B9965A787DA2}"/>
              </a:ext>
            </a:extLst>
          </p:cNvPr>
          <p:cNvSpPr>
            <a:spLocks noGrp="1"/>
          </p:cNvSpPr>
          <p:nvPr>
            <p:ph type="title"/>
          </p:nvPr>
        </p:nvSpPr>
        <p:spPr>
          <a:xfrm>
            <a:off x="464694" y="631925"/>
            <a:ext cx="7011200" cy="1021600"/>
          </a:xfrm>
        </p:spPr>
        <p:txBody>
          <a:bodyPr/>
          <a:lstStyle/>
          <a:p>
            <a:r>
              <a:rPr lang="en-IN" b="1" i="0" dirty="0">
                <a:effectLst/>
                <a:latin typeface="Times New Roman" panose="02020603050405020304" pitchFamily="18" charset="0"/>
                <a:cs typeface="Times New Roman" panose="02020603050405020304" pitchFamily="18" charset="0"/>
              </a:rPr>
              <a:t>MODULE DESCRIPTION </a:t>
            </a:r>
            <a:endParaRPr lang="en-IN" dirty="0"/>
          </a:p>
        </p:txBody>
      </p:sp>
      <p:sp>
        <p:nvSpPr>
          <p:cNvPr id="6" name="TextBox 5">
            <a:extLst>
              <a:ext uri="{FF2B5EF4-FFF2-40B4-BE49-F238E27FC236}">
                <a16:creationId xmlns:a16="http://schemas.microsoft.com/office/drawing/2014/main" xmlns="" id="{DE9AA5A7-6B3F-DF9B-A0F8-960EAD2EA4B2}"/>
              </a:ext>
            </a:extLst>
          </p:cNvPr>
          <p:cNvSpPr txBox="1"/>
          <p:nvPr/>
        </p:nvSpPr>
        <p:spPr>
          <a:xfrm>
            <a:off x="641684" y="1399513"/>
            <a:ext cx="10074442" cy="2951064"/>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  </a:t>
            </a:r>
          </a:p>
          <a:p>
            <a:pPr algn="just">
              <a:lnSpc>
                <a:spcPct val="150000"/>
              </a:lnSpc>
            </a:pPr>
            <a:r>
              <a:rPr lang="en-US" b="1" dirty="0">
                <a:latin typeface="Times New Roman" panose="02020603050405020304" pitchFamily="18" charset="0"/>
                <a:cs typeface="Times New Roman" panose="02020603050405020304" pitchFamily="18" charset="0"/>
              </a:rPr>
              <a:t>4. Extra tree classifier</a:t>
            </a: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r>
              <a:rPr lang="en-US" i="0" dirty="0">
                <a:solidFill>
                  <a:srgbClr val="273239"/>
                </a:solidFill>
                <a:effectLst/>
                <a:latin typeface="Times New Roman" panose="02020603050405020304" pitchFamily="18" charset="0"/>
                <a:cs typeface="Times New Roman" panose="02020603050405020304" pitchFamily="18" charset="0"/>
              </a:rPr>
              <a:t>Extremely Randomized Trees Classifier(Extra Trees Classifier) is a type of ensemble learning technique which aggregates the results of multiple de-correlated decision trees collected in a “forest” to output it’s classification result. In concept, it is very similar to a Random Forest Classifier and only differs from it in the manner of construction of the decision trees in the forest.</a:t>
            </a:r>
            <a:endParaRPr lang="en-US"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4859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B15B119A-E150-CE06-F524-B9965A787DA2}"/>
              </a:ext>
            </a:extLst>
          </p:cNvPr>
          <p:cNvSpPr>
            <a:spLocks noGrp="1"/>
          </p:cNvSpPr>
          <p:nvPr>
            <p:ph type="title"/>
          </p:nvPr>
        </p:nvSpPr>
        <p:spPr>
          <a:xfrm>
            <a:off x="464694" y="631925"/>
            <a:ext cx="7011200" cy="1021600"/>
          </a:xfrm>
        </p:spPr>
        <p:txBody>
          <a:bodyPr/>
          <a:lstStyle/>
          <a:p>
            <a:r>
              <a:rPr lang="en-IN" b="1" i="0" dirty="0">
                <a:effectLst/>
                <a:latin typeface="Times New Roman" panose="02020603050405020304" pitchFamily="18" charset="0"/>
                <a:cs typeface="Times New Roman" panose="02020603050405020304" pitchFamily="18" charset="0"/>
              </a:rPr>
              <a:t>MODULE DESCRIPTION </a:t>
            </a:r>
            <a:endParaRPr lang="en-IN" dirty="0"/>
          </a:p>
        </p:txBody>
      </p:sp>
      <p:sp>
        <p:nvSpPr>
          <p:cNvPr id="6" name="TextBox 5">
            <a:extLst>
              <a:ext uri="{FF2B5EF4-FFF2-40B4-BE49-F238E27FC236}">
                <a16:creationId xmlns:a16="http://schemas.microsoft.com/office/drawing/2014/main" xmlns="" id="{DE9AA5A7-6B3F-DF9B-A0F8-960EAD2EA4B2}"/>
              </a:ext>
            </a:extLst>
          </p:cNvPr>
          <p:cNvSpPr txBox="1"/>
          <p:nvPr/>
        </p:nvSpPr>
        <p:spPr>
          <a:xfrm>
            <a:off x="657726" y="1653525"/>
            <a:ext cx="9384632" cy="2585323"/>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  </a:t>
            </a:r>
          </a:p>
          <a:p>
            <a:pPr algn="just">
              <a:lnSpc>
                <a:spcPct val="150000"/>
              </a:lnSpc>
            </a:pPr>
            <a:r>
              <a:rPr lang="en-US" b="1" dirty="0">
                <a:latin typeface="Times New Roman" panose="02020603050405020304" pitchFamily="18" charset="0"/>
                <a:cs typeface="Times New Roman" panose="02020603050405020304" pitchFamily="18" charset="0"/>
              </a:rPr>
              <a:t>5. K- nearest neighbor</a:t>
            </a: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effectLst/>
                <a:latin typeface="Times New Roman" panose="02020603050405020304" pitchFamily="18" charset="0"/>
                <a:cs typeface="Times New Roman" panose="02020603050405020304" pitchFamily="18" charset="0"/>
              </a:rPr>
              <a:t>          k-nearest neighbors algorithm (k-NN) is a </a:t>
            </a:r>
            <a:r>
              <a:rPr lang="en-US" dirty="0">
                <a:latin typeface="Times New Roman" panose="02020603050405020304" pitchFamily="18" charset="0"/>
                <a:cs typeface="Times New Roman" panose="02020603050405020304" pitchFamily="18" charset="0"/>
              </a:rPr>
              <a:t>non-parametric</a:t>
            </a:r>
            <a:r>
              <a:rPr lang="en-US" dirty="0">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supervised learning</a:t>
            </a:r>
            <a:r>
              <a:rPr lang="en-US" dirty="0">
                <a:effectLst/>
                <a:latin typeface="Times New Roman" panose="02020603050405020304" pitchFamily="18" charset="0"/>
                <a:cs typeface="Times New Roman" panose="02020603050405020304" pitchFamily="18" charset="0"/>
              </a:rPr>
              <a:t> method </a:t>
            </a:r>
            <a:r>
              <a:rPr lang="en-US" dirty="0" smtClean="0">
                <a:effectLst/>
                <a:latin typeface="Times New Roman" panose="02020603050405020304" pitchFamily="18" charset="0"/>
                <a:cs typeface="Times New Roman" panose="02020603050405020304" pitchFamily="18" charset="0"/>
              </a:rPr>
              <a:t>.</a:t>
            </a:r>
            <a:r>
              <a:rPr lang="en-US" dirty="0">
                <a:effectLst/>
                <a:latin typeface="Times New Roman" panose="02020603050405020304" pitchFamily="18" charset="0"/>
                <a:cs typeface="Times New Roman" panose="02020603050405020304" pitchFamily="18" charset="0"/>
              </a:rPr>
              <a:t> It is used for </a:t>
            </a:r>
            <a:r>
              <a:rPr lang="en-US" dirty="0">
                <a:latin typeface="Times New Roman" panose="02020603050405020304" pitchFamily="18" charset="0"/>
                <a:cs typeface="Times New Roman" panose="02020603050405020304" pitchFamily="18" charset="0"/>
              </a:rPr>
              <a:t>classification</a:t>
            </a:r>
            <a:r>
              <a:rPr lang="en-US" dirty="0">
                <a:effectLst/>
                <a:latin typeface="Times New Roman" panose="02020603050405020304" pitchFamily="18" charset="0"/>
                <a:cs typeface="Times New Roman" panose="02020603050405020304" pitchFamily="18" charset="0"/>
              </a:rPr>
              <a:t> and </a:t>
            </a:r>
            <a:r>
              <a:rPr lang="en-US" dirty="0">
                <a:latin typeface="Times New Roman" panose="02020603050405020304" pitchFamily="18" charset="0"/>
                <a:cs typeface="Times New Roman" panose="02020603050405020304" pitchFamily="18" charset="0"/>
              </a:rPr>
              <a:t>regression</a:t>
            </a:r>
            <a:r>
              <a:rPr lang="en-US" dirty="0">
                <a:effectLst/>
                <a:latin typeface="Times New Roman" panose="02020603050405020304" pitchFamily="18" charset="0"/>
                <a:cs typeface="Times New Roman" panose="02020603050405020304" pitchFamily="18" charset="0"/>
              </a:rPr>
              <a:t>. In both cases, the input consists of the k closest training examples in a </a:t>
            </a:r>
            <a:r>
              <a:rPr lang="en-US" dirty="0">
                <a:latin typeface="Times New Roman" panose="02020603050405020304" pitchFamily="18" charset="0"/>
                <a:cs typeface="Times New Roman" panose="02020603050405020304" pitchFamily="18" charset="0"/>
              </a:rPr>
              <a:t>data set</a:t>
            </a:r>
            <a:r>
              <a:rPr lang="en-US" dirty="0">
                <a:effectLst/>
                <a:latin typeface="Times New Roman" panose="02020603050405020304" pitchFamily="18" charset="0"/>
                <a:cs typeface="Times New Roman" panose="02020603050405020304" pitchFamily="18" charset="0"/>
              </a:rPr>
              <a:t>. The output depends on whether k-NN is used for classification or regression.</a:t>
            </a:r>
          </a:p>
        </p:txBody>
      </p:sp>
    </p:spTree>
    <p:extLst>
      <p:ext uri="{BB962C8B-B14F-4D97-AF65-F5344CB8AC3E}">
        <p14:creationId xmlns:p14="http://schemas.microsoft.com/office/powerpoint/2010/main" val="3780033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3" name="Title 2">
            <a:extLst>
              <a:ext uri="{FF2B5EF4-FFF2-40B4-BE49-F238E27FC236}">
                <a16:creationId xmlns:a16="http://schemas.microsoft.com/office/drawing/2014/main" xmlns="" id="{9BDE8FA1-91E5-A489-C1C9-CB00CF895A4D}"/>
              </a:ext>
            </a:extLst>
          </p:cNvPr>
          <p:cNvSpPr>
            <a:spLocks noGrp="1"/>
          </p:cNvSpPr>
          <p:nvPr>
            <p:ph type="ctrTitle"/>
          </p:nvPr>
        </p:nvSpPr>
        <p:spPr>
          <a:xfrm>
            <a:off x="377370" y="1230031"/>
            <a:ext cx="9149401" cy="3698543"/>
          </a:xfrm>
        </p:spPr>
        <p:txBody>
          <a:bodyPr/>
          <a:lstStyle/>
          <a:p>
            <a:pPr algn="ctr">
              <a:lnSpc>
                <a:spcPct val="100000"/>
              </a:lnSpc>
            </a:pPr>
            <a:r>
              <a:rPr lang="en-US" sz="4800" b="1" dirty="0">
                <a:latin typeface="Times New Roman" pitchFamily="18" charset="0"/>
                <a:cs typeface="Times New Roman" pitchFamily="18" charset="0"/>
              </a:rPr>
              <a:t>Phish Catcher Client-Side Defense Against Web Spoofing Attacks Using Machine Learning</a:t>
            </a:r>
            <a:endParaRPr lang="en-IN" sz="4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B15B119A-E150-CE06-F524-B9965A787DA2}"/>
              </a:ext>
            </a:extLst>
          </p:cNvPr>
          <p:cNvSpPr>
            <a:spLocks noGrp="1"/>
          </p:cNvSpPr>
          <p:nvPr>
            <p:ph type="title"/>
          </p:nvPr>
        </p:nvSpPr>
        <p:spPr>
          <a:xfrm>
            <a:off x="464694" y="631925"/>
            <a:ext cx="7011200" cy="1021600"/>
          </a:xfrm>
        </p:spPr>
        <p:txBody>
          <a:bodyPr/>
          <a:lstStyle/>
          <a:p>
            <a:r>
              <a:rPr lang="en-IN" b="1" i="0" dirty="0">
                <a:effectLst/>
                <a:latin typeface="Times New Roman" panose="02020603050405020304" pitchFamily="18" charset="0"/>
                <a:cs typeface="Times New Roman" panose="02020603050405020304" pitchFamily="18" charset="0"/>
              </a:rPr>
              <a:t>MODULE DESCRIPTION </a:t>
            </a:r>
            <a:endParaRPr lang="en-IN" dirty="0"/>
          </a:p>
        </p:txBody>
      </p:sp>
      <p:sp>
        <p:nvSpPr>
          <p:cNvPr id="6" name="TextBox 5">
            <a:extLst>
              <a:ext uri="{FF2B5EF4-FFF2-40B4-BE49-F238E27FC236}">
                <a16:creationId xmlns:a16="http://schemas.microsoft.com/office/drawing/2014/main" xmlns="" id="{DE9AA5A7-6B3F-DF9B-A0F8-960EAD2EA4B2}"/>
              </a:ext>
            </a:extLst>
          </p:cNvPr>
          <p:cNvSpPr txBox="1"/>
          <p:nvPr/>
        </p:nvSpPr>
        <p:spPr>
          <a:xfrm>
            <a:off x="786063" y="1509146"/>
            <a:ext cx="9384632" cy="461305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  </a:t>
            </a:r>
          </a:p>
          <a:p>
            <a:pPr algn="just">
              <a:lnSpc>
                <a:spcPct val="150000"/>
              </a:lnSpc>
            </a:pPr>
            <a:r>
              <a:rPr lang="en-US" b="1" dirty="0">
                <a:latin typeface="Times New Roman" panose="02020603050405020304" pitchFamily="18" charset="0"/>
                <a:cs typeface="Times New Roman" panose="02020603050405020304" pitchFamily="18" charset="0"/>
              </a:rPr>
              <a:t>6.Xgboost classifier</a:t>
            </a:r>
          </a:p>
          <a:p>
            <a:pPr algn="just">
              <a:lnSpc>
                <a:spcPct val="150000"/>
              </a:lnSpc>
            </a:pPr>
            <a:r>
              <a:rPr lang="en-US" i="0" dirty="0">
                <a:solidFill>
                  <a:srgbClr val="202124"/>
                </a:solidFill>
                <a:effectLst/>
                <a:latin typeface="Times New Roman" panose="02020603050405020304" pitchFamily="18" charset="0"/>
                <a:cs typeface="Times New Roman" panose="02020603050405020304" pitchFamily="18" charset="0"/>
              </a:rPr>
              <a:t>XGBoost is an optimized distributed gradient boosting library designed to be highly efficient, flexible and portable. It implements machine learning algorithms under the Gradient Boosting framework.</a:t>
            </a:r>
          </a:p>
          <a:p>
            <a:pPr algn="just">
              <a:lnSpc>
                <a:spcPct val="150000"/>
              </a:lnSpc>
            </a:pPr>
            <a:endParaRPr lang="en-US" i="0" dirty="0">
              <a:solidFill>
                <a:srgbClr val="202124"/>
              </a:solidFill>
              <a:effectLst/>
              <a:latin typeface="Times New Roman" panose="02020603050405020304" pitchFamily="18" charset="0"/>
              <a:cs typeface="Times New Roman" panose="02020603050405020304" pitchFamily="18" charset="0"/>
            </a:endParaRPr>
          </a:p>
          <a:p>
            <a:pPr algn="just">
              <a:lnSpc>
                <a:spcPct val="150000"/>
              </a:lnSpc>
            </a:pPr>
            <a:r>
              <a:rPr lang="en-US" b="1" dirty="0">
                <a:solidFill>
                  <a:srgbClr val="202124"/>
                </a:solidFill>
                <a:effectLst/>
                <a:latin typeface="Times New Roman" panose="02020603050405020304" pitchFamily="18" charset="0"/>
                <a:cs typeface="Times New Roman" panose="02020603050405020304" pitchFamily="18" charset="0"/>
              </a:rPr>
              <a:t>7. Catboost classifier</a:t>
            </a:r>
          </a:p>
          <a:p>
            <a:pPr algn="just">
              <a:lnSpc>
                <a:spcPct val="150000"/>
              </a:lnSpc>
            </a:pPr>
            <a:r>
              <a:rPr lang="en-US" i="0" dirty="0">
                <a:solidFill>
                  <a:srgbClr val="202124"/>
                </a:solidFill>
                <a:effectLst/>
                <a:latin typeface="Times New Roman" panose="02020603050405020304" pitchFamily="18" charset="0"/>
                <a:cs typeface="Times New Roman" panose="02020603050405020304" pitchFamily="18" charset="0"/>
              </a:rPr>
              <a:t>CatBoost is an open-source software library developed by Yandex. It provides a gradient boosting framework which among other features attempts to solve for Categorical features using a permutation driven alternative compared to the classical algorithm.</a:t>
            </a:r>
            <a:endParaRPr lang="en-US" dirty="0">
              <a:solidFill>
                <a:srgbClr val="202124"/>
              </a:solidFill>
              <a:effectLst/>
              <a:latin typeface="Times New Roman" panose="02020603050405020304" pitchFamily="18" charset="0"/>
              <a:cs typeface="Times New Roman" panose="02020603050405020304" pitchFamily="18" charset="0"/>
            </a:endParaRPr>
          </a:p>
          <a:p>
            <a:pPr algn="just">
              <a:lnSpc>
                <a:spcPct val="150000"/>
              </a:lnSpc>
            </a:pPr>
            <a:endParaRPr lang="en-US" b="1"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7807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B15B119A-E150-CE06-F524-B9965A787DA2}"/>
              </a:ext>
            </a:extLst>
          </p:cNvPr>
          <p:cNvSpPr>
            <a:spLocks noGrp="1"/>
          </p:cNvSpPr>
          <p:nvPr>
            <p:ph type="title"/>
          </p:nvPr>
        </p:nvSpPr>
        <p:spPr>
          <a:xfrm>
            <a:off x="464694" y="631925"/>
            <a:ext cx="7011200" cy="1021600"/>
          </a:xfrm>
        </p:spPr>
        <p:txBody>
          <a:bodyPr/>
          <a:lstStyle/>
          <a:p>
            <a:r>
              <a:rPr lang="en-IN" b="1" i="0" dirty="0">
                <a:effectLst/>
                <a:latin typeface="Times New Roman" panose="02020603050405020304" pitchFamily="18" charset="0"/>
                <a:cs typeface="Times New Roman" panose="02020603050405020304" pitchFamily="18" charset="0"/>
              </a:rPr>
              <a:t>MODULE DESCRIPTION </a:t>
            </a:r>
            <a:endParaRPr lang="en-IN" dirty="0"/>
          </a:p>
        </p:txBody>
      </p:sp>
      <p:sp>
        <p:nvSpPr>
          <p:cNvPr id="6" name="TextBox 5">
            <a:extLst>
              <a:ext uri="{FF2B5EF4-FFF2-40B4-BE49-F238E27FC236}">
                <a16:creationId xmlns:a16="http://schemas.microsoft.com/office/drawing/2014/main" xmlns="" id="{DE9AA5A7-6B3F-DF9B-A0F8-960EAD2EA4B2}"/>
              </a:ext>
            </a:extLst>
          </p:cNvPr>
          <p:cNvSpPr txBox="1"/>
          <p:nvPr/>
        </p:nvSpPr>
        <p:spPr>
          <a:xfrm>
            <a:off x="657726" y="1653525"/>
            <a:ext cx="9384632" cy="3416320"/>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  </a:t>
            </a:r>
          </a:p>
          <a:p>
            <a:pPr algn="just">
              <a:lnSpc>
                <a:spcPct val="150000"/>
              </a:lnSpc>
            </a:pPr>
            <a:r>
              <a:rPr lang="en-US" b="1" dirty="0">
                <a:latin typeface="Times New Roman" panose="02020603050405020304" pitchFamily="18" charset="0"/>
                <a:cs typeface="Times New Roman" panose="02020603050405020304" pitchFamily="18" charset="0"/>
              </a:rPr>
              <a:t>8. Multi layer perceptron</a:t>
            </a:r>
          </a:p>
          <a:p>
            <a:pPr algn="just">
              <a:lnSpc>
                <a:spcPct val="150000"/>
              </a:lnSpc>
            </a:pPr>
            <a:r>
              <a:rPr lang="en-US" dirty="0">
                <a:latin typeface="Times New Roman" pitchFamily="18" charset="0"/>
                <a:cs typeface="Times New Roman" pitchFamily="18" charset="0"/>
              </a:rPr>
              <a:t>Multi layer perceptron (MLP) is a supplement of feed forward neural network. It consists of three types of </a:t>
            </a:r>
            <a:r>
              <a:rPr lang="en-US" dirty="0" smtClean="0">
                <a:latin typeface="Times New Roman" pitchFamily="18" charset="0"/>
                <a:cs typeface="Times New Roman" pitchFamily="18" charset="0"/>
              </a:rPr>
              <a:t>layers are input </a:t>
            </a:r>
            <a:r>
              <a:rPr lang="en-US" dirty="0">
                <a:latin typeface="Times New Roman" pitchFamily="18" charset="0"/>
                <a:cs typeface="Times New Roman" pitchFamily="18" charset="0"/>
              </a:rPr>
              <a:t>layer, output layer and hidden </a:t>
            </a:r>
            <a:r>
              <a:rPr lang="en-US" dirty="0" smtClean="0">
                <a:latin typeface="Times New Roman" pitchFamily="18" charset="0"/>
                <a:cs typeface="Times New Roman" pitchFamily="18" charset="0"/>
              </a:rPr>
              <a:t>layer of the system. </a:t>
            </a:r>
            <a:r>
              <a:rPr lang="en-US" dirty="0">
                <a:latin typeface="Times New Roman" pitchFamily="18" charset="0"/>
                <a:cs typeface="Times New Roman" pitchFamily="18" charset="0"/>
              </a:rPr>
              <a:t>Multilayer </a:t>
            </a:r>
            <a:r>
              <a:rPr lang="en-US" dirty="0" smtClean="0">
                <a:latin typeface="Times New Roman" pitchFamily="18" charset="0"/>
                <a:cs typeface="Times New Roman" pitchFamily="18" charset="0"/>
              </a:rPr>
              <a:t>Perceptron </a:t>
            </a:r>
            <a:r>
              <a:rPr lang="en-US" dirty="0">
                <a:latin typeface="Times New Roman" pitchFamily="18" charset="0"/>
                <a:cs typeface="Times New Roman" pitchFamily="18" charset="0"/>
              </a:rPr>
              <a:t>are widely used to solve problems requiring supervised learning and research into computational neuroscience and parallel distributed processing</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MLPs are suitable for classification prediction problems where inputs are assigned a class or label. They are also suitable for regression prediction problems where a real-valued quantity is predicted given a set of inputs.</a:t>
            </a:r>
            <a:endParaRPr lang="en-US"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8060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B15B119A-E150-CE06-F524-B9965A787DA2}"/>
              </a:ext>
            </a:extLst>
          </p:cNvPr>
          <p:cNvSpPr>
            <a:spLocks noGrp="1"/>
          </p:cNvSpPr>
          <p:nvPr>
            <p:ph type="title"/>
          </p:nvPr>
        </p:nvSpPr>
        <p:spPr>
          <a:xfrm>
            <a:off x="464694" y="631925"/>
            <a:ext cx="7011200" cy="1021600"/>
          </a:xfrm>
        </p:spPr>
        <p:txBody>
          <a:bodyPr/>
          <a:lstStyle/>
          <a:p>
            <a:r>
              <a:rPr lang="en-IN" b="1" i="0" dirty="0">
                <a:effectLst/>
                <a:latin typeface="Times New Roman" panose="02020603050405020304" pitchFamily="18" charset="0"/>
                <a:cs typeface="Times New Roman" panose="02020603050405020304" pitchFamily="18" charset="0"/>
              </a:rPr>
              <a:t>MODULE DESCRIPTION </a:t>
            </a:r>
            <a:endParaRPr lang="en-IN" dirty="0"/>
          </a:p>
        </p:txBody>
      </p:sp>
      <p:sp>
        <p:nvSpPr>
          <p:cNvPr id="6" name="TextBox 5">
            <a:extLst>
              <a:ext uri="{FF2B5EF4-FFF2-40B4-BE49-F238E27FC236}">
                <a16:creationId xmlns:a16="http://schemas.microsoft.com/office/drawing/2014/main" xmlns="" id="{DE9AA5A7-6B3F-DF9B-A0F8-960EAD2EA4B2}"/>
              </a:ext>
            </a:extLst>
          </p:cNvPr>
          <p:cNvSpPr txBox="1"/>
          <p:nvPr/>
        </p:nvSpPr>
        <p:spPr>
          <a:xfrm>
            <a:off x="802106" y="1444978"/>
            <a:ext cx="9833809" cy="383181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  </a:t>
            </a:r>
          </a:p>
          <a:p>
            <a:pPr algn="just">
              <a:lnSpc>
                <a:spcPct val="150000"/>
              </a:lnSpc>
            </a:pPr>
            <a:r>
              <a:rPr lang="en-US" b="1" dirty="0">
                <a:latin typeface="Times New Roman" panose="02020603050405020304" pitchFamily="18" charset="0"/>
                <a:cs typeface="Times New Roman" panose="02020603050405020304" pitchFamily="18" charset="0"/>
              </a:rPr>
              <a:t>9. Gradient Boosting:</a:t>
            </a: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r>
              <a:rPr lang="en-US" i="0" dirty="0">
                <a:effectLst/>
                <a:latin typeface="Times New Roman" pitchFamily="18" charset="0"/>
                <a:cs typeface="Times New Roman" pitchFamily="18" charset="0"/>
              </a:rPr>
              <a:t>Gradient boosting is a </a:t>
            </a:r>
            <a:r>
              <a:rPr lang="en-US" dirty="0">
                <a:latin typeface="Times New Roman" pitchFamily="18" charset="0"/>
                <a:cs typeface="Times New Roman" pitchFamily="18" charset="0"/>
              </a:rPr>
              <a:t>machine learning</a:t>
            </a:r>
            <a:r>
              <a:rPr lang="en-US" i="0" dirty="0">
                <a:effectLst/>
                <a:latin typeface="Times New Roman" pitchFamily="18" charset="0"/>
                <a:cs typeface="Times New Roman" pitchFamily="18" charset="0"/>
              </a:rPr>
              <a:t> technique used in </a:t>
            </a:r>
            <a:r>
              <a:rPr lang="en-US" dirty="0">
                <a:latin typeface="Times New Roman" pitchFamily="18" charset="0"/>
                <a:cs typeface="Times New Roman" pitchFamily="18" charset="0"/>
              </a:rPr>
              <a:t>regression</a:t>
            </a:r>
            <a:r>
              <a:rPr lang="en-US" i="0" dirty="0">
                <a:effectLst/>
                <a:latin typeface="Times New Roman" pitchFamily="18" charset="0"/>
                <a:cs typeface="Times New Roman" pitchFamily="18" charset="0"/>
              </a:rPr>
              <a:t> and </a:t>
            </a:r>
            <a:r>
              <a:rPr lang="en-US" dirty="0">
                <a:latin typeface="Times New Roman" pitchFamily="18" charset="0"/>
                <a:cs typeface="Times New Roman" pitchFamily="18" charset="0"/>
              </a:rPr>
              <a:t>classification</a:t>
            </a:r>
            <a:r>
              <a:rPr lang="en-US" i="0" dirty="0">
                <a:effectLst/>
                <a:latin typeface="Times New Roman" pitchFamily="18" charset="0"/>
                <a:cs typeface="Times New Roman" pitchFamily="18" charset="0"/>
              </a:rPr>
              <a:t> tasks, among others. It gives a prediction model in the form of an </a:t>
            </a:r>
            <a:r>
              <a:rPr lang="en-US" dirty="0">
                <a:latin typeface="Times New Roman" pitchFamily="18" charset="0"/>
                <a:cs typeface="Times New Roman" pitchFamily="18" charset="0"/>
              </a:rPr>
              <a:t>ensemble</a:t>
            </a:r>
            <a:r>
              <a:rPr lang="en-US" i="0" dirty="0">
                <a:effectLst/>
                <a:latin typeface="Times New Roman" pitchFamily="18" charset="0"/>
                <a:cs typeface="Times New Roman" pitchFamily="18" charset="0"/>
              </a:rPr>
              <a:t> of weak prediction models, which are typically </a:t>
            </a:r>
            <a:r>
              <a:rPr lang="en-US" dirty="0">
                <a:latin typeface="Times New Roman" pitchFamily="18" charset="0"/>
                <a:cs typeface="Times New Roman" pitchFamily="18" charset="0"/>
              </a:rPr>
              <a:t>decision trees</a:t>
            </a:r>
            <a:r>
              <a:rPr lang="en-US" i="0" dirty="0">
                <a:effectLst/>
                <a:latin typeface="Times New Roman" pitchFamily="18" charset="0"/>
                <a:cs typeface="Times New Roman" pitchFamily="18" charset="0"/>
              </a:rPr>
              <a:t>. When a decision tree is the weak learner, the resulting algorithm is called gradient-boosted trees; it usually outperforms </a:t>
            </a:r>
            <a:r>
              <a:rPr lang="en-US" dirty="0">
                <a:latin typeface="Times New Roman" pitchFamily="18" charset="0"/>
                <a:cs typeface="Times New Roman" pitchFamily="18" charset="0"/>
              </a:rPr>
              <a:t>random forest</a:t>
            </a:r>
            <a:r>
              <a:rPr lang="en-US" i="0" dirty="0">
                <a:effectLst/>
                <a:latin typeface="Times New Roman" pitchFamily="18" charset="0"/>
                <a:cs typeface="Times New Roman" pitchFamily="18" charset="0"/>
              </a:rPr>
              <a:t>. A gradient-boosted trees model is built in a stage-wise fashion as in other </a:t>
            </a:r>
            <a:r>
              <a:rPr lang="en-US" dirty="0">
                <a:latin typeface="Times New Roman" pitchFamily="18" charset="0"/>
                <a:cs typeface="Times New Roman" pitchFamily="18" charset="0"/>
              </a:rPr>
              <a:t>boosting</a:t>
            </a:r>
            <a:r>
              <a:rPr lang="en-US" i="0" dirty="0">
                <a:effectLst/>
                <a:latin typeface="Times New Roman" pitchFamily="18" charset="0"/>
                <a:cs typeface="Times New Roman" pitchFamily="18" charset="0"/>
              </a:rPr>
              <a:t> methods, but it generalizes the other methods by allowing optimization of an arbitrary </a:t>
            </a:r>
            <a:r>
              <a:rPr lang="en-US" dirty="0">
                <a:latin typeface="Times New Roman" pitchFamily="18" charset="0"/>
                <a:cs typeface="Times New Roman" pitchFamily="18" charset="0"/>
              </a:rPr>
              <a:t>differentiable</a:t>
            </a:r>
            <a:r>
              <a:rPr lang="en-US" i="0" dirty="0">
                <a:effectLst/>
                <a:latin typeface="Times New Roman" pitchFamily="18" charset="0"/>
                <a:cs typeface="Times New Roman" pitchFamily="18" charset="0"/>
              </a:rPr>
              <a:t> </a:t>
            </a:r>
            <a:r>
              <a:rPr lang="en-US" dirty="0">
                <a:latin typeface="Times New Roman" pitchFamily="18" charset="0"/>
                <a:cs typeface="Times New Roman" pitchFamily="18" charset="0"/>
              </a:rPr>
              <a:t>loss function</a:t>
            </a:r>
            <a:r>
              <a:rPr lang="en-US" i="0" dirty="0">
                <a:effectLst/>
                <a:latin typeface="Times New Roman" pitchFamily="18" charset="0"/>
                <a:cs typeface="Times New Roman"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7792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6B99548-CBEC-46B3-17E6-CAF31C47792C}"/>
              </a:ext>
            </a:extLst>
          </p:cNvPr>
          <p:cNvSpPr>
            <a:spLocks noGrp="1"/>
          </p:cNvSpPr>
          <p:nvPr>
            <p:ph type="title"/>
          </p:nvPr>
        </p:nvSpPr>
        <p:spPr>
          <a:xfrm>
            <a:off x="501082" y="523433"/>
            <a:ext cx="7595818" cy="1021600"/>
          </a:xfrm>
        </p:spPr>
        <p:txBody>
          <a:bodyPr/>
          <a:lstStyle/>
          <a:p>
            <a:r>
              <a:rPr lang="en-IN" b="1" i="0" dirty="0">
                <a:effectLst/>
                <a:latin typeface="Times New Roman" panose="02020603050405020304" pitchFamily="18" charset="0"/>
                <a:cs typeface="Times New Roman" panose="02020603050405020304" pitchFamily="18" charset="0"/>
              </a:rPr>
              <a:t>MODULE DESCRIPTION </a:t>
            </a:r>
            <a:endParaRPr lang="en-IN" dirty="0"/>
          </a:p>
        </p:txBody>
      </p:sp>
      <p:sp>
        <p:nvSpPr>
          <p:cNvPr id="7" name="Text Placeholder 6">
            <a:extLst>
              <a:ext uri="{FF2B5EF4-FFF2-40B4-BE49-F238E27FC236}">
                <a16:creationId xmlns:a16="http://schemas.microsoft.com/office/drawing/2014/main" xmlns="" id="{7DC8A04D-CCB8-3965-FA65-6FE6C985FC83}"/>
              </a:ext>
            </a:extLst>
          </p:cNvPr>
          <p:cNvSpPr>
            <a:spLocks noGrp="1"/>
          </p:cNvSpPr>
          <p:nvPr>
            <p:ph type="body" idx="1"/>
          </p:nvPr>
        </p:nvSpPr>
        <p:spPr>
          <a:xfrm>
            <a:off x="522854" y="1824314"/>
            <a:ext cx="10981384" cy="4673538"/>
          </a:xfrm>
        </p:spPr>
        <p:txBody>
          <a:bodyPr/>
          <a:lstStyle/>
          <a:p>
            <a:pPr marL="0" indent="0" algn="just">
              <a:lnSpc>
                <a:spcPct val="150000"/>
              </a:lnSpc>
              <a:buNone/>
            </a:pPr>
            <a:r>
              <a:rPr lang="en-US" sz="1800" b="1" dirty="0">
                <a:latin typeface="Times New Roman" panose="02020603050405020304" pitchFamily="18" charset="0"/>
                <a:ea typeface="Calibri" panose="020F0502020204030204" pitchFamily="34" charset="0"/>
                <a:cs typeface="Times New Roman" panose="02020603050405020304" pitchFamily="18" charset="0"/>
              </a:rPr>
              <a:t>Module 4: Framework</a:t>
            </a:r>
          </a:p>
          <a:p>
            <a:pPr marL="457200" indent="-457200" algn="just">
              <a:lnSpc>
                <a:spcPct val="150000"/>
              </a:lnSpc>
              <a:buFont typeface="Wingdings" pitchFamily="2" charset="2"/>
              <a:buChar char="Ø"/>
            </a:pPr>
            <a:r>
              <a:rPr lang="en-US" sz="1800" dirty="0">
                <a:latin typeface="Times New Roman" panose="02020603050405020304" pitchFamily="18" charset="0"/>
                <a:ea typeface="Calibri" panose="020F0502020204030204" pitchFamily="34" charset="0"/>
                <a:cs typeface="Times New Roman" panose="02020603050405020304" pitchFamily="18" charset="0"/>
              </a:rPr>
              <a:t>In this  module, </a:t>
            </a:r>
            <a:r>
              <a:rPr lang="en-US" sz="1800" dirty="0" smtClean="0">
                <a:latin typeface="Times New Roman" panose="02020603050405020304" pitchFamily="18" charset="0"/>
                <a:ea typeface="Calibri" panose="020F0502020204030204" pitchFamily="34" charset="0"/>
                <a:cs typeface="Times New Roman" panose="02020603050405020304" pitchFamily="18" charset="0"/>
              </a:rPr>
              <a:t>we created </a:t>
            </a:r>
            <a:r>
              <a:rPr lang="en-US" sz="1800" dirty="0">
                <a:latin typeface="Times New Roman" panose="02020603050405020304" pitchFamily="18" charset="0"/>
                <a:ea typeface="Calibri" panose="020F0502020204030204" pitchFamily="34" charset="0"/>
                <a:cs typeface="Times New Roman" panose="02020603050405020304" pitchFamily="18" charset="0"/>
              </a:rPr>
              <a:t>a web application using the Flask framework. That framework will be connected to the trained machine learning model.</a:t>
            </a:r>
          </a:p>
          <a:p>
            <a:pPr marL="457200" indent="-457200" algn="just">
              <a:lnSpc>
                <a:spcPct val="150000"/>
              </a:lnSpc>
              <a:buFont typeface="Wingdings" pitchFamily="2" charset="2"/>
              <a:buChar char="Ø"/>
            </a:pPr>
            <a:r>
              <a:rPr lang="en-US" sz="1800" dirty="0">
                <a:latin typeface="Times New Roman" panose="02020603050405020304" pitchFamily="18" charset="0"/>
                <a:ea typeface="Calibri" panose="020F0502020204030204" pitchFamily="34" charset="0"/>
                <a:cs typeface="Times New Roman" panose="02020603050405020304" pitchFamily="18" charset="0"/>
              </a:rPr>
              <a:t>Thus the user give input the urls in the entry box</a:t>
            </a:r>
            <a:r>
              <a:rPr lang="en-US" sz="1800" dirty="0" smtClean="0">
                <a:latin typeface="Times New Roman" panose="02020603050405020304" pitchFamily="18" charset="0"/>
                <a:ea typeface="Calibri" panose="020F0502020204030204" pitchFamily="34" charset="0"/>
                <a:cs typeface="Times New Roman" panose="02020603050405020304" pitchFamily="18" charset="0"/>
              </a:rPr>
              <a:t>.</a:t>
            </a:r>
          </a:p>
          <a:p>
            <a:pPr marL="457200" indent="-457200" algn="just">
              <a:lnSpc>
                <a:spcPct val="150000"/>
              </a:lnSpc>
              <a:buFont typeface="Wingdings" pitchFamily="2" charset="2"/>
              <a:buChar char="Ø"/>
            </a:pPr>
            <a:r>
              <a:rPr lang="en-US" sz="1800" dirty="0" smtClean="0">
                <a:latin typeface="Times New Roman" panose="02020603050405020304" pitchFamily="18" charset="0"/>
                <a:ea typeface="Calibri" panose="020F0502020204030204" pitchFamily="34" charset="0"/>
                <a:cs typeface="Times New Roman" panose="02020603050405020304" pitchFamily="18" charset="0"/>
              </a:rPr>
              <a:t>Next step is move on the prediction part. </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5486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MODULE DESCRIPTION </a:t>
            </a:r>
            <a:endParaRPr lang="en-IN" dirty="0"/>
          </a:p>
        </p:txBody>
      </p:sp>
      <p:sp>
        <p:nvSpPr>
          <p:cNvPr id="8" name="Text Placeholder 7"/>
          <p:cNvSpPr>
            <a:spLocks noGrp="1"/>
          </p:cNvSpPr>
          <p:nvPr>
            <p:ph type="body" idx="1"/>
          </p:nvPr>
        </p:nvSpPr>
        <p:spPr>
          <a:xfrm>
            <a:off x="1063928" y="1800279"/>
            <a:ext cx="9887100" cy="4361035"/>
          </a:xfrm>
        </p:spPr>
        <p:txBody>
          <a:bodyPr/>
          <a:lstStyle/>
          <a:p>
            <a:pPr marL="135464" indent="0" algn="just">
              <a:lnSpc>
                <a:spcPct val="150000"/>
              </a:lnSpc>
              <a:buNone/>
            </a:pPr>
            <a:r>
              <a:rPr lang="en-US" sz="2000" b="1" dirty="0">
                <a:latin typeface="Times New Roman" panose="02020603050405020304" pitchFamily="18" charset="0"/>
                <a:cs typeface="Times New Roman" panose="02020603050405020304" pitchFamily="18" charset="0"/>
              </a:rPr>
              <a:t>Module 5: Prediction</a:t>
            </a: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After in module, we can get the output of the web application as the urls are malicious or non malicious. </a:t>
            </a:r>
            <a:endParaRPr lang="en-US" sz="20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If url is malicious, we shown the output are unsafe and indicate red color .</a:t>
            </a: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If url is </a:t>
            </a:r>
            <a:r>
              <a:rPr lang="en-US" sz="2000" dirty="0" smtClean="0">
                <a:latin typeface="Times New Roman" panose="02020603050405020304" pitchFamily="18" charset="0"/>
                <a:cs typeface="Times New Roman" panose="02020603050405020304" pitchFamily="18" charset="0"/>
              </a:rPr>
              <a:t>Non-malicious</a:t>
            </a:r>
            <a:r>
              <a:rPr lang="en-US" sz="2000" dirty="0">
                <a:latin typeface="Times New Roman" panose="02020603050405020304" pitchFamily="18" charset="0"/>
                <a:cs typeface="Times New Roman" panose="02020603050405020304" pitchFamily="18" charset="0"/>
              </a:rPr>
              <a:t>, we shown the output are </a:t>
            </a:r>
            <a:r>
              <a:rPr lang="en-US" sz="2000" dirty="0" smtClean="0">
                <a:latin typeface="Times New Roman" panose="02020603050405020304" pitchFamily="18" charset="0"/>
                <a:cs typeface="Times New Roman" panose="02020603050405020304" pitchFamily="18" charset="0"/>
              </a:rPr>
              <a:t>safe as well that link are move to that particular website link and indicate green color .</a:t>
            </a:r>
          </a:p>
          <a:p>
            <a:pPr>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Once </a:t>
            </a:r>
            <a:r>
              <a:rPr lang="en-US" sz="2000" dirty="0">
                <a:latin typeface="Times New Roman" panose="02020603050405020304" pitchFamily="18" charset="0"/>
                <a:cs typeface="Times New Roman" panose="02020603050405020304" pitchFamily="18" charset="0"/>
              </a:rPr>
              <a:t>the prediction process completed, we can move into the classification report based on accuracy, precision, recall , F1 score and so on.</a:t>
            </a:r>
          </a:p>
          <a:p>
            <a:pPr>
              <a:lnSpc>
                <a:spcPct val="150000"/>
              </a:lnSpc>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8248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245ADE8-CC7A-1526-116B-EA53E75D0FA7}"/>
              </a:ext>
            </a:extLst>
          </p:cNvPr>
          <p:cNvSpPr>
            <a:spLocks noGrp="1"/>
          </p:cNvSpPr>
          <p:nvPr>
            <p:ph type="title"/>
          </p:nvPr>
        </p:nvSpPr>
        <p:spPr>
          <a:xfrm>
            <a:off x="104931" y="508442"/>
            <a:ext cx="8334531" cy="1021600"/>
          </a:xfrm>
        </p:spPr>
        <p:txBody>
          <a:bodyPr/>
          <a:lstStyle/>
          <a:p>
            <a:r>
              <a:rPr lang="en-US" b="1" dirty="0">
                <a:latin typeface="Times New Roman" pitchFamily="18" charset="0"/>
                <a:cs typeface="Times New Roman" pitchFamily="18" charset="0"/>
              </a:rPr>
              <a:t>SOFTWARE REQUIREMENTS</a:t>
            </a:r>
            <a:endParaRPr lang="en-IN"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13C9EF8C-244E-3BA0-AFB2-C2006F22AAE6}"/>
              </a:ext>
            </a:extLst>
          </p:cNvPr>
          <p:cNvSpPr txBox="1"/>
          <p:nvPr/>
        </p:nvSpPr>
        <p:spPr>
          <a:xfrm>
            <a:off x="944378" y="2087466"/>
            <a:ext cx="9533745" cy="1891287"/>
          </a:xfrm>
          <a:prstGeom prst="rect">
            <a:avLst/>
          </a:prstGeom>
          <a:noFill/>
        </p:spPr>
        <p:txBody>
          <a:bodyPr wrap="square">
            <a:spAutoFit/>
          </a:bodyPr>
          <a:lstStyle/>
          <a:p>
            <a:pPr marL="285750" indent="-285750" algn="just" defTabSz="1147205">
              <a:lnSpc>
                <a:spcPct val="150000"/>
              </a:lnSpc>
              <a:buSzPct val="120000"/>
              <a:buFont typeface="Wingdings" panose="05000000000000000000" pitchFamily="2" charset="2"/>
              <a:buChar char="Ø"/>
            </a:pPr>
            <a:r>
              <a:rPr lang="en-US" sz="2000" dirty="0">
                <a:solidFill>
                  <a:srgbClr val="000000"/>
                </a:solidFill>
                <a:latin typeface="Times New Roman" pitchFamily="18" charset="0"/>
                <a:cs typeface="Times New Roman" pitchFamily="18" charset="0"/>
              </a:rPr>
              <a:t>Operating System     :   Windows 7,8,10 (64 bit)</a:t>
            </a:r>
          </a:p>
          <a:p>
            <a:pPr marL="285750" indent="-285750" algn="just">
              <a:lnSpc>
                <a:spcPct val="150000"/>
              </a:lnSpc>
              <a:buSzPct val="120000"/>
              <a:buFont typeface="Wingdings" panose="05000000000000000000" pitchFamily="2" charset="2"/>
              <a:buChar char="Ø"/>
              <a:tabLst>
                <a:tab pos="5736023" algn="l"/>
              </a:tabLst>
            </a:pPr>
            <a:r>
              <a:rPr lang="en-US" sz="2000" dirty="0">
                <a:solidFill>
                  <a:srgbClr val="000000"/>
                </a:solidFill>
                <a:latin typeface="Times New Roman" pitchFamily="18" charset="0"/>
                <a:cs typeface="Times New Roman" pitchFamily="18" charset="0"/>
              </a:rPr>
              <a:t>Software                   :    Python </a:t>
            </a:r>
          </a:p>
          <a:p>
            <a:pPr marL="285750" indent="-285750" algn="just">
              <a:lnSpc>
                <a:spcPct val="150000"/>
              </a:lnSpc>
              <a:buSzPct val="120000"/>
              <a:buFont typeface="Wingdings" panose="05000000000000000000" pitchFamily="2" charset="2"/>
              <a:buChar char="Ø"/>
              <a:tabLst>
                <a:tab pos="5736023" algn="l"/>
              </a:tabLst>
            </a:pPr>
            <a:r>
              <a:rPr lang="en-US" sz="2000" dirty="0">
                <a:solidFill>
                  <a:srgbClr val="000000"/>
                </a:solidFill>
                <a:latin typeface="Times New Roman" pitchFamily="18" charset="0"/>
                <a:cs typeface="Times New Roman" pitchFamily="18" charset="0"/>
              </a:rPr>
              <a:t>Tools                        :    Anaconda (Jupyter notebook IDE)</a:t>
            </a:r>
          </a:p>
          <a:p>
            <a:pPr marL="342900" indent="-342900">
              <a:lnSpc>
                <a:spcPct val="150000"/>
              </a:lnSpc>
              <a:buFont typeface="Wingdings" panose="05000000000000000000" pitchFamily="2" charset="2"/>
              <a:buChar char="Ø"/>
            </a:pPr>
            <a:endParaRPr lang="en-IN" sz="2000" dirty="0">
              <a:solidFill>
                <a:srgbClr val="000000"/>
              </a:solidFill>
            </a:endParaRPr>
          </a:p>
        </p:txBody>
      </p:sp>
    </p:spTree>
    <p:extLst>
      <p:ext uri="{BB962C8B-B14F-4D97-AF65-F5344CB8AC3E}">
        <p14:creationId xmlns:p14="http://schemas.microsoft.com/office/powerpoint/2010/main" val="269218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798EE7-9A68-A91E-00E2-DF9AB0CAA8FA}"/>
              </a:ext>
            </a:extLst>
          </p:cNvPr>
          <p:cNvSpPr>
            <a:spLocks noGrp="1"/>
          </p:cNvSpPr>
          <p:nvPr>
            <p:ph type="title"/>
          </p:nvPr>
        </p:nvSpPr>
        <p:spPr>
          <a:xfrm>
            <a:off x="156310" y="508443"/>
            <a:ext cx="8448044" cy="1021600"/>
          </a:xfrm>
        </p:spPr>
        <p:txBody>
          <a:bodyPr/>
          <a:lstStyle/>
          <a:p>
            <a:r>
              <a:rPr lang="en-US" b="1" dirty="0">
                <a:latin typeface="Times New Roman" pitchFamily="18" charset="0"/>
                <a:cs typeface="Times New Roman" pitchFamily="18" charset="0"/>
              </a:rPr>
              <a:t>HARDWARE REQUIREMENTS</a:t>
            </a:r>
            <a:endParaRPr lang="en-IN"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0631AF6A-81D4-7B57-69BE-F91F3F487F8D}"/>
              </a:ext>
            </a:extLst>
          </p:cNvPr>
          <p:cNvSpPr txBox="1"/>
          <p:nvPr/>
        </p:nvSpPr>
        <p:spPr>
          <a:xfrm>
            <a:off x="1004340" y="1932010"/>
            <a:ext cx="6355829" cy="1883657"/>
          </a:xfrm>
          <a:prstGeom prst="rect">
            <a:avLst/>
          </a:prstGeom>
          <a:noFill/>
        </p:spPr>
        <p:txBody>
          <a:bodyPr wrap="square">
            <a:spAutoFit/>
          </a:bodyPr>
          <a:lstStyle/>
          <a:p>
            <a:pPr marL="342900" lvl="0" indent="-342900">
              <a:lnSpc>
                <a:spcPct val="150000"/>
              </a:lnSpc>
              <a:buSzPct val="120000"/>
              <a:buFont typeface="Wingdings" panose="05000000000000000000" pitchFamily="2" charset="2"/>
              <a:buChar char="Ø"/>
            </a:pPr>
            <a:r>
              <a:rPr lang="en-US" sz="2000" dirty="0">
                <a:solidFill>
                  <a:srgbClr val="000000"/>
                </a:solidFill>
                <a:latin typeface="Times New Roman" pitchFamily="18" charset="0"/>
                <a:cs typeface="Times New Roman" pitchFamily="18" charset="0"/>
              </a:rPr>
              <a:t>Hard Disk		:	500GB and above</a:t>
            </a:r>
          </a:p>
          <a:p>
            <a:pPr marL="342900" lvl="0" indent="-342900">
              <a:lnSpc>
                <a:spcPct val="150000"/>
              </a:lnSpc>
              <a:buSzPct val="120000"/>
              <a:buFont typeface="Wingdings" panose="05000000000000000000" pitchFamily="2" charset="2"/>
              <a:buChar char="Ø"/>
            </a:pPr>
            <a:r>
              <a:rPr lang="en-US" sz="2000" dirty="0">
                <a:solidFill>
                  <a:srgbClr val="000000"/>
                </a:solidFill>
                <a:latin typeface="Times New Roman" pitchFamily="18" charset="0"/>
                <a:cs typeface="Times New Roman" pitchFamily="18" charset="0"/>
              </a:rPr>
              <a:t>RAM		: 	4GB and above</a:t>
            </a:r>
          </a:p>
          <a:p>
            <a:pPr marL="342900" lvl="0" indent="-342900">
              <a:lnSpc>
                <a:spcPct val="150000"/>
              </a:lnSpc>
              <a:buSzPct val="120000"/>
              <a:buFont typeface="Wingdings" panose="05000000000000000000" pitchFamily="2" charset="2"/>
              <a:buChar char="Ø"/>
            </a:pPr>
            <a:r>
              <a:rPr lang="en-US" sz="2000" dirty="0">
                <a:solidFill>
                  <a:srgbClr val="000000"/>
                </a:solidFill>
                <a:latin typeface="Times New Roman" pitchFamily="18" charset="0"/>
                <a:cs typeface="Times New Roman" pitchFamily="18" charset="0"/>
              </a:rPr>
              <a:t>Processor		:	I5 and above</a:t>
            </a:r>
          </a:p>
          <a:p>
            <a:pPr marL="478363" indent="-342900">
              <a:lnSpc>
                <a:spcPct val="150000"/>
              </a:lnSpc>
              <a:buFont typeface="Wingdings" panose="05000000000000000000" pitchFamily="2" charset="2"/>
              <a:buChar char="Ø"/>
            </a:pPr>
            <a:endParaRPr lang="en-IN" sz="20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3308886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B54A83-911A-04B4-86A3-5E575966F5B9}"/>
              </a:ext>
            </a:extLst>
          </p:cNvPr>
          <p:cNvSpPr>
            <a:spLocks noGrp="1"/>
          </p:cNvSpPr>
          <p:nvPr>
            <p:ph type="title"/>
          </p:nvPr>
        </p:nvSpPr>
        <p:spPr>
          <a:xfrm>
            <a:off x="501083" y="589199"/>
            <a:ext cx="7011200" cy="1021600"/>
          </a:xfrm>
        </p:spPr>
        <p:txBody>
          <a:bodyPr/>
          <a:lstStyle/>
          <a:p>
            <a:r>
              <a:rPr lang="en-US" b="1" dirty="0">
                <a:latin typeface="Times New Roman" pitchFamily="18" charset="0"/>
                <a:cs typeface="Times New Roman"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0478C290-5FC6-E7F1-815B-06CD4B72D84A}"/>
              </a:ext>
            </a:extLst>
          </p:cNvPr>
          <p:cNvSpPr>
            <a:spLocks noGrp="1"/>
          </p:cNvSpPr>
          <p:nvPr>
            <p:ph type="body" idx="1"/>
          </p:nvPr>
        </p:nvSpPr>
        <p:spPr>
          <a:xfrm>
            <a:off x="276231" y="1926335"/>
            <a:ext cx="11208198" cy="4445435"/>
          </a:xfrm>
        </p:spPr>
        <p:txBody>
          <a:bodyPr/>
          <a:lstStyle/>
          <a:p>
            <a:pPr algn="just">
              <a:lnSpc>
                <a:spcPct val="150000"/>
              </a:lnSpc>
              <a:buFont typeface="Wingdings" panose="05000000000000000000" pitchFamily="2" charset="2"/>
              <a:buChar char="Ø"/>
            </a:pPr>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this project, we introduced a new unsupervised learning algorithm, for solving feature subjectivity problems. The machine learning classifier algorithm significantly improves the performance of malicious information identification compared with feature engineering classifiers. The accuracy and recall rate of the Machine learning model are much higher than those of traditional algorithms based on feature engineering, such as the decision tree, Logistic Regression, Convolutional Neural Network and Support vector machine algorithms. To obtain a better ML model, we evaluate the model with different dimensions of vectors and context windows, respectively. We explore the appropriate dimension for domains. We find out that the best parameter for the context information of the current URL.</a:t>
            </a:r>
          </a:p>
        </p:txBody>
      </p:sp>
    </p:spTree>
    <p:extLst>
      <p:ext uri="{BB962C8B-B14F-4D97-AF65-F5344CB8AC3E}">
        <p14:creationId xmlns:p14="http://schemas.microsoft.com/office/powerpoint/2010/main" val="943844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D6A219-0666-73B8-256E-FEEDC3332583}"/>
              </a:ext>
            </a:extLst>
          </p:cNvPr>
          <p:cNvSpPr>
            <a:spLocks noGrp="1"/>
          </p:cNvSpPr>
          <p:nvPr>
            <p:ph type="title"/>
          </p:nvPr>
        </p:nvSpPr>
        <p:spPr>
          <a:xfrm>
            <a:off x="606014" y="568404"/>
            <a:ext cx="7011200" cy="1021600"/>
          </a:xfrm>
        </p:spPr>
        <p:txBody>
          <a:bodyPr/>
          <a:lstStyle/>
          <a:p>
            <a:r>
              <a:rPr lang="en-US" sz="4400" b="1" dirty="0">
                <a:latin typeface="Times New Roman" panose="02020603050405020304" pitchFamily="18" charset="0"/>
                <a:cs typeface="Times New Roman" panose="02020603050405020304" pitchFamily="18" charset="0"/>
              </a:rPr>
              <a:t>REFERENCE</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CBE73730-30A8-262B-26E5-F47CB7FBCD03}"/>
              </a:ext>
            </a:extLst>
          </p:cNvPr>
          <p:cNvSpPr>
            <a:spLocks noGrp="1"/>
          </p:cNvSpPr>
          <p:nvPr>
            <p:ph type="body" idx="1"/>
          </p:nvPr>
        </p:nvSpPr>
        <p:spPr>
          <a:xfrm>
            <a:off x="381161" y="1724915"/>
            <a:ext cx="11168581" cy="4735845"/>
          </a:xfrm>
        </p:spPr>
        <p:txBody>
          <a:bodyPr/>
          <a:lstStyle/>
          <a:p>
            <a:pPr algn="just">
              <a:lnSpc>
                <a:spcPct val="150000"/>
              </a:lnSpc>
              <a:buFont typeface="Wingdings" panose="05000000000000000000" pitchFamily="2" charset="2"/>
              <a:buChar char="Ø"/>
            </a:pPr>
            <a:r>
              <a:rPr lang="en-IN" sz="2000" dirty="0">
                <a:latin typeface="Times New Roman" pitchFamily="18" charset="0"/>
                <a:cs typeface="Times New Roman" pitchFamily="18" charset="0"/>
              </a:rPr>
              <a:t>[1] J. Z. </a:t>
            </a:r>
            <a:r>
              <a:rPr lang="en-IN" sz="2000" dirty="0" err="1">
                <a:latin typeface="Times New Roman" pitchFamily="18" charset="0"/>
                <a:cs typeface="Times New Roman" pitchFamily="18" charset="0"/>
              </a:rPr>
              <a:t>Kolter</a:t>
            </a:r>
            <a:r>
              <a:rPr lang="en-IN" sz="2000" dirty="0">
                <a:latin typeface="Times New Roman" pitchFamily="18" charset="0"/>
                <a:cs typeface="Times New Roman" pitchFamily="18" charset="0"/>
              </a:rPr>
              <a:t> and M. A. </a:t>
            </a:r>
            <a:r>
              <a:rPr lang="en-IN" sz="2000" dirty="0" err="1">
                <a:latin typeface="Times New Roman" pitchFamily="18" charset="0"/>
                <a:cs typeface="Times New Roman" pitchFamily="18" charset="0"/>
              </a:rPr>
              <a:t>Maloof</a:t>
            </a:r>
            <a:r>
              <a:rPr lang="en-IN" sz="2000" dirty="0">
                <a:latin typeface="Times New Roman" pitchFamily="18" charset="0"/>
                <a:cs typeface="Times New Roman" pitchFamily="18" charset="0"/>
              </a:rPr>
              <a:t>, “Learning to detect and classify malicious </a:t>
            </a:r>
            <a:r>
              <a:rPr lang="en-IN" sz="2000" dirty="0" err="1">
                <a:latin typeface="Times New Roman" pitchFamily="18" charset="0"/>
                <a:cs typeface="Times New Roman" pitchFamily="18" charset="0"/>
              </a:rPr>
              <a:t>executables</a:t>
            </a:r>
            <a:r>
              <a:rPr lang="en-IN" sz="2000" dirty="0">
                <a:latin typeface="Times New Roman" pitchFamily="18" charset="0"/>
                <a:cs typeface="Times New Roman" pitchFamily="18" charset="0"/>
              </a:rPr>
              <a:t> in the wild,” Journal of Machine Learning Research, vol. 7, no. Dec, pp. 2721– 2744, 2006. </a:t>
            </a:r>
          </a:p>
          <a:p>
            <a:pPr algn="just">
              <a:lnSpc>
                <a:spcPct val="150000"/>
              </a:lnSpc>
              <a:buFont typeface="Wingdings" panose="05000000000000000000" pitchFamily="2" charset="2"/>
              <a:buChar char="Ø"/>
            </a:pPr>
            <a:r>
              <a:rPr lang="en-IN" sz="2000" dirty="0">
                <a:latin typeface="Times New Roman" pitchFamily="18" charset="0"/>
                <a:cs typeface="Times New Roman" pitchFamily="18" charset="0"/>
              </a:rPr>
              <a:t>[2] Y. </a:t>
            </a:r>
            <a:r>
              <a:rPr lang="en-IN" sz="2000" dirty="0" err="1">
                <a:latin typeface="Times New Roman" pitchFamily="18" charset="0"/>
                <a:cs typeface="Times New Roman" pitchFamily="18" charset="0"/>
              </a:rPr>
              <a:t>Bengio</a:t>
            </a:r>
            <a:r>
              <a:rPr lang="en-IN" sz="2000" dirty="0">
                <a:latin typeface="Times New Roman" pitchFamily="18" charset="0"/>
                <a:cs typeface="Times New Roman" pitchFamily="18" charset="0"/>
              </a:rPr>
              <a:t>, R. </a:t>
            </a:r>
            <a:r>
              <a:rPr lang="en-IN" sz="2000" dirty="0" err="1">
                <a:latin typeface="Times New Roman" pitchFamily="18" charset="0"/>
                <a:cs typeface="Times New Roman" pitchFamily="18" charset="0"/>
              </a:rPr>
              <a:t>Ducharme</a:t>
            </a:r>
            <a:r>
              <a:rPr lang="en-IN" sz="2000" dirty="0">
                <a:latin typeface="Times New Roman" pitchFamily="18" charset="0"/>
                <a:cs typeface="Times New Roman" pitchFamily="18" charset="0"/>
              </a:rPr>
              <a:t>, P. Vincent, and C. </a:t>
            </a:r>
            <a:r>
              <a:rPr lang="en-IN" sz="2000" dirty="0" err="1">
                <a:latin typeface="Times New Roman" pitchFamily="18" charset="0"/>
                <a:cs typeface="Times New Roman" pitchFamily="18" charset="0"/>
              </a:rPr>
              <a:t>Jauvin</a:t>
            </a:r>
            <a:r>
              <a:rPr lang="en-IN" sz="2000" dirty="0">
                <a:latin typeface="Times New Roman" pitchFamily="18" charset="0"/>
                <a:cs typeface="Times New Roman" pitchFamily="18" charset="0"/>
              </a:rPr>
              <a:t>, “A neural probabilistic language model,” Journal of machine learning research, vol. 3, no. Feb, pp. 1137–1155, 2003. </a:t>
            </a:r>
          </a:p>
          <a:p>
            <a:pPr algn="just">
              <a:lnSpc>
                <a:spcPct val="150000"/>
              </a:lnSpc>
              <a:buFont typeface="Wingdings" panose="05000000000000000000" pitchFamily="2" charset="2"/>
              <a:buChar char="Ø"/>
            </a:pPr>
            <a:r>
              <a:rPr lang="en-IN" sz="2000" dirty="0">
                <a:latin typeface="Times New Roman" pitchFamily="18" charset="0"/>
                <a:cs typeface="Times New Roman" pitchFamily="18" charset="0"/>
              </a:rPr>
              <a:t>[3] Z. Cui, F. </a:t>
            </a:r>
            <a:r>
              <a:rPr lang="en-IN" sz="2000" dirty="0" err="1">
                <a:latin typeface="Times New Roman" pitchFamily="18" charset="0"/>
                <a:cs typeface="Times New Roman" pitchFamily="18" charset="0"/>
              </a:rPr>
              <a:t>Xue</a:t>
            </a:r>
            <a:r>
              <a:rPr lang="en-IN" sz="2000" dirty="0">
                <a:latin typeface="Times New Roman" pitchFamily="18" charset="0"/>
                <a:cs typeface="Times New Roman" pitchFamily="18" charset="0"/>
              </a:rPr>
              <a:t>, X. </a:t>
            </a:r>
            <a:r>
              <a:rPr lang="en-IN" sz="2000" dirty="0" err="1">
                <a:latin typeface="Times New Roman" pitchFamily="18" charset="0"/>
                <a:cs typeface="Times New Roman" pitchFamily="18" charset="0"/>
              </a:rPr>
              <a:t>Cai</a:t>
            </a:r>
            <a:r>
              <a:rPr lang="en-IN" sz="2000" dirty="0">
                <a:latin typeface="Times New Roman" pitchFamily="18" charset="0"/>
                <a:cs typeface="Times New Roman" pitchFamily="18" charset="0"/>
              </a:rPr>
              <a:t>, Y. Cao, G.-g. Wang, and J. Chen, “Detection of malicious code variants based on deep learning,” IEEE Transactions on Industrial Informatics, vol. 14, no. 7, pp. 3187–3196, 2018. </a:t>
            </a:r>
          </a:p>
          <a:p>
            <a:pPr algn="just">
              <a:lnSpc>
                <a:spcPct val="150000"/>
              </a:lnSpc>
              <a:buFont typeface="Wingdings" panose="05000000000000000000" pitchFamily="2" charset="2"/>
              <a:buChar char="Ø"/>
            </a:pPr>
            <a:r>
              <a:rPr lang="en-IN" sz="2000" dirty="0">
                <a:latin typeface="Times New Roman" pitchFamily="18" charset="0"/>
                <a:cs typeface="Times New Roman" pitchFamily="18" charset="0"/>
              </a:rPr>
              <a:t>[4] M. </a:t>
            </a:r>
            <a:r>
              <a:rPr lang="en-IN" sz="2000" dirty="0" err="1">
                <a:latin typeface="Times New Roman" pitchFamily="18" charset="0"/>
                <a:cs typeface="Times New Roman" pitchFamily="18" charset="0"/>
              </a:rPr>
              <a:t>Christodorescu</a:t>
            </a:r>
            <a:r>
              <a:rPr lang="en-IN" sz="2000" dirty="0">
                <a:latin typeface="Times New Roman" pitchFamily="18" charset="0"/>
                <a:cs typeface="Times New Roman" pitchFamily="18" charset="0"/>
              </a:rPr>
              <a:t>, S. </a:t>
            </a:r>
            <a:r>
              <a:rPr lang="en-IN" sz="2000" dirty="0" err="1">
                <a:latin typeface="Times New Roman" pitchFamily="18" charset="0"/>
                <a:cs typeface="Times New Roman" pitchFamily="18" charset="0"/>
              </a:rPr>
              <a:t>Jha</a:t>
            </a:r>
            <a:r>
              <a:rPr lang="en-IN" sz="2000" dirty="0">
                <a:latin typeface="Times New Roman" pitchFamily="18" charset="0"/>
                <a:cs typeface="Times New Roman" pitchFamily="18" charset="0"/>
              </a:rPr>
              <a:t>, S. A. </a:t>
            </a:r>
            <a:r>
              <a:rPr lang="en-IN" sz="2000" dirty="0" err="1">
                <a:latin typeface="Times New Roman" pitchFamily="18" charset="0"/>
                <a:cs typeface="Times New Roman" pitchFamily="18" charset="0"/>
              </a:rPr>
              <a:t>Seshia</a:t>
            </a:r>
            <a:r>
              <a:rPr lang="en-IN" sz="2000" dirty="0">
                <a:latin typeface="Times New Roman" panose="02020603050405020304" pitchFamily="18" charset="0"/>
                <a:cs typeface="Times New Roman" panose="02020603050405020304" pitchFamily="18" charset="0"/>
              </a:rPr>
              <a:t>, D. Song, and R. E. Bryant, “Semantics-aware malware detection,” in 2005 IEEE Symposium on Security and Privacy (S&amp;P’05). IEEE, 2005, pp. 32–46.</a:t>
            </a:r>
          </a:p>
        </p:txBody>
      </p:sp>
    </p:spTree>
    <p:extLst>
      <p:ext uri="{BB962C8B-B14F-4D97-AF65-F5344CB8AC3E}">
        <p14:creationId xmlns:p14="http://schemas.microsoft.com/office/powerpoint/2010/main" val="8214061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526;p33">
            <a:extLst>
              <a:ext uri="{FF2B5EF4-FFF2-40B4-BE49-F238E27FC236}">
                <a16:creationId xmlns:a16="http://schemas.microsoft.com/office/drawing/2014/main" xmlns="" id="{57D9628D-537D-44EE-89B6-5454E7AC49A3}"/>
              </a:ext>
            </a:extLst>
          </p:cNvPr>
          <p:cNvGrpSpPr/>
          <p:nvPr/>
        </p:nvGrpSpPr>
        <p:grpSpPr>
          <a:xfrm>
            <a:off x="5297557" y="994204"/>
            <a:ext cx="1596885" cy="1502369"/>
            <a:chOff x="5972700" y="2330200"/>
            <a:chExt cx="411625" cy="387275"/>
          </a:xfrm>
        </p:grpSpPr>
        <p:sp>
          <p:nvSpPr>
            <p:cNvPr id="3" name="Google Shape;527;p33">
              <a:extLst>
                <a:ext uri="{FF2B5EF4-FFF2-40B4-BE49-F238E27FC236}">
                  <a16:creationId xmlns:a16="http://schemas.microsoft.com/office/drawing/2014/main" xmlns="" id="{E00A171C-3268-9106-C54A-D7DE414BEB27}"/>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 name="Google Shape;528;p33">
              <a:extLst>
                <a:ext uri="{FF2B5EF4-FFF2-40B4-BE49-F238E27FC236}">
                  <a16:creationId xmlns:a16="http://schemas.microsoft.com/office/drawing/2014/main" xmlns="" id="{7E282BCA-C003-0D42-9282-E5A4C0280362}"/>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6" name="TextBox 5">
            <a:extLst>
              <a:ext uri="{FF2B5EF4-FFF2-40B4-BE49-F238E27FC236}">
                <a16:creationId xmlns:a16="http://schemas.microsoft.com/office/drawing/2014/main" xmlns="" id="{0EA747EC-085E-3982-4317-1F3CAD375559}"/>
              </a:ext>
            </a:extLst>
          </p:cNvPr>
          <p:cNvSpPr txBox="1"/>
          <p:nvPr/>
        </p:nvSpPr>
        <p:spPr>
          <a:xfrm>
            <a:off x="3598480" y="2783810"/>
            <a:ext cx="6093372" cy="1323439"/>
          </a:xfrm>
          <a:prstGeom prst="rect">
            <a:avLst/>
          </a:prstGeom>
          <a:noFill/>
        </p:spPr>
        <p:txBody>
          <a:bodyPr wrap="square">
            <a:spAutoFit/>
          </a:bodyPr>
          <a:lstStyle/>
          <a:p>
            <a:r>
              <a:rPr lang="en" sz="8000" dirty="0">
                <a:solidFill>
                  <a:schemeClr val="accent5"/>
                </a:solidFill>
                <a:latin typeface="Times New Roman" panose="02020603050405020304" pitchFamily="18" charset="0"/>
                <a:cs typeface="Times New Roman" panose="02020603050405020304" pitchFamily="18" charset="0"/>
              </a:rPr>
              <a:t>THANKS!</a:t>
            </a:r>
            <a:endParaRPr lang="en-IN" sz="8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9DA5DCA8-046A-0FA9-3AEC-04C7E69FE8E8}"/>
              </a:ext>
            </a:extLst>
          </p:cNvPr>
          <p:cNvSpPr txBox="1"/>
          <p:nvPr/>
        </p:nvSpPr>
        <p:spPr>
          <a:xfrm>
            <a:off x="3049314" y="4171119"/>
            <a:ext cx="6093372" cy="2246769"/>
          </a:xfrm>
          <a:prstGeom prst="rect">
            <a:avLst/>
          </a:prstGeom>
          <a:noFill/>
        </p:spPr>
        <p:txBody>
          <a:bodyPr wrap="square">
            <a:spAutoFit/>
          </a:bodyPr>
          <a:lstStyle/>
          <a:p>
            <a:pPr marL="0" indent="0" algn="ctr">
              <a:spcBef>
                <a:spcPts val="0"/>
              </a:spcBef>
              <a:buNone/>
            </a:pPr>
            <a:r>
              <a:rPr lang="en-US" sz="2800" b="1" dirty="0">
                <a:latin typeface="Times New Roman" panose="02020603050405020304" pitchFamily="18" charset="0"/>
                <a:cs typeface="Times New Roman" panose="02020603050405020304" pitchFamily="18" charset="0"/>
              </a:rPr>
              <a:t>Any questions?</a:t>
            </a:r>
          </a:p>
          <a:p>
            <a:pPr marL="0" indent="0" algn="ctr">
              <a:spcBef>
                <a:spcPts val="0"/>
              </a:spcBef>
              <a:buClr>
                <a:schemeClr val="dk1"/>
              </a:buClr>
              <a:buSzPts val="1100"/>
              <a:buNone/>
            </a:pPr>
            <a:r>
              <a:rPr lang="en-US" sz="2800" dirty="0">
                <a:latin typeface="Times New Roman" panose="02020603050405020304" pitchFamily="18" charset="0"/>
                <a:cs typeface="Times New Roman" panose="02020603050405020304" pitchFamily="18" charset="0"/>
              </a:rPr>
              <a:t>You can find me at</a:t>
            </a:r>
          </a:p>
          <a:p>
            <a:pPr marL="0" indent="0" algn="ctr">
              <a:spcBef>
                <a:spcPts val="0"/>
              </a:spcBef>
              <a:buClr>
                <a:schemeClr val="dk1"/>
              </a:buClr>
              <a:buSzPts val="1100"/>
              <a:buNone/>
            </a:pPr>
            <a:r>
              <a:rPr lang="en-US" sz="2800" b="1" dirty="0">
                <a:latin typeface="Times New Roman" panose="02020603050405020304" pitchFamily="18" charset="0"/>
                <a:cs typeface="Times New Roman" panose="02020603050405020304" pitchFamily="18" charset="0"/>
              </a:rPr>
              <a:t>Reach us – </a:t>
            </a:r>
            <a:r>
              <a:rPr lang="en-US" sz="2800" b="1" dirty="0">
                <a:latin typeface="Times New Roman" panose="02020603050405020304" pitchFamily="18" charset="0"/>
                <a:cs typeface="Times New Roman" panose="02020603050405020304" pitchFamily="18" charset="0"/>
                <a:hlinkClick r:id="rId2"/>
              </a:rPr>
              <a:t>1croreprojects@gmail.com</a:t>
            </a:r>
            <a:endParaRPr lang="en-US" sz="2800" b="1" dirty="0">
              <a:latin typeface="Times New Roman" panose="02020603050405020304" pitchFamily="18" charset="0"/>
              <a:cs typeface="Times New Roman" panose="02020603050405020304" pitchFamily="18" charset="0"/>
            </a:endParaRPr>
          </a:p>
          <a:p>
            <a:pPr marL="0" indent="0" algn="ctr">
              <a:spcBef>
                <a:spcPts val="0"/>
              </a:spcBef>
              <a:buClr>
                <a:schemeClr val="dk1"/>
              </a:buClr>
              <a:buSzPts val="1100"/>
              <a:buNone/>
            </a:pPr>
            <a:r>
              <a:rPr lang="en-US" sz="2800" b="1" dirty="0">
                <a:solidFill>
                  <a:srgbClr val="FF0000"/>
                </a:solidFill>
                <a:latin typeface="Times New Roman" panose="02020603050405020304" pitchFamily="18" charset="0"/>
                <a:cs typeface="Times New Roman" panose="02020603050405020304" pitchFamily="18" charset="0"/>
              </a:rPr>
              <a:t>Contact / </a:t>
            </a:r>
            <a:r>
              <a:rPr lang="en-US" sz="2800" b="1" dirty="0" err="1">
                <a:solidFill>
                  <a:srgbClr val="FF0000"/>
                </a:solidFill>
                <a:latin typeface="Times New Roman" panose="02020603050405020304" pitchFamily="18" charset="0"/>
                <a:cs typeface="Times New Roman" panose="02020603050405020304" pitchFamily="18" charset="0"/>
              </a:rPr>
              <a:t>Whatsapp</a:t>
            </a:r>
            <a:r>
              <a:rPr lang="en-US" sz="2800" b="1" dirty="0">
                <a:solidFill>
                  <a:srgbClr val="FF0000"/>
                </a:solidFill>
                <a:latin typeface="Times New Roman" panose="02020603050405020304" pitchFamily="18" charset="0"/>
                <a:cs typeface="Times New Roman" panose="02020603050405020304" pitchFamily="18" charset="0"/>
              </a:rPr>
              <a:t>: 7708 150 152 / 9751 800 789 / 790 432 0834</a:t>
            </a:r>
          </a:p>
        </p:txBody>
      </p:sp>
    </p:spTree>
    <p:extLst>
      <p:ext uri="{BB962C8B-B14F-4D97-AF65-F5344CB8AC3E}">
        <p14:creationId xmlns:p14="http://schemas.microsoft.com/office/powerpoint/2010/main" val="3685514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4" name="Title 3">
            <a:extLst>
              <a:ext uri="{FF2B5EF4-FFF2-40B4-BE49-F238E27FC236}">
                <a16:creationId xmlns:a16="http://schemas.microsoft.com/office/drawing/2014/main" xmlns="" id="{572E2E87-2921-65D4-0CB5-4FF0257C2491}"/>
              </a:ext>
            </a:extLst>
          </p:cNvPr>
          <p:cNvSpPr>
            <a:spLocks noGrp="1"/>
          </p:cNvSpPr>
          <p:nvPr>
            <p:ph type="title"/>
          </p:nvPr>
        </p:nvSpPr>
        <p:spPr>
          <a:xfrm>
            <a:off x="329784" y="598383"/>
            <a:ext cx="7887038" cy="1021600"/>
          </a:xfrm>
        </p:spPr>
        <p:txBody>
          <a:bodyPr/>
          <a:lstStyle/>
          <a:p>
            <a:r>
              <a:rPr lang="en-US" b="1" dirty="0">
                <a:latin typeface="Times New Roman" panose="02020603050405020304" pitchFamily="18" charset="0"/>
                <a:cs typeface="Times New Roman" panose="02020603050405020304" pitchFamily="18" charset="0"/>
              </a:rPr>
              <a:t>AIM OF THIS PROJECT</a:t>
            </a:r>
            <a:endParaRPr lang="en-IN"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847B5D7A-22F3-6A38-228C-20AE29A8BB8F}"/>
              </a:ext>
            </a:extLst>
          </p:cNvPr>
          <p:cNvSpPr txBox="1"/>
          <p:nvPr/>
        </p:nvSpPr>
        <p:spPr>
          <a:xfrm>
            <a:off x="755904" y="2406966"/>
            <a:ext cx="9563753" cy="873572"/>
          </a:xfrm>
          <a:prstGeom prst="rect">
            <a:avLst/>
          </a:prstGeom>
          <a:noFill/>
        </p:spPr>
        <p:txBody>
          <a:bodyPr wrap="square">
            <a:spAutoFit/>
          </a:bodyPr>
          <a:lstStyle/>
          <a:p>
            <a:pPr>
              <a:lnSpc>
                <a:spcPct val="150000"/>
              </a:lnSpc>
            </a:pPr>
            <a:r>
              <a:rPr lang="en-IN" dirty="0">
                <a:latin typeface="Times New Roman" panose="02020603050405020304" pitchFamily="18" charset="0"/>
                <a:cs typeface="Times New Roman" panose="02020603050405020304" pitchFamily="18" charset="0"/>
              </a:rPr>
              <a:t>The main aim of this project is to identify the </a:t>
            </a:r>
            <a:r>
              <a:rPr lang="en-IN" dirty="0">
                <a:latin typeface="Times New Roman" panose="02020603050405020304" pitchFamily="18" charset="0"/>
                <a:cs typeface="Times New Roman" panose="02020603050405020304" pitchFamily="18" charset="0"/>
              </a:rPr>
              <a:t>Phish Catcher Client-Side using </a:t>
            </a:r>
            <a:r>
              <a:rPr lang="en-IN" dirty="0">
                <a:latin typeface="Times New Roman" panose="02020603050405020304" pitchFamily="18" charset="0"/>
                <a:cs typeface="Times New Roman" panose="02020603050405020304" pitchFamily="18" charset="0"/>
              </a:rPr>
              <a:t>machine learning models and web application using Flask.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B4548D-AB22-14AC-571A-E8F9DEF4196D}"/>
              </a:ext>
            </a:extLst>
          </p:cNvPr>
          <p:cNvSpPr>
            <a:spLocks noGrp="1"/>
          </p:cNvSpPr>
          <p:nvPr>
            <p:ph type="title"/>
          </p:nvPr>
        </p:nvSpPr>
        <p:spPr>
          <a:xfrm>
            <a:off x="738622" y="603795"/>
            <a:ext cx="7047589" cy="1021600"/>
          </a:xfrm>
        </p:spPr>
        <p:txBody>
          <a:bodyPr/>
          <a:lstStyle/>
          <a:p>
            <a:r>
              <a:rPr lang="en-IN" b="1" i="0" dirty="0">
                <a:effectLst/>
                <a:latin typeface="Times New Roman" panose="02020603050405020304" pitchFamily="18" charset="0"/>
                <a:cs typeface="Times New Roman" panose="02020603050405020304" pitchFamily="18" charset="0"/>
              </a:rPr>
              <a:t>ABSTRACT</a:t>
            </a:r>
            <a:endParaRPr lang="en-IN" b="1" dirty="0"/>
          </a:p>
        </p:txBody>
      </p:sp>
      <p:sp>
        <p:nvSpPr>
          <p:cNvPr id="3" name="Text Placeholder 2">
            <a:extLst>
              <a:ext uri="{FF2B5EF4-FFF2-40B4-BE49-F238E27FC236}">
                <a16:creationId xmlns:a16="http://schemas.microsoft.com/office/drawing/2014/main" xmlns="" id="{826CBB64-39B9-2483-F9BC-2D6BBF4364E9}"/>
              </a:ext>
            </a:extLst>
          </p:cNvPr>
          <p:cNvSpPr>
            <a:spLocks noGrp="1"/>
          </p:cNvSpPr>
          <p:nvPr>
            <p:ph type="body" idx="1"/>
          </p:nvPr>
        </p:nvSpPr>
        <p:spPr>
          <a:xfrm>
            <a:off x="749809" y="1960533"/>
            <a:ext cx="10560450" cy="4269725"/>
          </a:xfrm>
        </p:spPr>
        <p:txBody>
          <a:bodyPr/>
          <a:lstStyle/>
          <a:p>
            <a:pPr marL="0" indent="0" algn="just">
              <a:lnSpc>
                <a:spcPct val="150000"/>
              </a:lnSpc>
              <a:buNone/>
            </a:pPr>
            <a:r>
              <a:rPr lang="en-US" sz="1800" dirty="0">
                <a:latin typeface="Times New Roman" pitchFamily="18" charset="0"/>
                <a:cs typeface="Times New Roman" pitchFamily="18" charset="0"/>
              </a:rPr>
              <a:t>         The emergence of artificial intelligence technology has promoted the development of the Internet of Things. However, this promising cyber technology can encounter serious security problems while accessing the internet. Thus, it is very important to detect malicious websites using tools such as machine learning algorithms such as Random Forest, Support Vector Machine, Decision </a:t>
            </a:r>
            <a:r>
              <a:rPr lang="en-US" sz="1800" dirty="0" err="1" smtClean="0">
                <a:latin typeface="Times New Roman" pitchFamily="18" charset="0"/>
                <a:cs typeface="Times New Roman" pitchFamily="18" charset="0"/>
              </a:rPr>
              <a:t>TreeAlgorithm</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as these algorithms can help us to identify abnormal information hidden in the mass traffic more easily. Accordingly, many feature engineering tasks must be performed from memory, as a strong machine learning model is greatly improved with good features. In this project, we propose an unsupervised learning algorithm that learns URL embedding. We also create web application to identifying threating url with Flask framework.</a:t>
            </a:r>
            <a:endParaRPr lang="en-US" sz="1800" b="0" i="0" dirty="0">
              <a:solidFill>
                <a:srgbClr val="21212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4600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13A6AD-D275-F05F-4500-6209B6BAA115}"/>
              </a:ext>
            </a:extLst>
          </p:cNvPr>
          <p:cNvSpPr>
            <a:spLocks noGrp="1"/>
          </p:cNvSpPr>
          <p:nvPr>
            <p:ph type="title"/>
          </p:nvPr>
        </p:nvSpPr>
        <p:spPr>
          <a:xfrm>
            <a:off x="569626" y="613375"/>
            <a:ext cx="7197490" cy="860583"/>
          </a:xfrm>
        </p:spPr>
        <p:txBody>
          <a:bodyPr/>
          <a:lstStyle/>
          <a:p>
            <a:r>
              <a:rPr lang="en-IN" b="1" i="0" dirty="0">
                <a:effectLst/>
                <a:latin typeface="Times New Roman" panose="02020603050405020304" pitchFamily="18" charset="0"/>
                <a:cs typeface="Times New Roman" panose="02020603050405020304" pitchFamily="18" charset="0"/>
              </a:rPr>
              <a:t>INTRODUCTION </a:t>
            </a:r>
            <a:endParaRPr lang="en-IN"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55B52AC9-B5C5-0A2E-C6E6-35F8AE082F17}"/>
              </a:ext>
            </a:extLst>
          </p:cNvPr>
          <p:cNvSpPr txBox="1"/>
          <p:nvPr/>
        </p:nvSpPr>
        <p:spPr>
          <a:xfrm>
            <a:off x="801311" y="2036391"/>
            <a:ext cx="10008204" cy="3831818"/>
          </a:xfrm>
          <a:prstGeom prst="rect">
            <a:avLst/>
          </a:prstGeom>
          <a:noFill/>
        </p:spPr>
        <p:txBody>
          <a:bodyPr wrap="square">
            <a:spAutoFit/>
          </a:bodyPr>
          <a:lstStyle/>
          <a:p>
            <a:pPr algn="just">
              <a:lnSpc>
                <a:spcPct val="150000"/>
              </a:lnSpc>
            </a:pPr>
            <a:r>
              <a:rPr lang="en-US" dirty="0">
                <a:latin typeface="Times New Roman" pitchFamily="18" charset="0"/>
                <a:cs typeface="Times New Roman" pitchFamily="18" charset="0"/>
              </a:rPr>
              <a:t>          Traditional malicious website identification relies on manual rules, and the setting of these rules completely depends on human experience, such as in the setting of thresholds for the rules. Excessive subjective judgment can easily lead to the non-objective judgment of malicious information in the entire system. Moreover, as the amount of data increases, the set threshold is not updated, so that more malicious information cannot be identified. To avoid the interference of human factors in the system, we adopt a method of machine learning (ML) for identifying malicious websites. For example, to address computer worms, we can use ML methods, including decision tree (DT), Support Vector Machine (</a:t>
            </a:r>
            <a:r>
              <a:rPr lang="en-US" dirty="0" smtClean="0">
                <a:latin typeface="Times New Roman" pitchFamily="18" charset="0"/>
                <a:cs typeface="Times New Roman" pitchFamily="18" charset="0"/>
              </a:rPr>
              <a:t>SVM),Random </a:t>
            </a:r>
            <a:r>
              <a:rPr lang="en-US" dirty="0">
                <a:latin typeface="Times New Roman" pitchFamily="18" charset="0"/>
                <a:cs typeface="Times New Roman" pitchFamily="18" charset="0"/>
              </a:rPr>
              <a:t>Forest(RF) to mine the pattern from communication between infected computers and the network and then analyze and detect the malicious behaviors.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2843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4FB98C7-CF9F-5F7B-5A16-B01B5A5C865C}"/>
              </a:ext>
            </a:extLst>
          </p:cNvPr>
          <p:cNvSpPr>
            <a:spLocks noGrp="1"/>
          </p:cNvSpPr>
          <p:nvPr>
            <p:ph type="title"/>
          </p:nvPr>
        </p:nvSpPr>
        <p:spPr>
          <a:xfrm>
            <a:off x="635996" y="643354"/>
            <a:ext cx="7011200" cy="1021600"/>
          </a:xfrm>
        </p:spPr>
        <p:txBody>
          <a:bodyPr/>
          <a:lstStyle/>
          <a:p>
            <a:r>
              <a:rPr lang="en-IN" b="1" i="0" dirty="0">
                <a:effectLst/>
                <a:latin typeface="Times New Roman" panose="02020603050405020304" pitchFamily="18" charset="0"/>
                <a:cs typeface="Times New Roman" panose="02020603050405020304" pitchFamily="18" charset="0"/>
              </a:rPr>
              <a:t>EXISTING SYSTEM </a:t>
            </a:r>
            <a:endParaRPr lang="en-IN"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AA8EC472-0648-AD50-9A4C-1D0054DD5CDB}"/>
              </a:ext>
            </a:extLst>
          </p:cNvPr>
          <p:cNvSpPr txBox="1"/>
          <p:nvPr/>
        </p:nvSpPr>
        <p:spPr>
          <a:xfrm>
            <a:off x="731521" y="2056722"/>
            <a:ext cx="9261566" cy="3416320"/>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dirty="0" smtClean="0">
                <a:latin typeface="Times New Roman" pitchFamily="18" charset="0"/>
                <a:cs typeface="Times New Roman" pitchFamily="18" charset="0"/>
              </a:rPr>
              <a:t>A malicious URL is a website link that is designed to promote virus attacks, phishing attacks, scams, and fraudulent activities. When a user clicks a malicious URL they can download computer viruses such as Trojan horses, ransom ware, worms, and spyware.</a:t>
            </a:r>
          </a:p>
          <a:p>
            <a:pPr marL="342900" indent="-342900" algn="just">
              <a:lnSpc>
                <a:spcPct val="150000"/>
              </a:lnSpc>
              <a:buFont typeface="Wingdings" panose="05000000000000000000" pitchFamily="2" charset="2"/>
              <a:buChar char="Ø"/>
            </a:pPr>
            <a:r>
              <a:rPr lang="en-US" dirty="0" smtClean="0">
                <a:latin typeface="Times New Roman" pitchFamily="18" charset="0"/>
                <a:cs typeface="Times New Roman" pitchFamily="18" charset="0"/>
              </a:rPr>
              <a:t>In this existing system, the project implemented the model for the  identifying threating </a:t>
            </a:r>
            <a:r>
              <a:rPr lang="en-US" dirty="0" err="1" smtClean="0">
                <a:latin typeface="Times New Roman" pitchFamily="18" charset="0"/>
                <a:cs typeface="Times New Roman" pitchFamily="18" charset="0"/>
              </a:rPr>
              <a:t>urls</a:t>
            </a:r>
            <a:r>
              <a:rPr lang="en-US" dirty="0" smtClean="0">
                <a:latin typeface="Times New Roman" pitchFamily="18" charset="0"/>
                <a:cs typeface="Times New Roman" pitchFamily="18" charset="0"/>
              </a:rPr>
              <a:t> from the internet. </a:t>
            </a:r>
          </a:p>
          <a:p>
            <a:pPr marL="342900" indent="-342900" algn="just">
              <a:lnSpc>
                <a:spcPct val="150000"/>
              </a:lnSpc>
              <a:buFont typeface="Wingdings" panose="05000000000000000000" pitchFamily="2" charset="2"/>
              <a:buChar char="Ø"/>
            </a:pPr>
            <a:r>
              <a:rPr lang="en-US" dirty="0" smtClean="0">
                <a:latin typeface="Times New Roman" pitchFamily="18" charset="0"/>
                <a:cs typeface="Times New Roman" pitchFamily="18" charset="0"/>
              </a:rPr>
              <a:t>Here, we can use only the machine learning to identify the malicious or non malicious prediction of the system.</a:t>
            </a:r>
          </a:p>
          <a:p>
            <a:pPr algn="just">
              <a:lnSpc>
                <a:spcPct val="150000"/>
              </a:lnSpc>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512325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C76FDCB-AB74-5E72-F367-5536059F8E04}"/>
              </a:ext>
            </a:extLst>
          </p:cNvPr>
          <p:cNvSpPr>
            <a:spLocks noGrp="1"/>
          </p:cNvSpPr>
          <p:nvPr>
            <p:ph type="title"/>
          </p:nvPr>
        </p:nvSpPr>
        <p:spPr>
          <a:xfrm>
            <a:off x="471103" y="613374"/>
            <a:ext cx="7011200" cy="1021600"/>
          </a:xfrm>
        </p:spPr>
        <p:txBody>
          <a:bodyPr/>
          <a:lstStyle/>
          <a:p>
            <a:r>
              <a:rPr lang="en-IN" b="1" i="0" dirty="0">
                <a:effectLst/>
                <a:latin typeface="Times New Roman" panose="02020603050405020304" pitchFamily="18" charset="0"/>
                <a:cs typeface="Times New Roman" panose="02020603050405020304" pitchFamily="18" charset="0"/>
              </a:rPr>
              <a:t>DISADVANTAGE</a:t>
            </a:r>
            <a:endParaRPr lang="en-IN" b="1"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xmlns="" id="{2B41C697-D815-225A-1597-BFBA9408C7F5}"/>
              </a:ext>
            </a:extLst>
          </p:cNvPr>
          <p:cNvSpPr>
            <a:spLocks noGrp="1"/>
          </p:cNvSpPr>
          <p:nvPr>
            <p:ph type="body" idx="1"/>
          </p:nvPr>
        </p:nvSpPr>
        <p:spPr>
          <a:xfrm>
            <a:off x="755905" y="1860872"/>
            <a:ext cx="8717879" cy="3632400"/>
          </a:xfrm>
        </p:spPr>
        <p:txBody>
          <a:bodyPr/>
          <a:lstStyle/>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Getting low accuracy</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Taking more time for the classification</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Not proper results obtained</a:t>
            </a:r>
          </a:p>
          <a:p>
            <a:pPr marL="135464" indent="0" algn="just">
              <a:lnSpc>
                <a:spcPct val="150000"/>
              </a:lnSpc>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8007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ABB7B186-CC26-0D89-AF27-42C05DCD3D18}"/>
              </a:ext>
            </a:extLst>
          </p:cNvPr>
          <p:cNvSpPr>
            <a:spLocks noGrp="1"/>
          </p:cNvSpPr>
          <p:nvPr>
            <p:ph type="title"/>
          </p:nvPr>
        </p:nvSpPr>
        <p:spPr>
          <a:xfrm>
            <a:off x="501084" y="604188"/>
            <a:ext cx="7011200" cy="1021600"/>
          </a:xfrm>
        </p:spPr>
        <p:txBody>
          <a:bodyPr/>
          <a:lstStyle/>
          <a:p>
            <a:r>
              <a:rPr lang="en-IN" b="1" i="0" dirty="0">
                <a:effectLst/>
                <a:latin typeface="Times New Roman" panose="02020603050405020304" pitchFamily="18" charset="0"/>
                <a:cs typeface="Times New Roman" panose="02020603050405020304" pitchFamily="18" charset="0"/>
              </a:rPr>
              <a:t>PROPOSED SYSTEM </a:t>
            </a:r>
            <a:endParaRPr lang="en-IN" dirty="0"/>
          </a:p>
        </p:txBody>
      </p:sp>
      <p:sp>
        <p:nvSpPr>
          <p:cNvPr id="6" name="Text Placeholder 5">
            <a:extLst>
              <a:ext uri="{FF2B5EF4-FFF2-40B4-BE49-F238E27FC236}">
                <a16:creationId xmlns:a16="http://schemas.microsoft.com/office/drawing/2014/main" xmlns="" id="{CA72B6E2-BD66-0C06-B9C5-E1C821DD3EC4}"/>
              </a:ext>
            </a:extLst>
          </p:cNvPr>
          <p:cNvSpPr>
            <a:spLocks noGrp="1"/>
          </p:cNvSpPr>
          <p:nvPr>
            <p:ph type="body" idx="1"/>
          </p:nvPr>
        </p:nvSpPr>
        <p:spPr>
          <a:xfrm>
            <a:off x="784114" y="1936958"/>
            <a:ext cx="10101601" cy="4498164"/>
          </a:xfrm>
        </p:spPr>
        <p:txBody>
          <a:bodyPr/>
          <a:lstStyle/>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 this proposed system, we </a:t>
            </a:r>
            <a:r>
              <a:rPr lang="en-US" sz="1800" dirty="0" smtClean="0">
                <a:latin typeface="Times New Roman" panose="02020603050405020304" pitchFamily="18" charset="0"/>
                <a:cs typeface="Times New Roman" panose="02020603050405020304" pitchFamily="18" charset="0"/>
              </a:rPr>
              <a:t>propose </a:t>
            </a:r>
            <a:r>
              <a:rPr lang="en-US" sz="1800" dirty="0">
                <a:latin typeface="Times New Roman" panose="02020603050405020304" pitchFamily="18" charset="0"/>
                <a:cs typeface="Times New Roman" panose="02020603050405020304" pitchFamily="18" charset="0"/>
              </a:rPr>
              <a:t>a model for identifying the malicious urls by using the machine learning algorithm at high accuracy. We used Random Forest, Support Vector Machine, Decision Tree, Extra Tree Classifier, K-Nearest Neighbor, XG Boost, Cat Boost, Multilayer Perceptron and Gradient Boost </a:t>
            </a:r>
            <a:r>
              <a:rPr lang="en-US" sz="1800" dirty="0" smtClean="0">
                <a:latin typeface="Times New Roman" panose="02020603050405020304" pitchFamily="18" charset="0"/>
                <a:cs typeface="Times New Roman" panose="02020603050405020304" pitchFamily="18" charset="0"/>
              </a:rPr>
              <a:t>Algorithm all </a:t>
            </a:r>
            <a:r>
              <a:rPr lang="en-US" sz="1800" dirty="0">
                <a:latin typeface="Times New Roman" panose="02020603050405020304" pitchFamily="18" charset="0"/>
                <a:cs typeface="Times New Roman" panose="02020603050405020304" pitchFamily="18" charset="0"/>
              </a:rPr>
              <a:t>machine learning algorithm for the identifying threating urls.</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We collect the datum of urls and get them into preprocessing. Then implement some machine learning models for the classification. Then we create a website with the Flask framework that will be used by user to identify the threats by applying random urls in the web application. Thus we can identify the urls that are malicious or not and finally we the application will automatically block the urls.</a:t>
            </a:r>
          </a:p>
        </p:txBody>
      </p:sp>
    </p:spTree>
    <p:extLst>
      <p:ext uri="{BB962C8B-B14F-4D97-AF65-F5344CB8AC3E}">
        <p14:creationId xmlns:p14="http://schemas.microsoft.com/office/powerpoint/2010/main" val="1305490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E4C1B28D-0254-BE9C-2845-C7E32A2576CA}"/>
              </a:ext>
            </a:extLst>
          </p:cNvPr>
          <p:cNvSpPr>
            <a:spLocks noGrp="1"/>
          </p:cNvSpPr>
          <p:nvPr>
            <p:ph type="title"/>
          </p:nvPr>
        </p:nvSpPr>
        <p:spPr>
          <a:xfrm>
            <a:off x="486092" y="579346"/>
            <a:ext cx="7011200" cy="1021600"/>
          </a:xfrm>
        </p:spPr>
        <p:txBody>
          <a:bodyPr/>
          <a:lstStyle/>
          <a:p>
            <a:r>
              <a:rPr lang="en-IN" b="1" i="0" dirty="0">
                <a:effectLst/>
                <a:latin typeface="Times New Roman" panose="02020603050405020304" pitchFamily="18" charset="0"/>
                <a:cs typeface="Times New Roman" panose="02020603050405020304" pitchFamily="18" charset="0"/>
              </a:rPr>
              <a:t>ADVANTAGE </a:t>
            </a:r>
            <a:endParaRPr lang="en-IN" dirty="0"/>
          </a:p>
        </p:txBody>
      </p:sp>
      <p:sp>
        <p:nvSpPr>
          <p:cNvPr id="6" name="Text Placeholder 5">
            <a:extLst>
              <a:ext uri="{FF2B5EF4-FFF2-40B4-BE49-F238E27FC236}">
                <a16:creationId xmlns:a16="http://schemas.microsoft.com/office/drawing/2014/main" xmlns="" id="{C926B118-81A9-D9BB-57A4-D9055559EE41}"/>
              </a:ext>
            </a:extLst>
          </p:cNvPr>
          <p:cNvSpPr>
            <a:spLocks noGrp="1"/>
          </p:cNvSpPr>
          <p:nvPr>
            <p:ph type="body" idx="1"/>
          </p:nvPr>
        </p:nvSpPr>
        <p:spPr>
          <a:xfrm>
            <a:off x="486092" y="1855779"/>
            <a:ext cx="10141933" cy="3632400"/>
          </a:xfrm>
        </p:spPr>
        <p:txBody>
          <a:bodyPr/>
          <a:lstStyle/>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Proper output results</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Gives results in less time</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Better performance</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More efficient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61011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5444</TotalTime>
  <Words>1506</Words>
  <Application>Microsoft Office PowerPoint</Application>
  <PresentationFormat>Custom</PresentationFormat>
  <Paragraphs>139</Paragraphs>
  <Slides>29</Slides>
  <Notes>6</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HELLO!</vt:lpstr>
      <vt:lpstr>Phish Catcher Client-Side Defense Against Web Spoofing Attacks Using Machine Learning</vt:lpstr>
      <vt:lpstr>AIM OF THIS PROJECT</vt:lpstr>
      <vt:lpstr>ABSTRACT</vt:lpstr>
      <vt:lpstr>INTRODUCTION </vt:lpstr>
      <vt:lpstr>EXISTING SYSTEM </vt:lpstr>
      <vt:lpstr>DISADVANTAGE</vt:lpstr>
      <vt:lpstr>PROPOSED SYSTEM </vt:lpstr>
      <vt:lpstr>ADVANTAGE </vt:lpstr>
      <vt:lpstr>WORKFLOW OF THE PROJECT</vt:lpstr>
      <vt:lpstr>SYSTEM MODULES</vt:lpstr>
      <vt:lpstr>MODULE DESCRIPTION </vt:lpstr>
      <vt:lpstr>MODULE DESCRIPTION </vt:lpstr>
      <vt:lpstr>MODULE DESCRIPTION </vt:lpstr>
      <vt:lpstr>MODULE DESCRIPTION </vt:lpstr>
      <vt:lpstr>MODULE DESCRIPTION </vt:lpstr>
      <vt:lpstr>MODULE DESCRIPTION </vt:lpstr>
      <vt:lpstr>MODULE DESCRIPTION </vt:lpstr>
      <vt:lpstr>MODULE DESCRIPTION </vt:lpstr>
      <vt:lpstr>MODULE DESCRIPTION </vt:lpstr>
      <vt:lpstr>MODULE DESCRIPTION </vt:lpstr>
      <vt:lpstr>MODULE DESCRIPTION </vt:lpstr>
      <vt:lpstr>MODULE DESCRIPTION </vt:lpstr>
      <vt:lpstr>MODULE DESCRIPTION </vt:lpstr>
      <vt:lpstr>SOFTWARE REQUIREMENTS</vt:lpstr>
      <vt:lpstr>HARDWARE REQUIREMENTS</vt:lpstr>
      <vt:lpstr>CONCLUSION</vt:lpstr>
      <vt:lpstr>REFERENCE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Deepa Sarathi</dc:creator>
  <cp:lastModifiedBy>DLK</cp:lastModifiedBy>
  <cp:revision>196</cp:revision>
  <dcterms:created xsi:type="dcterms:W3CDTF">2022-05-05T16:56:16Z</dcterms:created>
  <dcterms:modified xsi:type="dcterms:W3CDTF">2023-12-21T13:27:34Z</dcterms:modified>
</cp:coreProperties>
</file>