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77" r:id="rId6"/>
    <p:sldId id="290" r:id="rId7"/>
    <p:sldId id="300" r:id="rId8"/>
    <p:sldId id="293" r:id="rId9"/>
    <p:sldId id="298" r:id="rId10"/>
    <p:sldId id="299" r:id="rId11"/>
    <p:sldId id="294" r:id="rId12"/>
    <p:sldId id="268" r:id="rId13"/>
    <p:sldId id="292" r:id="rId14"/>
    <p:sldId id="297" r:id="rId15"/>
    <p:sldId id="296" r:id="rId16"/>
    <p:sldId id="276"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04" autoAdjust="0"/>
  </p:normalViewPr>
  <p:slideViewPr>
    <p:cSldViewPr snapToGrid="0">
      <p:cViewPr varScale="1">
        <p:scale>
          <a:sx n="48" d="100"/>
          <a:sy n="48" d="100"/>
        </p:scale>
        <p:origin x="67" y="806"/>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5/7/2024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5/7/2024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48261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2371032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rundhathi-Nayak/DLTE-JAVA-FULL-STACK-ARUNDHATHI-NAYAK-2024/tree/master/PROJECT"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a:bodyPr>
          <a:lstStyle/>
          <a:p>
            <a:r>
              <a:rPr lang="en-US" dirty="0"/>
              <a:t>My BANK BANKING APPLICATION</a:t>
            </a:r>
          </a:p>
        </p:txBody>
      </p:sp>
      <p:sp>
        <p:nvSpPr>
          <p:cNvPr id="7" name="TextBox 6">
            <a:extLst>
              <a:ext uri="{FF2B5EF4-FFF2-40B4-BE49-F238E27FC236}">
                <a16:creationId xmlns:a16="http://schemas.microsoft.com/office/drawing/2014/main" id="{1D58B2B8-300A-8545-CFDC-F46DE25BAF04}"/>
              </a:ext>
            </a:extLst>
          </p:cNvPr>
          <p:cNvSpPr txBox="1"/>
          <p:nvPr/>
        </p:nvSpPr>
        <p:spPr>
          <a:xfrm>
            <a:off x="7860591" y="5701004"/>
            <a:ext cx="4130351" cy="646331"/>
          </a:xfrm>
          <a:prstGeom prst="rect">
            <a:avLst/>
          </a:prstGeom>
          <a:noFill/>
        </p:spPr>
        <p:txBody>
          <a:bodyPr wrap="square" rtlCol="0">
            <a:spAutoFit/>
          </a:bodyPr>
          <a:lstStyle/>
          <a:p>
            <a:r>
              <a:rPr lang="en-US" b="1" dirty="0">
                <a:solidFill>
                  <a:schemeClr val="bg1"/>
                </a:solidFill>
              </a:rPr>
              <a:t>TEAM         :  FINANCE TITANS</a:t>
            </a:r>
          </a:p>
          <a:p>
            <a:r>
              <a:rPr lang="en-US" b="1" dirty="0">
                <a:solidFill>
                  <a:schemeClr val="bg1"/>
                </a:solidFill>
              </a:rPr>
              <a:t>MODULE   :  PAYMENT TRANSFER</a:t>
            </a:r>
          </a:p>
        </p:txBody>
      </p:sp>
    </p:spTree>
    <p:extLst>
      <p:ext uri="{BB962C8B-B14F-4D97-AF65-F5344CB8AC3E}">
        <p14:creationId xmlns:p14="http://schemas.microsoft.com/office/powerpoint/2010/main" val="164242537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C883-7528-F9C5-D6FA-15EC059A3021}"/>
              </a:ext>
            </a:extLst>
          </p:cNvPr>
          <p:cNvSpPr>
            <a:spLocks noGrp="1"/>
          </p:cNvSpPr>
          <p:nvPr>
            <p:ph type="title"/>
          </p:nvPr>
        </p:nvSpPr>
        <p:spPr>
          <a:xfrm>
            <a:off x="757375" y="386145"/>
            <a:ext cx="10668000" cy="751713"/>
          </a:xfrm>
        </p:spPr>
        <p:txBody>
          <a:bodyPr/>
          <a:lstStyle/>
          <a:p>
            <a:r>
              <a:rPr lang="en-US" dirty="0"/>
              <a:t>DATAFLOW DIAGRAM​</a:t>
            </a:r>
          </a:p>
        </p:txBody>
      </p:sp>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10</a:t>
            </a:fld>
            <a:endParaRPr lang="en-US" dirty="0"/>
          </a:p>
        </p:txBody>
      </p:sp>
      <p:pic>
        <p:nvPicPr>
          <p:cNvPr id="11" name="Picture 10" descr="A diagram of a number">
            <a:extLst>
              <a:ext uri="{FF2B5EF4-FFF2-40B4-BE49-F238E27FC236}">
                <a16:creationId xmlns:a16="http://schemas.microsoft.com/office/drawing/2014/main" id="{6D8D168F-2AA1-A1B8-EA89-9B9567C65D73}"/>
              </a:ext>
            </a:extLst>
          </p:cNvPr>
          <p:cNvPicPr>
            <a:picLocks noChangeAspect="1"/>
          </p:cNvPicPr>
          <p:nvPr/>
        </p:nvPicPr>
        <p:blipFill>
          <a:blip r:embed="rId3"/>
          <a:stretch>
            <a:fillRect/>
          </a:stretch>
        </p:blipFill>
        <p:spPr>
          <a:xfrm>
            <a:off x="3019425" y="1599216"/>
            <a:ext cx="5286375" cy="4582509"/>
          </a:xfrm>
          <a:prstGeom prst="rect">
            <a:avLst/>
          </a:prstGeom>
        </p:spPr>
      </p:pic>
    </p:spTree>
    <p:extLst>
      <p:ext uri="{BB962C8B-B14F-4D97-AF65-F5344CB8AC3E}">
        <p14:creationId xmlns:p14="http://schemas.microsoft.com/office/powerpoint/2010/main" val="239067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AF16-2871-934C-D853-B12228F70869}"/>
              </a:ext>
            </a:extLst>
          </p:cNvPr>
          <p:cNvSpPr>
            <a:spLocks noGrp="1"/>
          </p:cNvSpPr>
          <p:nvPr>
            <p:ph type="title"/>
          </p:nvPr>
        </p:nvSpPr>
        <p:spPr>
          <a:xfrm>
            <a:off x="4933950" y="429461"/>
            <a:ext cx="6343650" cy="2668463"/>
          </a:xfrm>
        </p:spPr>
        <p:txBody>
          <a:bodyPr anchor="b">
            <a:normAutofit/>
          </a:bodyPr>
          <a:lstStyle/>
          <a:p>
            <a:r>
              <a:rPr lang="en-US" dirty="0"/>
              <a:t>Second Module</a:t>
            </a:r>
            <a:br>
              <a:rPr lang="en-US" dirty="0"/>
            </a:br>
            <a:r>
              <a:rPr lang="en-US" dirty="0"/>
              <a:t>(DELETE PAYEE)</a:t>
            </a:r>
          </a:p>
        </p:txBody>
      </p:sp>
      <p:sp>
        <p:nvSpPr>
          <p:cNvPr id="15" name="Content Placeholder 3">
            <a:extLst>
              <a:ext uri="{FF2B5EF4-FFF2-40B4-BE49-F238E27FC236}">
                <a16:creationId xmlns:a16="http://schemas.microsoft.com/office/drawing/2014/main" id="{14EE8218-EDD5-E0EE-488A-DEE487A8B985}"/>
              </a:ext>
            </a:extLst>
          </p:cNvPr>
          <p:cNvSpPr>
            <a:spLocks noGrp="1"/>
          </p:cNvSpPr>
          <p:nvPr>
            <p:ph sz="half" idx="14"/>
          </p:nvPr>
        </p:nvSpPr>
        <p:spPr>
          <a:xfrm>
            <a:off x="4938712" y="3299953"/>
            <a:ext cx="6338888" cy="2668463"/>
          </a:xfrm>
        </p:spPr>
        <p:txBody>
          <a:bodyPr>
            <a:normAutofit/>
          </a:bodyPr>
          <a:lstStyle/>
          <a:p>
            <a:pPr marL="0" indent="0">
              <a:lnSpc>
                <a:spcPct val="140000"/>
              </a:lnSpc>
              <a:spcAft>
                <a:spcPts val="600"/>
              </a:spcAft>
              <a:buNone/>
            </a:pPr>
            <a:r>
              <a:rPr lang="en-US" sz="2000"/>
              <a:t>Entering the payee details which includes payee id, payee account number, sender account number and payee name.</a:t>
            </a:r>
          </a:p>
          <a:p>
            <a:pPr marL="0" indent="0">
              <a:lnSpc>
                <a:spcPct val="140000"/>
              </a:lnSpc>
              <a:spcAft>
                <a:spcPts val="600"/>
              </a:spcAft>
              <a:buNone/>
            </a:pPr>
            <a:r>
              <a:rPr lang="en-US" sz="2000"/>
              <a:t>If the payee exists then delete payee.</a:t>
            </a:r>
          </a:p>
          <a:p>
            <a:pPr marL="0" indent="0">
              <a:lnSpc>
                <a:spcPct val="140000"/>
              </a:lnSpc>
              <a:spcAft>
                <a:spcPts val="600"/>
              </a:spcAft>
              <a:buNone/>
            </a:pPr>
            <a:r>
              <a:rPr lang="en-US" sz="2000"/>
              <a:t>If payee not exists it display an appropriate message</a:t>
            </a:r>
          </a:p>
        </p:txBody>
      </p:sp>
      <p:sp>
        <p:nvSpPr>
          <p:cNvPr id="5" name="Slide Number Placeholder 4">
            <a:extLst>
              <a:ext uri="{FF2B5EF4-FFF2-40B4-BE49-F238E27FC236}">
                <a16:creationId xmlns:a16="http://schemas.microsoft.com/office/drawing/2014/main" id="{F2B3E39B-317E-D076-D35A-0C199E7E4A92}"/>
              </a:ext>
            </a:extLst>
          </p:cNvPr>
          <p:cNvSpPr>
            <a:spLocks noGrp="1"/>
          </p:cNvSpPr>
          <p:nvPr>
            <p:ph type="sldNum" sz="quarter" idx="12"/>
          </p:nvPr>
        </p:nvSpPr>
        <p:spPr>
          <a:xfrm>
            <a:off x="10967357" y="6356350"/>
            <a:ext cx="457200" cy="365125"/>
          </a:xfrm>
        </p:spPr>
        <p:txBody>
          <a:bodyPr anchor="ctr">
            <a:normAutofit/>
          </a:bodyPr>
          <a:lstStyle/>
          <a:p>
            <a:pPr>
              <a:spcAft>
                <a:spcPts val="600"/>
              </a:spcAft>
            </a:pPr>
            <a:fld id="{B5CEABB6-07DC-46E8-9B57-56EC44A396E5}" type="slidenum">
              <a:rPr lang="en-US" smtClean="0"/>
              <a:pPr>
                <a:spcAft>
                  <a:spcPts val="600"/>
                </a:spcAft>
              </a:pPr>
              <a:t>11</a:t>
            </a:fld>
            <a:endParaRPr lang="en-US"/>
          </a:p>
        </p:txBody>
      </p:sp>
    </p:spTree>
    <p:extLst>
      <p:ext uri="{BB962C8B-B14F-4D97-AF65-F5344CB8AC3E}">
        <p14:creationId xmlns:p14="http://schemas.microsoft.com/office/powerpoint/2010/main" val="19314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883A-9455-E2AE-EFC9-F3F758EC1714}"/>
              </a:ext>
            </a:extLst>
          </p:cNvPr>
          <p:cNvSpPr>
            <a:spLocks noGrp="1"/>
          </p:cNvSpPr>
          <p:nvPr>
            <p:ph type="title"/>
          </p:nvPr>
        </p:nvSpPr>
        <p:spPr>
          <a:xfrm>
            <a:off x="762001" y="896112"/>
            <a:ext cx="6589150" cy="1988706"/>
          </a:xfrm>
        </p:spPr>
        <p:txBody>
          <a:bodyPr anchor="t">
            <a:normAutofit/>
          </a:bodyPr>
          <a:lstStyle/>
          <a:p>
            <a:r>
              <a:rPr lang="en-US" dirty="0"/>
              <a:t>Module 2</a:t>
            </a:r>
            <a:br>
              <a:rPr lang="en-US" dirty="0"/>
            </a:br>
            <a:r>
              <a:rPr lang="en-US" dirty="0"/>
              <a:t>DATAFLOW DIAGRAM</a:t>
            </a:r>
          </a:p>
        </p:txBody>
      </p:sp>
      <p:sp>
        <p:nvSpPr>
          <p:cNvPr id="4" name="Slide Number Placeholder 3">
            <a:extLst>
              <a:ext uri="{FF2B5EF4-FFF2-40B4-BE49-F238E27FC236}">
                <a16:creationId xmlns:a16="http://schemas.microsoft.com/office/drawing/2014/main" id="{329E2946-9268-6B9C-1F66-B4CC49D19518}"/>
              </a:ext>
            </a:extLst>
          </p:cNvPr>
          <p:cNvSpPr>
            <a:spLocks noGrp="1"/>
          </p:cNvSpPr>
          <p:nvPr>
            <p:ph type="sldNum" sz="quarter" idx="12"/>
          </p:nvPr>
        </p:nvSpPr>
        <p:spPr>
          <a:xfrm>
            <a:off x="11274091" y="6355080"/>
            <a:ext cx="457200" cy="365125"/>
          </a:xfrm>
        </p:spPr>
        <p:txBody>
          <a:bodyPr anchor="ctr">
            <a:normAutofit/>
          </a:bodyPr>
          <a:lstStyle/>
          <a:p>
            <a:pPr>
              <a:spcAft>
                <a:spcPts val="600"/>
              </a:spcAft>
            </a:pPr>
            <a:fld id="{B5CEABB6-07DC-46E8-9B57-56EC44A396E5}" type="slidenum">
              <a:rPr lang="en-US" smtClean="0"/>
              <a:pPr>
                <a:spcAft>
                  <a:spcPts val="600"/>
                </a:spcAft>
              </a:pPr>
              <a:t>12</a:t>
            </a:fld>
            <a:endParaRPr lang="en-US"/>
          </a:p>
        </p:txBody>
      </p:sp>
      <p:pic>
        <p:nvPicPr>
          <p:cNvPr id="6" name="Picture 5" descr="A diagram of a flowchart&#10;&#10;Description automatically generated">
            <a:extLst>
              <a:ext uri="{FF2B5EF4-FFF2-40B4-BE49-F238E27FC236}">
                <a16:creationId xmlns:a16="http://schemas.microsoft.com/office/drawing/2014/main" id="{CDEC12B1-34C5-9E0B-706C-35F6A38B1041}"/>
              </a:ext>
            </a:extLst>
          </p:cNvPr>
          <p:cNvPicPr>
            <a:picLocks noChangeAspect="1"/>
          </p:cNvPicPr>
          <p:nvPr/>
        </p:nvPicPr>
        <p:blipFill>
          <a:blip r:embed="rId2"/>
          <a:stretch>
            <a:fillRect/>
          </a:stretch>
        </p:blipFill>
        <p:spPr>
          <a:xfrm>
            <a:off x="1852891" y="2371725"/>
            <a:ext cx="4709833" cy="3983355"/>
          </a:xfrm>
          <a:prstGeom prst="rect">
            <a:avLst/>
          </a:prstGeom>
          <a:noFill/>
        </p:spPr>
      </p:pic>
    </p:spTree>
    <p:extLst>
      <p:ext uri="{BB962C8B-B14F-4D97-AF65-F5344CB8AC3E}">
        <p14:creationId xmlns:p14="http://schemas.microsoft.com/office/powerpoint/2010/main" val="338383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130385" y="280336"/>
            <a:ext cx="5528217" cy="859973"/>
          </a:xfrm>
        </p:spPr>
        <p:txBody>
          <a:bodyPr/>
          <a:lstStyle/>
          <a:p>
            <a:r>
              <a:rPr lang="en-US" dirty="0"/>
              <a:t>              LINKS</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142954" y="1291472"/>
            <a:ext cx="7574564" cy="3016577"/>
          </a:xfrm>
        </p:spPr>
        <p:txBody>
          <a:bodyPr bIns="0">
            <a:normAutofit fontScale="92500" lnSpcReduction="10000"/>
          </a:bodyPr>
          <a:lstStyle/>
          <a:p>
            <a:r>
              <a:rPr lang="en-US" b="1" dirty="0"/>
              <a:t>Git Hub  :</a:t>
            </a:r>
            <a:r>
              <a:rPr lang="en-US" dirty="0">
                <a:hlinkClick r:id="rId3"/>
              </a:rPr>
              <a:t>https://github.com/Arundhathi-Nayak/DLTE-JAVA-FULL-STACK-ARUNDHATHI-NAYAK-2024/tree/master/PROJECT</a:t>
            </a:r>
            <a:endParaRPr lang="en-US" dirty="0"/>
          </a:p>
          <a:p>
            <a:r>
              <a:rPr lang="en-US" b="1" dirty="0"/>
              <a:t>Jar Files : </a:t>
            </a:r>
          </a:p>
          <a:p>
            <a:r>
              <a:rPr lang="en-US" b="1" dirty="0"/>
              <a:t>         DAO  :  payment-1.0.0-SNAPSHOT.jar</a:t>
            </a:r>
          </a:p>
          <a:p>
            <a:r>
              <a:rPr lang="en-US" b="1" dirty="0"/>
              <a:t>         Web Service :  webservice-1.0.0-SNAPSHOT.war</a:t>
            </a:r>
          </a:p>
          <a:p>
            <a:r>
              <a:rPr lang="en-US" b="1" dirty="0"/>
              <a:t>  </a:t>
            </a:r>
          </a:p>
          <a:p>
            <a:endParaRPr lang="en-US" b="1" dirty="0"/>
          </a:p>
          <a:p>
            <a:endParaRPr lang="en-US" dirty="0"/>
          </a:p>
          <a:p>
            <a:endParaRPr lang="en-US" dirty="0"/>
          </a:p>
        </p:txBody>
      </p:sp>
    </p:spTree>
    <p:extLst>
      <p:ext uri="{BB962C8B-B14F-4D97-AF65-F5344CB8AC3E}">
        <p14:creationId xmlns:p14="http://schemas.microsoft.com/office/powerpoint/2010/main" val="2436493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38D6-977A-6D8E-2CD6-9B6C4C324D69}"/>
              </a:ext>
            </a:extLst>
          </p:cNvPr>
          <p:cNvSpPr>
            <a:spLocks noGrp="1"/>
          </p:cNvSpPr>
          <p:nvPr>
            <p:ph type="title"/>
          </p:nvPr>
        </p:nvSpPr>
        <p:spPr>
          <a:xfrm>
            <a:off x="883299" y="3051483"/>
            <a:ext cx="6589150" cy="914027"/>
          </a:xfrm>
        </p:spPr>
        <p:txBody>
          <a:bodyPr/>
          <a:lstStyle/>
          <a:p>
            <a:r>
              <a:rPr lang="en-US" dirty="0"/>
              <a:t>           THANK YOU</a:t>
            </a:r>
          </a:p>
        </p:txBody>
      </p:sp>
      <p:sp>
        <p:nvSpPr>
          <p:cNvPr id="3" name="Slide Number Placeholder 2">
            <a:extLst>
              <a:ext uri="{FF2B5EF4-FFF2-40B4-BE49-F238E27FC236}">
                <a16:creationId xmlns:a16="http://schemas.microsoft.com/office/drawing/2014/main" id="{4F45881D-BC82-23B5-B043-401DB2559689}"/>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21721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n-US" dirty="0"/>
              <a:t>Agenda</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5085670" y="3429000"/>
            <a:ext cx="6338887" cy="2668587"/>
          </a:xfrm>
        </p:spPr>
        <p:txBody>
          <a:bodyPr>
            <a:normAutofit fontScale="92500" lnSpcReduction="20000"/>
          </a:bodyPr>
          <a:lstStyle/>
          <a:p>
            <a:r>
              <a:rPr lang="en-US" dirty="0"/>
              <a:t>Introduction</a:t>
            </a:r>
          </a:p>
          <a:p>
            <a:r>
              <a:rPr lang="en-US" dirty="0"/>
              <a:t>Features</a:t>
            </a:r>
          </a:p>
          <a:p>
            <a:r>
              <a:rPr lang="en-US" dirty="0"/>
              <a:t>Architecture Diagram</a:t>
            </a:r>
          </a:p>
          <a:p>
            <a:r>
              <a:rPr lang="en-US" dirty="0"/>
              <a:t>DB design</a:t>
            </a:r>
          </a:p>
          <a:p>
            <a:r>
              <a:rPr lang="en-US" dirty="0"/>
              <a:t>Flow Diagram</a:t>
            </a:r>
          </a:p>
          <a:p>
            <a:r>
              <a:rPr lang="en-US" dirty="0"/>
              <a:t>Jar file and git hub links</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33694" y="544286"/>
            <a:ext cx="6594768" cy="724678"/>
          </a:xfrm>
        </p:spPr>
        <p:txBody>
          <a:bodyPr>
            <a:normAutofit fontScale="90000"/>
          </a:bodyPr>
          <a:lstStyle/>
          <a:p>
            <a:r>
              <a:rPr lang="en-US" dirty="0"/>
              <a:t>INTRODUCTION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829789" y="1539551"/>
            <a:ext cx="6594768" cy="4542017"/>
          </a:xfrm>
        </p:spPr>
        <p:txBody>
          <a:bodyPr/>
          <a:lstStyle/>
          <a:p>
            <a:pPr algn="just"/>
            <a:r>
              <a:rPr lang="en-US" dirty="0"/>
              <a:t>The payment transfer module is a fundamental component within financial systems, enabling the movement of funds between accounts. This includes transfers within the same financial institution or between different institutions, as well as processing different types of payments like one-time, recurring, and scheduled payments. </a:t>
            </a:r>
          </a:p>
        </p:txBody>
      </p:sp>
      <p:pic>
        <p:nvPicPr>
          <p:cNvPr id="13" name="Picture Placeholder 12" descr="Low angle view of tall buildings">
            <a:extLst>
              <a:ext uri="{FF2B5EF4-FFF2-40B4-BE49-F238E27FC236}">
                <a16:creationId xmlns:a16="http://schemas.microsoft.com/office/drawing/2014/main" id="{1DFE730E-30E7-DA99-A3EE-ACB889D161E9}"/>
              </a:ext>
            </a:extLst>
          </p:cNvPr>
          <p:cNvPicPr>
            <a:picLocks noGrp="1" noChangeAspect="1"/>
          </p:cNvPicPr>
          <p:nvPr>
            <p:ph type="pic" sz="quarter" idx="13"/>
          </p:nvPr>
        </p:nvPicPr>
        <p:blipFill>
          <a:blip r:embed="rId3"/>
          <a:srcRect l="43" r="43"/>
          <a:stretch/>
        </p:blipFill>
        <p:spPr>
          <a:xfrm>
            <a:off x="0" y="-1"/>
            <a:ext cx="4076118" cy="6096678"/>
          </a:xfrm>
        </p:spPr>
      </p:pic>
      <p:sp>
        <p:nvSpPr>
          <p:cNvPr id="44" name="Oval 43">
            <a:extLst>
              <a:ext uri="{FF2B5EF4-FFF2-40B4-BE49-F238E27FC236}">
                <a16:creationId xmlns:a16="http://schemas.microsoft.com/office/drawing/2014/main" id="{5F855448-57DF-E468-AF41-00CAAC2D7C74}"/>
              </a:ext>
              <a:ext uri="{C183D7F6-B498-43B3-948B-1728B52AA6E4}">
                <adec:decorative xmlns:adec="http://schemas.microsoft.com/office/drawing/2017/decorative" val="1"/>
              </a:ext>
            </a:extLst>
          </p:cNvPr>
          <p:cNvSpPr/>
          <p:nvPr/>
        </p:nvSpPr>
        <p:spPr>
          <a:xfrm>
            <a:off x="3903349" y="58954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752FDA21-768F-9929-E6D6-D78CD4F8EA24}"/>
              </a:ext>
              <a:ext uri="{C183D7F6-B498-43B3-948B-1728B52AA6E4}">
                <adec:decorative xmlns:adec="http://schemas.microsoft.com/office/drawing/2017/decorative" val="1"/>
              </a:ext>
            </a:extLst>
          </p:cNvPr>
          <p:cNvCxnSpPr>
            <a:cxnSpLocks/>
          </p:cNvCxnSpPr>
          <p:nvPr/>
        </p:nvCxnSpPr>
        <p:spPr>
          <a:xfrm>
            <a:off x="-97971" y="1909602"/>
            <a:ext cx="4160955" cy="414915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539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B634-F291-20AD-C036-F8F73CE04005}"/>
              </a:ext>
            </a:extLst>
          </p:cNvPr>
          <p:cNvSpPr>
            <a:spLocks noGrp="1"/>
          </p:cNvSpPr>
          <p:nvPr>
            <p:ph type="ctrTitle"/>
          </p:nvPr>
        </p:nvSpPr>
        <p:spPr>
          <a:xfrm>
            <a:off x="4974771" y="576943"/>
            <a:ext cx="6449786" cy="915955"/>
          </a:xfrm>
        </p:spPr>
        <p:txBody>
          <a:bodyPr/>
          <a:lstStyle/>
          <a:p>
            <a:r>
              <a:rPr lang="en-US" dirty="0" err="1"/>
              <a:t>OverView</a:t>
            </a:r>
            <a:endParaRPr lang="en-US" dirty="0"/>
          </a:p>
        </p:txBody>
      </p:sp>
      <p:sp>
        <p:nvSpPr>
          <p:cNvPr id="3" name="Subtitle 2">
            <a:extLst>
              <a:ext uri="{FF2B5EF4-FFF2-40B4-BE49-F238E27FC236}">
                <a16:creationId xmlns:a16="http://schemas.microsoft.com/office/drawing/2014/main" id="{BA3C05C5-997C-7D40-4967-98311E135D8B}"/>
              </a:ext>
            </a:extLst>
          </p:cNvPr>
          <p:cNvSpPr>
            <a:spLocks noGrp="1"/>
          </p:cNvSpPr>
          <p:nvPr>
            <p:ph type="subTitle" idx="1"/>
          </p:nvPr>
        </p:nvSpPr>
        <p:spPr>
          <a:xfrm>
            <a:off x="4974771" y="2207359"/>
            <a:ext cx="6449785" cy="4145488"/>
          </a:xfrm>
        </p:spPr>
        <p:txBody>
          <a:bodyPr/>
          <a:lstStyle/>
          <a:p>
            <a:pPr marL="457200" indent="-457200">
              <a:buAutoNum type="arabicPeriod"/>
            </a:pPr>
            <a:r>
              <a:rPr lang="en-US" dirty="0"/>
              <a:t>Display all payee</a:t>
            </a:r>
          </a:p>
          <a:p>
            <a:pPr marL="457200" indent="-457200">
              <a:buAutoNum type="arabicPeriod"/>
            </a:pPr>
            <a:r>
              <a:rPr lang="en-US" dirty="0"/>
              <a:t>Delete payee</a:t>
            </a:r>
          </a:p>
          <a:p>
            <a:pPr marL="457200" indent="-457200">
              <a:buAutoNum type="arabicPeriod"/>
            </a:pPr>
            <a:r>
              <a:rPr lang="en-US" dirty="0"/>
              <a:t>Add new payee</a:t>
            </a:r>
          </a:p>
          <a:p>
            <a:pPr marL="457200" indent="-457200">
              <a:buAutoNum type="arabicPeriod"/>
            </a:pPr>
            <a:r>
              <a:rPr lang="en-US" dirty="0"/>
              <a:t>Transaction</a:t>
            </a:r>
          </a:p>
        </p:txBody>
      </p:sp>
      <p:sp>
        <p:nvSpPr>
          <p:cNvPr id="4" name="Slide Number Placeholder 3">
            <a:extLst>
              <a:ext uri="{FF2B5EF4-FFF2-40B4-BE49-F238E27FC236}">
                <a16:creationId xmlns:a16="http://schemas.microsoft.com/office/drawing/2014/main" id="{2F1FD996-262D-89B2-A9DB-46E8F34B4A53}"/>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2333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C437-DEDC-45FB-FDA2-8C4FC1723382}"/>
              </a:ext>
            </a:extLst>
          </p:cNvPr>
          <p:cNvSpPr>
            <a:spLocks noGrp="1"/>
          </p:cNvSpPr>
          <p:nvPr>
            <p:ph type="title"/>
          </p:nvPr>
        </p:nvSpPr>
        <p:spPr>
          <a:xfrm>
            <a:off x="3812332" y="477479"/>
            <a:ext cx="7606895" cy="697011"/>
          </a:xfrm>
        </p:spPr>
        <p:txBody>
          <a:bodyPr/>
          <a:lstStyle/>
          <a:p>
            <a:r>
              <a:rPr lang="en-US" dirty="0"/>
              <a:t>Features</a:t>
            </a:r>
          </a:p>
        </p:txBody>
      </p:sp>
      <p:sp>
        <p:nvSpPr>
          <p:cNvPr id="4" name="Content Placeholder 3">
            <a:extLst>
              <a:ext uri="{FF2B5EF4-FFF2-40B4-BE49-F238E27FC236}">
                <a16:creationId xmlns:a16="http://schemas.microsoft.com/office/drawing/2014/main" id="{D4F69D5D-CD6C-F37C-012A-67E358C87ABD}"/>
              </a:ext>
            </a:extLst>
          </p:cNvPr>
          <p:cNvSpPr>
            <a:spLocks noGrp="1"/>
          </p:cNvSpPr>
          <p:nvPr>
            <p:ph sz="half" idx="16"/>
          </p:nvPr>
        </p:nvSpPr>
        <p:spPr>
          <a:xfrm>
            <a:off x="3803953" y="1548882"/>
            <a:ext cx="7615274" cy="4688406"/>
          </a:xfrm>
        </p:spPr>
        <p:txBody>
          <a:bodyPr/>
          <a:lstStyle/>
          <a:p>
            <a:pPr marL="0" indent="0" rtl="0">
              <a:buNone/>
            </a:pPr>
            <a:r>
              <a:rPr lang="en-US" b="1" dirty="0">
                <a:effectLst/>
              </a:rPr>
              <a:t>Display Payee Details</a:t>
            </a:r>
          </a:p>
          <a:p>
            <a:pPr rtl="0"/>
            <a:endParaRPr lang="en-US" dirty="0">
              <a:effectLst/>
            </a:endParaRPr>
          </a:p>
          <a:p>
            <a:pPr algn="just" rtl="0">
              <a:lnSpc>
                <a:spcPct val="150000"/>
              </a:lnSpc>
            </a:pPr>
            <a:r>
              <a:rPr lang="en-US" b="1" dirty="0">
                <a:effectLst/>
              </a:rPr>
              <a:t>Description</a:t>
            </a:r>
            <a:r>
              <a:rPr lang="en-US" dirty="0">
                <a:effectLst/>
              </a:rPr>
              <a:t>: Users have the ability to access payee details by entering their account number.</a:t>
            </a:r>
          </a:p>
          <a:p>
            <a:pPr algn="just" rtl="0"/>
            <a:endParaRPr lang="en-US" dirty="0">
              <a:effectLst/>
            </a:endParaRPr>
          </a:p>
          <a:p>
            <a:pPr algn="just" rtl="0">
              <a:lnSpc>
                <a:spcPct val="150000"/>
              </a:lnSpc>
            </a:pPr>
            <a:r>
              <a:rPr lang="en-US" b="1" dirty="0">
                <a:effectLst/>
              </a:rPr>
              <a:t>Functionality</a:t>
            </a:r>
            <a:r>
              <a:rPr lang="en-US" dirty="0">
                <a:effectLst/>
              </a:rPr>
              <a:t>: Retrieves payee information from the system's database based on the provided account number. If the account number is not there it will display appropriate message.</a:t>
            </a:r>
          </a:p>
          <a:p>
            <a:pPr rtl="0"/>
            <a:endParaRPr lang="en-US" dirty="0">
              <a:effectLst/>
            </a:endParaRPr>
          </a:p>
          <a:p>
            <a:endParaRPr lang="en-US" dirty="0"/>
          </a:p>
        </p:txBody>
      </p:sp>
      <p:sp>
        <p:nvSpPr>
          <p:cNvPr id="5" name="Slide Number Placeholder 4">
            <a:extLst>
              <a:ext uri="{FF2B5EF4-FFF2-40B4-BE49-F238E27FC236}">
                <a16:creationId xmlns:a16="http://schemas.microsoft.com/office/drawing/2014/main" id="{78512D7B-D82E-7C56-630B-65169A84D7A3}"/>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27324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66EF53-0627-C292-9791-07570C28A011}"/>
              </a:ext>
            </a:extLst>
          </p:cNvPr>
          <p:cNvSpPr>
            <a:spLocks noGrp="1"/>
          </p:cNvSpPr>
          <p:nvPr>
            <p:ph type="subTitle" idx="1"/>
          </p:nvPr>
        </p:nvSpPr>
        <p:spPr>
          <a:xfrm>
            <a:off x="4301412" y="606491"/>
            <a:ext cx="7585788" cy="5475078"/>
          </a:xfrm>
        </p:spPr>
        <p:txBody>
          <a:bodyPr>
            <a:normAutofit lnSpcReduction="10000"/>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Upon Successful login we redirect the user to dashboard, in the navigation bar user can select for viewing the payee details or user can add new payees.</a:t>
            </a:r>
          </a:p>
          <a:p>
            <a:pPr algn="just"/>
            <a:r>
              <a:rPr lang="en-US" sz="2000" dirty="0">
                <a:latin typeface="Times New Roman" panose="02020603050405020304" pitchFamily="18" charset="0"/>
                <a:cs typeface="Times New Roman" panose="02020603050405020304" pitchFamily="18" charset="0"/>
              </a:rPr>
              <a:t>On selecting view all payees we provide drop down to users which has account number related to the logged in user. We provide a drop down to select the account number for which user want to view payee.  </a:t>
            </a:r>
          </a:p>
          <a:p>
            <a:pPr algn="just"/>
            <a:r>
              <a:rPr lang="en-US" sz="2000" dirty="0">
                <a:latin typeface="Times New Roman" panose="02020603050405020304" pitchFamily="18" charset="0"/>
                <a:cs typeface="Times New Roman" panose="02020603050405020304" pitchFamily="18" charset="0"/>
              </a:rPr>
              <a:t>After selecting account number we display payee details in cards, each card has two buttons one to do transaction and another to delete the payee.</a:t>
            </a:r>
          </a:p>
          <a:p>
            <a:r>
              <a:rPr lang="en-US" sz="1800" dirty="0">
                <a:latin typeface="Times New Roman" panose="02020603050405020304" pitchFamily="18" charset="0"/>
                <a:cs typeface="Times New Roman" panose="02020603050405020304" pitchFamily="18" charset="0"/>
              </a:rPr>
              <a:t> </a:t>
            </a:r>
          </a:p>
        </p:txBody>
      </p:sp>
      <p:sp>
        <p:nvSpPr>
          <p:cNvPr id="4" name="Picture Placeholder 3">
            <a:extLst>
              <a:ext uri="{FF2B5EF4-FFF2-40B4-BE49-F238E27FC236}">
                <a16:creationId xmlns:a16="http://schemas.microsoft.com/office/drawing/2014/main" id="{3A06AB78-6643-C578-7629-B6831B508645}"/>
              </a:ext>
            </a:extLst>
          </p:cNvPr>
          <p:cNvSpPr>
            <a:spLocks noGrp="1"/>
          </p:cNvSpPr>
          <p:nvPr>
            <p:ph type="pic" sz="quarter" idx="13"/>
          </p:nvPr>
        </p:nvSpPr>
        <p:spPr/>
        <p:txBody>
          <a:bodyPr/>
          <a:lstStyle/>
          <a:p>
            <a:endParaRPr lang="en-US" dirty="0"/>
          </a:p>
          <a:p>
            <a:endParaRPr lang="en-US" dirty="0"/>
          </a:p>
          <a:p>
            <a:endParaRPr lang="en-US" dirty="0"/>
          </a:p>
          <a:p>
            <a:r>
              <a:rPr lang="en-US" sz="3600" b="1" dirty="0">
                <a:latin typeface="Times New Roman" panose="02020603050405020304" pitchFamily="18" charset="0"/>
                <a:cs typeface="Times New Roman" panose="02020603050405020304" pitchFamily="18" charset="0"/>
              </a:rPr>
              <a:t>VIEW ALL PAYEES</a:t>
            </a:r>
          </a:p>
        </p:txBody>
      </p:sp>
    </p:spTree>
    <p:extLst>
      <p:ext uri="{BB962C8B-B14F-4D97-AF65-F5344CB8AC3E}">
        <p14:creationId xmlns:p14="http://schemas.microsoft.com/office/powerpoint/2010/main" val="235938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6607-2CCC-6BA9-1B9B-89C853D6F3BC}"/>
              </a:ext>
            </a:extLst>
          </p:cNvPr>
          <p:cNvSpPr>
            <a:spLocks noGrp="1"/>
          </p:cNvSpPr>
          <p:nvPr>
            <p:ph type="title"/>
          </p:nvPr>
        </p:nvSpPr>
        <p:spPr>
          <a:xfrm>
            <a:off x="4938712" y="289502"/>
            <a:ext cx="5614210" cy="764857"/>
          </a:xfrm>
        </p:spPr>
        <p:txBody>
          <a:bodyPr>
            <a:normAutofit/>
          </a:bodyPr>
          <a:lstStyle/>
          <a:p>
            <a:r>
              <a:rPr lang="en-US" dirty="0"/>
              <a:t>Delete </a:t>
            </a:r>
            <a:r>
              <a:rPr lang="en-US" dirty="0" err="1"/>
              <a:t>PayeE</a:t>
            </a:r>
            <a:endParaRPr lang="en-US" dirty="0"/>
          </a:p>
        </p:txBody>
      </p:sp>
      <p:sp>
        <p:nvSpPr>
          <p:cNvPr id="3" name="Content Placeholder 2">
            <a:extLst>
              <a:ext uri="{FF2B5EF4-FFF2-40B4-BE49-F238E27FC236}">
                <a16:creationId xmlns:a16="http://schemas.microsoft.com/office/drawing/2014/main" id="{312D773B-CC0A-7CDD-D43E-290465345E7E}"/>
              </a:ext>
            </a:extLst>
          </p:cNvPr>
          <p:cNvSpPr>
            <a:spLocks noGrp="1"/>
          </p:cNvSpPr>
          <p:nvPr>
            <p:ph sz="half" idx="14"/>
          </p:nvPr>
        </p:nvSpPr>
        <p:spPr>
          <a:xfrm>
            <a:off x="4770760" y="1359186"/>
            <a:ext cx="6873843" cy="5069606"/>
          </a:xfrm>
        </p:spPr>
        <p:txBody>
          <a:bodyPr/>
          <a:lstStyle/>
          <a:p>
            <a:pPr algn="just"/>
            <a:r>
              <a:rPr lang="en-US" dirty="0"/>
              <a:t>On clicking on the delete button in displayed cards the selected payee is deleted with the confirmation button. </a:t>
            </a:r>
          </a:p>
        </p:txBody>
      </p:sp>
      <p:sp>
        <p:nvSpPr>
          <p:cNvPr id="4" name="Slide Number Placeholder 3">
            <a:extLst>
              <a:ext uri="{FF2B5EF4-FFF2-40B4-BE49-F238E27FC236}">
                <a16:creationId xmlns:a16="http://schemas.microsoft.com/office/drawing/2014/main" id="{4895560A-0530-BCE7-8A55-05BB7DE2525F}"/>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43665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4EB4-9498-E3AE-A7FF-4E10B78F1D76}"/>
              </a:ext>
            </a:extLst>
          </p:cNvPr>
          <p:cNvSpPr>
            <a:spLocks noGrp="1"/>
          </p:cNvSpPr>
          <p:nvPr>
            <p:ph type="title"/>
          </p:nvPr>
        </p:nvSpPr>
        <p:spPr>
          <a:xfrm>
            <a:off x="2358700" y="302008"/>
            <a:ext cx="7093209" cy="764857"/>
          </a:xfrm>
        </p:spPr>
        <p:txBody>
          <a:bodyPr>
            <a:normAutofit fontScale="90000"/>
          </a:bodyPr>
          <a:lstStyle/>
          <a:p>
            <a:r>
              <a:rPr lang="en-US" dirty="0"/>
              <a:t>ARCHITECTURE DIAGRAM</a:t>
            </a:r>
          </a:p>
        </p:txBody>
      </p:sp>
      <p:sp>
        <p:nvSpPr>
          <p:cNvPr id="4" name="Slide Number Placeholder 3">
            <a:extLst>
              <a:ext uri="{FF2B5EF4-FFF2-40B4-BE49-F238E27FC236}">
                <a16:creationId xmlns:a16="http://schemas.microsoft.com/office/drawing/2014/main" id="{A8B97019-20B1-BDBF-2B36-604209444F03}"/>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12" name="Picture 11" descr="A diagram of a software development process&#10;&#10;Description automatically generated">
            <a:extLst>
              <a:ext uri="{FF2B5EF4-FFF2-40B4-BE49-F238E27FC236}">
                <a16:creationId xmlns:a16="http://schemas.microsoft.com/office/drawing/2014/main" id="{89DE2ADF-7ADD-2DFB-308D-6A8F389B9587}"/>
              </a:ext>
            </a:extLst>
          </p:cNvPr>
          <p:cNvPicPr>
            <a:picLocks noChangeAspect="1"/>
          </p:cNvPicPr>
          <p:nvPr/>
        </p:nvPicPr>
        <p:blipFill>
          <a:blip r:embed="rId2"/>
          <a:stretch>
            <a:fillRect/>
          </a:stretch>
        </p:blipFill>
        <p:spPr>
          <a:xfrm>
            <a:off x="4366532" y="1737049"/>
            <a:ext cx="7194097" cy="4253204"/>
          </a:xfrm>
          <a:prstGeom prst="rect">
            <a:avLst/>
          </a:prstGeom>
        </p:spPr>
      </p:pic>
    </p:spTree>
    <p:extLst>
      <p:ext uri="{BB962C8B-B14F-4D97-AF65-F5344CB8AC3E}">
        <p14:creationId xmlns:p14="http://schemas.microsoft.com/office/powerpoint/2010/main" val="490159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39368" y="324612"/>
            <a:ext cx="9389288" cy="718084"/>
          </a:xfrm>
        </p:spPr>
        <p:txBody>
          <a:bodyPr/>
          <a:lstStyle/>
          <a:p>
            <a:r>
              <a:rPr lang="en-US" dirty="0"/>
              <a:t>DB DESIGN</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11" name="Picture 10" descr="A screenshot of a computer&#10;&#10;Description automatically generated">
            <a:extLst>
              <a:ext uri="{FF2B5EF4-FFF2-40B4-BE49-F238E27FC236}">
                <a16:creationId xmlns:a16="http://schemas.microsoft.com/office/drawing/2014/main" id="{FF8D8038-A529-66AB-D2D0-BFD529D3F566}"/>
              </a:ext>
            </a:extLst>
          </p:cNvPr>
          <p:cNvPicPr>
            <a:picLocks noChangeAspect="1"/>
          </p:cNvPicPr>
          <p:nvPr/>
        </p:nvPicPr>
        <p:blipFill rotWithShape="1">
          <a:blip r:embed="rId3"/>
          <a:srcRect l="47854"/>
          <a:stretch/>
        </p:blipFill>
        <p:spPr>
          <a:xfrm>
            <a:off x="2714625" y="1042696"/>
            <a:ext cx="4743450" cy="5429250"/>
          </a:xfrm>
          <a:prstGeom prst="rect">
            <a:avLst/>
          </a:prstGeom>
        </p:spPr>
      </p:pic>
    </p:spTree>
    <p:extLst>
      <p:ext uri="{BB962C8B-B14F-4D97-AF65-F5344CB8AC3E}">
        <p14:creationId xmlns:p14="http://schemas.microsoft.com/office/powerpoint/2010/main" val="4151694508"/>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{905CF67A-8E53-4176-9912-2C412E35056D}tf33968143_win32</Template>
  <TotalTime>2065</TotalTime>
  <Words>370</Words>
  <Application>Microsoft Office PowerPoint</Application>
  <PresentationFormat>Widescreen</PresentationFormat>
  <Paragraphs>66</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Calibri</vt:lpstr>
      <vt:lpstr>Times New Roman</vt:lpstr>
      <vt:lpstr>Custom</vt:lpstr>
      <vt:lpstr>My BANK BANKING APPLICATION</vt:lpstr>
      <vt:lpstr>Agenda</vt:lpstr>
      <vt:lpstr>INTRODUCTION</vt:lpstr>
      <vt:lpstr>OverView</vt:lpstr>
      <vt:lpstr>Features</vt:lpstr>
      <vt:lpstr>PowerPoint Presentation</vt:lpstr>
      <vt:lpstr>Delete PayeE</vt:lpstr>
      <vt:lpstr>ARCHITECTURE DIAGRAM</vt:lpstr>
      <vt:lpstr>DB DESIGN</vt:lpstr>
      <vt:lpstr>DATAFLOW DIAGRAM​</vt:lpstr>
      <vt:lpstr>Second Module (DELETE PAYEE)</vt:lpstr>
      <vt:lpstr>Module 2 DATAFLOW DIAGRAM</vt:lpstr>
      <vt:lpstr>              LINKS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MyBANK BANKING APPLICARTION</dc:title>
  <dc:creator>Arundhathi Nayak (Ext)</dc:creator>
  <cp:lastModifiedBy>Arundhathi Nayak (Ext)</cp:lastModifiedBy>
  <cp:revision>16</cp:revision>
  <dcterms:created xsi:type="dcterms:W3CDTF">2024-04-07T08:51:22Z</dcterms:created>
  <dcterms:modified xsi:type="dcterms:W3CDTF">2024-05-08T03:15:12Z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b623b29-abd1-4de3-a20c-27566d79b7c7_Enabled">
    <vt:lpwstr>true</vt:lpwstr>
  </property>
  <property fmtid="{D5CDD505-2E9C-101B-9397-08002B2CF9AE}" pid="4" name="MSIP_Label_3b623b29-abd1-4de3-a20c-27566d79b7c7_SetDate">
    <vt:lpwstr>2024-04-14T11:09:25Z</vt:lpwstr>
  </property>
  <property fmtid="{D5CDD505-2E9C-101B-9397-08002B2CF9AE}" pid="5" name="MSIP_Label_3b623b29-abd1-4de3-a20c-27566d79b7c7_Method">
    <vt:lpwstr>Standard</vt:lpwstr>
  </property>
  <property fmtid="{D5CDD505-2E9C-101B-9397-08002B2CF9AE}" pid="6" name="MSIP_Label_3b623b29-abd1-4de3-a20c-27566d79b7c7_Name">
    <vt:lpwstr>3b623b29-abd1-4de3-a20c-27566d79b7c7</vt:lpwstr>
  </property>
  <property fmtid="{D5CDD505-2E9C-101B-9397-08002B2CF9AE}" pid="7" name="MSIP_Label_3b623b29-abd1-4de3-a20c-27566d79b7c7_SiteId">
    <vt:lpwstr>cbede638-a3d9-459f-8f4e-24ced73b4e5e</vt:lpwstr>
  </property>
  <property fmtid="{D5CDD505-2E9C-101B-9397-08002B2CF9AE}" pid="8" name="MSIP_Label_3b623b29-abd1-4de3-a20c-27566d79b7c7_ActionId">
    <vt:lpwstr>1b21ca0a-71c9-444c-a949-085f8d41d277</vt:lpwstr>
  </property>
  <property fmtid="{D5CDD505-2E9C-101B-9397-08002B2CF9AE}" pid="9" name="MSIP_Label_3b623b29-abd1-4de3-a20c-27566d79b7c7_ContentBits">
    <vt:lpwstr>0</vt:lpwstr>
  </property>
</Properties>
</file>