
<file path=[Content_Types].xml><?xml version="1.0" encoding="utf-8"?>
<Types xmlns="http://schemas.openxmlformats.org/package/2006/content-types">
  <Default Extension="1" ContentType="image/jpeg"/>
  <Default Extension="2"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92" r:id="rId5"/>
    <p:sldId id="275" r:id="rId6"/>
    <p:sldId id="276" r:id="rId7"/>
    <p:sldId id="277" r:id="rId8"/>
    <p:sldId id="278" r:id="rId9"/>
    <p:sldId id="296" r:id="rId10"/>
    <p:sldId id="297" r:id="rId11"/>
    <p:sldId id="298" r:id="rId12"/>
    <p:sldId id="288" r:id="rId13"/>
    <p:sldId id="28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ABE79"/>
    <a:srgbClr val="446992"/>
    <a:srgbClr val="AEC2D8"/>
    <a:srgbClr val="98432A"/>
    <a:srgbClr val="D84400"/>
    <a:srgbClr val="44678D"/>
    <a:srgbClr val="263E5A"/>
    <a:srgbClr val="D6E0EB"/>
    <a:srgbClr val="728DAB"/>
    <a:srgbClr val="C9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p:scale>
          <a:sx n="66" d="100"/>
          <a:sy n="66" d="100"/>
        </p:scale>
        <p:origin x="668" y="-76"/>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3/10/2024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3/10/2024</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91437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3235818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961386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464007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6</a:t>
            </a:fld>
            <a:endParaRPr lang="en-US" altLang="zh-CN" noProof="0" dirty="0"/>
          </a:p>
        </p:txBody>
      </p:sp>
    </p:spTree>
    <p:extLst>
      <p:ext uri="{BB962C8B-B14F-4D97-AF65-F5344CB8AC3E}">
        <p14:creationId xmlns:p14="http://schemas.microsoft.com/office/powerpoint/2010/main" val="1515617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2979302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10</a:t>
            </a:fld>
            <a:endParaRPr lang="en-US" altLang="zh-CN" noProof="0" dirty="0"/>
          </a:p>
        </p:txBody>
      </p:sp>
    </p:spTree>
    <p:extLst>
      <p:ext uri="{BB962C8B-B14F-4D97-AF65-F5344CB8AC3E}">
        <p14:creationId xmlns:p14="http://schemas.microsoft.com/office/powerpoint/2010/main" val="307767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rawpixel.com/search/banking"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5.jpg"/><Relationship Id="rId7"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hyperlink" Target="https://www.rawpixel.com/image/38406/bank-money-atm-banking-financial-finance-credit-withdraw-card-withdrawal-account-automatic-cash" TargetMode="External"/><Relationship Id="rId5" Type="http://schemas.openxmlformats.org/officeDocument/2006/relationships/image" Target="../media/image2.1"/><Relationship Id="rId10" Type="http://schemas.openxmlformats.org/officeDocument/2006/relationships/hyperlink" Target="https://creativecommons.org/licenses/by-nc-sa/3.0/" TargetMode="External"/><Relationship Id="rId4" Type="http://schemas.openxmlformats.org/officeDocument/2006/relationships/hyperlink" Target="https://cdto.wiki/%D0%A4%D0%B8%D0%BD%D0%B0%D0%BD%D1%81%D0%BE%D0%B2%D1%8B%D0%B5_%D1%82%D0%B5%D1%85%D0%BD%D0%BE%D0%BB%D0%BE%D0%B3%D0%B8%D0%B8_(FinTech)/%D0%A6%D0%B8%D1%84%D1%80%D0%BE%D0%B2%D0%BE%D0%B9_%D0%B1%D0%B0%D0%BD%D0%BA%D0%B8%D0%BD%D0%B3" TargetMode="External"/><Relationship Id="rId9" Type="http://schemas.openxmlformats.org/officeDocument/2006/relationships/hyperlink" Target="https://pxhere.com/en/photo/571812"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1"/><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rawpixel.com/image/38406/bank-money-atm-banking-financial-finance-credit-withdraw-card-withdrawal-account-automatic-cash"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hyperlink" Target="https://creativecommons.org/licenses/by-nc-sa/3.0/" TargetMode="External"/><Relationship Id="rId5" Type="http://schemas.openxmlformats.org/officeDocument/2006/relationships/image" Target="../media/image6.png"/><Relationship Id="rId4" Type="http://schemas.openxmlformats.org/officeDocument/2006/relationships/hyperlink" Target="https://cdto.wiki/%D0%A4%D0%B8%D0%BD%D0%B0%D0%BD%D1%81%D0%BE%D0%B2%D1%8B%D0%B5_%D1%82%D0%B5%D1%85%D0%BD%D0%BE%D0%BB%D0%BE%D0%B3%D0%B8%D0%B8_(FinTech)/%D0%A6%D0%B8%D1%84%D1%80%D0%BE%D0%B2%D0%BE%D0%B9_%D0%B1%D0%B0%D0%BD%D0%BA%D0%B8%D0%BD%D0%B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altLang="zh-CN" dirty="0"/>
              <a:t>Money Withdrawal </a:t>
            </a:r>
            <a:br>
              <a:rPr lang="en-US" altLang="zh-CN" dirty="0"/>
            </a:br>
            <a:r>
              <a:rPr lang="en-US" altLang="zh-CN" dirty="0"/>
              <a:t>Management</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p:txBody>
          <a:bodyPr/>
          <a:lstStyle/>
          <a:p>
            <a:r>
              <a:rPr lang="en-US" dirty="0"/>
              <a:t>Presenter Name</a:t>
            </a:r>
          </a:p>
        </p:txBody>
      </p:sp>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a:blip r:embed="rId3">
            <a:extLst>
              <a:ext uri="{837473B0-CC2E-450A-ABE3-18F120FF3D39}">
                <a1611:picAttrSrcUrl xmlns:a1611="http://schemas.microsoft.com/office/drawing/2016/11/main" r:id="rId4"/>
              </a:ext>
            </a:extLst>
          </a:blip>
          <a:srcRect l="25544" r="25544"/>
          <a:stretch/>
        </p:blipFill>
        <p:spPr>
          <a:xfrm>
            <a:off x="6742557" y="821836"/>
            <a:ext cx="4405503" cy="5066346"/>
          </a:xfrm>
        </p:spPr>
      </p:pic>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Picture Placeholder 13">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a:blip r:embed="rId3">
            <a:extLst>
              <a:ext uri="{837473B0-CC2E-450A-ABE3-18F120FF3D39}">
                <a1611:picAttrSrcUrl xmlns:a1611="http://schemas.microsoft.com/office/drawing/2016/11/main" r:id="rId4"/>
              </a:ext>
            </a:extLst>
          </a:blip>
          <a:srcRect/>
          <a:stretch/>
        </p:blipFill>
        <p:spPr/>
      </p:pic>
      <p:pic>
        <p:nvPicPr>
          <p:cNvPr id="16" name="Picture Placeholder 15">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a:blip r:embed="rId5">
            <a:extLst>
              <a:ext uri="{837473B0-CC2E-450A-ABE3-18F120FF3D39}">
                <a1611:picAttrSrcUrl xmlns:a1611="http://schemas.microsoft.com/office/drawing/2016/11/main" r:id="rId6"/>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7" cstate="print">
            <a:extLst>
              <a:ext uri="{28A0092B-C50C-407E-A947-70E740481C1C}">
                <a14:useLocalDpi xmlns:a14="http://schemas.microsoft.com/office/drawing/2010/main"/>
              </a:ext>
            </a:extLst>
          </a:blip>
          <a:srcRect/>
          <a:stretch/>
        </p:blipFill>
        <p:spPr/>
      </p:pic>
      <p:pic>
        <p:nvPicPr>
          <p:cNvPr id="28" name="Picture Placeholder 27">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8">
            <a:extLst>
              <a:ext uri="{837473B0-CC2E-450A-ABE3-18F120FF3D39}">
                <a1611:picAttrSrcUrl xmlns:a1611="http://schemas.microsoft.com/office/drawing/2016/11/main" r:id="rId9"/>
              </a:ext>
            </a:extLst>
          </a:blip>
          <a:srcRect/>
          <a:stretch/>
        </p:blipFill>
        <p:spPr/>
      </p:pic>
      <p:sp>
        <p:nvSpPr>
          <p:cNvPr id="2" name="TextBox 1">
            <a:extLst>
              <a:ext uri="{FF2B5EF4-FFF2-40B4-BE49-F238E27FC236}">
                <a16:creationId xmlns:a16="http://schemas.microsoft.com/office/drawing/2014/main" id="{D7F57FAB-20C3-CB8B-BD39-D7437E7ABA03}"/>
              </a:ext>
            </a:extLst>
          </p:cNvPr>
          <p:cNvSpPr txBox="1"/>
          <p:nvPr/>
        </p:nvSpPr>
        <p:spPr>
          <a:xfrm>
            <a:off x="391110" y="3782779"/>
            <a:ext cx="1465840" cy="507831"/>
          </a:xfrm>
          <a:prstGeom prst="rect">
            <a:avLst/>
          </a:prstGeom>
        </p:spPr>
        <p:txBody>
          <a:bodyPr wrap="square" rtlCol="0">
            <a:spAutoFit/>
          </a:bodyPr>
          <a:lstStyle/>
          <a:p>
            <a:r>
              <a:rPr lang="en-US" sz="900">
                <a:hlinkClick r:id="rId4" tooltip="https://cdto.wiki/%D0%A4%D0%B8%D0%BD%D0%B0%D0%BD%D1%81%D0%BE%D0%B2%D1%8B%D0%B5_%D1%82%D0%B5%D1%85%D0%BD%D0%BE%D0%BB%D0%BE%D0%B3%D0%B8%D0%B8_(FinTech)/%D0%A6%D0%B8%D1%84%D1%80%D0%BE%D0%B2%D0%BE%D0%B9_%D0%B1%D0%B0%D0%BD%D0%BA%D0%B8%D0%BD%D0%B3"/>
              </a:rPr>
              <a:t>This Photo</a:t>
            </a:r>
            <a:r>
              <a:rPr lang="en-US" sz="900"/>
              <a:t> by Unknown Author is licensed under </a:t>
            </a:r>
            <a:r>
              <a:rPr lang="en-US" sz="900">
                <a:hlinkClick r:id="rId10" tooltip="https://creativecommons.org/licenses/by-nc-sa/3.0/"/>
              </a:rPr>
              <a:t>CC BY-SA-NC</a:t>
            </a:r>
            <a:endParaRPr lang="en-US" sz="900"/>
          </a:p>
        </p:txBody>
      </p:sp>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pPr>
              <a:spcBef>
                <a:spcPts val="300"/>
              </a:spcBef>
            </a:pPr>
            <a:r>
              <a:rPr lang="en-US" dirty="0"/>
              <a:t>Key Features</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User Authentication Module</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Withdrawal Module</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Summary</a:t>
            </a:r>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
        <p:nvSpPr>
          <p:cNvPr id="3" name="Hexagon 2">
            <a:extLst>
              <a:ext uri="{FF2B5EF4-FFF2-40B4-BE49-F238E27FC236}">
                <a16:creationId xmlns:a16="http://schemas.microsoft.com/office/drawing/2014/main" id="{5A4243FF-1311-757D-3820-FAF716B84185}"/>
              </a:ext>
            </a:extLst>
          </p:cNvPr>
          <p:cNvSpPr/>
          <p:nvPr/>
        </p:nvSpPr>
        <p:spPr>
          <a:xfrm rot="1803549">
            <a:off x="6122999" y="4186560"/>
            <a:ext cx="2230120" cy="1915250"/>
          </a:xfrm>
          <a:prstGeom prst="hexagon">
            <a:avLst>
              <a:gd name="adj" fmla="val 27688"/>
              <a:gd name="vf" fmla="val 115470"/>
            </a:avLst>
          </a:prstGeom>
          <a:solidFill>
            <a:srgbClr val="FABE7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BD89C4CD-C595-032D-6BAE-D303187EF112}"/>
              </a:ext>
            </a:extLst>
          </p:cNvPr>
          <p:cNvSpPr txBox="1"/>
          <p:nvPr/>
        </p:nvSpPr>
        <p:spPr>
          <a:xfrm>
            <a:off x="4465195" y="2226729"/>
            <a:ext cx="878965" cy="600065"/>
          </a:xfrm>
          <a:prstGeom prst="rect">
            <a:avLst/>
          </a:prstGeom>
        </p:spPr>
        <p:txBody>
          <a:bodyPr wrap="square" rtlCol="0">
            <a:spAutoFit/>
          </a:bodyPr>
          <a:lstStyle/>
          <a:p>
            <a:pPr marL="0" indent="0" algn="ctr">
              <a:lnSpc>
                <a:spcPct val="100000"/>
              </a:lnSpc>
              <a:spcBef>
                <a:spcPts val="0"/>
              </a:spcBef>
              <a:buFontTx/>
              <a:buNone/>
            </a:pPr>
            <a:endParaRPr lang="en-US" sz="1800" dirty="0">
              <a:solidFill>
                <a:prstClr val="white"/>
              </a:solidFill>
              <a:latin typeface="Posterama" panose="020B0504020200020000" pitchFamily="34" charset="0"/>
              <a:ea typeface="微软雅黑"/>
              <a:cs typeface="Posterama" panose="020B0504020200020000" pitchFamily="34" charset="0"/>
            </a:endParaRPr>
          </a:p>
        </p:txBody>
      </p:sp>
      <p:sp>
        <p:nvSpPr>
          <p:cNvPr id="6" name="TextBox 5">
            <a:extLst>
              <a:ext uri="{FF2B5EF4-FFF2-40B4-BE49-F238E27FC236}">
                <a16:creationId xmlns:a16="http://schemas.microsoft.com/office/drawing/2014/main" id="{EDA8E65A-BAFD-C2BE-5208-C6A65A67921F}"/>
              </a:ext>
            </a:extLst>
          </p:cNvPr>
          <p:cNvSpPr txBox="1"/>
          <p:nvPr/>
        </p:nvSpPr>
        <p:spPr>
          <a:xfrm>
            <a:off x="6482054" y="4984448"/>
            <a:ext cx="1679789" cy="369332"/>
          </a:xfrm>
          <a:prstGeom prst="rect">
            <a:avLst/>
          </a:prstGeom>
        </p:spPr>
        <p:txBody>
          <a:bodyPr wrap="square" rtlCol="0">
            <a:spAutoFit/>
          </a:bodyPr>
          <a:lstStyle/>
          <a:p>
            <a:pPr marL="0" indent="0" algn="ctr">
              <a:lnSpc>
                <a:spcPct val="100000"/>
              </a:lnSpc>
              <a:spcBef>
                <a:spcPts val="0"/>
              </a:spcBef>
              <a:buFontTx/>
              <a:buNone/>
            </a:pPr>
            <a:r>
              <a:rPr lang="en-US" dirty="0">
                <a:solidFill>
                  <a:schemeClr val="tx1">
                    <a:lumMod val="85000"/>
                    <a:lumOff val="15000"/>
                  </a:schemeClr>
                </a:solidFill>
                <a:latin typeface="Posterama" panose="020B0504020200020000" pitchFamily="34" charset="0"/>
                <a:ea typeface="微软雅黑"/>
                <a:cs typeface="Posterama" panose="020B0504020200020000" pitchFamily="34" charset="0"/>
              </a:rPr>
              <a:t>Flow diagram</a:t>
            </a:r>
            <a:endParaRPr lang="en-US" sz="1800" dirty="0">
              <a:solidFill>
                <a:schemeClr val="tx1">
                  <a:lumMod val="85000"/>
                  <a:lumOff val="15000"/>
                </a:schemeClr>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286054" y="622139"/>
            <a:ext cx="5117162" cy="1325563"/>
          </a:xfrm>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305348" y="1835928"/>
            <a:ext cx="4754332" cy="4148312"/>
          </a:xfrm>
        </p:spPr>
        <p:txBody>
          <a:bodyPr/>
          <a:lstStyle/>
          <a:p>
            <a:pPr algn="just"/>
            <a:r>
              <a:rPr lang="en-US" sz="1800" b="0" i="0" dirty="0">
                <a:solidFill>
                  <a:srgbClr val="0D0D0D"/>
                </a:solidFill>
                <a:effectLst/>
              </a:rPr>
              <a:t>In today's digital era, ensuring secure and efficient financial transactions is of paramount importance. Our project addresses this need by integrating a robust user login system with withdrawal functionality. </a:t>
            </a:r>
            <a:endParaRPr lang="en-US" sz="1800" dirty="0">
              <a:solidFill>
                <a:srgbClr val="0D0D0D"/>
              </a:solidFill>
            </a:endParaRPr>
          </a:p>
          <a:p>
            <a:pPr algn="just"/>
            <a:r>
              <a:rPr lang="en-US" sz="1800" b="0" i="0" dirty="0">
                <a:solidFill>
                  <a:srgbClr val="0D0D0D"/>
                </a:solidFill>
                <a:effectLst/>
              </a:rPr>
              <a:t>In this presentation, we will delve into the key features and functionalities of our Money Withdrawal System, highlighting the importance of user authentication and transaction security. Through our project, we aim to provide users with a seamless and reliable platform for managing their financial transactions.</a:t>
            </a:r>
            <a:endParaRPr lang="en-US" sz="1800" dirty="0"/>
          </a:p>
          <a:p>
            <a:endParaRPr lang="en-US" dirty="0"/>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p:txBody>
          <a:bodyPr/>
          <a:lstStyle/>
          <a:p>
            <a:r>
              <a:rPr lang="en-US"/>
              <a:t>Presentation title</a:t>
            </a:r>
            <a:endParaRPr lang="en-US" dirty="0"/>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a:blip r:embed="rId3">
            <a:extLst>
              <a:ext uri="{837473B0-CC2E-450A-ABE3-18F120FF3D39}">
                <a1611:picAttrSrcUrl xmlns:a1611="http://schemas.microsoft.com/office/drawing/2016/11/main" r:id="rId4"/>
              </a:ext>
            </a:extLst>
          </a:blip>
          <a:srcRect/>
          <a:stretch/>
        </p:blipFill>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4916172" y="3159818"/>
            <a:ext cx="7275828" cy="2611061"/>
          </a:xfrm>
        </p:spPr>
        <p:txBody>
          <a:bodyPr/>
          <a:lstStyle/>
          <a:p>
            <a:br>
              <a:rPr lang="en-US" sz="1800" b="1" i="0" dirty="0">
                <a:solidFill>
                  <a:srgbClr val="0D0D0D"/>
                </a:solidFill>
                <a:effectLst/>
                <a:latin typeface="Söhne"/>
              </a:rPr>
            </a:br>
            <a:br>
              <a:rPr lang="en-US" sz="1800" b="1" i="0" dirty="0">
                <a:solidFill>
                  <a:srgbClr val="0D0D0D"/>
                </a:solidFill>
                <a:effectLst/>
                <a:latin typeface="Söhne"/>
              </a:rPr>
            </a:br>
            <a:br>
              <a:rPr lang="en-US" sz="1800" b="1" i="0" dirty="0">
                <a:solidFill>
                  <a:srgbClr val="0D0D0D"/>
                </a:solidFill>
                <a:effectLst/>
                <a:latin typeface="Söhne"/>
              </a:rPr>
            </a:br>
            <a:br>
              <a:rPr lang="en-US" sz="1800" b="1" i="0" dirty="0">
                <a:solidFill>
                  <a:srgbClr val="0D0D0D"/>
                </a:solidFill>
                <a:effectLst/>
                <a:latin typeface="+mn-lt"/>
              </a:rPr>
            </a:br>
            <a:r>
              <a:rPr lang="en-US" sz="1800" b="1" i="0" dirty="0">
                <a:solidFill>
                  <a:srgbClr val="0D0D0D"/>
                </a:solidFill>
                <a:effectLst/>
                <a:latin typeface="+mn-lt"/>
              </a:rPr>
              <a:t>1.   </a:t>
            </a:r>
            <a:r>
              <a:rPr lang="en-US" sz="2000" b="1" i="0" dirty="0">
                <a:solidFill>
                  <a:srgbClr val="0D0D0D"/>
                </a:solidFill>
                <a:effectLst/>
                <a:latin typeface="+mn-lt"/>
              </a:rPr>
              <a:t>Secure User Authentication:</a:t>
            </a:r>
            <a:br>
              <a:rPr lang="en-US" sz="1800" dirty="0">
                <a:solidFill>
                  <a:srgbClr val="0D0D0D"/>
                </a:solidFill>
                <a:latin typeface="+mn-lt"/>
              </a:rPr>
            </a:br>
            <a:r>
              <a:rPr lang="en-US" sz="1850" b="0" dirty="0">
                <a:solidFill>
                  <a:srgbClr val="0D0D0D"/>
                </a:solidFill>
                <a:latin typeface="+mn-lt"/>
              </a:rPr>
              <a:t>      </a:t>
            </a:r>
            <a:r>
              <a:rPr lang="en-US" sz="1850" b="0" i="0" dirty="0">
                <a:solidFill>
                  <a:srgbClr val="0D0D0D"/>
                </a:solidFill>
                <a:effectLst/>
                <a:latin typeface="+mn-lt"/>
              </a:rPr>
              <a:t>Robust login system with username and password validation.</a:t>
            </a:r>
            <a:br>
              <a:rPr lang="en-US" sz="1850" b="0" dirty="0">
                <a:solidFill>
                  <a:srgbClr val="0D0D0D"/>
                </a:solidFill>
                <a:latin typeface="+mn-lt"/>
              </a:rPr>
            </a:br>
            <a:r>
              <a:rPr lang="en-US" sz="1850" b="0" dirty="0">
                <a:solidFill>
                  <a:srgbClr val="0D0D0D"/>
                </a:solidFill>
                <a:latin typeface="+mn-lt"/>
              </a:rPr>
              <a:t>      </a:t>
            </a:r>
            <a:r>
              <a:rPr lang="en-US" sz="1850" b="0" i="0" dirty="0">
                <a:solidFill>
                  <a:srgbClr val="0D0D0D"/>
                </a:solidFill>
                <a:effectLst/>
                <a:latin typeface="+mn-lt"/>
              </a:rPr>
              <a:t>Three-strike password protection to prevent unauthorized access.</a:t>
            </a:r>
            <a:br>
              <a:rPr lang="en-US" sz="1800" b="0" i="0" dirty="0">
                <a:solidFill>
                  <a:srgbClr val="0D0D0D"/>
                </a:solidFill>
                <a:effectLst/>
                <a:latin typeface="+mn-lt"/>
              </a:rPr>
            </a:br>
            <a:br>
              <a:rPr lang="en-US" sz="1800" b="1" i="0" dirty="0">
                <a:solidFill>
                  <a:srgbClr val="0D0D0D"/>
                </a:solidFill>
                <a:effectLst/>
                <a:latin typeface="+mn-lt"/>
              </a:rPr>
            </a:br>
            <a:br>
              <a:rPr lang="en-US" sz="2000" b="1" i="0" dirty="0">
                <a:solidFill>
                  <a:srgbClr val="0D0D0D"/>
                </a:solidFill>
                <a:effectLst/>
                <a:latin typeface="+mn-lt"/>
              </a:rPr>
            </a:br>
            <a:r>
              <a:rPr lang="en-US" sz="2000" b="1" i="0" dirty="0">
                <a:solidFill>
                  <a:srgbClr val="0D0D0D"/>
                </a:solidFill>
                <a:effectLst/>
                <a:latin typeface="+mn-lt"/>
              </a:rPr>
              <a:t>2.    Efficient Withdrawal Process:</a:t>
            </a:r>
            <a:br>
              <a:rPr lang="en-US" sz="1800" b="1" i="0" dirty="0">
                <a:solidFill>
                  <a:srgbClr val="0D0D0D"/>
                </a:solidFill>
                <a:effectLst/>
                <a:latin typeface="+mn-lt"/>
              </a:rPr>
            </a:br>
            <a:r>
              <a:rPr lang="en-US" sz="1800" b="1" i="0" dirty="0">
                <a:solidFill>
                  <a:srgbClr val="0D0D0D"/>
                </a:solidFill>
                <a:effectLst/>
                <a:latin typeface="+mn-lt"/>
              </a:rPr>
              <a:t>        </a:t>
            </a:r>
            <a:r>
              <a:rPr lang="en-US" sz="1800" b="0" i="0" dirty="0">
                <a:solidFill>
                  <a:srgbClr val="0D0D0D"/>
                </a:solidFill>
                <a:effectLst/>
                <a:latin typeface="+mn-lt"/>
              </a:rPr>
              <a:t>Seamless withdrawal functionality for users.</a:t>
            </a:r>
            <a:br>
              <a:rPr lang="en-US" sz="1800" b="0" i="0" dirty="0">
                <a:solidFill>
                  <a:srgbClr val="0D0D0D"/>
                </a:solidFill>
                <a:effectLst/>
                <a:latin typeface="+mn-lt"/>
              </a:rPr>
            </a:br>
            <a:r>
              <a:rPr lang="en-US" sz="1800" b="0" i="0" dirty="0">
                <a:solidFill>
                  <a:srgbClr val="0D0D0D"/>
                </a:solidFill>
                <a:effectLst/>
                <a:latin typeface="+mn-lt"/>
              </a:rPr>
              <a:t>        Balance verification before processing withdrawals.</a:t>
            </a:r>
            <a:br>
              <a:rPr lang="en-US" sz="1800" b="0" i="0" dirty="0">
                <a:solidFill>
                  <a:srgbClr val="0D0D0D"/>
                </a:solidFill>
                <a:effectLst/>
                <a:latin typeface="+mn-lt"/>
              </a:rPr>
            </a:br>
            <a:r>
              <a:rPr lang="en-US" sz="1800" b="0" i="0" dirty="0">
                <a:solidFill>
                  <a:srgbClr val="0D0D0D"/>
                </a:solidFill>
                <a:effectLst/>
                <a:latin typeface="+mn-lt"/>
              </a:rPr>
              <a:t>        Password re-verification for added security.</a:t>
            </a:r>
            <a:br>
              <a:rPr lang="en-US" sz="1800" b="1" i="0" dirty="0">
                <a:solidFill>
                  <a:srgbClr val="0D0D0D"/>
                </a:solidFill>
                <a:effectLst/>
                <a:latin typeface="Söhne"/>
              </a:rPr>
            </a:br>
            <a:br>
              <a:rPr lang="en-US" sz="1800" b="1" i="0" dirty="0">
                <a:solidFill>
                  <a:srgbClr val="0D0D0D"/>
                </a:solidFill>
                <a:effectLst/>
                <a:latin typeface="Söhne"/>
              </a:rPr>
            </a:br>
            <a:br>
              <a:rPr lang="en-US" sz="1800" b="1" i="0" dirty="0">
                <a:solidFill>
                  <a:srgbClr val="0D0D0D"/>
                </a:solidFill>
                <a:effectLst/>
                <a:latin typeface="Söhne"/>
              </a:rPr>
            </a:br>
            <a:br>
              <a:rPr lang="en-US" sz="1800" b="1" i="0" dirty="0">
                <a:solidFill>
                  <a:srgbClr val="0D0D0D"/>
                </a:solidFill>
                <a:effectLst/>
                <a:latin typeface="Söhne"/>
              </a:rPr>
            </a:br>
            <a:br>
              <a:rPr lang="en-US" sz="1800" b="1" i="0" dirty="0">
                <a:solidFill>
                  <a:srgbClr val="0D0D0D"/>
                </a:solidFill>
                <a:effectLst/>
                <a:latin typeface="Söhne"/>
              </a:rPr>
            </a:br>
            <a:br>
              <a:rPr lang="en-US" sz="1800" b="1" i="0" dirty="0">
                <a:solidFill>
                  <a:srgbClr val="0D0D0D"/>
                </a:solidFill>
                <a:effectLst/>
                <a:latin typeface="Söhne"/>
              </a:rPr>
            </a:br>
            <a:br>
              <a:rPr lang="en-US" sz="1800" b="1" i="0" dirty="0">
                <a:solidFill>
                  <a:srgbClr val="0D0D0D"/>
                </a:solidFill>
                <a:effectLst/>
                <a:latin typeface="Söhne"/>
              </a:rPr>
            </a:br>
            <a:br>
              <a:rPr lang="en-US" sz="1800" b="1" i="0" dirty="0">
                <a:solidFill>
                  <a:srgbClr val="0D0D0D"/>
                </a:solidFill>
                <a:effectLst/>
                <a:latin typeface="Söhne"/>
              </a:rPr>
            </a:br>
            <a:br>
              <a:rPr lang="en-US" sz="2800" dirty="0">
                <a:solidFill>
                  <a:srgbClr val="0D0D0D"/>
                </a:solidFill>
                <a:latin typeface="Söhne"/>
              </a:rPr>
            </a:br>
            <a:br>
              <a:rPr lang="en-US" sz="2800" b="0" i="0" dirty="0">
                <a:solidFill>
                  <a:srgbClr val="0D0D0D"/>
                </a:solidFill>
                <a:effectLst/>
                <a:latin typeface="Söhne"/>
              </a:rPr>
            </a:br>
            <a:br>
              <a:rPr lang="en-US" sz="2800" b="0" i="0" dirty="0">
                <a:solidFill>
                  <a:srgbClr val="0D0D0D"/>
                </a:solidFill>
                <a:effectLst/>
                <a:latin typeface="Söhne"/>
              </a:rPr>
            </a:br>
            <a:br>
              <a:rPr lang="en-US" sz="1800" b="0" i="0" dirty="0">
                <a:solidFill>
                  <a:srgbClr val="0D0D0D"/>
                </a:solidFill>
                <a:effectLst/>
                <a:latin typeface="Söhne"/>
              </a:rPr>
            </a:br>
            <a:endParaRPr lang="en-US" sz="1800" dirty="0"/>
          </a:p>
        </p:txBody>
      </p:sp>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a:xfrm>
            <a:off x="1963635" y="2596821"/>
            <a:ext cx="1570612" cy="1070829"/>
          </a:xfrm>
        </p:spPr>
        <p:txBody>
          <a:bodyPr/>
          <a:lstStyle/>
          <a:p>
            <a:r>
              <a:rPr lang="en-US" dirty="0"/>
              <a:t>Key </a:t>
            </a:r>
          </a:p>
          <a:p>
            <a:r>
              <a:rPr lang="en-US" dirty="0"/>
              <a:t>features</a:t>
            </a:r>
          </a:p>
          <a:p>
            <a:endParaRPr lang="en-US" dirty="0"/>
          </a:p>
        </p:txBody>
      </p:sp>
      <p:sp>
        <p:nvSpPr>
          <p:cNvPr id="4" name="Hexagon 3">
            <a:extLst>
              <a:ext uri="{FF2B5EF4-FFF2-40B4-BE49-F238E27FC236}">
                <a16:creationId xmlns:a16="http://schemas.microsoft.com/office/drawing/2014/main" id="{16785176-D36D-4BE8-1DD6-786AF220444F}"/>
              </a:ext>
            </a:extLst>
          </p:cNvPr>
          <p:cNvSpPr/>
          <p:nvPr/>
        </p:nvSpPr>
        <p:spPr>
          <a:xfrm rot="3940031">
            <a:off x="526337" y="1734506"/>
            <a:ext cx="4556583" cy="4095600"/>
          </a:xfrm>
          <a:prstGeom prst="hexagon">
            <a:avLst>
              <a:gd name="adj" fmla="val 28572"/>
              <a:gd name="vf" fmla="val 115470"/>
            </a:avLst>
          </a:prstGeom>
          <a:solidFill>
            <a:srgbClr val="FABE7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6EF07635-4D6B-3009-9A52-1BD0E1EC2C51}"/>
              </a:ext>
            </a:extLst>
          </p:cNvPr>
          <p:cNvSpPr txBox="1"/>
          <p:nvPr/>
        </p:nvSpPr>
        <p:spPr>
          <a:xfrm>
            <a:off x="1234908" y="3159818"/>
            <a:ext cx="3139440" cy="1015663"/>
          </a:xfrm>
          <a:prstGeom prst="rect">
            <a:avLst/>
          </a:prstGeom>
        </p:spPr>
        <p:txBody>
          <a:bodyPr wrap="square" rtlCol="0">
            <a:spAutoFit/>
          </a:bodyPr>
          <a:lstStyle/>
          <a:p>
            <a:pPr marL="0" indent="0" algn="ctr">
              <a:lnSpc>
                <a:spcPct val="100000"/>
              </a:lnSpc>
              <a:spcBef>
                <a:spcPts val="0"/>
              </a:spcBef>
              <a:buFontTx/>
              <a:buNone/>
            </a:pPr>
            <a:r>
              <a:rPr lang="en-US" sz="3000" dirty="0">
                <a:solidFill>
                  <a:schemeClr val="tx1">
                    <a:lumMod val="85000"/>
                    <a:lumOff val="15000"/>
                  </a:schemeClr>
                </a:solidFill>
                <a:latin typeface="Berlin Sans FB Demi" panose="020E0802020502020306" pitchFamily="34" charset="0"/>
                <a:ea typeface="微软雅黑"/>
                <a:cs typeface="Posterama" panose="020B0504020200020000" pitchFamily="34" charset="0"/>
              </a:rPr>
              <a:t>KEY </a:t>
            </a:r>
          </a:p>
          <a:p>
            <a:pPr marL="0" indent="0" algn="ctr">
              <a:lnSpc>
                <a:spcPct val="100000"/>
              </a:lnSpc>
              <a:spcBef>
                <a:spcPts val="0"/>
              </a:spcBef>
              <a:buFontTx/>
              <a:buNone/>
            </a:pPr>
            <a:r>
              <a:rPr lang="en-US" sz="3000" dirty="0">
                <a:solidFill>
                  <a:schemeClr val="tx1">
                    <a:lumMod val="85000"/>
                    <a:lumOff val="15000"/>
                  </a:schemeClr>
                </a:solidFill>
                <a:latin typeface="Berlin Sans FB Demi" panose="020E0802020502020306" pitchFamily="34" charset="0"/>
                <a:ea typeface="微软雅黑"/>
                <a:cs typeface="Posterama" panose="020B0504020200020000" pitchFamily="34" charset="0"/>
              </a:rPr>
              <a:t>FEATURES</a:t>
            </a:r>
          </a:p>
        </p:txBody>
      </p:sp>
    </p:spTree>
    <p:extLst>
      <p:ext uri="{BB962C8B-B14F-4D97-AF65-F5344CB8AC3E}">
        <p14:creationId xmlns:p14="http://schemas.microsoft.com/office/powerpoint/2010/main" val="247807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89409C67-2858-92B4-9202-D4D3654D4E97}"/>
              </a:ext>
            </a:extLst>
          </p:cNvPr>
          <p:cNvSpPr>
            <a:spLocks noGrp="1"/>
          </p:cNvSpPr>
          <p:nvPr>
            <p:ph type="body" sz="quarter" idx="32"/>
          </p:nvPr>
        </p:nvSpPr>
        <p:spPr>
          <a:xfrm>
            <a:off x="838200" y="2929823"/>
            <a:ext cx="1865376" cy="2922334"/>
          </a:xfrm>
        </p:spPr>
        <p:txBody>
          <a:bodyPr/>
          <a:lstStyle/>
          <a:p>
            <a:pPr algn="l">
              <a:buFont typeface="Arial" panose="020B0604020202020204" pitchFamily="34" charset="0"/>
              <a:buChar char="•"/>
            </a:pPr>
            <a:r>
              <a:rPr lang="en-US" sz="1600" b="0" i="0" dirty="0">
                <a:solidFill>
                  <a:srgbClr val="0D0D0D"/>
                </a:solidFill>
                <a:effectLst/>
                <a:latin typeface="Söhne"/>
              </a:rPr>
              <a:t>Users input their unique username and corresponding password.</a:t>
            </a:r>
          </a:p>
          <a:p>
            <a:pPr algn="l">
              <a:buFont typeface="Arial" panose="020B0604020202020204" pitchFamily="34" charset="0"/>
              <a:buChar char="•"/>
            </a:pPr>
            <a:r>
              <a:rPr lang="en-US" sz="1600" b="0" i="0" dirty="0">
                <a:solidFill>
                  <a:srgbClr val="0D0D0D"/>
                </a:solidFill>
                <a:effectLst/>
                <a:latin typeface="Söhne"/>
              </a:rPr>
              <a:t>Username serves as the account identifier, while the password acts as the authentication credential.</a:t>
            </a:r>
          </a:p>
          <a:p>
            <a:endParaRPr lang="en-US" dirty="0"/>
          </a:p>
        </p:txBody>
      </p:sp>
      <p:sp>
        <p:nvSpPr>
          <p:cNvPr id="15" name="Text Placeholder 14">
            <a:extLst>
              <a:ext uri="{FF2B5EF4-FFF2-40B4-BE49-F238E27FC236}">
                <a16:creationId xmlns:a16="http://schemas.microsoft.com/office/drawing/2014/main" id="{BD59C49A-B487-A8F2-D904-DC62D2CE71FC}"/>
              </a:ext>
            </a:extLst>
          </p:cNvPr>
          <p:cNvSpPr>
            <a:spLocks noGrp="1"/>
          </p:cNvSpPr>
          <p:nvPr>
            <p:ph type="body" sz="quarter" idx="50"/>
          </p:nvPr>
        </p:nvSpPr>
        <p:spPr>
          <a:xfrm>
            <a:off x="3000303" y="2929822"/>
            <a:ext cx="1867186" cy="2922335"/>
          </a:xfrm>
        </p:spPr>
        <p:txBody>
          <a:bodyPr/>
          <a:lstStyle/>
          <a:p>
            <a:pPr algn="l">
              <a:buFont typeface="Arial" panose="020B0604020202020204" pitchFamily="34" charset="0"/>
              <a:buChar char="•"/>
            </a:pPr>
            <a:r>
              <a:rPr lang="en-US" sz="1600" b="0" i="0" dirty="0">
                <a:solidFill>
                  <a:srgbClr val="0D0D0D"/>
                </a:solidFill>
                <a:effectLst/>
                <a:latin typeface="Söhne"/>
              </a:rPr>
              <a:t>System verifies username authenticity against the registered user database.</a:t>
            </a:r>
          </a:p>
          <a:p>
            <a:pPr algn="l">
              <a:buFont typeface="Arial" panose="020B0604020202020204" pitchFamily="34" charset="0"/>
              <a:buChar char="•"/>
            </a:pPr>
            <a:r>
              <a:rPr lang="en-US" sz="1600" b="0" i="0" dirty="0">
                <a:solidFill>
                  <a:srgbClr val="0D0D0D"/>
                </a:solidFill>
                <a:effectLst/>
                <a:latin typeface="Söhne"/>
              </a:rPr>
              <a:t>Incorrect or non-existent usernames prompt users to re-enter until valid.</a:t>
            </a:r>
          </a:p>
          <a:p>
            <a:endParaRPr lang="en-US" dirty="0"/>
          </a:p>
        </p:txBody>
      </p:sp>
      <p:sp>
        <p:nvSpPr>
          <p:cNvPr id="16" name="Text Placeholder 15">
            <a:extLst>
              <a:ext uri="{FF2B5EF4-FFF2-40B4-BE49-F238E27FC236}">
                <a16:creationId xmlns:a16="http://schemas.microsoft.com/office/drawing/2014/main" id="{4CEA7578-7176-6B4F-CB23-E39562E92E55}"/>
              </a:ext>
            </a:extLst>
          </p:cNvPr>
          <p:cNvSpPr>
            <a:spLocks noGrp="1"/>
          </p:cNvSpPr>
          <p:nvPr>
            <p:ph type="body" sz="quarter" idx="51"/>
          </p:nvPr>
        </p:nvSpPr>
        <p:spPr>
          <a:xfrm>
            <a:off x="5163312" y="2929822"/>
            <a:ext cx="1865376" cy="2922335"/>
          </a:xfrm>
        </p:spPr>
        <p:txBody>
          <a:bodyPr/>
          <a:lstStyle/>
          <a:p>
            <a:pPr algn="l">
              <a:buFont typeface="Arial" panose="020B0604020202020204" pitchFamily="34" charset="0"/>
              <a:buChar char="•"/>
            </a:pPr>
            <a:r>
              <a:rPr lang="en-US" sz="1600" b="0" i="0" dirty="0">
                <a:solidFill>
                  <a:srgbClr val="0D0D0D"/>
                </a:solidFill>
                <a:effectLst/>
                <a:latin typeface="Söhne"/>
              </a:rPr>
              <a:t>Upon entering a valid username, users input their password.</a:t>
            </a:r>
          </a:p>
          <a:p>
            <a:pPr algn="l">
              <a:buFont typeface="Arial" panose="020B0604020202020204" pitchFamily="34" charset="0"/>
              <a:buChar char="•"/>
            </a:pPr>
            <a:r>
              <a:rPr lang="en-US" sz="1600" b="0" i="0" dirty="0">
                <a:solidFill>
                  <a:srgbClr val="0D0D0D"/>
                </a:solidFill>
                <a:effectLst/>
                <a:latin typeface="Söhne"/>
              </a:rPr>
              <a:t>Password is validated against the corresponding username in the database.</a:t>
            </a:r>
          </a:p>
          <a:p>
            <a:endParaRPr lang="en-US" dirty="0"/>
          </a:p>
        </p:txBody>
      </p:sp>
      <p:sp>
        <p:nvSpPr>
          <p:cNvPr id="17" name="Text Placeholder 16">
            <a:extLst>
              <a:ext uri="{FF2B5EF4-FFF2-40B4-BE49-F238E27FC236}">
                <a16:creationId xmlns:a16="http://schemas.microsoft.com/office/drawing/2014/main" id="{12986061-BF04-387C-7741-D1FB608D16CD}"/>
              </a:ext>
            </a:extLst>
          </p:cNvPr>
          <p:cNvSpPr>
            <a:spLocks noGrp="1"/>
          </p:cNvSpPr>
          <p:nvPr>
            <p:ph type="body" sz="quarter" idx="52"/>
          </p:nvPr>
        </p:nvSpPr>
        <p:spPr>
          <a:xfrm>
            <a:off x="7326319" y="2929823"/>
            <a:ext cx="1865376" cy="2922336"/>
          </a:xfrm>
        </p:spPr>
        <p:txBody>
          <a:bodyPr/>
          <a:lstStyle/>
          <a:p>
            <a:pPr algn="l">
              <a:buFont typeface="Arial" panose="020B0604020202020204" pitchFamily="34" charset="0"/>
              <a:buChar char="•"/>
            </a:pPr>
            <a:r>
              <a:rPr lang="en-US" sz="1600" b="0" i="0" dirty="0">
                <a:solidFill>
                  <a:srgbClr val="0D0D0D"/>
                </a:solidFill>
                <a:effectLst/>
                <a:latin typeface="Söhne"/>
              </a:rPr>
              <a:t>System imposes a limit of three incorrect password attempts.</a:t>
            </a:r>
          </a:p>
          <a:p>
            <a:pPr algn="l">
              <a:buFont typeface="Arial" panose="020B0604020202020204" pitchFamily="34" charset="0"/>
              <a:buChar char="•"/>
            </a:pPr>
            <a:r>
              <a:rPr lang="en-US" sz="1600" b="0" i="0" dirty="0">
                <a:solidFill>
                  <a:srgbClr val="0D0D0D"/>
                </a:solidFill>
                <a:effectLst/>
                <a:latin typeface="Söhne"/>
              </a:rPr>
              <a:t>After three consecutive incorrect attempts, the account is temporarily blocked.</a:t>
            </a:r>
          </a:p>
          <a:p>
            <a:endParaRPr lang="en-US" dirty="0"/>
          </a:p>
        </p:txBody>
      </p:sp>
      <p:sp>
        <p:nvSpPr>
          <p:cNvPr id="18" name="Text Placeholder 17">
            <a:extLst>
              <a:ext uri="{FF2B5EF4-FFF2-40B4-BE49-F238E27FC236}">
                <a16:creationId xmlns:a16="http://schemas.microsoft.com/office/drawing/2014/main" id="{3AE2482D-DA83-DC06-32A3-FBAD034A8FDB}"/>
              </a:ext>
            </a:extLst>
          </p:cNvPr>
          <p:cNvSpPr>
            <a:spLocks noGrp="1"/>
          </p:cNvSpPr>
          <p:nvPr>
            <p:ph type="body" sz="quarter" idx="53"/>
          </p:nvPr>
        </p:nvSpPr>
        <p:spPr>
          <a:xfrm>
            <a:off x="9488424" y="2929822"/>
            <a:ext cx="1865376" cy="2922337"/>
          </a:xfrm>
        </p:spPr>
        <p:txBody>
          <a:bodyPr/>
          <a:lstStyle/>
          <a:p>
            <a:pPr algn="l">
              <a:buFont typeface="Arial" panose="020B0604020202020204" pitchFamily="34" charset="0"/>
              <a:buChar char="•"/>
            </a:pPr>
            <a:r>
              <a:rPr lang="en-US" sz="1600" b="0" i="0" dirty="0">
                <a:solidFill>
                  <a:srgbClr val="0D0D0D"/>
                </a:solidFill>
                <a:effectLst/>
                <a:latin typeface="Söhne"/>
              </a:rPr>
              <a:t>Upon successful validation of both username and password, users gain access to account functionalities.</a:t>
            </a:r>
          </a:p>
          <a:p>
            <a:pPr algn="l">
              <a:buFont typeface="Arial" panose="020B0604020202020204" pitchFamily="34" charset="0"/>
              <a:buChar char="•"/>
            </a:pPr>
            <a:r>
              <a:rPr lang="en-US" sz="1600" b="0" i="0" dirty="0">
                <a:solidFill>
                  <a:srgbClr val="0D0D0D"/>
                </a:solidFill>
                <a:effectLst/>
                <a:latin typeface="Söhne"/>
              </a:rPr>
              <a:t>Functionalities include initiating withdrawal transactions.</a:t>
            </a:r>
          </a:p>
        </p:txBody>
      </p:sp>
      <p:sp>
        <p:nvSpPr>
          <p:cNvPr id="7" name="Text Placeholder 6">
            <a:extLst>
              <a:ext uri="{FF2B5EF4-FFF2-40B4-BE49-F238E27FC236}">
                <a16:creationId xmlns:a16="http://schemas.microsoft.com/office/drawing/2014/main" id="{289918FE-5518-CDE3-6868-1293C1C11283}"/>
              </a:ext>
            </a:extLst>
          </p:cNvPr>
          <p:cNvSpPr>
            <a:spLocks noGrp="1"/>
          </p:cNvSpPr>
          <p:nvPr>
            <p:ph type="body" sz="quarter" idx="27"/>
          </p:nvPr>
        </p:nvSpPr>
        <p:spPr>
          <a:pattFill prst="ltUpDiag">
            <a:fgClr>
              <a:srgbClr val="FFC000"/>
            </a:fgClr>
            <a:bgClr>
              <a:schemeClr val="bg1"/>
            </a:bgClr>
          </a:pattFill>
        </p:spPr>
        <p:txBody>
          <a:bodyPr/>
          <a:lstStyle/>
          <a:p>
            <a:r>
              <a:rPr lang="en-US" b="0" i="0" dirty="0">
                <a:solidFill>
                  <a:srgbClr val="0D0D0D"/>
                </a:solidFill>
                <a:effectLst/>
                <a:latin typeface="Söhne"/>
              </a:rPr>
              <a:t>Enter Username and Password:</a:t>
            </a:r>
            <a:endParaRPr lang="en-US" dirty="0"/>
          </a:p>
        </p:txBody>
      </p:sp>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noFill/>
        </p:spPr>
        <p:txBody>
          <a:bodyPr/>
          <a:lstStyle/>
          <a:p>
            <a:r>
              <a:rPr lang="en-US" dirty="0"/>
              <a:t>User Authentication Module</a:t>
            </a:r>
            <a:br>
              <a:rPr lang="en-US" dirty="0"/>
            </a:br>
            <a:endParaRPr lang="en-US" dirty="0"/>
          </a:p>
        </p:txBody>
      </p:sp>
      <p:sp>
        <p:nvSpPr>
          <p:cNvPr id="9" name="Text Placeholder 8">
            <a:extLst>
              <a:ext uri="{FF2B5EF4-FFF2-40B4-BE49-F238E27FC236}">
                <a16:creationId xmlns:a16="http://schemas.microsoft.com/office/drawing/2014/main" id="{56C82F42-1987-D5D6-27A6-C353D688C740}"/>
              </a:ext>
            </a:extLst>
          </p:cNvPr>
          <p:cNvSpPr>
            <a:spLocks noGrp="1"/>
          </p:cNvSpPr>
          <p:nvPr>
            <p:ph type="body" sz="quarter" idx="46"/>
          </p:nvPr>
        </p:nvSpPr>
        <p:spPr>
          <a:pattFill prst="ltDnDiag">
            <a:fgClr>
              <a:srgbClr val="FFC000"/>
            </a:fgClr>
            <a:bgClr>
              <a:schemeClr val="bg1"/>
            </a:bgClr>
          </a:pattFill>
        </p:spPr>
        <p:txBody>
          <a:bodyPr/>
          <a:lstStyle/>
          <a:p>
            <a:r>
              <a:rPr lang="en-US" b="0" i="0" dirty="0">
                <a:solidFill>
                  <a:srgbClr val="0D0D0D"/>
                </a:solidFill>
                <a:effectLst/>
                <a:latin typeface="Söhne"/>
              </a:rPr>
              <a:t>Username Validation:</a:t>
            </a:r>
            <a:endParaRPr lang="en-US" dirty="0"/>
          </a:p>
        </p:txBody>
      </p:sp>
      <p:sp>
        <p:nvSpPr>
          <p:cNvPr id="11" name="Text Placeholder 10">
            <a:extLst>
              <a:ext uri="{FF2B5EF4-FFF2-40B4-BE49-F238E27FC236}">
                <a16:creationId xmlns:a16="http://schemas.microsoft.com/office/drawing/2014/main" id="{85857056-1537-A3A7-F640-A14BA1778C08}"/>
              </a:ext>
            </a:extLst>
          </p:cNvPr>
          <p:cNvSpPr>
            <a:spLocks noGrp="1"/>
          </p:cNvSpPr>
          <p:nvPr>
            <p:ph type="body" sz="quarter" idx="47"/>
          </p:nvPr>
        </p:nvSpPr>
        <p:spPr>
          <a:pattFill prst="ltDnDiag">
            <a:fgClr>
              <a:srgbClr val="FFC000"/>
            </a:fgClr>
            <a:bgClr>
              <a:schemeClr val="bg1"/>
            </a:bgClr>
          </a:pattFill>
        </p:spPr>
        <p:txBody>
          <a:bodyPr/>
          <a:lstStyle/>
          <a:p>
            <a:r>
              <a:rPr lang="en-US" b="0" i="0" dirty="0">
                <a:solidFill>
                  <a:srgbClr val="0D0D0D"/>
                </a:solidFill>
                <a:effectLst/>
                <a:latin typeface="Söhne"/>
              </a:rPr>
              <a:t>Password Validation:</a:t>
            </a:r>
            <a:endParaRPr lang="en-US" dirty="0"/>
          </a:p>
        </p:txBody>
      </p:sp>
      <p:sp>
        <p:nvSpPr>
          <p:cNvPr id="12" name="Text Placeholder 11">
            <a:extLst>
              <a:ext uri="{FF2B5EF4-FFF2-40B4-BE49-F238E27FC236}">
                <a16:creationId xmlns:a16="http://schemas.microsoft.com/office/drawing/2014/main" id="{35A86FFA-1883-2961-2192-3E05E5F124B5}"/>
              </a:ext>
            </a:extLst>
          </p:cNvPr>
          <p:cNvSpPr>
            <a:spLocks noGrp="1"/>
          </p:cNvSpPr>
          <p:nvPr>
            <p:ph type="body" sz="quarter" idx="48"/>
          </p:nvPr>
        </p:nvSpPr>
        <p:spPr>
          <a:pattFill prst="ltDnDiag">
            <a:fgClr>
              <a:srgbClr val="FFC000"/>
            </a:fgClr>
            <a:bgClr>
              <a:schemeClr val="bg1"/>
            </a:bgClr>
          </a:pattFill>
        </p:spPr>
        <p:txBody>
          <a:bodyPr/>
          <a:lstStyle/>
          <a:p>
            <a:r>
              <a:rPr lang="en-US" b="0" i="0" dirty="0">
                <a:solidFill>
                  <a:srgbClr val="0D0D0D"/>
                </a:solidFill>
                <a:effectLst/>
                <a:latin typeface="Söhne"/>
              </a:rPr>
              <a:t>Security Measures:</a:t>
            </a:r>
            <a:endParaRPr lang="en-US" dirty="0"/>
          </a:p>
        </p:txBody>
      </p:sp>
      <p:sp>
        <p:nvSpPr>
          <p:cNvPr id="13" name="Text Placeholder 12">
            <a:extLst>
              <a:ext uri="{FF2B5EF4-FFF2-40B4-BE49-F238E27FC236}">
                <a16:creationId xmlns:a16="http://schemas.microsoft.com/office/drawing/2014/main" id="{E8B3BE00-69DC-8953-4BA7-E9A1298F75E6}"/>
              </a:ext>
            </a:extLst>
          </p:cNvPr>
          <p:cNvSpPr>
            <a:spLocks noGrp="1"/>
          </p:cNvSpPr>
          <p:nvPr>
            <p:ph type="body" sz="quarter" idx="49"/>
          </p:nvPr>
        </p:nvSpPr>
        <p:spPr>
          <a:pattFill prst="ltDnDiag">
            <a:fgClr>
              <a:srgbClr val="FFC000"/>
            </a:fgClr>
            <a:bgClr>
              <a:schemeClr val="bg1"/>
            </a:bgClr>
          </a:pattFill>
        </p:spPr>
        <p:txBody>
          <a:bodyPr/>
          <a:lstStyle/>
          <a:p>
            <a:r>
              <a:rPr lang="en-US" b="0" i="0" dirty="0">
                <a:solidFill>
                  <a:srgbClr val="0D0D0D"/>
                </a:solidFill>
                <a:effectLst/>
                <a:latin typeface="Söhne"/>
              </a:rPr>
              <a:t>Successful Login:</a:t>
            </a:r>
            <a:endParaRPr lang="en-US"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55"/>
          </p:nvPr>
        </p:nvSpPr>
        <p:spPr/>
        <p:txBody>
          <a:bodyPr/>
          <a:lstStyle/>
          <a:p>
            <a:fld id="{47FEACEE-25B4-4A2D-B147-27296E36371D}" type="slidenum">
              <a:rPr lang="en-US" altLang="zh-CN" smtClean="0"/>
              <a:pPr/>
              <a:t>5</a:t>
            </a:fld>
            <a:endParaRPr lang="en-US" altLang="zh-CN" dirty="0"/>
          </a:p>
        </p:txBody>
      </p:sp>
      <p:sp>
        <p:nvSpPr>
          <p:cNvPr id="19" name="Rectangle 1">
            <a:extLst>
              <a:ext uri="{FF2B5EF4-FFF2-40B4-BE49-F238E27FC236}">
                <a16:creationId xmlns:a16="http://schemas.microsoft.com/office/drawing/2014/main" id="{EDDED517-7C4F-9B9E-C756-8C170F65BF87}"/>
              </a:ext>
            </a:extLst>
          </p:cNvPr>
          <p:cNvSpPr>
            <a:spLocks noChangeArrowheads="1"/>
          </p:cNvSpPr>
          <p:nvPr/>
        </p:nvSpPr>
        <p:spPr bwMode="auto">
          <a:xfrm>
            <a:off x="0" y="-377155"/>
            <a:ext cx="65" cy="7543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2">
            <a:extLst>
              <a:ext uri="{FF2B5EF4-FFF2-40B4-BE49-F238E27FC236}">
                <a16:creationId xmlns:a16="http://schemas.microsoft.com/office/drawing/2014/main" id="{59718258-BF8D-A08A-2FFB-E1E3B61B7357}"/>
              </a:ext>
            </a:extLst>
          </p:cNvPr>
          <p:cNvSpPr>
            <a:spLocks noChangeArrowheads="1"/>
          </p:cNvSpPr>
          <p:nvPr/>
        </p:nvSpPr>
        <p:spPr bwMode="auto">
          <a:xfrm>
            <a:off x="0" y="0"/>
            <a:ext cx="40132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0288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89409C67-2858-92B4-9202-D4D3654D4E97}"/>
              </a:ext>
            </a:extLst>
          </p:cNvPr>
          <p:cNvSpPr>
            <a:spLocks noGrp="1"/>
          </p:cNvSpPr>
          <p:nvPr>
            <p:ph type="body" sz="quarter" idx="32"/>
          </p:nvPr>
        </p:nvSpPr>
        <p:spPr>
          <a:xfrm>
            <a:off x="838200" y="2929823"/>
            <a:ext cx="1865376" cy="3150134"/>
          </a:xfrm>
        </p:spPr>
        <p:txBody>
          <a:bodyPr/>
          <a:lstStyle/>
          <a:p>
            <a:pPr algn="l">
              <a:buFont typeface="Arial" panose="020B0604020202020204" pitchFamily="34" charset="0"/>
              <a:buChar char="•"/>
            </a:pPr>
            <a:r>
              <a:rPr lang="en-US" sz="1600" b="0" i="0" dirty="0">
                <a:solidFill>
                  <a:srgbClr val="0D0D0D"/>
                </a:solidFill>
                <a:effectLst/>
                <a:latin typeface="Söhne"/>
              </a:rPr>
              <a:t>Users access the withdrawal module after successful login.</a:t>
            </a:r>
          </a:p>
          <a:p>
            <a:pPr algn="l">
              <a:buFont typeface="Arial" panose="020B0604020202020204" pitchFamily="34" charset="0"/>
              <a:buChar char="•"/>
            </a:pPr>
            <a:r>
              <a:rPr lang="en-US" sz="1600" b="0" i="0" dirty="0">
                <a:solidFill>
                  <a:srgbClr val="0D0D0D"/>
                </a:solidFill>
                <a:effectLst/>
                <a:latin typeface="Söhne"/>
              </a:rPr>
              <a:t>Prompted to enter the desired withdrawal amount.</a:t>
            </a:r>
          </a:p>
          <a:p>
            <a:endParaRPr lang="en-US" dirty="0"/>
          </a:p>
        </p:txBody>
      </p:sp>
      <p:sp>
        <p:nvSpPr>
          <p:cNvPr id="15" name="Text Placeholder 14">
            <a:extLst>
              <a:ext uri="{FF2B5EF4-FFF2-40B4-BE49-F238E27FC236}">
                <a16:creationId xmlns:a16="http://schemas.microsoft.com/office/drawing/2014/main" id="{BD59C49A-B487-A8F2-D904-DC62D2CE71FC}"/>
              </a:ext>
            </a:extLst>
          </p:cNvPr>
          <p:cNvSpPr>
            <a:spLocks noGrp="1"/>
          </p:cNvSpPr>
          <p:nvPr>
            <p:ph type="body" sz="quarter" idx="50"/>
          </p:nvPr>
        </p:nvSpPr>
        <p:spPr>
          <a:xfrm>
            <a:off x="3000303" y="2929822"/>
            <a:ext cx="1867186" cy="3150135"/>
          </a:xfrm>
        </p:spPr>
        <p:txBody>
          <a:bodyPr/>
          <a:lstStyle/>
          <a:p>
            <a:pPr algn="l">
              <a:buFont typeface="Arial" panose="020B0604020202020204" pitchFamily="34" charset="0"/>
              <a:buChar char="•"/>
            </a:pPr>
            <a:r>
              <a:rPr lang="en-US" sz="1600" b="0" i="0" dirty="0">
                <a:solidFill>
                  <a:srgbClr val="0D0D0D"/>
                </a:solidFill>
                <a:effectLst/>
                <a:latin typeface="Söhne"/>
              </a:rPr>
              <a:t>System verifies if the user's account balance covers the requested withdrawal amount.</a:t>
            </a:r>
          </a:p>
          <a:p>
            <a:pPr algn="l">
              <a:buFont typeface="Arial" panose="020B0604020202020204" pitchFamily="34" charset="0"/>
              <a:buChar char="•"/>
            </a:pPr>
            <a:r>
              <a:rPr lang="en-US" sz="1600" b="0" i="0" dirty="0">
                <a:solidFill>
                  <a:srgbClr val="0D0D0D"/>
                </a:solidFill>
                <a:effectLst/>
                <a:latin typeface="Söhne"/>
              </a:rPr>
              <a:t>Ensures sufficient funds are available for the withdrawal.</a:t>
            </a:r>
          </a:p>
          <a:p>
            <a:endParaRPr lang="en-US" dirty="0"/>
          </a:p>
        </p:txBody>
      </p:sp>
      <p:sp>
        <p:nvSpPr>
          <p:cNvPr id="16" name="Text Placeholder 15">
            <a:extLst>
              <a:ext uri="{FF2B5EF4-FFF2-40B4-BE49-F238E27FC236}">
                <a16:creationId xmlns:a16="http://schemas.microsoft.com/office/drawing/2014/main" id="{4CEA7578-7176-6B4F-CB23-E39562E92E55}"/>
              </a:ext>
            </a:extLst>
          </p:cNvPr>
          <p:cNvSpPr>
            <a:spLocks noGrp="1"/>
          </p:cNvSpPr>
          <p:nvPr>
            <p:ph type="body" sz="quarter" idx="51"/>
          </p:nvPr>
        </p:nvSpPr>
        <p:spPr>
          <a:xfrm>
            <a:off x="5163312" y="2929822"/>
            <a:ext cx="1865376" cy="3150136"/>
          </a:xfrm>
        </p:spPr>
        <p:txBody>
          <a:bodyPr/>
          <a:lstStyle/>
          <a:p>
            <a:pPr algn="l">
              <a:buFont typeface="Arial" panose="020B0604020202020204" pitchFamily="34" charset="0"/>
              <a:buChar char="•"/>
            </a:pPr>
            <a:r>
              <a:rPr lang="en-US" sz="1600" b="0" i="0" dirty="0">
                <a:solidFill>
                  <a:srgbClr val="0D0D0D"/>
                </a:solidFill>
                <a:effectLst/>
                <a:latin typeface="Söhne"/>
              </a:rPr>
              <a:t>For added security, users are prompted to re-enter their password before confirming the withdrawal transaction.</a:t>
            </a:r>
          </a:p>
          <a:p>
            <a:pPr algn="l">
              <a:buFont typeface="Arial" panose="020B0604020202020204" pitchFamily="34" charset="0"/>
              <a:buChar char="•"/>
            </a:pPr>
            <a:r>
              <a:rPr lang="en-US" sz="1600" b="0" i="0" dirty="0">
                <a:solidFill>
                  <a:srgbClr val="0D0D0D"/>
                </a:solidFill>
                <a:effectLst/>
                <a:latin typeface="Söhne"/>
              </a:rPr>
              <a:t>Password validation ensures authorized access to initiate withdrawals.</a:t>
            </a:r>
          </a:p>
          <a:p>
            <a:endParaRPr lang="en-US" dirty="0"/>
          </a:p>
        </p:txBody>
      </p:sp>
      <p:sp>
        <p:nvSpPr>
          <p:cNvPr id="17" name="Text Placeholder 16">
            <a:extLst>
              <a:ext uri="{FF2B5EF4-FFF2-40B4-BE49-F238E27FC236}">
                <a16:creationId xmlns:a16="http://schemas.microsoft.com/office/drawing/2014/main" id="{12986061-BF04-387C-7741-D1FB608D16CD}"/>
              </a:ext>
            </a:extLst>
          </p:cNvPr>
          <p:cNvSpPr>
            <a:spLocks noGrp="1"/>
          </p:cNvSpPr>
          <p:nvPr>
            <p:ph type="body" sz="quarter" idx="52"/>
          </p:nvPr>
        </p:nvSpPr>
        <p:spPr>
          <a:xfrm>
            <a:off x="7326319" y="2929822"/>
            <a:ext cx="1865376" cy="3150135"/>
          </a:xfrm>
        </p:spPr>
        <p:txBody>
          <a:bodyPr/>
          <a:lstStyle/>
          <a:p>
            <a:pPr algn="l">
              <a:buFont typeface="Arial" panose="020B0604020202020204" pitchFamily="34" charset="0"/>
              <a:buChar char="•"/>
            </a:pPr>
            <a:r>
              <a:rPr lang="en-US" sz="1600" b="0" i="0" dirty="0">
                <a:solidFill>
                  <a:srgbClr val="0D0D0D"/>
                </a:solidFill>
                <a:effectLst/>
                <a:latin typeface="Söhne"/>
              </a:rPr>
              <a:t>Upon successful balance verification and password confirmation, the withdrawal transaction is processed.</a:t>
            </a:r>
          </a:p>
          <a:p>
            <a:pPr algn="l">
              <a:buFont typeface="Arial" panose="020B0604020202020204" pitchFamily="34" charset="0"/>
              <a:buChar char="•"/>
            </a:pPr>
            <a:r>
              <a:rPr lang="en-US" sz="1600" b="0" i="0" dirty="0">
                <a:solidFill>
                  <a:srgbClr val="0D0D0D"/>
                </a:solidFill>
                <a:effectLst/>
                <a:latin typeface="Söhne"/>
              </a:rPr>
              <a:t>System deducts the withdrawal amount from the user's account balance.</a:t>
            </a:r>
          </a:p>
          <a:p>
            <a:endParaRPr lang="en-US" dirty="0"/>
          </a:p>
        </p:txBody>
      </p:sp>
      <p:sp>
        <p:nvSpPr>
          <p:cNvPr id="18" name="Text Placeholder 17">
            <a:extLst>
              <a:ext uri="{FF2B5EF4-FFF2-40B4-BE49-F238E27FC236}">
                <a16:creationId xmlns:a16="http://schemas.microsoft.com/office/drawing/2014/main" id="{3AE2482D-DA83-DC06-32A3-FBAD034A8FDB}"/>
              </a:ext>
            </a:extLst>
          </p:cNvPr>
          <p:cNvSpPr>
            <a:spLocks noGrp="1"/>
          </p:cNvSpPr>
          <p:nvPr>
            <p:ph type="body" sz="quarter" idx="53"/>
          </p:nvPr>
        </p:nvSpPr>
        <p:spPr>
          <a:xfrm>
            <a:off x="9488424" y="2929822"/>
            <a:ext cx="1865376" cy="3150135"/>
          </a:xfrm>
        </p:spPr>
        <p:txBody>
          <a:bodyPr/>
          <a:lstStyle/>
          <a:p>
            <a:pPr algn="l">
              <a:buFont typeface="Arial" panose="020B0604020202020204" pitchFamily="34" charset="0"/>
              <a:buChar char="•"/>
            </a:pPr>
            <a:r>
              <a:rPr lang="en-US" sz="1600" b="0" i="0" dirty="0">
                <a:solidFill>
                  <a:srgbClr val="0D0D0D"/>
                </a:solidFill>
                <a:effectLst/>
                <a:latin typeface="Söhne"/>
              </a:rPr>
              <a:t>Confirmation message indicates successful withdrawal completion.</a:t>
            </a:r>
          </a:p>
          <a:p>
            <a:pPr algn="l">
              <a:buFont typeface="Arial" panose="020B0604020202020204" pitchFamily="34" charset="0"/>
              <a:buChar char="•"/>
            </a:pPr>
            <a:r>
              <a:rPr lang="en-US" sz="1600" b="0" i="0" dirty="0">
                <a:solidFill>
                  <a:srgbClr val="0D0D0D"/>
                </a:solidFill>
                <a:effectLst/>
                <a:latin typeface="Söhne"/>
              </a:rPr>
              <a:t>Users receive notification of the updated account balance post-withdrawal.</a:t>
            </a:r>
          </a:p>
        </p:txBody>
      </p:sp>
      <p:sp>
        <p:nvSpPr>
          <p:cNvPr id="7" name="Text Placeholder 6">
            <a:extLst>
              <a:ext uri="{FF2B5EF4-FFF2-40B4-BE49-F238E27FC236}">
                <a16:creationId xmlns:a16="http://schemas.microsoft.com/office/drawing/2014/main" id="{289918FE-5518-CDE3-6868-1293C1C11283}"/>
              </a:ext>
            </a:extLst>
          </p:cNvPr>
          <p:cNvSpPr>
            <a:spLocks noGrp="1"/>
          </p:cNvSpPr>
          <p:nvPr>
            <p:ph type="body" sz="quarter" idx="27"/>
          </p:nvPr>
        </p:nvSpPr>
        <p:spPr>
          <a:pattFill prst="ltDnDiag">
            <a:fgClr>
              <a:srgbClr val="FABE79"/>
            </a:fgClr>
            <a:bgClr>
              <a:schemeClr val="bg1"/>
            </a:bgClr>
          </a:pattFill>
        </p:spPr>
        <p:txBody>
          <a:bodyPr/>
          <a:lstStyle/>
          <a:p>
            <a:r>
              <a:rPr lang="en-US" b="0" i="0" dirty="0">
                <a:solidFill>
                  <a:srgbClr val="0D0D0D"/>
                </a:solidFill>
                <a:effectLst/>
                <a:latin typeface="Söhne"/>
              </a:rPr>
              <a:t>Initiate Withdrawal:</a:t>
            </a:r>
            <a:endParaRPr lang="en-US" dirty="0"/>
          </a:p>
        </p:txBody>
      </p:sp>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p:txBody>
          <a:bodyPr/>
          <a:lstStyle/>
          <a:p>
            <a:r>
              <a:rPr lang="en-US" i="0" dirty="0">
                <a:solidFill>
                  <a:srgbClr val="0D0D0D"/>
                </a:solidFill>
                <a:effectLst/>
                <a:latin typeface="Posterama Text Black (Headings)"/>
              </a:rPr>
              <a:t>Withdrawal Module</a:t>
            </a:r>
            <a:br>
              <a:rPr lang="en-US" dirty="0"/>
            </a:br>
            <a:endParaRPr lang="en-US" dirty="0"/>
          </a:p>
        </p:txBody>
      </p:sp>
      <p:sp>
        <p:nvSpPr>
          <p:cNvPr id="9" name="Text Placeholder 8">
            <a:extLst>
              <a:ext uri="{FF2B5EF4-FFF2-40B4-BE49-F238E27FC236}">
                <a16:creationId xmlns:a16="http://schemas.microsoft.com/office/drawing/2014/main" id="{56C82F42-1987-D5D6-27A6-C353D688C740}"/>
              </a:ext>
            </a:extLst>
          </p:cNvPr>
          <p:cNvSpPr>
            <a:spLocks noGrp="1"/>
          </p:cNvSpPr>
          <p:nvPr>
            <p:ph type="body" sz="quarter" idx="46"/>
          </p:nvPr>
        </p:nvSpPr>
        <p:spPr>
          <a:pattFill prst="ltDnDiag">
            <a:fgClr>
              <a:srgbClr val="FABE79"/>
            </a:fgClr>
            <a:bgClr>
              <a:schemeClr val="bg1"/>
            </a:bgClr>
          </a:pattFill>
        </p:spPr>
        <p:txBody>
          <a:bodyPr/>
          <a:lstStyle/>
          <a:p>
            <a:r>
              <a:rPr lang="en-US" b="0" i="0" dirty="0">
                <a:solidFill>
                  <a:srgbClr val="0D0D0D"/>
                </a:solidFill>
                <a:effectLst/>
                <a:latin typeface="Söhne"/>
              </a:rPr>
              <a:t>Balance Verification:</a:t>
            </a:r>
            <a:endParaRPr lang="en-US" dirty="0"/>
          </a:p>
        </p:txBody>
      </p:sp>
      <p:sp>
        <p:nvSpPr>
          <p:cNvPr id="11" name="Text Placeholder 10">
            <a:extLst>
              <a:ext uri="{FF2B5EF4-FFF2-40B4-BE49-F238E27FC236}">
                <a16:creationId xmlns:a16="http://schemas.microsoft.com/office/drawing/2014/main" id="{85857056-1537-A3A7-F640-A14BA1778C08}"/>
              </a:ext>
            </a:extLst>
          </p:cNvPr>
          <p:cNvSpPr>
            <a:spLocks noGrp="1"/>
          </p:cNvSpPr>
          <p:nvPr>
            <p:ph type="body" sz="quarter" idx="47"/>
          </p:nvPr>
        </p:nvSpPr>
        <p:spPr>
          <a:pattFill prst="ltDnDiag">
            <a:fgClr>
              <a:srgbClr val="FABE79"/>
            </a:fgClr>
            <a:bgClr>
              <a:schemeClr val="bg1"/>
            </a:bgClr>
          </a:pattFill>
        </p:spPr>
        <p:txBody>
          <a:bodyPr/>
          <a:lstStyle/>
          <a:p>
            <a:r>
              <a:rPr lang="en-US" b="0" i="0" dirty="0">
                <a:solidFill>
                  <a:srgbClr val="0D0D0D"/>
                </a:solidFill>
                <a:effectLst/>
                <a:latin typeface="Söhne"/>
              </a:rPr>
              <a:t>Password Confirmation:</a:t>
            </a:r>
            <a:endParaRPr lang="en-US" dirty="0"/>
          </a:p>
        </p:txBody>
      </p:sp>
      <p:sp>
        <p:nvSpPr>
          <p:cNvPr id="12" name="Text Placeholder 11">
            <a:extLst>
              <a:ext uri="{FF2B5EF4-FFF2-40B4-BE49-F238E27FC236}">
                <a16:creationId xmlns:a16="http://schemas.microsoft.com/office/drawing/2014/main" id="{35A86FFA-1883-2961-2192-3E05E5F124B5}"/>
              </a:ext>
            </a:extLst>
          </p:cNvPr>
          <p:cNvSpPr>
            <a:spLocks noGrp="1"/>
          </p:cNvSpPr>
          <p:nvPr>
            <p:ph type="body" sz="quarter" idx="48"/>
          </p:nvPr>
        </p:nvSpPr>
        <p:spPr>
          <a:pattFill prst="ltDnDiag">
            <a:fgClr>
              <a:srgbClr val="FABE79"/>
            </a:fgClr>
            <a:bgClr>
              <a:schemeClr val="bg1"/>
            </a:bgClr>
          </a:pattFill>
        </p:spPr>
        <p:txBody>
          <a:bodyPr/>
          <a:lstStyle/>
          <a:p>
            <a:r>
              <a:rPr lang="en-US" b="0" i="0" dirty="0">
                <a:solidFill>
                  <a:srgbClr val="0D0D0D"/>
                </a:solidFill>
                <a:effectLst/>
                <a:latin typeface="Söhne"/>
              </a:rPr>
              <a:t>Transaction Processing:</a:t>
            </a:r>
            <a:endParaRPr lang="en-US" dirty="0"/>
          </a:p>
        </p:txBody>
      </p:sp>
      <p:sp>
        <p:nvSpPr>
          <p:cNvPr id="13" name="Text Placeholder 12">
            <a:extLst>
              <a:ext uri="{FF2B5EF4-FFF2-40B4-BE49-F238E27FC236}">
                <a16:creationId xmlns:a16="http://schemas.microsoft.com/office/drawing/2014/main" id="{E8B3BE00-69DC-8953-4BA7-E9A1298F75E6}"/>
              </a:ext>
            </a:extLst>
          </p:cNvPr>
          <p:cNvSpPr>
            <a:spLocks noGrp="1"/>
          </p:cNvSpPr>
          <p:nvPr>
            <p:ph type="body" sz="quarter" idx="49"/>
          </p:nvPr>
        </p:nvSpPr>
        <p:spPr>
          <a:pattFill prst="ltDnDiag">
            <a:fgClr>
              <a:srgbClr val="FABE79"/>
            </a:fgClr>
            <a:bgClr>
              <a:schemeClr val="bg1"/>
            </a:bgClr>
          </a:pattFill>
        </p:spPr>
        <p:txBody>
          <a:bodyPr/>
          <a:lstStyle/>
          <a:p>
            <a:r>
              <a:rPr lang="en-US" b="0" i="0" dirty="0">
                <a:solidFill>
                  <a:srgbClr val="0D0D0D"/>
                </a:solidFill>
                <a:effectLst/>
                <a:latin typeface="Söhne"/>
              </a:rPr>
              <a:t>Confirmation and Completion:</a:t>
            </a:r>
            <a:endParaRPr lang="en-US"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55"/>
          </p:nvPr>
        </p:nvSpPr>
        <p:spPr/>
        <p:txBody>
          <a:bodyPr/>
          <a:lstStyle/>
          <a:p>
            <a:fld id="{47FEACEE-25B4-4A2D-B147-27296E36371D}" type="slidenum">
              <a:rPr lang="en-US" altLang="zh-CN" smtClean="0"/>
              <a:pPr/>
              <a:t>6</a:t>
            </a:fld>
            <a:endParaRPr lang="en-US" altLang="zh-CN" dirty="0"/>
          </a:p>
        </p:txBody>
      </p:sp>
      <p:sp>
        <p:nvSpPr>
          <p:cNvPr id="19" name="Rectangle 1">
            <a:extLst>
              <a:ext uri="{FF2B5EF4-FFF2-40B4-BE49-F238E27FC236}">
                <a16:creationId xmlns:a16="http://schemas.microsoft.com/office/drawing/2014/main" id="{EDDED517-7C4F-9B9E-C756-8C170F65BF87}"/>
              </a:ext>
            </a:extLst>
          </p:cNvPr>
          <p:cNvSpPr>
            <a:spLocks noChangeArrowheads="1"/>
          </p:cNvSpPr>
          <p:nvPr/>
        </p:nvSpPr>
        <p:spPr bwMode="auto">
          <a:xfrm>
            <a:off x="0" y="-377155"/>
            <a:ext cx="65" cy="7543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2">
            <a:extLst>
              <a:ext uri="{FF2B5EF4-FFF2-40B4-BE49-F238E27FC236}">
                <a16:creationId xmlns:a16="http://schemas.microsoft.com/office/drawing/2014/main" id="{59718258-BF8D-A08A-2FFB-E1E3B61B7357}"/>
              </a:ext>
            </a:extLst>
          </p:cNvPr>
          <p:cNvSpPr>
            <a:spLocks noChangeArrowheads="1"/>
          </p:cNvSpPr>
          <p:nvPr/>
        </p:nvSpPr>
        <p:spPr bwMode="auto">
          <a:xfrm>
            <a:off x="0" y="0"/>
            <a:ext cx="40132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5680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12">
            <a:extLst>
              <a:ext uri="{FF2B5EF4-FFF2-40B4-BE49-F238E27FC236}">
                <a16:creationId xmlns:a16="http://schemas.microsoft.com/office/drawing/2014/main" id="{7EFAEC3F-51D8-AE87-DF74-AF4E95398D5B}"/>
              </a:ext>
            </a:extLst>
          </p:cNvPr>
          <p:cNvSpPr>
            <a:spLocks noGrp="1"/>
          </p:cNvSpPr>
          <p:nvPr>
            <p:ph type="ftr" sz="quarter" idx="54"/>
          </p:nvPr>
        </p:nvSpPr>
        <p:spPr/>
        <p:txBody>
          <a:bodyPr/>
          <a:lstStyle/>
          <a:p>
            <a:r>
              <a:rPr lang="en-US" noProof="0"/>
              <a:t>Presentation title</a:t>
            </a:r>
            <a:endParaRPr lang="en-US" noProof="0" dirty="0"/>
          </a:p>
        </p:txBody>
      </p:sp>
      <p:sp>
        <p:nvSpPr>
          <p:cNvPr id="14" name="Slide Number Placeholder 13">
            <a:extLst>
              <a:ext uri="{FF2B5EF4-FFF2-40B4-BE49-F238E27FC236}">
                <a16:creationId xmlns:a16="http://schemas.microsoft.com/office/drawing/2014/main" id="{FA7F22E3-F08F-CC60-8F48-B2705DC95E7E}"/>
              </a:ext>
            </a:extLst>
          </p:cNvPr>
          <p:cNvSpPr>
            <a:spLocks noGrp="1"/>
          </p:cNvSpPr>
          <p:nvPr>
            <p:ph type="sldNum" sz="quarter" idx="55"/>
          </p:nvPr>
        </p:nvSpPr>
        <p:spPr/>
        <p:txBody>
          <a:bodyPr/>
          <a:lstStyle/>
          <a:p>
            <a:fld id="{47FEACEE-25B4-4A2D-B147-27296E36371D}" type="slidenum">
              <a:rPr lang="en-US" altLang="zh-CN" noProof="0" smtClean="0"/>
              <a:pPr/>
              <a:t>7</a:t>
            </a:fld>
            <a:endParaRPr lang="en-US" altLang="zh-CN" noProof="0" dirty="0"/>
          </a:p>
        </p:txBody>
      </p:sp>
      <p:sp>
        <p:nvSpPr>
          <p:cNvPr id="15" name="Hexagon 14">
            <a:extLst>
              <a:ext uri="{FF2B5EF4-FFF2-40B4-BE49-F238E27FC236}">
                <a16:creationId xmlns:a16="http://schemas.microsoft.com/office/drawing/2014/main" id="{C90A5B9B-A0B2-206C-F32D-FDBABF8B272C}"/>
              </a:ext>
            </a:extLst>
          </p:cNvPr>
          <p:cNvSpPr/>
          <p:nvPr/>
        </p:nvSpPr>
        <p:spPr>
          <a:xfrm>
            <a:off x="294640" y="965200"/>
            <a:ext cx="4673600" cy="4592320"/>
          </a:xfrm>
          <a:prstGeom prst="hexagon">
            <a:avLst/>
          </a:prstGeom>
          <a:solidFill>
            <a:srgbClr val="FABE7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lumMod val="85000"/>
                    <a:lumOff val="15000"/>
                  </a:schemeClr>
                </a:solidFill>
                <a:latin typeface="Comic Sans MS" panose="030F0702030302020204" pitchFamily="66" charset="0"/>
              </a:rPr>
              <a:t>FLOW</a:t>
            </a:r>
          </a:p>
          <a:p>
            <a:pPr algn="ctr"/>
            <a:r>
              <a:rPr lang="en-US" sz="2500" dirty="0">
                <a:solidFill>
                  <a:schemeClr val="tx1">
                    <a:lumMod val="85000"/>
                    <a:lumOff val="15000"/>
                  </a:schemeClr>
                </a:solidFill>
                <a:latin typeface="Comic Sans MS" panose="030F0702030302020204" pitchFamily="66" charset="0"/>
              </a:rPr>
              <a:t> DIAGRAM</a:t>
            </a:r>
          </a:p>
        </p:txBody>
      </p:sp>
      <p:pic>
        <p:nvPicPr>
          <p:cNvPr id="18" name="Picture 17" descr="A diagram of a flowchart&#10;&#10;Description automatically generated">
            <a:extLst>
              <a:ext uri="{FF2B5EF4-FFF2-40B4-BE49-F238E27FC236}">
                <a16:creationId xmlns:a16="http://schemas.microsoft.com/office/drawing/2014/main" id="{CD0ADA80-0FC9-B738-B192-A38B16EE6332}"/>
              </a:ext>
            </a:extLst>
          </p:cNvPr>
          <p:cNvPicPr>
            <a:picLocks noChangeAspect="1"/>
          </p:cNvPicPr>
          <p:nvPr/>
        </p:nvPicPr>
        <p:blipFill rotWithShape="1">
          <a:blip r:embed="rId2"/>
          <a:srcRect r="29649"/>
          <a:stretch/>
        </p:blipFill>
        <p:spPr>
          <a:xfrm>
            <a:off x="5615713" y="0"/>
            <a:ext cx="5865087" cy="6858000"/>
          </a:xfrm>
          <a:prstGeom prst="rect">
            <a:avLst/>
          </a:prstGeom>
        </p:spPr>
      </p:pic>
    </p:spTree>
    <p:extLst>
      <p:ext uri="{BB962C8B-B14F-4D97-AF65-F5344CB8AC3E}">
        <p14:creationId xmlns:p14="http://schemas.microsoft.com/office/powerpoint/2010/main" val="3226150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B829761B-52BB-90CC-170E-1962D4BB2F30}"/>
              </a:ext>
            </a:extLst>
          </p:cNvPr>
          <p:cNvSpPr>
            <a:spLocks noGrp="1"/>
          </p:cNvSpPr>
          <p:nvPr>
            <p:ph type="sldNum" sz="quarter" idx="55"/>
          </p:nvPr>
        </p:nvSpPr>
        <p:spPr/>
        <p:txBody>
          <a:bodyPr/>
          <a:lstStyle/>
          <a:p>
            <a:fld id="{47FEACEE-25B4-4A2D-B147-27296E36371D}" type="slidenum">
              <a:rPr lang="en-US" altLang="zh-CN" noProof="0" smtClean="0"/>
              <a:pPr/>
              <a:t>8</a:t>
            </a:fld>
            <a:endParaRPr lang="en-US" altLang="zh-CN" noProof="0" dirty="0"/>
          </a:p>
        </p:txBody>
      </p:sp>
      <p:pic>
        <p:nvPicPr>
          <p:cNvPr id="16" name="Picture 15" descr="A diagram of a flowchart&#10;&#10;Description automatically generated">
            <a:extLst>
              <a:ext uri="{FF2B5EF4-FFF2-40B4-BE49-F238E27FC236}">
                <a16:creationId xmlns:a16="http://schemas.microsoft.com/office/drawing/2014/main" id="{81A5F83E-4B68-557F-BBFA-D72B45ACFF11}"/>
              </a:ext>
            </a:extLst>
          </p:cNvPr>
          <p:cNvPicPr>
            <a:picLocks noChangeAspect="1"/>
          </p:cNvPicPr>
          <p:nvPr/>
        </p:nvPicPr>
        <p:blipFill rotWithShape="1">
          <a:blip r:embed="rId2"/>
          <a:srcRect l="20666"/>
          <a:stretch/>
        </p:blipFill>
        <p:spPr>
          <a:xfrm>
            <a:off x="690880" y="359260"/>
            <a:ext cx="10800080" cy="6041222"/>
          </a:xfrm>
          <a:prstGeom prst="rect">
            <a:avLst/>
          </a:prstGeom>
        </p:spPr>
      </p:pic>
    </p:spTree>
    <p:extLst>
      <p:ext uri="{BB962C8B-B14F-4D97-AF65-F5344CB8AC3E}">
        <p14:creationId xmlns:p14="http://schemas.microsoft.com/office/powerpoint/2010/main" val="2923452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p:txBody>
          <a:bodyPr/>
          <a:lstStyle/>
          <a:p>
            <a:r>
              <a:rPr lang="en-US" altLang="zh-CN" dirty="0"/>
              <a:t>Summary</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p:txBody>
          <a:bodyPr/>
          <a:lstStyle/>
          <a:p>
            <a:br>
              <a:rPr lang="en-US" dirty="0"/>
            </a:br>
            <a:r>
              <a:rPr lang="en-US" b="0" i="0" dirty="0">
                <a:solidFill>
                  <a:srgbClr val="0D0D0D"/>
                </a:solidFill>
                <a:effectLst/>
              </a:rPr>
              <a:t>Our project focuses on ensuring secure and efficient financial transactions. With a user-friendly interface and robust authentication, we prioritize ease of use and account security. Through streamlined withdrawal processes and enhanced security measures, we strive to provide a reliable solution for managing financial transactions with confidence.</a:t>
            </a:r>
            <a:endParaRPr lang="en-US" dirty="0"/>
          </a:p>
        </p:txBody>
      </p:sp>
      <p:pic>
        <p:nvPicPr>
          <p:cNvPr id="38" name="Picture Placeholder 37">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3">
            <a:extLst>
              <a:ext uri="{837473B0-CC2E-450A-ABE3-18F120FF3D39}">
                <a1611:picAttrSrcUrl xmlns:a1611="http://schemas.microsoft.com/office/drawing/2016/11/main" r:id="rId4"/>
              </a:ext>
            </a:extLst>
          </a:blip>
          <a:srcRect/>
          <a:stretch/>
        </p:blipFill>
        <p:spPr/>
      </p:pic>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4" name="Footer Placeholder 3">
            <a:extLst>
              <a:ext uri="{FF2B5EF4-FFF2-40B4-BE49-F238E27FC236}">
                <a16:creationId xmlns:a16="http://schemas.microsoft.com/office/drawing/2014/main" id="{8E531165-F745-171F-F6EC-07FDD4E3E06C}"/>
              </a:ext>
            </a:extLst>
          </p:cNvPr>
          <p:cNvSpPr>
            <a:spLocks noGrp="1"/>
          </p:cNvSpPr>
          <p:nvPr>
            <p:ph type="ftr" sz="quarter" idx="49"/>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9</a:t>
            </a:fld>
            <a:endParaRPr lang="en-US" altLang="zh-CN" dirty="0"/>
          </a:p>
        </p:txBody>
      </p:sp>
      <p:sp>
        <p:nvSpPr>
          <p:cNvPr id="2" name="TextBox 1">
            <a:extLst>
              <a:ext uri="{FF2B5EF4-FFF2-40B4-BE49-F238E27FC236}">
                <a16:creationId xmlns:a16="http://schemas.microsoft.com/office/drawing/2014/main" id="{A5F5B43C-9F0F-6CDE-E9F9-0ADFD3FD1838}"/>
              </a:ext>
            </a:extLst>
          </p:cNvPr>
          <p:cNvSpPr txBox="1"/>
          <p:nvPr/>
        </p:nvSpPr>
        <p:spPr>
          <a:xfrm>
            <a:off x="7493157" y="5260278"/>
            <a:ext cx="4248873" cy="230832"/>
          </a:xfrm>
          <a:prstGeom prst="rect">
            <a:avLst/>
          </a:prstGeom>
        </p:spPr>
        <p:txBody>
          <a:bodyPr wrap="square" rtlCol="0">
            <a:spAutoFit/>
          </a:bodyPr>
          <a:lstStyle/>
          <a:p>
            <a:r>
              <a:rPr lang="en-US" sz="900">
                <a:hlinkClick r:id="rId4" tooltip="https://cdto.wiki/%D0%A4%D0%B8%D0%BD%D0%B0%D0%BD%D1%81%D0%BE%D0%B2%D1%8B%D0%B5_%D1%82%D0%B5%D1%85%D0%BD%D0%BE%D0%BB%D0%BE%D0%B3%D0%B8%D0%B8_(FinTech)/%D0%A6%D0%B8%D1%84%D1%80%D0%BE%D0%B2%D0%BE%D0%B9_%D0%B1%D0%B0%D0%BD%D0%BA%D0%B8%D0%BD%D0%B3"/>
              </a:rPr>
              <a:t>This Photo</a:t>
            </a:r>
            <a:r>
              <a:rPr lang="en-US" sz="900"/>
              <a:t> by Unknown Author is licensed under </a:t>
            </a:r>
            <a:r>
              <a:rPr lang="en-US" sz="900">
                <a:hlinkClick r:id="rId6" tooltip="https://creativecommons.org/licenses/by-nc-sa/3.0/"/>
              </a:rPr>
              <a:t>CC BY-SA-NC</a:t>
            </a:r>
            <a:endParaRPr lang="en-US" sz="900"/>
          </a:p>
        </p:txBody>
      </p:sp>
    </p:spTree>
    <p:extLst>
      <p:ext uri="{BB962C8B-B14F-4D97-AF65-F5344CB8AC3E}">
        <p14:creationId xmlns:p14="http://schemas.microsoft.com/office/powerpoint/2010/main" val="4157533387"/>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5515263-A3DE-4193-B6AA-5C449C94519F}">
  <ds:schemaRefs>
    <ds:schemaRef ds:uri="http://schemas.microsoft.com/sharepoint/v3/contenttype/forms"/>
  </ds:schemaRefs>
</ds:datastoreItem>
</file>

<file path=customXml/itemProps3.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119</TotalTime>
  <Words>543</Words>
  <Application>Microsoft Office PowerPoint</Application>
  <PresentationFormat>Widescreen</PresentationFormat>
  <Paragraphs>77</Paragraphs>
  <Slides>10</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等线</vt:lpstr>
      <vt:lpstr>Abadi</vt:lpstr>
      <vt:lpstr>Arial</vt:lpstr>
      <vt:lpstr>Berlin Sans FB Demi</vt:lpstr>
      <vt:lpstr>Calibri</vt:lpstr>
      <vt:lpstr>Comic Sans MS</vt:lpstr>
      <vt:lpstr>Posterama</vt:lpstr>
      <vt:lpstr>Posterama Text Black</vt:lpstr>
      <vt:lpstr>Posterama Text Black (Headings)</vt:lpstr>
      <vt:lpstr>Posterama Text SemiBold</vt:lpstr>
      <vt:lpstr>Söhne</vt:lpstr>
      <vt:lpstr>Custom​​</vt:lpstr>
      <vt:lpstr>Money Withdrawal  Management</vt:lpstr>
      <vt:lpstr>Agenda</vt:lpstr>
      <vt:lpstr>Introduction</vt:lpstr>
      <vt:lpstr>    1.   Secure User Authentication:       Robust login system with username and password validation.       Three-strike password protection to prevent unauthorized access.   2.    Efficient Withdrawal Process:         Seamless withdrawal functionality for users.         Balance verification before processing withdrawals.         Password re-verification for added security.            </vt:lpstr>
      <vt:lpstr>User Authentication Module </vt:lpstr>
      <vt:lpstr>Withdrawal Module </vt:lpstr>
      <vt:lpstr>PowerPoint Presentation</vt:lpstr>
      <vt:lpstr>PowerPoint 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Money Withdrawal  Management</dc:title>
  <dc:creator>Eeksha Jain (Ext)</dc:creator>
  <cp:lastModifiedBy>Eeksha Jain (Ext)</cp:lastModifiedBy>
  <cp:revision>1</cp:revision>
  <dcterms:created xsi:type="dcterms:W3CDTF">2024-03-10T11:45:45Z</dcterms:created>
  <dcterms:modified xsi:type="dcterms:W3CDTF">2024-03-10T13:45:39Z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