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7"/>
  </p:notesMasterIdLst>
  <p:sldIdLst>
    <p:sldId id="257" r:id="rId2"/>
    <p:sldId id="345" r:id="rId3"/>
    <p:sldId id="347" r:id="rId4"/>
    <p:sldId id="357" r:id="rId5"/>
    <p:sldId id="348" r:id="rId6"/>
    <p:sldId id="346" r:id="rId7"/>
    <p:sldId id="349" r:id="rId8"/>
    <p:sldId id="358" r:id="rId9"/>
    <p:sldId id="350" r:id="rId10"/>
    <p:sldId id="352" r:id="rId11"/>
    <p:sldId id="353" r:id="rId12"/>
    <p:sldId id="354" r:id="rId13"/>
    <p:sldId id="355" r:id="rId14"/>
    <p:sldId id="351" r:id="rId15"/>
    <p:sldId id="356" r:id="rId16"/>
  </p:sldIdLst>
  <p:sldSz cx="9144000" cy="5143500" type="screen16x9"/>
  <p:notesSz cx="6858000" cy="9144000"/>
  <p:embeddedFontLst>
    <p:embeddedFont>
      <p:font typeface="Livvic" pitchFamily="2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A1CEAA-0221-4C92-995B-8E81B43659F6}">
  <a:tblStyle styleId="{5CA1CEAA-0221-4C92-995B-8E81B4365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3741" autoAdjust="0"/>
  </p:normalViewPr>
  <p:slideViewPr>
    <p:cSldViewPr snapToGrid="0">
      <p:cViewPr varScale="1">
        <p:scale>
          <a:sx n="82" d="100"/>
          <a:sy n="82" d="100"/>
        </p:scale>
        <p:origin x="11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28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>
            <a:spLocks noGrp="1"/>
          </p:cNvSpPr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67" r:id="rId4"/>
    <p:sldLayoutId id="2147483696" r:id="rId5"/>
    <p:sldLayoutId id="2147483704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4"/>
            <a:ext cx="8184600" cy="1787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Federated Deep Learning for the Diagnosis of Cerebellar Ataxia: Privacy Preservation and Auto-Crafted Feature Extractor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1A9F8-8B6A-3F34-7272-C6109FDD0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3764279"/>
            <a:ext cx="7886700" cy="934245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Guide                                                                                                                                     Presented by</a:t>
            </a:r>
          </a:p>
          <a:p>
            <a:pPr marL="114300" indent="0">
              <a:buNone/>
            </a:pPr>
            <a:r>
              <a:rPr lang="en-US" sz="1800" dirty="0"/>
              <a:t>Mr. Sudesh Rao                                                                                      Nishmitha</a:t>
            </a:r>
          </a:p>
          <a:p>
            <a:pPr marL="114300" indent="0">
              <a:buNone/>
            </a:pPr>
            <a:r>
              <a:rPr lang="en-US" sz="1800" dirty="0"/>
              <a:t>Assistant Professor Gd II                                                                      4NM20AI030</a:t>
            </a:r>
          </a:p>
          <a:p>
            <a:pPr marL="114300" indent="0">
              <a:buNone/>
            </a:pPr>
            <a:r>
              <a:rPr lang="en-US" sz="1800" dirty="0"/>
              <a:t>Department of AI&amp;ML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F54140-1D6F-5BAA-DEE7-5C8CA14542C0}"/>
              </a:ext>
            </a:extLst>
          </p:cNvPr>
          <p:cNvSpPr txBox="1"/>
          <p:nvPr/>
        </p:nvSpPr>
        <p:spPr>
          <a:xfrm>
            <a:off x="1741713" y="94344"/>
            <a:ext cx="65471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Experiments and Evaluations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C62CD-A1AB-4A9A-56A4-9F7C77A58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44" t="31605" r="12500" b="16708"/>
          <a:stretch/>
        </p:blipFill>
        <p:spPr>
          <a:xfrm>
            <a:off x="692454" y="1105081"/>
            <a:ext cx="3538460" cy="1972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6F5777-30DB-E811-D871-922E6D9A7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03" t="19341" r="12408" b="31523"/>
          <a:stretch/>
        </p:blipFill>
        <p:spPr>
          <a:xfrm>
            <a:off x="692453" y="3158914"/>
            <a:ext cx="3538459" cy="1890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E317E8-5A91-0994-31F7-8A3A999AC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037" t="28972" r="13333" b="22798"/>
          <a:stretch/>
        </p:blipFill>
        <p:spPr>
          <a:xfrm>
            <a:off x="4913088" y="1105081"/>
            <a:ext cx="3379708" cy="1972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FC00D4-64EC-74A5-97E8-3A694737614F}"/>
              </a:ext>
            </a:extLst>
          </p:cNvPr>
          <p:cNvSpPr txBox="1"/>
          <p:nvPr/>
        </p:nvSpPr>
        <p:spPr>
          <a:xfrm>
            <a:off x="384629" y="624114"/>
            <a:ext cx="2637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C80F5-68A0-B3DB-38CA-27D946C359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12" t="28077" r="53175" b="31147"/>
          <a:stretch/>
        </p:blipFill>
        <p:spPr>
          <a:xfrm>
            <a:off x="4913088" y="3158913"/>
            <a:ext cx="3379708" cy="18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7F4BD0-9812-260C-A824-5D9E0A15C539}"/>
              </a:ext>
            </a:extLst>
          </p:cNvPr>
          <p:cNvSpPr txBox="1"/>
          <p:nvPr/>
        </p:nvSpPr>
        <p:spPr>
          <a:xfrm>
            <a:off x="380999" y="424189"/>
            <a:ext cx="7763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Evaluations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Transfer Learning and IID Dataset on Performance of FL Model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Fig. 6. - (a) Effectiveness of transfer learning in increasing accuracy of diagnosis, illustrated in the centralised DL scheme; (b) Confusion matrix of the federated DL.">
            <a:extLst>
              <a:ext uri="{FF2B5EF4-FFF2-40B4-BE49-F238E27FC236}">
                <a16:creationId xmlns:a16="http://schemas.microsoft.com/office/drawing/2014/main" id="{F8DBA861-3C5C-420F-15BE-59BA72AB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341"/>
            <a:ext cx="3869268" cy="30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g. 7. - Performance of federated learning in relation to the number of training clinics. The simulations used the model MobileNetV2 with recurrence plot on Z-axis.">
            <a:extLst>
              <a:ext uri="{FF2B5EF4-FFF2-40B4-BE49-F238E27FC236}">
                <a16:creationId xmlns:a16="http://schemas.microsoft.com/office/drawing/2014/main" id="{6FB37C6E-FFAC-F7FF-91EF-9635FF509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1894341"/>
            <a:ext cx="3937000" cy="30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7F4BD0-9812-260C-A824-5D9E0A15C539}"/>
              </a:ext>
            </a:extLst>
          </p:cNvPr>
          <p:cNvSpPr txBox="1"/>
          <p:nvPr/>
        </p:nvSpPr>
        <p:spPr>
          <a:xfrm>
            <a:off x="380999" y="424189"/>
            <a:ext cx="7763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Evaluations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Evaluations on Federated Deep Learning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3FCAFA0-2029-73D5-FF6E-F28ED211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732547"/>
            <a:ext cx="7810500" cy="32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3268EC-2F7F-97D7-03FA-E1EA68E3EB38}"/>
              </a:ext>
            </a:extLst>
          </p:cNvPr>
          <p:cNvSpPr txBox="1"/>
          <p:nvPr/>
        </p:nvSpPr>
        <p:spPr>
          <a:xfrm>
            <a:off x="863600" y="145143"/>
            <a:ext cx="672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503B3-EC18-810D-0935-40C16C7B4AC9}"/>
              </a:ext>
            </a:extLst>
          </p:cNvPr>
          <p:cNvSpPr txBox="1"/>
          <p:nvPr/>
        </p:nvSpPr>
        <p:spPr>
          <a:xfrm>
            <a:off x="703944" y="798287"/>
            <a:ext cx="794052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proposed a novel scheme to utilize image transformation-based approach on DL framework integrated with FL for the CA diagnosis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analysis indicated the possibility to classify 86.69% accurate using a lightweight convolutional architecture (MobileNetV2) with the recurrence plot transformer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saved analysis and deployment time by eliminating the laborious work of feature extraction.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 enables privacy protection for the participant clinics with a deployable and practical scheme for implementation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6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293-D447-BBA9-946D-BC6E1D3C6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65667" y="234950"/>
            <a:ext cx="8138333" cy="887787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BE32D-F6CC-33E4-DF82-E184FDC42849}"/>
              </a:ext>
            </a:extLst>
          </p:cNvPr>
          <p:cNvSpPr txBox="1"/>
          <p:nvPr/>
        </p:nvSpPr>
        <p:spPr>
          <a:xfrm>
            <a:off x="482600" y="1035050"/>
            <a:ext cx="819573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Thang Ngo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 Deep Learning for the Diagnosis of Cerebellar Ataxia: Privacy Preservation and Auto-Crafted Feature Extractor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 in IEEE Access, vol. 30, pp.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803-811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2022, Doi: 10.1109/TNSRE.2022.3161272.</a:t>
            </a: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Qiong Wu, "Personalized Federated Learning for Intelligent IoT Applications: A Cloud -Edge Based Framework ," in IEEE Access, vol. 1, pp. 35-44, 2020, Doi: 10.1109/OJCS.2020.2993259</a:t>
            </a: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 Ngo et al., “Balance deficits due to cerebellar ataxia: A machine learning and cloud-based approach,” IEEE Trans. Biomed. Eng., vol. 68, no. 5, pp. 1507–1517, 2021,Doi: 10.1109/TBME.2020.3030077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b="0" i="0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9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5853-5EFC-5882-8CB7-27131D905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40000" y="2201334"/>
            <a:ext cx="8064000" cy="880534"/>
          </a:xfrm>
        </p:spPr>
        <p:txBody>
          <a:bodyPr/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02859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3268EC-2F7F-97D7-03FA-E1EA68E3EB38}"/>
              </a:ext>
            </a:extLst>
          </p:cNvPr>
          <p:cNvSpPr txBox="1"/>
          <p:nvPr/>
        </p:nvSpPr>
        <p:spPr>
          <a:xfrm>
            <a:off x="885371" y="406399"/>
            <a:ext cx="6700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503B3-EC18-810D-0935-40C16C7B4AC9}"/>
              </a:ext>
            </a:extLst>
          </p:cNvPr>
          <p:cNvSpPr txBox="1"/>
          <p:nvPr/>
        </p:nvSpPr>
        <p:spPr>
          <a:xfrm>
            <a:off x="718457" y="1124857"/>
            <a:ext cx="568234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Evaluation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86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3268EC-2F7F-97D7-03FA-E1EA68E3EB38}"/>
              </a:ext>
            </a:extLst>
          </p:cNvPr>
          <p:cNvSpPr txBox="1"/>
          <p:nvPr/>
        </p:nvSpPr>
        <p:spPr>
          <a:xfrm>
            <a:off x="885370" y="406399"/>
            <a:ext cx="780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503B3-EC18-810D-0935-40C16C7B4AC9}"/>
              </a:ext>
            </a:extLst>
          </p:cNvPr>
          <p:cNvSpPr txBox="1"/>
          <p:nvPr/>
        </p:nvSpPr>
        <p:spPr>
          <a:xfrm>
            <a:off x="718456" y="1124857"/>
            <a:ext cx="810622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Cerebellar Ataxia (CA) is the un-coordinated movement resulting from impaired function of the cerebellum. 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conventional machine learning (ML) approaches involve a broad range of motion sensors to capture ataxic movements.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 is a representative learning in which the model itself extracts the features needed for pattern recognition from the raw input data called auto-crafted feature extraction.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(FL) has emerged as a promising solution that protects the privacy of patient data while achieving DL by distributed AI to combine local (individual-level) and global (group-level)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5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3268EC-2F7F-97D7-03FA-E1EA68E3EB38}"/>
              </a:ext>
            </a:extLst>
          </p:cNvPr>
          <p:cNvSpPr txBox="1"/>
          <p:nvPr/>
        </p:nvSpPr>
        <p:spPr>
          <a:xfrm>
            <a:off x="885370" y="406399"/>
            <a:ext cx="780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503B3-EC18-810D-0935-40C16C7B4AC9}"/>
              </a:ext>
            </a:extLst>
          </p:cNvPr>
          <p:cNvSpPr txBox="1"/>
          <p:nvPr/>
        </p:nvSpPr>
        <p:spPr>
          <a:xfrm>
            <a:off x="718456" y="1124857"/>
            <a:ext cx="81062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conventional machine learning (ML) approaches involve a broad range of motion sensors to capture ataxic movements.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ML is limited by feature selection, impacting accuracy.</a:t>
            </a: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is diverse sensor-based approaches enhance ataxia diagnosis.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DL combined with FL improves accuracy and data privacy.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indicate that the recurrence plot yields the highest validation accuracy (86.69%) with MobileNetV2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 diagnosing CA.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3268EC-2F7F-97D7-03FA-E1EA68E3EB38}"/>
              </a:ext>
            </a:extLst>
          </p:cNvPr>
          <p:cNvSpPr txBox="1"/>
          <p:nvPr/>
        </p:nvSpPr>
        <p:spPr>
          <a:xfrm>
            <a:off x="885371" y="384627"/>
            <a:ext cx="731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able I- &#10;Demographic Data of Participants">
            <a:extLst>
              <a:ext uri="{FF2B5EF4-FFF2-40B4-BE49-F238E27FC236}">
                <a16:creationId xmlns:a16="http://schemas.microsoft.com/office/drawing/2014/main" id="{4A67D432-6B33-8C01-7B7C-06AAEF764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6"/>
          <a:stretch/>
        </p:blipFill>
        <p:spPr bwMode="auto">
          <a:xfrm>
            <a:off x="6161314" y="1169019"/>
            <a:ext cx="2881086" cy="35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B9B85D-226B-6704-D206-A829343593F9}"/>
              </a:ext>
            </a:extLst>
          </p:cNvPr>
          <p:cNvSpPr txBox="1"/>
          <p:nvPr/>
        </p:nvSpPr>
        <p:spPr>
          <a:xfrm>
            <a:off x="885369" y="1104901"/>
            <a:ext cx="5116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in this study were provided by four clinics, located in three Australian states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time synchronized IMU sensors were attached in the midline to the back at the level of the fourth thoracic vertebra and the chest at the manubriosternal joint</a:t>
            </a: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IMU sensor recorded data for 30 seconds with the eyes open and 30 seconds with the eyes closed. The subject repeated the protocol with their feet together and apart.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B5A348-965B-21E9-A2D6-15FF54DF2375}"/>
              </a:ext>
            </a:extLst>
          </p:cNvPr>
          <p:cNvGrpSpPr/>
          <p:nvPr/>
        </p:nvGrpSpPr>
        <p:grpSpPr>
          <a:xfrm>
            <a:off x="918029" y="745365"/>
            <a:ext cx="8037285" cy="3878663"/>
            <a:chOff x="903515" y="745365"/>
            <a:chExt cx="8037285" cy="38786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5F7175-0AF5-3A3F-C0ED-845BDD7B8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6" t="21277" r="5905" b="14589"/>
            <a:stretch/>
          </p:blipFill>
          <p:spPr>
            <a:xfrm>
              <a:off x="903515" y="745365"/>
              <a:ext cx="7816600" cy="34111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250C24-6C0E-544D-D91F-7FFF7F6E6D66}"/>
                </a:ext>
              </a:extLst>
            </p:cNvPr>
            <p:cNvSpPr txBox="1"/>
            <p:nvPr/>
          </p:nvSpPr>
          <p:spPr>
            <a:xfrm>
              <a:off x="1034144" y="4347029"/>
              <a:ext cx="7906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           Federated Deep Learning scheme to diagnose CA with Inertial measurement unit (IMU) sensor.  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07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435E72-4ABE-0650-D22E-4A549D27DA3B}"/>
              </a:ext>
            </a:extLst>
          </p:cNvPr>
          <p:cNvSpPr txBox="1"/>
          <p:nvPr/>
        </p:nvSpPr>
        <p:spPr>
          <a:xfrm>
            <a:off x="3747104" y="506790"/>
            <a:ext cx="410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FDBBB-0EA5-DF16-CC6F-0C59DC0998A4}"/>
              </a:ext>
            </a:extLst>
          </p:cNvPr>
          <p:cNvSpPr txBox="1"/>
          <p:nvPr/>
        </p:nvSpPr>
        <p:spPr>
          <a:xfrm>
            <a:off x="762000" y="1262742"/>
            <a:ext cx="7808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Pre-Processing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Interpolating and sliding a fixed-sized window with two second overlapping was used to pre-process the raw data.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Transformation Techniques</a:t>
            </a:r>
          </a:p>
        </p:txBody>
      </p:sp>
      <p:pic>
        <p:nvPicPr>
          <p:cNvPr id="3078" name="Picture 6" descr="Fig. 2. - Recurrence plot pattern matrix. (a) Original RP. (b) Modified RP. (c) The final RP image to train the models by combining three axes.">
            <a:extLst>
              <a:ext uri="{FF2B5EF4-FFF2-40B4-BE49-F238E27FC236}">
                <a16:creationId xmlns:a16="http://schemas.microsoft.com/office/drawing/2014/main" id="{7948F1B4-BD0C-1612-5BB6-CB8A9DFE1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68" y="3178629"/>
            <a:ext cx="2648403" cy="16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g. 3. - Melspectrogram pattern matrix, accelerometer, Anterior-Posterior axis. (a) Original melspectrogram. (b) Merging three melspectrograms horizontally to create input image training DL models.">
            <a:extLst>
              <a:ext uri="{FF2B5EF4-FFF2-40B4-BE49-F238E27FC236}">
                <a16:creationId xmlns:a16="http://schemas.microsoft.com/office/drawing/2014/main" id="{468EDC8B-468E-49BA-E39C-498A6CBF2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04" y="3178629"/>
            <a:ext cx="2492829" cy="16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ig. 4. - Poincaré Plot image transformation. (a) Poincaré Plot of one representative individual. (b) Three axes stack horizontally as input image to train and test DL models.">
            <a:extLst>
              <a:ext uri="{FF2B5EF4-FFF2-40B4-BE49-F238E27FC236}">
                <a16:creationId xmlns:a16="http://schemas.microsoft.com/office/drawing/2014/main" id="{848A69F9-A7AD-3144-0CAB-B942BC4D6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11" y="3178630"/>
            <a:ext cx="2492829" cy="16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27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435E72-4ABE-0650-D22E-4A549D27DA3B}"/>
              </a:ext>
            </a:extLst>
          </p:cNvPr>
          <p:cNvSpPr txBox="1"/>
          <p:nvPr/>
        </p:nvSpPr>
        <p:spPr>
          <a:xfrm>
            <a:off x="3505200" y="141794"/>
            <a:ext cx="4044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Methods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FDBBB-0EA5-DF16-CC6F-0C59DC0998A4}"/>
              </a:ext>
            </a:extLst>
          </p:cNvPr>
          <p:cNvSpPr txBox="1"/>
          <p:nvPr/>
        </p:nvSpPr>
        <p:spPr>
          <a:xfrm>
            <a:off x="725714" y="674914"/>
            <a:ext cx="788851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ResNet101V2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>
              <a:buClr>
                <a:schemeClr val="bg1"/>
              </a:buClr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  <a:p>
            <a:pPr>
              <a:buClr>
                <a:schemeClr val="bg1"/>
              </a:buClr>
            </a:pP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is employed to reuse pre-existing knowledge when data is limited, with a pre-trained model as a fixed feature extractor.</a:t>
            </a: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fully connected layer is replaced with trainable layers to distinguish ataxia from healthy controls in a diagnosis-specific setup.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1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435E72-4ABE-0650-D22E-4A549D27DA3B}"/>
              </a:ext>
            </a:extLst>
          </p:cNvPr>
          <p:cNvSpPr txBox="1"/>
          <p:nvPr/>
        </p:nvSpPr>
        <p:spPr>
          <a:xfrm>
            <a:off x="3408437" y="193523"/>
            <a:ext cx="410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1DFB4-8013-13FA-8E87-248B088A8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22" t="18107" r="13796" b="8313"/>
          <a:stretch/>
        </p:blipFill>
        <p:spPr>
          <a:xfrm>
            <a:off x="2789766" y="778298"/>
            <a:ext cx="3564467" cy="42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XL by Slidesgo</Template>
  <TotalTime>1029</TotalTime>
  <Words>650</Words>
  <Application>Microsoft Office PowerPoint</Application>
  <PresentationFormat>On-screen Show (16:9)</PresentationFormat>
  <Paragraphs>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Livvic</vt:lpstr>
      <vt:lpstr>Times New Roman</vt:lpstr>
      <vt:lpstr>Roboto Condensed</vt:lpstr>
      <vt:lpstr>Squada One</vt:lpstr>
      <vt:lpstr>Wingdings</vt:lpstr>
      <vt:lpstr>Arial</vt:lpstr>
      <vt:lpstr>Tech Startup XL by Slidesgo</vt:lpstr>
      <vt:lpstr>Federated Deep Learning for the Diagnosis of Cerebellar Ataxia: Privacy Preservation and Auto-Crafted Feature Extractor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Deep Learning for the Diagnosis of Cerebellar Ataxia: Privacy Preservation and Auto-Crafted Feature Extractor</dc:title>
  <dc:creator>Nishmitha Bhandary</dc:creator>
  <cp:lastModifiedBy>nishmithaperdoor@gmail.com</cp:lastModifiedBy>
  <cp:revision>10</cp:revision>
  <dcterms:created xsi:type="dcterms:W3CDTF">2023-10-24T11:47:38Z</dcterms:created>
  <dcterms:modified xsi:type="dcterms:W3CDTF">2023-10-25T04:59:23Z</dcterms:modified>
</cp:coreProperties>
</file>