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261"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68"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900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145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314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0694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28310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495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If you don’t already have one, sign up for a Twitter account.</a:t>
            </a:r>
          </a:p>
          <a:p>
            <a:endParaRPr lang="en-US" sz="2000" dirty="0"/>
          </a:p>
          <a:p>
            <a:r>
              <a:rPr lang="en-US" sz="2000" dirty="0"/>
              <a:t>Pick your user name carefully,</a:t>
            </a:r>
            <a:r>
              <a:rPr lang="en-US" sz="2000" baseline="0" dirty="0"/>
              <a:t> because you will be stuck with it.</a:t>
            </a:r>
          </a:p>
          <a:p>
            <a:endParaRPr lang="en-US" sz="2000" baseline="0" dirty="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43587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a:t>We present Twitter’s major features by looking at the </a:t>
            </a:r>
            <a:r>
              <a:rPr lang="en-US" sz="2000" i="1" baseline="0" dirty="0"/>
              <a:t>home</a:t>
            </a:r>
            <a:r>
              <a:rPr lang="en-US" sz="2000" i="0" baseline="0" dirty="0"/>
              <a:t>,</a:t>
            </a:r>
            <a:r>
              <a:rPr lang="en-US" sz="2000" i="1" baseline="0" dirty="0"/>
              <a:t> discover </a:t>
            </a:r>
            <a:r>
              <a:rPr lang="en-US" sz="2000" i="0" baseline="0" dirty="0"/>
              <a:t>and </a:t>
            </a:r>
            <a:r>
              <a:rPr lang="en-US" sz="2000" i="1" baseline="0" dirty="0"/>
              <a:t>connect</a:t>
            </a:r>
            <a:r>
              <a:rPr lang="en-US" sz="2000" baseline="0" dirty="0"/>
              <a:t> views as well as the user’s </a:t>
            </a:r>
            <a:r>
              <a:rPr lang="en-US" sz="2000" i="1" baseline="0" dirty="0"/>
              <a:t>profile</a:t>
            </a:r>
            <a:r>
              <a:rPr lang="en-US" sz="2000" baseline="0" dirty="0"/>
              <a:t> view. </a:t>
            </a:r>
          </a:p>
          <a:p>
            <a:endParaRPr lang="en-US" sz="2000" baseline="0" dirty="0"/>
          </a:p>
          <a:p>
            <a:r>
              <a:rPr lang="en-US" sz="2000" dirty="0"/>
              <a:t>We will see that Twitter has evolved over the</a:t>
            </a:r>
            <a:r>
              <a:rPr lang="en-US" sz="2000" baseline="0" dirty="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206973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Pause and watch this</a:t>
            </a:r>
            <a:r>
              <a:rPr lang="en-US" sz="2000" baseline="0" dirty="0"/>
              <a:t> video.</a:t>
            </a:r>
          </a:p>
          <a:p>
            <a:endParaRPr lang="en-US" sz="2000" baseline="0" dirty="0"/>
          </a:p>
          <a:p>
            <a:r>
              <a:rPr lang="en-US" sz="2000" baseline="0" dirty="0"/>
              <a:t>It will show you how you can search for tweets.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423996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Two</a:t>
            </a:r>
            <a:r>
              <a:rPr lang="en-US" sz="2000" baseline="0" dirty="0"/>
              <a:t> special characters, @ and #, were used in the search video.</a:t>
            </a:r>
          </a:p>
          <a:p>
            <a:endParaRPr lang="en-US" sz="2000" baseline="0" dirty="0"/>
          </a:p>
          <a:p>
            <a:r>
              <a:rPr lang="en-US" sz="2000" dirty="0"/>
              <a:t>We mentioned</a:t>
            </a:r>
            <a:r>
              <a:rPr lang="en-US" sz="2000" baseline="0" dirty="0"/>
              <a:t> earlier that, if you reply to a tweet, you send a message to the person who posted it.</a:t>
            </a:r>
          </a:p>
          <a:p>
            <a:endParaRPr lang="en-US" sz="2000" baseline="0" dirty="0"/>
          </a:p>
          <a:p>
            <a:r>
              <a:rPr lang="en-US" sz="2000" baseline="0" dirty="0"/>
              <a:t>Personal identifiers begin with an at sign (@) followed by the name of the Twitter user.</a:t>
            </a:r>
          </a:p>
          <a:p>
            <a:endParaRPr lang="en-US" sz="2000" baseline="0" dirty="0"/>
          </a:p>
          <a:p>
            <a:r>
              <a:rPr lang="en-US" sz="2000" baseline="0" dirty="0" err="1"/>
              <a:t>Hashtags</a:t>
            </a:r>
            <a:r>
              <a:rPr lang="en-US" sz="2000" baseline="0" dirty="0"/>
              <a:t> are terms that are preceded by the number or hash sign  (#).</a:t>
            </a:r>
          </a:p>
          <a:p>
            <a:endParaRPr lang="en-US" sz="2000" baseline="0" dirty="0"/>
          </a:p>
          <a:p>
            <a:r>
              <a:rPr lang="en-US" sz="2000" baseline="0" dirty="0"/>
              <a:t>If everyone agrees to include a certain </a:t>
            </a:r>
            <a:r>
              <a:rPr lang="en-US" sz="2000" baseline="0" dirty="0" err="1"/>
              <a:t>hashtag</a:t>
            </a:r>
            <a:r>
              <a:rPr lang="en-US" sz="2000" baseline="0" dirty="0"/>
              <a:t> in their tweets on a given topic, it will be easy to retrieve them.</a:t>
            </a:r>
          </a:p>
          <a:p>
            <a:endParaRPr lang="en-US" sz="2000" baseline="0" dirty="0"/>
          </a:p>
          <a:p>
            <a:r>
              <a:rPr lang="en-US" sz="2000" baseline="0" dirty="0"/>
              <a:t>Let’s look at a </a:t>
            </a:r>
            <a:r>
              <a:rPr lang="en-US" sz="2000" baseline="0" dirty="0" err="1"/>
              <a:t>hashtag</a:t>
            </a:r>
            <a:r>
              <a:rPr lang="en-US" sz="2000" baseline="0" dirty="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21005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17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61813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028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72674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5803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139176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234200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079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9652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69328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393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4969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431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800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97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9125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552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6341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161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91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601467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4796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133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607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6960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200870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10/10/22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twitter.com/rest/public/search" TargetMode="External"/><Relationship Id="rId4" Type="http://schemas.openxmlformats.org/officeDocument/2006/relationships/hyperlink" Target="https://dev.twitter.com/rest/publ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i.twitter.com/1.1/statuses/user_timeline.js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commoncraft.com/twitter-search" TargetMode="External"/><Relationship Id="rId3" Type="http://schemas.openxmlformats.org/officeDocument/2006/relationships/hyperlink" Target="http://screencast.com/t/Sf1wAW8ta" TargetMode="External"/><Relationship Id="rId7" Type="http://schemas.openxmlformats.org/officeDocument/2006/relationships/hyperlink" Target="http://business.twitter.com/" TargetMode="External"/><Relationship Id="rId2" Type="http://schemas.openxmlformats.org/officeDocument/2006/relationships/hyperlink" Target="https://support.twitter.com/" TargetMode="External"/><Relationship Id="rId1" Type="http://schemas.openxmlformats.org/officeDocument/2006/relationships/slideLayout" Target="../slideLayouts/slideLayout7.xml"/><Relationship Id="rId6" Type="http://schemas.openxmlformats.org/officeDocument/2006/relationships/hyperlink" Target="http://www.onthemedia.org/transcripts/2008/08/22/06" TargetMode="External"/><Relationship Id="rId5" Type="http://schemas.openxmlformats.org/officeDocument/2006/relationships/hyperlink" Target="http://yourtech.typepad.com/twitinbiz/" TargetMode="External"/><Relationship Id="rId10" Type="http://schemas.openxmlformats.org/officeDocument/2006/relationships/hyperlink" Target="http://cis275topics.blogspot.com/2010/09/evolution-and-impact-of-twitter.html" TargetMode="External"/><Relationship Id="rId4" Type="http://schemas.openxmlformats.org/officeDocument/2006/relationships/hyperlink" Target="http://bit.ly/fQ3pbK" TargetMode="External"/><Relationship Id="rId9" Type="http://schemas.openxmlformats.org/officeDocument/2006/relationships/hyperlink" Target="http://cis275topics.blogspot.com/2010/09/how-social-media-can-make-history.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en.wikipedia.org/wiki/Class_diagram" TargetMode="External"/><Relationship Id="rId3" Type="http://schemas.openxmlformats.org/officeDocument/2006/relationships/hyperlink" Target="http://en.wikipedia.org/wiki/Barker%27s_Notation" TargetMode="External"/><Relationship Id="rId7" Type="http://schemas.openxmlformats.org/officeDocument/2006/relationships/hyperlink" Target="http://en.wikipedia.org/wiki/Jean-Raymond_Abrial" TargetMode="External"/><Relationship Id="rId2" Type="http://schemas.openxmlformats.org/officeDocument/2006/relationships/hyperlink" Target="http://en.wikipedia.org/wiki/Bachman_diagram" TargetMode="External"/><Relationship Id="rId1" Type="http://schemas.openxmlformats.org/officeDocument/2006/relationships/slideLayout" Target="../slideLayouts/slideLayout2.xml"/><Relationship Id="rId6" Type="http://schemas.openxmlformats.org/officeDocument/2006/relationships/hyperlink" Target="http://en.wikipedia.org/w/index.php?title=Min-Max-Notation&amp;action=edit&amp;redlink=1" TargetMode="External"/><Relationship Id="rId5" Type="http://schemas.openxmlformats.org/officeDocument/2006/relationships/hyperlink" Target="http://en.wikipedia.org/wiki/James_Martin_(author)" TargetMode="External"/><Relationship Id="rId10" Type="http://schemas.openxmlformats.org/officeDocument/2006/relationships/hyperlink" Target="http://en.wikipedia.org/wiki/Object-Role_Modeling" TargetMode="External"/><Relationship Id="rId4" Type="http://schemas.openxmlformats.org/officeDocument/2006/relationships/hyperlink" Target="http://en.wikipedia.org/wiki/EXPRESS_(data_modeling_language)" TargetMode="External"/><Relationship Id="rId9" Type="http://schemas.openxmlformats.org/officeDocument/2006/relationships/hyperlink" Target="http://en.wikipedia.org/wiki/Meri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Erd-entity-relationship-example1.svg"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a:bodyPr>
          <a:lstStyle/>
          <a:p>
            <a:r>
              <a:rPr lang="en-US" dirty="0"/>
              <a:t>DAMG 6210</a:t>
            </a:r>
            <a:br>
              <a:rPr lang="en-US" dirty="0">
                <a:ea typeface="ＭＳ Ｐゴシック" panose="020B0600070205080204" pitchFamily="34" charset="-128"/>
              </a:rPr>
            </a:br>
            <a:r>
              <a:rPr lang="en-US" dirty="0"/>
              <a:t>Database Design</a:t>
            </a:r>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t>@</a:t>
            </a:r>
            <a:r>
              <a:rPr lang="en-US" sz="3200" dirty="0" err="1"/>
              <a:t>NikBearBrown</a:t>
            </a:r>
            <a:endParaRPr lang="en-US" sz="3200" dirty="0">
              <a:ea typeface="ＭＳ Ｐゴシック" panose="020B0600070205080204" pitchFamily="34" charset="-128"/>
            </a:endParaRPr>
          </a:p>
          <a:p>
            <a:r>
              <a:rPr lang="en-US" sz="3200" dirty="0"/>
              <a:t>Entity Relationship Model (ERM)</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78231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a:solidFill>
                  <a:srgbClr val="000000"/>
                </a:solidFill>
                <a:latin typeface="+mj-lt"/>
              </a:rPr>
              <a:t>SHOULD BE:</a:t>
            </a:r>
          </a:p>
          <a:p>
            <a:pPr lvl="1">
              <a:buFont typeface="Courier New" panose="02070309020205020404" pitchFamily="49" charset="0"/>
              <a:buChar char="o"/>
              <a:defRPr/>
            </a:pPr>
            <a:r>
              <a:rPr lang="en-US" sz="2800" dirty="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a:solidFill>
                  <a:srgbClr val="000000"/>
                </a:solidFill>
                <a:latin typeface="+mj-lt"/>
              </a:rPr>
              <a:t>An object that we are trying to model</a:t>
            </a:r>
          </a:p>
          <a:p>
            <a:pPr>
              <a:buFont typeface="Courier New" panose="02070309020205020404" pitchFamily="49" charset="0"/>
              <a:buChar char="o"/>
              <a:defRPr/>
            </a:pPr>
            <a:r>
              <a:rPr lang="en-US" dirty="0">
                <a:solidFill>
                  <a:srgbClr val="000000"/>
                </a:solidFill>
                <a:latin typeface="+mj-lt"/>
              </a:rPr>
              <a:t>SHOULD NOT BE:</a:t>
            </a:r>
          </a:p>
          <a:p>
            <a:pPr lvl="1">
              <a:buFont typeface="Courier New" panose="02070309020205020404" pitchFamily="49" charset="0"/>
              <a:buChar char="o"/>
              <a:defRPr/>
            </a:pPr>
            <a:r>
              <a:rPr lang="en-US" sz="2800" dirty="0">
                <a:solidFill>
                  <a:srgbClr val="000000"/>
                </a:solidFill>
                <a:latin typeface="+mj-lt"/>
              </a:rPr>
              <a:t>A user of the database system </a:t>
            </a:r>
          </a:p>
          <a:p>
            <a:pPr lvl="1">
              <a:buFont typeface="Courier New" panose="02070309020205020404" pitchFamily="49" charset="0"/>
              <a:buChar char="o"/>
              <a:defRPr/>
            </a:pPr>
            <a:r>
              <a:rPr lang="en-US" sz="2800" dirty="0">
                <a:solidFill>
                  <a:srgbClr val="000000"/>
                </a:solidFill>
                <a:latin typeface="+mj-lt"/>
              </a:rPr>
              <a:t>An output of the database system (e.g., a report)</a:t>
            </a:r>
          </a:p>
        </p:txBody>
      </p:sp>
    </p:spTree>
    <p:extLst>
      <p:ext uri="{BB962C8B-B14F-4D97-AF65-F5344CB8AC3E}">
        <p14:creationId xmlns:p14="http://schemas.microsoft.com/office/powerpoint/2010/main" val="15735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a:solidFill>
                  <a:srgbClr val="CD0000"/>
                </a:solidFill>
              </a:rPr>
              <a:t>ERM Definitions</a:t>
            </a:r>
          </a:p>
        </p:txBody>
      </p:sp>
      <p:sp>
        <p:nvSpPr>
          <p:cNvPr id="12291" name="Rectangle 3"/>
          <p:cNvSpPr>
            <a:spLocks noGrp="1" noChangeArrowheads="1"/>
          </p:cNvSpPr>
          <p:nvPr>
            <p:ph type="body"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an abstract world.</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416722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type="body"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047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type="body"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person, tweet, company, event, film  (a thing, a noun)</a:t>
            </a:r>
            <a:endParaRPr lang="en-US" altLang="en-US" dirty="0">
              <a:latin typeface="+mj-lt"/>
            </a:endParaRPr>
          </a:p>
          <a:p>
            <a:r>
              <a:rPr lang="en-US" altLang="en-US" dirty="0">
                <a:latin typeface="+mj-lt"/>
              </a:rPr>
              <a:t>Entities have </a:t>
            </a:r>
            <a:r>
              <a:rPr lang="en-US" altLang="en-US" i="1" dirty="0">
                <a:latin typeface="+mj-lt"/>
              </a:rPr>
              <a:t>attributes</a:t>
            </a:r>
          </a:p>
          <a:p>
            <a:pPr lvl="1"/>
            <a:r>
              <a:rPr lang="en-US" altLang="en-US" dirty="0">
                <a:latin typeface="+mj-lt"/>
              </a:rPr>
              <a:t>Example: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tweets</a:t>
            </a:r>
          </a:p>
        </p:txBody>
      </p:sp>
    </p:spTree>
    <p:extLst>
      <p:ext uri="{BB962C8B-B14F-4D97-AF65-F5344CB8AC3E}">
        <p14:creationId xmlns:p14="http://schemas.microsoft.com/office/powerpoint/2010/main" val="420924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type="body"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3124107708"/>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Example - Twitter</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latin typeface="+mj-lt"/>
              </a:rPr>
              <a:t>We want to model a </a:t>
            </a:r>
            <a:r>
              <a:rPr lang="en-US" altLang="en-US" dirty="0" err="1">
                <a:latin typeface="+mj-lt"/>
              </a:rPr>
              <a:t>Twiiter</a:t>
            </a:r>
            <a:r>
              <a:rPr lang="en-US" altLang="en-US" dirty="0">
                <a:latin typeface="+mj-lt"/>
              </a:rPr>
              <a:t> user and a tweet?</a:t>
            </a:r>
          </a:p>
          <a:p>
            <a:r>
              <a:rPr lang="en-US" altLang="en-US" dirty="0">
                <a:solidFill>
                  <a:srgbClr val="CD0000"/>
                </a:solidFill>
                <a:latin typeface="+mj-lt"/>
              </a:rPr>
              <a:t>Entities?</a:t>
            </a:r>
          </a:p>
          <a:p>
            <a:r>
              <a:rPr lang="en-US" altLang="en-US" dirty="0">
                <a:solidFill>
                  <a:srgbClr val="CD0000"/>
                </a:solidFill>
                <a:latin typeface="+mj-lt"/>
              </a:rPr>
              <a:t>Entity Sets?</a:t>
            </a:r>
          </a:p>
          <a:p>
            <a:r>
              <a:rPr lang="en-US" altLang="en-US" dirty="0">
                <a:latin typeface="+mj-lt"/>
              </a:rPr>
              <a:t>entity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7458441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https://dev.twitter.com/rest/public</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https://dev.twitter.com/rest/public/search</a:t>
            </a: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94956787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 JSON</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https://dev.twitter.com/rest/reference/get/statuses/user_timeline</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https://api.twitter.com/1.1/statuses/user_timeline.json</a:t>
            </a:r>
            <a:endParaRPr lang="en-US" dirty="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67835799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p>
          <a:p>
            <a:r>
              <a:rPr lang="en-US" altLang="en-US" sz="3000" dirty="0">
                <a:latin typeface="+mj-lt"/>
              </a:rPr>
              <a:t>Entity 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64664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72494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36420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a:solidFill>
                  <a:srgbClr val="CD0000"/>
                </a:solidFill>
                <a:latin typeface="+mj-lt"/>
              </a:rPr>
              <a:t>Twitter Resources</a:t>
            </a:r>
          </a:p>
        </p:txBody>
      </p:sp>
    </p:spTree>
    <p:extLst>
      <p:ext uri="{BB962C8B-B14F-4D97-AF65-F5344CB8AC3E}">
        <p14:creationId xmlns:p14="http://schemas.microsoft.com/office/powerpoint/2010/main" val="198726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type="body"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6052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43463562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9221" name="Rectangle 5"/>
          <p:cNvSpPr>
            <a:spLocks noGrp="1" noChangeArrowheads="1"/>
          </p:cNvSpPr>
          <p:nvPr>
            <p:ph type="body"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Miley works in the Music Store.</a:t>
            </a: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59570921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Banks have customers, teachers have students)</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00860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3361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type="body"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a:latin typeface="+mj-lt"/>
              </a:rPr>
              <a:t>  DB 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a:latin typeface="+mj-lt"/>
              </a:rPr>
              <a:t> Easier 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a:latin typeface="+mj-lt"/>
              </a:rPr>
              <a:t>  Conceptual 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a:latin typeface="+mj-lt"/>
              </a:rPr>
              <a:t>   Internal 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196592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 Relation</a:t>
            </a:r>
          </a:p>
        </p:txBody>
      </p:sp>
      <p:sp>
        <p:nvSpPr>
          <p:cNvPr id="150532" name="Rectangle 4"/>
          <p:cNvSpPr>
            <a:spLocks noGrp="1" noChangeArrowheads="1"/>
          </p:cNvSpPr>
          <p:nvPr>
            <p:ph type="body" idx="4294967295"/>
          </p:nvPr>
        </p:nvSpPr>
        <p:spPr>
          <a:xfrm>
            <a:off x="1461246" y="1402884"/>
            <a:ext cx="9941859" cy="4724400"/>
          </a:xfrm>
        </p:spPr>
        <p:txBody>
          <a:bodyPr>
            <a:normAutofit/>
          </a:bodyPr>
          <a:lstStyle/>
          <a:p>
            <a:pPr eaLnBrk="1" hangingPunct="1"/>
            <a:r>
              <a:rPr lang="en-GB" altLang="en-US" dirty="0">
                <a:latin typeface="+mj-lt"/>
              </a:rPr>
              <a:t>Consider two sets, </a:t>
            </a:r>
            <a:r>
              <a:rPr lang="en-GB" altLang="en-US" i="1" dirty="0">
                <a:latin typeface="+mj-lt"/>
              </a:rPr>
              <a:t>D</a:t>
            </a:r>
            <a:r>
              <a:rPr lang="en-GB" altLang="en-US" baseline="-25000" dirty="0">
                <a:latin typeface="+mj-lt"/>
              </a:rPr>
              <a:t>1</a:t>
            </a:r>
            <a:r>
              <a:rPr lang="en-GB" altLang="en-US" dirty="0">
                <a:latin typeface="+mj-lt"/>
              </a:rPr>
              <a:t> &amp; </a:t>
            </a:r>
            <a:r>
              <a:rPr lang="en-GB" altLang="en-US" i="1" dirty="0">
                <a:latin typeface="+mj-lt"/>
              </a:rPr>
              <a:t>D</a:t>
            </a:r>
            <a:r>
              <a:rPr lang="en-GB" altLang="en-US" baseline="-25000" dirty="0">
                <a:latin typeface="+mj-lt"/>
              </a:rPr>
              <a:t>2</a:t>
            </a:r>
            <a:r>
              <a:rPr lang="en-GB" altLang="en-US" dirty="0">
                <a:latin typeface="+mj-lt"/>
              </a:rPr>
              <a:t>, where </a:t>
            </a:r>
            <a:r>
              <a:rPr lang="en-GB" altLang="en-US" i="1" dirty="0">
                <a:latin typeface="+mj-lt"/>
              </a:rPr>
              <a:t>D</a:t>
            </a:r>
            <a:r>
              <a:rPr lang="en-GB" altLang="en-US" baseline="-25000" dirty="0">
                <a:latin typeface="+mj-lt"/>
              </a:rPr>
              <a:t>1</a:t>
            </a:r>
            <a:r>
              <a:rPr lang="en-GB" altLang="en-US" dirty="0">
                <a:latin typeface="+mj-lt"/>
              </a:rPr>
              <a:t> = {2, 4} and  </a:t>
            </a:r>
            <a:r>
              <a:rPr lang="en-GB" altLang="en-US" i="1" dirty="0">
                <a:latin typeface="+mj-lt"/>
              </a:rPr>
              <a:t>D</a:t>
            </a:r>
            <a:r>
              <a:rPr lang="en-GB" altLang="en-US" baseline="-25000" dirty="0">
                <a:latin typeface="+mj-lt"/>
              </a:rPr>
              <a:t>2</a:t>
            </a:r>
            <a:r>
              <a:rPr lang="en-GB" altLang="en-US" dirty="0">
                <a:latin typeface="+mj-lt"/>
              </a:rPr>
              <a:t> = {1, 3, 5}. </a:t>
            </a:r>
          </a:p>
          <a:p>
            <a:pPr eaLnBrk="1" hangingPunct="1"/>
            <a:r>
              <a:rPr lang="en-GB" altLang="en-US" dirty="0">
                <a:latin typeface="+mj-lt"/>
              </a:rPr>
              <a:t>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is set of all ordered pairs, where first element is member of </a:t>
            </a:r>
            <a:r>
              <a:rPr lang="en-GB" altLang="en-US" i="1" dirty="0">
                <a:latin typeface="+mj-lt"/>
              </a:rPr>
              <a:t>D</a:t>
            </a:r>
            <a:r>
              <a:rPr lang="en-GB" altLang="en-US" baseline="-25000" dirty="0">
                <a:latin typeface="+mj-lt"/>
              </a:rPr>
              <a:t>1</a:t>
            </a:r>
            <a:r>
              <a:rPr lang="en-GB" altLang="en-US" dirty="0">
                <a:latin typeface="+mj-lt"/>
              </a:rPr>
              <a:t> and second element is member of </a:t>
            </a:r>
            <a:r>
              <a:rPr lang="en-GB" altLang="en-US" i="1" dirty="0">
                <a:latin typeface="+mj-lt"/>
              </a:rPr>
              <a:t>D</a:t>
            </a:r>
            <a:r>
              <a:rPr lang="en-GB" altLang="en-US" baseline="-25000" dirty="0">
                <a:latin typeface="+mj-lt"/>
              </a:rPr>
              <a:t>2</a:t>
            </a:r>
            <a:r>
              <a:rPr lang="en-GB" altLang="en-US" dirty="0">
                <a:latin typeface="+mj-lt"/>
              </a:rPr>
              <a:t>. </a:t>
            </a:r>
          </a:p>
          <a:p>
            <a:pPr lvl="2">
              <a:lnSpc>
                <a:spcPct val="190000"/>
              </a:lnSpc>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{(2, 1), (2, 3), (2, 5), (4, 1), (4, 3), (4, 5)}</a:t>
            </a:r>
          </a:p>
          <a:p>
            <a:pPr eaLnBrk="1" hangingPunct="1">
              <a:lnSpc>
                <a:spcPct val="70000"/>
              </a:lnSpc>
            </a:pPr>
            <a:endParaRPr lang="en-GB" altLang="en-US" dirty="0">
              <a:latin typeface="+mj-lt"/>
            </a:endParaRPr>
          </a:p>
          <a:p>
            <a:pPr eaLnBrk="1" hangingPunct="1"/>
            <a:r>
              <a:rPr lang="en-GB" altLang="en-US" dirty="0">
                <a:latin typeface="+mj-lt"/>
              </a:rPr>
              <a:t>Alternative way is to find all combinations of elements with first from </a:t>
            </a:r>
            <a:r>
              <a:rPr lang="en-GB" altLang="en-US" i="1" dirty="0">
                <a:latin typeface="+mj-lt"/>
              </a:rPr>
              <a:t>D</a:t>
            </a:r>
            <a:r>
              <a:rPr lang="en-GB" altLang="en-US" baseline="-25000" dirty="0">
                <a:latin typeface="+mj-lt"/>
              </a:rPr>
              <a:t>1</a:t>
            </a:r>
            <a:r>
              <a:rPr lang="en-GB" altLang="en-US" dirty="0">
                <a:latin typeface="+mj-lt"/>
              </a:rPr>
              <a:t> and second from </a:t>
            </a:r>
            <a:r>
              <a:rPr lang="en-GB" altLang="en-US" i="1" dirty="0">
                <a:latin typeface="+mj-lt"/>
              </a:rPr>
              <a:t>D</a:t>
            </a:r>
            <a:r>
              <a:rPr lang="en-GB" altLang="en-US" baseline="-25000" dirty="0">
                <a:latin typeface="+mj-lt"/>
              </a:rPr>
              <a:t>2</a:t>
            </a:r>
            <a:r>
              <a:rPr lang="en-GB" altLang="en-US" dirty="0">
                <a:latin typeface="+mj-lt"/>
              </a:rPr>
              <a:t>. </a:t>
            </a:r>
          </a:p>
        </p:txBody>
      </p:sp>
    </p:spTree>
    <p:extLst>
      <p:ext uri="{BB962C8B-B14F-4D97-AF65-F5344CB8AC3E}">
        <p14:creationId xmlns:p14="http://schemas.microsoft.com/office/powerpoint/2010/main" val="22613127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a:latin typeface="+mj-lt"/>
              </a:rPr>
              <a:t>Any subset of Cartesian product is a relation; e.g.</a:t>
            </a:r>
          </a:p>
          <a:p>
            <a:pPr lvl="1">
              <a:spcBef>
                <a:spcPts val="600"/>
              </a:spcBef>
              <a:spcAft>
                <a:spcPts val="600"/>
              </a:spcAft>
              <a:buNone/>
            </a:pPr>
            <a:r>
              <a:rPr lang="en-GB" altLang="en-US" sz="2800" i="1" noProof="1">
                <a:latin typeface="+mj-lt"/>
              </a:rPr>
              <a:t>	R</a:t>
            </a:r>
            <a:r>
              <a:rPr lang="en-GB" altLang="en-US" sz="2800" noProof="1">
                <a:latin typeface="+mj-lt"/>
              </a:rPr>
              <a:t> = {(2, 1), (4, 1)}</a:t>
            </a:r>
          </a:p>
          <a:p>
            <a:pPr eaLnBrk="1" hangingPunct="1"/>
            <a:r>
              <a:rPr lang="en-GB" altLang="en-US" dirty="0">
                <a:latin typeface="+mj-lt"/>
              </a:rPr>
              <a:t>May specify which pairs are in relation using some condition for selection; e.g.</a:t>
            </a:r>
          </a:p>
          <a:p>
            <a:pPr lvl="1" eaLnBrk="1" hangingPunct="1"/>
            <a:r>
              <a:rPr lang="en-GB" altLang="en-US" sz="2800" dirty="0">
                <a:latin typeface="+mj-lt"/>
              </a:rPr>
              <a:t>second element is 1:</a:t>
            </a:r>
          </a:p>
          <a:p>
            <a:pPr lvl="1">
              <a:spcBef>
                <a:spcPts val="600"/>
              </a:spcBef>
              <a:spcAft>
                <a:spcPts val="600"/>
              </a:spcAft>
              <a:buNone/>
            </a:pPr>
            <a:r>
              <a:rPr lang="en-GB" altLang="en-US" sz="2800" i="1" noProof="1">
                <a:latin typeface="+mj-lt"/>
              </a:rPr>
              <a:t>	R</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y</a:t>
            </a:r>
            <a:r>
              <a:rPr lang="en-GB" altLang="en-US" sz="2800" noProof="1">
                <a:latin typeface="+mj-lt"/>
              </a:rPr>
              <a:t> = 1}</a:t>
            </a:r>
            <a:endParaRPr lang="en-GB" altLang="en-US" sz="2800" dirty="0">
              <a:latin typeface="+mj-lt"/>
            </a:endParaRPr>
          </a:p>
          <a:p>
            <a:pPr lvl="1" eaLnBrk="1" hangingPunct="1"/>
            <a:r>
              <a:rPr lang="en-GB" altLang="en-US" sz="2800" dirty="0">
                <a:latin typeface="+mj-lt"/>
              </a:rPr>
              <a:t>first element is always twice the second:</a:t>
            </a:r>
          </a:p>
          <a:p>
            <a:pPr lvl="1">
              <a:spcBef>
                <a:spcPts val="600"/>
              </a:spcBef>
              <a:spcAft>
                <a:spcPts val="600"/>
              </a:spcAft>
              <a:buNone/>
            </a:pPr>
            <a:r>
              <a:rPr lang="en-GB" altLang="en-US" sz="2800" i="1" noProof="1">
                <a:latin typeface="+mj-lt"/>
              </a:rPr>
              <a:t>	S</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x</a:t>
            </a:r>
            <a:r>
              <a:rPr lang="en-GB" altLang="en-US" sz="2800" noProof="1">
                <a:latin typeface="+mj-lt"/>
              </a:rPr>
              <a:t> = 2</a:t>
            </a:r>
            <a:r>
              <a:rPr lang="en-GB" altLang="en-US" sz="2800" i="1" noProof="1">
                <a:latin typeface="+mj-lt"/>
              </a:rPr>
              <a:t>y</a:t>
            </a:r>
            <a:r>
              <a:rPr lang="en-GB" altLang="en-US" sz="2800" noProof="1">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6121179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a:latin typeface="+mj-lt"/>
              </a:rPr>
              <a:t>Consider three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a:t>
            </a:r>
            <a:r>
              <a:rPr lang="en-GB" altLang="en-US" i="1" dirty="0">
                <a:latin typeface="+mj-lt"/>
              </a:rPr>
              <a:t>D</a:t>
            </a:r>
            <a:r>
              <a:rPr lang="en-GB" altLang="en-US" baseline="-25000" dirty="0">
                <a:latin typeface="+mj-lt"/>
              </a:rPr>
              <a:t>3</a:t>
            </a:r>
            <a:r>
              <a:rPr lang="en-GB" altLang="en-US" dirty="0">
                <a:latin typeface="+mj-lt"/>
              </a:rPr>
              <a:t> with 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 </a:t>
            </a:r>
            <a:r>
              <a:rPr lang="en-GB" altLang="en-US" i="1" dirty="0">
                <a:latin typeface="+mj-lt"/>
              </a:rPr>
              <a:t>D</a:t>
            </a:r>
            <a:r>
              <a:rPr lang="en-GB" altLang="en-US" baseline="-25000" dirty="0">
                <a:latin typeface="+mj-lt"/>
              </a:rPr>
              <a:t>3</a:t>
            </a:r>
            <a:r>
              <a:rPr lang="en-GB" altLang="en-US" dirty="0">
                <a:latin typeface="+mj-lt"/>
              </a:rPr>
              <a:t>; e.g.</a:t>
            </a:r>
          </a:p>
          <a:p>
            <a:pPr eaLnBrk="1" hangingPunct="1"/>
            <a:endParaRPr lang="en-GB" altLang="en-US" dirty="0">
              <a:latin typeface="+mj-lt"/>
            </a:endParaRP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{1, 3}	</a:t>
            </a:r>
            <a:r>
              <a:rPr lang="en-GB" altLang="en-US" sz="2800" i="1" noProof="1">
                <a:latin typeface="+mj-lt"/>
              </a:rPr>
              <a:t>D</a:t>
            </a:r>
            <a:r>
              <a:rPr lang="en-GB" altLang="en-US" sz="2800" baseline="-25000" noProof="1">
                <a:latin typeface="+mj-lt"/>
              </a:rPr>
              <a:t>2</a:t>
            </a:r>
            <a:r>
              <a:rPr lang="en-GB" altLang="en-US" sz="2800" noProof="1">
                <a:latin typeface="+mj-lt"/>
              </a:rPr>
              <a:t> = {2, 4}	</a:t>
            </a:r>
            <a:r>
              <a:rPr lang="en-GB" altLang="en-US" sz="2800" i="1" noProof="1">
                <a:latin typeface="+mj-lt"/>
              </a:rPr>
              <a:t>D</a:t>
            </a:r>
            <a:r>
              <a:rPr lang="en-GB" altLang="en-US" sz="2800" baseline="-25000" noProof="1">
                <a:latin typeface="+mj-lt"/>
              </a:rPr>
              <a:t>3</a:t>
            </a:r>
            <a:r>
              <a:rPr lang="en-GB" altLang="en-US" sz="2800" noProof="1">
                <a:latin typeface="+mj-lt"/>
              </a:rPr>
              <a:t> = {5, 6}</a:t>
            </a: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a:t>
            </a:r>
            <a:r>
              <a:rPr lang="en-GB" altLang="en-US" sz="2800" i="1" noProof="1">
                <a:latin typeface="+mj-lt"/>
              </a:rPr>
              <a:t>D</a:t>
            </a:r>
            <a:r>
              <a:rPr lang="en-GB" altLang="en-US" sz="2800" baseline="-25000" noProof="1">
                <a:latin typeface="+mj-lt"/>
              </a:rPr>
              <a:t>3</a:t>
            </a:r>
            <a:r>
              <a:rPr lang="en-GB" altLang="en-US" sz="2800" noProof="1">
                <a:latin typeface="+mj-lt"/>
              </a:rPr>
              <a:t> = {(1,2,5), (1,2,6), (1,4,5), (1,4,6), (3,2,5), (3,2,6), (3,4,5), (3,4,6)} </a:t>
            </a:r>
          </a:p>
          <a:p>
            <a:pPr lvl="1">
              <a:spcBef>
                <a:spcPts val="600"/>
              </a:spcBef>
              <a:spcAft>
                <a:spcPts val="600"/>
              </a:spcAft>
            </a:pPr>
            <a:endParaRPr lang="en-GB" altLang="en-US" sz="2800" noProof="1">
              <a:latin typeface="+mj-lt"/>
            </a:endParaRPr>
          </a:p>
          <a:p>
            <a:pPr>
              <a:spcBef>
                <a:spcPts val="600"/>
              </a:spcBef>
              <a:spcAft>
                <a:spcPts val="600"/>
              </a:spcAft>
            </a:pPr>
            <a:r>
              <a:rPr lang="en-GB" altLang="en-US" dirty="0">
                <a:latin typeface="+mj-lt"/>
              </a:rPr>
              <a:t>Any subset of these ordered triples is a relation. </a:t>
            </a:r>
            <a:endParaRPr lang="en-GB" altLang="en-US" noProof="1">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6777016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a:latin typeface="+mj-lt"/>
              </a:rPr>
              <a:t>Cartesian product of </a:t>
            </a:r>
            <a:r>
              <a:rPr lang="en-GB" altLang="en-US" i="1" dirty="0">
                <a:latin typeface="+mj-lt"/>
              </a:rPr>
              <a:t>n</a:t>
            </a:r>
            <a:r>
              <a:rPr lang="en-GB" altLang="en-US" dirty="0">
                <a:latin typeface="+mj-lt"/>
              </a:rPr>
              <a:t>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 . ., </a:t>
            </a:r>
            <a:r>
              <a:rPr lang="en-GB" altLang="en-US" i="1" dirty="0" err="1">
                <a:latin typeface="+mj-lt"/>
              </a:rPr>
              <a:t>D</a:t>
            </a:r>
            <a:r>
              <a:rPr lang="en-GB" altLang="en-US" i="1" baseline="-25000" dirty="0" err="1">
                <a:latin typeface="+mj-lt"/>
              </a:rPr>
              <a:t>n</a:t>
            </a:r>
            <a:r>
              <a:rPr lang="en-GB" altLang="en-US" dirty="0">
                <a:latin typeface="+mj-lt"/>
              </a:rPr>
              <a:t>) is:</a:t>
            </a:r>
          </a:p>
          <a:p>
            <a:pPr lvl="1">
              <a:lnSpc>
                <a:spcPct val="40000"/>
              </a:lnSpc>
              <a:spcBef>
                <a:spcPts val="600"/>
              </a:spcBef>
              <a:spcAft>
                <a:spcPts val="600"/>
              </a:spcAft>
              <a:buNone/>
            </a:pPr>
            <a:endParaRPr lang="en-GB" altLang="en-US" sz="2800" i="1" dirty="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a:latin typeface="+mj-lt"/>
              </a:rPr>
              <a:t>     </a:t>
            </a:r>
            <a:r>
              <a:rPr lang="en-GB" altLang="en-US" noProof="1">
                <a:latin typeface="+mj-lt"/>
              </a:rPr>
              <a:t>usually written as</a:t>
            </a:r>
            <a:r>
              <a:rPr lang="en-GB" altLang="en-US" dirty="0">
                <a:latin typeface="+mj-lt"/>
              </a:rPr>
              <a:t>:  </a:t>
            </a:r>
            <a:endParaRPr lang="en-GB" altLang="en-US" noProof="1">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a:latin typeface="+mj-lt"/>
              </a:rPr>
              <a:t>Any set of </a:t>
            </a:r>
            <a:r>
              <a:rPr lang="en-GB" altLang="en-US" i="1" dirty="0">
                <a:latin typeface="+mj-lt"/>
              </a:rPr>
              <a:t>n</a:t>
            </a:r>
            <a:r>
              <a:rPr lang="en-GB" altLang="en-US" dirty="0">
                <a:latin typeface="+mj-lt"/>
              </a:rPr>
              <a:t>-tuples from this Cartesian product is a relation on the </a:t>
            </a:r>
            <a:r>
              <a:rPr lang="en-GB" altLang="en-US" i="1" dirty="0">
                <a:latin typeface="+mj-lt"/>
              </a:rPr>
              <a:t>n</a:t>
            </a:r>
            <a:r>
              <a:rPr lang="en-GB" altLang="en-US" dirty="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3715702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a:solidFill>
                  <a:srgbClr val="CD0000"/>
                </a:solidFill>
              </a:rPr>
              <a:t>Keys</a:t>
            </a:r>
          </a:p>
        </p:txBody>
      </p:sp>
      <p:sp>
        <p:nvSpPr>
          <p:cNvPr id="3" name="Content Placeholder 2"/>
          <p:cNvSpPr>
            <a:spLocks noGrp="1"/>
          </p:cNvSpPr>
          <p:nvPr>
            <p:ph idx="1"/>
          </p:nvPr>
        </p:nvSpPr>
        <p:spPr>
          <a:xfrm>
            <a:off x="1053353" y="1690688"/>
            <a:ext cx="10515600" cy="4351338"/>
          </a:xfrm>
        </p:spPr>
        <p:txBody>
          <a:bodyPr>
            <a:normAutofit/>
          </a:bodyPr>
          <a:lstStyle/>
          <a:p>
            <a:r>
              <a:rPr lang="en-US" dirty="0">
                <a:latin typeface="+mj-lt"/>
              </a:rPr>
              <a:t>When you have your preliminary entities and attributes defined, you can start thinking about keys.</a:t>
            </a:r>
          </a:p>
          <a:p>
            <a:r>
              <a:rPr lang="en-US" dirty="0">
                <a:latin typeface="+mj-lt"/>
              </a:rPr>
              <a:t>There are several types of keys:</a:t>
            </a:r>
          </a:p>
          <a:p>
            <a:pPr lvl="1"/>
            <a:r>
              <a:rPr lang="en-US" sz="2800" dirty="0">
                <a:latin typeface="+mj-lt"/>
              </a:rPr>
              <a:t>Primary Keys</a:t>
            </a:r>
          </a:p>
          <a:p>
            <a:pPr lvl="1"/>
            <a:r>
              <a:rPr lang="en-US" sz="2800" dirty="0">
                <a:latin typeface="+mj-lt"/>
              </a:rPr>
              <a:t>Candidate Keys</a:t>
            </a:r>
          </a:p>
          <a:p>
            <a:pPr lvl="1"/>
            <a:r>
              <a:rPr lang="en-US" sz="2800" dirty="0">
                <a:latin typeface="+mj-lt"/>
              </a:rPr>
              <a:t>Natural Keys</a:t>
            </a:r>
          </a:p>
          <a:p>
            <a:pPr lvl="1"/>
            <a:r>
              <a:rPr lang="en-US" sz="2800" dirty="0">
                <a:latin typeface="+mj-lt"/>
              </a:rPr>
              <a:t>Composite Keys</a:t>
            </a:r>
          </a:p>
          <a:p>
            <a:pPr lvl="1"/>
            <a:r>
              <a:rPr lang="en-US" sz="2800" dirty="0">
                <a:latin typeface="+mj-lt"/>
              </a:rPr>
              <a:t>Surrogate Keys</a:t>
            </a:r>
          </a:p>
          <a:p>
            <a:endParaRPr lang="en-US" dirty="0"/>
          </a:p>
        </p:txBody>
      </p:sp>
    </p:spTree>
    <p:extLst>
      <p:ext uri="{BB962C8B-B14F-4D97-AF65-F5344CB8AC3E}">
        <p14:creationId xmlns:p14="http://schemas.microsoft.com/office/powerpoint/2010/main" val="905947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a:solidFill>
                  <a:srgbClr val="CD0000"/>
                </a:solidFill>
              </a:rPr>
              <a:t>Primary Keys</a:t>
            </a:r>
          </a:p>
        </p:txBody>
      </p:sp>
      <p:sp>
        <p:nvSpPr>
          <p:cNvPr id="3" name="Content Placeholder 2"/>
          <p:cNvSpPr>
            <a:spLocks noGrp="1"/>
          </p:cNvSpPr>
          <p:nvPr>
            <p:ph idx="1"/>
          </p:nvPr>
        </p:nvSpPr>
        <p:spPr>
          <a:xfrm>
            <a:off x="959224" y="1825625"/>
            <a:ext cx="10515600" cy="4351338"/>
          </a:xfrm>
        </p:spPr>
        <p:txBody>
          <a:bodyPr>
            <a:normAutofit/>
          </a:bodyPr>
          <a:lstStyle/>
          <a:p>
            <a:r>
              <a:rPr lang="en-US" dirty="0">
                <a:latin typeface="+mj-lt"/>
              </a:rPr>
              <a:t>A primary key uniquely identifies a row of data.</a:t>
            </a:r>
          </a:p>
          <a:p>
            <a:r>
              <a:rPr lang="en-US" dirty="0">
                <a:latin typeface="+mj-lt"/>
              </a:rPr>
              <a:t>A primary key must be unique for every row (that is, it can never repeat in the table that will result from the entity).</a:t>
            </a:r>
          </a:p>
          <a:p>
            <a:r>
              <a:rPr lang="en-US" dirty="0">
                <a:latin typeface="+mj-lt"/>
              </a:rPr>
              <a:t>For instance, a student ID can uniquely identify an individual student and the data associated with him or her.</a:t>
            </a:r>
          </a:p>
          <a:p>
            <a:r>
              <a:rPr lang="en-US" dirty="0">
                <a:latin typeface="+mj-lt"/>
              </a:rPr>
              <a:t>Every entity should have a primary key.</a:t>
            </a:r>
          </a:p>
        </p:txBody>
      </p:sp>
    </p:spTree>
    <p:extLst>
      <p:ext uri="{BB962C8B-B14F-4D97-AF65-F5344CB8AC3E}">
        <p14:creationId xmlns:p14="http://schemas.microsoft.com/office/powerpoint/2010/main" val="7498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D0000"/>
                </a:solidFill>
              </a:rPr>
              <a:t>Candidate Keys</a:t>
            </a:r>
          </a:p>
        </p:txBody>
      </p:sp>
      <p:sp>
        <p:nvSpPr>
          <p:cNvPr id="3" name="Content Placeholder 2"/>
          <p:cNvSpPr>
            <a:spLocks noGrp="1"/>
          </p:cNvSpPr>
          <p:nvPr>
            <p:ph idx="1"/>
          </p:nvPr>
        </p:nvSpPr>
        <p:spPr>
          <a:xfrm>
            <a:off x="959224" y="1785284"/>
            <a:ext cx="10515600" cy="4351338"/>
          </a:xfrm>
        </p:spPr>
        <p:txBody>
          <a:bodyPr/>
          <a:lstStyle/>
          <a:p>
            <a:r>
              <a:rPr lang="en-US" dirty="0">
                <a:latin typeface="+mj-lt"/>
              </a:rPr>
              <a:t>A candidate key is an attribute or attributes of an entity that have the potential to become a primary key.</a:t>
            </a:r>
          </a:p>
          <a:p>
            <a:r>
              <a:rPr lang="en-US" dirty="0">
                <a:latin typeface="+mj-lt"/>
              </a:rPr>
              <a:t>Candidate keys are not actual keys, but are a list of attributes that should be considered when choosing the primary key.</a:t>
            </a:r>
          </a:p>
        </p:txBody>
      </p:sp>
    </p:spTree>
    <p:extLst>
      <p:ext uri="{BB962C8B-B14F-4D97-AF65-F5344CB8AC3E}">
        <p14:creationId xmlns:p14="http://schemas.microsoft.com/office/powerpoint/2010/main" val="212996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a:solidFill>
                  <a:srgbClr val="CD0000"/>
                </a:solidFill>
              </a:rPr>
              <a:t>Natural Keys</a:t>
            </a:r>
          </a:p>
        </p:txBody>
      </p:sp>
      <p:sp>
        <p:nvSpPr>
          <p:cNvPr id="3" name="Content Placeholder 2"/>
          <p:cNvSpPr>
            <a:spLocks noGrp="1"/>
          </p:cNvSpPr>
          <p:nvPr>
            <p:ph idx="1"/>
          </p:nvPr>
        </p:nvSpPr>
        <p:spPr/>
        <p:txBody>
          <a:bodyPr/>
          <a:lstStyle/>
          <a:p>
            <a:r>
              <a:rPr lang="en-US" dirty="0">
                <a:latin typeface="+mj-lt"/>
              </a:rPr>
              <a:t>There are basically two ways of making keys: natural and surrogate.</a:t>
            </a:r>
          </a:p>
          <a:p>
            <a:r>
              <a:rPr lang="en-US" dirty="0">
                <a:latin typeface="+mj-lt"/>
              </a:rPr>
              <a:t>Natural keys are keys formed by using an attribute that “naturally” belongs to the entity, such as a student ID or a phone number.</a:t>
            </a:r>
          </a:p>
        </p:txBody>
      </p:sp>
    </p:spTree>
    <p:extLst>
      <p:ext uri="{BB962C8B-B14F-4D97-AF65-F5344CB8AC3E}">
        <p14:creationId xmlns:p14="http://schemas.microsoft.com/office/powerpoint/2010/main" val="242500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a:solidFill>
                  <a:srgbClr val="CD0000"/>
                </a:solidFill>
              </a:rPr>
              <a:t>Composite Keys</a:t>
            </a:r>
          </a:p>
        </p:txBody>
      </p:sp>
      <p:sp>
        <p:nvSpPr>
          <p:cNvPr id="3" name="Content Placeholder 2"/>
          <p:cNvSpPr>
            <a:spLocks noGrp="1"/>
          </p:cNvSpPr>
          <p:nvPr>
            <p:ph idx="1"/>
          </p:nvPr>
        </p:nvSpPr>
        <p:spPr>
          <a:xfrm>
            <a:off x="918882" y="1812178"/>
            <a:ext cx="10515600" cy="4351338"/>
          </a:xfrm>
        </p:spPr>
        <p:txBody>
          <a:bodyPr/>
          <a:lstStyle/>
          <a:p>
            <a:r>
              <a:rPr lang="en-US" dirty="0">
                <a:latin typeface="+mj-lt"/>
              </a:rPr>
              <a:t>Composite keys are keys composed of more than one attribute.</a:t>
            </a:r>
          </a:p>
          <a:p>
            <a:r>
              <a:rPr lang="en-US" dirty="0">
                <a:latin typeface="+mj-lt"/>
              </a:rPr>
              <a:t>For example, to get a unique designation of a course section, it is necessary to combine the quarter, the year, and the item number.</a:t>
            </a:r>
          </a:p>
          <a:p>
            <a:r>
              <a:rPr lang="en-US" dirty="0">
                <a:latin typeface="+mj-lt"/>
              </a:rPr>
              <a:t>Composite keys are </a:t>
            </a:r>
            <a:r>
              <a:rPr lang="en-US" i="1" dirty="0">
                <a:latin typeface="+mj-lt"/>
              </a:rPr>
              <a:t>one</a:t>
            </a:r>
            <a:r>
              <a:rPr lang="en-US" dirty="0">
                <a:latin typeface="+mj-lt"/>
              </a:rPr>
              <a:t> key made out of many parts.</a:t>
            </a:r>
          </a:p>
        </p:txBody>
      </p:sp>
    </p:spTree>
    <p:extLst>
      <p:ext uri="{BB962C8B-B14F-4D97-AF65-F5344CB8AC3E}">
        <p14:creationId xmlns:p14="http://schemas.microsoft.com/office/powerpoint/2010/main" val="1406465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a:solidFill>
                  <a:srgbClr val="CD0000"/>
                </a:solidFill>
              </a:rPr>
              <a:t>Surrogate Keys</a:t>
            </a:r>
          </a:p>
        </p:txBody>
      </p:sp>
      <p:sp>
        <p:nvSpPr>
          <p:cNvPr id="3" name="Content Placeholder 2"/>
          <p:cNvSpPr>
            <a:spLocks noGrp="1"/>
          </p:cNvSpPr>
          <p:nvPr>
            <p:ph idx="1"/>
          </p:nvPr>
        </p:nvSpPr>
        <p:spPr/>
        <p:txBody>
          <a:bodyPr/>
          <a:lstStyle/>
          <a:p>
            <a:r>
              <a:rPr lang="en-US" dirty="0">
                <a:latin typeface="+mj-lt"/>
              </a:rPr>
              <a:t>Surrogate keys are keys that have no meaning.</a:t>
            </a:r>
          </a:p>
          <a:p>
            <a:r>
              <a:rPr lang="en-US" dirty="0">
                <a:latin typeface="+mj-lt"/>
              </a:rPr>
              <a:t>Often they are just integers incremented row by row.</a:t>
            </a:r>
          </a:p>
          <a:p>
            <a:r>
              <a:rPr lang="en-US" dirty="0">
                <a:latin typeface="+mj-lt"/>
              </a:rPr>
              <a:t>They can also be things such as time stamps of auto-generated IDs.</a:t>
            </a:r>
          </a:p>
        </p:txBody>
      </p:sp>
    </p:spTree>
    <p:extLst>
      <p:ext uri="{BB962C8B-B14F-4D97-AF65-F5344CB8AC3E}">
        <p14:creationId xmlns:p14="http://schemas.microsoft.com/office/powerpoint/2010/main" val="82022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type="body"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2914463541"/>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a:latin typeface="+mj-lt"/>
              </a:rPr>
              <a:t>Superkey</a:t>
            </a:r>
            <a:endParaRPr lang="en-GB" altLang="en-US" dirty="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3189824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252490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4037332288"/>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Entity Integrity</a:t>
            </a:r>
          </a:p>
          <a:p>
            <a:pPr lvl="1" eaLnBrk="1" hangingPunct="1"/>
            <a:r>
              <a:rPr lang="en-GB" altLang="en-US" sz="2800" dirty="0">
                <a:latin typeface="+mj-lt"/>
              </a:rPr>
              <a:t>In a base relation, no attribute of a primary key can be null.</a:t>
            </a:r>
          </a:p>
          <a:p>
            <a:pPr eaLnBrk="1" hangingPunct="1"/>
            <a:endParaRPr lang="en-GB" altLang="en-US" dirty="0">
              <a:latin typeface="+mj-lt"/>
            </a:endParaRPr>
          </a:p>
          <a:p>
            <a:pPr eaLnBrk="1" hangingPunct="1"/>
            <a:r>
              <a:rPr lang="en-GB" altLang="en-US" dirty="0">
                <a:latin typeface="+mj-lt"/>
              </a:rPr>
              <a:t>Referential Integrity</a:t>
            </a:r>
          </a:p>
          <a:p>
            <a:pPr lvl="1" eaLnBrk="1" hangingPunct="1"/>
            <a:r>
              <a:rPr lang="en-GB" altLang="en-US" sz="2800" dirty="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34186578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type="body"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2942079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type="body" idx="1"/>
          </p:nvPr>
        </p:nvSpPr>
        <p:spPr>
          <a:xfrm>
            <a:off x="1597328" y="1583112"/>
            <a:ext cx="8997343" cy="4384675"/>
          </a:xfrm>
        </p:spPr>
        <p:txBody>
          <a:bodyPr>
            <a:normAutofit/>
          </a:bodyPr>
          <a:lstStyle/>
          <a:p>
            <a:r>
              <a:rPr lang="en-US" altLang="en-US" dirty="0">
                <a:latin typeface="+mj-lt"/>
              </a:rPr>
              <a:t>It is common to name 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648971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25159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907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9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a:hlinkClick r:id="rId5" tooltip="James Martin (author)"/>
              </a:rPr>
              <a:t>Martin 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36531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type="body"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993513515"/>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23043456"/>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attributes</a:t>
            </a:r>
            <a:endParaRPr kumimoji="1" lang="en-US" altLang="en-US" sz="2800" dirty="0">
              <a:latin typeface="+mj-lt"/>
            </a:endParaRPr>
          </a:p>
        </p:txBody>
      </p:sp>
    </p:spTree>
    <p:extLst>
      <p:ext uri="{BB962C8B-B14F-4D97-AF65-F5344CB8AC3E}">
        <p14:creationId xmlns:p14="http://schemas.microsoft.com/office/powerpoint/2010/main" val="11477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B0080"/>
                </a:solidFill>
                <a:effectLst/>
                <a:latin typeface="Arial" panose="020B0604020202020204" pitchFamily="34" charset="0"/>
                <a:hlinkClick r:id="rId2"/>
              </a:rPr>
              <a:t>  </a:t>
            </a:r>
            <a:r>
              <a:rPr kumimoji="0" lang="en-US" altLang="en-US" sz="3500" b="0" i="0" u="none" strike="noStrike" cap="none" normalizeH="0" baseline="0">
                <a:ln>
                  <a:noFill/>
                </a:ln>
                <a:solidFill>
                  <a:srgbClr val="0B0080"/>
                </a:solidFill>
                <a:effectLst/>
                <a:latin typeface="Arial" panose="020B0604020202020204" pitchFamily="34" charset="0"/>
              </a:rPr>
              <a:t> </a:t>
            </a:r>
            <a:r>
              <a:rPr kumimoji="0" lang="en-US" altLang="en-US" sz="900" b="0" i="0" u="none" strike="noStrike" cap="none" normalizeH="0" baseline="0">
                <a:ln>
                  <a:noFill/>
                </a:ln>
                <a:solidFill>
                  <a:srgbClr val="0B0080"/>
                </a:solidFill>
                <a:effectLst/>
                <a:latin typeface="Arial" panose="020B0604020202020204" pitchFamily="34" charset="0"/>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8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type="body"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2361051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type="body"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1195383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type="body"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339607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type="body"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39213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type="body"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p>
          <a:p>
            <a:endParaRPr lang="en-US" altLang="en-US" dirty="0">
              <a:latin typeface="+mj-lt"/>
            </a:endParaRPr>
          </a:p>
          <a:p>
            <a:r>
              <a:rPr lang="en-US" altLang="en-US" dirty="0">
                <a:latin typeface="+mj-lt"/>
              </a:rPr>
              <a:t>Tables, queries, etc. in an actual database.</a:t>
            </a:r>
          </a:p>
        </p:txBody>
      </p:sp>
    </p:spTree>
    <p:extLst>
      <p:ext uri="{BB962C8B-B14F-4D97-AF65-F5344CB8AC3E}">
        <p14:creationId xmlns:p14="http://schemas.microsoft.com/office/powerpoint/2010/main" val="2016739488"/>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type="body" idx="1"/>
          </p:nvPr>
        </p:nvSpPr>
        <p:spPr>
          <a:xfrm>
            <a:off x="1082862" y="1761939"/>
            <a:ext cx="9728574" cy="3885826"/>
          </a:xfrm>
        </p:spPr>
        <p:txBody>
          <a:bodyPr>
            <a:noAutofit/>
          </a:bodyPr>
          <a:lstStyle/>
          <a:p>
            <a:r>
              <a:rPr lang="en-US" altLang="en-US" dirty="0">
                <a:latin typeface="+mj-lt"/>
              </a:rPr>
              <a:t>In the one-to-many relationship (e.g. a 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46694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type="body"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242374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type="body"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28276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a:solidFill>
                  <a:srgbClr val="000000"/>
                </a:solidFill>
                <a:latin typeface="+mj-lt"/>
              </a:rPr>
              <a:t>One-to-One</a:t>
            </a:r>
          </a:p>
          <a:p>
            <a:pPr lvl="1">
              <a:buFont typeface="Courier New" panose="02070309020205020404" pitchFamily="49" charset="0"/>
              <a:buChar char="o"/>
              <a:defRPr/>
            </a:pPr>
            <a:r>
              <a:rPr lang="en-US" sz="2800" dirty="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a:solidFill>
                  <a:srgbClr val="000000"/>
                </a:solidFill>
                <a:latin typeface="+mj-lt"/>
              </a:rPr>
              <a:t>One-to-Many</a:t>
            </a:r>
          </a:p>
          <a:p>
            <a:pPr lvl="1">
              <a:buFont typeface="Courier New" panose="02070309020205020404" pitchFamily="49" charset="0"/>
              <a:buChar char="o"/>
              <a:defRPr/>
            </a:pPr>
            <a:r>
              <a:rPr lang="en-US" sz="2800" dirty="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a:solidFill>
                  <a:srgbClr val="000000"/>
                </a:solidFill>
                <a:latin typeface="+mj-lt"/>
              </a:rPr>
              <a:t>Many-to-Many</a:t>
            </a:r>
          </a:p>
          <a:p>
            <a:pPr lvl="1">
              <a:buFont typeface="Courier New" panose="02070309020205020404" pitchFamily="49" charset="0"/>
              <a:buChar char="o"/>
              <a:defRPr/>
            </a:pPr>
            <a:r>
              <a:rPr lang="en-US" sz="2800" dirty="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1463033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92108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900985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type="body"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324684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type="body"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78807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p>
        </p:txBody>
      </p:sp>
    </p:spTree>
    <p:extLst>
      <p:ext uri="{BB962C8B-B14F-4D97-AF65-F5344CB8AC3E}">
        <p14:creationId xmlns:p14="http://schemas.microsoft.com/office/powerpoint/2010/main" val="3415168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262904" y="1341066"/>
            <a:ext cx="9346824" cy="4938710"/>
          </a:xfrm>
        </p:spPr>
        <p:txBody>
          <a:bodyPr>
            <a:noAutofit/>
          </a:bodyPr>
          <a:lstStyle/>
          <a:p>
            <a:r>
              <a:rPr lang="en-US" altLang="en-US" dirty="0">
                <a:latin typeface="+mj-lt"/>
              </a:rPr>
              <a:t>If 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3439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Design</a:t>
            </a:r>
          </a:p>
        </p:txBody>
      </p:sp>
      <p:sp>
        <p:nvSpPr>
          <p:cNvPr id="45061" name="Rectangle 5"/>
          <p:cNvSpPr>
            <a:spLocks noGrp="1" noChangeArrowheads="1"/>
          </p:cNvSpPr>
          <p:nvPr>
            <p:ph type="body"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a:latin typeface="+mj-lt"/>
              </a:rPr>
              <a:t> What 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a:latin typeface="+mj-lt"/>
              </a:rPr>
              <a:t> What information about these entities and relationships should we store in the database?</a:t>
            </a:r>
          </a:p>
          <a:p>
            <a:pPr>
              <a:buFont typeface="Courier New" panose="02070309020205020404" pitchFamily="49" charset="0"/>
              <a:buChar char="o"/>
            </a:pPr>
            <a:r>
              <a:rPr lang="en-US" altLang="en-US" sz="3000" dirty="0">
                <a:latin typeface="+mj-lt"/>
              </a:rPr>
              <a:t> What are the integrity constraints or business rules that hold? </a:t>
            </a:r>
          </a:p>
          <a:p>
            <a:pPr>
              <a:buFont typeface="Courier New" panose="02070309020205020404" pitchFamily="49" charset="0"/>
              <a:buChar char="o"/>
            </a:pPr>
            <a:r>
              <a:rPr lang="en-US" altLang="en-US" sz="3000" dirty="0">
                <a:latin typeface="+mj-lt"/>
              </a:rPr>
              <a:t> A database `schema’ in the ER Model can be represented pictorially (ER diagrams).</a:t>
            </a:r>
          </a:p>
          <a:p>
            <a:pPr>
              <a:buFont typeface="Courier New" panose="02070309020205020404" pitchFamily="49" charset="0"/>
              <a:buChar char="o"/>
            </a:pPr>
            <a:r>
              <a:rPr lang="en-US" altLang="en-US" sz="3000" dirty="0">
                <a:latin typeface="+mj-lt"/>
              </a:rPr>
              <a:t> An 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1090919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type="body"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1965125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type="body"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8289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Relationships</a:t>
            </a:r>
          </a:p>
        </p:txBody>
      </p:sp>
      <p:sp>
        <p:nvSpPr>
          <p:cNvPr id="130051" name="Rectangle 3"/>
          <p:cNvSpPr>
            <a:spLocks noGrp="1" noChangeArrowheads="1"/>
          </p:cNvSpPr>
          <p:nvPr>
            <p:ph type="body"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4158068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type="body"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43239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type="body"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235732324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type="body"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574945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a:solidFill>
                  <a:srgbClr val="CD0000"/>
                </a:solidFill>
              </a:rPr>
              <a:t>Weak Entity Set Examples</a:t>
            </a:r>
          </a:p>
        </p:txBody>
      </p:sp>
      <p:sp>
        <p:nvSpPr>
          <p:cNvPr id="133123" name="Rectangle 2051"/>
          <p:cNvSpPr>
            <a:spLocks noGrp="1" noChangeArrowheads="1"/>
          </p:cNvSpPr>
          <p:nvPr>
            <p:ph type="body"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822086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type="body"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745278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type="body"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459799677"/>
      </p:ext>
    </p:extLst>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type="body"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1923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a:solidFill>
                  <a:srgbClr val="CD0000"/>
                </a:solidFill>
              </a:rPr>
              <a:t>Entity-Relationship Model (ERM)</a:t>
            </a:r>
          </a:p>
        </p:txBody>
      </p:sp>
      <p:sp>
        <p:nvSpPr>
          <p:cNvPr id="30723" name="Rectangle 3"/>
          <p:cNvSpPr>
            <a:spLocks noGrp="1" noChangeArrowheads="1"/>
          </p:cNvSpPr>
          <p:nvPr>
            <p:ph type="body"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3997786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type="body"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55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317158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sz="2000" dirty="0">
                <a:latin typeface="+mj-lt"/>
              </a:rPr>
              <a:t>In 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88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type="body" idx="1"/>
          </p:nvPr>
        </p:nvSpPr>
        <p:spPr>
          <a:xfrm>
            <a:off x="1084918" y="3697843"/>
            <a:ext cx="9807200" cy="2299545"/>
          </a:xfrm>
        </p:spPr>
        <p:txBody>
          <a:bodyPr>
            <a:noAutofit/>
          </a:bodyPr>
          <a:lstStyle/>
          <a:p>
            <a:r>
              <a:rPr lang="en-US" altLang="en-US" dirty="0">
                <a:latin typeface="+mj-lt"/>
              </a:rPr>
              <a:t>Class diagram showing Aggregation between two classes</a:t>
            </a:r>
          </a:p>
          <a:p>
            <a:r>
              <a:rPr lang="en-US" altLang="en-US" dirty="0">
                <a:latin typeface="+mj-lt"/>
              </a:rPr>
              <a:t>Aggregation is a variant of the "has a" association relationship; aggregation is more specific than association. It is an association that represents a part-whole or part-of relationship. </a:t>
            </a: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5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type="body"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38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Diagrams</a:t>
            </a:r>
          </a:p>
        </p:txBody>
      </p:sp>
      <p:sp>
        <p:nvSpPr>
          <p:cNvPr id="139267" name="Rectangle 3"/>
          <p:cNvSpPr>
            <a:spLocks noGrp="1" noChangeArrowheads="1"/>
          </p:cNvSpPr>
          <p:nvPr>
            <p:ph type="body" idx="4294967295"/>
          </p:nvPr>
        </p:nvSpPr>
        <p:spPr>
          <a:xfrm>
            <a:off x="1184742" y="1270469"/>
            <a:ext cx="9989670"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3334342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type="body"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2385010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type="body"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22918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type="body"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13894887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a:solidFill>
                  <a:srgbClr val="CD0000"/>
                </a:solidFill>
              </a:rPr>
              <a:t>E-R Model Constructs</a:t>
            </a: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4011838121"/>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type="body"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4036276780"/>
      </p:ext>
    </p:extLst>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type="body"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144809609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6804</Words>
  <Application>Microsoft Macintosh PowerPoint</Application>
  <PresentationFormat>Widescreen</PresentationFormat>
  <Paragraphs>597</Paragraphs>
  <Slides>91</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Calibri Light</vt:lpstr>
      <vt:lpstr>Courier New</vt:lpstr>
      <vt:lpstr>Monotype Sorts</vt:lpstr>
      <vt:lpstr>Tahoma</vt:lpstr>
      <vt:lpstr>Times New Roman</vt:lpstr>
      <vt:lpstr>Wingdings 2</vt:lpstr>
      <vt:lpstr>Office Theme</vt:lpstr>
      <vt:lpstr>DAMG 6210 Database Design</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151</cp:revision>
  <dcterms:created xsi:type="dcterms:W3CDTF">2013-09-03T20:38:17Z</dcterms:created>
  <dcterms:modified xsi:type="dcterms:W3CDTF">2022-10-10T18:46:30Z</dcterms:modified>
</cp:coreProperties>
</file>