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3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62000"/>
            <a:ext cx="65024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78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/>
          </a:p>
          <a:p>
            <a:r>
              <a:rPr lang="en-US" sz="3200" dirty="0">
                <a:ea typeface="ＭＳ Ｐゴシック" panose="020B0600070205080204" pitchFamily="34" charset="-128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Control Statements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221138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Conditional IF statement</a:t>
            </a:r>
          </a:p>
          <a:p>
            <a:r>
              <a:rPr lang="en-US" altLang="en-US"/>
              <a:t>Conditional CASE statement</a:t>
            </a:r>
          </a:p>
          <a:p>
            <a:r>
              <a:rPr lang="en-US" altLang="en-US"/>
              <a:t>Iteration statement (LOOP)</a:t>
            </a:r>
          </a:p>
          <a:p>
            <a:r>
              <a:rPr lang="en-US" altLang="en-US"/>
              <a:t>Iteration statement (WHILE and REPEAT)</a:t>
            </a:r>
          </a:p>
          <a:p>
            <a:r>
              <a:rPr lang="en-US" altLang="en-US"/>
              <a:t>Iteration statement (FOR)</a:t>
            </a:r>
          </a:p>
        </p:txBody>
      </p:sp>
      <p:sp>
        <p:nvSpPr>
          <p:cNvPr id="43012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9064C7-D820-4ADC-A1C2-5BCE18DCF1EC}" type="slidenum">
              <a:rPr lang="en-GB" altLang="en-US" sz="1800"/>
              <a:pPr eaLnBrk="1" hangingPunct="1"/>
              <a:t>10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39012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Conditional IF Statement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208214" y="1412875"/>
            <a:ext cx="8078787" cy="31511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/>
              <a:t>IF</a:t>
            </a:r>
            <a:r>
              <a:rPr lang="en-US" dirty="0"/>
              <a:t> (position = ‘Manager’)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  <a:defRPr/>
            </a:pPr>
            <a:r>
              <a:rPr lang="en-US" dirty="0"/>
              <a:t>	salary := salary*1.05;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ELSE</a:t>
            </a:r>
            <a:endParaRPr lang="en-GB" dirty="0"/>
          </a:p>
          <a:p>
            <a:pPr marL="0" indent="0">
              <a:buNone/>
              <a:defRPr/>
            </a:pPr>
            <a:r>
              <a:rPr lang="en-US" dirty="0"/>
              <a:t>	salary := salary*1.05;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END IF;</a:t>
            </a:r>
            <a:endParaRPr lang="en-GB" dirty="0"/>
          </a:p>
          <a:p>
            <a:pPr>
              <a:defRPr/>
            </a:pPr>
            <a:endParaRPr lang="en-US" dirty="0"/>
          </a:p>
        </p:txBody>
      </p:sp>
      <p:sp>
        <p:nvSpPr>
          <p:cNvPr id="44036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868EF6-98C4-4B4E-8F4E-09C0D625EB3A}" type="slidenum">
              <a:rPr lang="en-GB" altLang="en-US" sz="1800"/>
              <a:pPr eaLnBrk="1" hangingPunct="1"/>
              <a:t>11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80086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Conditional CASE Statement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208214" y="1412875"/>
            <a:ext cx="8078787" cy="42354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/>
              <a:t>UPDATE</a:t>
            </a:r>
            <a:r>
              <a:rPr lang="en-US" dirty="0"/>
              <a:t> Staff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SET</a:t>
            </a:r>
            <a:r>
              <a:rPr lang="en-US" dirty="0"/>
              <a:t> salary = </a:t>
            </a:r>
            <a:r>
              <a:rPr lang="en-US" b="1" dirty="0"/>
              <a:t>CASE</a:t>
            </a:r>
            <a:endParaRPr lang="en-GB" dirty="0"/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b="1" dirty="0"/>
              <a:t>WHEN</a:t>
            </a:r>
            <a:r>
              <a:rPr lang="en-US" dirty="0"/>
              <a:t> position = ‘Manager’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	THEN</a:t>
            </a:r>
            <a:r>
              <a:rPr lang="en-US" dirty="0"/>
              <a:t> salary * 1.05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	ELSE</a:t>
            </a:r>
            <a:endParaRPr lang="en-GB" dirty="0"/>
          </a:p>
          <a:p>
            <a:pPr marL="0" indent="0">
              <a:buNone/>
              <a:defRPr/>
            </a:pPr>
            <a:r>
              <a:rPr lang="en-US" dirty="0"/>
              <a:t>	salary * 1.02</a:t>
            </a:r>
            <a:endParaRPr lang="en-GB" dirty="0"/>
          </a:p>
          <a:p>
            <a:pPr marL="0" indent="0">
              <a:buNone/>
              <a:defRPr/>
            </a:pPr>
            <a:r>
              <a:rPr lang="en-US" b="1" dirty="0"/>
              <a:t>END</a:t>
            </a:r>
            <a:r>
              <a:rPr lang="en-US" dirty="0"/>
              <a:t>;</a:t>
            </a:r>
            <a:endParaRPr lang="en-GB" dirty="0"/>
          </a:p>
          <a:p>
            <a:pPr>
              <a:defRPr/>
            </a:pPr>
            <a:endParaRPr lang="en-US" dirty="0"/>
          </a:p>
        </p:txBody>
      </p:sp>
      <p:sp>
        <p:nvSpPr>
          <p:cNvPr id="45060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9FB8F6-F95D-432B-BB82-799940AAD2A1}" type="slidenum">
              <a:rPr lang="en-GB" altLang="en-US" sz="1800"/>
              <a:pPr eaLnBrk="1" hangingPunct="1"/>
              <a:t>12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90281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Iteration Statement (LOOP)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063751" y="1052514"/>
            <a:ext cx="8424863" cy="4776787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x:=1;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myLoop: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LOOP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	x := x+1;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 b="1"/>
              <a:t>IF</a:t>
            </a:r>
            <a:r>
              <a:rPr lang="en-US" altLang="en-US"/>
              <a:t> (x &gt; 3) </a:t>
            </a:r>
            <a:r>
              <a:rPr lang="en-US" altLang="en-US" b="1"/>
              <a:t>THEN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		</a:t>
            </a:r>
            <a:r>
              <a:rPr lang="en-US" altLang="en-US" b="1"/>
              <a:t>EXIT </a:t>
            </a:r>
            <a:r>
              <a:rPr lang="en-US" altLang="en-US"/>
              <a:t>myLoop;	--- exit loop now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END LOOP </a:t>
            </a:r>
            <a:r>
              <a:rPr lang="en-US" altLang="en-US"/>
              <a:t>myLoop;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--- control resumes here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y := 2;</a:t>
            </a:r>
            <a:endParaRPr lang="en-GB" altLang="en-US"/>
          </a:p>
        </p:txBody>
      </p:sp>
      <p:sp>
        <p:nvSpPr>
          <p:cNvPr id="46084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CC3181-2AAA-4113-BF8D-A4BF54AF7B38}" type="slidenum">
              <a:rPr lang="en-GB" altLang="en-US" sz="1800"/>
              <a:pPr eaLnBrk="1" hangingPunct="1"/>
              <a:t>13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20376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Iteration Statement (WHILE and REPEAT)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2354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WHILE </a:t>
            </a:r>
            <a:r>
              <a:rPr lang="en-US" altLang="en-US"/>
              <a:t>(condition) </a:t>
            </a:r>
            <a:r>
              <a:rPr lang="en-US" altLang="en-US" b="1"/>
              <a:t>DO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	&lt;SQL statement list&gt;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END WHILE </a:t>
            </a:r>
            <a:r>
              <a:rPr lang="en-US" altLang="en-US"/>
              <a:t>[labelName];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 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REPEAT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	</a:t>
            </a:r>
            <a:r>
              <a:rPr lang="en-US" altLang="en-US"/>
              <a:t>&lt;SQL statement list&gt;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UNTIL</a:t>
            </a:r>
            <a:r>
              <a:rPr lang="en-US" altLang="en-US"/>
              <a:t> (condition)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END REPEAT</a:t>
            </a:r>
            <a:r>
              <a:rPr lang="en-US" altLang="en-US"/>
              <a:t> [labelName];</a:t>
            </a:r>
            <a:endParaRPr lang="en-GB" altLang="en-US"/>
          </a:p>
        </p:txBody>
      </p:sp>
      <p:sp>
        <p:nvSpPr>
          <p:cNvPr id="47108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DD43CF-071A-4FE8-A969-504B910ECF4E}" type="slidenum">
              <a:rPr lang="en-GB" altLang="en-US" sz="1800"/>
              <a:pPr eaLnBrk="1" hangingPunct="1"/>
              <a:t>14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8867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Iteration Statement (FOR)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905000" y="1412876"/>
            <a:ext cx="8382000" cy="251142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myLoop1: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FOR </a:t>
            </a:r>
            <a:r>
              <a:rPr lang="en-US" altLang="en-US"/>
              <a:t>iStaff </a:t>
            </a:r>
            <a:r>
              <a:rPr lang="en-US" altLang="en-US" b="1"/>
              <a:t>AS</a:t>
            </a:r>
            <a:r>
              <a:rPr lang="en-US" altLang="en-US"/>
              <a:t> </a:t>
            </a:r>
            <a:r>
              <a:rPr lang="en-US" altLang="en-US" b="1"/>
              <a:t>SELECT</a:t>
            </a:r>
            <a:r>
              <a:rPr lang="en-US" altLang="en-US"/>
              <a:t> </a:t>
            </a:r>
            <a:r>
              <a:rPr lang="en-US" altLang="en-US" b="1"/>
              <a:t>COUNT</a:t>
            </a:r>
            <a:r>
              <a:rPr lang="en-US" altLang="en-US"/>
              <a:t>(*) </a:t>
            </a:r>
            <a:r>
              <a:rPr lang="en-US" altLang="en-US" b="1"/>
              <a:t>FROM</a:t>
            </a:r>
            <a:r>
              <a:rPr lang="en-US" altLang="en-US"/>
              <a:t> PropertyForRent </a:t>
            </a:r>
            <a:r>
              <a:rPr lang="en-US" altLang="en-US" b="1"/>
              <a:t>WHERE</a:t>
            </a:r>
            <a:r>
              <a:rPr lang="en-US" altLang="en-US"/>
              <a:t> staffNo = ‘SG14’ </a:t>
            </a:r>
            <a:r>
              <a:rPr lang="en-US" altLang="en-US" b="1"/>
              <a:t>DO</a:t>
            </a:r>
            <a:endParaRPr lang="en-GB" altLang="en-US"/>
          </a:p>
          <a:p>
            <a:pPr marL="0" indent="0">
              <a:buNone/>
            </a:pPr>
            <a:r>
              <a:rPr lang="en-US" altLang="en-US"/>
              <a:t>		…..	</a:t>
            </a:r>
            <a:endParaRPr lang="en-GB" altLang="en-US"/>
          </a:p>
          <a:p>
            <a:pPr marL="0" indent="0">
              <a:buNone/>
            </a:pPr>
            <a:r>
              <a:rPr lang="en-US" altLang="en-US" b="1"/>
              <a:t>END FOR </a:t>
            </a:r>
            <a:r>
              <a:rPr lang="en-US" altLang="en-US"/>
              <a:t>myLoop1;</a:t>
            </a:r>
            <a:endParaRPr lang="en-GB" altLang="en-US"/>
          </a:p>
        </p:txBody>
      </p:sp>
      <p:sp>
        <p:nvSpPr>
          <p:cNvPr id="48132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1CC8F2-1F94-4634-8792-92FB11F81488}" type="slidenum">
              <a:rPr lang="en-GB" altLang="en-US" sz="1800"/>
              <a:pPr eaLnBrk="1" hangingPunct="1"/>
              <a:t>15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39420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Exceptions in PL/SQL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905000" y="1125539"/>
            <a:ext cx="8382000" cy="4751387"/>
          </a:xfrm>
        </p:spPr>
        <p:txBody>
          <a:bodyPr/>
          <a:lstStyle/>
          <a:p>
            <a:r>
              <a:rPr lang="en-US" altLang="en-US"/>
              <a:t>Exception </a:t>
            </a:r>
          </a:p>
          <a:p>
            <a:pPr lvl="1"/>
            <a:r>
              <a:rPr lang="en-US" altLang="en-US"/>
              <a:t>Identifier in PL/SQL </a:t>
            </a:r>
          </a:p>
          <a:p>
            <a:pPr lvl="1"/>
            <a:r>
              <a:rPr lang="en-US" altLang="en-US"/>
              <a:t>Raised during the execution of a block </a:t>
            </a:r>
          </a:p>
          <a:p>
            <a:pPr lvl="1"/>
            <a:r>
              <a:rPr lang="en-US" altLang="en-US"/>
              <a:t>Terminates block’s main body of actions</a:t>
            </a:r>
          </a:p>
          <a:p>
            <a:r>
              <a:rPr lang="en-US" altLang="en-US"/>
              <a:t>Exception handlers</a:t>
            </a:r>
          </a:p>
          <a:p>
            <a:pPr lvl="1"/>
            <a:r>
              <a:rPr lang="en-US" altLang="en-US"/>
              <a:t>Separate routines that handle raised exceptions</a:t>
            </a:r>
          </a:p>
          <a:p>
            <a:r>
              <a:rPr lang="en-US" altLang="en-US"/>
              <a:t>User-defined exception </a:t>
            </a:r>
          </a:p>
          <a:p>
            <a:pPr lvl="1"/>
            <a:r>
              <a:rPr lang="en-US" altLang="en-US"/>
              <a:t>Defined in the declarative part of a PL/SQL block</a:t>
            </a:r>
          </a:p>
        </p:txBody>
      </p:sp>
      <p:sp>
        <p:nvSpPr>
          <p:cNvPr id="49156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9B11E-4881-49AB-A7AB-ABB40B348073}" type="slidenum">
              <a:rPr lang="en-GB" altLang="en-US" sz="1800"/>
              <a:pPr eaLnBrk="1" hangingPunct="1"/>
              <a:t>16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6346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Example of Exception Handling in PL/SQL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908051"/>
            <a:ext cx="7437437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21D64A-497F-4762-9480-A02F278B0C10}" type="slidenum">
              <a:rPr lang="en-GB" altLang="en-US" sz="1800"/>
              <a:pPr eaLnBrk="1" hangingPunct="1"/>
              <a:t>17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0782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Condition Handling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905000" y="1052514"/>
            <a:ext cx="8382000" cy="4130675"/>
          </a:xfrm>
        </p:spPr>
        <p:txBody>
          <a:bodyPr/>
          <a:lstStyle/>
          <a:p>
            <a:r>
              <a:rPr lang="en-US" altLang="en-US"/>
              <a:t>Define a handler by: </a:t>
            </a:r>
          </a:p>
          <a:p>
            <a:pPr lvl="1"/>
            <a:r>
              <a:rPr lang="en-US" altLang="en-US"/>
              <a:t>Specifying its type</a:t>
            </a:r>
          </a:p>
          <a:p>
            <a:pPr lvl="1"/>
            <a:r>
              <a:rPr lang="en-US" altLang="en-US"/>
              <a:t>Exception and completion conditions it can resolve</a:t>
            </a:r>
          </a:p>
          <a:p>
            <a:pPr lvl="1"/>
            <a:r>
              <a:rPr lang="en-US" altLang="en-US"/>
              <a:t>Action it takes to do so</a:t>
            </a:r>
          </a:p>
          <a:p>
            <a:pPr lvl="1"/>
            <a:endParaRPr lang="en-US" altLang="en-US"/>
          </a:p>
          <a:p>
            <a:r>
              <a:rPr lang="en-US" altLang="en-US"/>
              <a:t>Handler is activated: </a:t>
            </a:r>
          </a:p>
          <a:p>
            <a:pPr lvl="1"/>
            <a:r>
              <a:rPr lang="en-US" altLang="en-US"/>
              <a:t>When it is the most appropriate handler for the condition that has been raised by the SQL statement</a:t>
            </a:r>
          </a:p>
        </p:txBody>
      </p:sp>
      <p:sp>
        <p:nvSpPr>
          <p:cNvPr id="51204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30AEC9-89A3-418D-8446-05C42D71F186}" type="slidenum">
              <a:rPr lang="en-GB" altLang="en-US" sz="1800"/>
              <a:pPr eaLnBrk="1" hangingPunct="1"/>
              <a:t>18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2295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The DECLARE . . . HANDLER Statement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905001" y="1412875"/>
            <a:ext cx="8416925" cy="1773238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/>
              <a:t>	</a:t>
            </a:r>
            <a:r>
              <a:rPr lang="en-US" altLang="en-US" b="1"/>
              <a:t>DECLARE</a:t>
            </a:r>
            <a:r>
              <a:rPr lang="en-US" altLang="en-US"/>
              <a:t> {</a:t>
            </a:r>
            <a:r>
              <a:rPr lang="en-US" altLang="en-US" b="1"/>
              <a:t>CONTINUE</a:t>
            </a:r>
            <a:r>
              <a:rPr lang="en-US" altLang="en-US"/>
              <a:t> | </a:t>
            </a:r>
            <a:r>
              <a:rPr lang="en-US" altLang="en-US" b="1"/>
              <a:t>EXIT</a:t>
            </a:r>
            <a:r>
              <a:rPr lang="en-US" altLang="en-US"/>
              <a:t> | </a:t>
            </a:r>
            <a:r>
              <a:rPr lang="en-US" altLang="en-US" b="1"/>
              <a:t>UNDO</a:t>
            </a:r>
            <a:r>
              <a:rPr lang="en-US" altLang="en-US"/>
              <a:t>} </a:t>
            </a:r>
            <a:r>
              <a:rPr lang="en-US" altLang="en-US" b="1"/>
              <a:t>HANDLER</a:t>
            </a:r>
            <a:r>
              <a:rPr lang="en-US" altLang="en-US"/>
              <a:t> </a:t>
            </a:r>
            <a:r>
              <a:rPr lang="en-US" altLang="en-US" b="1"/>
              <a:t>FOR SQLSTATE </a:t>
            </a:r>
            <a:r>
              <a:rPr lang="en-US" altLang="en-US"/>
              <a:t>{sqlstateValue | conditionName | </a:t>
            </a:r>
            <a:r>
              <a:rPr lang="en-US" altLang="en-US" b="1"/>
              <a:t>SQLEXCEPTION</a:t>
            </a:r>
            <a:r>
              <a:rPr lang="en-US" altLang="en-US"/>
              <a:t> |</a:t>
            </a:r>
            <a:r>
              <a:rPr lang="en-US" altLang="en-US" b="1"/>
              <a:t>SQLWARNING</a:t>
            </a:r>
            <a:r>
              <a:rPr lang="en-US" altLang="en-US"/>
              <a:t> | </a:t>
            </a:r>
            <a:r>
              <a:rPr lang="en-US" altLang="en-US" b="1"/>
              <a:t>NOT FOUND</a:t>
            </a:r>
            <a:r>
              <a:rPr lang="en-US" altLang="en-US"/>
              <a:t>} handlerAction;</a:t>
            </a:r>
          </a:p>
        </p:txBody>
      </p:sp>
      <p:sp>
        <p:nvSpPr>
          <p:cNvPr id="52228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F19C94-B75A-4ACD-8681-89FF83CDFE81}" type="slidenum">
              <a:rPr lang="en-GB" altLang="en-US" sz="1800"/>
              <a:pPr eaLnBrk="1" hangingPunct="1"/>
              <a:t>19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13123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Relational Algebra </a:t>
            </a:r>
          </a:p>
          <a:p>
            <a:r>
              <a:rPr lang="en-US" altLang="en-US" sz="3000" dirty="0">
                <a:latin typeface="+mj-lt"/>
              </a:rPr>
              <a:t>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Cursors in PL/SQL</a:t>
            </a:r>
          </a:p>
        </p:txBody>
      </p:sp>
      <p:sp>
        <p:nvSpPr>
          <p:cNvPr id="53251" name="Content Placeholder 4"/>
          <p:cNvSpPr>
            <a:spLocks noGrp="1"/>
          </p:cNvSpPr>
          <p:nvPr>
            <p:ph idx="1"/>
          </p:nvPr>
        </p:nvSpPr>
        <p:spPr>
          <a:xfrm>
            <a:off x="1905000" y="1125539"/>
            <a:ext cx="8382000" cy="3114675"/>
          </a:xfrm>
        </p:spPr>
        <p:txBody>
          <a:bodyPr/>
          <a:lstStyle/>
          <a:p>
            <a:r>
              <a:rPr lang="en-US" altLang="en-US" b="1"/>
              <a:t>Cursor</a:t>
            </a:r>
          </a:p>
          <a:p>
            <a:pPr lvl="1"/>
            <a:r>
              <a:rPr lang="en-US" altLang="en-US"/>
              <a:t>Allows the rows of a query result to be accessed one at a time</a:t>
            </a:r>
          </a:p>
          <a:p>
            <a:pPr lvl="1"/>
            <a:r>
              <a:rPr lang="en-US" altLang="en-US"/>
              <a:t>Must be declared and opened before use</a:t>
            </a:r>
          </a:p>
          <a:p>
            <a:pPr lvl="1"/>
            <a:r>
              <a:rPr lang="en-US" altLang="en-US"/>
              <a:t>Must be closed to deactivate it after it is no longer required</a:t>
            </a:r>
          </a:p>
          <a:p>
            <a:pPr lvl="1"/>
            <a:r>
              <a:rPr lang="en-US" altLang="en-US"/>
              <a:t>Updating rows through a cursor</a:t>
            </a:r>
          </a:p>
        </p:txBody>
      </p:sp>
      <p:sp>
        <p:nvSpPr>
          <p:cNvPr id="53252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ADAADE-75C2-4FB2-ACEE-8E777EE5DEAF}" type="slidenum">
              <a:rPr lang="en-GB" altLang="en-US" sz="1800"/>
              <a:pPr eaLnBrk="1" hangingPunct="1"/>
              <a:t>20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98445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4429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3200" b="1"/>
              <a:t>Using Cursors in PL/SQL to Process a Multirow Query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692151"/>
            <a:ext cx="4679950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F7AD0B-8F71-4296-80A8-8EF692BF1E9F}" type="slidenum">
              <a:rPr lang="en-GB" altLang="en-US" sz="1800"/>
              <a:pPr eaLnBrk="1" hangingPunct="1"/>
              <a:t>21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963549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9969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3600" b="1"/>
              <a:t>Subprograms, Stored Procedures, Functions, and Packages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905000" y="1412875"/>
            <a:ext cx="8382000" cy="4757738"/>
          </a:xfrm>
        </p:spPr>
        <p:txBody>
          <a:bodyPr/>
          <a:lstStyle/>
          <a:p>
            <a:r>
              <a:rPr lang="en-US" altLang="en-US" b="1"/>
              <a:t>Subprograms </a:t>
            </a:r>
          </a:p>
          <a:p>
            <a:pPr lvl="1"/>
            <a:r>
              <a:rPr lang="en-US" altLang="en-US"/>
              <a:t>Named PL/SQL blocks that can take parameters and be invoked</a:t>
            </a:r>
          </a:p>
          <a:p>
            <a:r>
              <a:rPr lang="en-US" altLang="en-US"/>
              <a:t>Two types:</a:t>
            </a:r>
          </a:p>
          <a:p>
            <a:pPr lvl="1"/>
            <a:r>
              <a:rPr lang="en-US" altLang="en-US"/>
              <a:t>Stored procedures</a:t>
            </a:r>
          </a:p>
          <a:p>
            <a:pPr lvl="1"/>
            <a:r>
              <a:rPr lang="en-US" altLang="en-US"/>
              <a:t>Functions (returns a single value to caller)</a:t>
            </a:r>
          </a:p>
          <a:p>
            <a:r>
              <a:rPr lang="en-US" altLang="en-US"/>
              <a:t>Can take a set of parameters</a:t>
            </a:r>
          </a:p>
          <a:p>
            <a:pPr lvl="1"/>
            <a:r>
              <a:rPr lang="en-US" altLang="en-US"/>
              <a:t>Each has name and data type</a:t>
            </a:r>
          </a:p>
          <a:p>
            <a:pPr lvl="1"/>
            <a:r>
              <a:rPr lang="en-US" altLang="en-US"/>
              <a:t>Can be designated as IN, OUT, IN OUT</a:t>
            </a:r>
          </a:p>
          <a:p>
            <a:pPr lvl="1"/>
            <a:endParaRPr lang="en-US" altLang="en-US"/>
          </a:p>
        </p:txBody>
      </p:sp>
      <p:sp>
        <p:nvSpPr>
          <p:cNvPr id="55300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A535EB-342E-4AAA-B4AF-AF7C6CE29E7D}" type="slidenum">
              <a:rPr lang="en-GB" altLang="en-US" sz="1800"/>
              <a:pPr eaLnBrk="1" hangingPunct="1"/>
              <a:t>22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7378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9969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3600" b="1"/>
              <a:t>Subprograms, Stored Procedures, Functions, and Packages</a:t>
            </a:r>
          </a:p>
        </p:txBody>
      </p:sp>
      <p:sp>
        <p:nvSpPr>
          <p:cNvPr id="32770" name="Content Placeholder 3"/>
          <p:cNvSpPr>
            <a:spLocks noGrp="1"/>
          </p:cNvSpPr>
          <p:nvPr>
            <p:ph idx="1"/>
          </p:nvPr>
        </p:nvSpPr>
        <p:spPr>
          <a:xfrm>
            <a:off x="1905000" y="1412876"/>
            <a:ext cx="8382000" cy="4111625"/>
          </a:xfrm>
        </p:spPr>
        <p:txBody>
          <a:bodyPr/>
          <a:lstStyle/>
          <a:p>
            <a:r>
              <a:rPr lang="en-US" altLang="en-US" b="1"/>
              <a:t>Package </a:t>
            </a:r>
          </a:p>
          <a:p>
            <a:pPr lvl="1"/>
            <a:r>
              <a:rPr lang="en-US" altLang="en-US"/>
              <a:t>Collection of procedures, functions, variables, and SQL statements that are grouped together and stored as a single program unit</a:t>
            </a:r>
          </a:p>
          <a:p>
            <a:r>
              <a:rPr lang="en-US" altLang="en-US"/>
              <a:t>Specification</a:t>
            </a:r>
          </a:p>
          <a:p>
            <a:pPr lvl="1"/>
            <a:r>
              <a:rPr lang="en-US" altLang="en-US"/>
              <a:t>Declares all public constructs of the package</a:t>
            </a:r>
          </a:p>
          <a:p>
            <a:r>
              <a:rPr lang="en-US" altLang="en-US"/>
              <a:t>Body</a:t>
            </a:r>
          </a:p>
          <a:p>
            <a:pPr lvl="1"/>
            <a:r>
              <a:rPr lang="en-US" altLang="en-US"/>
              <a:t>Defines all constructs (public and private) of the package</a:t>
            </a:r>
          </a:p>
        </p:txBody>
      </p:sp>
      <p:sp>
        <p:nvSpPr>
          <p:cNvPr id="56324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F48209-9843-488B-9E2D-7AC53768144F}" type="slidenum">
              <a:rPr lang="en-GB" altLang="en-US" sz="1800"/>
              <a:pPr eaLnBrk="1" hangingPunct="1"/>
              <a:t>23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403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Triggers</a:t>
            </a:r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1905000" y="1125539"/>
            <a:ext cx="8382000" cy="4892675"/>
          </a:xfrm>
        </p:spPr>
        <p:txBody>
          <a:bodyPr/>
          <a:lstStyle/>
          <a:p>
            <a:r>
              <a:rPr lang="en-US" altLang="en-US" b="1"/>
              <a:t>Trigger </a:t>
            </a:r>
          </a:p>
          <a:p>
            <a:pPr lvl="1"/>
            <a:r>
              <a:rPr lang="en-US" altLang="en-US"/>
              <a:t>Defines an action that the database should take when some event occurs in the application</a:t>
            </a:r>
          </a:p>
          <a:p>
            <a:pPr lvl="1"/>
            <a:r>
              <a:rPr lang="en-US" altLang="en-US"/>
              <a:t>Based on Event-Condition-Action (ECA) model</a:t>
            </a:r>
          </a:p>
          <a:p>
            <a:r>
              <a:rPr lang="en-US" altLang="en-US"/>
              <a:t>Types</a:t>
            </a:r>
          </a:p>
          <a:p>
            <a:pPr lvl="1"/>
            <a:r>
              <a:rPr lang="en-US" altLang="en-US"/>
              <a:t>Row-level</a:t>
            </a:r>
          </a:p>
          <a:p>
            <a:pPr lvl="1"/>
            <a:r>
              <a:rPr lang="en-US" altLang="en-US"/>
              <a:t>Statement-level</a:t>
            </a:r>
          </a:p>
          <a:p>
            <a:r>
              <a:rPr lang="en-US" altLang="en-US"/>
              <a:t>Event: INSERT, UPDATE or DELETE</a:t>
            </a:r>
          </a:p>
          <a:p>
            <a:r>
              <a:rPr lang="en-US" altLang="en-US"/>
              <a:t>Timing: BEFORE, AFTER or INSTEAD OF</a:t>
            </a:r>
          </a:p>
          <a:p>
            <a:r>
              <a:rPr lang="en-US" altLang="en-US"/>
              <a:t>Advantages and disadvantages of triggers</a:t>
            </a:r>
          </a:p>
        </p:txBody>
      </p:sp>
      <p:sp>
        <p:nvSpPr>
          <p:cNvPr id="57348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F0BBC9-B8B0-47E0-85AD-90AD67F8FE53}" type="slidenum">
              <a:rPr lang="en-GB" altLang="en-US" sz="1800"/>
              <a:pPr eaLnBrk="1" hangingPunct="1"/>
              <a:t>24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6380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Trigger Format</a:t>
            </a:r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1304926"/>
            <a:ext cx="8089900" cy="1076325"/>
          </a:xfrm>
        </p:spPr>
      </p:pic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2276475"/>
            <a:ext cx="8101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CD63E3-540F-4D04-A5BA-898C2030AC84}" type="slidenum">
              <a:rPr lang="en-GB" altLang="en-US" sz="1800"/>
              <a:pPr eaLnBrk="1" hangingPunct="1"/>
              <a:t>25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86060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Using a BEFORE Trigger</a:t>
            </a:r>
          </a:p>
        </p:txBody>
      </p:sp>
      <p:pic>
        <p:nvPicPr>
          <p:cNvPr id="593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1125539"/>
            <a:ext cx="7596188" cy="3743325"/>
          </a:xfrm>
        </p:spPr>
      </p:pic>
      <p:sp>
        <p:nvSpPr>
          <p:cNvPr id="59396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F47281-4189-4C8A-8067-2D03AE909CD6}" type="slidenum">
              <a:rPr lang="en-GB" altLang="en-US" sz="1800"/>
              <a:pPr eaLnBrk="1" hangingPunct="1"/>
              <a:t>26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15749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Triggers – Advantages</a:t>
            </a:r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1905000" y="1125539"/>
            <a:ext cx="8382000" cy="3151187"/>
          </a:xfrm>
        </p:spPr>
        <p:txBody>
          <a:bodyPr/>
          <a:lstStyle/>
          <a:p>
            <a:r>
              <a:rPr lang="en-US" altLang="en-US"/>
              <a:t>Elimination of redundant code</a:t>
            </a:r>
            <a:r>
              <a:rPr lang="en-US" altLang="en-US" b="1"/>
              <a:t> </a:t>
            </a:r>
          </a:p>
          <a:p>
            <a:r>
              <a:rPr lang="en-US" altLang="en-US"/>
              <a:t>Simplifying modifications</a:t>
            </a:r>
          </a:p>
          <a:p>
            <a:r>
              <a:rPr lang="en-US" altLang="en-US"/>
              <a:t>Increased security</a:t>
            </a:r>
          </a:p>
          <a:p>
            <a:r>
              <a:rPr lang="en-US" altLang="en-US"/>
              <a:t>Improved integrity</a:t>
            </a:r>
          </a:p>
          <a:p>
            <a:r>
              <a:rPr lang="en-US" altLang="en-US"/>
              <a:t>Improved processing power</a:t>
            </a:r>
          </a:p>
          <a:p>
            <a:r>
              <a:rPr lang="en-US" altLang="en-US"/>
              <a:t>Good fit with client-server architecture</a:t>
            </a:r>
          </a:p>
        </p:txBody>
      </p:sp>
      <p:sp>
        <p:nvSpPr>
          <p:cNvPr id="60420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642A5D-3010-4E4E-8487-00D4F65136D9}" type="slidenum">
              <a:rPr lang="en-GB" altLang="en-US" sz="1800"/>
              <a:pPr eaLnBrk="1" hangingPunct="1"/>
              <a:t>27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2669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Triggers – Disadvantages</a:t>
            </a:r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>
          <a:xfrm>
            <a:off x="1905000" y="1125539"/>
            <a:ext cx="8382000" cy="2066925"/>
          </a:xfrm>
        </p:spPr>
        <p:txBody>
          <a:bodyPr/>
          <a:lstStyle/>
          <a:p>
            <a:r>
              <a:rPr lang="en-US" altLang="en-US"/>
              <a:t>Performance overhead</a:t>
            </a:r>
            <a:endParaRPr lang="en-US" altLang="en-US" b="1"/>
          </a:p>
          <a:p>
            <a:r>
              <a:rPr lang="en-US" altLang="en-US"/>
              <a:t>Cascading effects</a:t>
            </a:r>
          </a:p>
          <a:p>
            <a:r>
              <a:rPr lang="en-US" altLang="en-US"/>
              <a:t>Cannot be scheduled</a:t>
            </a:r>
          </a:p>
          <a:p>
            <a:r>
              <a:rPr lang="en-US" altLang="en-US"/>
              <a:t>Less portable</a:t>
            </a:r>
          </a:p>
        </p:txBody>
      </p:sp>
      <p:sp>
        <p:nvSpPr>
          <p:cNvPr id="61444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5D6485-58D1-4BB9-9BEE-E1823A17C1C8}" type="slidenum">
              <a:rPr lang="en-GB" altLang="en-US" sz="1800"/>
              <a:pPr eaLnBrk="1" hangingPunct="1"/>
              <a:t>28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67347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Recursion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905000" y="1196976"/>
            <a:ext cx="8382000" cy="3305175"/>
          </a:xfrm>
        </p:spPr>
        <p:txBody>
          <a:bodyPr/>
          <a:lstStyle/>
          <a:p>
            <a:r>
              <a:rPr lang="en-US" altLang="en-US"/>
              <a:t>Extremely difficult to handle recursive queries</a:t>
            </a:r>
          </a:p>
          <a:p>
            <a:pPr lvl="1"/>
            <a:r>
              <a:rPr lang="en-US" altLang="en-US"/>
              <a:t>Queries about relationships that a relation has with itself (directly or indirectly)</a:t>
            </a:r>
          </a:p>
          <a:p>
            <a:r>
              <a:rPr lang="en-US" altLang="en-US"/>
              <a:t>WITH RECURSIVE statement handles this</a:t>
            </a:r>
          </a:p>
          <a:p>
            <a:r>
              <a:rPr lang="en-US" altLang="en-US"/>
              <a:t>Infinite loop can occur unless the cycle can be detected</a:t>
            </a:r>
          </a:p>
          <a:p>
            <a:pPr lvl="1"/>
            <a:r>
              <a:rPr lang="en-US" altLang="en-US"/>
              <a:t>CYCLE clause</a:t>
            </a:r>
          </a:p>
        </p:txBody>
      </p:sp>
      <p:sp>
        <p:nvSpPr>
          <p:cNvPr id="62468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9B8E61-2E1F-4154-9187-DCE285971750}" type="slidenum">
              <a:rPr lang="en-GB" altLang="en-US" sz="1800"/>
              <a:pPr eaLnBrk="1" hangingPunct="1"/>
              <a:t>29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085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4251" y="1905000"/>
            <a:ext cx="7681913" cy="1524000"/>
          </a:xfrm>
        </p:spPr>
        <p:txBody>
          <a:bodyPr/>
          <a:lstStyle/>
          <a:p>
            <a:pPr defTabSz="914363">
              <a:defRPr/>
            </a:pPr>
            <a:r>
              <a:rPr lang="en-GB" dirty="0">
                <a:latin typeface="Times" pitchFamily="18" charset="0"/>
              </a:rPr>
              <a:t>Chapter 8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1" y="4344988"/>
            <a:ext cx="7681913" cy="4619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en-US" b="1">
                <a:solidFill>
                  <a:srgbClr val="000000"/>
                </a:solidFill>
                <a:latin typeface="Times" panose="02020603050405020304" pitchFamily="18" charset="0"/>
              </a:rPr>
              <a:t>Advanced SQL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Pearson Education © 2014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550988" y="3429000"/>
            <a:ext cx="7974012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50533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4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Recursion - Example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2135188" y="1196976"/>
            <a:ext cx="8151812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en-US" b="1"/>
              <a:t>WITH RECURSIVE</a:t>
            </a:r>
          </a:p>
          <a:p>
            <a:pPr marL="0" indent="0">
              <a:buNone/>
            </a:pPr>
            <a:r>
              <a:rPr lang="en-GB" altLang="en-US"/>
              <a:t>AllManagers (staffNo, managerStaffNo) </a:t>
            </a:r>
            <a:r>
              <a:rPr lang="en-GB" altLang="en-US" b="1"/>
              <a:t>AS</a:t>
            </a:r>
          </a:p>
          <a:p>
            <a:pPr marL="0" indent="0">
              <a:buNone/>
            </a:pPr>
            <a:r>
              <a:rPr lang="en-GB" altLang="en-US"/>
              <a:t>(</a:t>
            </a:r>
            <a:r>
              <a:rPr lang="en-GB" altLang="en-US" b="1"/>
              <a:t>SELECT </a:t>
            </a:r>
            <a:r>
              <a:rPr lang="en-GB" altLang="en-US"/>
              <a:t>staffNo, managerStaffNo</a:t>
            </a:r>
          </a:p>
          <a:p>
            <a:pPr marL="0" indent="0">
              <a:buNone/>
            </a:pPr>
            <a:r>
              <a:rPr lang="en-GB" altLang="en-US" b="1"/>
              <a:t>FROM </a:t>
            </a:r>
            <a:r>
              <a:rPr lang="en-GB" altLang="en-US"/>
              <a:t>Staff</a:t>
            </a:r>
          </a:p>
          <a:p>
            <a:pPr marL="0" indent="0">
              <a:buNone/>
            </a:pPr>
            <a:r>
              <a:rPr lang="en-GB" altLang="en-US" b="1"/>
              <a:t>UNION</a:t>
            </a:r>
          </a:p>
          <a:p>
            <a:pPr marL="0" indent="0">
              <a:buNone/>
            </a:pPr>
            <a:r>
              <a:rPr lang="en-GB" altLang="en-US" b="1"/>
              <a:t>SELECT </a:t>
            </a:r>
            <a:r>
              <a:rPr lang="en-GB" altLang="en-US"/>
              <a:t>in.staffNo, out.managerStaffNo</a:t>
            </a:r>
          </a:p>
          <a:p>
            <a:pPr marL="0" indent="0">
              <a:buNone/>
            </a:pPr>
            <a:r>
              <a:rPr lang="en-GB" altLang="en-US" b="1"/>
              <a:t>FROM </a:t>
            </a:r>
            <a:r>
              <a:rPr lang="en-GB" altLang="en-US"/>
              <a:t>AllManagers in, Staff out</a:t>
            </a:r>
          </a:p>
          <a:p>
            <a:pPr marL="0" indent="0">
              <a:buNone/>
            </a:pPr>
            <a:r>
              <a:rPr lang="en-GB" altLang="en-US" b="1"/>
              <a:t>WHERE </a:t>
            </a:r>
            <a:r>
              <a:rPr lang="en-GB" altLang="en-US"/>
              <a:t>in.managerStaffNo = out.staffNo);</a:t>
            </a:r>
          </a:p>
          <a:p>
            <a:pPr marL="0" indent="0">
              <a:buNone/>
            </a:pPr>
            <a:r>
              <a:rPr lang="en-GB" altLang="en-US" b="1"/>
              <a:t>SELECT </a:t>
            </a:r>
            <a:r>
              <a:rPr lang="en-GB" altLang="en-US"/>
              <a:t>* </a:t>
            </a:r>
            <a:r>
              <a:rPr lang="en-GB" altLang="en-US" b="1"/>
              <a:t>FROM </a:t>
            </a:r>
            <a:r>
              <a:rPr lang="en-GB" altLang="en-US"/>
              <a:t>AllManagers</a:t>
            </a:r>
          </a:p>
          <a:p>
            <a:pPr marL="0" indent="0">
              <a:buNone/>
            </a:pPr>
            <a:r>
              <a:rPr lang="en-GB" altLang="en-US" b="1"/>
              <a:t>ORDER BY </a:t>
            </a:r>
            <a:r>
              <a:rPr lang="en-GB" altLang="en-US"/>
              <a:t>staffNo, managerStaffNo;</a:t>
            </a:r>
            <a:endParaRPr lang="en-US" altLang="en-US"/>
          </a:p>
        </p:txBody>
      </p:sp>
      <p:sp>
        <p:nvSpPr>
          <p:cNvPr id="63492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DA6BFB-E393-480E-BC18-616C509F8394}" type="slidenum">
              <a:rPr lang="en-GB" altLang="en-US" sz="1800"/>
              <a:pPr eaLnBrk="1" hangingPunct="1"/>
              <a:t>30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1593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4000" b="1"/>
              <a:t>Chapter 8 - Objectives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96976"/>
            <a:ext cx="8382000" cy="4137025"/>
          </a:xfrm>
        </p:spPr>
        <p:txBody>
          <a:bodyPr/>
          <a:lstStyle/>
          <a:p>
            <a:r>
              <a:rPr lang="en-US" altLang="en-US"/>
              <a:t>How to use the SQL programming language</a:t>
            </a:r>
          </a:p>
          <a:p>
            <a:r>
              <a:rPr lang="en-US" altLang="en-US"/>
              <a:t>How to use SQL cursors</a:t>
            </a:r>
          </a:p>
          <a:p>
            <a:r>
              <a:rPr lang="en-US" altLang="en-US"/>
              <a:t>How to create stored procedures</a:t>
            </a:r>
          </a:p>
          <a:p>
            <a:r>
              <a:rPr lang="en-US" altLang="en-US"/>
              <a:t>How to create triggers</a:t>
            </a:r>
          </a:p>
          <a:p>
            <a:r>
              <a:rPr lang="en-US" altLang="en-US"/>
              <a:t>How to use triggers to enforce integrity constraints</a:t>
            </a:r>
          </a:p>
          <a:p>
            <a:r>
              <a:rPr lang="en-US" altLang="en-US"/>
              <a:t>The advantages and disadvantages of triggers</a:t>
            </a:r>
          </a:p>
          <a:p>
            <a:r>
              <a:rPr lang="en-US" altLang="en-US"/>
              <a:t>How to use recursive queries</a:t>
            </a:r>
            <a:endParaRPr lang="en-GB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724400" y="6324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2014</a:t>
            </a:r>
          </a:p>
        </p:txBody>
      </p:sp>
      <p:sp>
        <p:nvSpPr>
          <p:cNvPr id="36870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5BCE91-AD5B-4FC1-BC5A-E95E673BAEA4}" type="slidenum">
              <a:rPr lang="en-GB" altLang="en-US" sz="1800"/>
              <a:pPr eaLnBrk="1" hangingPunct="1"/>
              <a:t>4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8493046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The SQL Programming Language</a:t>
            </a:r>
          </a:p>
        </p:txBody>
      </p:sp>
      <p:sp>
        <p:nvSpPr>
          <p:cNvPr id="37891" name="Content Placeholder 4"/>
          <p:cNvSpPr>
            <a:spLocks noGrp="1"/>
          </p:cNvSpPr>
          <p:nvPr>
            <p:ph idx="1"/>
          </p:nvPr>
        </p:nvSpPr>
        <p:spPr>
          <a:xfrm>
            <a:off x="1905000" y="1196976"/>
            <a:ext cx="8382000" cy="3527425"/>
          </a:xfrm>
        </p:spPr>
        <p:txBody>
          <a:bodyPr/>
          <a:lstStyle/>
          <a:p>
            <a:r>
              <a:rPr lang="en-US" altLang="en-US"/>
              <a:t>Impedance mismatch</a:t>
            </a:r>
          </a:p>
          <a:p>
            <a:pPr lvl="1"/>
            <a:r>
              <a:rPr lang="en-US" altLang="en-US"/>
              <a:t>Mixing different programming paradigms</a:t>
            </a:r>
          </a:p>
          <a:p>
            <a:pPr lvl="1"/>
            <a:r>
              <a:rPr lang="en-US" altLang="en-US"/>
              <a:t>SQL is a declarative language</a:t>
            </a:r>
          </a:p>
          <a:p>
            <a:pPr lvl="1"/>
            <a:r>
              <a:rPr lang="en-US" altLang="en-US"/>
              <a:t>High-level language such as C is a procedural language</a:t>
            </a:r>
          </a:p>
          <a:p>
            <a:pPr lvl="1"/>
            <a:r>
              <a:rPr lang="en-US" altLang="en-US"/>
              <a:t>SQL and 3GLs use different models to represent data</a:t>
            </a:r>
          </a:p>
        </p:txBody>
      </p:sp>
      <p:sp>
        <p:nvSpPr>
          <p:cNvPr id="37892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F7A9C-BD7F-4EBD-A050-84391B52D75D}" type="slidenum">
              <a:rPr lang="en-GB" altLang="en-US" sz="1800"/>
              <a:pPr eaLnBrk="1" hangingPunct="1"/>
              <a:t>5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7600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The SQL Programming Language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05000" y="1196975"/>
            <a:ext cx="8382000" cy="2211388"/>
          </a:xfrm>
        </p:spPr>
        <p:txBody>
          <a:bodyPr/>
          <a:lstStyle/>
          <a:p>
            <a:r>
              <a:rPr lang="en-US" altLang="en-US"/>
              <a:t>SQL/PSM (Persistent Stored Modules)</a:t>
            </a:r>
          </a:p>
          <a:p>
            <a:r>
              <a:rPr lang="en-US" altLang="en-US"/>
              <a:t>PL/SQL (Procedural Language/SQL) </a:t>
            </a:r>
          </a:p>
          <a:p>
            <a:pPr lvl="1"/>
            <a:r>
              <a:rPr lang="en-US" altLang="en-US"/>
              <a:t>Oracle’s procedural extension to SQL</a:t>
            </a:r>
          </a:p>
          <a:p>
            <a:pPr lvl="1"/>
            <a:r>
              <a:rPr lang="en-US" altLang="en-US"/>
              <a:t>Two versions</a:t>
            </a:r>
          </a:p>
        </p:txBody>
      </p:sp>
      <p:sp>
        <p:nvSpPr>
          <p:cNvPr id="38916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6C58CE-B92E-42D7-8F1B-F876FEA05D7A}" type="slidenum">
              <a:rPr lang="en-GB" altLang="en-US" sz="1800"/>
              <a:pPr eaLnBrk="1" hangingPunct="1"/>
              <a:t>6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24340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Declarations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>
          <a:xfrm>
            <a:off x="1905000" y="1196976"/>
            <a:ext cx="8382000" cy="4443413"/>
          </a:xfrm>
        </p:spPr>
        <p:txBody>
          <a:bodyPr/>
          <a:lstStyle/>
          <a:p>
            <a:r>
              <a:rPr lang="en-US" altLang="en-US"/>
              <a:t>Variables and constant variables must be declared before they can be referenced</a:t>
            </a:r>
          </a:p>
          <a:p>
            <a:r>
              <a:rPr lang="en-US" altLang="en-US"/>
              <a:t>Possible to declare a variable as NOT NULL</a:t>
            </a:r>
          </a:p>
          <a:p>
            <a:r>
              <a:rPr lang="en-US" altLang="en-US"/>
              <a:t>%TYPE – variable same type as a column</a:t>
            </a:r>
          </a:p>
          <a:p>
            <a:pPr lvl="1"/>
            <a:r>
              <a:rPr lang="en-US" altLang="en-US"/>
              <a:t>vStaffNo    Staff.staffNo%TYPE;</a:t>
            </a:r>
          </a:p>
          <a:p>
            <a:r>
              <a:rPr lang="en-US" altLang="en-US"/>
              <a:t>%ROWTYPE – variable same type as an entire row</a:t>
            </a:r>
          </a:p>
          <a:p>
            <a:pPr lvl="1"/>
            <a:r>
              <a:rPr lang="en-US" altLang="en-US"/>
              <a:t>vStaffNo1    Staff%ROWTYPE;</a:t>
            </a:r>
          </a:p>
          <a:p>
            <a:endParaRPr lang="en-US" altLang="en-US"/>
          </a:p>
        </p:txBody>
      </p:sp>
      <p:sp>
        <p:nvSpPr>
          <p:cNvPr id="39940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FAE842-5306-45F2-8F21-B52E78B88147}" type="slidenum">
              <a:rPr lang="en-GB" altLang="en-US" sz="1800"/>
              <a:pPr eaLnBrk="1" hangingPunct="1"/>
              <a:t>7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5684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Declarations</a:t>
            </a:r>
            <a:r>
              <a:rPr lang="en-GB" sz="4000" b="1"/>
              <a:t> </a:t>
            </a:r>
            <a:endParaRPr sz="4000" b="1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6" y="1700213"/>
            <a:ext cx="50593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31256E-BD04-4C12-A531-7A2373BE8883}" type="slidenum">
              <a:rPr lang="en-GB" altLang="en-US" sz="1800"/>
              <a:pPr eaLnBrk="1" hangingPunct="1"/>
              <a:t>8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1728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05000" y="230189"/>
            <a:ext cx="8382000" cy="554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/>
              <a:t>Assignments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905000" y="1196975"/>
            <a:ext cx="8382000" cy="4370388"/>
          </a:xfrm>
        </p:spPr>
        <p:txBody>
          <a:bodyPr/>
          <a:lstStyle/>
          <a:p>
            <a:r>
              <a:rPr lang="en-US" altLang="en-US"/>
              <a:t>Variables can be assigned in two ways:</a:t>
            </a:r>
          </a:p>
          <a:p>
            <a:pPr lvl="1"/>
            <a:r>
              <a:rPr lang="en-US" altLang="en-US"/>
              <a:t>Using the normal assignment statement (:=): </a:t>
            </a:r>
          </a:p>
          <a:p>
            <a:pPr lvl="1"/>
            <a:endParaRPr lang="en-US" altLang="en-US"/>
          </a:p>
          <a:p>
            <a:pPr marL="914400" lvl="2" indent="0">
              <a:buNone/>
            </a:pPr>
            <a:r>
              <a:rPr lang="en-US" altLang="en-US"/>
              <a:t>vStaffNo := ‘SG14’;</a:t>
            </a:r>
          </a:p>
          <a:p>
            <a:pPr marL="914400" lvl="2" indent="0">
              <a:buNone/>
            </a:pPr>
            <a:endParaRPr lang="en-US" altLang="en-US"/>
          </a:p>
          <a:p>
            <a:pPr lvl="1"/>
            <a:r>
              <a:rPr lang="en-US" altLang="en-US"/>
              <a:t>Using an SQL SELECT or FETCH statement:</a:t>
            </a:r>
          </a:p>
          <a:p>
            <a:pPr lvl="1"/>
            <a:endParaRPr lang="en-US" altLang="en-US"/>
          </a:p>
          <a:p>
            <a:pPr marL="914400" lvl="2" indent="0">
              <a:buNone/>
            </a:pPr>
            <a:r>
              <a:rPr lang="en-US" altLang="en-US" b="1"/>
              <a:t>SELECT</a:t>
            </a:r>
            <a:r>
              <a:rPr lang="en-US" altLang="en-US"/>
              <a:t> </a:t>
            </a:r>
            <a:r>
              <a:rPr lang="en-US" altLang="en-US" b="1"/>
              <a:t>COUNT</a:t>
            </a:r>
            <a:r>
              <a:rPr lang="en-US" altLang="en-US"/>
              <a:t>(*) </a:t>
            </a:r>
            <a:r>
              <a:rPr lang="en-US" altLang="en-US" b="1"/>
              <a:t>INTO</a:t>
            </a:r>
            <a:r>
              <a:rPr lang="en-US" altLang="en-US"/>
              <a:t> x</a:t>
            </a:r>
          </a:p>
          <a:p>
            <a:pPr marL="914400" lvl="2" indent="0">
              <a:buNone/>
            </a:pPr>
            <a:r>
              <a:rPr lang="en-US" altLang="en-US" b="1"/>
              <a:t>FROM</a:t>
            </a:r>
            <a:r>
              <a:rPr lang="en-US" altLang="en-US"/>
              <a:t> PropertyForRent</a:t>
            </a:r>
          </a:p>
          <a:p>
            <a:pPr marL="914400" lvl="2" indent="0">
              <a:buNone/>
            </a:pPr>
            <a:r>
              <a:rPr lang="en-US" altLang="en-US" b="1"/>
              <a:t>WHERE</a:t>
            </a:r>
            <a:r>
              <a:rPr lang="en-US" altLang="en-US"/>
              <a:t> staffNo = vStaffNo;</a:t>
            </a:r>
          </a:p>
        </p:txBody>
      </p:sp>
      <p:sp>
        <p:nvSpPr>
          <p:cNvPr id="41988" name="Slide Number Placeholder 3"/>
          <p:cNvSpPr txBox="1">
            <a:spLocks/>
          </p:cNvSpPr>
          <p:nvPr/>
        </p:nvSpPr>
        <p:spPr bwMode="auto">
          <a:xfrm>
            <a:off x="9977438" y="6397626"/>
            <a:ext cx="690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B7D131-C36A-4DC2-AD4A-F369580A9580}" type="slidenum">
              <a:rPr lang="en-GB" altLang="en-US" sz="1800"/>
              <a:pPr eaLnBrk="1" hangingPunct="1"/>
              <a:t>9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1548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992</Words>
  <Application>Microsoft Macintosh PowerPoint</Application>
  <PresentationFormat>Widescreen</PresentationFormat>
  <Paragraphs>209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Monotype Sorts</vt:lpstr>
      <vt:lpstr>Times</vt:lpstr>
      <vt:lpstr>Times New Roman</vt:lpstr>
      <vt:lpstr>Office Theme</vt:lpstr>
      <vt:lpstr>DAMG 6210 Database Design</vt:lpstr>
      <vt:lpstr>Topics</vt:lpstr>
      <vt:lpstr>Chapter 8</vt:lpstr>
      <vt:lpstr>Chapter 8 - Objectives</vt:lpstr>
      <vt:lpstr>The SQL Programming Language</vt:lpstr>
      <vt:lpstr>The SQL Programming Language</vt:lpstr>
      <vt:lpstr>Declarations</vt:lpstr>
      <vt:lpstr>Declarations </vt:lpstr>
      <vt:lpstr>Assignments</vt:lpstr>
      <vt:lpstr>Control Statements</vt:lpstr>
      <vt:lpstr>Conditional IF Statement</vt:lpstr>
      <vt:lpstr>Conditional CASE Statement</vt:lpstr>
      <vt:lpstr>Iteration Statement (LOOP)</vt:lpstr>
      <vt:lpstr>Iteration Statement (WHILE and REPEAT)</vt:lpstr>
      <vt:lpstr>Iteration Statement (FOR)</vt:lpstr>
      <vt:lpstr>Exceptions in PL/SQL</vt:lpstr>
      <vt:lpstr>Example of Exception Handling in PL/SQL</vt:lpstr>
      <vt:lpstr>Condition Handling</vt:lpstr>
      <vt:lpstr>The DECLARE . . . HANDLER Statement</vt:lpstr>
      <vt:lpstr>Cursors in PL/SQL</vt:lpstr>
      <vt:lpstr>Using Cursors in PL/SQL to Process a Multirow Query</vt:lpstr>
      <vt:lpstr>Subprograms, Stored Procedures, Functions, and Packages</vt:lpstr>
      <vt:lpstr>Subprograms, Stored Procedures, Functions, and Packages</vt:lpstr>
      <vt:lpstr>Triggers</vt:lpstr>
      <vt:lpstr>Trigger Format</vt:lpstr>
      <vt:lpstr>Using a BEFORE Trigger</vt:lpstr>
      <vt:lpstr>Triggers – Advantages</vt:lpstr>
      <vt:lpstr>Triggers – Disadvantages</vt:lpstr>
      <vt:lpstr>Recursion</vt:lpstr>
      <vt:lpstr>Recursion - Example</vt:lpstr>
      <vt:lpstr>Relational algebra and relational calculus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469</cp:revision>
  <dcterms:created xsi:type="dcterms:W3CDTF">2013-09-03T20:38:17Z</dcterms:created>
  <dcterms:modified xsi:type="dcterms:W3CDTF">2022-10-10T18:47:13Z</dcterms:modified>
</cp:coreProperties>
</file>