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471" r:id="rId2"/>
    <p:sldId id="453" r:id="rId3"/>
    <p:sldId id="442" r:id="rId4"/>
    <p:sldId id="302" r:id="rId5"/>
    <p:sldId id="307" r:id="rId6"/>
    <p:sldId id="446" r:id="rId7"/>
    <p:sldId id="272" r:id="rId8"/>
    <p:sldId id="264" r:id="rId9"/>
    <p:sldId id="317" r:id="rId10"/>
    <p:sldId id="277" r:id="rId11"/>
    <p:sldId id="318" r:id="rId12"/>
    <p:sldId id="276" r:id="rId13"/>
    <p:sldId id="319" r:id="rId14"/>
    <p:sldId id="454" r:id="rId15"/>
    <p:sldId id="399" r:id="rId16"/>
    <p:sldId id="400" r:id="rId17"/>
    <p:sldId id="321" r:id="rId18"/>
    <p:sldId id="447" r:id="rId19"/>
    <p:sldId id="448" r:id="rId20"/>
    <p:sldId id="309" r:id="rId21"/>
    <p:sldId id="265" r:id="rId22"/>
    <p:sldId id="310" r:id="rId23"/>
    <p:sldId id="449" r:id="rId24"/>
    <p:sldId id="450" r:id="rId25"/>
    <p:sldId id="263" r:id="rId26"/>
    <p:sldId id="273" r:id="rId27"/>
    <p:sldId id="278" r:id="rId28"/>
    <p:sldId id="279" r:id="rId29"/>
    <p:sldId id="340" r:id="rId30"/>
    <p:sldId id="341" r:id="rId31"/>
    <p:sldId id="311" r:id="rId32"/>
    <p:sldId id="266" r:id="rId33"/>
    <p:sldId id="269" r:id="rId34"/>
    <p:sldId id="267" r:id="rId35"/>
    <p:sldId id="268" r:id="rId36"/>
    <p:sldId id="312" r:id="rId37"/>
    <p:sldId id="313" r:id="rId38"/>
    <p:sldId id="315" r:id="rId39"/>
    <p:sldId id="316" r:id="rId40"/>
    <p:sldId id="270" r:id="rId41"/>
    <p:sldId id="271" r:id="rId42"/>
    <p:sldId id="287" r:id="rId43"/>
    <p:sldId id="288" r:id="rId44"/>
    <p:sldId id="289" r:id="rId45"/>
    <p:sldId id="290" r:id="rId46"/>
    <p:sldId id="291" r:id="rId47"/>
    <p:sldId id="292" r:id="rId48"/>
    <p:sldId id="293" r:id="rId49"/>
    <p:sldId id="294" r:id="rId50"/>
    <p:sldId id="460" r:id="rId51"/>
    <p:sldId id="280" r:id="rId52"/>
    <p:sldId id="281" r:id="rId53"/>
    <p:sldId id="282" r:id="rId54"/>
    <p:sldId id="283" r:id="rId55"/>
    <p:sldId id="284" r:id="rId56"/>
    <p:sldId id="285" r:id="rId57"/>
    <p:sldId id="286" r:id="rId58"/>
    <p:sldId id="464" r:id="rId59"/>
    <p:sldId id="465" r:id="rId60"/>
    <p:sldId id="466" r:id="rId61"/>
    <p:sldId id="467" r:id="rId62"/>
    <p:sldId id="468" r:id="rId63"/>
    <p:sldId id="469" r:id="rId64"/>
    <p:sldId id="470" r:id="rId65"/>
    <p:sldId id="462" r:id="rId66"/>
    <p:sldId id="423" r:id="rId67"/>
    <p:sldId id="463" r:id="rId68"/>
    <p:sldId id="461" r:id="rId69"/>
    <p:sldId id="455" r:id="rId70"/>
    <p:sldId id="456" r:id="rId71"/>
    <p:sldId id="457" r:id="rId72"/>
    <p:sldId id="459" r:id="rId73"/>
    <p:sldId id="45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9" autoAdjust="0"/>
    <p:restoredTop sz="94660"/>
  </p:normalViewPr>
  <p:slideViewPr>
    <p:cSldViewPr snapToGrid="0">
      <p:cViewPr varScale="1">
        <p:scale>
          <a:sx n="116" d="100"/>
          <a:sy n="116" d="100"/>
        </p:scale>
        <p:origin x="208" y="3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0DC95-9DEC-440D-BB1F-C97B41D82B62}" type="datetimeFigureOut">
              <a:rPr lang="en-US" smtClean="0"/>
              <a:t>10/10/22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84A19-BF6F-4673-9387-A13B23E95689}" type="slidenum">
              <a:rPr lang="en-US" smtClean="0"/>
              <a:t>‹#›</a:t>
            </a:fld>
            <a:endParaRPr lang="en-US"/>
          </a:p>
        </p:txBody>
      </p:sp>
    </p:spTree>
    <p:extLst>
      <p:ext uri="{BB962C8B-B14F-4D97-AF65-F5344CB8AC3E}">
        <p14:creationId xmlns:p14="http://schemas.microsoft.com/office/powerpoint/2010/main" val="77875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02587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364162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01530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15961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3C806-AF09-49FA-A892-21DF5336D02E}" type="datetimeFigureOut">
              <a:rPr lang="en-US" smtClean="0"/>
              <a:t>10/10/22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120332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74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F3C806-AF09-49FA-A892-21DF5336D02E}" type="datetimeFigureOut">
              <a:rPr lang="en-US" smtClean="0"/>
              <a:t>10/10/22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5776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F3C806-AF09-49FA-A892-21DF5336D02E}" type="datetimeFigureOut">
              <a:rPr lang="en-US" smtClean="0"/>
              <a:t>10/10/22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5367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F3C806-AF09-49FA-A892-21DF5336D02E}" type="datetimeFigureOut">
              <a:rPr lang="en-US" smtClean="0"/>
              <a:t>10/10/22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640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1715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F3C806-AF09-49FA-A892-21DF5336D02E}" type="datetimeFigureOut">
              <a:rPr lang="en-US" smtClean="0"/>
              <a:t>10/10/22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3F1FE-0A32-4AEC-82DC-93A43DDA32E2}" type="slidenum">
              <a:rPr lang="en-US" smtClean="0"/>
              <a:t>‹#›</a:t>
            </a:fld>
            <a:endParaRPr lang="en-US"/>
          </a:p>
        </p:txBody>
      </p:sp>
    </p:spTree>
    <p:extLst>
      <p:ext uri="{BB962C8B-B14F-4D97-AF65-F5344CB8AC3E}">
        <p14:creationId xmlns:p14="http://schemas.microsoft.com/office/powerpoint/2010/main" val="26215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3C806-AF09-49FA-A892-21DF5336D02E}" type="datetimeFigureOut">
              <a:rPr lang="en-US" smtClean="0"/>
              <a:t>10/10/22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3F1FE-0A32-4AEC-82DC-93A43DDA32E2}" type="slidenum">
              <a:rPr lang="en-US" smtClean="0"/>
              <a:t>‹#›</a:t>
            </a:fld>
            <a:endParaRPr lang="en-US"/>
          </a:p>
        </p:txBody>
      </p:sp>
    </p:spTree>
    <p:extLst>
      <p:ext uri="{BB962C8B-B14F-4D97-AF65-F5344CB8AC3E}">
        <p14:creationId xmlns:p14="http://schemas.microsoft.com/office/powerpoint/2010/main" val="3421286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s://docs.python.org/2/reference/index.html#reference-index" TargetMode="External"/><Relationship Id="rId2" Type="http://schemas.openxmlformats.org/officeDocument/2006/relationships/hyperlink" Target="https://docs.python.org/2/library/index.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ikit-image.org/docs/dev/auto_examples/"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scikit-learn.org/stable/auto_examples/"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link.springer.com/book/10.1007/978-1-4302-6479-8" TargetMode="External"/><Relationship Id="rId3" Type="http://schemas.openxmlformats.org/officeDocument/2006/relationships/hyperlink" Target="http://link.springer.com/search?facet-author=%22Magnus+Lie+Hetland%22" TargetMode="External"/><Relationship Id="rId7" Type="http://schemas.openxmlformats.org/officeDocument/2006/relationships/image" Target="../media/image25.jpeg"/><Relationship Id="rId2" Type="http://schemas.openxmlformats.org/officeDocument/2006/relationships/hyperlink" Target="http://link.springer.com/book/10.1007/978-1-4302-3238-4" TargetMode="External"/><Relationship Id="rId1" Type="http://schemas.openxmlformats.org/officeDocument/2006/relationships/slideLayout" Target="../slideLayouts/slideLayout2.xml"/><Relationship Id="rId6" Type="http://schemas.openxmlformats.org/officeDocument/2006/relationships/hyperlink" Target="http://link.springer.com/search?facet-author=%22Shai+Vaingast%22" TargetMode="External"/><Relationship Id="rId5" Type="http://schemas.openxmlformats.org/officeDocument/2006/relationships/hyperlink" Target="http://link.springer.com/book/10.1007/978-1-4842-0052-0" TargetMode="External"/><Relationship Id="rId10" Type="http://schemas.openxmlformats.org/officeDocument/2006/relationships/image" Target="../media/image26.jpeg"/><Relationship Id="rId4" Type="http://schemas.openxmlformats.org/officeDocument/2006/relationships/image" Target="../media/image24.jpeg"/><Relationship Id="rId9" Type="http://schemas.openxmlformats.org/officeDocument/2006/relationships/hyperlink" Target="http://link.springer.com/search?facet-author=%22Gregory+Walters%22" TargetMode="External"/></Relationships>
</file>

<file path=ppt/slides/_rels/slide66.xml.rels><?xml version="1.0" encoding="UTF-8" standalone="yes"?>
<Relationships xmlns="http://schemas.openxmlformats.org/package/2006/relationships"><Relationship Id="rId8" Type="http://schemas.openxmlformats.org/officeDocument/2006/relationships/hyperlink" Target="http://link.springer.com/search?facet-author=%22Sinan+Kalkan%22" TargetMode="External"/><Relationship Id="rId3" Type="http://schemas.openxmlformats.org/officeDocument/2006/relationships/hyperlink" Target="http://link.springer.com/search?facet-author=%22Kent+D.+Lee%22" TargetMode="External"/><Relationship Id="rId7" Type="http://schemas.openxmlformats.org/officeDocument/2006/relationships/hyperlink" Target="http://link.springer.com/search?facet-author=%22G%C3%B6kt%C3%BCrk+%C3%9C%C3%A7oluk%22" TargetMode="External"/><Relationship Id="rId12" Type="http://schemas.openxmlformats.org/officeDocument/2006/relationships/image" Target="../media/image29.jpeg"/><Relationship Id="rId2" Type="http://schemas.openxmlformats.org/officeDocument/2006/relationships/hyperlink" Target="http://link.springer.com/book/10.1007/978-1-84996-537-8" TargetMode="External"/><Relationship Id="rId1" Type="http://schemas.openxmlformats.org/officeDocument/2006/relationships/slideLayout" Target="../slideLayouts/slideLayout2.xml"/><Relationship Id="rId6" Type="http://schemas.openxmlformats.org/officeDocument/2006/relationships/hyperlink" Target="http://link.springer.com/book/10.1007/978-3-7091-1343-1" TargetMode="External"/><Relationship Id="rId11" Type="http://schemas.openxmlformats.org/officeDocument/2006/relationships/hyperlink" Target="http://link.springer.com/search?facet-author=%22Jos%C3%A9+Unpingco%22" TargetMode="External"/><Relationship Id="rId5" Type="http://schemas.openxmlformats.org/officeDocument/2006/relationships/image" Target="../media/image27.jpeg"/><Relationship Id="rId10" Type="http://schemas.openxmlformats.org/officeDocument/2006/relationships/hyperlink" Target="http://link.springer.com/book/10.1007/978-3-319-01342-8" TargetMode="External"/><Relationship Id="rId4" Type="http://schemas.openxmlformats.org/officeDocument/2006/relationships/hyperlink" Target="http://link.springer.com/bookseries/7592" TargetMode="External"/><Relationship Id="rId9" Type="http://schemas.openxmlformats.org/officeDocument/2006/relationships/image" Target="../media/image28.jpeg"/></Relationships>
</file>

<file path=ppt/slides/_rels/slide67.xml.rels><?xml version="1.0" encoding="UTF-8" standalone="yes"?>
<Relationships xmlns="http://schemas.openxmlformats.org/package/2006/relationships"><Relationship Id="rId8" Type="http://schemas.openxmlformats.org/officeDocument/2006/relationships/hyperlink" Target="http://link.springer.com/book/10.1007/978-3-642-54959-5" TargetMode="External"/><Relationship Id="rId3" Type="http://schemas.openxmlformats.org/officeDocument/2006/relationships/hyperlink" Target="http://link.springer.com/search?facet-author=%22Clay+Andres%22" TargetMode="External"/><Relationship Id="rId7" Type="http://schemas.openxmlformats.org/officeDocument/2006/relationships/image" Target="../media/image30.jpeg"/><Relationship Id="rId2" Type="http://schemas.openxmlformats.org/officeDocument/2006/relationships/hyperlink" Target="http://link.springer.com/book/10.1007/978-1-4302-2758-8" TargetMode="External"/><Relationship Id="rId1" Type="http://schemas.openxmlformats.org/officeDocument/2006/relationships/slideLayout" Target="../slideLayouts/slideLayout2.xml"/><Relationship Id="rId6" Type="http://schemas.openxmlformats.org/officeDocument/2006/relationships/hyperlink" Target="http://link.springer.com/search?facet-author=%22Ewan+Buckingham%22" TargetMode="External"/><Relationship Id="rId11" Type="http://schemas.openxmlformats.org/officeDocument/2006/relationships/image" Target="../media/image31.jpeg"/><Relationship Id="rId5" Type="http://schemas.openxmlformats.org/officeDocument/2006/relationships/hyperlink" Target="http://link.springer.com/search?facet-author=%22Mark+Beckner%22" TargetMode="External"/><Relationship Id="rId10" Type="http://schemas.openxmlformats.org/officeDocument/2006/relationships/hyperlink" Target="http://link.springer.com/bookseries/5151" TargetMode="External"/><Relationship Id="rId4" Type="http://schemas.openxmlformats.org/officeDocument/2006/relationships/hyperlink" Target="http://link.springer.com/search?facet-author=%22Steve+Anglin%22" TargetMode="External"/><Relationship Id="rId9" Type="http://schemas.openxmlformats.org/officeDocument/2006/relationships/hyperlink" Target="http://link.springer.com/search?facet-author=%22Hans+Petter+Langtangen%22"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www.rexx.com/~dkuhlman/python_101/python_101.html" TargetMode="External"/><Relationship Id="rId2" Type="http://schemas.openxmlformats.org/officeDocument/2006/relationships/hyperlink" Target="http://diveintopython.org/" TargetMode="External"/><Relationship Id="rId1" Type="http://schemas.openxmlformats.org/officeDocument/2006/relationships/slideLayout" Target="../slideLayouts/slideLayout2.xml"/><Relationship Id="rId5" Type="http://schemas.openxmlformats.org/officeDocument/2006/relationships/hyperlink" Target="http://rgruet.free.fr/PQR2.3.html" TargetMode="External"/><Relationship Id="rId4" Type="http://schemas.openxmlformats.org/officeDocument/2006/relationships/hyperlink" Target="http://www.python.org/doc/current/tut/tut.html"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www.youtube.com/watch?v=UQi-L-_chcc" TargetMode="External"/><Relationship Id="rId2" Type="http://schemas.openxmlformats.org/officeDocument/2006/relationships/hyperlink" Target="http://www.youtube.com/watch?v=rKzZEtxIX14" TargetMode="External"/><Relationship Id="rId1" Type="http://schemas.openxmlformats.org/officeDocument/2006/relationships/slideLayout" Target="../slideLayouts/slideLayout2.xml"/><Relationship Id="rId5" Type="http://schemas.openxmlformats.org/officeDocument/2006/relationships/hyperlink" Target="http://www.youtube.com/watch?v=tKTZoB2Vjuk" TargetMode="External"/><Relationship Id="rId4" Type="http://schemas.openxmlformats.org/officeDocument/2006/relationships/hyperlink" Target="http://www.youtube.com/watch?v=4Mf0h3HphE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codecademy.com/tracks/python"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youtube.com/watch?v=SE7h0IWD93Y" TargetMode="External"/><Relationship Id="rId2" Type="http://schemas.openxmlformats.org/officeDocument/2006/relationships/hyperlink" Target="http://www.youtube.com/watch?v=MP-MTiCETYg" TargetMode="External"/><Relationship Id="rId1" Type="http://schemas.openxmlformats.org/officeDocument/2006/relationships/slideLayout" Target="../slideLayouts/slideLayout2.xml"/><Relationship Id="rId4" Type="http://schemas.openxmlformats.org/officeDocument/2006/relationships/hyperlink" Target="http://www.youtube.com/watch?v=Yxpnvc4RHy4"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www.numpy.org/" TargetMode="External"/><Relationship Id="rId7" Type="http://schemas.openxmlformats.org/officeDocument/2006/relationships/hyperlink" Target="http://scikit-image.org/" TargetMode="External"/><Relationship Id="rId2" Type="http://schemas.openxmlformats.org/officeDocument/2006/relationships/hyperlink" Target="https://www.python.org/download/releases/2.7.6/" TargetMode="External"/><Relationship Id="rId1" Type="http://schemas.openxmlformats.org/officeDocument/2006/relationships/slideLayout" Target="../slideLayouts/slideLayout2.xml"/><Relationship Id="rId6" Type="http://schemas.openxmlformats.org/officeDocument/2006/relationships/hyperlink" Target="http://scikit-learn.org/" TargetMode="External"/><Relationship Id="rId5" Type="http://schemas.openxmlformats.org/officeDocument/2006/relationships/hyperlink" Target="http://matplotlib.org/" TargetMode="External"/><Relationship Id="rId4" Type="http://schemas.openxmlformats.org/officeDocument/2006/relationships/hyperlink" Target="http://www.scipy.org/" TargetMode="External"/></Relationships>
</file>

<file path=ppt/slides/_rels/slide73.xml.rels><?xml version="1.0" encoding="UTF-8" standalone="yes"?>
<Relationships xmlns="http://schemas.openxmlformats.org/package/2006/relationships"><Relationship Id="rId8" Type="http://schemas.openxmlformats.org/officeDocument/2006/relationships/hyperlink" Target="http://algorete.org/" TargetMode="External"/><Relationship Id="rId3" Type="http://schemas.openxmlformats.org/officeDocument/2006/relationships/hyperlink" Target="http://www.enthought.com/products/canopy/" TargetMode="External"/><Relationship Id="rId7" Type="http://schemas.openxmlformats.org/officeDocument/2006/relationships/hyperlink" Target="http://www.scipy.org/install.html#python3" TargetMode="External"/><Relationship Id="rId2" Type="http://schemas.openxmlformats.org/officeDocument/2006/relationships/hyperlink" Target="http://continuum.io/downloads.html" TargetMode="External"/><Relationship Id="rId1" Type="http://schemas.openxmlformats.org/officeDocument/2006/relationships/slideLayout" Target="../slideLayouts/slideLayout2.xml"/><Relationship Id="rId6" Type="http://schemas.openxmlformats.org/officeDocument/2006/relationships/hyperlink" Target="http://www.pyzo.org/" TargetMode="External"/><Relationship Id="rId5" Type="http://schemas.openxmlformats.org/officeDocument/2006/relationships/hyperlink" Target="http://code.google.com/p/winpython/" TargetMode="External"/><Relationship Id="rId4" Type="http://schemas.openxmlformats.org/officeDocument/2006/relationships/hyperlink" Target="http://code.google.com/p/pythonx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3104"/>
            <a:ext cx="9144000" cy="2387600"/>
          </a:xfrm>
        </p:spPr>
        <p:txBody>
          <a:bodyPr>
            <a:normAutofit/>
          </a:bodyPr>
          <a:lstStyle/>
          <a:p>
            <a:r>
              <a:rPr lang="en-US" dirty="0"/>
              <a:t>DAMG 6210</a:t>
            </a:r>
            <a:br>
              <a:rPr lang="en-US" dirty="0">
                <a:ea typeface="ＭＳ Ｐゴシック" panose="020B0600070205080204" pitchFamily="34" charset="-128"/>
              </a:rPr>
            </a:br>
            <a:r>
              <a:rPr lang="en-US" dirty="0"/>
              <a:t>Database Design</a:t>
            </a:r>
          </a:p>
        </p:txBody>
      </p:sp>
      <p:sp>
        <p:nvSpPr>
          <p:cNvPr id="3" name="Subtitle 2"/>
          <p:cNvSpPr>
            <a:spLocks noGrp="1"/>
          </p:cNvSpPr>
          <p:nvPr>
            <p:ph type="subTitle" idx="1"/>
          </p:nvPr>
        </p:nvSpPr>
        <p:spPr>
          <a:xfrm>
            <a:off x="1524000" y="3801544"/>
            <a:ext cx="9144000" cy="2665758"/>
          </a:xfrm>
        </p:spPr>
        <p:txBody>
          <a:bodyPr>
            <a:noAutofit/>
          </a:bodyPr>
          <a:lstStyle/>
          <a:p>
            <a:r>
              <a:rPr lang="en-US" sz="3200" dirty="0">
                <a:ea typeface="ＭＳ Ｐゴシック" panose="020B0600070205080204" pitchFamily="34" charset="-128"/>
              </a:rPr>
              <a:t>Nik Bear Brown</a:t>
            </a:r>
          </a:p>
          <a:p>
            <a:r>
              <a:rPr lang="en-US" sz="3200" dirty="0"/>
              <a:t>@</a:t>
            </a:r>
            <a:r>
              <a:rPr lang="en-US" sz="3200" dirty="0" err="1"/>
              <a:t>NikBearBrown</a:t>
            </a:r>
            <a:endParaRPr lang="en-US" sz="3200" dirty="0">
              <a:ea typeface="ＭＳ Ｐゴシック" panose="020B0600070205080204" pitchFamily="34" charset="-128"/>
            </a:endParaRPr>
          </a:p>
          <a:p>
            <a:r>
              <a:rPr lang="en-US" sz="3200" dirty="0">
                <a:ea typeface="ＭＳ Ｐゴシック" panose="020B0600070205080204" pitchFamily="34" charset="-128"/>
              </a:rPr>
              <a:t>Python for MySQL</a:t>
            </a:r>
          </a:p>
        </p:txBody>
      </p:sp>
    </p:spTree>
    <p:extLst>
      <p:ext uri="{BB962C8B-B14F-4D97-AF65-F5344CB8AC3E}">
        <p14:creationId xmlns:p14="http://schemas.microsoft.com/office/powerpoint/2010/main" val="162486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Rectangle 7"/>
          <p:cNvSpPr>
            <a:spLocks noGrp="1" noChangeArrowheads="1"/>
          </p:cNvSpPr>
          <p:nvPr>
            <p:ph type="title"/>
          </p:nvPr>
        </p:nvSpPr>
        <p:spPr/>
        <p:txBody>
          <a:bodyPr/>
          <a:lstStyle/>
          <a:p>
            <a:r>
              <a:rPr lang="en-US" dirty="0">
                <a:solidFill>
                  <a:srgbClr val="CD0000"/>
                </a:solidFill>
              </a:rPr>
              <a:t>Grouping Indentation</a:t>
            </a:r>
          </a:p>
        </p:txBody>
      </p:sp>
      <p:sp>
        <p:nvSpPr>
          <p:cNvPr id="82952" name="Rectangle 8"/>
          <p:cNvSpPr>
            <a:spLocks noGrp="1" noChangeArrowheads="1"/>
          </p:cNvSpPr>
          <p:nvPr>
            <p:ph type="body" sz="half" idx="1"/>
          </p:nvPr>
        </p:nvSpPr>
        <p:spPr/>
        <p:txBody>
          <a:bodyPr/>
          <a:lstStyle/>
          <a:p>
            <a:pPr>
              <a:buFontTx/>
              <a:buNone/>
            </a:pPr>
            <a:r>
              <a:rPr lang="en-US" sz="2000" dirty="0"/>
              <a:t>In Python:</a:t>
            </a:r>
          </a:p>
          <a:p>
            <a:pPr>
              <a:buFontTx/>
              <a:buNone/>
            </a:pPr>
            <a:endParaRPr lang="en-US" sz="2000" dirty="0"/>
          </a:p>
          <a:p>
            <a:pPr>
              <a:buFontTx/>
              <a:buNone/>
            </a:pPr>
            <a:r>
              <a:rPr lang="en-US" sz="2000" dirty="0"/>
              <a:t>for </a:t>
            </a:r>
            <a:r>
              <a:rPr lang="en-US" sz="2000" dirty="0" err="1"/>
              <a:t>i</a:t>
            </a:r>
            <a:r>
              <a:rPr lang="en-US" sz="2000" dirty="0"/>
              <a:t> in range(20):</a:t>
            </a:r>
          </a:p>
          <a:p>
            <a:pPr>
              <a:buFontTx/>
              <a:buNone/>
            </a:pPr>
            <a:r>
              <a:rPr lang="en-US" sz="2000" dirty="0"/>
              <a:t>    if i%3 == 0:</a:t>
            </a:r>
          </a:p>
          <a:p>
            <a:pPr>
              <a:buFontTx/>
              <a:buNone/>
            </a:pPr>
            <a:r>
              <a:rPr lang="en-US" sz="2000" dirty="0"/>
              <a:t>        print </a:t>
            </a:r>
            <a:r>
              <a:rPr lang="en-US" sz="2000" dirty="0" err="1"/>
              <a:t>i</a:t>
            </a:r>
            <a:endParaRPr lang="en-US" sz="2000" dirty="0"/>
          </a:p>
          <a:p>
            <a:pPr>
              <a:buFontTx/>
              <a:buNone/>
            </a:pPr>
            <a:r>
              <a:rPr lang="en-US" sz="2000" dirty="0"/>
              <a:t>        if i%5 == 0:</a:t>
            </a:r>
          </a:p>
          <a:p>
            <a:pPr>
              <a:buFontTx/>
              <a:buNone/>
            </a:pPr>
            <a:r>
              <a:rPr lang="en-US" sz="2000" dirty="0"/>
              <a:t>            print "Bingo!"</a:t>
            </a:r>
          </a:p>
          <a:p>
            <a:pPr>
              <a:buFontTx/>
              <a:buNone/>
            </a:pPr>
            <a:r>
              <a:rPr lang="en-US" sz="2000" dirty="0"/>
              <a:t>    print "---"</a:t>
            </a:r>
          </a:p>
        </p:txBody>
      </p:sp>
      <p:sp>
        <p:nvSpPr>
          <p:cNvPr id="82953" name="Rectangle 9"/>
          <p:cNvSpPr>
            <a:spLocks noGrp="1" noChangeArrowheads="1"/>
          </p:cNvSpPr>
          <p:nvPr>
            <p:ph type="body" sz="half" idx="2"/>
          </p:nvPr>
        </p:nvSpPr>
        <p:spPr>
          <a:xfrm>
            <a:off x="5867400" y="1447800"/>
            <a:ext cx="3543300" cy="4648200"/>
          </a:xfrm>
        </p:spPr>
        <p:txBody>
          <a:bodyPr/>
          <a:lstStyle/>
          <a:p>
            <a:pPr>
              <a:lnSpc>
                <a:spcPct val="90000"/>
              </a:lnSpc>
              <a:buFontTx/>
              <a:buNone/>
            </a:pPr>
            <a:r>
              <a:rPr lang="en-US" sz="2000"/>
              <a:t>In C:</a:t>
            </a:r>
          </a:p>
          <a:p>
            <a:pPr>
              <a:lnSpc>
                <a:spcPct val="90000"/>
              </a:lnSpc>
              <a:buFontTx/>
              <a:buNone/>
            </a:pPr>
            <a:endParaRPr lang="en-US" sz="2000"/>
          </a:p>
          <a:p>
            <a:pPr>
              <a:lnSpc>
                <a:spcPct val="90000"/>
              </a:lnSpc>
              <a:buFontTx/>
              <a:buNone/>
            </a:pPr>
            <a:r>
              <a:rPr lang="en-US" sz="2000"/>
              <a:t>for (i = 0; i &lt; 20; i++)</a:t>
            </a:r>
          </a:p>
          <a:p>
            <a:pPr>
              <a:lnSpc>
                <a:spcPct val="90000"/>
              </a:lnSpc>
              <a:buFontTx/>
              <a:buNone/>
            </a:pPr>
            <a:r>
              <a:rPr lang="en-US" sz="2000"/>
              <a:t>{</a:t>
            </a:r>
          </a:p>
          <a:p>
            <a:pPr>
              <a:lnSpc>
                <a:spcPct val="90000"/>
              </a:lnSpc>
              <a:buFontTx/>
              <a:buNone/>
            </a:pPr>
            <a:r>
              <a:rPr lang="en-US" sz="2000"/>
              <a:t>    if (i%3 == 0) {</a:t>
            </a:r>
          </a:p>
          <a:p>
            <a:pPr>
              <a:lnSpc>
                <a:spcPct val="90000"/>
              </a:lnSpc>
              <a:buFontTx/>
              <a:buNone/>
            </a:pPr>
            <a:r>
              <a:rPr lang="en-US" sz="2000"/>
              <a:t>        printf("%d\n", i);</a:t>
            </a:r>
          </a:p>
          <a:p>
            <a:pPr>
              <a:lnSpc>
                <a:spcPct val="90000"/>
              </a:lnSpc>
              <a:buFontTx/>
              <a:buNone/>
            </a:pPr>
            <a:r>
              <a:rPr lang="en-US" sz="2000"/>
              <a:t>        if (i%5 == 0) {</a:t>
            </a:r>
          </a:p>
          <a:p>
            <a:pPr>
              <a:lnSpc>
                <a:spcPct val="90000"/>
              </a:lnSpc>
              <a:buFontTx/>
              <a:buNone/>
            </a:pPr>
            <a:r>
              <a:rPr lang="en-US" sz="2000"/>
              <a:t>            printf("Bingo!\n"); }</a:t>
            </a:r>
          </a:p>
          <a:p>
            <a:pPr>
              <a:lnSpc>
                <a:spcPct val="90000"/>
              </a:lnSpc>
              <a:buFontTx/>
              <a:buNone/>
            </a:pPr>
            <a:r>
              <a:rPr lang="en-US" sz="2000"/>
              <a:t>      }</a:t>
            </a:r>
          </a:p>
          <a:p>
            <a:pPr>
              <a:lnSpc>
                <a:spcPct val="90000"/>
              </a:lnSpc>
              <a:buFontTx/>
              <a:buNone/>
            </a:pPr>
            <a:r>
              <a:rPr lang="en-US" sz="2000"/>
              <a:t>      printf("---\n");</a:t>
            </a:r>
          </a:p>
          <a:p>
            <a:pPr>
              <a:lnSpc>
                <a:spcPct val="90000"/>
              </a:lnSpc>
              <a:buFontTx/>
              <a:buNone/>
            </a:pPr>
            <a:r>
              <a:rPr lang="en-US" sz="2000"/>
              <a:t>}</a:t>
            </a:r>
          </a:p>
        </p:txBody>
      </p:sp>
      <p:sp>
        <p:nvSpPr>
          <p:cNvPr id="82950" name="Text Box 6"/>
          <p:cNvSpPr txBox="1">
            <a:spLocks noChangeArrowheads="1"/>
          </p:cNvSpPr>
          <p:nvPr/>
        </p:nvSpPr>
        <p:spPr bwMode="auto">
          <a:xfrm>
            <a:off x="9683751" y="1278455"/>
            <a:ext cx="521297" cy="45550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r>
              <a:rPr lang="en-US" sz="1000"/>
              <a:t>0</a:t>
            </a:r>
          </a:p>
          <a:p>
            <a:pPr algn="l" eaLnBrk="0" hangingPunct="0"/>
            <a:r>
              <a:rPr lang="en-US" sz="1000"/>
              <a:t>Bingo!</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3</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6</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9</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12</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15</a:t>
            </a:r>
          </a:p>
          <a:p>
            <a:pPr algn="l" eaLnBrk="0" hangingPunct="0"/>
            <a:r>
              <a:rPr lang="en-US" sz="1000"/>
              <a:t>Bingo!</a:t>
            </a:r>
          </a:p>
          <a:p>
            <a:pPr algn="l" eaLnBrk="0" hangingPunct="0"/>
            <a:r>
              <a:rPr lang="en-US" sz="1000"/>
              <a:t>---</a:t>
            </a:r>
          </a:p>
          <a:p>
            <a:pPr algn="l" eaLnBrk="0" hangingPunct="0"/>
            <a:r>
              <a:rPr lang="en-US" sz="1000"/>
              <a:t>---</a:t>
            </a:r>
          </a:p>
          <a:p>
            <a:pPr algn="l" eaLnBrk="0" hangingPunct="0"/>
            <a:r>
              <a:rPr lang="en-US" sz="1000"/>
              <a:t>---</a:t>
            </a:r>
          </a:p>
          <a:p>
            <a:pPr algn="l" eaLnBrk="0" hangingPunct="0"/>
            <a:r>
              <a:rPr lang="en-US" sz="1000"/>
              <a:t>18</a:t>
            </a:r>
          </a:p>
          <a:p>
            <a:pPr algn="l" eaLnBrk="0" hangingPunct="0"/>
            <a:r>
              <a:rPr lang="en-US" sz="1000"/>
              <a:t>---</a:t>
            </a:r>
          </a:p>
          <a:p>
            <a:pPr algn="l" eaLnBrk="0" hangingPunct="0"/>
            <a:r>
              <a:rPr lang="en-US" sz="1000"/>
              <a:t>---</a:t>
            </a:r>
          </a:p>
        </p:txBody>
      </p:sp>
    </p:spTree>
    <p:extLst>
      <p:ext uri="{BB962C8B-B14F-4D97-AF65-F5344CB8AC3E}">
        <p14:creationId xmlns:p14="http://schemas.microsoft.com/office/powerpoint/2010/main" val="252287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solidFill>
                  <a:srgbClr val="CD0000"/>
                </a:solidFill>
              </a:rPr>
              <a:t>Conditional Branching</a:t>
            </a:r>
          </a:p>
        </p:txBody>
      </p:sp>
      <p:sp>
        <p:nvSpPr>
          <p:cNvPr id="3" name="Content Placeholder 2"/>
          <p:cNvSpPr>
            <a:spLocks noGrp="1"/>
          </p:cNvSpPr>
          <p:nvPr>
            <p:ph idx="1"/>
          </p:nvPr>
        </p:nvSpPr>
        <p:spPr>
          <a:xfrm>
            <a:off x="1981200" y="1600200"/>
            <a:ext cx="8229600" cy="5029200"/>
          </a:xfrm>
        </p:spPr>
        <p:txBody>
          <a:bodyPr>
            <a:normAutofit/>
          </a:bodyPr>
          <a:lstStyle/>
          <a:p>
            <a:pPr>
              <a:lnSpc>
                <a:spcPct val="90000"/>
              </a:lnSpc>
            </a:pPr>
            <a:r>
              <a:rPr lang="en-US" dirty="0">
                <a:latin typeface="+mj-lt"/>
              </a:rPr>
              <a:t>if and else</a:t>
            </a:r>
          </a:p>
          <a:p>
            <a:pPr lvl="1">
              <a:lnSpc>
                <a:spcPct val="90000"/>
              </a:lnSpc>
              <a:buFont typeface="Arial" panose="020B0604020202020204" pitchFamily="34" charset="0"/>
              <a:buNone/>
            </a:pPr>
            <a:r>
              <a:rPr lang="en-US" dirty="0">
                <a:latin typeface="+mj-lt"/>
              </a:rPr>
              <a:t>if variable == condition:</a:t>
            </a:r>
            <a:br>
              <a:rPr lang="en-US" dirty="0">
                <a:latin typeface="+mj-lt"/>
              </a:rPr>
            </a:br>
            <a:r>
              <a:rPr lang="en-US" dirty="0">
                <a:latin typeface="+mj-lt"/>
              </a:rPr>
              <a:t>		#do something based on v == c</a:t>
            </a:r>
          </a:p>
          <a:p>
            <a:pPr lvl="1">
              <a:lnSpc>
                <a:spcPct val="90000"/>
              </a:lnSpc>
              <a:buFont typeface="Arial" panose="020B0604020202020204" pitchFamily="34" charset="0"/>
              <a:buNone/>
            </a:pPr>
            <a:r>
              <a:rPr lang="en-US" dirty="0">
                <a:latin typeface="+mj-lt"/>
              </a:rPr>
              <a:t>else:</a:t>
            </a:r>
          </a:p>
          <a:p>
            <a:pPr lvl="1">
              <a:lnSpc>
                <a:spcPct val="90000"/>
              </a:lnSpc>
              <a:buFont typeface="Arial" panose="020B0604020202020204" pitchFamily="34" charset="0"/>
              <a:buNone/>
            </a:pPr>
            <a:r>
              <a:rPr lang="en-US" dirty="0">
                <a:latin typeface="+mj-lt"/>
              </a:rPr>
              <a:t>			#do something based on v != c</a:t>
            </a:r>
          </a:p>
          <a:p>
            <a:pPr>
              <a:lnSpc>
                <a:spcPct val="90000"/>
              </a:lnSpc>
            </a:pPr>
            <a:r>
              <a:rPr lang="en-US" dirty="0" err="1">
                <a:latin typeface="+mj-lt"/>
              </a:rPr>
              <a:t>elif</a:t>
            </a:r>
            <a:r>
              <a:rPr lang="en-US" dirty="0">
                <a:latin typeface="+mj-lt"/>
              </a:rPr>
              <a:t> allows for additional branching</a:t>
            </a:r>
          </a:p>
          <a:p>
            <a:pPr lvl="1">
              <a:lnSpc>
                <a:spcPct val="90000"/>
              </a:lnSpc>
              <a:buFont typeface="Arial" panose="020B0604020202020204" pitchFamily="34" charset="0"/>
              <a:buNone/>
            </a:pPr>
            <a:r>
              <a:rPr lang="en-US" dirty="0">
                <a:latin typeface="+mj-lt"/>
              </a:rPr>
              <a:t>if </a:t>
            </a:r>
            <a:r>
              <a:rPr lang="en-US" i="1" dirty="0">
                <a:latin typeface="+mj-lt"/>
              </a:rPr>
              <a:t>condition</a:t>
            </a:r>
            <a:r>
              <a:rPr lang="en-US" dirty="0">
                <a:latin typeface="+mj-lt"/>
              </a:rPr>
              <a:t>:</a:t>
            </a:r>
          </a:p>
          <a:p>
            <a:pPr lvl="1">
              <a:lnSpc>
                <a:spcPct val="90000"/>
              </a:lnSpc>
              <a:buFont typeface="Arial" panose="020B0604020202020204" pitchFamily="34" charset="0"/>
              <a:buNone/>
            </a:pPr>
            <a:r>
              <a:rPr lang="en-US" dirty="0" err="1">
                <a:latin typeface="+mj-lt"/>
              </a:rPr>
              <a:t>elif</a:t>
            </a:r>
            <a:r>
              <a:rPr lang="en-US" dirty="0">
                <a:latin typeface="+mj-lt"/>
              </a:rPr>
              <a:t> </a:t>
            </a:r>
            <a:r>
              <a:rPr lang="en-US" i="1" dirty="0">
                <a:latin typeface="+mj-lt"/>
              </a:rPr>
              <a:t>another condition</a:t>
            </a:r>
            <a:r>
              <a:rPr lang="en-US" dirty="0">
                <a:latin typeface="+mj-lt"/>
              </a:rPr>
              <a:t>:</a:t>
            </a:r>
          </a:p>
          <a:p>
            <a:pPr lvl="1">
              <a:lnSpc>
                <a:spcPct val="90000"/>
              </a:lnSpc>
              <a:buFont typeface="Arial" panose="020B0604020202020204" pitchFamily="34" charset="0"/>
              <a:buNone/>
            </a:pPr>
            <a:r>
              <a:rPr lang="en-US" dirty="0">
                <a:latin typeface="+mj-lt"/>
              </a:rPr>
              <a:t>…</a:t>
            </a:r>
          </a:p>
          <a:p>
            <a:pPr lvl="1">
              <a:lnSpc>
                <a:spcPct val="90000"/>
              </a:lnSpc>
              <a:buFont typeface="Arial" panose="020B0604020202020204" pitchFamily="34" charset="0"/>
              <a:buNone/>
            </a:pPr>
            <a:r>
              <a:rPr lang="en-US" dirty="0">
                <a:latin typeface="+mj-lt"/>
              </a:rPr>
              <a:t>else: #none of the above</a:t>
            </a:r>
          </a:p>
        </p:txBody>
      </p:sp>
    </p:spTree>
    <p:extLst>
      <p:ext uri="{BB962C8B-B14F-4D97-AF65-F5344CB8AC3E}">
        <p14:creationId xmlns:p14="http://schemas.microsoft.com/office/powerpoint/2010/main" val="369117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solidFill>
                  <a:srgbClr val="CD0000"/>
                </a:solidFill>
              </a:rPr>
              <a:t>Control Structures</a:t>
            </a:r>
          </a:p>
        </p:txBody>
      </p:sp>
      <p:sp>
        <p:nvSpPr>
          <p:cNvPr id="63491" name="Rectangle 3"/>
          <p:cNvSpPr>
            <a:spLocks noGrp="1" noChangeArrowheads="1"/>
          </p:cNvSpPr>
          <p:nvPr>
            <p:ph type="body" sz="half" idx="1"/>
          </p:nvPr>
        </p:nvSpPr>
        <p:spPr>
          <a:xfrm>
            <a:off x="2743201" y="1447800"/>
            <a:ext cx="3548063" cy="4648200"/>
          </a:xfrm>
        </p:spPr>
        <p:txBody>
          <a:bodyPr/>
          <a:lstStyle/>
          <a:p>
            <a:pPr>
              <a:buFontTx/>
              <a:buNone/>
            </a:pPr>
            <a:r>
              <a:rPr lang="en-US" dirty="0"/>
              <a:t>if </a:t>
            </a:r>
            <a:r>
              <a:rPr lang="en-US" i="1" dirty="0"/>
              <a:t>condition</a:t>
            </a:r>
            <a:r>
              <a:rPr lang="en-US" dirty="0"/>
              <a:t>:</a:t>
            </a:r>
          </a:p>
          <a:p>
            <a:pPr>
              <a:buFontTx/>
              <a:buNone/>
            </a:pPr>
            <a:r>
              <a:rPr lang="en-US" dirty="0"/>
              <a:t>    </a:t>
            </a:r>
            <a:r>
              <a:rPr lang="en-US" i="1" dirty="0"/>
              <a:t>statements</a:t>
            </a:r>
            <a:endParaRPr lang="en-US" dirty="0"/>
          </a:p>
          <a:p>
            <a:pPr>
              <a:buFontTx/>
              <a:buNone/>
            </a:pPr>
            <a:r>
              <a:rPr lang="en-US" dirty="0"/>
              <a:t>[</a:t>
            </a:r>
            <a:r>
              <a:rPr lang="en-US" dirty="0" err="1"/>
              <a:t>elif</a:t>
            </a:r>
            <a:r>
              <a:rPr lang="en-US" dirty="0"/>
              <a:t> </a:t>
            </a:r>
            <a:r>
              <a:rPr lang="en-US" i="1" dirty="0"/>
              <a:t>condition</a:t>
            </a:r>
            <a:r>
              <a:rPr lang="en-US" dirty="0"/>
              <a:t>:</a:t>
            </a:r>
          </a:p>
          <a:p>
            <a:pPr>
              <a:buFontTx/>
              <a:buNone/>
            </a:pPr>
            <a:r>
              <a:rPr lang="en-US" dirty="0"/>
              <a:t>    </a:t>
            </a:r>
            <a:r>
              <a:rPr lang="en-US" i="1" dirty="0"/>
              <a:t>statements</a:t>
            </a:r>
            <a:r>
              <a:rPr lang="en-US" dirty="0"/>
              <a:t>] ...</a:t>
            </a:r>
          </a:p>
          <a:p>
            <a:pPr>
              <a:buFontTx/>
              <a:buNone/>
            </a:pPr>
            <a:r>
              <a:rPr lang="en-US" dirty="0"/>
              <a:t>else:</a:t>
            </a:r>
          </a:p>
          <a:p>
            <a:pPr>
              <a:buFontTx/>
              <a:buNone/>
            </a:pPr>
            <a:r>
              <a:rPr lang="en-US" dirty="0"/>
              <a:t>    </a:t>
            </a:r>
            <a:r>
              <a:rPr lang="en-US" i="1" dirty="0"/>
              <a:t>statements</a:t>
            </a:r>
            <a:endParaRPr lang="en-US" dirty="0"/>
          </a:p>
        </p:txBody>
      </p:sp>
      <p:sp>
        <p:nvSpPr>
          <p:cNvPr id="63492" name="Rectangle 4"/>
          <p:cNvSpPr>
            <a:spLocks noGrp="1" noChangeArrowheads="1"/>
          </p:cNvSpPr>
          <p:nvPr>
            <p:ph type="body" sz="half" idx="2"/>
          </p:nvPr>
        </p:nvSpPr>
        <p:spPr>
          <a:xfrm>
            <a:off x="6434138" y="1447800"/>
            <a:ext cx="3548062" cy="4648200"/>
          </a:xfrm>
        </p:spPr>
        <p:txBody>
          <a:bodyPr/>
          <a:lstStyle/>
          <a:p>
            <a:pPr>
              <a:buFontTx/>
              <a:buNone/>
            </a:pPr>
            <a:r>
              <a:rPr lang="en-US"/>
              <a:t>while </a:t>
            </a:r>
            <a:r>
              <a:rPr lang="en-US" i="1"/>
              <a:t>condition</a:t>
            </a:r>
            <a:r>
              <a:rPr lang="en-US"/>
              <a:t>:</a:t>
            </a:r>
          </a:p>
          <a:p>
            <a:pPr>
              <a:buFontTx/>
              <a:buNone/>
            </a:pPr>
            <a:r>
              <a:rPr lang="en-US"/>
              <a:t>    </a:t>
            </a:r>
            <a:r>
              <a:rPr lang="en-US" i="1"/>
              <a:t>statements</a:t>
            </a:r>
            <a:endParaRPr lang="en-US"/>
          </a:p>
          <a:p>
            <a:pPr>
              <a:buFontTx/>
              <a:buNone/>
            </a:pPr>
            <a:endParaRPr lang="en-US"/>
          </a:p>
          <a:p>
            <a:pPr>
              <a:buFontTx/>
              <a:buNone/>
            </a:pPr>
            <a:r>
              <a:rPr lang="en-US"/>
              <a:t>for </a:t>
            </a:r>
            <a:r>
              <a:rPr lang="en-US" i="1"/>
              <a:t>var</a:t>
            </a:r>
            <a:r>
              <a:rPr lang="en-US"/>
              <a:t> in </a:t>
            </a:r>
            <a:r>
              <a:rPr lang="en-US" i="1"/>
              <a:t>sequence</a:t>
            </a:r>
            <a:r>
              <a:rPr lang="en-US"/>
              <a:t>:</a:t>
            </a:r>
          </a:p>
          <a:p>
            <a:pPr>
              <a:buFontTx/>
              <a:buNone/>
            </a:pPr>
            <a:r>
              <a:rPr lang="en-US"/>
              <a:t>    </a:t>
            </a:r>
            <a:r>
              <a:rPr lang="en-US" i="1"/>
              <a:t>statements</a:t>
            </a:r>
            <a:endParaRPr lang="en-US"/>
          </a:p>
          <a:p>
            <a:pPr>
              <a:buFontTx/>
              <a:buNone/>
            </a:pPr>
            <a:endParaRPr lang="en-US"/>
          </a:p>
          <a:p>
            <a:pPr>
              <a:buFontTx/>
              <a:buNone/>
            </a:pPr>
            <a:r>
              <a:rPr lang="en-US"/>
              <a:t>break</a:t>
            </a:r>
          </a:p>
          <a:p>
            <a:pPr>
              <a:buFontTx/>
              <a:buNone/>
            </a:pPr>
            <a:r>
              <a:rPr lang="en-US"/>
              <a:t>continue</a:t>
            </a:r>
          </a:p>
        </p:txBody>
      </p:sp>
    </p:spTree>
    <p:extLst>
      <p:ext uri="{BB962C8B-B14F-4D97-AF65-F5344CB8AC3E}">
        <p14:creationId xmlns:p14="http://schemas.microsoft.com/office/powerpoint/2010/main" val="2859864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solidFill>
                  <a:srgbClr val="CD0000"/>
                </a:solidFill>
              </a:rPr>
              <a:t>Looping with </a:t>
            </a:r>
            <a:r>
              <a:rPr lang="en-US" dirty="0">
                <a:solidFill>
                  <a:srgbClr val="0070C0"/>
                </a:solidFill>
              </a:rPr>
              <a:t>for</a:t>
            </a:r>
          </a:p>
        </p:txBody>
      </p:sp>
      <p:sp>
        <p:nvSpPr>
          <p:cNvPr id="3" name="Content Placeholder 2"/>
          <p:cNvSpPr>
            <a:spLocks noGrp="1"/>
          </p:cNvSpPr>
          <p:nvPr>
            <p:ph idx="1"/>
          </p:nvPr>
        </p:nvSpPr>
        <p:spPr/>
        <p:txBody>
          <a:bodyPr>
            <a:normAutofit/>
          </a:bodyPr>
          <a:lstStyle/>
          <a:p>
            <a:pPr>
              <a:lnSpc>
                <a:spcPct val="80000"/>
              </a:lnSpc>
            </a:pPr>
            <a:r>
              <a:rPr lang="en-US" sz="3000" dirty="0">
                <a:latin typeface="+mj-lt"/>
              </a:rPr>
              <a:t>For allows you to loop over a block of code a set number of times</a:t>
            </a:r>
          </a:p>
          <a:p>
            <a:pPr>
              <a:lnSpc>
                <a:spcPct val="80000"/>
              </a:lnSpc>
            </a:pPr>
            <a:r>
              <a:rPr lang="en-US" sz="3000" dirty="0">
                <a:latin typeface="+mj-lt"/>
              </a:rPr>
              <a:t>For is great for manipulating lists:</a:t>
            </a:r>
          </a:p>
          <a:p>
            <a:pPr>
              <a:lnSpc>
                <a:spcPct val="80000"/>
              </a:lnSpc>
              <a:buFont typeface="Arial" panose="020B0604020202020204" pitchFamily="34" charset="0"/>
              <a:buNone/>
            </a:pPr>
            <a:r>
              <a:rPr lang="en-US" sz="3000" dirty="0">
                <a:latin typeface="+mj-lt"/>
              </a:rPr>
              <a:t>	a = ['cat', 'window', 'defenestrate']</a:t>
            </a:r>
            <a:br>
              <a:rPr lang="en-US" sz="3000" dirty="0">
                <a:latin typeface="+mj-lt"/>
              </a:rPr>
            </a:br>
            <a:r>
              <a:rPr lang="en-US" sz="3000" dirty="0">
                <a:latin typeface="+mj-lt"/>
              </a:rPr>
              <a:t>for x in a:</a:t>
            </a:r>
            <a:br>
              <a:rPr lang="en-US" sz="3000" dirty="0">
                <a:latin typeface="+mj-lt"/>
              </a:rPr>
            </a:br>
            <a:r>
              <a:rPr lang="en-US" sz="3000" dirty="0">
                <a:latin typeface="+mj-lt"/>
              </a:rPr>
              <a:t>		print x, </a:t>
            </a:r>
            <a:r>
              <a:rPr lang="en-US" sz="3000" dirty="0" err="1">
                <a:latin typeface="+mj-lt"/>
              </a:rPr>
              <a:t>len</a:t>
            </a:r>
            <a:r>
              <a:rPr lang="en-US" sz="3000" dirty="0">
                <a:latin typeface="+mj-lt"/>
              </a:rPr>
              <a:t>(x)</a:t>
            </a:r>
          </a:p>
          <a:p>
            <a:pPr>
              <a:lnSpc>
                <a:spcPct val="80000"/>
              </a:lnSpc>
              <a:buFont typeface="Arial" panose="020B0604020202020204" pitchFamily="34" charset="0"/>
              <a:buNone/>
            </a:pPr>
            <a:r>
              <a:rPr lang="en-US" sz="3000" dirty="0">
                <a:latin typeface="+mj-lt"/>
              </a:rPr>
              <a:t>	Results:</a:t>
            </a:r>
          </a:p>
          <a:p>
            <a:pPr lvl="1">
              <a:lnSpc>
                <a:spcPct val="80000"/>
              </a:lnSpc>
              <a:buFont typeface="Arial" panose="020B0604020202020204" pitchFamily="34" charset="0"/>
              <a:buNone/>
            </a:pPr>
            <a:r>
              <a:rPr lang="en-US" sz="2600" dirty="0">
                <a:latin typeface="+mj-lt"/>
              </a:rPr>
              <a:t>cat 3</a:t>
            </a:r>
          </a:p>
          <a:p>
            <a:pPr lvl="1">
              <a:lnSpc>
                <a:spcPct val="80000"/>
              </a:lnSpc>
              <a:buFont typeface="Arial" panose="020B0604020202020204" pitchFamily="34" charset="0"/>
              <a:buNone/>
            </a:pPr>
            <a:r>
              <a:rPr lang="en-US" sz="2600" dirty="0">
                <a:latin typeface="+mj-lt"/>
              </a:rPr>
              <a:t>window 6</a:t>
            </a:r>
          </a:p>
          <a:p>
            <a:pPr lvl="1">
              <a:lnSpc>
                <a:spcPct val="80000"/>
              </a:lnSpc>
              <a:buFont typeface="Arial" panose="020B0604020202020204" pitchFamily="34" charset="0"/>
              <a:buNone/>
            </a:pPr>
            <a:r>
              <a:rPr lang="en-US" sz="2600" dirty="0">
                <a:latin typeface="+mj-lt"/>
              </a:rPr>
              <a:t>defenestrate 12</a:t>
            </a:r>
          </a:p>
          <a:p>
            <a:pPr>
              <a:lnSpc>
                <a:spcPct val="80000"/>
              </a:lnSpc>
            </a:pPr>
            <a:endParaRPr lang="en-US" sz="3000" dirty="0"/>
          </a:p>
        </p:txBody>
      </p:sp>
    </p:spTree>
    <p:extLst>
      <p:ext uri="{BB962C8B-B14F-4D97-AF65-F5344CB8AC3E}">
        <p14:creationId xmlns:p14="http://schemas.microsoft.com/office/powerpoint/2010/main" val="26874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solidFill>
                  <a:srgbClr val="CD0000"/>
                </a:solidFill>
              </a:rPr>
              <a:t>Looping with </a:t>
            </a:r>
            <a:r>
              <a:rPr lang="en-US" dirty="0">
                <a:solidFill>
                  <a:srgbClr val="0070C0"/>
                </a:solidFill>
              </a:rPr>
              <a:t>while</a:t>
            </a:r>
          </a:p>
        </p:txBody>
      </p:sp>
      <p:sp>
        <p:nvSpPr>
          <p:cNvPr id="34819" name="Content Placeholder 2"/>
          <p:cNvSpPr>
            <a:spLocks noGrp="1"/>
          </p:cNvSpPr>
          <p:nvPr>
            <p:ph idx="1"/>
          </p:nvPr>
        </p:nvSpPr>
        <p:spPr/>
        <p:txBody>
          <a:bodyPr>
            <a:normAutofit/>
          </a:bodyPr>
          <a:lstStyle/>
          <a:p>
            <a:pPr marL="0" indent="0">
              <a:buNone/>
            </a:pPr>
            <a:r>
              <a:rPr lang="en-US" sz="3600" dirty="0">
                <a:latin typeface="+mj-lt"/>
              </a:rPr>
              <a:t>while &lt;</a:t>
            </a:r>
            <a:r>
              <a:rPr lang="en-US" sz="3600" dirty="0" err="1">
                <a:latin typeface="+mj-lt"/>
              </a:rPr>
              <a:t>boolean</a:t>
            </a:r>
            <a:r>
              <a:rPr lang="en-US" sz="3600" dirty="0">
                <a:latin typeface="+mj-lt"/>
              </a:rPr>
              <a:t>&gt;:</a:t>
            </a:r>
          </a:p>
          <a:p>
            <a:pPr marL="0" indent="0">
              <a:buNone/>
            </a:pPr>
            <a:r>
              <a:rPr lang="en-US" sz="3600" dirty="0">
                <a:latin typeface="+mj-lt"/>
              </a:rPr>
              <a:t>    statement 1</a:t>
            </a:r>
          </a:p>
          <a:p>
            <a:pPr marL="0" indent="0">
              <a:buNone/>
            </a:pPr>
            <a:r>
              <a:rPr lang="en-US" sz="3600" dirty="0">
                <a:latin typeface="+mj-lt"/>
              </a:rPr>
              <a:t>    statement 2</a:t>
            </a:r>
          </a:p>
          <a:p>
            <a:pPr marL="0" indent="0">
              <a:buNone/>
            </a:pPr>
            <a:r>
              <a:rPr lang="en-US" sz="3600" dirty="0">
                <a:latin typeface="+mj-lt"/>
              </a:rPr>
              <a:t>    statement 3</a:t>
            </a:r>
          </a:p>
        </p:txBody>
      </p:sp>
    </p:spTree>
    <p:extLst>
      <p:ext uri="{BB962C8B-B14F-4D97-AF65-F5344CB8AC3E}">
        <p14:creationId xmlns:p14="http://schemas.microsoft.com/office/powerpoint/2010/main" val="711163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solidFill>
                  <a:srgbClr val="CD0000"/>
                </a:solidFill>
              </a:rPr>
              <a:t>break, continue</a:t>
            </a:r>
          </a:p>
        </p:txBody>
      </p:sp>
      <p:sp>
        <p:nvSpPr>
          <p:cNvPr id="30723" name="Rectangle 3"/>
          <p:cNvSpPr>
            <a:spLocks noGrp="1" noChangeArrowheads="1"/>
          </p:cNvSpPr>
          <p:nvPr>
            <p:ph type="body" idx="1"/>
          </p:nvPr>
        </p:nvSpPr>
        <p:spPr/>
        <p:txBody>
          <a:bodyPr>
            <a:normAutofit lnSpcReduction="10000"/>
          </a:bodyPr>
          <a:lstStyle/>
          <a:p>
            <a:pPr>
              <a:lnSpc>
                <a:spcPct val="80000"/>
              </a:lnSpc>
              <a:buFont typeface="Wingdings" panose="05000000000000000000" pitchFamily="2" charset="2"/>
              <a:buNone/>
            </a:pPr>
            <a:r>
              <a:rPr lang="en-US" dirty="0"/>
              <a:t>&gt;&gt;&gt; for value in [3, 1, 4, 1, 5, 9, 2]:</a:t>
            </a:r>
          </a:p>
          <a:p>
            <a:pPr>
              <a:lnSpc>
                <a:spcPct val="80000"/>
              </a:lnSpc>
              <a:buFont typeface="Wingdings" panose="05000000000000000000" pitchFamily="2" charset="2"/>
              <a:buNone/>
            </a:pPr>
            <a:r>
              <a:rPr lang="en-US" dirty="0"/>
              <a:t>... 	  print "Checking", value</a:t>
            </a:r>
          </a:p>
          <a:p>
            <a:pPr>
              <a:lnSpc>
                <a:spcPct val="80000"/>
              </a:lnSpc>
              <a:buFont typeface="Wingdings" panose="05000000000000000000" pitchFamily="2" charset="2"/>
              <a:buNone/>
            </a:pPr>
            <a:r>
              <a:rPr lang="en-US" dirty="0"/>
              <a:t>... 	  if value &gt; 8:</a:t>
            </a:r>
          </a:p>
          <a:p>
            <a:pPr>
              <a:lnSpc>
                <a:spcPct val="80000"/>
              </a:lnSpc>
              <a:buFont typeface="Wingdings" panose="05000000000000000000" pitchFamily="2" charset="2"/>
              <a:buNone/>
            </a:pPr>
            <a:r>
              <a:rPr lang="en-US" dirty="0"/>
              <a:t>... 		print "Exiting for loop"</a:t>
            </a:r>
          </a:p>
          <a:p>
            <a:pPr>
              <a:lnSpc>
                <a:spcPct val="80000"/>
              </a:lnSpc>
              <a:buFont typeface="Wingdings" panose="05000000000000000000" pitchFamily="2" charset="2"/>
              <a:buNone/>
            </a:pPr>
            <a:r>
              <a:rPr lang="en-US" dirty="0"/>
              <a:t>... 		</a:t>
            </a:r>
            <a:r>
              <a:rPr lang="en-US" dirty="0">
                <a:solidFill>
                  <a:srgbClr val="FFFF00"/>
                </a:solidFill>
                <a:effectLst>
                  <a:outerShdw blurRad="38100" dist="38100" dir="2700000" algn="tl">
                    <a:srgbClr val="FFFFFF"/>
                  </a:outerShdw>
                </a:effectLst>
              </a:rPr>
              <a:t>break</a:t>
            </a:r>
          </a:p>
          <a:p>
            <a:pPr>
              <a:lnSpc>
                <a:spcPct val="80000"/>
              </a:lnSpc>
              <a:buFont typeface="Wingdings" panose="05000000000000000000" pitchFamily="2" charset="2"/>
              <a:buNone/>
            </a:pPr>
            <a:r>
              <a:rPr lang="en-US" dirty="0"/>
              <a:t>... 	  </a:t>
            </a:r>
            <a:r>
              <a:rPr lang="en-US" dirty="0" err="1"/>
              <a:t>elif</a:t>
            </a:r>
            <a:r>
              <a:rPr lang="en-US" dirty="0"/>
              <a:t> value &lt; 3:</a:t>
            </a:r>
          </a:p>
          <a:p>
            <a:pPr>
              <a:lnSpc>
                <a:spcPct val="80000"/>
              </a:lnSpc>
              <a:buFont typeface="Wingdings" panose="05000000000000000000" pitchFamily="2" charset="2"/>
              <a:buNone/>
            </a:pPr>
            <a:r>
              <a:rPr lang="en-US" dirty="0"/>
              <a:t>... 		print "Ignoring"</a:t>
            </a:r>
          </a:p>
          <a:p>
            <a:pPr>
              <a:lnSpc>
                <a:spcPct val="80000"/>
              </a:lnSpc>
              <a:buFont typeface="Wingdings" panose="05000000000000000000" pitchFamily="2" charset="2"/>
              <a:buNone/>
            </a:pPr>
            <a:r>
              <a:rPr lang="en-US" dirty="0"/>
              <a:t>... 		</a:t>
            </a:r>
            <a:r>
              <a:rPr lang="en-US" dirty="0">
                <a:solidFill>
                  <a:srgbClr val="FFFF00"/>
                </a:solidFill>
                <a:effectLst>
                  <a:outerShdw blurRad="38100" dist="38100" dir="2700000" algn="tl">
                    <a:srgbClr val="FFFFFF"/>
                  </a:outerShdw>
                </a:effectLst>
              </a:rPr>
              <a:t>continue</a:t>
            </a:r>
          </a:p>
          <a:p>
            <a:pPr>
              <a:lnSpc>
                <a:spcPct val="80000"/>
              </a:lnSpc>
              <a:buFont typeface="Wingdings" panose="05000000000000000000" pitchFamily="2" charset="2"/>
              <a:buNone/>
            </a:pPr>
            <a:r>
              <a:rPr lang="en-US" dirty="0"/>
              <a:t>... 	  print "The square is", value**2</a:t>
            </a:r>
          </a:p>
          <a:p>
            <a:pPr>
              <a:lnSpc>
                <a:spcPct val="80000"/>
              </a:lnSpc>
              <a:buFont typeface="Wingdings" panose="05000000000000000000" pitchFamily="2" charset="2"/>
              <a:buNone/>
            </a:pPr>
            <a:r>
              <a:rPr lang="en-US" dirty="0"/>
              <a:t>...</a:t>
            </a:r>
          </a:p>
        </p:txBody>
      </p:sp>
      <p:sp>
        <p:nvSpPr>
          <p:cNvPr id="30724" name="Text Box 4"/>
          <p:cNvSpPr txBox="1">
            <a:spLocks noChangeArrowheads="1"/>
          </p:cNvSpPr>
          <p:nvPr/>
        </p:nvSpPr>
        <p:spPr bwMode="auto">
          <a:xfrm>
            <a:off x="6858000" y="3276601"/>
            <a:ext cx="3124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solidFill>
                  <a:srgbClr val="FFFF00"/>
                </a:solidFill>
                <a:effectLst>
                  <a:outerShdw blurRad="38100" dist="38100" dir="2700000" algn="tl">
                    <a:srgbClr val="FFFFFF"/>
                  </a:outerShdw>
                </a:effectLst>
              </a:rPr>
              <a:t>Use “break” to stop</a:t>
            </a:r>
          </a:p>
          <a:p>
            <a:r>
              <a:rPr lang="en-US">
                <a:solidFill>
                  <a:srgbClr val="FFFF00"/>
                </a:solidFill>
                <a:effectLst>
                  <a:outerShdw blurRad="38100" dist="38100" dir="2700000" algn="tl">
                    <a:srgbClr val="FFFFFF"/>
                  </a:outerShdw>
                </a:effectLst>
              </a:rPr>
              <a:t>the for loop</a:t>
            </a:r>
          </a:p>
          <a:p>
            <a:endParaRPr lang="en-US">
              <a:solidFill>
                <a:srgbClr val="FFFF00"/>
              </a:solidFill>
              <a:effectLst>
                <a:outerShdw blurRad="38100" dist="38100" dir="2700000" algn="tl">
                  <a:srgbClr val="FFFFFF"/>
                </a:outerShdw>
              </a:effectLst>
            </a:endParaRPr>
          </a:p>
          <a:p>
            <a:r>
              <a:rPr lang="en-US">
                <a:solidFill>
                  <a:srgbClr val="FFFF00"/>
                </a:solidFill>
                <a:effectLst>
                  <a:outerShdw blurRad="38100" dist="38100" dir="2700000" algn="tl">
                    <a:srgbClr val="FFFFFF"/>
                  </a:outerShdw>
                </a:effectLst>
              </a:rPr>
              <a:t>Use “continue” to stop</a:t>
            </a:r>
          </a:p>
          <a:p>
            <a:r>
              <a:rPr lang="en-US">
                <a:solidFill>
                  <a:srgbClr val="FFFF00"/>
                </a:solidFill>
                <a:effectLst>
                  <a:outerShdw blurRad="38100" dist="38100" dir="2700000" algn="tl">
                    <a:srgbClr val="FFFFFF"/>
                  </a:outerShdw>
                </a:effectLst>
              </a:rPr>
              <a:t>processing the current item</a:t>
            </a:r>
          </a:p>
        </p:txBody>
      </p:sp>
      <p:sp>
        <p:nvSpPr>
          <p:cNvPr id="30725" name="Text Box 5"/>
          <p:cNvSpPr txBox="1">
            <a:spLocks noChangeArrowheads="1"/>
          </p:cNvSpPr>
          <p:nvPr/>
        </p:nvSpPr>
        <p:spPr bwMode="auto">
          <a:xfrm>
            <a:off x="8001000" y="1524000"/>
            <a:ext cx="17061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99FF33"/>
                </a:solidFill>
                <a:effectLst>
                  <a:outerShdw blurRad="38100" dist="38100" dir="2700000" algn="tl">
                    <a:srgbClr val="FFFFFF"/>
                  </a:outerShdw>
                </a:effectLst>
              </a:rPr>
              <a:t>Checking 3</a:t>
            </a:r>
          </a:p>
          <a:p>
            <a:r>
              <a:rPr lang="en-US">
                <a:solidFill>
                  <a:srgbClr val="99FF33"/>
                </a:solidFill>
                <a:effectLst>
                  <a:outerShdw blurRad="38100" dist="38100" dir="2700000" algn="tl">
                    <a:srgbClr val="FFFFFF"/>
                  </a:outerShdw>
                </a:effectLst>
              </a:rPr>
              <a:t>The square is 9</a:t>
            </a:r>
          </a:p>
          <a:p>
            <a:r>
              <a:rPr lang="en-US">
                <a:solidFill>
                  <a:srgbClr val="99FF33"/>
                </a:solidFill>
                <a:effectLst>
                  <a:outerShdw blurRad="38100" dist="38100" dir="2700000" algn="tl">
                    <a:srgbClr val="FFFFFF"/>
                  </a:outerShdw>
                </a:effectLst>
              </a:rPr>
              <a:t>Checking 1</a:t>
            </a:r>
          </a:p>
          <a:p>
            <a:r>
              <a:rPr lang="en-US">
                <a:solidFill>
                  <a:srgbClr val="99FF33"/>
                </a:solidFill>
                <a:effectLst>
                  <a:outerShdw blurRad="38100" dist="38100" dir="2700000" algn="tl">
                    <a:srgbClr val="FFFFFF"/>
                  </a:outerShdw>
                </a:effectLst>
              </a:rPr>
              <a:t>Ignoring</a:t>
            </a:r>
          </a:p>
          <a:p>
            <a:r>
              <a:rPr lang="en-US">
                <a:solidFill>
                  <a:srgbClr val="99FF33"/>
                </a:solidFill>
                <a:effectLst>
                  <a:outerShdw blurRad="38100" dist="38100" dir="2700000" algn="tl">
                    <a:srgbClr val="FFFFFF"/>
                  </a:outerShdw>
                </a:effectLst>
              </a:rPr>
              <a:t>Checking 4</a:t>
            </a:r>
          </a:p>
          <a:p>
            <a:r>
              <a:rPr lang="en-US">
                <a:solidFill>
                  <a:srgbClr val="99FF33"/>
                </a:solidFill>
                <a:effectLst>
                  <a:outerShdw blurRad="38100" dist="38100" dir="2700000" algn="tl">
                    <a:srgbClr val="FFFFFF"/>
                  </a:outerShdw>
                </a:effectLst>
              </a:rPr>
              <a:t>The square is 16</a:t>
            </a:r>
          </a:p>
          <a:p>
            <a:r>
              <a:rPr lang="en-US">
                <a:solidFill>
                  <a:srgbClr val="99FF33"/>
                </a:solidFill>
                <a:effectLst>
                  <a:outerShdw blurRad="38100" dist="38100" dir="2700000" algn="tl">
                    <a:srgbClr val="FFFFFF"/>
                  </a:outerShdw>
                </a:effectLst>
              </a:rPr>
              <a:t>Checking 1</a:t>
            </a:r>
          </a:p>
          <a:p>
            <a:r>
              <a:rPr lang="en-US">
                <a:solidFill>
                  <a:srgbClr val="99FF33"/>
                </a:solidFill>
                <a:effectLst>
                  <a:outerShdw blurRad="38100" dist="38100" dir="2700000" algn="tl">
                    <a:srgbClr val="FFFFFF"/>
                  </a:outerShdw>
                </a:effectLst>
              </a:rPr>
              <a:t>Ignoring</a:t>
            </a:r>
          </a:p>
          <a:p>
            <a:r>
              <a:rPr lang="en-US">
                <a:solidFill>
                  <a:srgbClr val="99FF33"/>
                </a:solidFill>
                <a:effectLst>
                  <a:outerShdw blurRad="38100" dist="38100" dir="2700000" algn="tl">
                    <a:srgbClr val="FFFFFF"/>
                  </a:outerShdw>
                </a:effectLst>
              </a:rPr>
              <a:t>Checking 5</a:t>
            </a:r>
          </a:p>
          <a:p>
            <a:r>
              <a:rPr lang="en-US">
                <a:solidFill>
                  <a:srgbClr val="99FF33"/>
                </a:solidFill>
                <a:effectLst>
                  <a:outerShdw blurRad="38100" dist="38100" dir="2700000" algn="tl">
                    <a:srgbClr val="FFFFFF"/>
                  </a:outerShdw>
                </a:effectLst>
              </a:rPr>
              <a:t>The square is 25</a:t>
            </a:r>
          </a:p>
          <a:p>
            <a:r>
              <a:rPr lang="en-US">
                <a:solidFill>
                  <a:srgbClr val="99FF33"/>
                </a:solidFill>
                <a:effectLst>
                  <a:outerShdw blurRad="38100" dist="38100" dir="2700000" algn="tl">
                    <a:srgbClr val="FFFFFF"/>
                  </a:outerShdw>
                </a:effectLst>
              </a:rPr>
              <a:t>Checking 9</a:t>
            </a:r>
          </a:p>
          <a:p>
            <a:r>
              <a:rPr lang="en-US">
                <a:solidFill>
                  <a:srgbClr val="99FF33"/>
                </a:solidFill>
                <a:effectLst>
                  <a:outerShdw blurRad="38100" dist="38100" dir="2700000" algn="tl">
                    <a:srgbClr val="FFFFFF"/>
                  </a:outerShdw>
                </a:effectLst>
              </a:rPr>
              <a:t>Exiting for loop</a:t>
            </a:r>
          </a:p>
          <a:p>
            <a:r>
              <a:rPr lang="en-US">
                <a:solidFill>
                  <a:srgbClr val="99FF33"/>
                </a:solidFill>
                <a:effectLst>
                  <a:outerShdw blurRad="38100" dist="38100" dir="2700000" algn="tl">
                    <a:srgbClr val="FFFFFF"/>
                  </a:outerShdw>
                </a:effectLst>
              </a:rPr>
              <a:t>&gt;&gt;&gt;</a:t>
            </a:r>
          </a:p>
          <a:p>
            <a:endParaRPr lang="en-US"/>
          </a:p>
        </p:txBody>
      </p:sp>
    </p:spTree>
    <p:extLst>
      <p:ext uri="{BB962C8B-B14F-4D97-AF65-F5344CB8AC3E}">
        <p14:creationId xmlns:p14="http://schemas.microsoft.com/office/powerpoint/2010/main" val="1481359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ox(in)">
                                      <p:cBhvr>
                                        <p:cTn id="7" dur="500"/>
                                        <p:tgtEl>
                                          <p:spTgt spid="3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grpId="1" nodeType="clickEffect">
                                  <p:stCondLst>
                                    <p:cond delay="0"/>
                                  </p:stCondLst>
                                  <p:childTnLst>
                                    <p:anim calcmode="lin" valueType="num">
                                      <p:cBhvr additive="base">
                                        <p:cTn id="11" dur="500"/>
                                        <p:tgtEl>
                                          <p:spTgt spid="30724"/>
                                        </p:tgtEl>
                                        <p:attrNameLst>
                                          <p:attrName>ppt_x</p:attrName>
                                        </p:attrNameLst>
                                      </p:cBhvr>
                                      <p:tavLst>
                                        <p:tav tm="0">
                                          <p:val>
                                            <p:strVal val="ppt_x"/>
                                          </p:val>
                                        </p:tav>
                                        <p:tav tm="100000">
                                          <p:val>
                                            <p:strVal val="ppt_x"/>
                                          </p:val>
                                        </p:tav>
                                      </p:tavLst>
                                    </p:anim>
                                    <p:anim calcmode="lin" valueType="num">
                                      <p:cBhvr additive="base">
                                        <p:cTn id="12" dur="500"/>
                                        <p:tgtEl>
                                          <p:spTgt spid="30724"/>
                                        </p:tgtEl>
                                        <p:attrNameLst>
                                          <p:attrName>ppt_y</p:attrName>
                                        </p:attrNameLst>
                                      </p:cBhvr>
                                      <p:tavLst>
                                        <p:tav tm="0">
                                          <p:val>
                                            <p:strVal val="ppt_y"/>
                                          </p:val>
                                        </p:tav>
                                        <p:tav tm="100000">
                                          <p:val>
                                            <p:strVal val="1+ppt_h/2"/>
                                          </p:val>
                                        </p:tav>
                                      </p:tavLst>
                                    </p:anim>
                                    <p:set>
                                      <p:cBhvr>
                                        <p:cTn id="13" dur="1" fill="hold">
                                          <p:stCondLst>
                                            <p:cond delay="499"/>
                                          </p:stCondLst>
                                        </p:cTn>
                                        <p:tgtEl>
                                          <p:spTgt spid="30724"/>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0725"/>
                                        </p:tgtEl>
                                        <p:attrNameLst>
                                          <p:attrName>style.visibility</p:attrName>
                                        </p:attrNameLst>
                                      </p:cBhvr>
                                      <p:to>
                                        <p:strVal val="visible"/>
                                      </p:to>
                                    </p:set>
                                    <p:anim calcmode="lin" valueType="num">
                                      <p:cBhvr additive="base">
                                        <p:cTn id="18" dur="500" fill="hold"/>
                                        <p:tgtEl>
                                          <p:spTgt spid="30725"/>
                                        </p:tgtEl>
                                        <p:attrNameLst>
                                          <p:attrName>ppt_x</p:attrName>
                                        </p:attrNameLst>
                                      </p:cBhvr>
                                      <p:tavLst>
                                        <p:tav tm="0">
                                          <p:val>
                                            <p:strVal val="#ppt_x"/>
                                          </p:val>
                                        </p:tav>
                                        <p:tav tm="100000">
                                          <p:val>
                                            <p:strVal val="#ppt_x"/>
                                          </p:val>
                                        </p:tav>
                                      </p:tavLst>
                                    </p:anim>
                                    <p:anim calcmode="lin" valueType="num">
                                      <p:cBhvr additive="base">
                                        <p:cTn id="19"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4" grpId="1"/>
      <p:bldP spid="307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solidFill>
                  <a:srgbClr val="CD0000"/>
                </a:solidFill>
              </a:rPr>
              <a:t>Range()</a:t>
            </a:r>
          </a:p>
        </p:txBody>
      </p:sp>
      <p:sp>
        <p:nvSpPr>
          <p:cNvPr id="31747" name="Rectangle 3"/>
          <p:cNvSpPr>
            <a:spLocks noGrp="1" noChangeArrowheads="1"/>
          </p:cNvSpPr>
          <p:nvPr>
            <p:ph type="body" idx="1"/>
          </p:nvPr>
        </p:nvSpPr>
        <p:spPr>
          <a:xfrm>
            <a:off x="1203960" y="1690688"/>
            <a:ext cx="10515600" cy="4351338"/>
          </a:xfrm>
        </p:spPr>
        <p:txBody>
          <a:bodyPr>
            <a:normAutofit fontScale="92500" lnSpcReduction="10000"/>
          </a:bodyPr>
          <a:lstStyle/>
          <a:p>
            <a:pPr>
              <a:lnSpc>
                <a:spcPct val="80000"/>
              </a:lnSpc>
            </a:pPr>
            <a:r>
              <a:rPr lang="en-US" sz="2000" dirty="0">
                <a:effectLst>
                  <a:outerShdw blurRad="38100" dist="38100" dir="2700000" algn="tl">
                    <a:srgbClr val="FFFFFF"/>
                  </a:outerShdw>
                </a:effectLst>
              </a:rPr>
              <a:t>“range” creates a list of numbers in a specified range</a:t>
            </a:r>
          </a:p>
          <a:p>
            <a:pPr>
              <a:lnSpc>
                <a:spcPct val="80000"/>
              </a:lnSpc>
            </a:pPr>
            <a:r>
              <a:rPr lang="en-US" sz="2000" dirty="0">
                <a:effectLst>
                  <a:outerShdw blurRad="38100" dist="38100" dir="2700000" algn="tl">
                    <a:srgbClr val="FFFFFF"/>
                  </a:outerShdw>
                </a:effectLst>
              </a:rPr>
              <a:t>range([start,] stop[, step]) -&gt; list of integers</a:t>
            </a:r>
          </a:p>
          <a:p>
            <a:pPr>
              <a:lnSpc>
                <a:spcPct val="80000"/>
              </a:lnSpc>
            </a:pPr>
            <a:r>
              <a:rPr lang="en-US" sz="2000" dirty="0">
                <a:effectLst>
                  <a:outerShdw blurRad="38100" dist="38100" dir="2700000" algn="tl">
                    <a:srgbClr val="FFFFFF"/>
                  </a:outerShdw>
                </a:effectLst>
              </a:rPr>
              <a:t>When step is given, it specifies the increment (or decrement).</a:t>
            </a:r>
          </a:p>
          <a:p>
            <a:pPr>
              <a:lnSpc>
                <a:spcPct val="80000"/>
              </a:lnSpc>
              <a:buFont typeface="Wingdings" panose="05000000000000000000" pitchFamily="2" charset="2"/>
              <a:buNone/>
            </a:pPr>
            <a:r>
              <a:rPr lang="en-US" sz="1800" dirty="0"/>
              <a:t>&gt;&gt;&gt; range(5)</a:t>
            </a:r>
          </a:p>
          <a:p>
            <a:pPr>
              <a:lnSpc>
                <a:spcPct val="80000"/>
              </a:lnSpc>
              <a:buFont typeface="Wingdings" panose="05000000000000000000" pitchFamily="2" charset="2"/>
              <a:buNone/>
            </a:pPr>
            <a:r>
              <a:rPr lang="en-US" sz="1800" dirty="0">
                <a:solidFill>
                  <a:srgbClr val="99FF33"/>
                </a:solidFill>
                <a:effectLst>
                  <a:outerShdw blurRad="38100" dist="38100" dir="2700000" algn="tl">
                    <a:srgbClr val="FFFFFF"/>
                  </a:outerShdw>
                </a:effectLst>
              </a:rPr>
              <a:t>[0, 1, 2, 3, 4]</a:t>
            </a:r>
          </a:p>
          <a:p>
            <a:pPr>
              <a:lnSpc>
                <a:spcPct val="80000"/>
              </a:lnSpc>
              <a:buFont typeface="Wingdings" panose="05000000000000000000" pitchFamily="2" charset="2"/>
              <a:buNone/>
            </a:pPr>
            <a:r>
              <a:rPr lang="en-US" sz="1800" dirty="0"/>
              <a:t>&gt;&gt;&gt; range(5, 10)</a:t>
            </a:r>
          </a:p>
          <a:p>
            <a:pPr>
              <a:lnSpc>
                <a:spcPct val="80000"/>
              </a:lnSpc>
              <a:buFont typeface="Wingdings" panose="05000000000000000000" pitchFamily="2" charset="2"/>
              <a:buNone/>
            </a:pPr>
            <a:r>
              <a:rPr lang="en-US" sz="1800" dirty="0">
                <a:solidFill>
                  <a:srgbClr val="99FF33"/>
                </a:solidFill>
                <a:effectLst>
                  <a:outerShdw blurRad="38100" dist="38100" dir="2700000" algn="tl">
                    <a:srgbClr val="FFFFFF"/>
                  </a:outerShdw>
                </a:effectLst>
              </a:rPr>
              <a:t>[5, 6, 7, 8, 9]</a:t>
            </a:r>
          </a:p>
          <a:p>
            <a:pPr>
              <a:lnSpc>
                <a:spcPct val="80000"/>
              </a:lnSpc>
              <a:buFont typeface="Wingdings" panose="05000000000000000000" pitchFamily="2" charset="2"/>
              <a:buNone/>
            </a:pPr>
            <a:r>
              <a:rPr lang="en-US" sz="1800" dirty="0"/>
              <a:t>&gt;&gt;&gt; range(0, 10, 2)</a:t>
            </a:r>
          </a:p>
          <a:p>
            <a:pPr>
              <a:lnSpc>
                <a:spcPct val="80000"/>
              </a:lnSpc>
              <a:buFont typeface="Wingdings" panose="05000000000000000000" pitchFamily="2" charset="2"/>
              <a:buNone/>
            </a:pPr>
            <a:r>
              <a:rPr lang="en-US" sz="1800" dirty="0">
                <a:solidFill>
                  <a:srgbClr val="99FF33"/>
                </a:solidFill>
                <a:effectLst>
                  <a:outerShdw blurRad="38100" dist="38100" dir="2700000" algn="tl">
                    <a:srgbClr val="FFFFFF"/>
                  </a:outerShdw>
                </a:effectLst>
              </a:rPr>
              <a:t>[0, 2, 4, 6, 8]</a:t>
            </a:r>
          </a:p>
          <a:p>
            <a:pPr>
              <a:lnSpc>
                <a:spcPct val="80000"/>
              </a:lnSpc>
              <a:buFont typeface="Wingdings" panose="05000000000000000000" pitchFamily="2" charset="2"/>
              <a:buNone/>
            </a:pPr>
            <a:endParaRPr lang="en-US" dirty="0">
              <a:solidFill>
                <a:srgbClr val="99FF33"/>
              </a:solidFill>
            </a:endParaRPr>
          </a:p>
          <a:p>
            <a:pPr>
              <a:lnSpc>
                <a:spcPct val="80000"/>
              </a:lnSpc>
              <a:buFont typeface="Wingdings" panose="05000000000000000000" pitchFamily="2" charset="2"/>
              <a:buNone/>
            </a:pPr>
            <a:r>
              <a:rPr lang="en-US" sz="2400" dirty="0"/>
              <a:t>How to get every second element in a list?</a:t>
            </a:r>
          </a:p>
          <a:p>
            <a:pPr>
              <a:lnSpc>
                <a:spcPct val="80000"/>
              </a:lnSpc>
              <a:buFont typeface="Wingdings" panose="05000000000000000000" pitchFamily="2" charset="2"/>
              <a:buNone/>
            </a:pPr>
            <a:r>
              <a:rPr lang="en-US" sz="2000" dirty="0"/>
              <a:t>for </a:t>
            </a:r>
            <a:r>
              <a:rPr lang="en-US" sz="2000" dirty="0" err="1"/>
              <a:t>i</a:t>
            </a:r>
            <a:r>
              <a:rPr lang="en-US" sz="2000" dirty="0"/>
              <a:t> in range(0, </a:t>
            </a:r>
            <a:r>
              <a:rPr lang="en-US" sz="2000" dirty="0" err="1"/>
              <a:t>len</a:t>
            </a:r>
            <a:r>
              <a:rPr lang="en-US" sz="2000" dirty="0"/>
              <a:t>(data), 2):</a:t>
            </a:r>
          </a:p>
          <a:p>
            <a:pPr>
              <a:lnSpc>
                <a:spcPct val="80000"/>
              </a:lnSpc>
              <a:buFont typeface="Wingdings" panose="05000000000000000000" pitchFamily="2" charset="2"/>
              <a:buNone/>
            </a:pPr>
            <a:r>
              <a:rPr lang="en-US" sz="2000" dirty="0"/>
              <a:t>	print data[</a:t>
            </a:r>
            <a:r>
              <a:rPr lang="en-US" sz="2000" dirty="0" err="1"/>
              <a:t>i</a:t>
            </a:r>
            <a:r>
              <a:rPr lang="en-US" sz="2000" dirty="0"/>
              <a:t>]</a:t>
            </a:r>
          </a:p>
        </p:txBody>
      </p:sp>
    </p:spTree>
    <p:extLst>
      <p:ext uri="{BB962C8B-B14F-4D97-AF65-F5344CB8AC3E}">
        <p14:creationId xmlns:p14="http://schemas.microsoft.com/office/powerpoint/2010/main" val="205530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solidFill>
                  <a:srgbClr val="CD0000"/>
                </a:solidFill>
              </a:rPr>
              <a:t>Modules/Libraries</a:t>
            </a:r>
          </a:p>
        </p:txBody>
      </p:sp>
      <p:sp>
        <p:nvSpPr>
          <p:cNvPr id="35843" name="Content Placeholder 2"/>
          <p:cNvSpPr>
            <a:spLocks noGrp="1"/>
          </p:cNvSpPr>
          <p:nvPr>
            <p:ph idx="1"/>
          </p:nvPr>
        </p:nvSpPr>
        <p:spPr/>
        <p:txBody>
          <a:bodyPr/>
          <a:lstStyle/>
          <a:p>
            <a:r>
              <a:rPr lang="en-US" dirty="0">
                <a:latin typeface="+mj-lt"/>
              </a:rPr>
              <a:t>Modules are additional pieces of code that further extend Python’s functionality</a:t>
            </a:r>
          </a:p>
          <a:p>
            <a:r>
              <a:rPr lang="en-US" dirty="0">
                <a:latin typeface="+mj-lt"/>
              </a:rPr>
              <a:t>A module typically has a specific function</a:t>
            </a:r>
          </a:p>
          <a:p>
            <a:pPr lvl="1"/>
            <a:r>
              <a:rPr lang="en-US" dirty="0">
                <a:latin typeface="+mj-lt"/>
              </a:rPr>
              <a:t>additional math functions, databases, network…</a:t>
            </a:r>
          </a:p>
          <a:p>
            <a:r>
              <a:rPr lang="en-US" dirty="0">
                <a:latin typeface="+mj-lt"/>
              </a:rPr>
              <a:t>Python comes with many useful modules</a:t>
            </a:r>
          </a:p>
        </p:txBody>
      </p:sp>
    </p:spTree>
    <p:extLst>
      <p:ext uri="{BB962C8B-B14F-4D97-AF65-F5344CB8AC3E}">
        <p14:creationId xmlns:p14="http://schemas.microsoft.com/office/powerpoint/2010/main" val="3040173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solidFill>
                  <a:srgbClr val="CD0000"/>
                </a:solidFill>
              </a:rPr>
              <a:t>Operators</a:t>
            </a:r>
          </a:p>
        </p:txBody>
      </p:sp>
      <p:sp>
        <p:nvSpPr>
          <p:cNvPr id="106499" name="Rectangle 3"/>
          <p:cNvSpPr>
            <a:spLocks noGrp="1" noChangeArrowheads="1"/>
          </p:cNvSpPr>
          <p:nvPr>
            <p:ph type="body" idx="1"/>
          </p:nvPr>
        </p:nvSpPr>
        <p:spPr/>
        <p:txBody>
          <a:bodyPr/>
          <a:lstStyle/>
          <a:p>
            <a:r>
              <a:rPr lang="en-US" dirty="0">
                <a:latin typeface="+mj-lt"/>
              </a:rPr>
              <a:t>Booleans: and or not &lt; &lt;= &gt;= &gt; == != &lt;&gt;</a:t>
            </a:r>
          </a:p>
          <a:p>
            <a:r>
              <a:rPr lang="en-US" dirty="0">
                <a:latin typeface="+mj-lt"/>
              </a:rPr>
              <a:t>Identity: is, is not</a:t>
            </a:r>
          </a:p>
          <a:p>
            <a:r>
              <a:rPr lang="en-US" dirty="0">
                <a:latin typeface="+mj-lt"/>
              </a:rPr>
              <a:t>Membership: in, not in</a:t>
            </a:r>
          </a:p>
          <a:p>
            <a:r>
              <a:rPr lang="en-US" dirty="0">
                <a:latin typeface="+mj-lt"/>
              </a:rPr>
              <a:t>Bitwise: | ^ &amp; ~</a:t>
            </a:r>
          </a:p>
          <a:p>
            <a:pPr>
              <a:buFont typeface="Wingdings" panose="05000000000000000000" pitchFamily="2" charset="2"/>
              <a:buNone/>
            </a:pPr>
            <a:r>
              <a:rPr lang="en-US" b="1" dirty="0">
                <a:latin typeface="+mj-lt"/>
              </a:rPr>
              <a:t>No ++ -- +=, etc.</a:t>
            </a:r>
          </a:p>
        </p:txBody>
      </p:sp>
    </p:spTree>
    <p:extLst>
      <p:ext uri="{BB962C8B-B14F-4D97-AF65-F5344CB8AC3E}">
        <p14:creationId xmlns:p14="http://schemas.microsoft.com/office/powerpoint/2010/main" val="2145343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629195" y="378188"/>
            <a:ext cx="10515600" cy="1325563"/>
          </a:xfrm>
        </p:spPr>
        <p:txBody>
          <a:bodyPr/>
          <a:lstStyle/>
          <a:p>
            <a:r>
              <a:rPr lang="en-US" dirty="0">
                <a:solidFill>
                  <a:srgbClr val="CD0000"/>
                </a:solidFill>
              </a:rPr>
              <a:t>String Operators</a:t>
            </a:r>
          </a:p>
        </p:txBody>
      </p:sp>
      <p:sp>
        <p:nvSpPr>
          <p:cNvPr id="107523" name="Rectangle 3"/>
          <p:cNvSpPr>
            <a:spLocks noGrp="1" noChangeArrowheads="1"/>
          </p:cNvSpPr>
          <p:nvPr>
            <p:ph type="body" idx="1"/>
          </p:nvPr>
        </p:nvSpPr>
        <p:spPr>
          <a:xfrm>
            <a:off x="1034143" y="1799500"/>
            <a:ext cx="10515600" cy="4351338"/>
          </a:xfrm>
        </p:spPr>
        <p:txBody>
          <a:bodyPr/>
          <a:lstStyle/>
          <a:p>
            <a:r>
              <a:rPr lang="en-US" sz="2400" dirty="0">
                <a:latin typeface="+mj-lt"/>
              </a:rPr>
              <a:t>Concatenation: +</a:t>
            </a:r>
          </a:p>
          <a:p>
            <a:r>
              <a:rPr lang="en-US" sz="2400" dirty="0">
                <a:latin typeface="+mj-lt"/>
              </a:rPr>
              <a:t>Repeat: *</a:t>
            </a:r>
          </a:p>
          <a:p>
            <a:r>
              <a:rPr lang="en-US" sz="2400" dirty="0">
                <a:latin typeface="+mj-lt"/>
              </a:rPr>
              <a:t>Index: </a:t>
            </a:r>
            <a:r>
              <a:rPr lang="en-US" sz="2400" dirty="0" err="1">
                <a:latin typeface="+mj-lt"/>
              </a:rPr>
              <a:t>str</a:t>
            </a:r>
            <a:r>
              <a:rPr lang="en-US" sz="2400" dirty="0">
                <a:latin typeface="+mj-lt"/>
              </a:rPr>
              <a:t>[</a:t>
            </a:r>
            <a:r>
              <a:rPr lang="en-US" sz="2400" dirty="0" err="1">
                <a:latin typeface="+mj-lt"/>
              </a:rPr>
              <a:t>i</a:t>
            </a:r>
            <a:r>
              <a:rPr lang="en-US" sz="2400" dirty="0">
                <a:latin typeface="+mj-lt"/>
              </a:rPr>
              <a:t>]</a:t>
            </a:r>
          </a:p>
          <a:p>
            <a:r>
              <a:rPr lang="en-US" sz="2400" dirty="0">
                <a:latin typeface="+mj-lt"/>
              </a:rPr>
              <a:t>Slice: </a:t>
            </a:r>
            <a:r>
              <a:rPr lang="en-US" sz="2400" dirty="0" err="1">
                <a:latin typeface="+mj-lt"/>
              </a:rPr>
              <a:t>str</a:t>
            </a:r>
            <a:r>
              <a:rPr lang="en-US" sz="2400" dirty="0">
                <a:latin typeface="+mj-lt"/>
              </a:rPr>
              <a:t>[</a:t>
            </a:r>
            <a:r>
              <a:rPr lang="en-US" sz="2400" dirty="0" err="1">
                <a:latin typeface="+mj-lt"/>
              </a:rPr>
              <a:t>i:j</a:t>
            </a:r>
            <a:r>
              <a:rPr lang="en-US" sz="2400" dirty="0">
                <a:latin typeface="+mj-lt"/>
              </a:rPr>
              <a:t>]</a:t>
            </a:r>
          </a:p>
          <a:p>
            <a:r>
              <a:rPr lang="en-US" sz="2400" dirty="0">
                <a:latin typeface="+mj-lt"/>
              </a:rPr>
              <a:t>Length: </a:t>
            </a:r>
            <a:r>
              <a:rPr lang="en-US" sz="2400" dirty="0" err="1">
                <a:latin typeface="+mj-lt"/>
              </a:rPr>
              <a:t>len</a:t>
            </a:r>
            <a:r>
              <a:rPr lang="en-US" sz="2400" dirty="0">
                <a:latin typeface="+mj-lt"/>
              </a:rPr>
              <a:t>( </a:t>
            </a:r>
            <a:r>
              <a:rPr lang="en-US" sz="2400" dirty="0" err="1">
                <a:latin typeface="+mj-lt"/>
              </a:rPr>
              <a:t>str</a:t>
            </a:r>
            <a:r>
              <a:rPr lang="en-US" sz="2400" dirty="0">
                <a:latin typeface="+mj-lt"/>
              </a:rPr>
              <a:t> )</a:t>
            </a:r>
          </a:p>
          <a:p>
            <a:r>
              <a:rPr lang="en-US" sz="2400" dirty="0">
                <a:latin typeface="+mj-lt"/>
              </a:rPr>
              <a:t>String Formatting: "a %s parrot" % 'dead‘</a:t>
            </a:r>
          </a:p>
          <a:p>
            <a:r>
              <a:rPr lang="en-US" sz="2400" dirty="0">
                <a:latin typeface="+mj-lt"/>
              </a:rPr>
              <a:t>Iteration: for char in </a:t>
            </a:r>
            <a:r>
              <a:rPr lang="en-US" sz="2400" dirty="0" err="1">
                <a:latin typeface="+mj-lt"/>
              </a:rPr>
              <a:t>str</a:t>
            </a:r>
            <a:endParaRPr lang="en-US" sz="2400" dirty="0">
              <a:latin typeface="+mj-lt"/>
            </a:endParaRPr>
          </a:p>
          <a:p>
            <a:r>
              <a:rPr lang="en-US" sz="2400" dirty="0">
                <a:latin typeface="+mj-lt"/>
              </a:rPr>
              <a:t>Membership: ‘m’ in </a:t>
            </a:r>
            <a:r>
              <a:rPr lang="en-US" sz="2400" dirty="0" err="1">
                <a:latin typeface="+mj-lt"/>
              </a:rPr>
              <a:t>str</a:t>
            </a:r>
            <a:endParaRPr lang="en-US" sz="2400" dirty="0">
              <a:latin typeface="+mj-lt"/>
            </a:endParaRPr>
          </a:p>
        </p:txBody>
      </p:sp>
    </p:spTree>
    <p:extLst>
      <p:ext uri="{BB962C8B-B14F-4D97-AF65-F5344CB8AC3E}">
        <p14:creationId xmlns:p14="http://schemas.microsoft.com/office/powerpoint/2010/main" val="315298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D0000"/>
                </a:solidFill>
              </a:rPr>
              <a:t>Topics</a:t>
            </a:r>
          </a:p>
        </p:txBody>
      </p:sp>
      <p:sp>
        <p:nvSpPr>
          <p:cNvPr id="3" name="Content Placeholder 2"/>
          <p:cNvSpPr>
            <a:spLocks noGrp="1"/>
          </p:cNvSpPr>
          <p:nvPr>
            <p:ph idx="1"/>
          </p:nvPr>
        </p:nvSpPr>
        <p:spPr>
          <a:xfrm>
            <a:off x="838200" y="1446415"/>
            <a:ext cx="10515600" cy="4971010"/>
          </a:xfrm>
        </p:spPr>
        <p:txBody>
          <a:bodyPr>
            <a:noAutofit/>
          </a:bodyPr>
          <a:lstStyle/>
          <a:p>
            <a:pPr>
              <a:lnSpc>
                <a:spcPct val="155000"/>
              </a:lnSpc>
              <a:buNone/>
            </a:pPr>
            <a:r>
              <a:rPr lang="en-US" sz="3600" dirty="0">
                <a:latin typeface="+mj-lt"/>
              </a:rPr>
              <a:t>Introduction to Python</a:t>
            </a:r>
          </a:p>
        </p:txBody>
      </p:sp>
    </p:spTree>
    <p:extLst>
      <p:ext uri="{BB962C8B-B14F-4D97-AF65-F5344CB8AC3E}">
        <p14:creationId xmlns:p14="http://schemas.microsoft.com/office/powerpoint/2010/main" val="316088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solidFill>
                  <a:srgbClr val="CD0000"/>
                </a:solidFill>
              </a:rPr>
              <a:t>String Methods</a:t>
            </a:r>
          </a:p>
        </p:txBody>
      </p:sp>
      <p:sp>
        <p:nvSpPr>
          <p:cNvPr id="23555" name="Content Placeholder 3"/>
          <p:cNvSpPr>
            <a:spLocks noGrp="1"/>
          </p:cNvSpPr>
          <p:nvPr>
            <p:ph sz="half" idx="1"/>
          </p:nvPr>
        </p:nvSpPr>
        <p:spPr/>
        <p:txBody>
          <a:bodyPr/>
          <a:lstStyle/>
          <a:p>
            <a:r>
              <a:rPr lang="en-US" dirty="0">
                <a:latin typeface="+mj-lt"/>
              </a:rPr>
              <a:t>Assign a string to a variable</a:t>
            </a:r>
          </a:p>
          <a:p>
            <a:pPr marL="0" indent="0">
              <a:buNone/>
            </a:pPr>
            <a:r>
              <a:rPr lang="en-US" dirty="0">
                <a:latin typeface="+mj-lt"/>
              </a:rPr>
              <a:t>hi = “hello world”</a:t>
            </a:r>
          </a:p>
          <a:p>
            <a:r>
              <a:rPr lang="en-US" dirty="0">
                <a:latin typeface="+mj-lt"/>
              </a:rPr>
              <a:t>In this case “</a:t>
            </a:r>
            <a:r>
              <a:rPr lang="en-US" dirty="0" err="1">
                <a:latin typeface="+mj-lt"/>
                <a:cs typeface="Courier New" panose="02070309020205020404" pitchFamily="49" charset="0"/>
              </a:rPr>
              <a:t>hw</a:t>
            </a:r>
            <a:r>
              <a:rPr lang="en-US" dirty="0">
                <a:latin typeface="+mj-lt"/>
              </a:rPr>
              <a:t>”</a:t>
            </a:r>
          </a:p>
          <a:p>
            <a:r>
              <a:rPr lang="en-US" dirty="0" err="1">
                <a:latin typeface="+mj-lt"/>
                <a:cs typeface="Courier New" panose="02070309020205020404" pitchFamily="49" charset="0"/>
              </a:rPr>
              <a:t>hi.title</a:t>
            </a:r>
            <a:r>
              <a:rPr lang="en-US" dirty="0">
                <a:latin typeface="+mj-lt"/>
                <a:cs typeface="Courier New" panose="02070309020205020404" pitchFamily="49" charset="0"/>
              </a:rPr>
              <a:t>()</a:t>
            </a:r>
          </a:p>
          <a:p>
            <a:r>
              <a:rPr lang="en-US" dirty="0" err="1">
                <a:latin typeface="+mj-lt"/>
                <a:cs typeface="Courier New" panose="02070309020205020404" pitchFamily="49" charset="0"/>
              </a:rPr>
              <a:t>hi.upper</a:t>
            </a:r>
            <a:r>
              <a:rPr lang="en-US" dirty="0">
                <a:latin typeface="+mj-lt"/>
                <a:cs typeface="Courier New" panose="02070309020205020404" pitchFamily="49" charset="0"/>
              </a:rPr>
              <a:t>()</a:t>
            </a:r>
          </a:p>
          <a:p>
            <a:r>
              <a:rPr lang="en-US" dirty="0">
                <a:latin typeface="+mj-lt"/>
                <a:cs typeface="Courier New" panose="02070309020205020404" pitchFamily="49" charset="0"/>
              </a:rPr>
              <a:t>hi[0].</a:t>
            </a:r>
            <a:r>
              <a:rPr lang="en-US" dirty="0" err="1">
                <a:latin typeface="+mj-lt"/>
                <a:cs typeface="Courier New" panose="02070309020205020404" pitchFamily="49" charset="0"/>
              </a:rPr>
              <a:t>isdigit</a:t>
            </a:r>
            <a:r>
              <a:rPr lang="en-US" dirty="0">
                <a:latin typeface="+mj-lt"/>
                <a:cs typeface="Courier New" panose="02070309020205020404" pitchFamily="49" charset="0"/>
              </a:rPr>
              <a:t>()</a:t>
            </a:r>
          </a:p>
          <a:p>
            <a:r>
              <a:rPr lang="en-US" dirty="0">
                <a:latin typeface="+mj-lt"/>
                <a:cs typeface="Courier New" panose="02070309020205020404" pitchFamily="49" charset="0"/>
              </a:rPr>
              <a:t>hi[0].</a:t>
            </a:r>
            <a:r>
              <a:rPr lang="en-US" dirty="0" err="1">
                <a:latin typeface="+mj-lt"/>
                <a:cs typeface="Courier New" panose="02070309020205020404" pitchFamily="49" charset="0"/>
              </a:rPr>
              <a:t>islower</a:t>
            </a:r>
            <a:r>
              <a:rPr lang="en-US" dirty="0">
                <a:latin typeface="+mj-lt"/>
                <a:cs typeface="Courier New" panose="02070309020205020404" pitchFamily="49" charset="0"/>
              </a:rPr>
              <a:t>()</a:t>
            </a:r>
          </a:p>
        </p:txBody>
      </p:sp>
    </p:spTree>
    <p:extLst>
      <p:ext uri="{BB962C8B-B14F-4D97-AF65-F5344CB8AC3E}">
        <p14:creationId xmlns:p14="http://schemas.microsoft.com/office/powerpoint/2010/main" val="1859741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solidFill>
                  <a:srgbClr val="CD0000"/>
                </a:solidFill>
              </a:rPr>
              <a:t>Strings</a:t>
            </a:r>
          </a:p>
        </p:txBody>
      </p:sp>
      <p:sp>
        <p:nvSpPr>
          <p:cNvPr id="59395" name="Rectangle 3"/>
          <p:cNvSpPr>
            <a:spLocks noGrp="1" noChangeArrowheads="1"/>
          </p:cNvSpPr>
          <p:nvPr>
            <p:ph type="body" idx="1"/>
          </p:nvPr>
        </p:nvSpPr>
        <p:spPr>
          <a:xfrm>
            <a:off x="1711234" y="1565365"/>
            <a:ext cx="7620000" cy="4648200"/>
          </a:xfrm>
        </p:spPr>
        <p:txBody>
          <a:bodyPr/>
          <a:lstStyle/>
          <a:p>
            <a:pPr lvl="2"/>
            <a:r>
              <a:rPr lang="en-US" dirty="0"/>
              <a:t>"</a:t>
            </a:r>
            <a:r>
              <a:rPr lang="en-US" dirty="0" err="1"/>
              <a:t>hello"+"world</a:t>
            </a:r>
            <a:r>
              <a:rPr lang="en-US" dirty="0"/>
              <a:t>"	"</a:t>
            </a:r>
            <a:r>
              <a:rPr lang="en-US" dirty="0" err="1"/>
              <a:t>helloworld</a:t>
            </a:r>
            <a:r>
              <a:rPr lang="en-US" dirty="0"/>
              <a:t>"	# concatenation</a:t>
            </a:r>
          </a:p>
          <a:p>
            <a:pPr lvl="2"/>
            <a:r>
              <a:rPr lang="en-US" dirty="0"/>
              <a:t>"hello"*3		"</a:t>
            </a:r>
            <a:r>
              <a:rPr lang="en-US" dirty="0" err="1"/>
              <a:t>hellohellohello</a:t>
            </a:r>
            <a:r>
              <a:rPr lang="en-US" dirty="0"/>
              <a:t>" # repetition</a:t>
            </a:r>
          </a:p>
          <a:p>
            <a:pPr lvl="2"/>
            <a:r>
              <a:rPr lang="en-US" dirty="0"/>
              <a:t>"hello"[0]		"h"		# indexing</a:t>
            </a:r>
          </a:p>
          <a:p>
            <a:pPr lvl="2"/>
            <a:r>
              <a:rPr lang="en-US" dirty="0"/>
              <a:t>"hello"[-1]		"o"		# (from end)</a:t>
            </a:r>
          </a:p>
          <a:p>
            <a:pPr lvl="2"/>
            <a:r>
              <a:rPr lang="en-US" dirty="0"/>
              <a:t>"hello"[1:4]		"ell"		# slicing</a:t>
            </a:r>
          </a:p>
          <a:p>
            <a:pPr lvl="2"/>
            <a:r>
              <a:rPr lang="en-US" dirty="0" err="1"/>
              <a:t>len</a:t>
            </a:r>
            <a:r>
              <a:rPr lang="en-US" dirty="0"/>
              <a:t>("hello")		5		# size</a:t>
            </a:r>
          </a:p>
          <a:p>
            <a:pPr lvl="2"/>
            <a:r>
              <a:rPr lang="en-US" dirty="0"/>
              <a:t>"hello" &lt; "</a:t>
            </a:r>
            <a:r>
              <a:rPr lang="en-US" dirty="0" err="1"/>
              <a:t>jello</a:t>
            </a:r>
            <a:r>
              <a:rPr lang="en-US" dirty="0"/>
              <a:t>"	1		# comparison</a:t>
            </a:r>
          </a:p>
          <a:p>
            <a:pPr lvl="2"/>
            <a:r>
              <a:rPr lang="en-US" dirty="0"/>
              <a:t>"e" in "hello"		1		# search</a:t>
            </a:r>
          </a:p>
          <a:p>
            <a:pPr lvl="2"/>
            <a:r>
              <a:rPr lang="en-US" dirty="0"/>
              <a:t>"escapes: \n </a:t>
            </a:r>
            <a:r>
              <a:rPr lang="en-US" dirty="0" err="1"/>
              <a:t>etc</a:t>
            </a:r>
            <a:r>
              <a:rPr lang="en-US" dirty="0"/>
              <a:t>, \033 </a:t>
            </a:r>
            <a:r>
              <a:rPr lang="en-US" dirty="0" err="1"/>
              <a:t>etc</a:t>
            </a:r>
            <a:r>
              <a:rPr lang="en-US" dirty="0"/>
              <a:t>, \if </a:t>
            </a:r>
            <a:r>
              <a:rPr lang="en-US" dirty="0" err="1"/>
              <a:t>etc</a:t>
            </a:r>
            <a:r>
              <a:rPr lang="en-US" dirty="0"/>
              <a:t>"</a:t>
            </a:r>
          </a:p>
          <a:p>
            <a:pPr lvl="2"/>
            <a:r>
              <a:rPr lang="en-US" dirty="0"/>
              <a:t>'single quotes'  """triple quotes"""  </a:t>
            </a:r>
            <a:r>
              <a:rPr lang="en-US" dirty="0" err="1"/>
              <a:t>r"raw</a:t>
            </a:r>
            <a:r>
              <a:rPr lang="en-US" dirty="0"/>
              <a:t> strings"</a:t>
            </a:r>
          </a:p>
        </p:txBody>
      </p:sp>
    </p:spTree>
    <p:extLst>
      <p:ext uri="{BB962C8B-B14F-4D97-AF65-F5344CB8AC3E}">
        <p14:creationId xmlns:p14="http://schemas.microsoft.com/office/powerpoint/2010/main" val="771500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p:txBody>
          <a:bodyPr/>
          <a:lstStyle/>
          <a:p>
            <a:r>
              <a:rPr lang="en-US" dirty="0">
                <a:solidFill>
                  <a:srgbClr val="CD0000"/>
                </a:solidFill>
              </a:rPr>
              <a:t>String Methods</a:t>
            </a:r>
          </a:p>
        </p:txBody>
      </p:sp>
      <p:sp>
        <p:nvSpPr>
          <p:cNvPr id="24579" name="Content Placeholder 5"/>
          <p:cNvSpPr>
            <a:spLocks noGrp="1"/>
          </p:cNvSpPr>
          <p:nvPr>
            <p:ph idx="1"/>
          </p:nvPr>
        </p:nvSpPr>
        <p:spPr/>
        <p:txBody>
          <a:bodyPr/>
          <a:lstStyle/>
          <a:p>
            <a:r>
              <a:rPr lang="en-US" dirty="0">
                <a:latin typeface="+mj-lt"/>
              </a:rPr>
              <a:t>The string held in your variable remains the same</a:t>
            </a:r>
          </a:p>
          <a:p>
            <a:r>
              <a:rPr lang="en-US" dirty="0">
                <a:latin typeface="+mj-lt"/>
              </a:rPr>
              <a:t>The method returns an altered string</a:t>
            </a:r>
          </a:p>
          <a:p>
            <a:r>
              <a:rPr lang="en-US" dirty="0">
                <a:latin typeface="+mj-lt"/>
              </a:rPr>
              <a:t>Changing the variable requires reassignment</a:t>
            </a:r>
          </a:p>
          <a:p>
            <a:pPr lvl="1"/>
            <a:r>
              <a:rPr lang="en-US" dirty="0">
                <a:latin typeface="+mj-lt"/>
                <a:cs typeface="Courier New" panose="02070309020205020404" pitchFamily="49" charset="0"/>
              </a:rPr>
              <a:t>hi = </a:t>
            </a:r>
            <a:r>
              <a:rPr lang="en-US" dirty="0" err="1">
                <a:latin typeface="+mj-lt"/>
                <a:cs typeface="Courier New" panose="02070309020205020404" pitchFamily="49" charset="0"/>
              </a:rPr>
              <a:t>hi.upper</a:t>
            </a:r>
            <a:r>
              <a:rPr lang="en-US" dirty="0">
                <a:latin typeface="+mj-lt"/>
                <a:cs typeface="Courier New" panose="02070309020205020404" pitchFamily="49" charset="0"/>
              </a:rPr>
              <a:t>()</a:t>
            </a:r>
          </a:p>
          <a:p>
            <a:pPr lvl="1"/>
            <a:r>
              <a:rPr lang="en-US" dirty="0">
                <a:latin typeface="+mj-lt"/>
                <a:cs typeface="Courier New" panose="02070309020205020404" pitchFamily="49" charset="0"/>
              </a:rPr>
              <a:t>hi</a:t>
            </a:r>
            <a:r>
              <a:rPr lang="en-US" dirty="0">
                <a:latin typeface="+mj-lt"/>
              </a:rPr>
              <a:t> now equals “HELLO WORLD”</a:t>
            </a:r>
          </a:p>
        </p:txBody>
      </p:sp>
    </p:spTree>
    <p:extLst>
      <p:ext uri="{BB962C8B-B14F-4D97-AF65-F5344CB8AC3E}">
        <p14:creationId xmlns:p14="http://schemas.microsoft.com/office/powerpoint/2010/main" val="2528036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a:solidFill>
                  <a:srgbClr val="CD0000"/>
                </a:solidFill>
              </a:rPr>
              <a:t>Common Statements</a:t>
            </a:r>
          </a:p>
        </p:txBody>
      </p:sp>
      <p:sp>
        <p:nvSpPr>
          <p:cNvPr id="102403" name="Rectangle 3"/>
          <p:cNvSpPr>
            <a:spLocks noGrp="1" noChangeArrowheads="1"/>
          </p:cNvSpPr>
          <p:nvPr>
            <p:ph type="body" idx="1"/>
          </p:nvPr>
        </p:nvSpPr>
        <p:spPr>
          <a:xfrm>
            <a:off x="2105297" y="1690688"/>
            <a:ext cx="7772400" cy="4419600"/>
          </a:xfrm>
        </p:spPr>
        <p:txBody>
          <a:bodyPr/>
          <a:lstStyle/>
          <a:p>
            <a:r>
              <a:rPr lang="en-US" sz="2400" dirty="0">
                <a:latin typeface="+mj-lt"/>
              </a:rPr>
              <a:t>Assignment - curly, </a:t>
            </a:r>
            <a:r>
              <a:rPr lang="en-US" sz="2400" dirty="0" err="1">
                <a:latin typeface="+mj-lt"/>
              </a:rPr>
              <a:t>moe</a:t>
            </a:r>
            <a:r>
              <a:rPr lang="en-US" sz="2400" dirty="0">
                <a:latin typeface="+mj-lt"/>
              </a:rPr>
              <a:t>, </a:t>
            </a:r>
            <a:r>
              <a:rPr lang="en-US" sz="2400" dirty="0" err="1">
                <a:latin typeface="+mj-lt"/>
              </a:rPr>
              <a:t>larry</a:t>
            </a:r>
            <a:r>
              <a:rPr lang="en-US" sz="2400" dirty="0">
                <a:latin typeface="+mj-lt"/>
              </a:rPr>
              <a:t> = 'good', 'bad', 'ugly' </a:t>
            </a:r>
          </a:p>
          <a:p>
            <a:r>
              <a:rPr lang="en-US" sz="2400" dirty="0">
                <a:latin typeface="+mj-lt"/>
              </a:rPr>
              <a:t>Calls - </a:t>
            </a:r>
            <a:r>
              <a:rPr lang="en-US" sz="2400" dirty="0" err="1">
                <a:latin typeface="+mj-lt"/>
              </a:rPr>
              <a:t>stdout.write</a:t>
            </a:r>
            <a:r>
              <a:rPr lang="en-US" sz="2400" dirty="0">
                <a:latin typeface="+mj-lt"/>
              </a:rPr>
              <a:t>("spam, ham, toast\n")</a:t>
            </a:r>
          </a:p>
          <a:p>
            <a:r>
              <a:rPr lang="en-US" sz="2400" dirty="0">
                <a:latin typeface="+mj-lt"/>
              </a:rPr>
              <a:t>Print - print 'The Killer', joke</a:t>
            </a:r>
          </a:p>
          <a:p>
            <a:r>
              <a:rPr lang="en-US" sz="2400" dirty="0">
                <a:latin typeface="+mj-lt"/>
              </a:rPr>
              <a:t>If/</a:t>
            </a:r>
            <a:r>
              <a:rPr lang="en-US" sz="2400" dirty="0" err="1">
                <a:latin typeface="+mj-lt"/>
              </a:rPr>
              <a:t>elif</a:t>
            </a:r>
            <a:r>
              <a:rPr lang="en-US" sz="2400" dirty="0">
                <a:latin typeface="+mj-lt"/>
              </a:rPr>
              <a:t>/else - if "python" in text: print text</a:t>
            </a:r>
          </a:p>
          <a:p>
            <a:r>
              <a:rPr lang="en-US" sz="2400" dirty="0">
                <a:latin typeface="+mj-lt"/>
              </a:rPr>
              <a:t>For/else - for X in </a:t>
            </a:r>
            <a:r>
              <a:rPr lang="en-US" sz="2400" dirty="0" err="1">
                <a:latin typeface="+mj-lt"/>
              </a:rPr>
              <a:t>mylist</a:t>
            </a:r>
            <a:r>
              <a:rPr lang="en-US" sz="2400" dirty="0">
                <a:latin typeface="+mj-lt"/>
              </a:rPr>
              <a:t>: print X</a:t>
            </a:r>
          </a:p>
          <a:p>
            <a:r>
              <a:rPr lang="en-US" sz="2400" dirty="0">
                <a:latin typeface="+mj-lt"/>
              </a:rPr>
              <a:t>While/else - while 1: print 'hello' </a:t>
            </a:r>
          </a:p>
          <a:p>
            <a:r>
              <a:rPr lang="en-US" sz="2400" dirty="0">
                <a:latin typeface="+mj-lt"/>
              </a:rPr>
              <a:t>Break, Continue - while 1:  if not line: break </a:t>
            </a:r>
          </a:p>
          <a:p>
            <a:r>
              <a:rPr lang="en-US" sz="2400" dirty="0">
                <a:latin typeface="+mj-lt"/>
              </a:rPr>
              <a:t>Try/except/finally - try: action() except: print 'action error'</a:t>
            </a:r>
            <a:r>
              <a:rPr lang="en-US" sz="1800" dirty="0">
                <a:latin typeface="+mj-lt"/>
              </a:rPr>
              <a:t> </a:t>
            </a:r>
          </a:p>
        </p:txBody>
      </p:sp>
    </p:spTree>
    <p:extLst>
      <p:ext uri="{BB962C8B-B14F-4D97-AF65-F5344CB8AC3E}">
        <p14:creationId xmlns:p14="http://schemas.microsoft.com/office/powerpoint/2010/main" val="2056405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solidFill>
                  <a:srgbClr val="CD0000"/>
                </a:solidFill>
              </a:rPr>
              <a:t>Common Statements</a:t>
            </a:r>
          </a:p>
        </p:txBody>
      </p:sp>
      <p:sp>
        <p:nvSpPr>
          <p:cNvPr id="105475" name="Rectangle 3"/>
          <p:cNvSpPr>
            <a:spLocks noGrp="1" noChangeArrowheads="1"/>
          </p:cNvSpPr>
          <p:nvPr>
            <p:ph type="body" idx="1"/>
          </p:nvPr>
        </p:nvSpPr>
        <p:spPr>
          <a:xfrm>
            <a:off x="1177835" y="1690688"/>
            <a:ext cx="10515600" cy="4351338"/>
          </a:xfrm>
        </p:spPr>
        <p:txBody>
          <a:bodyPr/>
          <a:lstStyle/>
          <a:p>
            <a:r>
              <a:rPr lang="en-US" sz="2400" dirty="0">
                <a:latin typeface="+mj-lt"/>
              </a:rPr>
              <a:t>Raise - raise </a:t>
            </a:r>
            <a:r>
              <a:rPr lang="en-US" sz="2400" dirty="0" err="1">
                <a:latin typeface="+mj-lt"/>
              </a:rPr>
              <a:t>endSearch</a:t>
            </a:r>
            <a:r>
              <a:rPr lang="en-US" sz="2400" dirty="0">
                <a:latin typeface="+mj-lt"/>
              </a:rPr>
              <a:t>, location</a:t>
            </a:r>
          </a:p>
          <a:p>
            <a:r>
              <a:rPr lang="en-US" sz="2400" dirty="0">
                <a:latin typeface="+mj-lt"/>
              </a:rPr>
              <a:t>Import, From - import sys; from sys import </a:t>
            </a:r>
            <a:r>
              <a:rPr lang="en-US" sz="2400" dirty="0" err="1">
                <a:latin typeface="+mj-lt"/>
              </a:rPr>
              <a:t>stdin</a:t>
            </a:r>
            <a:endParaRPr lang="en-US" sz="2400" dirty="0">
              <a:latin typeface="+mj-lt"/>
            </a:endParaRPr>
          </a:p>
          <a:p>
            <a:r>
              <a:rPr lang="en-US" sz="2400" dirty="0" err="1">
                <a:latin typeface="+mj-lt"/>
              </a:rPr>
              <a:t>Def</a:t>
            </a:r>
            <a:r>
              <a:rPr lang="en-US" sz="2400" dirty="0">
                <a:latin typeface="+mj-lt"/>
              </a:rPr>
              <a:t>, Return - </a:t>
            </a:r>
            <a:r>
              <a:rPr lang="en-US" sz="2400" dirty="0" err="1">
                <a:latin typeface="+mj-lt"/>
              </a:rPr>
              <a:t>def</a:t>
            </a:r>
            <a:r>
              <a:rPr lang="en-US" sz="2400" dirty="0">
                <a:latin typeface="+mj-lt"/>
              </a:rPr>
              <a:t> f(a, b, c=1, d): return </a:t>
            </a:r>
            <a:r>
              <a:rPr lang="en-US" sz="2400" dirty="0" err="1">
                <a:latin typeface="+mj-lt"/>
              </a:rPr>
              <a:t>a+b+c+d</a:t>
            </a:r>
            <a:endParaRPr lang="en-US" sz="2400" dirty="0">
              <a:latin typeface="+mj-lt"/>
            </a:endParaRPr>
          </a:p>
          <a:p>
            <a:r>
              <a:rPr lang="en-US" sz="2400" dirty="0">
                <a:latin typeface="+mj-lt"/>
              </a:rPr>
              <a:t>Class - class subclass: </a:t>
            </a:r>
            <a:r>
              <a:rPr lang="en-US" sz="2400" dirty="0" err="1">
                <a:latin typeface="+mj-lt"/>
              </a:rPr>
              <a:t>staticData</a:t>
            </a:r>
            <a:r>
              <a:rPr lang="en-US" sz="2400" dirty="0">
                <a:latin typeface="+mj-lt"/>
              </a:rPr>
              <a:t> = []</a:t>
            </a:r>
          </a:p>
          <a:p>
            <a:r>
              <a:rPr lang="en-US" sz="2400" dirty="0">
                <a:latin typeface="+mj-lt"/>
              </a:rPr>
              <a:t>Global - function(): global X, Y; X = 'new'</a:t>
            </a:r>
          </a:p>
          <a:p>
            <a:r>
              <a:rPr lang="en-US" sz="2400" dirty="0">
                <a:latin typeface="+mj-lt"/>
              </a:rPr>
              <a:t>Del - del data[k]; del data [</a:t>
            </a:r>
            <a:r>
              <a:rPr lang="en-US" sz="2400" dirty="0" err="1">
                <a:latin typeface="+mj-lt"/>
              </a:rPr>
              <a:t>i:j</a:t>
            </a:r>
            <a:r>
              <a:rPr lang="en-US" sz="2400" dirty="0">
                <a:latin typeface="+mj-lt"/>
              </a:rPr>
              <a:t>]; del </a:t>
            </a:r>
            <a:r>
              <a:rPr lang="en-US" sz="2400" dirty="0" err="1">
                <a:latin typeface="+mj-lt"/>
              </a:rPr>
              <a:t>obj.attr</a:t>
            </a:r>
            <a:endParaRPr lang="en-US" sz="2400" dirty="0">
              <a:latin typeface="+mj-lt"/>
            </a:endParaRPr>
          </a:p>
          <a:p>
            <a:r>
              <a:rPr lang="en-US" sz="2400" dirty="0">
                <a:latin typeface="+mj-lt"/>
              </a:rPr>
              <a:t>Exec - </a:t>
            </a:r>
            <a:r>
              <a:rPr lang="en-US" sz="2400" dirty="0" err="1">
                <a:latin typeface="+mj-lt"/>
              </a:rPr>
              <a:t>yexec</a:t>
            </a:r>
            <a:r>
              <a:rPr lang="en-US" sz="2400" dirty="0">
                <a:latin typeface="+mj-lt"/>
              </a:rPr>
              <a:t> "import" + </a:t>
            </a:r>
            <a:r>
              <a:rPr lang="en-US" sz="2400" dirty="0" err="1">
                <a:latin typeface="+mj-lt"/>
              </a:rPr>
              <a:t>modName</a:t>
            </a:r>
            <a:r>
              <a:rPr lang="en-US" sz="2400" dirty="0">
                <a:latin typeface="+mj-lt"/>
              </a:rPr>
              <a:t> in </a:t>
            </a:r>
            <a:r>
              <a:rPr lang="en-US" sz="2400" dirty="0" err="1">
                <a:latin typeface="+mj-lt"/>
              </a:rPr>
              <a:t>gdict</a:t>
            </a:r>
            <a:r>
              <a:rPr lang="en-US" sz="2400" dirty="0">
                <a:latin typeface="+mj-lt"/>
              </a:rPr>
              <a:t>, </a:t>
            </a:r>
            <a:r>
              <a:rPr lang="en-US" sz="2400" dirty="0" err="1">
                <a:latin typeface="+mj-lt"/>
              </a:rPr>
              <a:t>ldict</a:t>
            </a:r>
            <a:endParaRPr lang="en-US" sz="2400" dirty="0">
              <a:latin typeface="+mj-lt"/>
            </a:endParaRPr>
          </a:p>
          <a:p>
            <a:r>
              <a:rPr lang="en-US" sz="2400" dirty="0">
                <a:latin typeface="+mj-lt"/>
              </a:rPr>
              <a:t>Assert - assert X &gt; Y</a:t>
            </a:r>
          </a:p>
        </p:txBody>
      </p:sp>
    </p:spTree>
    <p:extLst>
      <p:ext uri="{BB962C8B-B14F-4D97-AF65-F5344CB8AC3E}">
        <p14:creationId xmlns:p14="http://schemas.microsoft.com/office/powerpoint/2010/main" val="852688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solidFill>
                  <a:srgbClr val="CD0000"/>
                </a:solidFill>
              </a:rPr>
              <a:t>Interactive “Shell”</a:t>
            </a:r>
          </a:p>
        </p:txBody>
      </p:sp>
      <p:sp>
        <p:nvSpPr>
          <p:cNvPr id="20483" name="Rectangle 3"/>
          <p:cNvSpPr>
            <a:spLocks noGrp="1" noChangeArrowheads="1"/>
          </p:cNvSpPr>
          <p:nvPr>
            <p:ph type="body" idx="1"/>
          </p:nvPr>
        </p:nvSpPr>
        <p:spPr/>
        <p:txBody>
          <a:bodyPr/>
          <a:lstStyle/>
          <a:p>
            <a:r>
              <a:rPr lang="en-US" sz="2000"/>
              <a:t>Great for learning the language</a:t>
            </a:r>
          </a:p>
          <a:p>
            <a:r>
              <a:rPr lang="en-US" sz="2000"/>
              <a:t>Great for experimenting with the library</a:t>
            </a:r>
          </a:p>
          <a:p>
            <a:r>
              <a:rPr lang="en-US" sz="2000"/>
              <a:t>Great for testing your own modules</a:t>
            </a:r>
          </a:p>
          <a:p>
            <a:r>
              <a:rPr lang="en-US" sz="2000"/>
              <a:t>Two variations: IDLE (GUI),</a:t>
            </a:r>
            <a:br>
              <a:rPr lang="en-US" sz="2000"/>
            </a:br>
            <a:r>
              <a:rPr lang="en-US" sz="2000"/>
              <a:t>python (command line)</a:t>
            </a:r>
          </a:p>
          <a:p>
            <a:r>
              <a:rPr lang="en-US" sz="2000"/>
              <a:t>Type statements or expressions at prompt:</a:t>
            </a:r>
          </a:p>
          <a:p>
            <a:pPr lvl="2">
              <a:buFontTx/>
              <a:buNone/>
            </a:pPr>
            <a:r>
              <a:rPr lang="en-US" sz="1600"/>
              <a:t>&gt;&gt;&gt; print "Hello, world"</a:t>
            </a:r>
          </a:p>
          <a:p>
            <a:pPr lvl="2">
              <a:buFontTx/>
              <a:buNone/>
            </a:pPr>
            <a:r>
              <a:rPr lang="en-US" sz="1600"/>
              <a:t>Hello, world</a:t>
            </a:r>
          </a:p>
          <a:p>
            <a:pPr lvl="2">
              <a:buFontTx/>
              <a:buNone/>
            </a:pPr>
            <a:r>
              <a:rPr lang="en-US" sz="1600"/>
              <a:t>&gt;&gt;&gt; x = 12**2</a:t>
            </a:r>
          </a:p>
          <a:p>
            <a:pPr lvl="2">
              <a:buFontTx/>
              <a:buNone/>
            </a:pPr>
            <a:r>
              <a:rPr lang="en-US" sz="1600"/>
              <a:t>&gt;&gt;&gt; x/2</a:t>
            </a:r>
          </a:p>
          <a:p>
            <a:pPr lvl="2">
              <a:buFontTx/>
              <a:buNone/>
            </a:pPr>
            <a:r>
              <a:rPr lang="en-US" sz="1600"/>
              <a:t>72</a:t>
            </a:r>
          </a:p>
          <a:p>
            <a:pPr lvl="2">
              <a:buFontTx/>
              <a:buNone/>
            </a:pPr>
            <a:r>
              <a:rPr lang="en-US" sz="1600"/>
              <a:t>&gt;&gt;&gt; # this is a comment</a:t>
            </a:r>
          </a:p>
        </p:txBody>
      </p:sp>
    </p:spTree>
    <p:extLst>
      <p:ext uri="{BB962C8B-B14F-4D97-AF65-F5344CB8AC3E}">
        <p14:creationId xmlns:p14="http://schemas.microsoft.com/office/powerpoint/2010/main" val="1906055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94509" y="378188"/>
            <a:ext cx="10515600" cy="1325563"/>
          </a:xfrm>
        </p:spPr>
        <p:txBody>
          <a:bodyPr/>
          <a:lstStyle/>
          <a:p>
            <a:r>
              <a:rPr lang="en-US" dirty="0">
                <a:solidFill>
                  <a:srgbClr val="CD0000"/>
                </a:solidFill>
              </a:rPr>
              <a:t>Reference Semantics</a:t>
            </a:r>
          </a:p>
        </p:txBody>
      </p:sp>
      <p:sp>
        <p:nvSpPr>
          <p:cNvPr id="76803" name="Rectangle 3"/>
          <p:cNvSpPr>
            <a:spLocks noGrp="1" noChangeArrowheads="1"/>
          </p:cNvSpPr>
          <p:nvPr>
            <p:ph type="body" idx="1"/>
          </p:nvPr>
        </p:nvSpPr>
        <p:spPr/>
        <p:txBody>
          <a:bodyPr/>
          <a:lstStyle/>
          <a:p>
            <a:r>
              <a:rPr lang="en-US" dirty="0">
                <a:latin typeface="+mj-lt"/>
              </a:rPr>
              <a:t>Assignment manipulates references</a:t>
            </a:r>
          </a:p>
          <a:p>
            <a:pPr lvl="2"/>
            <a:r>
              <a:rPr lang="en-US" dirty="0">
                <a:latin typeface="+mj-lt"/>
              </a:rPr>
              <a:t>x = y </a:t>
            </a:r>
            <a:r>
              <a:rPr lang="en-US" b="1" dirty="0">
                <a:latin typeface="+mj-lt"/>
              </a:rPr>
              <a:t>does not make a copy</a:t>
            </a:r>
            <a:r>
              <a:rPr lang="en-US" dirty="0">
                <a:latin typeface="+mj-lt"/>
              </a:rPr>
              <a:t> of y</a:t>
            </a:r>
          </a:p>
          <a:p>
            <a:pPr lvl="2"/>
            <a:r>
              <a:rPr lang="en-US" dirty="0">
                <a:latin typeface="+mj-lt"/>
              </a:rPr>
              <a:t>x = y makes x </a:t>
            </a:r>
            <a:r>
              <a:rPr lang="en-US" b="1" dirty="0">
                <a:latin typeface="+mj-lt"/>
              </a:rPr>
              <a:t>reference</a:t>
            </a:r>
            <a:r>
              <a:rPr lang="en-US" dirty="0">
                <a:latin typeface="+mj-lt"/>
              </a:rPr>
              <a:t> the object y references</a:t>
            </a:r>
          </a:p>
          <a:p>
            <a:r>
              <a:rPr lang="en-US" dirty="0">
                <a:latin typeface="+mj-lt"/>
              </a:rPr>
              <a:t>Very useful; but beware!</a:t>
            </a:r>
          </a:p>
          <a:p>
            <a:r>
              <a:rPr lang="en-US" dirty="0">
                <a:latin typeface="+mj-lt"/>
              </a:rPr>
              <a:t>Example:</a:t>
            </a:r>
          </a:p>
          <a:p>
            <a:pPr lvl="2">
              <a:buFontTx/>
              <a:buNone/>
            </a:pPr>
            <a:r>
              <a:rPr lang="en-US" dirty="0">
                <a:latin typeface="+mj-lt"/>
              </a:rPr>
              <a:t>&gt;&gt;&gt; a = [1, 2, 3]</a:t>
            </a:r>
          </a:p>
          <a:p>
            <a:pPr lvl="2">
              <a:buFontTx/>
              <a:buNone/>
            </a:pPr>
            <a:r>
              <a:rPr lang="en-US" dirty="0">
                <a:latin typeface="+mj-lt"/>
              </a:rPr>
              <a:t>&gt;&gt;&gt; b = a</a:t>
            </a:r>
          </a:p>
          <a:p>
            <a:pPr lvl="2">
              <a:buFontTx/>
              <a:buNone/>
            </a:pPr>
            <a:r>
              <a:rPr lang="en-US" dirty="0">
                <a:latin typeface="+mj-lt"/>
              </a:rPr>
              <a:t>&gt;&gt;&gt; </a:t>
            </a:r>
            <a:r>
              <a:rPr lang="en-US" dirty="0" err="1">
                <a:latin typeface="+mj-lt"/>
              </a:rPr>
              <a:t>a.append</a:t>
            </a:r>
            <a:r>
              <a:rPr lang="en-US" dirty="0">
                <a:latin typeface="+mj-lt"/>
              </a:rPr>
              <a:t>(4)</a:t>
            </a:r>
          </a:p>
          <a:p>
            <a:pPr lvl="2">
              <a:buFontTx/>
              <a:buNone/>
            </a:pPr>
            <a:r>
              <a:rPr lang="en-US" dirty="0">
                <a:latin typeface="+mj-lt"/>
              </a:rPr>
              <a:t>&gt;&gt;&gt; print b</a:t>
            </a:r>
          </a:p>
          <a:p>
            <a:pPr lvl="2">
              <a:buFontTx/>
              <a:buNone/>
            </a:pPr>
            <a:r>
              <a:rPr lang="en-US" dirty="0">
                <a:latin typeface="+mj-lt"/>
              </a:rPr>
              <a:t>[1, 2, 3, 4]</a:t>
            </a:r>
          </a:p>
        </p:txBody>
      </p:sp>
    </p:spTree>
    <p:extLst>
      <p:ext uri="{BB962C8B-B14F-4D97-AF65-F5344CB8AC3E}">
        <p14:creationId xmlns:p14="http://schemas.microsoft.com/office/powerpoint/2010/main" val="148399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a:solidFill>
                  <a:srgbClr val="CD0000"/>
                </a:solidFill>
              </a:rPr>
              <a:t>Functions, Procedures</a:t>
            </a:r>
          </a:p>
        </p:txBody>
      </p:sp>
      <p:sp>
        <p:nvSpPr>
          <p:cNvPr id="65539" name="Rectangle 3"/>
          <p:cNvSpPr>
            <a:spLocks noGrp="1" noChangeArrowheads="1"/>
          </p:cNvSpPr>
          <p:nvPr>
            <p:ph type="body" idx="1"/>
          </p:nvPr>
        </p:nvSpPr>
        <p:spPr/>
        <p:txBody>
          <a:bodyPr/>
          <a:lstStyle/>
          <a:p>
            <a:pPr>
              <a:buFontTx/>
              <a:buNone/>
            </a:pPr>
            <a:r>
              <a:rPr lang="en-US" dirty="0" err="1">
                <a:latin typeface="+mj-lt"/>
              </a:rPr>
              <a:t>def</a:t>
            </a:r>
            <a:r>
              <a:rPr lang="en-US" dirty="0">
                <a:latin typeface="+mj-lt"/>
              </a:rPr>
              <a:t> </a:t>
            </a:r>
            <a:r>
              <a:rPr lang="en-US" i="1" dirty="0">
                <a:latin typeface="+mj-lt"/>
              </a:rPr>
              <a:t>name</a:t>
            </a:r>
            <a:r>
              <a:rPr lang="en-US" dirty="0">
                <a:latin typeface="+mj-lt"/>
              </a:rPr>
              <a:t>(</a:t>
            </a:r>
            <a:r>
              <a:rPr lang="en-US" i="1" dirty="0">
                <a:latin typeface="+mj-lt"/>
              </a:rPr>
              <a:t>arg1</a:t>
            </a:r>
            <a:r>
              <a:rPr lang="en-US" dirty="0">
                <a:latin typeface="+mj-lt"/>
              </a:rPr>
              <a:t>, </a:t>
            </a:r>
            <a:r>
              <a:rPr lang="en-US" i="1" dirty="0">
                <a:latin typeface="+mj-lt"/>
              </a:rPr>
              <a:t>arg2</a:t>
            </a:r>
            <a:r>
              <a:rPr lang="en-US" dirty="0">
                <a:latin typeface="+mj-lt"/>
              </a:rPr>
              <a:t>, ...):</a:t>
            </a:r>
          </a:p>
          <a:p>
            <a:pPr>
              <a:buFontTx/>
              <a:buNone/>
            </a:pPr>
            <a:r>
              <a:rPr lang="en-US" dirty="0">
                <a:latin typeface="+mj-lt"/>
              </a:rPr>
              <a:t>    """</a:t>
            </a:r>
            <a:r>
              <a:rPr lang="en-US" i="1" dirty="0">
                <a:latin typeface="+mj-lt"/>
              </a:rPr>
              <a:t>documentation</a:t>
            </a:r>
            <a:r>
              <a:rPr lang="en-US" dirty="0">
                <a:latin typeface="+mj-lt"/>
              </a:rPr>
              <a:t>"""	# optional doc string</a:t>
            </a:r>
          </a:p>
          <a:p>
            <a:pPr>
              <a:buFontTx/>
              <a:buNone/>
            </a:pPr>
            <a:r>
              <a:rPr lang="en-US" dirty="0">
                <a:latin typeface="+mj-lt"/>
              </a:rPr>
              <a:t>    </a:t>
            </a:r>
            <a:r>
              <a:rPr lang="en-US" i="1" dirty="0">
                <a:latin typeface="+mj-lt"/>
              </a:rPr>
              <a:t>statements</a:t>
            </a:r>
            <a:endParaRPr lang="en-US" dirty="0">
              <a:latin typeface="+mj-lt"/>
            </a:endParaRPr>
          </a:p>
          <a:p>
            <a:pPr>
              <a:buFontTx/>
              <a:buNone/>
            </a:pPr>
            <a:endParaRPr lang="en-US" dirty="0">
              <a:latin typeface="+mj-lt"/>
            </a:endParaRPr>
          </a:p>
          <a:p>
            <a:pPr>
              <a:buFontTx/>
              <a:buNone/>
            </a:pPr>
            <a:r>
              <a:rPr lang="en-US" dirty="0">
                <a:latin typeface="+mj-lt"/>
              </a:rPr>
              <a:t>return			# from procedure</a:t>
            </a:r>
          </a:p>
          <a:p>
            <a:pPr>
              <a:buFontTx/>
              <a:buNone/>
            </a:pPr>
            <a:r>
              <a:rPr lang="en-US" dirty="0">
                <a:latin typeface="+mj-lt"/>
              </a:rPr>
              <a:t>return </a:t>
            </a:r>
            <a:r>
              <a:rPr lang="en-US" i="1" dirty="0">
                <a:latin typeface="+mj-lt"/>
              </a:rPr>
              <a:t>expression</a:t>
            </a:r>
            <a:r>
              <a:rPr lang="en-US" dirty="0">
                <a:latin typeface="+mj-lt"/>
              </a:rPr>
              <a:t>		# from function</a:t>
            </a:r>
          </a:p>
        </p:txBody>
      </p:sp>
    </p:spTree>
    <p:extLst>
      <p:ext uri="{BB962C8B-B14F-4D97-AF65-F5344CB8AC3E}">
        <p14:creationId xmlns:p14="http://schemas.microsoft.com/office/powerpoint/2010/main" val="4145043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63880" y="440327"/>
            <a:ext cx="10515600" cy="1325563"/>
          </a:xfrm>
        </p:spPr>
        <p:txBody>
          <a:bodyPr/>
          <a:lstStyle/>
          <a:p>
            <a:r>
              <a:rPr lang="en-US" dirty="0">
                <a:solidFill>
                  <a:srgbClr val="CD0000"/>
                </a:solidFill>
              </a:rPr>
              <a:t>Example Function</a:t>
            </a:r>
          </a:p>
        </p:txBody>
      </p:sp>
      <p:sp>
        <p:nvSpPr>
          <p:cNvPr id="67587" name="Rectangle 3"/>
          <p:cNvSpPr>
            <a:spLocks noGrp="1" noChangeArrowheads="1"/>
          </p:cNvSpPr>
          <p:nvPr>
            <p:ph type="body" idx="1"/>
          </p:nvPr>
        </p:nvSpPr>
        <p:spPr/>
        <p:txBody>
          <a:bodyPr/>
          <a:lstStyle/>
          <a:p>
            <a:pPr>
              <a:buFontTx/>
              <a:buNone/>
            </a:pPr>
            <a:r>
              <a:rPr lang="en-US" sz="2000" dirty="0" err="1"/>
              <a:t>def</a:t>
            </a:r>
            <a:r>
              <a:rPr lang="en-US" sz="2000" dirty="0"/>
              <a:t> </a:t>
            </a:r>
            <a:r>
              <a:rPr lang="en-US" sz="2000" dirty="0" err="1"/>
              <a:t>gcd</a:t>
            </a:r>
            <a:r>
              <a:rPr lang="en-US" sz="2000" dirty="0"/>
              <a:t>(a, b):</a:t>
            </a:r>
          </a:p>
          <a:p>
            <a:pPr>
              <a:buFontTx/>
              <a:buNone/>
            </a:pPr>
            <a:r>
              <a:rPr lang="en-US" sz="2000" dirty="0"/>
              <a:t>    "greatest common divisor"</a:t>
            </a:r>
          </a:p>
          <a:p>
            <a:pPr>
              <a:buFontTx/>
              <a:buNone/>
            </a:pPr>
            <a:r>
              <a:rPr lang="en-US" sz="2000" dirty="0"/>
              <a:t>    while a != 0:</a:t>
            </a:r>
          </a:p>
          <a:p>
            <a:pPr>
              <a:buFontTx/>
              <a:buNone/>
            </a:pPr>
            <a:r>
              <a:rPr lang="en-US" sz="2000" dirty="0"/>
              <a:t>        a, b = </a:t>
            </a:r>
            <a:r>
              <a:rPr lang="en-US" sz="2000" dirty="0" err="1"/>
              <a:t>b%a</a:t>
            </a:r>
            <a:r>
              <a:rPr lang="en-US" sz="2000" dirty="0"/>
              <a:t>, a    # parallel assignment</a:t>
            </a:r>
          </a:p>
          <a:p>
            <a:pPr>
              <a:buFontTx/>
              <a:buNone/>
            </a:pPr>
            <a:r>
              <a:rPr lang="en-US" sz="2000" dirty="0"/>
              <a:t>    return b</a:t>
            </a:r>
          </a:p>
          <a:p>
            <a:pPr>
              <a:buFontTx/>
              <a:buNone/>
            </a:pPr>
            <a:endParaRPr lang="en-US" sz="2000" dirty="0"/>
          </a:p>
          <a:p>
            <a:pPr>
              <a:buFontTx/>
              <a:buNone/>
            </a:pPr>
            <a:r>
              <a:rPr lang="en-US" sz="2000" dirty="0"/>
              <a:t>&gt;&gt;&gt; </a:t>
            </a:r>
            <a:r>
              <a:rPr lang="en-US" sz="2000" dirty="0" err="1"/>
              <a:t>gcd</a:t>
            </a:r>
            <a:r>
              <a:rPr lang="en-US" sz="2000" dirty="0"/>
              <a:t>.__doc__</a:t>
            </a:r>
          </a:p>
          <a:p>
            <a:pPr>
              <a:buFontTx/>
              <a:buNone/>
            </a:pPr>
            <a:r>
              <a:rPr lang="en-US" sz="2000" dirty="0"/>
              <a:t>'greatest common divisor'</a:t>
            </a:r>
          </a:p>
          <a:p>
            <a:pPr>
              <a:buFontTx/>
              <a:buNone/>
            </a:pPr>
            <a:r>
              <a:rPr lang="en-US" sz="2000" dirty="0"/>
              <a:t>&gt;&gt;&gt; </a:t>
            </a:r>
            <a:r>
              <a:rPr lang="en-US" sz="2000" dirty="0" err="1"/>
              <a:t>gcd</a:t>
            </a:r>
            <a:r>
              <a:rPr lang="en-US" sz="2000" dirty="0"/>
              <a:t>(12, 20)</a:t>
            </a:r>
          </a:p>
          <a:p>
            <a:pPr>
              <a:buFontTx/>
              <a:buNone/>
            </a:pPr>
            <a:r>
              <a:rPr lang="en-US" sz="2000" dirty="0"/>
              <a:t>4</a:t>
            </a:r>
            <a:endParaRPr lang="en-US" dirty="0"/>
          </a:p>
        </p:txBody>
      </p:sp>
    </p:spTree>
    <p:extLst>
      <p:ext uri="{BB962C8B-B14F-4D97-AF65-F5344CB8AC3E}">
        <p14:creationId xmlns:p14="http://schemas.microsoft.com/office/powerpoint/2010/main" val="3434182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solidFill>
                  <a:srgbClr val="CD0000"/>
                </a:solidFill>
              </a:rPr>
              <a:t>Using Functions</a:t>
            </a:r>
          </a:p>
        </p:txBody>
      </p:sp>
      <p:sp>
        <p:nvSpPr>
          <p:cNvPr id="30723" name="Content Placeholder 2"/>
          <p:cNvSpPr>
            <a:spLocks noGrp="1"/>
          </p:cNvSpPr>
          <p:nvPr>
            <p:ph idx="1"/>
          </p:nvPr>
        </p:nvSpPr>
        <p:spPr/>
        <p:txBody>
          <a:bodyPr/>
          <a:lstStyle/>
          <a:p>
            <a:r>
              <a:rPr lang="en-US" dirty="0">
                <a:latin typeface="+mj-lt"/>
              </a:rPr>
              <a:t>We use the </a:t>
            </a:r>
            <a:r>
              <a:rPr lang="en-US" b="1" dirty="0" err="1">
                <a:latin typeface="+mj-lt"/>
              </a:rPr>
              <a:t>def</a:t>
            </a:r>
            <a:r>
              <a:rPr lang="en-US" dirty="0">
                <a:latin typeface="+mj-lt"/>
              </a:rPr>
              <a:t> statement to start a block of code that will only be run when our function is called</a:t>
            </a:r>
          </a:p>
          <a:p>
            <a:r>
              <a:rPr lang="en-US" dirty="0">
                <a:latin typeface="+mj-lt"/>
              </a:rPr>
              <a:t>We want our functions to return values we can use in our </a:t>
            </a:r>
            <a:r>
              <a:rPr lang="en-US" dirty="0" err="1">
                <a:latin typeface="+mj-lt"/>
              </a:rPr>
              <a:t>geoprocessing</a:t>
            </a:r>
            <a:endParaRPr lang="en-US" dirty="0">
              <a:latin typeface="+mj-lt"/>
            </a:endParaRPr>
          </a:p>
          <a:p>
            <a:r>
              <a:rPr lang="en-US" dirty="0">
                <a:latin typeface="+mj-lt"/>
              </a:rPr>
              <a:t>The last statement in our function should be </a:t>
            </a:r>
            <a:r>
              <a:rPr lang="en-US" b="1" dirty="0">
                <a:latin typeface="+mj-lt"/>
              </a:rPr>
              <a:t>return</a:t>
            </a:r>
            <a:r>
              <a:rPr lang="en-US" dirty="0">
                <a:latin typeface="+mj-lt"/>
              </a:rPr>
              <a:t>. </a:t>
            </a:r>
          </a:p>
        </p:txBody>
      </p:sp>
    </p:spTree>
    <p:extLst>
      <p:ext uri="{BB962C8B-B14F-4D97-AF65-F5344CB8AC3E}">
        <p14:creationId xmlns:p14="http://schemas.microsoft.com/office/powerpoint/2010/main" val="60355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a:solidFill>
                  <a:srgbClr val="CD0000"/>
                </a:solidFill>
              </a:rPr>
              <a:t>Python</a:t>
            </a:r>
          </a:p>
        </p:txBody>
      </p:sp>
      <p:sp>
        <p:nvSpPr>
          <p:cNvPr id="96259" name="Rectangle 3"/>
          <p:cNvSpPr>
            <a:spLocks noGrp="1" noChangeArrowheads="1"/>
          </p:cNvSpPr>
          <p:nvPr>
            <p:ph type="body" idx="1"/>
          </p:nvPr>
        </p:nvSpPr>
        <p:spPr>
          <a:xfrm>
            <a:off x="1635534" y="1690688"/>
            <a:ext cx="7772400" cy="4114800"/>
          </a:xfrm>
        </p:spPr>
        <p:txBody>
          <a:bodyPr/>
          <a:lstStyle/>
          <a:p>
            <a:r>
              <a:rPr lang="en-US" dirty="0">
                <a:latin typeface="+mj-lt"/>
              </a:rPr>
              <a:t>Scripting Language</a:t>
            </a:r>
          </a:p>
          <a:p>
            <a:r>
              <a:rPr lang="en-US" dirty="0">
                <a:latin typeface="+mj-lt"/>
              </a:rPr>
              <a:t>Object-Oriented</a:t>
            </a:r>
          </a:p>
          <a:p>
            <a:r>
              <a:rPr lang="en-US" dirty="0">
                <a:latin typeface="+mj-lt"/>
              </a:rPr>
              <a:t>Portable</a:t>
            </a:r>
          </a:p>
          <a:p>
            <a:r>
              <a:rPr lang="en-US" dirty="0">
                <a:latin typeface="+mj-lt"/>
              </a:rPr>
              <a:t>Powerful</a:t>
            </a:r>
          </a:p>
          <a:p>
            <a:r>
              <a:rPr lang="en-US" dirty="0">
                <a:latin typeface="+mj-lt"/>
              </a:rPr>
              <a:t>Easy to learn and use</a:t>
            </a:r>
          </a:p>
          <a:p>
            <a:r>
              <a:rPr lang="en-US" dirty="0">
                <a:latin typeface="+mj-lt"/>
              </a:rPr>
              <a:t>Widely used for API’s</a:t>
            </a:r>
          </a:p>
          <a:p>
            <a:r>
              <a:rPr lang="en-US" dirty="0">
                <a:latin typeface="+mj-lt"/>
              </a:rPr>
              <a:t>Lots of scientific libraries</a:t>
            </a:r>
          </a:p>
          <a:p>
            <a:pPr marL="0" indent="0">
              <a:buNone/>
            </a:pPr>
            <a:endParaRPr lang="en-US" dirty="0"/>
          </a:p>
        </p:txBody>
      </p:sp>
    </p:spTree>
    <p:extLst>
      <p:ext uri="{BB962C8B-B14F-4D97-AF65-F5344CB8AC3E}">
        <p14:creationId xmlns:p14="http://schemas.microsoft.com/office/powerpoint/2010/main" val="775535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76943" y="365125"/>
            <a:ext cx="10515600" cy="1325563"/>
          </a:xfrm>
        </p:spPr>
        <p:txBody>
          <a:bodyPr/>
          <a:lstStyle/>
          <a:p>
            <a:r>
              <a:rPr lang="en-US" dirty="0">
                <a:solidFill>
                  <a:srgbClr val="CD0000"/>
                </a:solidFill>
              </a:rPr>
              <a:t>Basic Function</a:t>
            </a:r>
          </a:p>
        </p:txBody>
      </p:sp>
      <p:sp>
        <p:nvSpPr>
          <p:cNvPr id="31747" name="Content Placeholder 2"/>
          <p:cNvSpPr>
            <a:spLocks noGrp="1"/>
          </p:cNvSpPr>
          <p:nvPr>
            <p:ph idx="1"/>
          </p:nvPr>
        </p:nvSpPr>
        <p:spPr>
          <a:xfrm>
            <a:off x="838200" y="1690688"/>
            <a:ext cx="10515600" cy="4351338"/>
          </a:xfrm>
        </p:spPr>
        <p:txBody>
          <a:bodyPr/>
          <a:lstStyle/>
          <a:p>
            <a:r>
              <a:rPr lang="en-US" dirty="0">
                <a:latin typeface="+mj-lt"/>
              </a:rPr>
              <a:t>A simple function that adds 1 to value passed</a:t>
            </a:r>
          </a:p>
          <a:p>
            <a:r>
              <a:rPr lang="en-US" dirty="0" err="1">
                <a:latin typeface="+mj-lt"/>
              </a:rPr>
              <a:t>def</a:t>
            </a:r>
            <a:r>
              <a:rPr lang="en-US" dirty="0">
                <a:latin typeface="+mj-lt"/>
              </a:rPr>
              <a:t> </a:t>
            </a:r>
            <a:r>
              <a:rPr lang="en-US" dirty="0" err="1">
                <a:latin typeface="+mj-lt"/>
              </a:rPr>
              <a:t>addone</a:t>
            </a:r>
            <a:r>
              <a:rPr lang="en-US" dirty="0">
                <a:latin typeface="+mj-lt"/>
              </a:rPr>
              <a:t>(x):</a:t>
            </a:r>
            <a:br>
              <a:rPr lang="en-US" dirty="0">
                <a:latin typeface="+mj-lt"/>
              </a:rPr>
            </a:br>
            <a:r>
              <a:rPr lang="en-US" dirty="0">
                <a:latin typeface="+mj-lt"/>
              </a:rPr>
              <a:t>		return x + 1</a:t>
            </a:r>
          </a:p>
          <a:p>
            <a:r>
              <a:rPr lang="en-US" dirty="0">
                <a:latin typeface="+mj-lt"/>
              </a:rPr>
              <a:t>print </a:t>
            </a:r>
            <a:r>
              <a:rPr lang="en-US" dirty="0" err="1">
                <a:latin typeface="+mj-lt"/>
              </a:rPr>
              <a:t>addone</a:t>
            </a:r>
            <a:r>
              <a:rPr lang="en-US" dirty="0">
                <a:latin typeface="+mj-lt"/>
              </a:rPr>
              <a:t>(2)</a:t>
            </a:r>
            <a:br>
              <a:rPr lang="en-US" dirty="0">
                <a:latin typeface="+mj-lt"/>
              </a:rPr>
            </a:br>
            <a:r>
              <a:rPr lang="en-US" dirty="0">
                <a:latin typeface="+mj-lt"/>
              </a:rPr>
              <a:t>&gt;&gt;&gt; 3</a:t>
            </a:r>
          </a:p>
          <a:p>
            <a:r>
              <a:rPr lang="en-US" dirty="0" err="1">
                <a:latin typeface="+mj-lt"/>
              </a:rPr>
              <a:t>var</a:t>
            </a:r>
            <a:r>
              <a:rPr lang="en-US" dirty="0">
                <a:latin typeface="+mj-lt"/>
              </a:rPr>
              <a:t> = </a:t>
            </a:r>
            <a:r>
              <a:rPr lang="en-US" dirty="0" err="1">
                <a:latin typeface="+mj-lt"/>
              </a:rPr>
              <a:t>addone</a:t>
            </a:r>
            <a:r>
              <a:rPr lang="en-US" dirty="0">
                <a:latin typeface="+mj-lt"/>
              </a:rPr>
              <a:t>(3)</a:t>
            </a:r>
            <a:br>
              <a:rPr lang="en-US" dirty="0">
                <a:latin typeface="+mj-lt"/>
              </a:rPr>
            </a:br>
            <a:r>
              <a:rPr lang="en-US" dirty="0">
                <a:latin typeface="+mj-lt"/>
              </a:rPr>
              <a:t>print </a:t>
            </a:r>
            <a:r>
              <a:rPr lang="en-US" dirty="0" err="1">
                <a:latin typeface="+mj-lt"/>
              </a:rPr>
              <a:t>var</a:t>
            </a:r>
            <a:br>
              <a:rPr lang="en-US" dirty="0">
                <a:latin typeface="+mj-lt"/>
              </a:rPr>
            </a:br>
            <a:r>
              <a:rPr lang="en-US" dirty="0">
                <a:latin typeface="+mj-lt"/>
              </a:rPr>
              <a:t>&gt;&gt;&gt; 4</a:t>
            </a:r>
          </a:p>
        </p:txBody>
      </p:sp>
    </p:spTree>
    <p:extLst>
      <p:ext uri="{BB962C8B-B14F-4D97-AF65-F5344CB8AC3E}">
        <p14:creationId xmlns:p14="http://schemas.microsoft.com/office/powerpoint/2010/main" val="1230677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solidFill>
                  <a:srgbClr val="CD0000"/>
                </a:solidFill>
              </a:rPr>
              <a:t>Python Data Structures</a:t>
            </a:r>
          </a:p>
        </p:txBody>
      </p:sp>
      <p:sp>
        <p:nvSpPr>
          <p:cNvPr id="3" name="Content Placeholder 2"/>
          <p:cNvSpPr>
            <a:spLocks noGrp="1"/>
          </p:cNvSpPr>
          <p:nvPr>
            <p:ph idx="1"/>
          </p:nvPr>
        </p:nvSpPr>
        <p:spPr/>
        <p:txBody>
          <a:bodyPr>
            <a:normAutofit/>
          </a:bodyPr>
          <a:lstStyle/>
          <a:p>
            <a:pPr>
              <a:lnSpc>
                <a:spcPct val="90000"/>
              </a:lnSpc>
            </a:pPr>
            <a:r>
              <a:rPr lang="en-US"/>
              <a:t>Lists (mutable sets of strings)</a:t>
            </a:r>
          </a:p>
          <a:p>
            <a:pPr lvl="1">
              <a:lnSpc>
                <a:spcPct val="90000"/>
              </a:lnSpc>
            </a:pPr>
            <a:r>
              <a:rPr lang="en-US" sz="2000">
                <a:latin typeface="Courier New" panose="02070309020205020404" pitchFamily="49" charset="0"/>
                <a:cs typeface="Courier New" panose="02070309020205020404" pitchFamily="49" charset="0"/>
              </a:rPr>
              <a:t>var = [] # create list</a:t>
            </a:r>
          </a:p>
          <a:p>
            <a:pPr lvl="1">
              <a:lnSpc>
                <a:spcPct val="90000"/>
              </a:lnSpc>
            </a:pPr>
            <a:r>
              <a:rPr lang="en-US" sz="2000">
                <a:latin typeface="Courier New" panose="02070309020205020404" pitchFamily="49" charset="0"/>
                <a:cs typeface="Courier New" panose="02070309020205020404" pitchFamily="49" charset="0"/>
              </a:rPr>
              <a:t>var = [‘one’, 2, ‘three’, ‘banana’]</a:t>
            </a:r>
          </a:p>
          <a:p>
            <a:pPr>
              <a:lnSpc>
                <a:spcPct val="90000"/>
              </a:lnSpc>
            </a:pPr>
            <a:r>
              <a:rPr lang="en-US">
                <a:cs typeface="Courier New" panose="02070309020205020404" pitchFamily="49" charset="0"/>
              </a:rPr>
              <a:t>Tuples (immutable sets)</a:t>
            </a:r>
          </a:p>
          <a:p>
            <a:pPr lvl="1">
              <a:lnSpc>
                <a:spcPct val="90000"/>
              </a:lnSpc>
            </a:pPr>
            <a:r>
              <a:rPr lang="en-US" sz="2000">
                <a:latin typeface="Courier New" panose="02070309020205020404" pitchFamily="49" charset="0"/>
                <a:cs typeface="Courier New" panose="02070309020205020404" pitchFamily="49" charset="0"/>
              </a:rPr>
              <a:t>var = (‘one’, 2, ‘three’, ‘banana’)</a:t>
            </a:r>
            <a:endParaRPr lang="en-US">
              <a:latin typeface="Courier New" panose="02070309020205020404" pitchFamily="49" charset="0"/>
              <a:cs typeface="Courier New" panose="02070309020205020404" pitchFamily="49" charset="0"/>
            </a:endParaRPr>
          </a:p>
          <a:p>
            <a:pPr>
              <a:lnSpc>
                <a:spcPct val="90000"/>
              </a:lnSpc>
            </a:pPr>
            <a:r>
              <a:rPr lang="en-US">
                <a:cs typeface="Courier New" panose="02070309020205020404" pitchFamily="49" charset="0"/>
              </a:rPr>
              <a:t>Dictionaries (associative arrays or ‘hashes’)</a:t>
            </a:r>
          </a:p>
          <a:p>
            <a:pPr lvl="1">
              <a:lnSpc>
                <a:spcPct val="90000"/>
              </a:lnSpc>
            </a:pPr>
            <a:r>
              <a:rPr lang="en-US" sz="2000">
                <a:latin typeface="Courier New" panose="02070309020205020404" pitchFamily="49" charset="0"/>
                <a:cs typeface="Courier New" panose="02070309020205020404" pitchFamily="49" charset="0"/>
              </a:rPr>
              <a:t>var = {} # create dictionary</a:t>
            </a:r>
          </a:p>
          <a:p>
            <a:pPr lvl="1">
              <a:lnSpc>
                <a:spcPct val="90000"/>
              </a:lnSpc>
            </a:pPr>
            <a:r>
              <a:rPr lang="en-US" sz="2000">
                <a:latin typeface="Courier New" panose="02070309020205020404" pitchFamily="49" charset="0"/>
                <a:cs typeface="Courier New" panose="02070309020205020404" pitchFamily="49" charset="0"/>
              </a:rPr>
              <a:t>var = {‘lat’: 40.20547, ‘lon’: -74.76322}</a:t>
            </a:r>
          </a:p>
          <a:p>
            <a:pPr lvl="1">
              <a:lnSpc>
                <a:spcPct val="90000"/>
              </a:lnSpc>
            </a:pPr>
            <a:r>
              <a:rPr lang="en-US" sz="2000">
                <a:latin typeface="Courier New" panose="02070309020205020404" pitchFamily="49" charset="0"/>
                <a:cs typeface="Courier New" panose="02070309020205020404" pitchFamily="49" charset="0"/>
              </a:rPr>
              <a:t>var[‘lat’] = 40.2054</a:t>
            </a:r>
          </a:p>
          <a:p>
            <a:pPr>
              <a:lnSpc>
                <a:spcPct val="90000"/>
              </a:lnSpc>
            </a:pPr>
            <a:r>
              <a:rPr lang="en-US">
                <a:cs typeface="Courier New" panose="02070309020205020404" pitchFamily="49" charset="0"/>
              </a:rPr>
              <a:t>Each has its own set of methods</a:t>
            </a:r>
            <a:endParaRPr lang="en-US" sz="2400">
              <a:cs typeface="Courier New" panose="02070309020205020404" pitchFamily="49" charset="0"/>
            </a:endParaRPr>
          </a:p>
          <a:p>
            <a:pPr lvl="1">
              <a:lnSpc>
                <a:spcPct val="90000"/>
              </a:lnSpc>
            </a:pPr>
            <a:endParaRPr lang="en-US">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96998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solidFill>
                  <a:srgbClr val="CD0000"/>
                </a:solidFill>
              </a:rPr>
              <a:t>Lists</a:t>
            </a:r>
          </a:p>
        </p:txBody>
      </p:sp>
      <p:sp>
        <p:nvSpPr>
          <p:cNvPr id="69635" name="Rectangle 3"/>
          <p:cNvSpPr>
            <a:spLocks noGrp="1" noChangeArrowheads="1"/>
          </p:cNvSpPr>
          <p:nvPr>
            <p:ph type="body" idx="1"/>
          </p:nvPr>
        </p:nvSpPr>
        <p:spPr/>
        <p:txBody>
          <a:bodyPr/>
          <a:lstStyle/>
          <a:p>
            <a:r>
              <a:rPr lang="en-US"/>
              <a:t>Flexible arrays, </a:t>
            </a:r>
            <a:r>
              <a:rPr lang="en-US" i="1"/>
              <a:t>not</a:t>
            </a:r>
            <a:r>
              <a:rPr lang="en-US"/>
              <a:t> Lisp-like linked lists</a:t>
            </a:r>
          </a:p>
          <a:p>
            <a:pPr lvl="2"/>
            <a:r>
              <a:rPr lang="en-US"/>
              <a:t>a = [99, "bottles of beer", ["on", "the", "wall"]]</a:t>
            </a:r>
          </a:p>
          <a:p>
            <a:r>
              <a:rPr lang="en-US"/>
              <a:t>Same operators as for strings</a:t>
            </a:r>
          </a:p>
          <a:p>
            <a:pPr lvl="2"/>
            <a:r>
              <a:rPr lang="en-US"/>
              <a:t>a+b, a*3, a[0], a[-1], a[1:], len(a)</a:t>
            </a:r>
          </a:p>
          <a:p>
            <a:r>
              <a:rPr lang="en-US"/>
              <a:t>Item and slice assignment</a:t>
            </a:r>
          </a:p>
          <a:p>
            <a:pPr lvl="2"/>
            <a:r>
              <a:rPr lang="en-US"/>
              <a:t>a[0] = 98</a:t>
            </a:r>
          </a:p>
          <a:p>
            <a:pPr lvl="2"/>
            <a:r>
              <a:rPr lang="en-US"/>
              <a:t>a[1:2] = ["bottles", "of", "beer"]</a:t>
            </a:r>
          </a:p>
          <a:p>
            <a:pPr lvl="3">
              <a:buFontTx/>
              <a:buNone/>
            </a:pPr>
            <a:r>
              <a:rPr lang="en-US"/>
              <a:t>-&gt; [98, "bottles", "of", "beer", ["on", "the", "wall"]]</a:t>
            </a:r>
          </a:p>
          <a:p>
            <a:pPr lvl="2"/>
            <a:r>
              <a:rPr lang="en-US"/>
              <a:t>del a[-1]	# -&gt; [98, "bottles", "of", "beer"]</a:t>
            </a:r>
          </a:p>
        </p:txBody>
      </p:sp>
    </p:spTree>
    <p:extLst>
      <p:ext uri="{BB962C8B-B14F-4D97-AF65-F5344CB8AC3E}">
        <p14:creationId xmlns:p14="http://schemas.microsoft.com/office/powerpoint/2010/main" val="14815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solidFill>
                  <a:srgbClr val="CD0000"/>
                </a:solidFill>
              </a:rPr>
              <a:t>More Dictionary Ops</a:t>
            </a:r>
          </a:p>
        </p:txBody>
      </p:sp>
      <p:sp>
        <p:nvSpPr>
          <p:cNvPr id="73731" name="Rectangle 3"/>
          <p:cNvSpPr>
            <a:spLocks noGrp="1" noChangeArrowheads="1"/>
          </p:cNvSpPr>
          <p:nvPr>
            <p:ph type="body" idx="1"/>
          </p:nvPr>
        </p:nvSpPr>
        <p:spPr/>
        <p:txBody>
          <a:bodyPr/>
          <a:lstStyle/>
          <a:p>
            <a:r>
              <a:rPr lang="en-US" dirty="0"/>
              <a:t>Keys, values, items:</a:t>
            </a:r>
          </a:p>
          <a:p>
            <a:pPr lvl="2"/>
            <a:r>
              <a:rPr lang="en-US" dirty="0" err="1"/>
              <a:t>d.keys</a:t>
            </a:r>
            <a:r>
              <a:rPr lang="en-US" dirty="0"/>
              <a:t>() -&gt; ["duck", "back"]</a:t>
            </a:r>
          </a:p>
          <a:p>
            <a:pPr lvl="2"/>
            <a:r>
              <a:rPr lang="en-US" dirty="0" err="1"/>
              <a:t>d.values</a:t>
            </a:r>
            <a:r>
              <a:rPr lang="en-US" dirty="0"/>
              <a:t>() -&gt; ["</a:t>
            </a:r>
            <a:r>
              <a:rPr lang="en-US" dirty="0" err="1"/>
              <a:t>duik</a:t>
            </a:r>
            <a:r>
              <a:rPr lang="en-US" dirty="0"/>
              <a:t>", "rug"]</a:t>
            </a:r>
          </a:p>
          <a:p>
            <a:pPr lvl="2"/>
            <a:r>
              <a:rPr lang="en-US" dirty="0" err="1"/>
              <a:t>d.items</a:t>
            </a:r>
            <a:r>
              <a:rPr lang="en-US" dirty="0"/>
              <a:t>() -&gt; [("duck","</a:t>
            </a:r>
            <a:r>
              <a:rPr lang="en-US" dirty="0" err="1"/>
              <a:t>duik</a:t>
            </a:r>
            <a:r>
              <a:rPr lang="en-US" dirty="0"/>
              <a:t>"), ("</a:t>
            </a:r>
            <a:r>
              <a:rPr lang="en-US" dirty="0" err="1"/>
              <a:t>back","rug</a:t>
            </a:r>
            <a:r>
              <a:rPr lang="en-US" dirty="0"/>
              <a:t>")]</a:t>
            </a:r>
          </a:p>
          <a:p>
            <a:r>
              <a:rPr lang="en-US" dirty="0"/>
              <a:t>Presence check:</a:t>
            </a:r>
          </a:p>
          <a:p>
            <a:pPr lvl="2"/>
            <a:r>
              <a:rPr lang="en-US" dirty="0" err="1"/>
              <a:t>d.has_key</a:t>
            </a:r>
            <a:r>
              <a:rPr lang="en-US" dirty="0"/>
              <a:t>("duck") -&gt; 1; </a:t>
            </a:r>
            <a:r>
              <a:rPr lang="en-US" dirty="0" err="1"/>
              <a:t>d.has_key</a:t>
            </a:r>
            <a:r>
              <a:rPr lang="en-US" dirty="0"/>
              <a:t>("spam") -&gt; 0</a:t>
            </a:r>
          </a:p>
          <a:p>
            <a:r>
              <a:rPr lang="en-US" dirty="0"/>
              <a:t>Values of any type; keys almost any</a:t>
            </a:r>
          </a:p>
          <a:p>
            <a:pPr lvl="2"/>
            <a:r>
              <a:rPr lang="en-US" dirty="0"/>
              <a:t>{"</a:t>
            </a:r>
            <a:r>
              <a:rPr lang="en-US" dirty="0" err="1"/>
              <a:t>name":"Guido</a:t>
            </a:r>
            <a:r>
              <a:rPr lang="en-US" dirty="0"/>
              <a:t>", "age":43, ("</a:t>
            </a:r>
            <a:r>
              <a:rPr lang="en-US" dirty="0" err="1"/>
              <a:t>hello","world</a:t>
            </a:r>
            <a:r>
              <a:rPr lang="en-US" dirty="0"/>
              <a:t>"):1,</a:t>
            </a:r>
            <a:br>
              <a:rPr lang="en-US" dirty="0"/>
            </a:br>
            <a:r>
              <a:rPr lang="en-US" dirty="0"/>
              <a:t>  42:"yes", "flag": ["</a:t>
            </a:r>
            <a:r>
              <a:rPr lang="en-US" dirty="0" err="1"/>
              <a:t>red","white","blue</a:t>
            </a:r>
            <a:r>
              <a:rPr lang="en-US" dirty="0"/>
              <a:t>"]}</a:t>
            </a:r>
          </a:p>
        </p:txBody>
      </p:sp>
    </p:spTree>
    <p:extLst>
      <p:ext uri="{BB962C8B-B14F-4D97-AF65-F5344CB8AC3E}">
        <p14:creationId xmlns:p14="http://schemas.microsoft.com/office/powerpoint/2010/main" val="4098849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solidFill>
                  <a:srgbClr val="CD0000"/>
                </a:solidFill>
              </a:rPr>
              <a:t>More List Operations</a:t>
            </a:r>
          </a:p>
        </p:txBody>
      </p:sp>
      <p:sp>
        <p:nvSpPr>
          <p:cNvPr id="70659" name="Rectangle 3"/>
          <p:cNvSpPr>
            <a:spLocks noGrp="1" noChangeArrowheads="1"/>
          </p:cNvSpPr>
          <p:nvPr>
            <p:ph type="body" idx="1"/>
          </p:nvPr>
        </p:nvSpPr>
        <p:spPr/>
        <p:txBody>
          <a:bodyPr/>
          <a:lstStyle/>
          <a:p>
            <a:pPr>
              <a:buFontTx/>
              <a:buNone/>
            </a:pPr>
            <a:r>
              <a:rPr lang="en-US" sz="2000"/>
              <a:t>&gt;&gt;&gt; a = range(5)		# [0,1,2,3,4]</a:t>
            </a:r>
          </a:p>
          <a:p>
            <a:pPr>
              <a:buFontTx/>
              <a:buNone/>
            </a:pPr>
            <a:r>
              <a:rPr lang="en-US" sz="2000"/>
              <a:t>&gt;&gt;&gt; a.append(5)		# [0,1,2,3,4,5]</a:t>
            </a:r>
          </a:p>
          <a:p>
            <a:pPr>
              <a:buFontTx/>
              <a:buNone/>
            </a:pPr>
            <a:r>
              <a:rPr lang="en-US" sz="2000"/>
              <a:t>&gt;&gt;&gt; a.pop()			# [0,1,2,3,4]</a:t>
            </a:r>
          </a:p>
          <a:p>
            <a:pPr>
              <a:buFontTx/>
              <a:buNone/>
            </a:pPr>
            <a:r>
              <a:rPr lang="en-US" sz="2000"/>
              <a:t>5</a:t>
            </a:r>
          </a:p>
          <a:p>
            <a:pPr>
              <a:buFontTx/>
              <a:buNone/>
            </a:pPr>
            <a:r>
              <a:rPr lang="en-US" sz="2000"/>
              <a:t>&gt;&gt;&gt; a.insert(0, 42)		# [42,0,1,2,3,4]</a:t>
            </a:r>
          </a:p>
          <a:p>
            <a:pPr>
              <a:buFontTx/>
              <a:buNone/>
            </a:pPr>
            <a:r>
              <a:rPr lang="en-US" sz="2000"/>
              <a:t>&gt;&gt;&gt; a.pop(0)			# [0,1,2,3,4]</a:t>
            </a:r>
          </a:p>
          <a:p>
            <a:pPr>
              <a:buFontTx/>
              <a:buNone/>
            </a:pPr>
            <a:r>
              <a:rPr lang="en-US" sz="2000"/>
              <a:t>5.5</a:t>
            </a:r>
          </a:p>
          <a:p>
            <a:pPr>
              <a:buFontTx/>
              <a:buNone/>
            </a:pPr>
            <a:r>
              <a:rPr lang="en-US" sz="2000"/>
              <a:t>&gt;&gt;&gt; a.reverse()		# [4,3,2,1,0]</a:t>
            </a:r>
          </a:p>
          <a:p>
            <a:pPr>
              <a:buFontTx/>
              <a:buNone/>
            </a:pPr>
            <a:r>
              <a:rPr lang="en-US" sz="2000"/>
              <a:t>&gt;&gt;&gt; a.sort()			# [0,1,2,3,4]</a:t>
            </a:r>
          </a:p>
        </p:txBody>
      </p:sp>
    </p:spTree>
    <p:extLst>
      <p:ext uri="{BB962C8B-B14F-4D97-AF65-F5344CB8AC3E}">
        <p14:creationId xmlns:p14="http://schemas.microsoft.com/office/powerpoint/2010/main" val="4240190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dirty="0">
                <a:solidFill>
                  <a:srgbClr val="CD0000"/>
                </a:solidFill>
              </a:rPr>
              <a:t>Dictionaries</a:t>
            </a:r>
          </a:p>
        </p:txBody>
      </p:sp>
      <p:sp>
        <p:nvSpPr>
          <p:cNvPr id="72709" name="Rectangle 5"/>
          <p:cNvSpPr>
            <a:spLocks noGrp="1" noChangeArrowheads="1"/>
          </p:cNvSpPr>
          <p:nvPr>
            <p:ph type="body" idx="1"/>
          </p:nvPr>
        </p:nvSpPr>
        <p:spPr>
          <a:xfrm>
            <a:off x="1867988" y="1565366"/>
            <a:ext cx="7543800" cy="4648200"/>
          </a:xfrm>
        </p:spPr>
        <p:txBody>
          <a:bodyPr/>
          <a:lstStyle/>
          <a:p>
            <a:r>
              <a:rPr lang="en-US" dirty="0"/>
              <a:t>Hash tables, "associative arrays"</a:t>
            </a:r>
          </a:p>
          <a:p>
            <a:pPr lvl="2"/>
            <a:r>
              <a:rPr lang="en-US" dirty="0"/>
              <a:t>d = {"duck": "</a:t>
            </a:r>
            <a:r>
              <a:rPr lang="en-US" dirty="0" err="1"/>
              <a:t>eend</a:t>
            </a:r>
            <a:r>
              <a:rPr lang="en-US" dirty="0"/>
              <a:t>", "water": "water"}</a:t>
            </a:r>
          </a:p>
          <a:p>
            <a:r>
              <a:rPr lang="en-US" dirty="0"/>
              <a:t>Lookup:</a:t>
            </a:r>
          </a:p>
          <a:p>
            <a:pPr lvl="2"/>
            <a:r>
              <a:rPr lang="en-US" dirty="0"/>
              <a:t>d["duck"] -&gt; "</a:t>
            </a:r>
            <a:r>
              <a:rPr lang="en-US" dirty="0" err="1"/>
              <a:t>eend</a:t>
            </a:r>
            <a:r>
              <a:rPr lang="en-US" dirty="0"/>
              <a:t>"</a:t>
            </a:r>
          </a:p>
          <a:p>
            <a:pPr lvl="2"/>
            <a:r>
              <a:rPr lang="en-US" dirty="0"/>
              <a:t>d["back"] # raises </a:t>
            </a:r>
            <a:r>
              <a:rPr lang="en-US" dirty="0" err="1"/>
              <a:t>KeyError</a:t>
            </a:r>
            <a:r>
              <a:rPr lang="en-US" dirty="0"/>
              <a:t> exception</a:t>
            </a:r>
          </a:p>
          <a:p>
            <a:r>
              <a:rPr lang="en-US" dirty="0"/>
              <a:t>Delete, insert, overwrite:</a:t>
            </a:r>
          </a:p>
          <a:p>
            <a:pPr lvl="2"/>
            <a:r>
              <a:rPr lang="en-US" dirty="0"/>
              <a:t>del d["water"] # {"duck": "</a:t>
            </a:r>
            <a:r>
              <a:rPr lang="en-US" dirty="0" err="1"/>
              <a:t>eend</a:t>
            </a:r>
            <a:r>
              <a:rPr lang="en-US" dirty="0"/>
              <a:t>", "back": "rug"}</a:t>
            </a:r>
          </a:p>
          <a:p>
            <a:pPr lvl="2"/>
            <a:r>
              <a:rPr lang="en-US" dirty="0"/>
              <a:t>d["back"] = "rug" # {"duck": "</a:t>
            </a:r>
            <a:r>
              <a:rPr lang="en-US" dirty="0" err="1"/>
              <a:t>eend</a:t>
            </a:r>
            <a:r>
              <a:rPr lang="en-US" dirty="0"/>
              <a:t>", "back": "rug"}</a:t>
            </a:r>
          </a:p>
          <a:p>
            <a:pPr lvl="2"/>
            <a:r>
              <a:rPr lang="en-US" dirty="0"/>
              <a:t>d["duck"] = "</a:t>
            </a:r>
            <a:r>
              <a:rPr lang="en-US" dirty="0" err="1"/>
              <a:t>duik</a:t>
            </a:r>
            <a:r>
              <a:rPr lang="en-US" dirty="0"/>
              <a:t>" # {"duck": "</a:t>
            </a:r>
            <a:r>
              <a:rPr lang="en-US" dirty="0" err="1"/>
              <a:t>duik</a:t>
            </a:r>
            <a:r>
              <a:rPr lang="en-US" dirty="0"/>
              <a:t>", "back": "rug"}</a:t>
            </a:r>
          </a:p>
        </p:txBody>
      </p:sp>
    </p:spTree>
    <p:extLst>
      <p:ext uri="{BB962C8B-B14F-4D97-AF65-F5344CB8AC3E}">
        <p14:creationId xmlns:p14="http://schemas.microsoft.com/office/powerpoint/2010/main" val="367486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solidFill>
                  <a:srgbClr val="CD0000"/>
                </a:solidFill>
              </a:rPr>
              <a:t>Lists</a:t>
            </a:r>
          </a:p>
        </p:txBody>
      </p:sp>
      <p:sp>
        <p:nvSpPr>
          <p:cNvPr id="26627" name="Content Placeholder 2"/>
          <p:cNvSpPr>
            <a:spLocks noGrp="1"/>
          </p:cNvSpPr>
          <p:nvPr>
            <p:ph idx="1"/>
          </p:nvPr>
        </p:nvSpPr>
        <p:spPr>
          <a:xfrm>
            <a:off x="1563189" y="1508760"/>
            <a:ext cx="8229600" cy="5029200"/>
          </a:xfrm>
        </p:spPr>
        <p:txBody>
          <a:bodyPr/>
          <a:lstStyle/>
          <a:p>
            <a:r>
              <a:rPr lang="en-US" dirty="0">
                <a:latin typeface="+mj-lt"/>
              </a:rPr>
              <a:t>Think of a list as a stack of cards, on which your information is written</a:t>
            </a:r>
          </a:p>
          <a:p>
            <a:r>
              <a:rPr lang="en-US" dirty="0">
                <a:latin typeface="+mj-lt"/>
              </a:rPr>
              <a:t>The information stays in the order you place it in until you modify that order</a:t>
            </a:r>
          </a:p>
          <a:p>
            <a:r>
              <a:rPr lang="en-US" dirty="0">
                <a:latin typeface="+mj-lt"/>
              </a:rPr>
              <a:t>Methods return a string or subset of the list or modify the list to add or remove components</a:t>
            </a:r>
          </a:p>
          <a:p>
            <a:r>
              <a:rPr lang="en-US" dirty="0">
                <a:latin typeface="+mj-lt"/>
              </a:rPr>
              <a:t>Written as </a:t>
            </a:r>
            <a:r>
              <a:rPr lang="en-US" dirty="0" err="1">
                <a:latin typeface="+mj-lt"/>
                <a:cs typeface="Courier New" panose="02070309020205020404" pitchFamily="49" charset="0"/>
              </a:rPr>
              <a:t>var</a:t>
            </a:r>
            <a:r>
              <a:rPr lang="en-US" dirty="0">
                <a:latin typeface="+mj-lt"/>
                <a:cs typeface="Courier New" panose="02070309020205020404" pitchFamily="49" charset="0"/>
              </a:rPr>
              <a:t>[</a:t>
            </a:r>
            <a:r>
              <a:rPr lang="en-US" i="1" dirty="0">
                <a:latin typeface="+mj-lt"/>
                <a:cs typeface="Courier New" panose="02070309020205020404" pitchFamily="49" charset="0"/>
              </a:rPr>
              <a:t>index</a:t>
            </a:r>
            <a:r>
              <a:rPr lang="en-US" dirty="0">
                <a:latin typeface="+mj-lt"/>
                <a:cs typeface="Courier New" panose="02070309020205020404" pitchFamily="49" charset="0"/>
              </a:rPr>
              <a:t>]</a:t>
            </a:r>
            <a:r>
              <a:rPr lang="en-US" dirty="0">
                <a:latin typeface="+mj-lt"/>
              </a:rPr>
              <a:t>, index refers to order within set (think card number, starting at 0)</a:t>
            </a:r>
          </a:p>
          <a:p>
            <a:r>
              <a:rPr lang="en-US" dirty="0">
                <a:latin typeface="+mj-lt"/>
              </a:rPr>
              <a:t>You can step through lists as part of a loop</a:t>
            </a:r>
          </a:p>
        </p:txBody>
      </p:sp>
    </p:spTree>
    <p:extLst>
      <p:ext uri="{BB962C8B-B14F-4D97-AF65-F5344CB8AC3E}">
        <p14:creationId xmlns:p14="http://schemas.microsoft.com/office/powerpoint/2010/main" val="110176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solidFill>
                  <a:srgbClr val="CD0000"/>
                </a:solidFill>
              </a:rPr>
              <a:t>List Methods</a:t>
            </a:r>
          </a:p>
        </p:txBody>
      </p:sp>
      <p:sp>
        <p:nvSpPr>
          <p:cNvPr id="3" name="Content Placeholder 2"/>
          <p:cNvSpPr>
            <a:spLocks noGrp="1"/>
          </p:cNvSpPr>
          <p:nvPr>
            <p:ph idx="1"/>
          </p:nvPr>
        </p:nvSpPr>
        <p:spPr>
          <a:xfrm>
            <a:off x="1099457" y="1690688"/>
            <a:ext cx="10515600" cy="4351338"/>
          </a:xfrm>
        </p:spPr>
        <p:txBody>
          <a:bodyPr>
            <a:normAutofit/>
          </a:bodyPr>
          <a:lstStyle/>
          <a:p>
            <a:pPr>
              <a:lnSpc>
                <a:spcPct val="80000"/>
              </a:lnSpc>
            </a:pPr>
            <a:r>
              <a:rPr lang="en-US" sz="2700" dirty="0">
                <a:latin typeface="+mj-lt"/>
              </a:rPr>
              <a:t>Adding to the List</a:t>
            </a:r>
          </a:p>
          <a:p>
            <a:pPr lvl="1">
              <a:lnSpc>
                <a:spcPct val="80000"/>
              </a:lnSpc>
            </a:pPr>
            <a:r>
              <a:rPr lang="en-US" dirty="0" err="1">
                <a:latin typeface="+mj-lt"/>
              </a:rPr>
              <a:t>var</a:t>
            </a:r>
            <a:r>
              <a:rPr lang="en-US" dirty="0">
                <a:latin typeface="+mj-lt"/>
              </a:rPr>
              <a:t>[</a:t>
            </a:r>
            <a:r>
              <a:rPr lang="en-US" i="1" dirty="0">
                <a:latin typeface="+mj-lt"/>
              </a:rPr>
              <a:t>n</a:t>
            </a:r>
            <a:r>
              <a:rPr lang="en-US" dirty="0">
                <a:latin typeface="+mj-lt"/>
              </a:rPr>
              <a:t>] = </a:t>
            </a:r>
            <a:r>
              <a:rPr lang="en-US" i="1" dirty="0">
                <a:latin typeface="+mj-lt"/>
              </a:rPr>
              <a:t>object</a:t>
            </a:r>
            <a:endParaRPr lang="en-US" dirty="0">
              <a:latin typeface="+mj-lt"/>
            </a:endParaRPr>
          </a:p>
          <a:p>
            <a:pPr lvl="2">
              <a:lnSpc>
                <a:spcPct val="80000"/>
              </a:lnSpc>
            </a:pPr>
            <a:r>
              <a:rPr lang="en-US" dirty="0">
                <a:latin typeface="+mj-lt"/>
              </a:rPr>
              <a:t>replaces </a:t>
            </a:r>
            <a:r>
              <a:rPr lang="en-US" i="1" dirty="0">
                <a:latin typeface="+mj-lt"/>
              </a:rPr>
              <a:t>n</a:t>
            </a:r>
            <a:r>
              <a:rPr lang="en-US" dirty="0">
                <a:latin typeface="+mj-lt"/>
              </a:rPr>
              <a:t> with </a:t>
            </a:r>
            <a:r>
              <a:rPr lang="en-US" i="1" dirty="0">
                <a:latin typeface="+mj-lt"/>
              </a:rPr>
              <a:t>object</a:t>
            </a:r>
          </a:p>
          <a:p>
            <a:pPr lvl="1">
              <a:lnSpc>
                <a:spcPct val="80000"/>
              </a:lnSpc>
            </a:pPr>
            <a:r>
              <a:rPr lang="en-US" dirty="0" err="1">
                <a:latin typeface="+mj-lt"/>
              </a:rPr>
              <a:t>var.append</a:t>
            </a:r>
            <a:r>
              <a:rPr lang="en-US" dirty="0">
                <a:latin typeface="+mj-lt"/>
              </a:rPr>
              <a:t>(</a:t>
            </a:r>
            <a:r>
              <a:rPr lang="en-US" i="1" dirty="0">
                <a:latin typeface="+mj-lt"/>
              </a:rPr>
              <a:t>object</a:t>
            </a:r>
            <a:r>
              <a:rPr lang="en-US" dirty="0">
                <a:latin typeface="+mj-lt"/>
              </a:rPr>
              <a:t>)</a:t>
            </a:r>
          </a:p>
          <a:p>
            <a:pPr lvl="2">
              <a:lnSpc>
                <a:spcPct val="80000"/>
              </a:lnSpc>
            </a:pPr>
            <a:r>
              <a:rPr lang="en-US" dirty="0">
                <a:latin typeface="+mj-lt"/>
              </a:rPr>
              <a:t>adds </a:t>
            </a:r>
            <a:r>
              <a:rPr lang="en-US" i="1" dirty="0">
                <a:latin typeface="+mj-lt"/>
              </a:rPr>
              <a:t>object</a:t>
            </a:r>
            <a:r>
              <a:rPr lang="en-US" dirty="0">
                <a:latin typeface="+mj-lt"/>
              </a:rPr>
              <a:t> to the end of the list</a:t>
            </a:r>
          </a:p>
          <a:p>
            <a:pPr>
              <a:lnSpc>
                <a:spcPct val="80000"/>
              </a:lnSpc>
            </a:pPr>
            <a:r>
              <a:rPr lang="en-US" sz="2700" dirty="0">
                <a:latin typeface="+mj-lt"/>
              </a:rPr>
              <a:t>Removing from the List</a:t>
            </a:r>
          </a:p>
          <a:p>
            <a:pPr lvl="1">
              <a:lnSpc>
                <a:spcPct val="80000"/>
              </a:lnSpc>
            </a:pPr>
            <a:r>
              <a:rPr lang="en-US" dirty="0" err="1">
                <a:latin typeface="+mj-lt"/>
              </a:rPr>
              <a:t>var</a:t>
            </a:r>
            <a:r>
              <a:rPr lang="en-US" dirty="0">
                <a:latin typeface="+mj-lt"/>
              </a:rPr>
              <a:t>[</a:t>
            </a:r>
            <a:r>
              <a:rPr lang="en-US" i="1" dirty="0">
                <a:latin typeface="+mj-lt"/>
              </a:rPr>
              <a:t>n</a:t>
            </a:r>
            <a:r>
              <a:rPr lang="en-US" dirty="0">
                <a:latin typeface="+mj-lt"/>
              </a:rPr>
              <a:t>] = []</a:t>
            </a:r>
          </a:p>
          <a:p>
            <a:pPr lvl="2">
              <a:lnSpc>
                <a:spcPct val="80000"/>
              </a:lnSpc>
            </a:pPr>
            <a:r>
              <a:rPr lang="en-US" dirty="0">
                <a:latin typeface="+mj-lt"/>
              </a:rPr>
              <a:t>empties contents of card, but preserves order</a:t>
            </a:r>
          </a:p>
          <a:p>
            <a:pPr lvl="1">
              <a:lnSpc>
                <a:spcPct val="80000"/>
              </a:lnSpc>
            </a:pPr>
            <a:r>
              <a:rPr lang="en-US" dirty="0" err="1">
                <a:latin typeface="+mj-lt"/>
              </a:rPr>
              <a:t>var.remove</a:t>
            </a:r>
            <a:r>
              <a:rPr lang="en-US" dirty="0">
                <a:latin typeface="+mj-lt"/>
              </a:rPr>
              <a:t>(</a:t>
            </a:r>
            <a:r>
              <a:rPr lang="en-US" i="1" dirty="0">
                <a:latin typeface="+mj-lt"/>
              </a:rPr>
              <a:t>n</a:t>
            </a:r>
            <a:r>
              <a:rPr lang="en-US" dirty="0">
                <a:latin typeface="+mj-lt"/>
              </a:rPr>
              <a:t>)</a:t>
            </a:r>
          </a:p>
          <a:p>
            <a:pPr lvl="2">
              <a:lnSpc>
                <a:spcPct val="80000"/>
              </a:lnSpc>
            </a:pPr>
            <a:r>
              <a:rPr lang="en-US" dirty="0">
                <a:latin typeface="+mj-lt"/>
              </a:rPr>
              <a:t>removes card at </a:t>
            </a:r>
            <a:r>
              <a:rPr lang="en-US" i="1" dirty="0">
                <a:latin typeface="+mj-lt"/>
              </a:rPr>
              <a:t>n</a:t>
            </a:r>
            <a:endParaRPr lang="en-US" dirty="0">
              <a:latin typeface="+mj-lt"/>
            </a:endParaRPr>
          </a:p>
          <a:p>
            <a:pPr lvl="1">
              <a:lnSpc>
                <a:spcPct val="80000"/>
              </a:lnSpc>
            </a:pPr>
            <a:r>
              <a:rPr lang="en-US" dirty="0" err="1">
                <a:latin typeface="+mj-lt"/>
              </a:rPr>
              <a:t>var.pop</a:t>
            </a:r>
            <a:r>
              <a:rPr lang="en-US" dirty="0">
                <a:latin typeface="+mj-lt"/>
              </a:rPr>
              <a:t>(</a:t>
            </a:r>
            <a:r>
              <a:rPr lang="en-US" i="1" dirty="0">
                <a:latin typeface="+mj-lt"/>
              </a:rPr>
              <a:t>n</a:t>
            </a:r>
            <a:r>
              <a:rPr lang="en-US" dirty="0">
                <a:latin typeface="+mj-lt"/>
              </a:rPr>
              <a:t>)</a:t>
            </a:r>
          </a:p>
          <a:p>
            <a:pPr lvl="2">
              <a:lnSpc>
                <a:spcPct val="80000"/>
              </a:lnSpc>
            </a:pPr>
            <a:r>
              <a:rPr lang="en-US" dirty="0">
                <a:latin typeface="+mj-lt"/>
              </a:rPr>
              <a:t>removes </a:t>
            </a:r>
            <a:r>
              <a:rPr lang="en-US" i="1" dirty="0">
                <a:latin typeface="+mj-lt"/>
              </a:rPr>
              <a:t>n</a:t>
            </a:r>
            <a:r>
              <a:rPr lang="en-US" dirty="0">
                <a:latin typeface="+mj-lt"/>
              </a:rPr>
              <a:t> and returns its value</a:t>
            </a:r>
          </a:p>
          <a:p>
            <a:pPr lvl="1">
              <a:lnSpc>
                <a:spcPct val="80000"/>
              </a:lnSpc>
            </a:pPr>
            <a:endParaRPr lang="en-US" dirty="0"/>
          </a:p>
        </p:txBody>
      </p:sp>
    </p:spTree>
    <p:extLst>
      <p:ext uri="{BB962C8B-B14F-4D97-AF65-F5344CB8AC3E}">
        <p14:creationId xmlns:p14="http://schemas.microsoft.com/office/powerpoint/2010/main" val="2023105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US" dirty="0">
                <a:solidFill>
                  <a:srgbClr val="CD0000"/>
                </a:solidFill>
              </a:rPr>
              <a:t>Tuples</a:t>
            </a:r>
          </a:p>
        </p:txBody>
      </p:sp>
      <p:sp>
        <p:nvSpPr>
          <p:cNvPr id="29699" name="Content Placeholder 5"/>
          <p:cNvSpPr>
            <a:spLocks noGrp="1"/>
          </p:cNvSpPr>
          <p:nvPr>
            <p:ph idx="1"/>
          </p:nvPr>
        </p:nvSpPr>
        <p:spPr/>
        <p:txBody>
          <a:bodyPr/>
          <a:lstStyle/>
          <a:p>
            <a:r>
              <a:rPr lang="en-US" dirty="0">
                <a:latin typeface="+mj-lt"/>
              </a:rPr>
              <a:t>Like a list, tuples are </a:t>
            </a:r>
            <a:r>
              <a:rPr lang="en-US" dirty="0" err="1">
                <a:latin typeface="+mj-lt"/>
              </a:rPr>
              <a:t>iterable</a:t>
            </a:r>
            <a:r>
              <a:rPr lang="en-US" dirty="0">
                <a:latin typeface="+mj-lt"/>
              </a:rPr>
              <a:t> arrays of objects</a:t>
            </a:r>
          </a:p>
          <a:p>
            <a:r>
              <a:rPr lang="en-US" dirty="0">
                <a:latin typeface="+mj-lt"/>
              </a:rPr>
              <a:t>Tuples are immutable –</a:t>
            </a:r>
            <a:br>
              <a:rPr lang="en-US" dirty="0">
                <a:latin typeface="+mj-lt"/>
              </a:rPr>
            </a:br>
            <a:r>
              <a:rPr lang="en-US" dirty="0">
                <a:latin typeface="+mj-lt"/>
              </a:rPr>
              <a:t>once created, unchangeable</a:t>
            </a:r>
          </a:p>
          <a:p>
            <a:r>
              <a:rPr lang="en-US" dirty="0">
                <a:latin typeface="+mj-lt"/>
              </a:rPr>
              <a:t>To add or remove items, you must </a:t>
            </a:r>
            <a:r>
              <a:rPr lang="en-US" dirty="0" err="1">
                <a:latin typeface="+mj-lt"/>
              </a:rPr>
              <a:t>redeclare</a:t>
            </a:r>
            <a:endParaRPr lang="en-US" dirty="0">
              <a:latin typeface="+mj-lt"/>
            </a:endParaRPr>
          </a:p>
          <a:p>
            <a:r>
              <a:rPr lang="en-US" dirty="0">
                <a:latin typeface="+mj-lt"/>
              </a:rPr>
              <a:t>Example uses of tuples</a:t>
            </a:r>
          </a:p>
          <a:p>
            <a:pPr lvl="1"/>
            <a:r>
              <a:rPr lang="en-US" dirty="0">
                <a:latin typeface="+mj-lt"/>
              </a:rPr>
              <a:t>County Names</a:t>
            </a:r>
          </a:p>
          <a:p>
            <a:pPr lvl="1"/>
            <a:r>
              <a:rPr lang="en-US" dirty="0">
                <a:latin typeface="+mj-lt"/>
              </a:rPr>
              <a:t>Land Use Codes</a:t>
            </a:r>
          </a:p>
          <a:p>
            <a:pPr lvl="1"/>
            <a:r>
              <a:rPr lang="en-US" dirty="0">
                <a:latin typeface="+mj-lt"/>
              </a:rPr>
              <a:t>Ordered set of functions </a:t>
            </a:r>
          </a:p>
          <a:p>
            <a:endParaRPr lang="en-US" dirty="0"/>
          </a:p>
        </p:txBody>
      </p:sp>
    </p:spTree>
    <p:extLst>
      <p:ext uri="{BB962C8B-B14F-4D97-AF65-F5344CB8AC3E}">
        <p14:creationId xmlns:p14="http://schemas.microsoft.com/office/powerpoint/2010/main" val="4224041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solidFill>
                  <a:srgbClr val="CD0000"/>
                </a:solidFill>
              </a:rPr>
              <a:t>Dictionaries</a:t>
            </a:r>
          </a:p>
        </p:txBody>
      </p:sp>
      <p:sp>
        <p:nvSpPr>
          <p:cNvPr id="30723" name="Content Placeholder 2"/>
          <p:cNvSpPr>
            <a:spLocks noGrp="1"/>
          </p:cNvSpPr>
          <p:nvPr>
            <p:ph idx="1"/>
          </p:nvPr>
        </p:nvSpPr>
        <p:spPr/>
        <p:txBody>
          <a:bodyPr/>
          <a:lstStyle/>
          <a:p>
            <a:r>
              <a:rPr lang="en-US" dirty="0">
                <a:latin typeface="+mj-lt"/>
              </a:rPr>
              <a:t>Dictionaries are sets of key &amp; value pairs</a:t>
            </a:r>
          </a:p>
          <a:p>
            <a:r>
              <a:rPr lang="en-US" dirty="0">
                <a:latin typeface="+mj-lt"/>
              </a:rPr>
              <a:t>Allows you to identify values by a descriptive name instead of order in a list</a:t>
            </a:r>
          </a:p>
          <a:p>
            <a:r>
              <a:rPr lang="en-US" dirty="0">
                <a:latin typeface="+mj-lt"/>
              </a:rPr>
              <a:t>Keys are unordered unless explicitly sorted</a:t>
            </a:r>
          </a:p>
          <a:p>
            <a:r>
              <a:rPr lang="en-US" dirty="0">
                <a:latin typeface="+mj-lt"/>
              </a:rPr>
              <a:t>Keys are unique:</a:t>
            </a:r>
          </a:p>
          <a:p>
            <a:pPr lvl="1"/>
            <a:r>
              <a:rPr lang="en-US" dirty="0" err="1">
                <a:latin typeface="+mj-lt"/>
              </a:rPr>
              <a:t>var</a:t>
            </a:r>
            <a:r>
              <a:rPr lang="en-US" dirty="0">
                <a:latin typeface="+mj-lt"/>
              </a:rPr>
              <a:t>[‘item’] = “apple”</a:t>
            </a:r>
          </a:p>
          <a:p>
            <a:pPr lvl="1"/>
            <a:r>
              <a:rPr lang="en-US" dirty="0" err="1">
                <a:latin typeface="+mj-lt"/>
              </a:rPr>
              <a:t>var</a:t>
            </a:r>
            <a:r>
              <a:rPr lang="en-US" dirty="0">
                <a:latin typeface="+mj-lt"/>
              </a:rPr>
              <a:t>[‘item’] = “banana”</a:t>
            </a:r>
          </a:p>
          <a:p>
            <a:pPr lvl="1"/>
            <a:r>
              <a:rPr lang="en-US" dirty="0">
                <a:latin typeface="+mj-lt"/>
              </a:rPr>
              <a:t>print </a:t>
            </a:r>
            <a:r>
              <a:rPr lang="en-US" dirty="0" err="1">
                <a:latin typeface="+mj-lt"/>
              </a:rPr>
              <a:t>var</a:t>
            </a:r>
            <a:r>
              <a:rPr lang="en-US" dirty="0">
                <a:latin typeface="+mj-lt"/>
              </a:rPr>
              <a:t>[‘item’] prints just banana</a:t>
            </a:r>
          </a:p>
        </p:txBody>
      </p:sp>
    </p:spTree>
    <p:extLst>
      <p:ext uri="{BB962C8B-B14F-4D97-AF65-F5344CB8AC3E}">
        <p14:creationId xmlns:p14="http://schemas.microsoft.com/office/powerpoint/2010/main" val="3797603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rgbClr val="CD0000"/>
                </a:solidFill>
              </a:rPr>
              <a:t>Python</a:t>
            </a:r>
          </a:p>
        </p:txBody>
      </p:sp>
      <p:sp>
        <p:nvSpPr>
          <p:cNvPr id="16387" name="Content Placeholder 2"/>
          <p:cNvSpPr>
            <a:spLocks noGrp="1"/>
          </p:cNvSpPr>
          <p:nvPr>
            <p:ph idx="1"/>
          </p:nvPr>
        </p:nvSpPr>
        <p:spPr>
          <a:xfrm>
            <a:off x="1112520" y="1690688"/>
            <a:ext cx="10515600" cy="4351338"/>
          </a:xfrm>
        </p:spPr>
        <p:txBody>
          <a:bodyPr/>
          <a:lstStyle/>
          <a:p>
            <a:r>
              <a:rPr lang="en-US" dirty="0">
                <a:latin typeface="+mj-lt"/>
              </a:rPr>
              <a:t>Python is a high-level programming language</a:t>
            </a:r>
          </a:p>
          <a:p>
            <a:r>
              <a:rPr lang="en-US" dirty="0">
                <a:latin typeface="+mj-lt"/>
              </a:rPr>
              <a:t>Open source and community driven</a:t>
            </a:r>
          </a:p>
          <a:p>
            <a:r>
              <a:rPr lang="en-US" dirty="0">
                <a:latin typeface="+mj-lt"/>
              </a:rPr>
              <a:t>“Batteries Included”</a:t>
            </a:r>
          </a:p>
          <a:p>
            <a:pPr lvl="1"/>
            <a:r>
              <a:rPr lang="en-US" dirty="0">
                <a:latin typeface="+mj-lt"/>
              </a:rPr>
              <a:t>a standard distribution includes many modules</a:t>
            </a:r>
          </a:p>
          <a:p>
            <a:r>
              <a:rPr lang="en-US" dirty="0">
                <a:latin typeface="+mj-lt"/>
              </a:rPr>
              <a:t>Dynamically typed</a:t>
            </a:r>
          </a:p>
          <a:p>
            <a:r>
              <a:rPr lang="en-US" dirty="0">
                <a:latin typeface="+mj-lt"/>
              </a:rPr>
              <a:t>Source can be compiled or run just-in-time</a:t>
            </a:r>
          </a:p>
          <a:p>
            <a:r>
              <a:rPr lang="en-US" dirty="0">
                <a:latin typeface="+mj-lt"/>
              </a:rPr>
              <a:t>Scripting language</a:t>
            </a:r>
          </a:p>
          <a:p>
            <a:r>
              <a:rPr lang="en-US" dirty="0">
                <a:latin typeface="+mj-lt"/>
              </a:rPr>
              <a:t>Many mathematical and scientific libraries</a:t>
            </a:r>
          </a:p>
        </p:txBody>
      </p:sp>
    </p:spTree>
    <p:extLst>
      <p:ext uri="{BB962C8B-B14F-4D97-AF65-F5344CB8AC3E}">
        <p14:creationId xmlns:p14="http://schemas.microsoft.com/office/powerpoint/2010/main" val="2066879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solidFill>
                  <a:srgbClr val="CD0000"/>
                </a:solidFill>
              </a:rPr>
              <a:t>Dictionary Details</a:t>
            </a:r>
          </a:p>
        </p:txBody>
      </p:sp>
      <p:sp>
        <p:nvSpPr>
          <p:cNvPr id="74755" name="Rectangle 3"/>
          <p:cNvSpPr>
            <a:spLocks noGrp="1" noChangeArrowheads="1"/>
          </p:cNvSpPr>
          <p:nvPr>
            <p:ph type="body" idx="1"/>
          </p:nvPr>
        </p:nvSpPr>
        <p:spPr/>
        <p:txBody>
          <a:bodyPr/>
          <a:lstStyle/>
          <a:p>
            <a:r>
              <a:rPr lang="en-US" dirty="0">
                <a:latin typeface="+mj-lt"/>
              </a:rPr>
              <a:t>Keys must be </a:t>
            </a:r>
            <a:r>
              <a:rPr lang="en-US" b="1" dirty="0">
                <a:latin typeface="+mj-lt"/>
              </a:rPr>
              <a:t>immutable</a:t>
            </a:r>
            <a:r>
              <a:rPr lang="en-US" dirty="0">
                <a:latin typeface="+mj-lt"/>
              </a:rPr>
              <a:t>:</a:t>
            </a:r>
          </a:p>
          <a:p>
            <a:pPr lvl="1"/>
            <a:r>
              <a:rPr lang="en-US" dirty="0">
                <a:latin typeface="+mj-lt"/>
              </a:rPr>
              <a:t>numbers, strings, tuples of </a:t>
            </a:r>
            <a:r>
              <a:rPr lang="en-US" dirty="0" err="1">
                <a:latin typeface="+mj-lt"/>
              </a:rPr>
              <a:t>immutables</a:t>
            </a:r>
            <a:endParaRPr lang="en-US" dirty="0">
              <a:latin typeface="+mj-lt"/>
            </a:endParaRPr>
          </a:p>
          <a:p>
            <a:pPr lvl="2"/>
            <a:r>
              <a:rPr lang="en-US" dirty="0">
                <a:latin typeface="+mj-lt"/>
              </a:rPr>
              <a:t>these cannot be changed after creation</a:t>
            </a:r>
          </a:p>
          <a:p>
            <a:pPr lvl="1"/>
            <a:r>
              <a:rPr lang="en-US" dirty="0">
                <a:latin typeface="+mj-lt"/>
              </a:rPr>
              <a:t>reason is </a:t>
            </a:r>
            <a:r>
              <a:rPr lang="en-US" i="1" dirty="0">
                <a:latin typeface="+mj-lt"/>
              </a:rPr>
              <a:t>hashing</a:t>
            </a:r>
            <a:r>
              <a:rPr lang="en-US" dirty="0">
                <a:latin typeface="+mj-lt"/>
              </a:rPr>
              <a:t> (fast lookup technique)</a:t>
            </a:r>
          </a:p>
          <a:p>
            <a:pPr lvl="1"/>
            <a:r>
              <a:rPr lang="en-US" b="1" dirty="0">
                <a:latin typeface="+mj-lt"/>
              </a:rPr>
              <a:t>not</a:t>
            </a:r>
            <a:r>
              <a:rPr lang="en-US" dirty="0">
                <a:latin typeface="+mj-lt"/>
              </a:rPr>
              <a:t> lists or other dictionaries</a:t>
            </a:r>
          </a:p>
          <a:p>
            <a:pPr lvl="2"/>
            <a:r>
              <a:rPr lang="en-US" dirty="0">
                <a:latin typeface="+mj-lt"/>
              </a:rPr>
              <a:t>these types of objects can be changed "in place"</a:t>
            </a:r>
          </a:p>
          <a:p>
            <a:pPr lvl="1"/>
            <a:r>
              <a:rPr lang="en-US" dirty="0">
                <a:latin typeface="+mj-lt"/>
              </a:rPr>
              <a:t>no restrictions on values</a:t>
            </a:r>
          </a:p>
          <a:p>
            <a:r>
              <a:rPr lang="en-US" dirty="0">
                <a:latin typeface="+mj-lt"/>
              </a:rPr>
              <a:t>Keys will be listed in </a:t>
            </a:r>
            <a:r>
              <a:rPr lang="en-US" b="1" dirty="0">
                <a:latin typeface="+mj-lt"/>
              </a:rPr>
              <a:t>arbitrary order</a:t>
            </a:r>
            <a:endParaRPr lang="en-US" dirty="0">
              <a:latin typeface="+mj-lt"/>
            </a:endParaRPr>
          </a:p>
          <a:p>
            <a:pPr lvl="1"/>
            <a:r>
              <a:rPr lang="en-US" dirty="0">
                <a:latin typeface="+mj-lt"/>
              </a:rPr>
              <a:t>again, because of hashing</a:t>
            </a:r>
          </a:p>
        </p:txBody>
      </p:sp>
    </p:spTree>
    <p:extLst>
      <p:ext uri="{BB962C8B-B14F-4D97-AF65-F5344CB8AC3E}">
        <p14:creationId xmlns:p14="http://schemas.microsoft.com/office/powerpoint/2010/main" val="2577693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solidFill>
                  <a:srgbClr val="CD0000"/>
                </a:solidFill>
              </a:rPr>
              <a:t>Tuples</a:t>
            </a:r>
          </a:p>
        </p:txBody>
      </p:sp>
      <p:sp>
        <p:nvSpPr>
          <p:cNvPr id="137219" name="Rectangle 3"/>
          <p:cNvSpPr>
            <a:spLocks noGrp="1" noChangeArrowheads="1"/>
          </p:cNvSpPr>
          <p:nvPr>
            <p:ph type="body" idx="1"/>
          </p:nvPr>
        </p:nvSpPr>
        <p:spPr/>
        <p:txBody>
          <a:bodyPr/>
          <a:lstStyle/>
          <a:p>
            <a:r>
              <a:rPr lang="en-US" dirty="0">
                <a:latin typeface="+mj-lt"/>
              </a:rPr>
              <a:t>key = (</a:t>
            </a:r>
            <a:r>
              <a:rPr lang="en-US" dirty="0" err="1">
                <a:latin typeface="+mj-lt"/>
              </a:rPr>
              <a:t>lastname</a:t>
            </a:r>
            <a:r>
              <a:rPr lang="en-US" dirty="0">
                <a:latin typeface="+mj-lt"/>
              </a:rPr>
              <a:t>, </a:t>
            </a:r>
            <a:r>
              <a:rPr lang="en-US" dirty="0" err="1">
                <a:latin typeface="+mj-lt"/>
              </a:rPr>
              <a:t>firstname</a:t>
            </a:r>
            <a:r>
              <a:rPr lang="en-US" dirty="0">
                <a:latin typeface="+mj-lt"/>
              </a:rPr>
              <a:t>)</a:t>
            </a:r>
          </a:p>
          <a:p>
            <a:r>
              <a:rPr lang="en-US" dirty="0">
                <a:latin typeface="+mj-lt"/>
              </a:rPr>
              <a:t>point = x, y, z	 # parentheses optional</a:t>
            </a:r>
          </a:p>
          <a:p>
            <a:r>
              <a:rPr lang="en-US" dirty="0">
                <a:latin typeface="+mj-lt"/>
              </a:rPr>
              <a:t>x, y, z = point   # unpack</a:t>
            </a:r>
          </a:p>
          <a:p>
            <a:r>
              <a:rPr lang="en-US" dirty="0" err="1">
                <a:latin typeface="+mj-lt"/>
              </a:rPr>
              <a:t>lastname</a:t>
            </a:r>
            <a:r>
              <a:rPr lang="en-US" dirty="0">
                <a:latin typeface="+mj-lt"/>
              </a:rPr>
              <a:t> = key[0]</a:t>
            </a:r>
          </a:p>
          <a:p>
            <a:r>
              <a:rPr lang="en-US" dirty="0">
                <a:latin typeface="+mj-lt"/>
              </a:rPr>
              <a:t>singleton = (1,)	 # trailing comma!!!</a:t>
            </a:r>
          </a:p>
          <a:p>
            <a:r>
              <a:rPr lang="en-US" dirty="0">
                <a:latin typeface="+mj-lt"/>
              </a:rPr>
              <a:t>empty = ()		 # parentheses!</a:t>
            </a:r>
          </a:p>
          <a:p>
            <a:r>
              <a:rPr lang="en-US" dirty="0">
                <a:latin typeface="+mj-lt"/>
              </a:rPr>
              <a:t>tuples vs. lists; tuples immutable</a:t>
            </a:r>
          </a:p>
        </p:txBody>
      </p:sp>
    </p:spTree>
    <p:extLst>
      <p:ext uri="{BB962C8B-B14F-4D97-AF65-F5344CB8AC3E}">
        <p14:creationId xmlns:p14="http://schemas.microsoft.com/office/powerpoint/2010/main" val="4041752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solidFill>
                  <a:srgbClr val="CD0000"/>
                </a:solidFill>
              </a:rPr>
              <a:t>Modules</a:t>
            </a:r>
          </a:p>
        </p:txBody>
      </p:sp>
      <p:sp>
        <p:nvSpPr>
          <p:cNvPr id="138243" name="Rectangle 3"/>
          <p:cNvSpPr>
            <a:spLocks noGrp="1" noChangeArrowheads="1"/>
          </p:cNvSpPr>
          <p:nvPr>
            <p:ph type="body" idx="1"/>
          </p:nvPr>
        </p:nvSpPr>
        <p:spPr>
          <a:xfrm>
            <a:off x="968828" y="1690688"/>
            <a:ext cx="10515600" cy="4351338"/>
          </a:xfrm>
        </p:spPr>
        <p:txBody>
          <a:bodyPr/>
          <a:lstStyle/>
          <a:p>
            <a:r>
              <a:rPr lang="en-US" dirty="0">
                <a:latin typeface="+mj-lt"/>
              </a:rPr>
              <a:t>Collection of stuff in </a:t>
            </a:r>
            <a:r>
              <a:rPr lang="en-US" i="1" dirty="0">
                <a:latin typeface="+mj-lt"/>
              </a:rPr>
              <a:t>foo</a:t>
            </a:r>
            <a:r>
              <a:rPr lang="en-US" dirty="0">
                <a:latin typeface="+mj-lt"/>
              </a:rPr>
              <a:t>.py file</a:t>
            </a:r>
          </a:p>
          <a:p>
            <a:pPr lvl="1"/>
            <a:r>
              <a:rPr lang="en-US" dirty="0">
                <a:latin typeface="+mj-lt"/>
              </a:rPr>
              <a:t>functions, classes, variables</a:t>
            </a:r>
          </a:p>
          <a:p>
            <a:r>
              <a:rPr lang="en-US" dirty="0">
                <a:latin typeface="+mj-lt"/>
              </a:rPr>
              <a:t>Importing modules:</a:t>
            </a:r>
          </a:p>
          <a:p>
            <a:pPr lvl="1"/>
            <a:r>
              <a:rPr lang="en-US" dirty="0">
                <a:latin typeface="+mj-lt"/>
              </a:rPr>
              <a:t>import re; print </a:t>
            </a:r>
            <a:r>
              <a:rPr lang="en-US" dirty="0" err="1">
                <a:latin typeface="+mj-lt"/>
              </a:rPr>
              <a:t>re.match</a:t>
            </a:r>
            <a:r>
              <a:rPr lang="en-US" dirty="0">
                <a:latin typeface="+mj-lt"/>
              </a:rPr>
              <a:t>("[a-z]+", s)</a:t>
            </a:r>
          </a:p>
          <a:p>
            <a:pPr lvl="1"/>
            <a:r>
              <a:rPr lang="en-US" dirty="0">
                <a:latin typeface="+mj-lt"/>
              </a:rPr>
              <a:t>from re import match; print match("[a-z]+", s)</a:t>
            </a:r>
          </a:p>
          <a:p>
            <a:r>
              <a:rPr lang="en-US" dirty="0">
                <a:latin typeface="+mj-lt"/>
              </a:rPr>
              <a:t>Import with rename:</a:t>
            </a:r>
          </a:p>
          <a:p>
            <a:pPr lvl="1"/>
            <a:r>
              <a:rPr lang="en-US" dirty="0">
                <a:latin typeface="+mj-lt"/>
              </a:rPr>
              <a:t>import re as regex</a:t>
            </a:r>
          </a:p>
          <a:p>
            <a:pPr lvl="1"/>
            <a:r>
              <a:rPr lang="en-US" dirty="0">
                <a:latin typeface="+mj-lt"/>
              </a:rPr>
              <a:t>from re import match as m</a:t>
            </a:r>
          </a:p>
          <a:p>
            <a:pPr lvl="1"/>
            <a:r>
              <a:rPr lang="en-US" dirty="0">
                <a:latin typeface="+mj-lt"/>
              </a:rPr>
              <a:t>Before Python 2.0:</a:t>
            </a:r>
          </a:p>
          <a:p>
            <a:pPr lvl="2"/>
            <a:r>
              <a:rPr lang="en-US" dirty="0">
                <a:latin typeface="+mj-lt"/>
              </a:rPr>
              <a:t>import re; regex = re; del re</a:t>
            </a:r>
          </a:p>
        </p:txBody>
      </p:sp>
    </p:spTree>
    <p:extLst>
      <p:ext uri="{BB962C8B-B14F-4D97-AF65-F5344CB8AC3E}">
        <p14:creationId xmlns:p14="http://schemas.microsoft.com/office/powerpoint/2010/main" val="1978751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solidFill>
                  <a:srgbClr val="CD0000"/>
                </a:solidFill>
              </a:rPr>
              <a:t>Packages</a:t>
            </a:r>
          </a:p>
        </p:txBody>
      </p:sp>
      <p:sp>
        <p:nvSpPr>
          <p:cNvPr id="139267" name="Rectangle 3"/>
          <p:cNvSpPr>
            <a:spLocks noGrp="1" noChangeArrowheads="1"/>
          </p:cNvSpPr>
          <p:nvPr>
            <p:ph type="body" idx="1"/>
          </p:nvPr>
        </p:nvSpPr>
        <p:spPr/>
        <p:txBody>
          <a:bodyPr/>
          <a:lstStyle/>
          <a:p>
            <a:r>
              <a:rPr lang="en-US" dirty="0">
                <a:latin typeface="+mj-lt"/>
              </a:rPr>
              <a:t>Collection of modules in directory</a:t>
            </a:r>
          </a:p>
          <a:p>
            <a:r>
              <a:rPr lang="en-US" dirty="0">
                <a:latin typeface="+mj-lt"/>
              </a:rPr>
              <a:t>Must have __init__.py file</a:t>
            </a:r>
          </a:p>
          <a:p>
            <a:r>
              <a:rPr lang="en-US" dirty="0">
                <a:latin typeface="+mj-lt"/>
              </a:rPr>
              <a:t>May contain </a:t>
            </a:r>
            <a:r>
              <a:rPr lang="en-US" dirty="0" err="1">
                <a:latin typeface="+mj-lt"/>
              </a:rPr>
              <a:t>subpackages</a:t>
            </a:r>
            <a:endParaRPr lang="en-US" dirty="0">
              <a:latin typeface="+mj-lt"/>
            </a:endParaRPr>
          </a:p>
          <a:p>
            <a:r>
              <a:rPr lang="en-US" dirty="0">
                <a:latin typeface="+mj-lt"/>
              </a:rPr>
              <a:t>Import syntax:</a:t>
            </a:r>
          </a:p>
          <a:p>
            <a:pPr lvl="1"/>
            <a:r>
              <a:rPr lang="en-US" dirty="0">
                <a:latin typeface="+mj-lt"/>
              </a:rPr>
              <a:t>from P.Q.M import foo; print foo()</a:t>
            </a:r>
          </a:p>
          <a:p>
            <a:pPr lvl="1"/>
            <a:r>
              <a:rPr lang="en-US" dirty="0">
                <a:latin typeface="+mj-lt"/>
              </a:rPr>
              <a:t>from P.Q import M; print </a:t>
            </a:r>
            <a:r>
              <a:rPr lang="en-US" dirty="0" err="1">
                <a:latin typeface="+mj-lt"/>
              </a:rPr>
              <a:t>M.foo</a:t>
            </a:r>
            <a:r>
              <a:rPr lang="en-US" dirty="0">
                <a:latin typeface="+mj-lt"/>
              </a:rPr>
              <a:t>()</a:t>
            </a:r>
          </a:p>
          <a:p>
            <a:pPr lvl="1"/>
            <a:r>
              <a:rPr lang="en-US" dirty="0">
                <a:latin typeface="+mj-lt"/>
              </a:rPr>
              <a:t>import P.Q.M; print </a:t>
            </a:r>
            <a:r>
              <a:rPr lang="en-US" dirty="0" err="1">
                <a:latin typeface="+mj-lt"/>
              </a:rPr>
              <a:t>P.Q.M.foo</a:t>
            </a:r>
            <a:r>
              <a:rPr lang="en-US" dirty="0">
                <a:latin typeface="+mj-lt"/>
              </a:rPr>
              <a:t>()</a:t>
            </a:r>
          </a:p>
          <a:p>
            <a:pPr lvl="1"/>
            <a:r>
              <a:rPr lang="en-US" dirty="0">
                <a:latin typeface="+mj-lt"/>
              </a:rPr>
              <a:t>import P.Q.M as M; print </a:t>
            </a:r>
            <a:r>
              <a:rPr lang="en-US" dirty="0" err="1">
                <a:latin typeface="+mj-lt"/>
              </a:rPr>
              <a:t>M.foo</a:t>
            </a:r>
            <a:r>
              <a:rPr lang="en-US" dirty="0">
                <a:latin typeface="+mj-lt"/>
              </a:rPr>
              <a:t>()	# new</a:t>
            </a:r>
          </a:p>
        </p:txBody>
      </p:sp>
    </p:spTree>
    <p:extLst>
      <p:ext uri="{BB962C8B-B14F-4D97-AF65-F5344CB8AC3E}">
        <p14:creationId xmlns:p14="http://schemas.microsoft.com/office/powerpoint/2010/main" val="735018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solidFill>
                  <a:srgbClr val="CD0000"/>
                </a:solidFill>
              </a:rPr>
              <a:t>Catching Exceptions</a:t>
            </a:r>
          </a:p>
        </p:txBody>
      </p:sp>
      <p:sp>
        <p:nvSpPr>
          <p:cNvPr id="140291" name="Rectangle 3"/>
          <p:cNvSpPr>
            <a:spLocks noGrp="1" noChangeArrowheads="1"/>
          </p:cNvSpPr>
          <p:nvPr>
            <p:ph type="body" idx="1"/>
          </p:nvPr>
        </p:nvSpPr>
        <p:spPr/>
        <p:txBody>
          <a:bodyPr/>
          <a:lstStyle/>
          <a:p>
            <a:pPr lvl="1">
              <a:buFontTx/>
              <a:buNone/>
            </a:pPr>
            <a:r>
              <a:rPr lang="en-US" dirty="0" err="1">
                <a:latin typeface="+mj-lt"/>
              </a:rPr>
              <a:t>def</a:t>
            </a:r>
            <a:r>
              <a:rPr lang="en-US" dirty="0">
                <a:latin typeface="+mj-lt"/>
              </a:rPr>
              <a:t> foo(x):</a:t>
            </a:r>
          </a:p>
          <a:p>
            <a:pPr lvl="1">
              <a:buFontTx/>
              <a:buNone/>
            </a:pPr>
            <a:r>
              <a:rPr lang="en-US" dirty="0">
                <a:latin typeface="+mj-lt"/>
              </a:rPr>
              <a:t>    return 1/x</a:t>
            </a:r>
          </a:p>
          <a:p>
            <a:pPr lvl="1">
              <a:buFontTx/>
              <a:buNone/>
            </a:pPr>
            <a:endParaRPr lang="en-US" dirty="0">
              <a:latin typeface="+mj-lt"/>
            </a:endParaRPr>
          </a:p>
          <a:p>
            <a:pPr lvl="1">
              <a:buFontTx/>
              <a:buNone/>
            </a:pPr>
            <a:r>
              <a:rPr lang="en-US" dirty="0" err="1">
                <a:latin typeface="+mj-lt"/>
              </a:rPr>
              <a:t>def</a:t>
            </a:r>
            <a:r>
              <a:rPr lang="en-US" dirty="0">
                <a:latin typeface="+mj-lt"/>
              </a:rPr>
              <a:t> bar(x):</a:t>
            </a:r>
          </a:p>
          <a:p>
            <a:pPr lvl="1">
              <a:buFontTx/>
              <a:buNone/>
            </a:pPr>
            <a:r>
              <a:rPr lang="en-US" dirty="0">
                <a:latin typeface="+mj-lt"/>
              </a:rPr>
              <a:t>    try:</a:t>
            </a:r>
          </a:p>
          <a:p>
            <a:pPr lvl="1">
              <a:buFontTx/>
              <a:buNone/>
            </a:pPr>
            <a:r>
              <a:rPr lang="en-US" dirty="0">
                <a:latin typeface="+mj-lt"/>
              </a:rPr>
              <a:t>        print foo(x)</a:t>
            </a:r>
          </a:p>
          <a:p>
            <a:pPr lvl="1">
              <a:buFontTx/>
              <a:buNone/>
            </a:pPr>
            <a:r>
              <a:rPr lang="en-US" dirty="0">
                <a:latin typeface="+mj-lt"/>
              </a:rPr>
              <a:t>    except </a:t>
            </a:r>
            <a:r>
              <a:rPr lang="en-US" dirty="0" err="1">
                <a:latin typeface="+mj-lt"/>
              </a:rPr>
              <a:t>ZeroDivisionError</a:t>
            </a:r>
            <a:r>
              <a:rPr lang="en-US" dirty="0">
                <a:latin typeface="+mj-lt"/>
              </a:rPr>
              <a:t>, message:</a:t>
            </a:r>
          </a:p>
          <a:p>
            <a:pPr lvl="1">
              <a:buFontTx/>
              <a:buNone/>
            </a:pPr>
            <a:r>
              <a:rPr lang="en-US" dirty="0">
                <a:latin typeface="+mj-lt"/>
              </a:rPr>
              <a:t>        print "Can’t divide by zero:", message</a:t>
            </a:r>
          </a:p>
          <a:p>
            <a:pPr lvl="1">
              <a:buFontTx/>
              <a:buNone/>
            </a:pPr>
            <a:endParaRPr lang="en-US" dirty="0">
              <a:latin typeface="+mj-lt"/>
            </a:endParaRPr>
          </a:p>
          <a:p>
            <a:pPr lvl="1">
              <a:buFontTx/>
              <a:buNone/>
            </a:pPr>
            <a:r>
              <a:rPr lang="en-US" dirty="0">
                <a:latin typeface="+mj-lt"/>
              </a:rPr>
              <a:t>bar(0)</a:t>
            </a:r>
          </a:p>
        </p:txBody>
      </p:sp>
    </p:spTree>
    <p:extLst>
      <p:ext uri="{BB962C8B-B14F-4D97-AF65-F5344CB8AC3E}">
        <p14:creationId xmlns:p14="http://schemas.microsoft.com/office/powerpoint/2010/main" val="3371842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dirty="0">
                <a:solidFill>
                  <a:srgbClr val="CD0000"/>
                </a:solidFill>
              </a:rPr>
              <a:t>Try-finally: Cleanup</a:t>
            </a:r>
          </a:p>
        </p:txBody>
      </p:sp>
      <p:sp>
        <p:nvSpPr>
          <p:cNvPr id="141315" name="Rectangle 3"/>
          <p:cNvSpPr>
            <a:spLocks noGrp="1" noChangeArrowheads="1"/>
          </p:cNvSpPr>
          <p:nvPr>
            <p:ph type="body" idx="1"/>
          </p:nvPr>
        </p:nvSpPr>
        <p:spPr>
          <a:xfrm>
            <a:off x="1478280" y="1942011"/>
            <a:ext cx="8458200" cy="4114800"/>
          </a:xfrm>
        </p:spPr>
        <p:txBody>
          <a:bodyPr/>
          <a:lstStyle/>
          <a:p>
            <a:pPr lvl="1">
              <a:buFontTx/>
              <a:buNone/>
            </a:pPr>
            <a:r>
              <a:rPr lang="en-US" dirty="0">
                <a:latin typeface="+mj-lt"/>
              </a:rPr>
              <a:t>f = open(file)</a:t>
            </a:r>
          </a:p>
          <a:p>
            <a:pPr lvl="1">
              <a:buFontTx/>
              <a:buNone/>
            </a:pPr>
            <a:r>
              <a:rPr lang="en-US" dirty="0">
                <a:latin typeface="+mj-lt"/>
              </a:rPr>
              <a:t>try:</a:t>
            </a:r>
          </a:p>
          <a:p>
            <a:pPr lvl="1">
              <a:buFontTx/>
              <a:buNone/>
            </a:pPr>
            <a:r>
              <a:rPr lang="en-US" dirty="0">
                <a:latin typeface="+mj-lt"/>
              </a:rPr>
              <a:t>    </a:t>
            </a:r>
            <a:r>
              <a:rPr lang="en-US" dirty="0" err="1">
                <a:latin typeface="+mj-lt"/>
              </a:rPr>
              <a:t>process_file</a:t>
            </a:r>
            <a:r>
              <a:rPr lang="en-US" dirty="0">
                <a:latin typeface="+mj-lt"/>
              </a:rPr>
              <a:t>(f)</a:t>
            </a:r>
          </a:p>
          <a:p>
            <a:pPr lvl="1">
              <a:buFontTx/>
              <a:buNone/>
            </a:pPr>
            <a:r>
              <a:rPr lang="en-US" dirty="0">
                <a:latin typeface="+mj-lt"/>
              </a:rPr>
              <a:t>finally:</a:t>
            </a:r>
          </a:p>
          <a:p>
            <a:pPr lvl="1">
              <a:buFontTx/>
              <a:buNone/>
            </a:pPr>
            <a:r>
              <a:rPr lang="en-US" dirty="0">
                <a:latin typeface="+mj-lt"/>
              </a:rPr>
              <a:t>    </a:t>
            </a:r>
            <a:r>
              <a:rPr lang="en-US" dirty="0" err="1">
                <a:latin typeface="+mj-lt"/>
              </a:rPr>
              <a:t>f.close</a:t>
            </a:r>
            <a:r>
              <a:rPr lang="en-US" dirty="0">
                <a:latin typeface="+mj-lt"/>
              </a:rPr>
              <a:t>()	# always executed</a:t>
            </a:r>
          </a:p>
          <a:p>
            <a:pPr lvl="1">
              <a:buFontTx/>
              <a:buNone/>
            </a:pPr>
            <a:r>
              <a:rPr lang="en-US" dirty="0">
                <a:latin typeface="+mj-lt"/>
              </a:rPr>
              <a:t>print "OK"	# executed on success only</a:t>
            </a:r>
          </a:p>
          <a:p>
            <a:pPr>
              <a:buFontTx/>
              <a:buNone/>
            </a:pPr>
            <a:r>
              <a:rPr lang="en-US" dirty="0"/>
              <a:t>	</a:t>
            </a:r>
          </a:p>
        </p:txBody>
      </p:sp>
    </p:spTree>
    <p:extLst>
      <p:ext uri="{BB962C8B-B14F-4D97-AF65-F5344CB8AC3E}">
        <p14:creationId xmlns:p14="http://schemas.microsoft.com/office/powerpoint/2010/main" val="2747266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a:solidFill>
                  <a:srgbClr val="CD0000"/>
                </a:solidFill>
              </a:rPr>
              <a:t>Raising Exceptions</a:t>
            </a:r>
          </a:p>
        </p:txBody>
      </p:sp>
      <p:sp>
        <p:nvSpPr>
          <p:cNvPr id="142339" name="Rectangle 3"/>
          <p:cNvSpPr>
            <a:spLocks noGrp="1" noChangeArrowheads="1"/>
          </p:cNvSpPr>
          <p:nvPr>
            <p:ph type="body" idx="1"/>
          </p:nvPr>
        </p:nvSpPr>
        <p:spPr>
          <a:xfrm>
            <a:off x="1086394" y="1786437"/>
            <a:ext cx="10515600" cy="4351338"/>
          </a:xfrm>
        </p:spPr>
        <p:txBody>
          <a:bodyPr/>
          <a:lstStyle/>
          <a:p>
            <a:r>
              <a:rPr lang="en-US" dirty="0">
                <a:latin typeface="+mj-lt"/>
              </a:rPr>
              <a:t>raise </a:t>
            </a:r>
            <a:r>
              <a:rPr lang="en-US" dirty="0" err="1">
                <a:latin typeface="+mj-lt"/>
              </a:rPr>
              <a:t>IndexError</a:t>
            </a:r>
            <a:endParaRPr lang="en-US" dirty="0">
              <a:latin typeface="+mj-lt"/>
            </a:endParaRPr>
          </a:p>
          <a:p>
            <a:r>
              <a:rPr lang="en-US" dirty="0">
                <a:latin typeface="+mj-lt"/>
              </a:rPr>
              <a:t>raise </a:t>
            </a:r>
            <a:r>
              <a:rPr lang="en-US" dirty="0" err="1">
                <a:latin typeface="+mj-lt"/>
              </a:rPr>
              <a:t>IndexError</a:t>
            </a:r>
            <a:r>
              <a:rPr lang="en-US" dirty="0">
                <a:latin typeface="+mj-lt"/>
              </a:rPr>
              <a:t>("k out of range")</a:t>
            </a:r>
          </a:p>
          <a:p>
            <a:r>
              <a:rPr lang="en-US" dirty="0">
                <a:latin typeface="+mj-lt"/>
              </a:rPr>
              <a:t>raise </a:t>
            </a:r>
            <a:r>
              <a:rPr lang="en-US" dirty="0" err="1">
                <a:latin typeface="+mj-lt"/>
              </a:rPr>
              <a:t>IndexError</a:t>
            </a:r>
            <a:r>
              <a:rPr lang="en-US" dirty="0">
                <a:latin typeface="+mj-lt"/>
              </a:rPr>
              <a:t>, "k out of range"</a:t>
            </a:r>
          </a:p>
          <a:p>
            <a:r>
              <a:rPr lang="en-US" dirty="0">
                <a:latin typeface="+mj-lt"/>
              </a:rPr>
              <a:t>try:</a:t>
            </a:r>
            <a:br>
              <a:rPr lang="en-US" dirty="0">
                <a:latin typeface="+mj-lt"/>
              </a:rPr>
            </a:br>
            <a:r>
              <a:rPr lang="en-US" dirty="0">
                <a:latin typeface="+mj-lt"/>
              </a:rPr>
              <a:t>    </a:t>
            </a:r>
            <a:r>
              <a:rPr lang="en-US" i="1" dirty="0">
                <a:latin typeface="+mj-lt"/>
              </a:rPr>
              <a:t>something</a:t>
            </a:r>
            <a:br>
              <a:rPr lang="en-US" dirty="0">
                <a:latin typeface="+mj-lt"/>
              </a:rPr>
            </a:br>
            <a:r>
              <a:rPr lang="en-US" dirty="0">
                <a:latin typeface="+mj-lt"/>
              </a:rPr>
              <a:t>except:	# catch everything</a:t>
            </a:r>
            <a:br>
              <a:rPr lang="en-US" dirty="0">
                <a:latin typeface="+mj-lt"/>
              </a:rPr>
            </a:br>
            <a:r>
              <a:rPr lang="en-US" dirty="0">
                <a:latin typeface="+mj-lt"/>
              </a:rPr>
              <a:t>    print "Oops"</a:t>
            </a:r>
            <a:br>
              <a:rPr lang="en-US" dirty="0">
                <a:latin typeface="+mj-lt"/>
              </a:rPr>
            </a:br>
            <a:r>
              <a:rPr lang="en-US" dirty="0">
                <a:latin typeface="+mj-lt"/>
              </a:rPr>
              <a:t>    raise	# </a:t>
            </a:r>
            <a:r>
              <a:rPr lang="en-US" dirty="0" err="1">
                <a:latin typeface="+mj-lt"/>
              </a:rPr>
              <a:t>reraise</a:t>
            </a:r>
            <a:endParaRPr lang="en-US" dirty="0">
              <a:latin typeface="+mj-lt"/>
            </a:endParaRPr>
          </a:p>
        </p:txBody>
      </p:sp>
    </p:spTree>
    <p:extLst>
      <p:ext uri="{BB962C8B-B14F-4D97-AF65-F5344CB8AC3E}">
        <p14:creationId xmlns:p14="http://schemas.microsoft.com/office/powerpoint/2010/main" val="345156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dirty="0">
                <a:solidFill>
                  <a:srgbClr val="CD0000"/>
                </a:solidFill>
              </a:rPr>
              <a:t>More on Exceptions</a:t>
            </a:r>
          </a:p>
        </p:txBody>
      </p:sp>
      <p:sp>
        <p:nvSpPr>
          <p:cNvPr id="143363" name="Rectangle 3"/>
          <p:cNvSpPr>
            <a:spLocks noGrp="1" noChangeArrowheads="1"/>
          </p:cNvSpPr>
          <p:nvPr>
            <p:ph type="body" idx="1"/>
          </p:nvPr>
        </p:nvSpPr>
        <p:spPr>
          <a:xfrm>
            <a:off x="1034143" y="1690688"/>
            <a:ext cx="10515600" cy="4351338"/>
          </a:xfrm>
        </p:spPr>
        <p:txBody>
          <a:bodyPr/>
          <a:lstStyle/>
          <a:p>
            <a:r>
              <a:rPr lang="en-US" sz="2000" dirty="0"/>
              <a:t>User-defined exceptions</a:t>
            </a:r>
          </a:p>
          <a:p>
            <a:pPr lvl="1"/>
            <a:r>
              <a:rPr lang="en-US" sz="1800" dirty="0"/>
              <a:t>subclass Exception or any other standard exception</a:t>
            </a:r>
          </a:p>
          <a:p>
            <a:r>
              <a:rPr lang="en-US" sz="2000" dirty="0"/>
              <a:t>Old Python: exceptions can be strings</a:t>
            </a:r>
          </a:p>
          <a:p>
            <a:pPr lvl="1"/>
            <a:r>
              <a:rPr lang="en-US" sz="1800" dirty="0"/>
              <a:t>WATCH OUT: compared by object identity, not ==</a:t>
            </a:r>
          </a:p>
          <a:p>
            <a:r>
              <a:rPr lang="en-US" sz="2000" dirty="0"/>
              <a:t>Last caught exception info:</a:t>
            </a:r>
          </a:p>
          <a:p>
            <a:pPr lvl="1"/>
            <a:r>
              <a:rPr lang="en-US" sz="1600" dirty="0" err="1"/>
              <a:t>sys.exc_info</a:t>
            </a:r>
            <a:r>
              <a:rPr lang="en-US" sz="1600" dirty="0"/>
              <a:t>() == (</a:t>
            </a:r>
            <a:r>
              <a:rPr lang="en-US" sz="1600" dirty="0" err="1"/>
              <a:t>exc_type</a:t>
            </a:r>
            <a:r>
              <a:rPr lang="en-US" sz="1600" dirty="0"/>
              <a:t>, </a:t>
            </a:r>
            <a:r>
              <a:rPr lang="en-US" sz="1600" dirty="0" err="1"/>
              <a:t>exc_value</a:t>
            </a:r>
            <a:r>
              <a:rPr lang="en-US" sz="1600" dirty="0"/>
              <a:t>, </a:t>
            </a:r>
            <a:r>
              <a:rPr lang="en-US" sz="1600" dirty="0" err="1"/>
              <a:t>exc_traceback</a:t>
            </a:r>
            <a:r>
              <a:rPr lang="en-US" sz="1600" dirty="0"/>
              <a:t>)</a:t>
            </a:r>
            <a:endParaRPr lang="en-US" sz="1800" dirty="0"/>
          </a:p>
          <a:p>
            <a:r>
              <a:rPr lang="en-US" sz="2000" dirty="0"/>
              <a:t>Last uncaught exception (</a:t>
            </a:r>
            <a:r>
              <a:rPr lang="en-US" sz="2000" dirty="0" err="1"/>
              <a:t>traceback</a:t>
            </a:r>
            <a:r>
              <a:rPr lang="en-US" sz="2000" dirty="0"/>
              <a:t> printed):</a:t>
            </a:r>
          </a:p>
          <a:p>
            <a:pPr lvl="1"/>
            <a:r>
              <a:rPr lang="en-US" sz="1600" dirty="0" err="1"/>
              <a:t>sys.last_type</a:t>
            </a:r>
            <a:r>
              <a:rPr lang="en-US" sz="1600" dirty="0"/>
              <a:t>, </a:t>
            </a:r>
            <a:r>
              <a:rPr lang="en-US" sz="1600" dirty="0" err="1"/>
              <a:t>sys.last_value</a:t>
            </a:r>
            <a:r>
              <a:rPr lang="en-US" sz="1600" dirty="0"/>
              <a:t>, </a:t>
            </a:r>
            <a:r>
              <a:rPr lang="en-US" sz="1600" dirty="0" err="1"/>
              <a:t>sys.last_traceback</a:t>
            </a:r>
            <a:endParaRPr lang="en-US" sz="1600" dirty="0"/>
          </a:p>
          <a:p>
            <a:r>
              <a:rPr lang="en-US" sz="2000" dirty="0"/>
              <a:t>Printing exceptions: </a:t>
            </a:r>
            <a:r>
              <a:rPr lang="en-US" sz="2000" dirty="0" err="1"/>
              <a:t>traceback</a:t>
            </a:r>
            <a:r>
              <a:rPr lang="en-US" sz="2000" dirty="0"/>
              <a:t> module</a:t>
            </a:r>
          </a:p>
        </p:txBody>
      </p:sp>
    </p:spTree>
    <p:extLst>
      <p:ext uri="{BB962C8B-B14F-4D97-AF65-F5344CB8AC3E}">
        <p14:creationId xmlns:p14="http://schemas.microsoft.com/office/powerpoint/2010/main" val="1531089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dirty="0">
                <a:solidFill>
                  <a:srgbClr val="CD0000"/>
                </a:solidFill>
              </a:rPr>
              <a:t>File Objects</a:t>
            </a:r>
          </a:p>
        </p:txBody>
      </p:sp>
      <p:sp>
        <p:nvSpPr>
          <p:cNvPr id="145411" name="Rectangle 3"/>
          <p:cNvSpPr>
            <a:spLocks noGrp="1" noChangeArrowheads="1"/>
          </p:cNvSpPr>
          <p:nvPr>
            <p:ph type="body" idx="1"/>
          </p:nvPr>
        </p:nvSpPr>
        <p:spPr>
          <a:xfrm>
            <a:off x="1099457" y="1690688"/>
            <a:ext cx="10515600" cy="4351338"/>
          </a:xfrm>
        </p:spPr>
        <p:txBody>
          <a:bodyPr/>
          <a:lstStyle/>
          <a:p>
            <a:r>
              <a:rPr lang="en-US" sz="2000" dirty="0"/>
              <a:t>f = open(</a:t>
            </a:r>
            <a:r>
              <a:rPr lang="en-US" sz="2000" i="1" dirty="0"/>
              <a:t>filename</a:t>
            </a:r>
            <a:r>
              <a:rPr lang="en-US" sz="2000" dirty="0"/>
              <a:t>[, </a:t>
            </a:r>
            <a:r>
              <a:rPr lang="en-US" sz="2000" i="1" dirty="0"/>
              <a:t>mode</a:t>
            </a:r>
            <a:r>
              <a:rPr lang="en-US" sz="2000" dirty="0"/>
              <a:t>[, </a:t>
            </a:r>
            <a:r>
              <a:rPr lang="en-US" sz="2000" i="1" dirty="0" err="1"/>
              <a:t>buffersize</a:t>
            </a:r>
            <a:r>
              <a:rPr lang="en-US" sz="2000" dirty="0"/>
              <a:t>])</a:t>
            </a:r>
          </a:p>
          <a:p>
            <a:pPr lvl="1"/>
            <a:r>
              <a:rPr lang="en-US" sz="1800" dirty="0"/>
              <a:t>mode can be "r", "w", "a" (like C </a:t>
            </a:r>
            <a:r>
              <a:rPr lang="en-US" sz="1800" dirty="0" err="1"/>
              <a:t>stdio</a:t>
            </a:r>
            <a:r>
              <a:rPr lang="en-US" sz="1800" dirty="0"/>
              <a:t>); default "r"</a:t>
            </a:r>
          </a:p>
          <a:p>
            <a:pPr lvl="1"/>
            <a:r>
              <a:rPr lang="en-US" sz="1800" dirty="0"/>
              <a:t>append "b" for text translation mode</a:t>
            </a:r>
          </a:p>
          <a:p>
            <a:pPr lvl="1"/>
            <a:r>
              <a:rPr lang="en-US" sz="1800" dirty="0"/>
              <a:t>append "+" for read/write open</a:t>
            </a:r>
          </a:p>
          <a:p>
            <a:pPr lvl="1"/>
            <a:r>
              <a:rPr lang="en-US" sz="1800" dirty="0" err="1"/>
              <a:t>buffersize</a:t>
            </a:r>
            <a:r>
              <a:rPr lang="en-US" sz="1800" dirty="0"/>
              <a:t>: 0=</a:t>
            </a:r>
            <a:r>
              <a:rPr lang="en-US" sz="1800" dirty="0" err="1"/>
              <a:t>unbuffered</a:t>
            </a:r>
            <a:r>
              <a:rPr lang="en-US" sz="1800" dirty="0"/>
              <a:t>; 1=line-buffered; buffered</a:t>
            </a:r>
          </a:p>
          <a:p>
            <a:r>
              <a:rPr lang="en-US" sz="2000" dirty="0"/>
              <a:t>methods:</a:t>
            </a:r>
          </a:p>
          <a:p>
            <a:pPr lvl="1"/>
            <a:r>
              <a:rPr lang="en-US" sz="1800" dirty="0"/>
              <a:t>read([</a:t>
            </a:r>
            <a:r>
              <a:rPr lang="en-US" sz="1800" i="1" dirty="0" err="1"/>
              <a:t>nbytes</a:t>
            </a:r>
            <a:r>
              <a:rPr lang="en-US" sz="1800" dirty="0"/>
              <a:t>]), </a:t>
            </a:r>
            <a:r>
              <a:rPr lang="en-US" sz="1800" dirty="0" err="1"/>
              <a:t>readline</a:t>
            </a:r>
            <a:r>
              <a:rPr lang="en-US" sz="1800" dirty="0"/>
              <a:t>()</a:t>
            </a:r>
            <a:r>
              <a:rPr lang="en-US" sz="1800" i="1" dirty="0"/>
              <a:t>,</a:t>
            </a:r>
            <a:r>
              <a:rPr lang="en-US" sz="1800" dirty="0"/>
              <a:t> </a:t>
            </a:r>
            <a:r>
              <a:rPr lang="en-US" sz="1800" dirty="0" err="1"/>
              <a:t>readlines</a:t>
            </a:r>
            <a:r>
              <a:rPr lang="en-US" sz="1800" dirty="0"/>
              <a:t>()</a:t>
            </a:r>
          </a:p>
          <a:p>
            <a:pPr lvl="1"/>
            <a:r>
              <a:rPr lang="en-US" sz="1800" dirty="0"/>
              <a:t>write(</a:t>
            </a:r>
            <a:r>
              <a:rPr lang="en-US" sz="1800" i="1" dirty="0"/>
              <a:t>string</a:t>
            </a:r>
            <a:r>
              <a:rPr lang="en-US" sz="1800" dirty="0"/>
              <a:t>), </a:t>
            </a:r>
            <a:r>
              <a:rPr lang="en-US" sz="1800" dirty="0" err="1"/>
              <a:t>writelines</a:t>
            </a:r>
            <a:r>
              <a:rPr lang="en-US" sz="1800" dirty="0"/>
              <a:t>(</a:t>
            </a:r>
            <a:r>
              <a:rPr lang="en-US" sz="1800" i="1" dirty="0"/>
              <a:t>list</a:t>
            </a:r>
            <a:r>
              <a:rPr lang="en-US" sz="1800" dirty="0"/>
              <a:t>)</a:t>
            </a:r>
          </a:p>
          <a:p>
            <a:pPr lvl="1"/>
            <a:r>
              <a:rPr lang="en-US" sz="1800" dirty="0"/>
              <a:t>seek(</a:t>
            </a:r>
            <a:r>
              <a:rPr lang="en-US" sz="1800" i="1" dirty="0" err="1"/>
              <a:t>pos</a:t>
            </a:r>
            <a:r>
              <a:rPr lang="en-US" sz="1800" dirty="0"/>
              <a:t>[, </a:t>
            </a:r>
            <a:r>
              <a:rPr lang="en-US" sz="1800" i="1" dirty="0"/>
              <a:t>how</a:t>
            </a:r>
            <a:r>
              <a:rPr lang="en-US" sz="1800" dirty="0"/>
              <a:t>]), tell()</a:t>
            </a:r>
          </a:p>
          <a:p>
            <a:pPr lvl="1"/>
            <a:r>
              <a:rPr lang="en-US" sz="1800" dirty="0"/>
              <a:t>flush(), close()</a:t>
            </a:r>
          </a:p>
          <a:p>
            <a:pPr lvl="1"/>
            <a:r>
              <a:rPr lang="en-US" sz="1800" dirty="0" err="1"/>
              <a:t>fileno</a:t>
            </a:r>
            <a:r>
              <a:rPr lang="en-US" sz="1800" dirty="0"/>
              <a:t>()</a:t>
            </a:r>
          </a:p>
        </p:txBody>
      </p:sp>
    </p:spTree>
    <p:extLst>
      <p:ext uri="{BB962C8B-B14F-4D97-AF65-F5344CB8AC3E}">
        <p14:creationId xmlns:p14="http://schemas.microsoft.com/office/powerpoint/2010/main" val="2030040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title"/>
          </p:nvPr>
        </p:nvSpPr>
        <p:spPr>
          <a:xfrm>
            <a:off x="642257" y="453390"/>
            <a:ext cx="10515600" cy="1325563"/>
          </a:xfrm>
        </p:spPr>
        <p:txBody>
          <a:bodyPr/>
          <a:lstStyle/>
          <a:p>
            <a:r>
              <a:rPr lang="en-US" dirty="0">
                <a:solidFill>
                  <a:srgbClr val="CD0000"/>
                </a:solidFill>
              </a:rPr>
              <a:t>Standard Library</a:t>
            </a:r>
          </a:p>
        </p:txBody>
      </p:sp>
      <p:sp>
        <p:nvSpPr>
          <p:cNvPr id="144389" name="Rectangle 5"/>
          <p:cNvSpPr>
            <a:spLocks noGrp="1" noChangeArrowheads="1"/>
          </p:cNvSpPr>
          <p:nvPr>
            <p:ph type="body" idx="1"/>
          </p:nvPr>
        </p:nvSpPr>
        <p:spPr/>
        <p:txBody>
          <a:bodyPr/>
          <a:lstStyle/>
          <a:p>
            <a:pPr>
              <a:lnSpc>
                <a:spcPct val="90000"/>
              </a:lnSpc>
            </a:pPr>
            <a:r>
              <a:rPr lang="en-US" dirty="0">
                <a:latin typeface="+mj-lt"/>
              </a:rPr>
              <a:t>Core:</a:t>
            </a:r>
          </a:p>
          <a:p>
            <a:pPr lvl="1">
              <a:lnSpc>
                <a:spcPct val="90000"/>
              </a:lnSpc>
            </a:pPr>
            <a:r>
              <a:rPr lang="en-US" dirty="0" err="1">
                <a:latin typeface="+mj-lt"/>
              </a:rPr>
              <a:t>os</a:t>
            </a:r>
            <a:r>
              <a:rPr lang="en-US" dirty="0">
                <a:latin typeface="+mj-lt"/>
              </a:rPr>
              <a:t>, sys, string, </a:t>
            </a:r>
            <a:r>
              <a:rPr lang="en-US" dirty="0" err="1">
                <a:latin typeface="+mj-lt"/>
              </a:rPr>
              <a:t>getopt</a:t>
            </a:r>
            <a:r>
              <a:rPr lang="en-US" dirty="0">
                <a:latin typeface="+mj-lt"/>
              </a:rPr>
              <a:t>, </a:t>
            </a:r>
            <a:r>
              <a:rPr lang="en-US" dirty="0" err="1">
                <a:latin typeface="+mj-lt"/>
              </a:rPr>
              <a:t>StringIO</a:t>
            </a:r>
            <a:r>
              <a:rPr lang="en-US" dirty="0">
                <a:latin typeface="+mj-lt"/>
              </a:rPr>
              <a:t>, </a:t>
            </a:r>
            <a:r>
              <a:rPr lang="en-US" dirty="0" err="1">
                <a:latin typeface="+mj-lt"/>
              </a:rPr>
              <a:t>struct</a:t>
            </a:r>
            <a:r>
              <a:rPr lang="en-US" dirty="0">
                <a:latin typeface="+mj-lt"/>
              </a:rPr>
              <a:t>, pickle, ...</a:t>
            </a:r>
          </a:p>
          <a:p>
            <a:pPr>
              <a:lnSpc>
                <a:spcPct val="90000"/>
              </a:lnSpc>
            </a:pPr>
            <a:r>
              <a:rPr lang="en-US" dirty="0">
                <a:latin typeface="+mj-lt"/>
              </a:rPr>
              <a:t>Regular expressions:</a:t>
            </a:r>
          </a:p>
          <a:p>
            <a:pPr lvl="1">
              <a:lnSpc>
                <a:spcPct val="90000"/>
              </a:lnSpc>
            </a:pPr>
            <a:r>
              <a:rPr lang="en-US" dirty="0">
                <a:latin typeface="+mj-lt"/>
              </a:rPr>
              <a:t>re module; Perl-5 style patterns and matching rules</a:t>
            </a:r>
          </a:p>
          <a:p>
            <a:pPr>
              <a:lnSpc>
                <a:spcPct val="90000"/>
              </a:lnSpc>
            </a:pPr>
            <a:r>
              <a:rPr lang="en-US" dirty="0">
                <a:latin typeface="+mj-lt"/>
              </a:rPr>
              <a:t>Internet:</a:t>
            </a:r>
          </a:p>
          <a:p>
            <a:pPr lvl="1">
              <a:lnSpc>
                <a:spcPct val="90000"/>
              </a:lnSpc>
            </a:pPr>
            <a:r>
              <a:rPr lang="en-US" dirty="0">
                <a:latin typeface="+mj-lt"/>
              </a:rPr>
              <a:t>socket, rfc822, </a:t>
            </a:r>
            <a:r>
              <a:rPr lang="en-US" dirty="0" err="1">
                <a:latin typeface="+mj-lt"/>
              </a:rPr>
              <a:t>httplib</a:t>
            </a:r>
            <a:r>
              <a:rPr lang="en-US" dirty="0">
                <a:latin typeface="+mj-lt"/>
              </a:rPr>
              <a:t>, </a:t>
            </a:r>
            <a:r>
              <a:rPr lang="en-US" dirty="0" err="1">
                <a:latin typeface="+mj-lt"/>
              </a:rPr>
              <a:t>htmllib</a:t>
            </a:r>
            <a:r>
              <a:rPr lang="en-US" dirty="0">
                <a:latin typeface="+mj-lt"/>
              </a:rPr>
              <a:t>, </a:t>
            </a:r>
            <a:r>
              <a:rPr lang="en-US" dirty="0" err="1">
                <a:latin typeface="+mj-lt"/>
              </a:rPr>
              <a:t>ftplib</a:t>
            </a:r>
            <a:r>
              <a:rPr lang="en-US" dirty="0">
                <a:latin typeface="+mj-lt"/>
              </a:rPr>
              <a:t>, </a:t>
            </a:r>
            <a:r>
              <a:rPr lang="en-US" dirty="0" err="1">
                <a:latin typeface="+mj-lt"/>
              </a:rPr>
              <a:t>smtplib</a:t>
            </a:r>
            <a:r>
              <a:rPr lang="en-US" dirty="0">
                <a:latin typeface="+mj-lt"/>
              </a:rPr>
              <a:t>, ...</a:t>
            </a:r>
          </a:p>
          <a:p>
            <a:pPr>
              <a:lnSpc>
                <a:spcPct val="90000"/>
              </a:lnSpc>
            </a:pPr>
            <a:r>
              <a:rPr lang="en-US" dirty="0">
                <a:latin typeface="+mj-lt"/>
              </a:rPr>
              <a:t>Miscellaneous:</a:t>
            </a:r>
          </a:p>
          <a:p>
            <a:pPr lvl="1">
              <a:lnSpc>
                <a:spcPct val="90000"/>
              </a:lnSpc>
            </a:pPr>
            <a:r>
              <a:rPr lang="en-US" dirty="0" err="1">
                <a:latin typeface="+mj-lt"/>
              </a:rPr>
              <a:t>pdb</a:t>
            </a:r>
            <a:r>
              <a:rPr lang="en-US" dirty="0">
                <a:latin typeface="+mj-lt"/>
              </a:rPr>
              <a:t> (debugger), </a:t>
            </a:r>
            <a:r>
              <a:rPr lang="en-US" dirty="0" err="1">
                <a:latin typeface="+mj-lt"/>
              </a:rPr>
              <a:t>profile+pstats</a:t>
            </a:r>
            <a:endParaRPr lang="en-US" dirty="0">
              <a:latin typeface="+mj-lt"/>
            </a:endParaRPr>
          </a:p>
          <a:p>
            <a:pPr lvl="1">
              <a:lnSpc>
                <a:spcPct val="90000"/>
              </a:lnSpc>
            </a:pPr>
            <a:r>
              <a:rPr lang="en-US" dirty="0" err="1">
                <a:latin typeface="+mj-lt"/>
              </a:rPr>
              <a:t>Tkinter</a:t>
            </a:r>
            <a:r>
              <a:rPr lang="en-US" dirty="0">
                <a:latin typeface="+mj-lt"/>
              </a:rPr>
              <a:t> (</a:t>
            </a:r>
            <a:r>
              <a:rPr lang="en-US" dirty="0" err="1">
                <a:latin typeface="+mj-lt"/>
              </a:rPr>
              <a:t>Tcl</a:t>
            </a:r>
            <a:r>
              <a:rPr lang="en-US" dirty="0">
                <a:latin typeface="+mj-lt"/>
              </a:rPr>
              <a:t>/</a:t>
            </a:r>
            <a:r>
              <a:rPr lang="en-US" dirty="0" err="1">
                <a:latin typeface="+mj-lt"/>
              </a:rPr>
              <a:t>Tk</a:t>
            </a:r>
            <a:r>
              <a:rPr lang="en-US" dirty="0">
                <a:latin typeface="+mj-lt"/>
              </a:rPr>
              <a:t> interface), audio, *</a:t>
            </a:r>
            <a:r>
              <a:rPr lang="en-US" dirty="0" err="1">
                <a:latin typeface="+mj-lt"/>
              </a:rPr>
              <a:t>dbm</a:t>
            </a:r>
            <a:r>
              <a:rPr lang="en-US" dirty="0">
                <a:latin typeface="+mj-lt"/>
              </a:rPr>
              <a:t>, ...</a:t>
            </a:r>
          </a:p>
        </p:txBody>
      </p:sp>
    </p:spTree>
    <p:extLst>
      <p:ext uri="{BB962C8B-B14F-4D97-AF65-F5344CB8AC3E}">
        <p14:creationId xmlns:p14="http://schemas.microsoft.com/office/powerpoint/2010/main" val="112630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solidFill>
                  <a:srgbClr val="CD0000"/>
                </a:solidFill>
              </a:rPr>
              <a:t>Hello World</a:t>
            </a:r>
          </a:p>
        </p:txBody>
      </p:sp>
      <p:sp>
        <p:nvSpPr>
          <p:cNvPr id="3" name="Content Placeholder 2"/>
          <p:cNvSpPr>
            <a:spLocks noGrp="1"/>
          </p:cNvSpPr>
          <p:nvPr>
            <p:ph sz="half" idx="1"/>
          </p:nvPr>
        </p:nvSpPr>
        <p:spPr>
          <a:xfrm>
            <a:off x="1981199" y="1600201"/>
            <a:ext cx="6896793" cy="4525963"/>
          </a:xfrm>
        </p:spPr>
        <p:txBody>
          <a:bodyPr>
            <a:normAutofit/>
          </a:bodyPr>
          <a:lstStyle/>
          <a:p>
            <a:r>
              <a:rPr lang="en-US" dirty="0"/>
              <a:t>Hello World</a:t>
            </a:r>
          </a:p>
          <a:p>
            <a:pPr lvl="1">
              <a:buFont typeface="Arial" panose="020B0604020202020204" pitchFamily="34" charset="0"/>
              <a:buNone/>
            </a:pPr>
            <a:r>
              <a:rPr lang="en-US" dirty="0">
                <a:solidFill>
                  <a:srgbClr val="F79646"/>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 </a:t>
            </a:r>
            <a:r>
              <a:rPr lang="en-US" dirty="0">
                <a:solidFill>
                  <a:srgbClr val="9BBB59"/>
                </a:solidFill>
                <a:latin typeface="Courier New" panose="02070309020205020404" pitchFamily="49" charset="0"/>
                <a:cs typeface="Courier New" panose="02070309020205020404" pitchFamily="49" charset="0"/>
              </a:rPr>
              <a:t>“hello world”</a:t>
            </a:r>
          </a:p>
          <a:p>
            <a:r>
              <a:rPr lang="en-US" dirty="0">
                <a:cs typeface="Courier New" panose="02070309020205020404" pitchFamily="49" charset="0"/>
              </a:rPr>
              <a:t>Prints </a:t>
            </a:r>
            <a:r>
              <a:rPr lang="en-US" dirty="0">
                <a:solidFill>
                  <a:schemeClr val="accent1"/>
                </a:solidFill>
                <a:cs typeface="Courier New" panose="02070309020205020404" pitchFamily="49" charset="0"/>
              </a:rPr>
              <a:t>hello world </a:t>
            </a:r>
            <a:r>
              <a:rPr lang="en-US" dirty="0">
                <a:cs typeface="Courier New" panose="02070309020205020404" pitchFamily="49" charset="0"/>
              </a:rPr>
              <a:t>to standard out</a:t>
            </a:r>
          </a:p>
          <a:p>
            <a:pPr>
              <a:buFont typeface="Arial" panose="020B0604020202020204" pitchFamily="34" charset="0"/>
              <a:buNone/>
            </a:pPr>
            <a:endParaRPr lang="en-US" dirty="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5585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p:cNvSpPr>
            <a:spLocks noGrp="1" noChangeArrowheads="1"/>
          </p:cNvSpPr>
          <p:nvPr>
            <p:ph type="title"/>
          </p:nvPr>
        </p:nvSpPr>
        <p:spPr>
          <a:xfrm>
            <a:off x="642257" y="453390"/>
            <a:ext cx="10515600" cy="1325563"/>
          </a:xfrm>
        </p:spPr>
        <p:txBody>
          <a:bodyPr/>
          <a:lstStyle/>
          <a:p>
            <a:r>
              <a:rPr lang="en-US" dirty="0">
                <a:solidFill>
                  <a:srgbClr val="CD0000"/>
                </a:solidFill>
              </a:rPr>
              <a:t>Standard Library</a:t>
            </a:r>
          </a:p>
        </p:txBody>
      </p:sp>
      <p:sp>
        <p:nvSpPr>
          <p:cNvPr id="144389" name="Rectangle 5"/>
          <p:cNvSpPr>
            <a:spLocks noGrp="1" noChangeArrowheads="1"/>
          </p:cNvSpPr>
          <p:nvPr>
            <p:ph type="body" idx="1"/>
          </p:nvPr>
        </p:nvSpPr>
        <p:spPr/>
        <p:txBody>
          <a:bodyPr/>
          <a:lstStyle/>
          <a:p>
            <a:r>
              <a:rPr lang="en-US" dirty="0">
                <a:latin typeface="+mj-lt"/>
                <a:hlinkClick r:id="rId2"/>
              </a:rPr>
              <a:t>https://docs.python.org/2/library/index.html</a:t>
            </a:r>
            <a:endParaRPr lang="en-US" dirty="0">
              <a:latin typeface="+mj-lt"/>
            </a:endParaRPr>
          </a:p>
          <a:p>
            <a:pPr marL="0" indent="0">
              <a:buNone/>
            </a:pPr>
            <a:endParaRPr lang="en-US" dirty="0">
              <a:latin typeface="+mj-lt"/>
            </a:endParaRPr>
          </a:p>
          <a:p>
            <a:pPr marL="0" indent="0">
              <a:buNone/>
            </a:pPr>
            <a:r>
              <a:rPr lang="en-US" dirty="0">
                <a:latin typeface="+mj-lt"/>
              </a:rPr>
              <a:t>The Python Standard Library</a:t>
            </a:r>
          </a:p>
          <a:p>
            <a:r>
              <a:rPr lang="en-US" dirty="0">
                <a:latin typeface="+mj-lt"/>
              </a:rPr>
              <a:t>While </a:t>
            </a:r>
            <a:r>
              <a:rPr lang="en-US" i="1" dirty="0">
                <a:latin typeface="+mj-lt"/>
                <a:hlinkClick r:id="rId3"/>
              </a:rPr>
              <a:t>The Python Language Reference</a:t>
            </a:r>
            <a:r>
              <a:rPr lang="en-US" dirty="0">
                <a:latin typeface="+mj-lt"/>
              </a:rPr>
              <a:t> describes the exact syntax and semantics of the Python language, this library reference manual describes the standard library that is distributed with Python. It also describes some of the optional components that are commonly included in Python distributions</a:t>
            </a:r>
          </a:p>
          <a:p>
            <a:endParaRPr lang="en-US" dirty="0">
              <a:latin typeface="+mj-lt"/>
            </a:endParaRP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024637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90006" y="338999"/>
            <a:ext cx="10515600" cy="1325563"/>
          </a:xfrm>
        </p:spPr>
        <p:txBody>
          <a:bodyPr/>
          <a:lstStyle/>
          <a:p>
            <a:r>
              <a:rPr lang="en-US" dirty="0">
                <a:solidFill>
                  <a:srgbClr val="CD0000"/>
                </a:solidFill>
              </a:rPr>
              <a:t>Classes</a:t>
            </a:r>
          </a:p>
        </p:txBody>
      </p:sp>
      <p:sp>
        <p:nvSpPr>
          <p:cNvPr id="68611" name="Rectangle 3"/>
          <p:cNvSpPr>
            <a:spLocks noGrp="1" noChangeArrowheads="1"/>
          </p:cNvSpPr>
          <p:nvPr>
            <p:ph type="body" idx="1"/>
          </p:nvPr>
        </p:nvSpPr>
        <p:spPr/>
        <p:txBody>
          <a:bodyPr/>
          <a:lstStyle/>
          <a:p>
            <a:pPr>
              <a:buFontTx/>
              <a:buNone/>
            </a:pPr>
            <a:r>
              <a:rPr lang="en-US" sz="2000" dirty="0"/>
              <a:t>class </a:t>
            </a:r>
            <a:r>
              <a:rPr lang="en-US" sz="2000" i="1" dirty="0"/>
              <a:t>name</a:t>
            </a:r>
            <a:r>
              <a:rPr lang="en-US" sz="2000" dirty="0"/>
              <a:t>:</a:t>
            </a:r>
          </a:p>
          <a:p>
            <a:pPr>
              <a:buFontTx/>
              <a:buNone/>
            </a:pPr>
            <a:r>
              <a:rPr lang="en-US" sz="2000" dirty="0"/>
              <a:t>    "</a:t>
            </a:r>
            <a:r>
              <a:rPr lang="en-US" sz="2000" i="1" dirty="0"/>
              <a:t>documentation</a:t>
            </a:r>
            <a:r>
              <a:rPr lang="en-US" sz="2000" dirty="0"/>
              <a:t>"</a:t>
            </a:r>
          </a:p>
          <a:p>
            <a:pPr>
              <a:buFontTx/>
              <a:buNone/>
            </a:pPr>
            <a:r>
              <a:rPr lang="en-US" sz="2000" dirty="0"/>
              <a:t>    </a:t>
            </a:r>
            <a:r>
              <a:rPr lang="en-US" sz="2000" i="1" dirty="0"/>
              <a:t>statements</a:t>
            </a:r>
            <a:endParaRPr lang="en-US" sz="2000" dirty="0"/>
          </a:p>
          <a:p>
            <a:pPr>
              <a:buFontTx/>
              <a:buNone/>
            </a:pPr>
            <a:r>
              <a:rPr lang="en-US" sz="2000" dirty="0"/>
              <a:t>-or-</a:t>
            </a:r>
          </a:p>
          <a:p>
            <a:pPr>
              <a:buFontTx/>
              <a:buNone/>
            </a:pPr>
            <a:r>
              <a:rPr lang="en-US" sz="2000" dirty="0"/>
              <a:t>class </a:t>
            </a:r>
            <a:r>
              <a:rPr lang="en-US" sz="2000" i="1" dirty="0"/>
              <a:t>name</a:t>
            </a:r>
            <a:r>
              <a:rPr lang="en-US" sz="2000" dirty="0"/>
              <a:t>(</a:t>
            </a:r>
            <a:r>
              <a:rPr lang="en-US" sz="2000" i="1" dirty="0"/>
              <a:t>base1</a:t>
            </a:r>
            <a:r>
              <a:rPr lang="en-US" sz="2000" dirty="0"/>
              <a:t>, </a:t>
            </a:r>
            <a:r>
              <a:rPr lang="en-US" sz="2000" i="1" dirty="0"/>
              <a:t>base2</a:t>
            </a:r>
            <a:r>
              <a:rPr lang="en-US" sz="2000" dirty="0"/>
              <a:t>, ...):</a:t>
            </a:r>
          </a:p>
          <a:p>
            <a:pPr>
              <a:buFontTx/>
              <a:buNone/>
            </a:pPr>
            <a:r>
              <a:rPr lang="en-US" sz="2000" dirty="0"/>
              <a:t>    </a:t>
            </a:r>
            <a:r>
              <a:rPr lang="en-US" sz="2000" i="1" dirty="0"/>
              <a:t>...</a:t>
            </a:r>
            <a:endParaRPr lang="en-US" sz="2000" dirty="0"/>
          </a:p>
          <a:p>
            <a:pPr>
              <a:buFontTx/>
              <a:buNone/>
            </a:pPr>
            <a:r>
              <a:rPr lang="en-US" sz="2000" dirty="0"/>
              <a:t>Most, </a:t>
            </a:r>
            <a:r>
              <a:rPr lang="en-US" sz="2000" i="1" dirty="0"/>
              <a:t>statements</a:t>
            </a:r>
            <a:r>
              <a:rPr lang="en-US" sz="2000" dirty="0"/>
              <a:t> are method definitions:</a:t>
            </a:r>
          </a:p>
          <a:p>
            <a:pPr>
              <a:buFontTx/>
              <a:buNone/>
            </a:pPr>
            <a:r>
              <a:rPr lang="en-US" sz="2000" dirty="0"/>
              <a:t>    </a:t>
            </a:r>
            <a:r>
              <a:rPr lang="en-US" sz="2000" dirty="0" err="1"/>
              <a:t>def</a:t>
            </a:r>
            <a:r>
              <a:rPr lang="en-US" sz="2000" dirty="0"/>
              <a:t> </a:t>
            </a:r>
            <a:r>
              <a:rPr lang="en-US" sz="2000" i="1" dirty="0"/>
              <a:t>name</a:t>
            </a:r>
            <a:r>
              <a:rPr lang="en-US" sz="2000" dirty="0"/>
              <a:t>(self, </a:t>
            </a:r>
            <a:r>
              <a:rPr lang="en-US" sz="2000" i="1" dirty="0"/>
              <a:t>arg1</a:t>
            </a:r>
            <a:r>
              <a:rPr lang="en-US" sz="2000" dirty="0"/>
              <a:t>, </a:t>
            </a:r>
            <a:r>
              <a:rPr lang="en-US" sz="2000" i="1" dirty="0"/>
              <a:t>arg2</a:t>
            </a:r>
            <a:r>
              <a:rPr lang="en-US" sz="2000" dirty="0"/>
              <a:t>, ...):</a:t>
            </a:r>
          </a:p>
          <a:p>
            <a:pPr>
              <a:buFontTx/>
              <a:buNone/>
            </a:pPr>
            <a:r>
              <a:rPr lang="en-US" sz="2000" dirty="0"/>
              <a:t>        </a:t>
            </a:r>
            <a:r>
              <a:rPr lang="en-US" sz="2000" i="1" dirty="0"/>
              <a:t>...</a:t>
            </a:r>
            <a:endParaRPr lang="en-US" sz="2000" dirty="0"/>
          </a:p>
          <a:p>
            <a:pPr>
              <a:buFontTx/>
              <a:buNone/>
            </a:pPr>
            <a:r>
              <a:rPr lang="en-US" sz="2000" dirty="0"/>
              <a:t>May also be </a:t>
            </a:r>
            <a:r>
              <a:rPr lang="en-US" sz="2000" i="1" dirty="0"/>
              <a:t>class variable</a:t>
            </a:r>
            <a:r>
              <a:rPr lang="en-US" sz="2000" dirty="0"/>
              <a:t> assignments</a:t>
            </a:r>
          </a:p>
        </p:txBody>
      </p:sp>
    </p:spTree>
    <p:extLst>
      <p:ext uri="{BB962C8B-B14F-4D97-AF65-F5344CB8AC3E}">
        <p14:creationId xmlns:p14="http://schemas.microsoft.com/office/powerpoint/2010/main" val="1464493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solidFill>
                  <a:srgbClr val="CD0000"/>
                </a:solidFill>
              </a:rPr>
              <a:t>Example Class</a:t>
            </a:r>
          </a:p>
        </p:txBody>
      </p:sp>
      <p:sp>
        <p:nvSpPr>
          <p:cNvPr id="21507" name="Rectangle 3"/>
          <p:cNvSpPr>
            <a:spLocks noGrp="1" noChangeArrowheads="1"/>
          </p:cNvSpPr>
          <p:nvPr>
            <p:ph type="body" idx="1"/>
          </p:nvPr>
        </p:nvSpPr>
        <p:spPr/>
        <p:txBody>
          <a:bodyPr>
            <a:normAutofit fontScale="92500" lnSpcReduction="20000"/>
          </a:bodyPr>
          <a:lstStyle/>
          <a:p>
            <a:pPr>
              <a:lnSpc>
                <a:spcPct val="90000"/>
              </a:lnSpc>
              <a:buFontTx/>
              <a:buNone/>
            </a:pPr>
            <a:r>
              <a:rPr lang="en-US" sz="1800"/>
              <a:t>class Stack:</a:t>
            </a:r>
          </a:p>
          <a:p>
            <a:pPr>
              <a:lnSpc>
                <a:spcPct val="90000"/>
              </a:lnSpc>
              <a:buFontTx/>
              <a:buNone/>
            </a:pPr>
            <a:r>
              <a:rPr lang="en-US" sz="1800"/>
              <a:t>    "A well-known data structure…"</a:t>
            </a:r>
          </a:p>
          <a:p>
            <a:pPr>
              <a:lnSpc>
                <a:spcPct val="130000"/>
              </a:lnSpc>
              <a:buFontTx/>
              <a:buNone/>
            </a:pPr>
            <a:r>
              <a:rPr lang="en-US" sz="1800"/>
              <a:t>    def __init__(self):		# constructor</a:t>
            </a:r>
          </a:p>
          <a:p>
            <a:pPr>
              <a:lnSpc>
                <a:spcPct val="90000"/>
              </a:lnSpc>
              <a:buFontTx/>
              <a:buNone/>
            </a:pPr>
            <a:r>
              <a:rPr lang="en-US" sz="1800"/>
              <a:t>        self.items = []</a:t>
            </a:r>
          </a:p>
          <a:p>
            <a:pPr>
              <a:lnSpc>
                <a:spcPct val="130000"/>
              </a:lnSpc>
              <a:buFontTx/>
              <a:buNone/>
            </a:pPr>
            <a:r>
              <a:rPr lang="en-US" sz="1800"/>
              <a:t>    def push(self, x):</a:t>
            </a:r>
          </a:p>
          <a:p>
            <a:pPr>
              <a:lnSpc>
                <a:spcPct val="90000"/>
              </a:lnSpc>
              <a:buFontTx/>
              <a:buNone/>
            </a:pPr>
            <a:r>
              <a:rPr lang="en-US" sz="1800"/>
              <a:t>        self.items.append(x)	# the sky is the limit</a:t>
            </a:r>
          </a:p>
          <a:p>
            <a:pPr>
              <a:lnSpc>
                <a:spcPct val="130000"/>
              </a:lnSpc>
              <a:buFontTx/>
              <a:buNone/>
            </a:pPr>
            <a:r>
              <a:rPr lang="en-US" sz="1800"/>
              <a:t>    def pop(self):</a:t>
            </a:r>
          </a:p>
          <a:p>
            <a:pPr>
              <a:lnSpc>
                <a:spcPct val="90000"/>
              </a:lnSpc>
              <a:buFontTx/>
              <a:buNone/>
            </a:pPr>
            <a:r>
              <a:rPr lang="en-US" sz="1800"/>
              <a:t>        x = self.items[-1]		# what happens if it’s empty?</a:t>
            </a:r>
          </a:p>
          <a:p>
            <a:pPr>
              <a:lnSpc>
                <a:spcPct val="90000"/>
              </a:lnSpc>
              <a:buFontTx/>
              <a:buNone/>
            </a:pPr>
            <a:r>
              <a:rPr lang="en-US" sz="1800"/>
              <a:t>        del self.items[-1]</a:t>
            </a:r>
          </a:p>
          <a:p>
            <a:pPr>
              <a:lnSpc>
                <a:spcPct val="90000"/>
              </a:lnSpc>
              <a:buFontTx/>
              <a:buNone/>
            </a:pPr>
            <a:r>
              <a:rPr lang="en-US" sz="1800"/>
              <a:t>        return x</a:t>
            </a:r>
          </a:p>
          <a:p>
            <a:pPr>
              <a:lnSpc>
                <a:spcPct val="130000"/>
              </a:lnSpc>
              <a:buFontTx/>
              <a:buNone/>
            </a:pPr>
            <a:r>
              <a:rPr lang="en-US" sz="1800"/>
              <a:t>    def empty(self):</a:t>
            </a:r>
          </a:p>
          <a:p>
            <a:pPr>
              <a:lnSpc>
                <a:spcPct val="90000"/>
              </a:lnSpc>
              <a:buFontTx/>
              <a:buNone/>
            </a:pPr>
            <a:r>
              <a:rPr lang="en-US" sz="1800"/>
              <a:t>        return len(self.items) == 0	# Boolean result</a:t>
            </a:r>
          </a:p>
        </p:txBody>
      </p:sp>
    </p:spTree>
    <p:extLst>
      <p:ext uri="{BB962C8B-B14F-4D97-AF65-F5344CB8AC3E}">
        <p14:creationId xmlns:p14="http://schemas.microsoft.com/office/powerpoint/2010/main" val="4224150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solidFill>
                  <a:srgbClr val="CD0000"/>
                </a:solidFill>
              </a:rPr>
              <a:t>Using Classes</a:t>
            </a:r>
          </a:p>
        </p:txBody>
      </p:sp>
      <p:sp>
        <p:nvSpPr>
          <p:cNvPr id="86019" name="Rectangle 3"/>
          <p:cNvSpPr>
            <a:spLocks noGrp="1" noChangeArrowheads="1"/>
          </p:cNvSpPr>
          <p:nvPr>
            <p:ph type="body" idx="1"/>
          </p:nvPr>
        </p:nvSpPr>
        <p:spPr/>
        <p:txBody>
          <a:bodyPr/>
          <a:lstStyle/>
          <a:p>
            <a:r>
              <a:rPr lang="en-US" sz="2000"/>
              <a:t>To create an instance, simply call the class object:</a:t>
            </a:r>
            <a:endParaRPr lang="en-US" sz="1600"/>
          </a:p>
          <a:p>
            <a:pPr lvl="2">
              <a:buFontTx/>
              <a:buNone/>
            </a:pPr>
            <a:r>
              <a:rPr lang="en-US" sz="1600"/>
              <a:t>x = Stack()	# no 'new' operator!</a:t>
            </a:r>
          </a:p>
          <a:p>
            <a:pPr>
              <a:buFontTx/>
              <a:buNone/>
            </a:pPr>
            <a:endParaRPr lang="en-US" sz="1600"/>
          </a:p>
          <a:p>
            <a:r>
              <a:rPr lang="en-US" sz="2000"/>
              <a:t>To use methods of the instance, call using dot notation:</a:t>
            </a:r>
            <a:endParaRPr lang="en-US" sz="1600"/>
          </a:p>
          <a:p>
            <a:pPr lvl="2">
              <a:buFontTx/>
              <a:buNone/>
            </a:pPr>
            <a:r>
              <a:rPr lang="en-US" sz="1600"/>
              <a:t>x.empty()	# -&gt; 1</a:t>
            </a:r>
          </a:p>
          <a:p>
            <a:pPr lvl="2">
              <a:buFontTx/>
              <a:buNone/>
            </a:pPr>
            <a:r>
              <a:rPr lang="en-US" sz="1600"/>
              <a:t>x.push(1)			# [1]</a:t>
            </a:r>
          </a:p>
          <a:p>
            <a:pPr lvl="2">
              <a:buFontTx/>
              <a:buNone/>
            </a:pPr>
            <a:r>
              <a:rPr lang="en-US" sz="1600"/>
              <a:t>x.empty()	# -&gt; 0</a:t>
            </a:r>
          </a:p>
          <a:p>
            <a:pPr lvl="2">
              <a:buFontTx/>
              <a:buNone/>
            </a:pPr>
            <a:r>
              <a:rPr lang="en-US" sz="1600"/>
              <a:t>x.push("hello")			# [1, "hello"]</a:t>
            </a:r>
          </a:p>
          <a:p>
            <a:pPr lvl="2">
              <a:buFontTx/>
              <a:buNone/>
            </a:pPr>
            <a:r>
              <a:rPr lang="en-US" sz="1600"/>
              <a:t>x.pop()		# -&gt; "hello"	# [1]</a:t>
            </a:r>
          </a:p>
          <a:p>
            <a:pPr>
              <a:buFontTx/>
              <a:buNone/>
            </a:pPr>
            <a:endParaRPr lang="en-US" sz="1600"/>
          </a:p>
          <a:p>
            <a:r>
              <a:rPr lang="en-US" sz="2000"/>
              <a:t>To inspect instance variables, use dot notation:</a:t>
            </a:r>
            <a:endParaRPr lang="en-US" sz="1600"/>
          </a:p>
          <a:p>
            <a:pPr lvl="2">
              <a:buFontTx/>
              <a:buNone/>
            </a:pPr>
            <a:r>
              <a:rPr lang="en-US" sz="1600"/>
              <a:t>x.items		# -&gt; [1]</a:t>
            </a:r>
          </a:p>
        </p:txBody>
      </p:sp>
    </p:spTree>
    <p:extLst>
      <p:ext uri="{BB962C8B-B14F-4D97-AF65-F5344CB8AC3E}">
        <p14:creationId xmlns:p14="http://schemas.microsoft.com/office/powerpoint/2010/main" val="979876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err="1">
                <a:solidFill>
                  <a:srgbClr val="CD0000"/>
                </a:solidFill>
              </a:rPr>
              <a:t>Subclassing</a:t>
            </a:r>
            <a:endParaRPr lang="en-US" dirty="0">
              <a:solidFill>
                <a:srgbClr val="CD0000"/>
              </a:solidFill>
            </a:endParaRPr>
          </a:p>
        </p:txBody>
      </p:sp>
      <p:sp>
        <p:nvSpPr>
          <p:cNvPr id="87043" name="Rectangle 3"/>
          <p:cNvSpPr>
            <a:spLocks noGrp="1" noChangeArrowheads="1"/>
          </p:cNvSpPr>
          <p:nvPr>
            <p:ph type="body" idx="1"/>
          </p:nvPr>
        </p:nvSpPr>
        <p:spPr/>
        <p:txBody>
          <a:bodyPr/>
          <a:lstStyle/>
          <a:p>
            <a:pPr>
              <a:buFontTx/>
              <a:buNone/>
            </a:pPr>
            <a:r>
              <a:rPr lang="en-US" sz="1600"/>
              <a:t>class FancyStack(Stack):</a:t>
            </a:r>
          </a:p>
          <a:p>
            <a:pPr>
              <a:buFontTx/>
              <a:buNone/>
            </a:pPr>
            <a:r>
              <a:rPr lang="en-US" sz="1600"/>
              <a:t>    "stack with added ability to inspect inferior stack items"</a:t>
            </a:r>
          </a:p>
          <a:p>
            <a:pPr>
              <a:buFontTx/>
              <a:buNone/>
            </a:pPr>
            <a:endParaRPr lang="en-US" sz="1600"/>
          </a:p>
          <a:p>
            <a:pPr>
              <a:buFontTx/>
              <a:buNone/>
            </a:pPr>
            <a:r>
              <a:rPr lang="en-US" sz="1600"/>
              <a:t>    def peek(self, n):</a:t>
            </a:r>
          </a:p>
          <a:p>
            <a:pPr>
              <a:buFontTx/>
              <a:buNone/>
            </a:pPr>
            <a:r>
              <a:rPr lang="en-US" sz="1600"/>
              <a:t>        "peek(0) returns top; peek(-1) returns item below that; etc."</a:t>
            </a:r>
          </a:p>
          <a:p>
            <a:pPr>
              <a:buFontTx/>
              <a:buNone/>
            </a:pPr>
            <a:r>
              <a:rPr lang="en-US" sz="1600"/>
              <a:t>        size = len(self.items)</a:t>
            </a:r>
          </a:p>
          <a:p>
            <a:pPr>
              <a:buFontTx/>
              <a:buNone/>
            </a:pPr>
            <a:r>
              <a:rPr lang="en-US" sz="1600"/>
              <a:t>        assert 0 &lt;= n &lt; size			# test precondition</a:t>
            </a:r>
          </a:p>
          <a:p>
            <a:pPr>
              <a:buFontTx/>
              <a:buNone/>
            </a:pPr>
            <a:r>
              <a:rPr lang="en-US" sz="1600"/>
              <a:t>        return self.items[size-1-n]</a:t>
            </a:r>
          </a:p>
        </p:txBody>
      </p:sp>
    </p:spTree>
    <p:extLst>
      <p:ext uri="{BB962C8B-B14F-4D97-AF65-F5344CB8AC3E}">
        <p14:creationId xmlns:p14="http://schemas.microsoft.com/office/powerpoint/2010/main" val="8654618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err="1">
                <a:solidFill>
                  <a:srgbClr val="CD0000"/>
                </a:solidFill>
              </a:rPr>
              <a:t>Subclassing</a:t>
            </a:r>
            <a:r>
              <a:rPr lang="en-US" dirty="0">
                <a:solidFill>
                  <a:srgbClr val="CD0000"/>
                </a:solidFill>
              </a:rPr>
              <a:t> (2)</a:t>
            </a:r>
          </a:p>
        </p:txBody>
      </p:sp>
      <p:sp>
        <p:nvSpPr>
          <p:cNvPr id="88067" name="Rectangle 3"/>
          <p:cNvSpPr>
            <a:spLocks noGrp="1" noChangeArrowheads="1"/>
          </p:cNvSpPr>
          <p:nvPr>
            <p:ph type="body" idx="1"/>
          </p:nvPr>
        </p:nvSpPr>
        <p:spPr/>
        <p:txBody>
          <a:bodyPr/>
          <a:lstStyle/>
          <a:p>
            <a:pPr>
              <a:buFontTx/>
              <a:buNone/>
            </a:pPr>
            <a:r>
              <a:rPr lang="en-US" sz="1600"/>
              <a:t>class LimitedStack(FancyStack):</a:t>
            </a:r>
          </a:p>
          <a:p>
            <a:pPr>
              <a:buFontTx/>
              <a:buNone/>
            </a:pPr>
            <a:r>
              <a:rPr lang="en-US" sz="1600"/>
              <a:t>    "fancy stack with limit on stack size"</a:t>
            </a:r>
          </a:p>
          <a:p>
            <a:pPr>
              <a:buFontTx/>
              <a:buNone/>
            </a:pPr>
            <a:endParaRPr lang="en-US" sz="1600"/>
          </a:p>
          <a:p>
            <a:pPr>
              <a:buFontTx/>
              <a:buNone/>
            </a:pPr>
            <a:r>
              <a:rPr lang="en-US" sz="1600"/>
              <a:t>    def __init__(self, limit):</a:t>
            </a:r>
          </a:p>
          <a:p>
            <a:pPr>
              <a:buFontTx/>
              <a:buNone/>
            </a:pPr>
            <a:r>
              <a:rPr lang="en-US" sz="1600"/>
              <a:t>        self.limit = limit</a:t>
            </a:r>
          </a:p>
          <a:p>
            <a:pPr>
              <a:buFontTx/>
              <a:buNone/>
            </a:pPr>
            <a:r>
              <a:rPr lang="en-US" sz="1600"/>
              <a:t>        FancyStack.__init__(self)		# base class constructor</a:t>
            </a:r>
          </a:p>
          <a:p>
            <a:pPr>
              <a:buFontTx/>
              <a:buNone/>
            </a:pPr>
            <a:endParaRPr lang="en-US" sz="1600"/>
          </a:p>
          <a:p>
            <a:pPr>
              <a:buFontTx/>
              <a:buNone/>
            </a:pPr>
            <a:r>
              <a:rPr lang="en-US" sz="1600"/>
              <a:t>    def push(self, x):</a:t>
            </a:r>
          </a:p>
          <a:p>
            <a:pPr>
              <a:buFontTx/>
              <a:buNone/>
            </a:pPr>
            <a:r>
              <a:rPr lang="en-US" sz="1600"/>
              <a:t>        assert len(self.items) &lt; self.limit</a:t>
            </a:r>
          </a:p>
          <a:p>
            <a:pPr>
              <a:buFontTx/>
              <a:buNone/>
            </a:pPr>
            <a:r>
              <a:rPr lang="en-US" sz="1600"/>
              <a:t>        FancyStack.push(self, x)		# "super" method call</a:t>
            </a:r>
          </a:p>
        </p:txBody>
      </p:sp>
    </p:spTree>
    <p:extLst>
      <p:ext uri="{BB962C8B-B14F-4D97-AF65-F5344CB8AC3E}">
        <p14:creationId xmlns:p14="http://schemas.microsoft.com/office/powerpoint/2010/main" val="187609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US" dirty="0">
                <a:solidFill>
                  <a:srgbClr val="CD0000"/>
                </a:solidFill>
              </a:rPr>
              <a:t>Class / Instance Variables</a:t>
            </a:r>
          </a:p>
        </p:txBody>
      </p:sp>
      <p:sp>
        <p:nvSpPr>
          <p:cNvPr id="97283" name="Rectangle 3"/>
          <p:cNvSpPr>
            <a:spLocks noGrp="1" noChangeArrowheads="1"/>
          </p:cNvSpPr>
          <p:nvPr>
            <p:ph type="body" idx="1"/>
          </p:nvPr>
        </p:nvSpPr>
        <p:spPr>
          <a:xfrm>
            <a:off x="2209800" y="1981200"/>
            <a:ext cx="8153400" cy="4114800"/>
          </a:xfrm>
        </p:spPr>
        <p:txBody>
          <a:bodyPr/>
          <a:lstStyle/>
          <a:p>
            <a:pPr>
              <a:buFontTx/>
              <a:buNone/>
            </a:pPr>
            <a:r>
              <a:rPr lang="en-US" sz="1800"/>
              <a:t>class Connection:</a:t>
            </a:r>
          </a:p>
          <a:p>
            <a:pPr>
              <a:buFontTx/>
              <a:buNone/>
            </a:pPr>
            <a:r>
              <a:rPr lang="en-US" sz="1800" i="1"/>
              <a:t>    verbose = 0				# class variable</a:t>
            </a:r>
          </a:p>
          <a:p>
            <a:pPr>
              <a:buFontTx/>
              <a:buNone/>
            </a:pPr>
            <a:r>
              <a:rPr lang="en-US" sz="1800"/>
              <a:t>    def __init__(self, host):</a:t>
            </a:r>
          </a:p>
          <a:p>
            <a:pPr>
              <a:buFontTx/>
              <a:buNone/>
            </a:pPr>
            <a:r>
              <a:rPr lang="en-US" sz="1800"/>
              <a:t>        self.host = host			# instance variable</a:t>
            </a:r>
          </a:p>
          <a:p>
            <a:pPr>
              <a:buFontTx/>
              <a:buNone/>
            </a:pPr>
            <a:r>
              <a:rPr lang="en-US" sz="1800"/>
              <a:t>    def debug(self, v):</a:t>
            </a:r>
          </a:p>
          <a:p>
            <a:pPr>
              <a:buFontTx/>
              <a:buNone/>
            </a:pPr>
            <a:r>
              <a:rPr lang="en-US" sz="1800" i="1"/>
              <a:t>        self.verbose = v			# make instance variable!</a:t>
            </a:r>
          </a:p>
          <a:p>
            <a:pPr>
              <a:buFontTx/>
              <a:buNone/>
            </a:pPr>
            <a:r>
              <a:rPr lang="en-US" sz="1800"/>
              <a:t>    def connect(self):</a:t>
            </a:r>
          </a:p>
          <a:p>
            <a:pPr>
              <a:buFontTx/>
              <a:buNone/>
            </a:pPr>
            <a:r>
              <a:rPr lang="en-US" sz="1800"/>
              <a:t>        if </a:t>
            </a:r>
            <a:r>
              <a:rPr lang="en-US" sz="1800" i="1"/>
              <a:t>self.verbose</a:t>
            </a:r>
            <a:r>
              <a:rPr lang="en-US" sz="1800"/>
              <a:t>:			</a:t>
            </a:r>
            <a:r>
              <a:rPr lang="en-US" sz="1800" i="1"/>
              <a:t># class or instance variable?</a:t>
            </a:r>
          </a:p>
          <a:p>
            <a:pPr>
              <a:buFontTx/>
              <a:buNone/>
            </a:pPr>
            <a:r>
              <a:rPr lang="en-US" sz="1800"/>
              <a:t>            print "connecting to", self.host</a:t>
            </a:r>
          </a:p>
        </p:txBody>
      </p:sp>
    </p:spTree>
    <p:extLst>
      <p:ext uri="{BB962C8B-B14F-4D97-AF65-F5344CB8AC3E}">
        <p14:creationId xmlns:p14="http://schemas.microsoft.com/office/powerpoint/2010/main" val="3167080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a:solidFill>
                  <a:srgbClr val="CD0000"/>
                </a:solidFill>
              </a:rPr>
              <a:t>Instance Variable Rules</a:t>
            </a:r>
          </a:p>
        </p:txBody>
      </p:sp>
      <p:sp>
        <p:nvSpPr>
          <p:cNvPr id="98307" name="Rectangle 3"/>
          <p:cNvSpPr>
            <a:spLocks noGrp="1" noChangeArrowheads="1"/>
          </p:cNvSpPr>
          <p:nvPr>
            <p:ph type="body" idx="1"/>
          </p:nvPr>
        </p:nvSpPr>
        <p:spPr>
          <a:xfrm>
            <a:off x="1060268" y="1690688"/>
            <a:ext cx="10515600" cy="4351338"/>
          </a:xfrm>
        </p:spPr>
        <p:txBody>
          <a:bodyPr/>
          <a:lstStyle/>
          <a:p>
            <a:r>
              <a:rPr lang="en-US" dirty="0">
                <a:latin typeface="+mj-lt"/>
              </a:rPr>
              <a:t>On use via instance (</a:t>
            </a:r>
            <a:r>
              <a:rPr lang="en-US" dirty="0" err="1">
                <a:latin typeface="+mj-lt"/>
              </a:rPr>
              <a:t>self.x</a:t>
            </a:r>
            <a:r>
              <a:rPr lang="en-US" dirty="0">
                <a:latin typeface="+mj-lt"/>
              </a:rPr>
              <a:t>), search order:</a:t>
            </a:r>
          </a:p>
          <a:p>
            <a:pPr lvl="1"/>
            <a:r>
              <a:rPr lang="en-US" dirty="0">
                <a:latin typeface="+mj-lt"/>
              </a:rPr>
              <a:t>(1) instance, (2) class, (3) base classes</a:t>
            </a:r>
          </a:p>
          <a:p>
            <a:pPr lvl="1"/>
            <a:r>
              <a:rPr lang="en-US" dirty="0">
                <a:latin typeface="+mj-lt"/>
              </a:rPr>
              <a:t>this also works for method lookup</a:t>
            </a:r>
          </a:p>
          <a:p>
            <a:r>
              <a:rPr lang="en-US" dirty="0">
                <a:latin typeface="+mj-lt"/>
              </a:rPr>
              <a:t>On assignment via instance (</a:t>
            </a:r>
            <a:r>
              <a:rPr lang="en-US" dirty="0" err="1">
                <a:latin typeface="+mj-lt"/>
              </a:rPr>
              <a:t>self.x</a:t>
            </a:r>
            <a:r>
              <a:rPr lang="en-US" dirty="0">
                <a:latin typeface="+mj-lt"/>
              </a:rPr>
              <a:t> = ...):</a:t>
            </a:r>
          </a:p>
          <a:p>
            <a:pPr lvl="1"/>
            <a:r>
              <a:rPr lang="en-US" dirty="0">
                <a:latin typeface="+mj-lt"/>
              </a:rPr>
              <a:t>always makes an instance variable</a:t>
            </a:r>
          </a:p>
          <a:p>
            <a:r>
              <a:rPr lang="en-US" dirty="0">
                <a:latin typeface="+mj-lt"/>
              </a:rPr>
              <a:t>Class variables "default" for instance variables</a:t>
            </a:r>
          </a:p>
          <a:p>
            <a:r>
              <a:rPr lang="en-US" dirty="0">
                <a:latin typeface="+mj-lt"/>
              </a:rPr>
              <a:t>But...!</a:t>
            </a:r>
          </a:p>
          <a:p>
            <a:pPr lvl="1"/>
            <a:r>
              <a:rPr lang="en-US" dirty="0">
                <a:latin typeface="+mj-lt"/>
              </a:rPr>
              <a:t>mutable </a:t>
            </a:r>
            <a:r>
              <a:rPr lang="en-US" i="1" dirty="0">
                <a:latin typeface="+mj-lt"/>
              </a:rPr>
              <a:t>class</a:t>
            </a:r>
            <a:r>
              <a:rPr lang="en-US" dirty="0">
                <a:latin typeface="+mj-lt"/>
              </a:rPr>
              <a:t> variable: one copy </a:t>
            </a:r>
            <a:r>
              <a:rPr lang="en-US" i="1" dirty="0">
                <a:latin typeface="+mj-lt"/>
              </a:rPr>
              <a:t>shared</a:t>
            </a:r>
            <a:r>
              <a:rPr lang="en-US" dirty="0">
                <a:latin typeface="+mj-lt"/>
              </a:rPr>
              <a:t> by all</a:t>
            </a:r>
          </a:p>
          <a:p>
            <a:pPr lvl="1"/>
            <a:r>
              <a:rPr lang="en-US" dirty="0">
                <a:latin typeface="+mj-lt"/>
              </a:rPr>
              <a:t>mutable </a:t>
            </a:r>
            <a:r>
              <a:rPr lang="en-US" i="1" dirty="0">
                <a:latin typeface="+mj-lt"/>
              </a:rPr>
              <a:t>instance</a:t>
            </a:r>
            <a:r>
              <a:rPr lang="en-US" dirty="0">
                <a:latin typeface="+mj-lt"/>
              </a:rPr>
              <a:t> variable: each instance its own</a:t>
            </a:r>
          </a:p>
        </p:txBody>
      </p:sp>
    </p:spTree>
    <p:extLst>
      <p:ext uri="{BB962C8B-B14F-4D97-AF65-F5344CB8AC3E}">
        <p14:creationId xmlns:p14="http://schemas.microsoft.com/office/powerpoint/2010/main" val="33717949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a:solidFill>
                  <a:srgbClr val="CD0000"/>
                </a:solidFill>
              </a:rPr>
              <a:t>Python 2.6 or 2.7</a:t>
            </a:r>
          </a:p>
        </p:txBody>
      </p:sp>
      <p:sp>
        <p:nvSpPr>
          <p:cNvPr id="98307" name="Rectangle 3"/>
          <p:cNvSpPr>
            <a:spLocks noGrp="1" noChangeArrowheads="1"/>
          </p:cNvSpPr>
          <p:nvPr>
            <p:ph type="body" idx="1"/>
          </p:nvPr>
        </p:nvSpPr>
        <p:spPr>
          <a:xfrm>
            <a:off x="1060268" y="1690688"/>
            <a:ext cx="10515600" cy="4351338"/>
          </a:xfrm>
        </p:spPr>
        <p:txBody>
          <a:bodyPr/>
          <a:lstStyle/>
          <a:p>
            <a:r>
              <a:rPr lang="en-US" dirty="0">
                <a:latin typeface="+mj-lt"/>
              </a:rPr>
              <a:t>Python 2.6 or 2.7</a:t>
            </a:r>
          </a:p>
          <a:p>
            <a:endParaRPr lang="en-US" dirty="0">
              <a:latin typeface="+mj-lt"/>
            </a:endParaRPr>
          </a:p>
          <a:p>
            <a:r>
              <a:rPr lang="en-US" dirty="0">
                <a:latin typeface="+mj-lt"/>
              </a:rPr>
              <a:t>Not 3+</a:t>
            </a:r>
          </a:p>
          <a:p>
            <a:endParaRPr lang="en-US" dirty="0">
              <a:latin typeface="+mj-lt"/>
            </a:endParaRPr>
          </a:p>
        </p:txBody>
      </p:sp>
    </p:spTree>
    <p:extLst>
      <p:ext uri="{BB962C8B-B14F-4D97-AF65-F5344CB8AC3E}">
        <p14:creationId xmlns:p14="http://schemas.microsoft.com/office/powerpoint/2010/main" val="2263572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NumPy</a:t>
            </a:r>
            <a:endParaRPr lang="en-US" dirty="0">
              <a:solidFill>
                <a:srgbClr val="CD0000"/>
              </a:solidFill>
            </a:endParaRPr>
          </a:p>
        </p:txBody>
      </p:sp>
      <p:sp>
        <p:nvSpPr>
          <p:cNvPr id="98307" name="Rectangle 3"/>
          <p:cNvSpPr>
            <a:spLocks noGrp="1" noChangeArrowheads="1"/>
          </p:cNvSpPr>
          <p:nvPr>
            <p:ph type="body" idx="1"/>
          </p:nvPr>
        </p:nvSpPr>
        <p:spPr>
          <a:xfrm>
            <a:off x="1060268" y="1690688"/>
            <a:ext cx="10515600" cy="4351338"/>
          </a:xfrm>
        </p:spPr>
        <p:txBody>
          <a:bodyPr/>
          <a:lstStyle/>
          <a:p>
            <a:pPr marL="0" indent="0">
              <a:buNone/>
            </a:pPr>
            <a:r>
              <a:rPr lang="en-US" dirty="0" err="1">
                <a:latin typeface="+mj-lt"/>
              </a:rPr>
              <a:t>NumPy</a:t>
            </a:r>
            <a:r>
              <a:rPr lang="en-US" dirty="0">
                <a:latin typeface="+mj-lt"/>
              </a:rPr>
              <a:t> is the fundamental package for scientific computing with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p>
        </p:txBody>
      </p:sp>
    </p:spTree>
    <p:extLst>
      <p:ext uri="{BB962C8B-B14F-4D97-AF65-F5344CB8AC3E}">
        <p14:creationId xmlns:p14="http://schemas.microsoft.com/office/powerpoint/2010/main" val="2794953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20189" y="427264"/>
            <a:ext cx="10515600" cy="1325563"/>
          </a:xfrm>
        </p:spPr>
        <p:txBody>
          <a:bodyPr/>
          <a:lstStyle/>
          <a:p>
            <a:r>
              <a:rPr lang="en-US" dirty="0">
                <a:solidFill>
                  <a:srgbClr val="CD0000"/>
                </a:solidFill>
              </a:rPr>
              <a:t>Built-in Object Types</a:t>
            </a:r>
          </a:p>
        </p:txBody>
      </p:sp>
      <p:sp>
        <p:nvSpPr>
          <p:cNvPr id="100355" name="Rectangle 3"/>
          <p:cNvSpPr>
            <a:spLocks noGrp="1" noChangeArrowheads="1"/>
          </p:cNvSpPr>
          <p:nvPr>
            <p:ph type="body" idx="1"/>
          </p:nvPr>
        </p:nvSpPr>
        <p:spPr/>
        <p:txBody>
          <a:bodyPr/>
          <a:lstStyle/>
          <a:p>
            <a:r>
              <a:rPr lang="en-US" sz="2400" dirty="0">
                <a:latin typeface="+mj-lt"/>
              </a:rPr>
              <a:t>Numbers - 3.1415, 1234, 999L, 3+4j</a:t>
            </a:r>
          </a:p>
          <a:p>
            <a:r>
              <a:rPr lang="en-US" sz="2400" dirty="0">
                <a:latin typeface="+mj-lt"/>
              </a:rPr>
              <a:t>Strings - 'spam', "</a:t>
            </a:r>
            <a:r>
              <a:rPr lang="en-US" sz="2400" dirty="0" err="1">
                <a:latin typeface="+mj-lt"/>
              </a:rPr>
              <a:t>guido's</a:t>
            </a:r>
            <a:r>
              <a:rPr lang="en-US" sz="2400" dirty="0">
                <a:latin typeface="+mj-lt"/>
              </a:rPr>
              <a:t>"</a:t>
            </a:r>
          </a:p>
          <a:p>
            <a:r>
              <a:rPr lang="en-US" sz="2400" dirty="0">
                <a:latin typeface="+mj-lt"/>
              </a:rPr>
              <a:t>Lists - [1, [2, 'three'], 4]</a:t>
            </a:r>
          </a:p>
          <a:p>
            <a:r>
              <a:rPr lang="en-US" sz="2400" dirty="0">
                <a:latin typeface="+mj-lt"/>
              </a:rPr>
              <a:t>Dictionaries - {'</a:t>
            </a:r>
            <a:r>
              <a:rPr lang="en-US" sz="2400" dirty="0" err="1">
                <a:latin typeface="+mj-lt"/>
              </a:rPr>
              <a:t>food':'spam</a:t>
            </a:r>
            <a:r>
              <a:rPr lang="en-US" sz="2400" dirty="0">
                <a:latin typeface="+mj-lt"/>
              </a:rPr>
              <a:t>', '</a:t>
            </a:r>
            <a:r>
              <a:rPr lang="en-US" sz="2400" dirty="0" err="1">
                <a:latin typeface="+mj-lt"/>
              </a:rPr>
              <a:t>taste':'yum</a:t>
            </a:r>
            <a:r>
              <a:rPr lang="en-US" sz="2400" dirty="0">
                <a:latin typeface="+mj-lt"/>
              </a:rPr>
              <a:t>'}</a:t>
            </a:r>
          </a:p>
          <a:p>
            <a:r>
              <a:rPr lang="en-US" sz="2400" dirty="0">
                <a:latin typeface="+mj-lt"/>
              </a:rPr>
              <a:t>Tuples - (1, 'spam', 4, 'U')</a:t>
            </a:r>
          </a:p>
          <a:p>
            <a:r>
              <a:rPr lang="en-US" sz="2400" dirty="0">
                <a:latin typeface="+mj-lt"/>
              </a:rPr>
              <a:t>Files - text = open ('eggs', 'r'). read()</a:t>
            </a:r>
          </a:p>
        </p:txBody>
      </p:sp>
    </p:spTree>
    <p:extLst>
      <p:ext uri="{BB962C8B-B14F-4D97-AF65-F5344CB8AC3E}">
        <p14:creationId xmlns:p14="http://schemas.microsoft.com/office/powerpoint/2010/main" val="3226973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SciPy</a:t>
            </a:r>
            <a:endParaRPr lang="en-US" dirty="0">
              <a:solidFill>
                <a:srgbClr val="CD0000"/>
              </a:solidFill>
            </a:endParaRPr>
          </a:p>
        </p:txBody>
      </p:sp>
      <p:sp>
        <p:nvSpPr>
          <p:cNvPr id="98307" name="Rectangle 3"/>
          <p:cNvSpPr>
            <a:spLocks noGrp="1" noChangeArrowheads="1"/>
          </p:cNvSpPr>
          <p:nvPr>
            <p:ph type="body" idx="1"/>
          </p:nvPr>
        </p:nvSpPr>
        <p:spPr>
          <a:xfrm>
            <a:off x="1060268" y="1690688"/>
            <a:ext cx="10515600" cy="4351338"/>
          </a:xfrm>
        </p:spPr>
        <p:txBody>
          <a:bodyPr>
            <a:normAutofit/>
          </a:bodyPr>
          <a:lstStyle/>
          <a:p>
            <a:pPr marL="0" indent="0">
              <a:buNone/>
            </a:pPr>
            <a:r>
              <a:rPr lang="en-US" dirty="0" err="1">
                <a:latin typeface="+mj-lt"/>
              </a:rPr>
              <a:t>SciPy</a:t>
            </a:r>
            <a:r>
              <a:rPr lang="en-US" dirty="0">
                <a:latin typeface="+mj-lt"/>
              </a:rPr>
              <a:t> (pronounced “Sigh Pie”) is a computing environment and open source ecosystem of software for the Python programming language used by scientists, analysts and engineers doing scientific computing and technical computing. </a:t>
            </a:r>
            <a:r>
              <a:rPr lang="en-US" dirty="0" err="1">
                <a:latin typeface="+mj-lt"/>
              </a:rPr>
              <a:t>SciPy</a:t>
            </a:r>
            <a:r>
              <a:rPr lang="en-US" dirty="0">
                <a:latin typeface="+mj-lt"/>
              </a:rPr>
              <a:t> also refers to a specific open source library / Python package of algorithms and mathematical tools that form a core element of the </a:t>
            </a:r>
            <a:r>
              <a:rPr lang="en-US" dirty="0" err="1">
                <a:latin typeface="+mj-lt"/>
              </a:rPr>
              <a:t>SciPy</a:t>
            </a:r>
            <a:r>
              <a:rPr lang="en-US" dirty="0">
                <a:latin typeface="+mj-lt"/>
              </a:rPr>
              <a:t> environment for technical computing. The </a:t>
            </a:r>
            <a:r>
              <a:rPr lang="en-US" dirty="0" err="1">
                <a:latin typeface="+mj-lt"/>
              </a:rPr>
              <a:t>SciPy</a:t>
            </a:r>
            <a:r>
              <a:rPr lang="en-US" dirty="0">
                <a:latin typeface="+mj-lt"/>
              </a:rPr>
              <a:t> environment includes the </a:t>
            </a:r>
            <a:r>
              <a:rPr lang="en-US" dirty="0" err="1">
                <a:latin typeface="+mj-lt"/>
              </a:rPr>
              <a:t>NumPy</a:t>
            </a:r>
            <a:r>
              <a:rPr lang="en-US" dirty="0">
                <a:latin typeface="+mj-lt"/>
              </a:rPr>
              <a:t> and </a:t>
            </a:r>
            <a:r>
              <a:rPr lang="en-US" dirty="0" err="1">
                <a:latin typeface="+mj-lt"/>
              </a:rPr>
              <a:t>SciPy</a:t>
            </a:r>
            <a:r>
              <a:rPr lang="en-US" dirty="0">
                <a:latin typeface="+mj-lt"/>
              </a:rPr>
              <a:t> libraries, along with an expanding set of additional scientific computing libraries like </a:t>
            </a:r>
            <a:r>
              <a:rPr lang="en-US" dirty="0" err="1">
                <a:latin typeface="+mj-lt"/>
              </a:rPr>
              <a:t>IPython</a:t>
            </a:r>
            <a:r>
              <a:rPr lang="en-US" dirty="0">
                <a:latin typeface="+mj-lt"/>
              </a:rPr>
              <a:t>, </a:t>
            </a:r>
            <a:r>
              <a:rPr lang="en-US" dirty="0" err="1">
                <a:latin typeface="+mj-lt"/>
              </a:rPr>
              <a:t>Matplotlib</a:t>
            </a:r>
            <a:r>
              <a:rPr lang="en-US" dirty="0">
                <a:latin typeface="+mj-lt"/>
              </a:rPr>
              <a:t>, pandas and </a:t>
            </a:r>
            <a:r>
              <a:rPr lang="en-US" dirty="0" err="1">
                <a:latin typeface="+mj-lt"/>
              </a:rPr>
              <a:t>SymPy</a:t>
            </a:r>
            <a:r>
              <a:rPr lang="en-US" dirty="0">
                <a:latin typeface="+mj-lt"/>
              </a:rPr>
              <a:t>. It has similar users to other applications such as MATLAB, GNU Octave, and </a:t>
            </a:r>
            <a:r>
              <a:rPr lang="en-US" dirty="0" err="1">
                <a:latin typeface="+mj-lt"/>
              </a:rPr>
              <a:t>Scilab</a:t>
            </a:r>
            <a:r>
              <a:rPr lang="en-US" dirty="0">
                <a:latin typeface="+mj-lt"/>
              </a:rPr>
              <a:t>.</a:t>
            </a:r>
          </a:p>
        </p:txBody>
      </p:sp>
    </p:spTree>
    <p:extLst>
      <p:ext uri="{BB962C8B-B14F-4D97-AF65-F5344CB8AC3E}">
        <p14:creationId xmlns:p14="http://schemas.microsoft.com/office/powerpoint/2010/main" val="2790010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matplotlib</a:t>
            </a:r>
            <a:endParaRPr lang="en-US" dirty="0">
              <a:solidFill>
                <a:srgbClr val="CD0000"/>
              </a:solidFill>
            </a:endParaRPr>
          </a:p>
        </p:txBody>
      </p:sp>
      <p:pic>
        <p:nvPicPr>
          <p:cNvPr id="9218" name="Picture 2" descr="histogram_demo_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8352" y="1690688"/>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boxplot_de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7963" y="1690688"/>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interpolation_metho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752" y="3359151"/>
            <a:ext cx="27432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polar_bar_dem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9035" y="1681889"/>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polar_scatter_dem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1369" y="3530600"/>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colormaps_referen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3232" y="3359151"/>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collections_dem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5807" y="1862138"/>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32" name="Picture 16" descr="radar_cha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5095" y="3349218"/>
            <a:ext cx="2057400" cy="2057401"/>
          </a:xfrm>
          <a:prstGeom prst="rect">
            <a:avLst/>
          </a:prstGeom>
          <a:noFill/>
          <a:extLst>
            <a:ext uri="{909E8E84-426E-40DD-AFC4-6F175D3DCCD1}">
              <a14:hiddenFill xmlns:a14="http://schemas.microsoft.com/office/drawing/2010/main">
                <a:solidFill>
                  <a:srgbClr val="FFFFFF"/>
                </a:solidFill>
              </a14:hiddenFill>
            </a:ext>
          </a:extLst>
        </p:spPr>
      </p:pic>
      <p:pic>
        <p:nvPicPr>
          <p:cNvPr id="9234" name="Picture 18" descr="griddata_dem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2672" y="5194980"/>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36" name="Picture 20" descr="polar_legen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9869" y="478026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9238" name="Picture 22" descr="trigradient_demo"/>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77157" y="5406619"/>
            <a:ext cx="12573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9240" name="Picture 24" descr="scatter_his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24967" y="1976439"/>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9242" name="Picture 26" descr="pcolor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96500" y="5406618"/>
            <a:ext cx="1257300" cy="1028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9911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scikit</a:t>
            </a:r>
            <a:r>
              <a:rPr lang="en-US" dirty="0">
                <a:solidFill>
                  <a:srgbClr val="CD0000"/>
                </a:solidFill>
              </a:rPr>
              <a:t>-image </a:t>
            </a:r>
          </a:p>
        </p:txBody>
      </p:sp>
      <p:sp>
        <p:nvSpPr>
          <p:cNvPr id="98307" name="Rectangle 3"/>
          <p:cNvSpPr>
            <a:spLocks noGrp="1" noChangeArrowheads="1"/>
          </p:cNvSpPr>
          <p:nvPr>
            <p:ph type="body" idx="1"/>
          </p:nvPr>
        </p:nvSpPr>
        <p:spPr>
          <a:xfrm>
            <a:off x="1060268" y="1690688"/>
            <a:ext cx="10515600" cy="4351338"/>
          </a:xfrm>
        </p:spPr>
        <p:txBody>
          <a:bodyPr/>
          <a:lstStyle/>
          <a:p>
            <a:r>
              <a:rPr lang="en-US" dirty="0" err="1">
                <a:latin typeface="+mj-lt"/>
              </a:rPr>
              <a:t>scikit</a:t>
            </a:r>
            <a:r>
              <a:rPr lang="en-US" dirty="0">
                <a:latin typeface="+mj-lt"/>
              </a:rPr>
              <a:t>-image is a collection of algorithms for image processing. </a:t>
            </a:r>
            <a:r>
              <a:rPr lang="en-US" dirty="0">
                <a:latin typeface="+mj-lt"/>
                <a:hlinkClick r:id="rId2"/>
              </a:rPr>
              <a:t>http://scikit-image.org/docs/dev/auto_examples/</a:t>
            </a:r>
            <a:endParaRPr lang="en-US" dirty="0">
              <a:latin typeface="+mj-lt"/>
            </a:endParaRPr>
          </a:p>
          <a:p>
            <a:endParaRPr lang="en-US" dirty="0">
              <a:latin typeface="+mj-lt"/>
            </a:endParaRPr>
          </a:p>
        </p:txBody>
      </p:sp>
      <p:pic>
        <p:nvPicPr>
          <p:cNvPr id="10242" name="Picture 2" descr="../_images/plot_dais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75732"/>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_images/plot_local_equaliz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568" y="2828109"/>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_images/plot_marching_cube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8068" y="2828109"/>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_images/plot_watersh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8868" y="4018734"/>
            <a:ext cx="2857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133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scikit</a:t>
            </a:r>
            <a:r>
              <a:rPr lang="en-US" dirty="0">
                <a:solidFill>
                  <a:srgbClr val="CD0000"/>
                </a:solidFill>
              </a:rPr>
              <a:t>-learn</a:t>
            </a:r>
          </a:p>
        </p:txBody>
      </p:sp>
      <p:sp>
        <p:nvSpPr>
          <p:cNvPr id="98307" name="Rectangle 3"/>
          <p:cNvSpPr>
            <a:spLocks noGrp="1" noChangeArrowheads="1"/>
          </p:cNvSpPr>
          <p:nvPr>
            <p:ph type="body" idx="1"/>
          </p:nvPr>
        </p:nvSpPr>
        <p:spPr>
          <a:xfrm>
            <a:off x="1060268" y="1690688"/>
            <a:ext cx="10515600" cy="4351338"/>
          </a:xfrm>
        </p:spPr>
        <p:txBody>
          <a:bodyPr/>
          <a:lstStyle/>
          <a:p>
            <a:r>
              <a:rPr lang="en-US" dirty="0" err="1">
                <a:latin typeface="+mj-lt"/>
              </a:rPr>
              <a:t>scikit</a:t>
            </a:r>
            <a:r>
              <a:rPr lang="en-US" dirty="0">
                <a:latin typeface="+mj-lt"/>
              </a:rPr>
              <a:t>-learn Machine Learning in Python. Simple and efficient tools for data mining and data analysis. </a:t>
            </a:r>
            <a:r>
              <a:rPr lang="en-US" dirty="0">
                <a:latin typeface="+mj-lt"/>
                <a:hlinkClick r:id="rId2"/>
              </a:rPr>
              <a:t>http://scikit-learn.org/stable/auto_examples/</a:t>
            </a:r>
            <a:endParaRPr lang="en-US" dirty="0">
              <a:latin typeface="+mj-lt"/>
            </a:endParaRPr>
          </a:p>
          <a:p>
            <a:endParaRPr lang="en-US" dirty="0">
              <a:latin typeface="+mj-lt"/>
            </a:endParaRPr>
          </a:p>
          <a:p>
            <a:pPr marL="0" indent="0">
              <a:buNone/>
            </a:pPr>
            <a:endParaRPr lang="en-US" dirty="0">
              <a:latin typeface="+mj-lt"/>
            </a:endParaRPr>
          </a:p>
        </p:txBody>
      </p:sp>
      <p:pic>
        <p:nvPicPr>
          <p:cNvPr id="11266" name="Picture 2" descr="../_images/plot_rfe_digi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02" y="3866357"/>
            <a:ext cx="3810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_images/plot_isotonic_regres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467" y="3057646"/>
            <a:ext cx="2927260" cy="204908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_images/plot_train_error_vs_test_err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8786" y="3016251"/>
            <a:ext cx="2798772" cy="1959141"/>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_images/plot_cluster_iri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0692" y="4977145"/>
            <a:ext cx="2728556" cy="1909989"/>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_images/plot_agglomerative_clustering_metric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306" y="5010257"/>
            <a:ext cx="2352494" cy="164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330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dirty="0" err="1">
                <a:solidFill>
                  <a:srgbClr val="CD0000"/>
                </a:solidFill>
              </a:rPr>
              <a:t>IPython</a:t>
            </a:r>
            <a:endParaRPr lang="en-US" dirty="0">
              <a:solidFill>
                <a:srgbClr val="CD0000"/>
              </a:solidFill>
            </a:endParaRPr>
          </a:p>
        </p:txBody>
      </p:sp>
      <p:sp>
        <p:nvSpPr>
          <p:cNvPr id="98307" name="Rectangle 3"/>
          <p:cNvSpPr>
            <a:spLocks noGrp="1" noChangeArrowheads="1"/>
          </p:cNvSpPr>
          <p:nvPr>
            <p:ph type="body" idx="1"/>
          </p:nvPr>
        </p:nvSpPr>
        <p:spPr>
          <a:xfrm>
            <a:off x="838200" y="1593251"/>
            <a:ext cx="9652934" cy="760218"/>
          </a:xfrm>
        </p:spPr>
        <p:txBody>
          <a:bodyPr>
            <a:noAutofit/>
          </a:bodyPr>
          <a:lstStyle/>
          <a:p>
            <a:r>
              <a:rPr lang="en-US" dirty="0">
                <a:latin typeface="+mj-lt"/>
              </a:rPr>
              <a:t>The </a:t>
            </a:r>
            <a:r>
              <a:rPr lang="en-US" dirty="0" err="1">
                <a:latin typeface="+mj-lt"/>
              </a:rPr>
              <a:t>IPython</a:t>
            </a:r>
            <a:r>
              <a:rPr lang="en-US" dirty="0">
                <a:latin typeface="+mj-lt"/>
              </a:rPr>
              <a:t> Notebook is a web-based interactive computational environment where you can combine code execution, text, mathematics, plots and rich media into a single document:</a:t>
            </a:r>
          </a:p>
        </p:txBody>
      </p:sp>
      <p:pic>
        <p:nvPicPr>
          <p:cNvPr id="12290" name="Picture 2" descr="The IPython notebook with embedded text, code, math and figur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9189" y="3069761"/>
            <a:ext cx="3583577" cy="3332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5189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18614" y="138225"/>
            <a:ext cx="10515600" cy="1325563"/>
          </a:xfrm>
        </p:spPr>
        <p:txBody>
          <a:bodyPr>
            <a:normAutofit/>
          </a:bodyPr>
          <a:lstStyle/>
          <a:p>
            <a:r>
              <a:rPr lang="en-US" sz="4000" dirty="0">
                <a:solidFill>
                  <a:srgbClr val="CD0000"/>
                </a:solidFill>
              </a:rPr>
              <a:t>Python Books (http://link.springer.com/)</a:t>
            </a:r>
          </a:p>
        </p:txBody>
      </p:sp>
      <p:sp>
        <p:nvSpPr>
          <p:cNvPr id="5" name="Rectangle 4"/>
          <p:cNvSpPr/>
          <p:nvPr/>
        </p:nvSpPr>
        <p:spPr>
          <a:xfrm>
            <a:off x="1323702" y="1553867"/>
            <a:ext cx="6122987" cy="2031325"/>
          </a:xfrm>
          <a:prstGeom prst="rect">
            <a:avLst/>
          </a:prstGeom>
        </p:spPr>
        <p:txBody>
          <a:bodyPr wrap="square">
            <a:spAutoFit/>
          </a:bodyPr>
          <a:lstStyle/>
          <a:p>
            <a:pPr fontAlgn="base"/>
            <a:r>
              <a:rPr lang="en-US">
                <a:solidFill>
                  <a:srgbClr val="0176C3"/>
                </a:solidFill>
                <a:latin typeface="inherit"/>
                <a:hlinkClick r:id="rId2"/>
              </a:rPr>
              <a:t>Python Algorithms: Mastering Basic Algorithms in the Python Language</a:t>
            </a:r>
            <a:endParaRPr lang="en-US">
              <a:solidFill>
                <a:srgbClr val="333333"/>
              </a:solidFill>
              <a:latin typeface="Georgia" panose="02040502050405020303" pitchFamily="18" charset="0"/>
            </a:endParaRPr>
          </a:p>
          <a:p>
            <a:pPr fontAlgn="base"/>
            <a:r>
              <a:rPr lang="en-US">
                <a:solidFill>
                  <a:srgbClr val="333333"/>
                </a:solidFill>
                <a:latin typeface="inherit"/>
                <a:hlinkClick r:id="rId3"/>
              </a:rPr>
              <a:t>Magnus Lie Hetland</a:t>
            </a:r>
            <a:r>
              <a:rPr lang="en-US">
                <a:solidFill>
                  <a:srgbClr val="333333"/>
                </a:solidFill>
                <a:latin typeface="Helvetica Neue"/>
              </a:rPr>
              <a:t> </a:t>
            </a:r>
            <a:r>
              <a:rPr lang="en-US" i="1">
                <a:solidFill>
                  <a:srgbClr val="333333"/>
                </a:solidFill>
                <a:latin typeface="inherit"/>
              </a:rPr>
              <a:t>(2010)</a:t>
            </a:r>
          </a:p>
          <a:p>
            <a:pPr fontAlgn="base"/>
            <a:r>
              <a:rPr lang="en-US">
                <a:solidFill>
                  <a:srgbClr val="333333"/>
                </a:solidFill>
                <a:latin typeface="Helvetica Neue"/>
                <a:hlinkClick r:id="rId2"/>
              </a:rPr>
              <a:t>http://link.springer.com/book/10.1007/978-1-4302-3238-4</a:t>
            </a:r>
            <a:endParaRPr lang="en-US">
              <a:solidFill>
                <a:srgbClr val="333333"/>
              </a:solidFill>
              <a:latin typeface="Helvetica Neue"/>
            </a:endParaRPr>
          </a:p>
          <a:p>
            <a:pPr fontAlgn="base"/>
            <a:endParaRPr lang="en-US">
              <a:solidFill>
                <a:srgbClr val="333333"/>
              </a:solidFill>
              <a:latin typeface="Helvetica Neue"/>
            </a:endParaRPr>
          </a:p>
          <a:p>
            <a:br>
              <a:rPr lang="en-US"/>
            </a:br>
            <a:endParaRPr lang="en-US" dirty="0"/>
          </a:p>
        </p:txBody>
      </p:sp>
      <p:pic>
        <p:nvPicPr>
          <p:cNvPr id="1030" name="Picture 6" descr="Python Algorithms: Mastering Basic Algorithms in the Python Language">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690" y="1553867"/>
            <a:ext cx="904875" cy="11049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23701" y="3238977"/>
            <a:ext cx="6096000" cy="2031325"/>
          </a:xfrm>
          <a:prstGeom prst="rect">
            <a:avLst/>
          </a:prstGeom>
        </p:spPr>
        <p:txBody>
          <a:bodyPr>
            <a:spAutoFit/>
          </a:bodyPr>
          <a:lstStyle/>
          <a:p>
            <a:pPr fontAlgn="base"/>
            <a:r>
              <a:rPr lang="en-US" dirty="0">
                <a:solidFill>
                  <a:srgbClr val="0176C3"/>
                </a:solidFill>
                <a:latin typeface="inherit"/>
                <a:hlinkClick r:id="rId5"/>
              </a:rPr>
              <a:t>Beginning Python Visualization</a:t>
            </a:r>
            <a:endParaRPr lang="en-US" dirty="0">
              <a:solidFill>
                <a:srgbClr val="333333"/>
              </a:solidFill>
              <a:latin typeface="Georgia" panose="02040502050405020303" pitchFamily="18" charset="0"/>
            </a:endParaRPr>
          </a:p>
          <a:p>
            <a:pPr fontAlgn="base"/>
            <a:r>
              <a:rPr lang="en-US" dirty="0">
                <a:solidFill>
                  <a:srgbClr val="777777"/>
                </a:solidFill>
                <a:latin typeface="Helvetica Neue"/>
              </a:rPr>
              <a:t>Crafting Visual Transformation Scripts</a:t>
            </a:r>
          </a:p>
          <a:p>
            <a:pPr fontAlgn="base"/>
            <a:r>
              <a:rPr lang="en-US" dirty="0" err="1">
                <a:solidFill>
                  <a:srgbClr val="333333"/>
                </a:solidFill>
                <a:latin typeface="inherit"/>
                <a:hlinkClick r:id="rId6"/>
              </a:rPr>
              <a:t>Shai</a:t>
            </a:r>
            <a:r>
              <a:rPr lang="en-US" dirty="0">
                <a:solidFill>
                  <a:srgbClr val="333333"/>
                </a:solidFill>
                <a:latin typeface="inherit"/>
                <a:hlinkClick r:id="rId6"/>
              </a:rPr>
              <a:t> </a:t>
            </a:r>
            <a:r>
              <a:rPr lang="en-US" dirty="0" err="1">
                <a:solidFill>
                  <a:srgbClr val="333333"/>
                </a:solidFill>
                <a:latin typeface="inherit"/>
                <a:hlinkClick r:id="rId6"/>
              </a:rPr>
              <a:t>Vaingast</a:t>
            </a:r>
            <a:r>
              <a:rPr lang="en-US" dirty="0">
                <a:solidFill>
                  <a:srgbClr val="333333"/>
                </a:solidFill>
                <a:latin typeface="Helvetica Neue"/>
              </a:rPr>
              <a:t> </a:t>
            </a:r>
            <a:r>
              <a:rPr lang="en-US" i="1" dirty="0">
                <a:solidFill>
                  <a:srgbClr val="333333"/>
                </a:solidFill>
                <a:latin typeface="inherit"/>
              </a:rPr>
              <a:t>(2014)</a:t>
            </a:r>
          </a:p>
          <a:p>
            <a:pPr fontAlgn="base"/>
            <a:r>
              <a:rPr lang="en-US" dirty="0">
                <a:solidFill>
                  <a:srgbClr val="333333"/>
                </a:solidFill>
                <a:latin typeface="Helvetica Neue"/>
                <a:hlinkClick r:id="rId5"/>
              </a:rPr>
              <a:t>http://link.springer.com/book/10.1007/978-1-4842-0052-0</a:t>
            </a:r>
            <a:endParaRPr lang="en-US" dirty="0">
              <a:solidFill>
                <a:srgbClr val="333333"/>
              </a:solidFill>
              <a:latin typeface="Helvetica Neue"/>
            </a:endParaRPr>
          </a:p>
          <a:p>
            <a:pPr fontAlgn="base"/>
            <a:endParaRPr lang="en-US" dirty="0">
              <a:solidFill>
                <a:srgbClr val="333333"/>
              </a:solidFill>
              <a:latin typeface="Helvetica Neue"/>
            </a:endParaRPr>
          </a:p>
          <a:p>
            <a:br>
              <a:rPr lang="en-US" dirty="0"/>
            </a:br>
            <a:endParaRPr lang="en-US" dirty="0"/>
          </a:p>
        </p:txBody>
      </p:sp>
      <p:pic>
        <p:nvPicPr>
          <p:cNvPr id="1032" name="Picture 8" descr="Beginning Python Visualization">
            <a:hlinkClick r:id="rId5"/>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6690" y="3238977"/>
            <a:ext cx="904875" cy="11144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350689" y="4774610"/>
            <a:ext cx="6096000" cy="1200329"/>
          </a:xfrm>
          <a:prstGeom prst="rect">
            <a:avLst/>
          </a:prstGeom>
        </p:spPr>
        <p:txBody>
          <a:bodyPr>
            <a:spAutoFit/>
          </a:bodyPr>
          <a:lstStyle/>
          <a:p>
            <a:pPr fontAlgn="base"/>
            <a:r>
              <a:rPr lang="en-US" dirty="0">
                <a:solidFill>
                  <a:srgbClr val="0176C3"/>
                </a:solidFill>
                <a:latin typeface="inherit"/>
                <a:hlinkClick r:id="rId8"/>
              </a:rPr>
              <a:t>The Python Quick Syntax Reference</a:t>
            </a:r>
            <a:endParaRPr lang="en-US" dirty="0">
              <a:solidFill>
                <a:srgbClr val="333333"/>
              </a:solidFill>
              <a:latin typeface="Georgia" panose="02040502050405020303" pitchFamily="18" charset="0"/>
            </a:endParaRPr>
          </a:p>
          <a:p>
            <a:pPr fontAlgn="base"/>
            <a:r>
              <a:rPr lang="en-US" dirty="0">
                <a:solidFill>
                  <a:srgbClr val="333333"/>
                </a:solidFill>
                <a:latin typeface="inherit"/>
                <a:hlinkClick r:id="rId9"/>
              </a:rPr>
              <a:t>Gregory Walters</a:t>
            </a:r>
            <a:r>
              <a:rPr lang="en-US" dirty="0">
                <a:solidFill>
                  <a:srgbClr val="333333"/>
                </a:solidFill>
                <a:latin typeface="Helvetica Neue"/>
              </a:rPr>
              <a:t> </a:t>
            </a:r>
            <a:r>
              <a:rPr lang="en-US" i="1" dirty="0">
                <a:solidFill>
                  <a:srgbClr val="333333"/>
                </a:solidFill>
                <a:latin typeface="inherit"/>
              </a:rPr>
              <a:t>(2014)</a:t>
            </a:r>
          </a:p>
          <a:p>
            <a:pPr fontAlgn="base"/>
            <a:r>
              <a:rPr lang="en-US" dirty="0">
                <a:solidFill>
                  <a:srgbClr val="333333"/>
                </a:solidFill>
                <a:latin typeface="Helvetica Neue"/>
                <a:hlinkClick r:id="rId8"/>
              </a:rPr>
              <a:t>http://link.springer.com/book/10.1007/978-1-4302-6479-8</a:t>
            </a:r>
            <a:endParaRPr lang="en-US" dirty="0">
              <a:solidFill>
                <a:srgbClr val="333333"/>
              </a:solidFill>
              <a:latin typeface="Helvetica Neue"/>
            </a:endParaRPr>
          </a:p>
          <a:p>
            <a:pPr fontAlgn="base"/>
            <a:endParaRPr lang="en-US" b="0" i="0" dirty="0">
              <a:solidFill>
                <a:srgbClr val="333333"/>
              </a:solidFill>
              <a:effectLst/>
              <a:latin typeface="Helvetica Neue"/>
            </a:endParaRPr>
          </a:p>
        </p:txBody>
      </p:sp>
      <p:pic>
        <p:nvPicPr>
          <p:cNvPr id="1034" name="Picture 10" descr="The Python Quick Syntax Reference">
            <a:hlinkClick r:id="rId8"/>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46690" y="4734873"/>
            <a:ext cx="904875"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975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18614" y="138225"/>
            <a:ext cx="10515600" cy="1325563"/>
          </a:xfrm>
        </p:spPr>
        <p:txBody>
          <a:bodyPr>
            <a:normAutofit/>
          </a:bodyPr>
          <a:lstStyle/>
          <a:p>
            <a:r>
              <a:rPr lang="en-US" sz="4000" dirty="0">
                <a:solidFill>
                  <a:srgbClr val="CD0000"/>
                </a:solidFill>
              </a:rPr>
              <a:t>Python Books (http://link.springer.com/)</a:t>
            </a:r>
          </a:p>
        </p:txBody>
      </p:sp>
      <p:sp>
        <p:nvSpPr>
          <p:cNvPr id="11" name="Rectangle 10"/>
          <p:cNvSpPr/>
          <p:nvPr/>
        </p:nvSpPr>
        <p:spPr>
          <a:xfrm>
            <a:off x="1114697" y="1463788"/>
            <a:ext cx="6096000" cy="1477328"/>
          </a:xfrm>
          <a:prstGeom prst="rect">
            <a:avLst/>
          </a:prstGeom>
        </p:spPr>
        <p:txBody>
          <a:bodyPr>
            <a:spAutoFit/>
          </a:bodyPr>
          <a:lstStyle/>
          <a:p>
            <a:pPr fontAlgn="base"/>
            <a:r>
              <a:rPr lang="en-US" dirty="0">
                <a:solidFill>
                  <a:srgbClr val="0176C3"/>
                </a:solidFill>
                <a:latin typeface="inherit"/>
                <a:hlinkClick r:id="rId2" tooltip="Undergraduate Topics in Computer Science"/>
              </a:rPr>
              <a:t>Python Programming Fundamentals</a:t>
            </a:r>
            <a:endParaRPr lang="en-US" dirty="0">
              <a:solidFill>
                <a:srgbClr val="333333"/>
              </a:solidFill>
              <a:latin typeface="Georgia" panose="02040502050405020303" pitchFamily="18" charset="0"/>
            </a:endParaRPr>
          </a:p>
          <a:p>
            <a:pPr fontAlgn="base"/>
            <a:r>
              <a:rPr lang="en-US" dirty="0">
                <a:solidFill>
                  <a:srgbClr val="333333"/>
                </a:solidFill>
                <a:latin typeface="inherit"/>
                <a:hlinkClick r:id="rId3"/>
              </a:rPr>
              <a:t>Kent D. Lee</a:t>
            </a:r>
            <a:r>
              <a:rPr lang="en-US" dirty="0">
                <a:solidFill>
                  <a:srgbClr val="333333"/>
                </a:solidFill>
                <a:latin typeface="Helvetica Neue"/>
              </a:rPr>
              <a:t> in </a:t>
            </a:r>
            <a:r>
              <a:rPr lang="en-US" i="1" dirty="0">
                <a:solidFill>
                  <a:srgbClr val="333333"/>
                </a:solidFill>
                <a:latin typeface="inherit"/>
                <a:hlinkClick r:id="rId4" tooltip="Undergraduate Topics in Computer Science"/>
              </a:rPr>
              <a:t>Undergraduate Topics in Computer Science</a:t>
            </a:r>
            <a:r>
              <a:rPr lang="en-US" i="1" dirty="0">
                <a:solidFill>
                  <a:srgbClr val="333333"/>
                </a:solidFill>
                <a:latin typeface="inherit"/>
              </a:rPr>
              <a:t> (2011)</a:t>
            </a:r>
          </a:p>
          <a:p>
            <a:pPr fontAlgn="base"/>
            <a:r>
              <a:rPr lang="en-US" dirty="0">
                <a:solidFill>
                  <a:srgbClr val="333333"/>
                </a:solidFill>
                <a:latin typeface="Helvetica Neue"/>
                <a:hlinkClick r:id="rId2"/>
              </a:rPr>
              <a:t>http://link.springer.com/book/10.1007/978-1-84996-537-8</a:t>
            </a:r>
            <a:endParaRPr lang="en-US" dirty="0">
              <a:solidFill>
                <a:srgbClr val="333333"/>
              </a:solidFill>
              <a:latin typeface="Helvetica Neue"/>
            </a:endParaRPr>
          </a:p>
          <a:p>
            <a:pPr fontAlgn="base"/>
            <a:endParaRPr lang="en-US" b="0" i="0" dirty="0">
              <a:solidFill>
                <a:srgbClr val="333333"/>
              </a:solidFill>
              <a:effectLst/>
              <a:latin typeface="Helvetica Neue"/>
            </a:endParaRPr>
          </a:p>
        </p:txBody>
      </p:sp>
      <p:pic>
        <p:nvPicPr>
          <p:cNvPr id="1036" name="Picture 12" descr="Python Programming Fundamentals">
            <a:hlinkClick r:id="rId2" tooltip="Undergraduate Topics in Computer Scienc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716" y="1458322"/>
            <a:ext cx="904875" cy="137160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114697" y="3343349"/>
            <a:ext cx="6096000" cy="1477328"/>
          </a:xfrm>
          <a:prstGeom prst="rect">
            <a:avLst/>
          </a:prstGeom>
        </p:spPr>
        <p:txBody>
          <a:bodyPr>
            <a:spAutoFit/>
          </a:bodyPr>
          <a:lstStyle/>
          <a:p>
            <a:pPr fontAlgn="base"/>
            <a:r>
              <a:rPr lang="en-US" dirty="0">
                <a:solidFill>
                  <a:srgbClr val="0176C3"/>
                </a:solidFill>
                <a:latin typeface="inherit"/>
                <a:hlinkClick r:id="rId6"/>
              </a:rPr>
              <a:t>Introduction to Programming Concepts with Case Studies in Python</a:t>
            </a:r>
            <a:endParaRPr lang="en-US" dirty="0">
              <a:solidFill>
                <a:srgbClr val="333333"/>
              </a:solidFill>
              <a:latin typeface="Georgia" panose="02040502050405020303" pitchFamily="18" charset="0"/>
            </a:endParaRPr>
          </a:p>
          <a:p>
            <a:pPr fontAlgn="base"/>
            <a:r>
              <a:rPr lang="en-US" dirty="0" err="1">
                <a:solidFill>
                  <a:srgbClr val="333333"/>
                </a:solidFill>
                <a:latin typeface="inherit"/>
                <a:hlinkClick r:id="rId7"/>
              </a:rPr>
              <a:t>Göktürk</a:t>
            </a:r>
            <a:r>
              <a:rPr lang="en-US" dirty="0">
                <a:solidFill>
                  <a:srgbClr val="333333"/>
                </a:solidFill>
                <a:latin typeface="inherit"/>
                <a:hlinkClick r:id="rId7"/>
              </a:rPr>
              <a:t> </a:t>
            </a:r>
            <a:r>
              <a:rPr lang="en-US" dirty="0" err="1">
                <a:solidFill>
                  <a:srgbClr val="333333"/>
                </a:solidFill>
                <a:latin typeface="inherit"/>
                <a:hlinkClick r:id="rId7"/>
              </a:rPr>
              <a:t>Üçoluk</a:t>
            </a:r>
            <a:r>
              <a:rPr lang="en-US" dirty="0">
                <a:solidFill>
                  <a:srgbClr val="333333"/>
                </a:solidFill>
                <a:latin typeface="inherit"/>
              </a:rPr>
              <a:t>, </a:t>
            </a:r>
            <a:r>
              <a:rPr lang="en-US" dirty="0">
                <a:solidFill>
                  <a:srgbClr val="333333"/>
                </a:solidFill>
                <a:latin typeface="inherit"/>
                <a:hlinkClick r:id="rId8"/>
              </a:rPr>
              <a:t>Sinan </a:t>
            </a:r>
            <a:r>
              <a:rPr lang="en-US" dirty="0" err="1">
                <a:solidFill>
                  <a:srgbClr val="333333"/>
                </a:solidFill>
                <a:latin typeface="inherit"/>
                <a:hlinkClick r:id="rId8"/>
              </a:rPr>
              <a:t>Kalkan</a:t>
            </a:r>
            <a:r>
              <a:rPr lang="en-US" dirty="0">
                <a:solidFill>
                  <a:srgbClr val="333333"/>
                </a:solidFill>
                <a:latin typeface="Helvetica Neue"/>
              </a:rPr>
              <a:t> </a:t>
            </a:r>
            <a:r>
              <a:rPr lang="en-US" i="1" dirty="0">
                <a:solidFill>
                  <a:srgbClr val="333333"/>
                </a:solidFill>
                <a:latin typeface="inherit"/>
              </a:rPr>
              <a:t>(2012)</a:t>
            </a:r>
          </a:p>
          <a:p>
            <a:pPr fontAlgn="base"/>
            <a:r>
              <a:rPr lang="en-US" dirty="0">
                <a:solidFill>
                  <a:srgbClr val="333333"/>
                </a:solidFill>
                <a:latin typeface="Helvetica Neue"/>
                <a:hlinkClick r:id="rId6"/>
              </a:rPr>
              <a:t>http://link.springer.com/book/10.1007/978-3-7091-1343-1</a:t>
            </a:r>
            <a:endParaRPr lang="en-US" dirty="0">
              <a:solidFill>
                <a:srgbClr val="333333"/>
              </a:solidFill>
              <a:latin typeface="Helvetica Neue"/>
            </a:endParaRPr>
          </a:p>
          <a:p>
            <a:pPr fontAlgn="base"/>
            <a:endParaRPr lang="en-US" b="0" i="0" dirty="0">
              <a:solidFill>
                <a:srgbClr val="333333"/>
              </a:solidFill>
              <a:effectLst/>
              <a:latin typeface="Helvetica Neue"/>
            </a:endParaRPr>
          </a:p>
        </p:txBody>
      </p:sp>
      <p:pic>
        <p:nvPicPr>
          <p:cNvPr id="1038" name="Picture 14" descr="Introduction to Programming Concepts with Case Studies in Python">
            <a:hlinkClick r:id="rId6"/>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1716" y="3343349"/>
            <a:ext cx="904875" cy="135255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114697" y="4952889"/>
            <a:ext cx="6096000" cy="1477328"/>
          </a:xfrm>
          <a:prstGeom prst="rect">
            <a:avLst/>
          </a:prstGeom>
        </p:spPr>
        <p:txBody>
          <a:bodyPr>
            <a:spAutoFit/>
          </a:bodyPr>
          <a:lstStyle/>
          <a:p>
            <a:pPr fontAlgn="base"/>
            <a:r>
              <a:rPr lang="en-US" dirty="0">
                <a:solidFill>
                  <a:srgbClr val="0176C3"/>
                </a:solidFill>
                <a:latin typeface="inherit"/>
                <a:hlinkClick r:id="rId10"/>
              </a:rPr>
              <a:t>Python for Signal Processing</a:t>
            </a:r>
            <a:endParaRPr lang="en-US" dirty="0">
              <a:solidFill>
                <a:srgbClr val="333333"/>
              </a:solidFill>
              <a:latin typeface="Georgia" panose="02040502050405020303" pitchFamily="18" charset="0"/>
            </a:endParaRPr>
          </a:p>
          <a:p>
            <a:pPr fontAlgn="base"/>
            <a:r>
              <a:rPr lang="en-US" dirty="0">
                <a:solidFill>
                  <a:srgbClr val="777777"/>
                </a:solidFill>
                <a:latin typeface="Helvetica Neue"/>
              </a:rPr>
              <a:t>Featuring </a:t>
            </a:r>
            <a:r>
              <a:rPr lang="en-US" dirty="0" err="1">
                <a:solidFill>
                  <a:srgbClr val="777777"/>
                </a:solidFill>
                <a:latin typeface="Helvetica Neue"/>
              </a:rPr>
              <a:t>IPython</a:t>
            </a:r>
            <a:r>
              <a:rPr lang="en-US" dirty="0">
                <a:solidFill>
                  <a:srgbClr val="777777"/>
                </a:solidFill>
                <a:latin typeface="Helvetica Neue"/>
              </a:rPr>
              <a:t> Notebooks</a:t>
            </a:r>
          </a:p>
          <a:p>
            <a:pPr fontAlgn="base"/>
            <a:r>
              <a:rPr lang="en-US" dirty="0">
                <a:solidFill>
                  <a:srgbClr val="333333"/>
                </a:solidFill>
                <a:latin typeface="inherit"/>
                <a:hlinkClick r:id="rId11"/>
              </a:rPr>
              <a:t>José </a:t>
            </a:r>
            <a:r>
              <a:rPr lang="en-US" dirty="0" err="1">
                <a:solidFill>
                  <a:srgbClr val="333333"/>
                </a:solidFill>
                <a:latin typeface="inherit"/>
                <a:hlinkClick r:id="rId11"/>
              </a:rPr>
              <a:t>Unpingco</a:t>
            </a:r>
            <a:r>
              <a:rPr lang="en-US" dirty="0">
                <a:solidFill>
                  <a:srgbClr val="333333"/>
                </a:solidFill>
                <a:latin typeface="Helvetica Neue"/>
              </a:rPr>
              <a:t> </a:t>
            </a:r>
            <a:r>
              <a:rPr lang="en-US" i="1" dirty="0">
                <a:solidFill>
                  <a:srgbClr val="333333"/>
                </a:solidFill>
                <a:latin typeface="inherit"/>
              </a:rPr>
              <a:t>(2014)</a:t>
            </a:r>
          </a:p>
          <a:p>
            <a:pPr fontAlgn="base"/>
            <a:r>
              <a:rPr lang="en-US" dirty="0">
                <a:solidFill>
                  <a:srgbClr val="333333"/>
                </a:solidFill>
                <a:latin typeface="Helvetica Neue"/>
                <a:hlinkClick r:id="rId10"/>
              </a:rPr>
              <a:t>http://link.springer.com/book/10.1007/978-3-319-01342-8</a:t>
            </a:r>
            <a:endParaRPr lang="en-US" dirty="0">
              <a:solidFill>
                <a:srgbClr val="333333"/>
              </a:solidFill>
              <a:latin typeface="Helvetica Neue"/>
            </a:endParaRPr>
          </a:p>
          <a:p>
            <a:pPr fontAlgn="base"/>
            <a:endParaRPr lang="en-US" b="0" i="0" dirty="0">
              <a:solidFill>
                <a:srgbClr val="333333"/>
              </a:solidFill>
              <a:effectLst/>
              <a:latin typeface="Helvetica Neue"/>
            </a:endParaRPr>
          </a:p>
        </p:txBody>
      </p:sp>
      <p:pic>
        <p:nvPicPr>
          <p:cNvPr id="1040" name="Picture 16" descr="Python for Signal Processi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10410" y="4982335"/>
            <a:ext cx="1016182" cy="152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003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18614" y="138225"/>
            <a:ext cx="10515600" cy="1325563"/>
          </a:xfrm>
        </p:spPr>
        <p:txBody>
          <a:bodyPr>
            <a:normAutofit/>
          </a:bodyPr>
          <a:lstStyle/>
          <a:p>
            <a:r>
              <a:rPr lang="en-US" sz="4000" dirty="0">
                <a:solidFill>
                  <a:srgbClr val="CD0000"/>
                </a:solidFill>
              </a:rPr>
              <a:t>Python Books (http://link.springer.com/)</a:t>
            </a:r>
          </a:p>
        </p:txBody>
      </p:sp>
      <p:sp>
        <p:nvSpPr>
          <p:cNvPr id="2" name="Rectangle 1"/>
          <p:cNvSpPr/>
          <p:nvPr/>
        </p:nvSpPr>
        <p:spPr>
          <a:xfrm>
            <a:off x="1245326" y="1463788"/>
            <a:ext cx="6096000" cy="1477328"/>
          </a:xfrm>
          <a:prstGeom prst="rect">
            <a:avLst/>
          </a:prstGeom>
        </p:spPr>
        <p:txBody>
          <a:bodyPr>
            <a:spAutoFit/>
          </a:bodyPr>
          <a:lstStyle/>
          <a:p>
            <a:pPr fontAlgn="base"/>
            <a:r>
              <a:rPr lang="en-US" dirty="0">
                <a:solidFill>
                  <a:srgbClr val="0176C3"/>
                </a:solidFill>
                <a:latin typeface="inherit"/>
                <a:hlinkClick r:id="rId2"/>
              </a:rPr>
              <a:t>Pro Python</a:t>
            </a:r>
            <a:endParaRPr lang="en-US" dirty="0">
              <a:solidFill>
                <a:srgbClr val="333333"/>
              </a:solidFill>
              <a:latin typeface="Georgia" panose="02040502050405020303" pitchFamily="18" charset="0"/>
            </a:endParaRPr>
          </a:p>
          <a:p>
            <a:pPr fontAlgn="base"/>
            <a:r>
              <a:rPr lang="en-US" dirty="0">
                <a:solidFill>
                  <a:srgbClr val="333333"/>
                </a:solidFill>
                <a:latin typeface="inherit"/>
                <a:hlinkClick r:id="rId3"/>
              </a:rPr>
              <a:t>Clay Andres</a:t>
            </a:r>
            <a:r>
              <a:rPr lang="en-US" dirty="0">
                <a:solidFill>
                  <a:srgbClr val="333333"/>
                </a:solidFill>
                <a:latin typeface="inherit"/>
              </a:rPr>
              <a:t>, </a:t>
            </a:r>
            <a:r>
              <a:rPr lang="en-US" dirty="0">
                <a:solidFill>
                  <a:srgbClr val="333333"/>
                </a:solidFill>
                <a:latin typeface="inherit"/>
                <a:hlinkClick r:id="rId4"/>
              </a:rPr>
              <a:t>Steve </a:t>
            </a:r>
            <a:r>
              <a:rPr lang="en-US" dirty="0" err="1">
                <a:solidFill>
                  <a:srgbClr val="333333"/>
                </a:solidFill>
                <a:latin typeface="inherit"/>
                <a:hlinkClick r:id="rId4"/>
              </a:rPr>
              <a:t>Anglin</a:t>
            </a:r>
            <a:r>
              <a:rPr lang="en-US" dirty="0">
                <a:solidFill>
                  <a:srgbClr val="333333"/>
                </a:solidFill>
                <a:latin typeface="inherit"/>
              </a:rPr>
              <a:t>, </a:t>
            </a:r>
            <a:r>
              <a:rPr lang="en-US" dirty="0">
                <a:solidFill>
                  <a:srgbClr val="333333"/>
                </a:solidFill>
                <a:latin typeface="inherit"/>
                <a:hlinkClick r:id="rId5"/>
              </a:rPr>
              <a:t>Mark </a:t>
            </a:r>
            <a:r>
              <a:rPr lang="en-US" dirty="0" err="1">
                <a:solidFill>
                  <a:srgbClr val="333333"/>
                </a:solidFill>
                <a:latin typeface="inherit"/>
                <a:hlinkClick r:id="rId5"/>
              </a:rPr>
              <a:t>Beckner</a:t>
            </a:r>
            <a:r>
              <a:rPr lang="en-US" dirty="0">
                <a:solidFill>
                  <a:srgbClr val="333333"/>
                </a:solidFill>
                <a:latin typeface="inherit"/>
              </a:rPr>
              <a:t>, </a:t>
            </a:r>
            <a:r>
              <a:rPr lang="en-US" dirty="0">
                <a:solidFill>
                  <a:srgbClr val="333333"/>
                </a:solidFill>
                <a:latin typeface="inherit"/>
                <a:hlinkClick r:id="rId6"/>
              </a:rPr>
              <a:t>Ewan Buckingham</a:t>
            </a:r>
            <a:r>
              <a:rPr lang="en-US" dirty="0">
                <a:solidFill>
                  <a:srgbClr val="333333"/>
                </a:solidFill>
                <a:latin typeface="inherit"/>
              </a:rPr>
              <a:t>…</a:t>
            </a:r>
            <a:r>
              <a:rPr lang="en-US" dirty="0">
                <a:solidFill>
                  <a:srgbClr val="333333"/>
                </a:solidFill>
                <a:latin typeface="Helvetica Neue"/>
              </a:rPr>
              <a:t> </a:t>
            </a:r>
            <a:r>
              <a:rPr lang="en-US" i="1" dirty="0">
                <a:solidFill>
                  <a:srgbClr val="333333"/>
                </a:solidFill>
                <a:latin typeface="inherit"/>
              </a:rPr>
              <a:t>(2010)</a:t>
            </a:r>
            <a:endParaRPr lang="en-US" dirty="0">
              <a:solidFill>
                <a:srgbClr val="333333"/>
              </a:solidFill>
              <a:latin typeface="Helvetica Neue"/>
            </a:endParaRPr>
          </a:p>
          <a:p>
            <a:br>
              <a:rPr lang="en-US" dirty="0"/>
            </a:br>
            <a:endParaRPr lang="en-US" dirty="0"/>
          </a:p>
        </p:txBody>
      </p:sp>
      <p:pic>
        <p:nvPicPr>
          <p:cNvPr id="3074" name="Picture 2" descr="Pro Pyth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8038" y="1307034"/>
            <a:ext cx="1202293" cy="14773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75508" y="3358385"/>
            <a:ext cx="6096000" cy="923330"/>
          </a:xfrm>
          <a:prstGeom prst="rect">
            <a:avLst/>
          </a:prstGeom>
        </p:spPr>
        <p:txBody>
          <a:bodyPr>
            <a:spAutoFit/>
          </a:bodyPr>
          <a:lstStyle/>
          <a:p>
            <a:pPr fontAlgn="base"/>
            <a:r>
              <a:rPr lang="en-US" dirty="0">
                <a:solidFill>
                  <a:srgbClr val="0176C3"/>
                </a:solidFill>
                <a:latin typeface="inherit"/>
                <a:hlinkClick r:id="rId8" tooltip="Texts in Computational Science and Engineering"/>
              </a:rPr>
              <a:t>A Primer on Scientific Programming with Python</a:t>
            </a:r>
            <a:endParaRPr lang="en-US" dirty="0">
              <a:solidFill>
                <a:srgbClr val="333333"/>
              </a:solidFill>
              <a:latin typeface="Georgia" panose="02040502050405020303" pitchFamily="18" charset="0"/>
            </a:endParaRPr>
          </a:p>
          <a:p>
            <a:pPr fontAlgn="base"/>
            <a:r>
              <a:rPr lang="en-US" dirty="0">
                <a:solidFill>
                  <a:srgbClr val="333333"/>
                </a:solidFill>
                <a:latin typeface="inherit"/>
                <a:hlinkClick r:id="rId9"/>
              </a:rPr>
              <a:t>Hans </a:t>
            </a:r>
            <a:r>
              <a:rPr lang="en-US" dirty="0" err="1">
                <a:solidFill>
                  <a:srgbClr val="333333"/>
                </a:solidFill>
                <a:latin typeface="inherit"/>
                <a:hlinkClick r:id="rId9"/>
              </a:rPr>
              <a:t>Petter</a:t>
            </a:r>
            <a:r>
              <a:rPr lang="en-US" dirty="0">
                <a:solidFill>
                  <a:srgbClr val="333333"/>
                </a:solidFill>
                <a:latin typeface="inherit"/>
                <a:hlinkClick r:id="rId9"/>
              </a:rPr>
              <a:t> </a:t>
            </a:r>
            <a:r>
              <a:rPr lang="en-US" dirty="0" err="1">
                <a:solidFill>
                  <a:srgbClr val="333333"/>
                </a:solidFill>
                <a:latin typeface="inherit"/>
                <a:hlinkClick r:id="rId9"/>
              </a:rPr>
              <a:t>Langtangen</a:t>
            </a:r>
            <a:r>
              <a:rPr lang="en-US" dirty="0">
                <a:solidFill>
                  <a:srgbClr val="333333"/>
                </a:solidFill>
                <a:latin typeface="Helvetica Neue"/>
              </a:rPr>
              <a:t> in </a:t>
            </a:r>
            <a:r>
              <a:rPr lang="en-US" i="1" dirty="0">
                <a:solidFill>
                  <a:srgbClr val="333333"/>
                </a:solidFill>
                <a:latin typeface="inherit"/>
                <a:hlinkClick r:id="rId10" tooltip="Texts in Computational Science and Engineering"/>
              </a:rPr>
              <a:t>Texts in Computational Science and Engineering</a:t>
            </a:r>
            <a:r>
              <a:rPr lang="en-US" i="1" dirty="0">
                <a:solidFill>
                  <a:srgbClr val="333333"/>
                </a:solidFill>
                <a:latin typeface="inherit"/>
              </a:rPr>
              <a:t> (2014)</a:t>
            </a:r>
            <a:endParaRPr lang="en-US" b="0" i="0" dirty="0">
              <a:solidFill>
                <a:srgbClr val="333333"/>
              </a:solidFill>
              <a:effectLst/>
              <a:latin typeface="Helvetica Neue"/>
            </a:endParaRPr>
          </a:p>
        </p:txBody>
      </p:sp>
      <p:pic>
        <p:nvPicPr>
          <p:cNvPr id="3076" name="Picture 4" descr="A Primer on Scientific Programming with Pyth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8038" y="3072317"/>
            <a:ext cx="1202293" cy="1610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2022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Python Tutorials</a:t>
            </a:r>
          </a:p>
        </p:txBody>
      </p:sp>
      <p:sp>
        <p:nvSpPr>
          <p:cNvPr id="108547" name="Rectangle 3"/>
          <p:cNvSpPr>
            <a:spLocks noGrp="1" noChangeArrowheads="1"/>
          </p:cNvSpPr>
          <p:nvPr>
            <p:ph type="body" idx="1"/>
          </p:nvPr>
        </p:nvSpPr>
        <p:spPr>
          <a:xfrm>
            <a:off x="1802674" y="1644016"/>
            <a:ext cx="7772400" cy="4648200"/>
          </a:xfrm>
        </p:spPr>
        <p:txBody>
          <a:bodyPr/>
          <a:lstStyle/>
          <a:p>
            <a:pPr>
              <a:lnSpc>
                <a:spcPct val="90000"/>
              </a:lnSpc>
              <a:buFontTx/>
              <a:buNone/>
            </a:pPr>
            <a:r>
              <a:rPr lang="en-US" i="1" dirty="0">
                <a:latin typeface="+mj-lt"/>
              </a:rPr>
              <a:t>Things to read through</a:t>
            </a:r>
          </a:p>
          <a:p>
            <a:pPr>
              <a:lnSpc>
                <a:spcPct val="90000"/>
              </a:lnSpc>
            </a:pPr>
            <a:r>
              <a:rPr lang="en-US" dirty="0">
                <a:latin typeface="+mj-lt"/>
              </a:rPr>
              <a:t>“Dive into Python” (Chapters 2 to 4)</a:t>
            </a:r>
            <a:br>
              <a:rPr lang="en-US" dirty="0">
                <a:latin typeface="+mj-lt"/>
              </a:rPr>
            </a:br>
            <a:r>
              <a:rPr lang="en-US" sz="2000" dirty="0">
                <a:latin typeface="+mj-lt"/>
                <a:hlinkClick r:id="rId2"/>
              </a:rPr>
              <a:t>http://diveintopython.org/</a:t>
            </a:r>
            <a:r>
              <a:rPr lang="en-US" sz="2000" dirty="0">
                <a:latin typeface="+mj-lt"/>
              </a:rPr>
              <a:t> </a:t>
            </a:r>
          </a:p>
          <a:p>
            <a:pPr>
              <a:lnSpc>
                <a:spcPct val="90000"/>
              </a:lnSpc>
            </a:pPr>
            <a:r>
              <a:rPr lang="en-US" dirty="0">
                <a:latin typeface="+mj-lt"/>
              </a:rPr>
              <a:t>Python 101 – Beginning Python</a:t>
            </a:r>
            <a:br>
              <a:rPr lang="en-US" dirty="0">
                <a:latin typeface="+mj-lt"/>
              </a:rPr>
            </a:br>
            <a:r>
              <a:rPr lang="en-US" sz="2000" dirty="0">
                <a:latin typeface="+mj-lt"/>
                <a:hlinkClick r:id="rId3"/>
              </a:rPr>
              <a:t>http://www.rexx.com/~dkuhlman/python_101/python_101.html</a:t>
            </a:r>
            <a:r>
              <a:rPr lang="en-US" sz="2000" dirty="0">
                <a:latin typeface="+mj-lt"/>
              </a:rPr>
              <a:t>  </a:t>
            </a:r>
          </a:p>
          <a:p>
            <a:pPr>
              <a:lnSpc>
                <a:spcPct val="90000"/>
              </a:lnSpc>
              <a:buFontTx/>
              <a:buNone/>
            </a:pPr>
            <a:r>
              <a:rPr lang="en-US" i="1" dirty="0">
                <a:latin typeface="+mj-lt"/>
              </a:rPr>
              <a:t>Things to refer to</a:t>
            </a:r>
          </a:p>
          <a:p>
            <a:pPr>
              <a:lnSpc>
                <a:spcPct val="90000"/>
              </a:lnSpc>
            </a:pPr>
            <a:r>
              <a:rPr lang="en-US" dirty="0">
                <a:latin typeface="+mj-lt"/>
              </a:rPr>
              <a:t>The Official Python Tutorial</a:t>
            </a:r>
            <a:br>
              <a:rPr lang="en-US" dirty="0">
                <a:latin typeface="+mj-lt"/>
              </a:rPr>
            </a:br>
            <a:r>
              <a:rPr lang="en-US" sz="2000" dirty="0">
                <a:latin typeface="+mj-lt"/>
                <a:hlinkClick r:id="rId4"/>
              </a:rPr>
              <a:t>http://www.python.org/doc/current/tut/tut.html</a:t>
            </a:r>
            <a:r>
              <a:rPr lang="en-US" sz="2000" dirty="0">
                <a:latin typeface="+mj-lt"/>
              </a:rPr>
              <a:t> </a:t>
            </a:r>
            <a:endParaRPr lang="en-US" dirty="0">
              <a:latin typeface="+mj-lt"/>
            </a:endParaRPr>
          </a:p>
          <a:p>
            <a:pPr>
              <a:lnSpc>
                <a:spcPct val="90000"/>
              </a:lnSpc>
            </a:pPr>
            <a:r>
              <a:rPr lang="en-US" dirty="0">
                <a:latin typeface="+mj-lt"/>
              </a:rPr>
              <a:t>The Python Quick Reference </a:t>
            </a:r>
            <a:br>
              <a:rPr lang="en-US" dirty="0">
                <a:latin typeface="+mj-lt"/>
              </a:rPr>
            </a:br>
            <a:r>
              <a:rPr lang="en-US" sz="2000" dirty="0">
                <a:latin typeface="+mj-lt"/>
                <a:hlinkClick r:id="rId5"/>
              </a:rPr>
              <a:t>http://rgruet.free.fr/PQR2.3.html</a:t>
            </a:r>
            <a:r>
              <a:rPr lang="en-US" sz="2000" dirty="0">
                <a:latin typeface="+mj-lt"/>
              </a:rPr>
              <a:t> </a:t>
            </a:r>
          </a:p>
        </p:txBody>
      </p:sp>
    </p:spTree>
    <p:extLst>
      <p:ext uri="{BB962C8B-B14F-4D97-AF65-F5344CB8AC3E}">
        <p14:creationId xmlns:p14="http://schemas.microsoft.com/office/powerpoint/2010/main" val="10587463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YouTube Python Tutorials</a:t>
            </a:r>
          </a:p>
        </p:txBody>
      </p:sp>
      <p:sp>
        <p:nvSpPr>
          <p:cNvPr id="108547" name="Rectangle 3"/>
          <p:cNvSpPr>
            <a:spLocks noGrp="1" noChangeArrowheads="1"/>
          </p:cNvSpPr>
          <p:nvPr>
            <p:ph type="body" idx="1"/>
          </p:nvPr>
        </p:nvSpPr>
        <p:spPr>
          <a:xfrm>
            <a:off x="1063256" y="1391093"/>
            <a:ext cx="8973879" cy="4945912"/>
          </a:xfrm>
        </p:spPr>
        <p:txBody>
          <a:bodyPr>
            <a:normAutofit lnSpcReduction="10000"/>
          </a:bodyPr>
          <a:lstStyle/>
          <a:p>
            <a:pPr>
              <a:buNone/>
            </a:pPr>
            <a:r>
              <a:rPr lang="en-US" dirty="0">
                <a:latin typeface="+mj-lt"/>
              </a:rPr>
              <a:t>Python Fundamentals Training – Classes </a:t>
            </a:r>
            <a:r>
              <a:rPr lang="en-US" dirty="0">
                <a:latin typeface="+mj-lt"/>
                <a:hlinkClick r:id="rId2"/>
              </a:rPr>
              <a:t>http://www.youtube.com/watch?v=rKzZEtxIX14</a:t>
            </a:r>
            <a:endParaRPr lang="en-US" dirty="0">
              <a:latin typeface="+mj-lt"/>
            </a:endParaRPr>
          </a:p>
          <a:p>
            <a:pPr>
              <a:buNone/>
            </a:pPr>
            <a:endParaRPr lang="en-US" dirty="0">
              <a:latin typeface="+mj-lt"/>
            </a:endParaRPr>
          </a:p>
          <a:p>
            <a:pPr>
              <a:buNone/>
            </a:pPr>
            <a:r>
              <a:rPr lang="en-US" dirty="0">
                <a:latin typeface="+mj-lt"/>
              </a:rPr>
              <a:t>Python 2.7 Tutorial Derek </a:t>
            </a:r>
            <a:r>
              <a:rPr lang="en-US" dirty="0" err="1">
                <a:latin typeface="+mj-lt"/>
              </a:rPr>
              <a:t>Banas</a:t>
            </a:r>
            <a:r>
              <a:rPr lang="en-US" dirty="0">
                <a:latin typeface="+mj-lt"/>
              </a:rPr>
              <a:t>· </a:t>
            </a:r>
            <a:r>
              <a:rPr lang="en-US" dirty="0">
                <a:latin typeface="+mj-lt"/>
                <a:hlinkClick r:id="rId3"/>
              </a:rPr>
              <a:t>http://www.youtube.com/watch?v=UQi-L-_chcc</a:t>
            </a:r>
            <a:endParaRPr lang="en-US" dirty="0">
              <a:latin typeface="+mj-lt"/>
            </a:endParaRPr>
          </a:p>
          <a:p>
            <a:pPr>
              <a:buNone/>
            </a:pPr>
            <a:endParaRPr lang="en-US" dirty="0">
              <a:latin typeface="+mj-lt"/>
            </a:endParaRPr>
          </a:p>
          <a:p>
            <a:pPr>
              <a:buNone/>
            </a:pPr>
            <a:r>
              <a:rPr lang="en-US" dirty="0">
                <a:latin typeface="+mj-lt"/>
              </a:rPr>
              <a:t>Python Programming Tutorial  - </a:t>
            </a:r>
            <a:r>
              <a:rPr lang="en-US" dirty="0" err="1">
                <a:latin typeface="+mj-lt"/>
              </a:rPr>
              <a:t>thenewboston</a:t>
            </a:r>
            <a:endParaRPr lang="en-US" dirty="0">
              <a:latin typeface="+mj-lt"/>
            </a:endParaRPr>
          </a:p>
          <a:p>
            <a:pPr>
              <a:buNone/>
            </a:pPr>
            <a:r>
              <a:rPr lang="en-US" dirty="0">
                <a:latin typeface="+mj-lt"/>
                <a:hlinkClick r:id="rId4"/>
              </a:rPr>
              <a:t>http://www.youtube.com/watch?v=4Mf0h3HphEA</a:t>
            </a:r>
            <a:endParaRPr lang="en-US" dirty="0">
              <a:latin typeface="+mj-lt"/>
            </a:endParaRPr>
          </a:p>
          <a:p>
            <a:pPr>
              <a:buNone/>
            </a:pPr>
            <a:endParaRPr lang="en-US" dirty="0">
              <a:latin typeface="+mj-lt"/>
            </a:endParaRPr>
          </a:p>
          <a:p>
            <a:pPr>
              <a:buNone/>
            </a:pPr>
            <a:r>
              <a:rPr lang="en-US" dirty="0">
                <a:latin typeface="+mj-lt"/>
              </a:rPr>
              <a:t>Google Python Class </a:t>
            </a:r>
            <a:r>
              <a:rPr lang="en-US" dirty="0">
                <a:latin typeface="+mj-lt"/>
                <a:hlinkClick r:id="rId5"/>
              </a:rPr>
              <a:t>http://www.youtube.com/watch?v=tKTZoB2Vjuk</a:t>
            </a:r>
            <a:endParaRPr lang="en-US" dirty="0">
              <a:latin typeface="+mj-lt"/>
            </a:endParaRPr>
          </a:p>
          <a:p>
            <a:pPr>
              <a:lnSpc>
                <a:spcPct val="90000"/>
              </a:lnSpc>
              <a:buFontTx/>
              <a:buNone/>
            </a:pPr>
            <a:endParaRPr lang="en-US" sz="2000" dirty="0">
              <a:latin typeface="+mj-lt"/>
            </a:endParaRPr>
          </a:p>
        </p:txBody>
      </p:sp>
    </p:spTree>
    <p:extLst>
      <p:ext uri="{BB962C8B-B14F-4D97-AF65-F5344CB8AC3E}">
        <p14:creationId xmlns:p14="http://schemas.microsoft.com/office/powerpoint/2010/main" val="290009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16131" y="466453"/>
            <a:ext cx="10515600" cy="1325563"/>
          </a:xfrm>
        </p:spPr>
        <p:txBody>
          <a:bodyPr/>
          <a:lstStyle/>
          <a:p>
            <a:r>
              <a:rPr lang="en-US" dirty="0">
                <a:solidFill>
                  <a:srgbClr val="CD0000"/>
                </a:solidFill>
              </a:rPr>
              <a:t>Variables</a:t>
            </a:r>
          </a:p>
        </p:txBody>
      </p:sp>
      <p:sp>
        <p:nvSpPr>
          <p:cNvPr id="60419" name="Rectangle 3"/>
          <p:cNvSpPr>
            <a:spLocks noGrp="1" noChangeArrowheads="1"/>
          </p:cNvSpPr>
          <p:nvPr>
            <p:ph type="body" idx="1"/>
          </p:nvPr>
        </p:nvSpPr>
        <p:spPr/>
        <p:txBody>
          <a:bodyPr/>
          <a:lstStyle/>
          <a:p>
            <a:r>
              <a:rPr lang="en-US" dirty="0">
                <a:latin typeface="+mj-lt"/>
              </a:rPr>
              <a:t>No need to declare data type</a:t>
            </a:r>
          </a:p>
          <a:p>
            <a:r>
              <a:rPr lang="en-US" dirty="0">
                <a:latin typeface="+mj-lt"/>
              </a:rPr>
              <a:t>Need to assign (initialize)</a:t>
            </a:r>
          </a:p>
          <a:p>
            <a:pPr lvl="2"/>
            <a:r>
              <a:rPr lang="en-US" dirty="0">
                <a:latin typeface="+mj-lt"/>
              </a:rPr>
              <a:t>use of uninitialized variable raises exception</a:t>
            </a:r>
          </a:p>
          <a:p>
            <a:r>
              <a:rPr lang="en-US" dirty="0">
                <a:latin typeface="+mj-lt"/>
              </a:rPr>
              <a:t>Not typed</a:t>
            </a:r>
          </a:p>
          <a:p>
            <a:pPr lvl="2">
              <a:buFontTx/>
              <a:buNone/>
            </a:pPr>
            <a:r>
              <a:rPr lang="en-US" dirty="0">
                <a:latin typeface="+mj-lt"/>
              </a:rPr>
              <a:t>if friendly: greeting = "hello world"</a:t>
            </a:r>
          </a:p>
          <a:p>
            <a:pPr lvl="2">
              <a:buFontTx/>
              <a:buNone/>
            </a:pPr>
            <a:r>
              <a:rPr lang="en-US" dirty="0">
                <a:latin typeface="+mj-lt"/>
              </a:rPr>
              <a:t>else: greeting = 12**2</a:t>
            </a:r>
          </a:p>
          <a:p>
            <a:pPr lvl="2">
              <a:buFontTx/>
              <a:buNone/>
            </a:pPr>
            <a:r>
              <a:rPr lang="en-US" dirty="0">
                <a:latin typeface="+mj-lt"/>
              </a:rPr>
              <a:t>print greeting</a:t>
            </a:r>
          </a:p>
          <a:p>
            <a:r>
              <a:rPr lang="en-US" b="1" i="1" dirty="0">
                <a:latin typeface="+mj-lt"/>
              </a:rPr>
              <a:t>Everything</a:t>
            </a:r>
            <a:r>
              <a:rPr lang="en-US" dirty="0">
                <a:latin typeface="+mj-lt"/>
              </a:rPr>
              <a:t> is a "variable":</a:t>
            </a:r>
          </a:p>
          <a:p>
            <a:pPr lvl="2"/>
            <a:r>
              <a:rPr lang="en-US" dirty="0">
                <a:latin typeface="+mj-lt"/>
              </a:rPr>
              <a:t>Even functions, classes, modules</a:t>
            </a:r>
          </a:p>
        </p:txBody>
      </p:sp>
    </p:spTree>
    <p:extLst>
      <p:ext uri="{BB962C8B-B14F-4D97-AF65-F5344CB8AC3E}">
        <p14:creationId xmlns:p14="http://schemas.microsoft.com/office/powerpoint/2010/main" val="9456270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codecademy.com python</a:t>
            </a:r>
          </a:p>
        </p:txBody>
      </p:sp>
      <p:sp>
        <p:nvSpPr>
          <p:cNvPr id="108547" name="Rectangle 3"/>
          <p:cNvSpPr>
            <a:spLocks noGrp="1" noChangeArrowheads="1"/>
          </p:cNvSpPr>
          <p:nvPr>
            <p:ph type="body" idx="1"/>
          </p:nvPr>
        </p:nvSpPr>
        <p:spPr>
          <a:xfrm>
            <a:off x="1063256" y="1391093"/>
            <a:ext cx="8973879" cy="4945912"/>
          </a:xfrm>
        </p:spPr>
        <p:txBody>
          <a:bodyPr>
            <a:normAutofit/>
          </a:bodyPr>
          <a:lstStyle/>
          <a:p>
            <a:pPr>
              <a:buNone/>
            </a:pPr>
            <a:r>
              <a:rPr lang="en-US" i="1" dirty="0"/>
              <a:t>codecademy.com</a:t>
            </a:r>
          </a:p>
          <a:p>
            <a:pPr>
              <a:buNone/>
            </a:pPr>
            <a:r>
              <a:rPr lang="en-US" dirty="0">
                <a:hlinkClick r:id="rId2"/>
              </a:rPr>
              <a:t>http://www.codecademy.com/tracks/python</a:t>
            </a:r>
            <a:endParaRPr lang="en-US" sz="2000" dirty="0"/>
          </a:p>
        </p:txBody>
      </p:sp>
    </p:spTree>
    <p:extLst>
      <p:ext uri="{BB962C8B-B14F-4D97-AF65-F5344CB8AC3E}">
        <p14:creationId xmlns:p14="http://schemas.microsoft.com/office/powerpoint/2010/main" val="4174097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YouTube Python Tutorials</a:t>
            </a:r>
          </a:p>
        </p:txBody>
      </p:sp>
      <p:sp>
        <p:nvSpPr>
          <p:cNvPr id="108547" name="Rectangle 3"/>
          <p:cNvSpPr>
            <a:spLocks noGrp="1" noChangeArrowheads="1"/>
          </p:cNvSpPr>
          <p:nvPr>
            <p:ph type="body" idx="1"/>
          </p:nvPr>
        </p:nvSpPr>
        <p:spPr>
          <a:xfrm>
            <a:off x="1193884" y="1690688"/>
            <a:ext cx="8973879" cy="4945912"/>
          </a:xfrm>
        </p:spPr>
        <p:txBody>
          <a:bodyPr>
            <a:normAutofit/>
          </a:bodyPr>
          <a:lstStyle/>
          <a:p>
            <a:pPr>
              <a:buNone/>
            </a:pPr>
            <a:r>
              <a:rPr lang="en-US" dirty="0">
                <a:latin typeface="+mj-lt"/>
              </a:rPr>
              <a:t>Image analysis in python with </a:t>
            </a:r>
            <a:r>
              <a:rPr lang="en-US" dirty="0" err="1">
                <a:latin typeface="+mj-lt"/>
              </a:rPr>
              <a:t>scipy</a:t>
            </a:r>
            <a:r>
              <a:rPr lang="en-US" dirty="0">
                <a:latin typeface="+mj-lt"/>
              </a:rPr>
              <a:t> and </a:t>
            </a:r>
            <a:r>
              <a:rPr lang="en-US" dirty="0" err="1">
                <a:latin typeface="+mj-lt"/>
              </a:rPr>
              <a:t>scikit</a:t>
            </a:r>
            <a:r>
              <a:rPr lang="en-US" dirty="0">
                <a:latin typeface="+mj-lt"/>
              </a:rPr>
              <a:t> image tutorials</a:t>
            </a:r>
          </a:p>
          <a:p>
            <a:pPr>
              <a:buNone/>
            </a:pPr>
            <a:r>
              <a:rPr lang="en-US" dirty="0">
                <a:latin typeface="+mj-lt"/>
              </a:rPr>
              <a:t>Part 1 </a:t>
            </a:r>
            <a:r>
              <a:rPr lang="en-US" dirty="0">
                <a:latin typeface="+mj-lt"/>
                <a:hlinkClick r:id="rId2"/>
              </a:rPr>
              <a:t>http://www.youtube.com/watch?v=MP-MTiCETYg</a:t>
            </a:r>
            <a:endParaRPr lang="en-US" dirty="0">
              <a:latin typeface="+mj-lt"/>
            </a:endParaRPr>
          </a:p>
          <a:p>
            <a:pPr>
              <a:buNone/>
            </a:pPr>
            <a:r>
              <a:rPr lang="en-US" dirty="0">
                <a:latin typeface="+mj-lt"/>
              </a:rPr>
              <a:t>Part 2 </a:t>
            </a:r>
            <a:r>
              <a:rPr lang="en-US" dirty="0">
                <a:latin typeface="+mj-lt"/>
                <a:hlinkClick r:id="rId3"/>
              </a:rPr>
              <a:t>http://www.youtube.com/watch?v=SE7h0IWD93Y</a:t>
            </a:r>
            <a:endParaRPr lang="en-US" dirty="0">
              <a:latin typeface="+mj-lt"/>
            </a:endParaRPr>
          </a:p>
          <a:p>
            <a:pPr>
              <a:buNone/>
            </a:pPr>
            <a:r>
              <a:rPr lang="en-US" dirty="0">
                <a:latin typeface="+mj-lt"/>
              </a:rPr>
              <a:t>Part 3 </a:t>
            </a:r>
            <a:r>
              <a:rPr lang="en-US" dirty="0">
                <a:latin typeface="+mj-lt"/>
                <a:hlinkClick r:id="rId4"/>
              </a:rPr>
              <a:t>http://www.youtube.com/watch?v=Yxpnvc4RHy4</a:t>
            </a:r>
            <a:endParaRPr lang="en-US" dirty="0">
              <a:latin typeface="+mj-lt"/>
            </a:endParaRPr>
          </a:p>
          <a:p>
            <a:pPr>
              <a:buNone/>
            </a:pPr>
            <a:endParaRPr lang="en-US" sz="2000" dirty="0">
              <a:latin typeface="+mj-lt"/>
            </a:endParaRPr>
          </a:p>
        </p:txBody>
      </p:sp>
    </p:spTree>
    <p:extLst>
      <p:ext uri="{BB962C8B-B14F-4D97-AF65-F5344CB8AC3E}">
        <p14:creationId xmlns:p14="http://schemas.microsoft.com/office/powerpoint/2010/main" val="653560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Scientific Python distributions</a:t>
            </a:r>
          </a:p>
        </p:txBody>
      </p:sp>
      <p:sp>
        <p:nvSpPr>
          <p:cNvPr id="108547" name="Rectangle 3"/>
          <p:cNvSpPr>
            <a:spLocks noGrp="1" noChangeArrowheads="1"/>
          </p:cNvSpPr>
          <p:nvPr>
            <p:ph type="body" idx="1"/>
          </p:nvPr>
        </p:nvSpPr>
        <p:spPr>
          <a:xfrm>
            <a:off x="1063256" y="1391093"/>
            <a:ext cx="8973879" cy="4945912"/>
          </a:xfrm>
        </p:spPr>
        <p:txBody>
          <a:bodyPr>
            <a:normAutofit/>
          </a:bodyPr>
          <a:lstStyle/>
          <a:p>
            <a:r>
              <a:rPr lang="en-US" dirty="0"/>
              <a:t>Python 2.6 or 2.7</a:t>
            </a:r>
            <a:br>
              <a:rPr lang="en-US" dirty="0"/>
            </a:br>
            <a:r>
              <a:rPr lang="en-US" dirty="0">
                <a:hlinkClick r:id="rId2"/>
              </a:rPr>
              <a:t>https://www.python.org/download/releases/2.7.6/</a:t>
            </a:r>
            <a:endParaRPr lang="en-US" dirty="0"/>
          </a:p>
          <a:p>
            <a:r>
              <a:rPr lang="en-US" dirty="0" err="1"/>
              <a:t>NumPy</a:t>
            </a:r>
            <a:br>
              <a:rPr lang="en-US" dirty="0"/>
            </a:br>
            <a:r>
              <a:rPr lang="en-US" dirty="0">
                <a:hlinkClick r:id="rId3"/>
              </a:rPr>
              <a:t>http://www.numpy.org/</a:t>
            </a:r>
            <a:endParaRPr lang="en-US" dirty="0"/>
          </a:p>
          <a:p>
            <a:r>
              <a:rPr lang="en-US" dirty="0" err="1"/>
              <a:t>SciPy</a:t>
            </a:r>
            <a:br>
              <a:rPr lang="en-US" dirty="0"/>
            </a:br>
            <a:r>
              <a:rPr lang="en-US" dirty="0">
                <a:hlinkClick r:id="rId4"/>
              </a:rPr>
              <a:t>http://www.scipy.org/</a:t>
            </a:r>
            <a:endParaRPr lang="en-US" dirty="0"/>
          </a:p>
          <a:p>
            <a:r>
              <a:rPr lang="en-US" dirty="0" err="1"/>
              <a:t>matplotlib</a:t>
            </a:r>
            <a:br>
              <a:rPr lang="en-US" dirty="0"/>
            </a:br>
            <a:r>
              <a:rPr lang="en-US" dirty="0">
                <a:hlinkClick r:id="rId5"/>
              </a:rPr>
              <a:t>http://matplotlib.org/</a:t>
            </a:r>
            <a:endParaRPr lang="en-US" dirty="0"/>
          </a:p>
          <a:p>
            <a:r>
              <a:rPr lang="en-US" dirty="0" err="1"/>
              <a:t>scikit</a:t>
            </a:r>
            <a:r>
              <a:rPr lang="en-US" dirty="0"/>
              <a:t>-learn </a:t>
            </a:r>
            <a:r>
              <a:rPr lang="en-US" dirty="0">
                <a:hlinkClick r:id="rId6"/>
              </a:rPr>
              <a:t>http://scikit-learn.org</a:t>
            </a:r>
            <a:endParaRPr lang="en-US" dirty="0"/>
          </a:p>
          <a:p>
            <a:r>
              <a:rPr lang="en-US" dirty="0" err="1"/>
              <a:t>scikit</a:t>
            </a:r>
            <a:r>
              <a:rPr lang="en-US" dirty="0"/>
              <a:t>-image </a:t>
            </a:r>
            <a:r>
              <a:rPr lang="en-US" dirty="0">
                <a:hlinkClick r:id="rId7"/>
              </a:rPr>
              <a:t>http://scikit-image.org</a:t>
            </a:r>
            <a:endParaRPr lang="en-US" dirty="0"/>
          </a:p>
          <a:p>
            <a:endParaRPr lang="en-US" dirty="0"/>
          </a:p>
          <a:p>
            <a:pPr>
              <a:lnSpc>
                <a:spcPct val="90000"/>
              </a:lnSpc>
              <a:buFontTx/>
              <a:buNone/>
            </a:pPr>
            <a:endParaRPr lang="en-US" sz="2000" dirty="0"/>
          </a:p>
        </p:txBody>
      </p:sp>
    </p:spTree>
    <p:extLst>
      <p:ext uri="{BB962C8B-B14F-4D97-AF65-F5344CB8AC3E}">
        <p14:creationId xmlns:p14="http://schemas.microsoft.com/office/powerpoint/2010/main" val="3332977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dirty="0">
                <a:solidFill>
                  <a:srgbClr val="CD0000"/>
                </a:solidFill>
              </a:rPr>
              <a:t>Scientific Python distributions</a:t>
            </a:r>
          </a:p>
        </p:txBody>
      </p:sp>
      <p:sp>
        <p:nvSpPr>
          <p:cNvPr id="108547" name="Rectangle 3"/>
          <p:cNvSpPr>
            <a:spLocks noGrp="1" noChangeArrowheads="1"/>
          </p:cNvSpPr>
          <p:nvPr>
            <p:ph type="body" idx="1"/>
          </p:nvPr>
        </p:nvSpPr>
        <p:spPr>
          <a:xfrm>
            <a:off x="1063256" y="1391093"/>
            <a:ext cx="8973879" cy="4945912"/>
          </a:xfrm>
        </p:spPr>
        <p:txBody>
          <a:bodyPr>
            <a:normAutofit fontScale="77500" lnSpcReduction="20000"/>
          </a:bodyPr>
          <a:lstStyle/>
          <a:p>
            <a:r>
              <a:rPr lang="en-US" dirty="0"/>
              <a:t>For most users, especially on Windows and Mac, the easiest way to install the packages of the </a:t>
            </a:r>
            <a:r>
              <a:rPr lang="en-US" dirty="0" err="1"/>
              <a:t>SciPy</a:t>
            </a:r>
            <a:r>
              <a:rPr lang="en-US" dirty="0"/>
              <a:t> stack is to download one of these Python distributions, which includes all the key packages:</a:t>
            </a:r>
          </a:p>
          <a:p>
            <a:r>
              <a:rPr lang="en-US" dirty="0">
                <a:hlinkClick r:id="rId2"/>
              </a:rPr>
              <a:t>Anaconda</a:t>
            </a:r>
            <a:r>
              <a:rPr lang="en-US" dirty="0"/>
              <a:t>: A free distribution for the </a:t>
            </a:r>
            <a:r>
              <a:rPr lang="en-US" dirty="0" err="1"/>
              <a:t>SciPy</a:t>
            </a:r>
            <a:r>
              <a:rPr lang="en-US" dirty="0"/>
              <a:t> stack. Supports Linux, Windows and Mac.</a:t>
            </a:r>
          </a:p>
          <a:p>
            <a:r>
              <a:rPr lang="en-US" dirty="0" err="1">
                <a:hlinkClick r:id="rId3"/>
              </a:rPr>
              <a:t>Enthought</a:t>
            </a:r>
            <a:r>
              <a:rPr lang="en-US" dirty="0">
                <a:hlinkClick r:id="rId3"/>
              </a:rPr>
              <a:t> Canopy</a:t>
            </a:r>
            <a:r>
              <a:rPr lang="en-US" dirty="0"/>
              <a:t>: The free and commercial versions include the core </a:t>
            </a:r>
            <a:r>
              <a:rPr lang="en-US" dirty="0" err="1"/>
              <a:t>SciPy</a:t>
            </a:r>
            <a:r>
              <a:rPr lang="en-US" dirty="0"/>
              <a:t> stack packages. Supports Linux, Windows and Mac.</a:t>
            </a:r>
          </a:p>
          <a:p>
            <a:r>
              <a:rPr lang="en-US" dirty="0">
                <a:hlinkClick r:id="rId4"/>
              </a:rPr>
              <a:t>Python(</a:t>
            </a:r>
            <a:r>
              <a:rPr lang="en-US" dirty="0" err="1">
                <a:hlinkClick r:id="rId4"/>
              </a:rPr>
              <a:t>x,y</a:t>
            </a:r>
            <a:r>
              <a:rPr lang="en-US" dirty="0">
                <a:hlinkClick r:id="rId4"/>
              </a:rPr>
              <a:t>)</a:t>
            </a:r>
            <a:r>
              <a:rPr lang="en-US" dirty="0"/>
              <a:t>: A free distribution including the </a:t>
            </a:r>
            <a:r>
              <a:rPr lang="en-US" dirty="0" err="1"/>
              <a:t>SciPy</a:t>
            </a:r>
            <a:r>
              <a:rPr lang="en-US" dirty="0"/>
              <a:t> stack, based around the </a:t>
            </a:r>
            <a:r>
              <a:rPr lang="en-US" dirty="0" err="1"/>
              <a:t>Spyder</a:t>
            </a:r>
            <a:r>
              <a:rPr lang="en-US" dirty="0"/>
              <a:t> IDE. Windows only.</a:t>
            </a:r>
          </a:p>
          <a:p>
            <a:r>
              <a:rPr lang="en-US" dirty="0" err="1">
                <a:hlinkClick r:id="rId5"/>
              </a:rPr>
              <a:t>WinPython</a:t>
            </a:r>
            <a:r>
              <a:rPr lang="en-US" dirty="0"/>
              <a:t>: A free distribution including the </a:t>
            </a:r>
            <a:r>
              <a:rPr lang="en-US" dirty="0" err="1"/>
              <a:t>SciPy</a:t>
            </a:r>
            <a:r>
              <a:rPr lang="en-US" dirty="0"/>
              <a:t> stack. Windows only.</a:t>
            </a:r>
          </a:p>
          <a:p>
            <a:r>
              <a:rPr lang="en-US" dirty="0" err="1">
                <a:hlinkClick r:id="rId6"/>
              </a:rPr>
              <a:t>Pyzo</a:t>
            </a:r>
            <a:r>
              <a:rPr lang="en-US" dirty="0"/>
              <a:t>: A free distribution based on Python 3 (see </a:t>
            </a:r>
            <a:r>
              <a:rPr lang="en-US" i="1" dirty="0">
                <a:hlinkClick r:id="rId7"/>
              </a:rPr>
              <a:t>Note on Python 3</a:t>
            </a:r>
            <a:r>
              <a:rPr lang="en-US" dirty="0"/>
              <a:t>) with the IEP editor. Supports Linux and Windows.</a:t>
            </a:r>
          </a:p>
          <a:p>
            <a:r>
              <a:rPr lang="en-US" dirty="0" err="1">
                <a:hlinkClick r:id="rId8"/>
              </a:rPr>
              <a:t>Algorete</a:t>
            </a:r>
            <a:r>
              <a:rPr lang="en-US" dirty="0">
                <a:hlinkClick r:id="rId8"/>
              </a:rPr>
              <a:t> Loopy</a:t>
            </a:r>
            <a:r>
              <a:rPr lang="en-US" dirty="0"/>
              <a:t>: A free, community oriented distribution for the </a:t>
            </a:r>
            <a:r>
              <a:rPr lang="en-US" dirty="0" err="1"/>
              <a:t>SciPy</a:t>
            </a:r>
            <a:r>
              <a:rPr lang="en-US" dirty="0"/>
              <a:t> stack maintained by researches at Dartmouth College. Loopy supports both Python 2 and 3 on Linux, Windows and Mac OSX. The distribution is derived from Anaconda with additional packages (e.g. Space Physics, </a:t>
            </a:r>
            <a:r>
              <a:rPr lang="en-US" dirty="0" err="1"/>
              <a:t>BioInformatics</a:t>
            </a:r>
            <a:r>
              <a:rPr lang="en-US" dirty="0"/>
              <a:t>).</a:t>
            </a:r>
          </a:p>
          <a:p>
            <a:pPr>
              <a:lnSpc>
                <a:spcPct val="90000"/>
              </a:lnSpc>
              <a:buFontTx/>
              <a:buNone/>
            </a:pPr>
            <a:endParaRPr lang="en-US" sz="2000" dirty="0"/>
          </a:p>
        </p:txBody>
      </p:sp>
    </p:spTree>
    <p:extLst>
      <p:ext uri="{BB962C8B-B14F-4D97-AF65-F5344CB8AC3E}">
        <p14:creationId xmlns:p14="http://schemas.microsoft.com/office/powerpoint/2010/main" val="70337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Grp="1" noChangeArrowheads="1"/>
          </p:cNvSpPr>
          <p:nvPr>
            <p:ph type="title"/>
          </p:nvPr>
        </p:nvSpPr>
        <p:spPr/>
        <p:txBody>
          <a:bodyPr/>
          <a:lstStyle/>
          <a:p>
            <a:r>
              <a:rPr lang="en-US" dirty="0">
                <a:solidFill>
                  <a:srgbClr val="CD0000"/>
                </a:solidFill>
              </a:rPr>
              <a:t>Numbers</a:t>
            </a:r>
          </a:p>
        </p:txBody>
      </p:sp>
      <p:sp>
        <p:nvSpPr>
          <p:cNvPr id="58375" name="Rectangle 7"/>
          <p:cNvSpPr>
            <a:spLocks noGrp="1" noChangeArrowheads="1"/>
          </p:cNvSpPr>
          <p:nvPr>
            <p:ph type="body" idx="1"/>
          </p:nvPr>
        </p:nvSpPr>
        <p:spPr>
          <a:xfrm>
            <a:off x="1099457" y="1690688"/>
            <a:ext cx="10515600" cy="4351338"/>
          </a:xfrm>
        </p:spPr>
        <p:txBody>
          <a:bodyPr/>
          <a:lstStyle/>
          <a:p>
            <a:r>
              <a:rPr lang="en-US" sz="2000" dirty="0"/>
              <a:t>The usual suspects</a:t>
            </a:r>
          </a:p>
          <a:p>
            <a:pPr lvl="2"/>
            <a:r>
              <a:rPr lang="en-US" sz="1600" dirty="0"/>
              <a:t>12, 3.14, 0xFF, 0377, (-1+2)*3/4**5, abs(x), 0&lt;x&lt;=5</a:t>
            </a:r>
          </a:p>
          <a:p>
            <a:r>
              <a:rPr lang="en-US" sz="2000" dirty="0"/>
              <a:t>C-style shifting &amp; masking</a:t>
            </a:r>
          </a:p>
          <a:p>
            <a:pPr lvl="2"/>
            <a:r>
              <a:rPr lang="en-US" sz="1600" dirty="0"/>
              <a:t>1&lt;&lt;16, x&amp;0xff, x|1, ~x, </a:t>
            </a:r>
            <a:r>
              <a:rPr lang="en-US" sz="1600" dirty="0" err="1"/>
              <a:t>x^y</a:t>
            </a:r>
            <a:endParaRPr lang="en-US" sz="1600" dirty="0"/>
          </a:p>
          <a:p>
            <a:r>
              <a:rPr lang="en-US" sz="2000" dirty="0"/>
              <a:t>Integer division truncates :-(</a:t>
            </a:r>
          </a:p>
          <a:p>
            <a:pPr lvl="2"/>
            <a:r>
              <a:rPr lang="en-US" sz="1600" dirty="0"/>
              <a:t>1/2 -&gt; 0	# 1./2. -&gt; 0.5, float(1)/2 -&gt; 0.5</a:t>
            </a:r>
          </a:p>
          <a:p>
            <a:pPr lvl="2"/>
            <a:r>
              <a:rPr lang="en-US" sz="1600" dirty="0"/>
              <a:t>Will be fixed in the future</a:t>
            </a:r>
          </a:p>
          <a:p>
            <a:r>
              <a:rPr lang="en-US" sz="2000" dirty="0"/>
              <a:t>Long (arbitrary precision), complex</a:t>
            </a:r>
          </a:p>
          <a:p>
            <a:pPr lvl="2"/>
            <a:r>
              <a:rPr lang="en-US" sz="1600" dirty="0"/>
              <a:t>2L**100 -&gt; 1267650600228229401496703205376L</a:t>
            </a:r>
          </a:p>
          <a:p>
            <a:pPr lvl="3"/>
            <a:r>
              <a:rPr lang="en-US" sz="1400" dirty="0"/>
              <a:t>In Python 2.2 and beyond, 2**100 does the same thing</a:t>
            </a:r>
          </a:p>
          <a:p>
            <a:pPr lvl="2"/>
            <a:r>
              <a:rPr lang="en-US" sz="1600" dirty="0"/>
              <a:t>1j**2 -&gt; (-1+0j)</a:t>
            </a:r>
          </a:p>
        </p:txBody>
      </p:sp>
    </p:spTree>
    <p:extLst>
      <p:ext uri="{BB962C8B-B14F-4D97-AF65-F5344CB8AC3E}">
        <p14:creationId xmlns:p14="http://schemas.microsoft.com/office/powerpoint/2010/main" val="1726860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68383" y="391251"/>
            <a:ext cx="10515600" cy="1325563"/>
          </a:xfrm>
        </p:spPr>
        <p:txBody>
          <a:bodyPr/>
          <a:lstStyle/>
          <a:p>
            <a:r>
              <a:rPr lang="en-US" dirty="0">
                <a:solidFill>
                  <a:srgbClr val="CD0000"/>
                </a:solidFill>
              </a:rPr>
              <a:t>Indentation and Blocks</a:t>
            </a:r>
          </a:p>
        </p:txBody>
      </p:sp>
      <p:sp>
        <p:nvSpPr>
          <p:cNvPr id="31747" name="Content Placeholder 2"/>
          <p:cNvSpPr>
            <a:spLocks noGrp="1"/>
          </p:cNvSpPr>
          <p:nvPr>
            <p:ph idx="1"/>
          </p:nvPr>
        </p:nvSpPr>
        <p:spPr/>
        <p:txBody>
          <a:bodyPr/>
          <a:lstStyle/>
          <a:p>
            <a:r>
              <a:rPr lang="en-US" dirty="0">
                <a:latin typeface="+mj-lt"/>
              </a:rPr>
              <a:t>Python uses whitespace and indents to denote blocks of code</a:t>
            </a:r>
          </a:p>
          <a:p>
            <a:r>
              <a:rPr lang="en-US" dirty="0">
                <a:latin typeface="+mj-lt"/>
              </a:rPr>
              <a:t>Lines of code that begin a block end in a colon:</a:t>
            </a:r>
          </a:p>
          <a:p>
            <a:r>
              <a:rPr lang="en-US" dirty="0">
                <a:latin typeface="+mj-lt"/>
              </a:rPr>
              <a:t>Lines within the code block are indented at the same level</a:t>
            </a:r>
          </a:p>
          <a:p>
            <a:r>
              <a:rPr lang="en-US" dirty="0">
                <a:latin typeface="+mj-lt"/>
              </a:rPr>
              <a:t>To end a code block, remove the indentation</a:t>
            </a:r>
          </a:p>
          <a:p>
            <a:r>
              <a:rPr lang="en-US" dirty="0">
                <a:latin typeface="+mj-lt"/>
              </a:rPr>
              <a:t>You'll want blocks of code that run only when certain conditions are met</a:t>
            </a:r>
          </a:p>
          <a:p>
            <a:endParaRPr lang="en-US" dirty="0"/>
          </a:p>
        </p:txBody>
      </p:sp>
    </p:spTree>
    <p:extLst>
      <p:ext uri="{BB962C8B-B14F-4D97-AF65-F5344CB8AC3E}">
        <p14:creationId xmlns:p14="http://schemas.microsoft.com/office/powerpoint/2010/main" val="2489081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1705</TotalTime>
  <Words>4859</Words>
  <Application>Microsoft Macintosh PowerPoint</Application>
  <PresentationFormat>Widescreen</PresentationFormat>
  <Paragraphs>653</Paragraphs>
  <Slides>73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Calibri Light</vt:lpstr>
      <vt:lpstr>Courier New</vt:lpstr>
      <vt:lpstr>Georgia</vt:lpstr>
      <vt:lpstr>Helvetica Neue</vt:lpstr>
      <vt:lpstr>inherit</vt:lpstr>
      <vt:lpstr>Wingdings</vt:lpstr>
      <vt:lpstr>Office Theme</vt:lpstr>
      <vt:lpstr>DAMG 6210 Database Design</vt:lpstr>
      <vt:lpstr>Topics</vt:lpstr>
      <vt:lpstr>Python</vt:lpstr>
      <vt:lpstr>Python</vt:lpstr>
      <vt:lpstr>Hello World</vt:lpstr>
      <vt:lpstr>Built-in Object Types</vt:lpstr>
      <vt:lpstr>Variables</vt:lpstr>
      <vt:lpstr>Numbers</vt:lpstr>
      <vt:lpstr>Indentation and Blocks</vt:lpstr>
      <vt:lpstr>Grouping Indentation</vt:lpstr>
      <vt:lpstr>Conditional Branching</vt:lpstr>
      <vt:lpstr>Control Structures</vt:lpstr>
      <vt:lpstr>Looping with for</vt:lpstr>
      <vt:lpstr>Looping with while</vt:lpstr>
      <vt:lpstr>break, continue</vt:lpstr>
      <vt:lpstr>Range()</vt:lpstr>
      <vt:lpstr>Modules/Libraries</vt:lpstr>
      <vt:lpstr>Operators</vt:lpstr>
      <vt:lpstr>String Operators</vt:lpstr>
      <vt:lpstr>String Methods</vt:lpstr>
      <vt:lpstr>Strings</vt:lpstr>
      <vt:lpstr>String Methods</vt:lpstr>
      <vt:lpstr>Common Statements</vt:lpstr>
      <vt:lpstr>Common Statements</vt:lpstr>
      <vt:lpstr>Interactive “Shell”</vt:lpstr>
      <vt:lpstr>Reference Semantics</vt:lpstr>
      <vt:lpstr>Functions, Procedures</vt:lpstr>
      <vt:lpstr>Example Function</vt:lpstr>
      <vt:lpstr>Using Functions</vt:lpstr>
      <vt:lpstr>Basic Function</vt:lpstr>
      <vt:lpstr>Python Data Structures</vt:lpstr>
      <vt:lpstr>Lists</vt:lpstr>
      <vt:lpstr>More Dictionary Ops</vt:lpstr>
      <vt:lpstr>More List Operations</vt:lpstr>
      <vt:lpstr>Dictionaries</vt:lpstr>
      <vt:lpstr>Lists</vt:lpstr>
      <vt:lpstr>List Methods</vt:lpstr>
      <vt:lpstr>Tuples</vt:lpstr>
      <vt:lpstr>Dictionaries</vt:lpstr>
      <vt:lpstr>Dictionary Details</vt:lpstr>
      <vt:lpstr>Tuples</vt:lpstr>
      <vt:lpstr>Modules</vt:lpstr>
      <vt:lpstr>Packages</vt:lpstr>
      <vt:lpstr>Catching Exceptions</vt:lpstr>
      <vt:lpstr>Try-finally: Cleanup</vt:lpstr>
      <vt:lpstr>Raising Exceptions</vt:lpstr>
      <vt:lpstr>More on Exceptions</vt:lpstr>
      <vt:lpstr>File Objects</vt:lpstr>
      <vt:lpstr>Standard Library</vt:lpstr>
      <vt:lpstr>Standard Library</vt:lpstr>
      <vt:lpstr>Classes</vt:lpstr>
      <vt:lpstr>Example Class</vt:lpstr>
      <vt:lpstr>Using Classes</vt:lpstr>
      <vt:lpstr>Subclassing</vt:lpstr>
      <vt:lpstr>Subclassing (2)</vt:lpstr>
      <vt:lpstr>Class / Instance Variables</vt:lpstr>
      <vt:lpstr>Instance Variable Rules</vt:lpstr>
      <vt:lpstr>Python 2.6 or 2.7</vt:lpstr>
      <vt:lpstr>NumPy</vt:lpstr>
      <vt:lpstr>SciPy</vt:lpstr>
      <vt:lpstr>matplotlib</vt:lpstr>
      <vt:lpstr>scikit-image </vt:lpstr>
      <vt:lpstr>scikit-learn</vt:lpstr>
      <vt:lpstr>IPython</vt:lpstr>
      <vt:lpstr>Python Books (http://link.springer.com/)</vt:lpstr>
      <vt:lpstr>Python Books (http://link.springer.com/)</vt:lpstr>
      <vt:lpstr>Python Books (http://link.springer.com/)</vt:lpstr>
      <vt:lpstr>Python Tutorials</vt:lpstr>
      <vt:lpstr>YouTube Python Tutorials</vt:lpstr>
      <vt:lpstr>codecademy.com python</vt:lpstr>
      <vt:lpstr>YouTube Python Tutorials</vt:lpstr>
      <vt:lpstr>Scientific Python distributions</vt:lpstr>
      <vt:lpstr>Scientific Python distributions</vt:lpstr>
    </vt:vector>
  </TitlesOfParts>
  <Company>CCIS - 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 Brown</dc:creator>
  <cp:lastModifiedBy>Brown, Nicholas</cp:lastModifiedBy>
  <cp:revision>194</cp:revision>
  <dcterms:created xsi:type="dcterms:W3CDTF">2013-09-03T20:38:17Z</dcterms:created>
  <dcterms:modified xsi:type="dcterms:W3CDTF">2022-10-10T18:48:40Z</dcterms:modified>
</cp:coreProperties>
</file>