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sldIdLst>
    <p:sldId id="256" r:id="rId2"/>
    <p:sldId id="258" r:id="rId3"/>
    <p:sldId id="333" r:id="rId4"/>
    <p:sldId id="334" r:id="rId5"/>
    <p:sldId id="260" r:id="rId6"/>
    <p:sldId id="349" r:id="rId7"/>
    <p:sldId id="350" r:id="rId8"/>
    <p:sldId id="261" r:id="rId9"/>
    <p:sldId id="335" r:id="rId10"/>
    <p:sldId id="354" r:id="rId11"/>
    <p:sldId id="423" r:id="rId12"/>
    <p:sldId id="355" r:id="rId13"/>
    <p:sldId id="421" r:id="rId14"/>
    <p:sldId id="377" r:id="rId15"/>
    <p:sldId id="356" r:id="rId16"/>
    <p:sldId id="362" r:id="rId17"/>
    <p:sldId id="363" r:id="rId18"/>
    <p:sldId id="364" r:id="rId19"/>
    <p:sldId id="365" r:id="rId20"/>
    <p:sldId id="373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262" r:id="rId29"/>
    <p:sldId id="263" r:id="rId30"/>
    <p:sldId id="336" r:id="rId31"/>
    <p:sldId id="265" r:id="rId32"/>
    <p:sldId id="268" r:id="rId33"/>
    <p:sldId id="269" r:id="rId34"/>
    <p:sldId id="337" r:id="rId35"/>
    <p:sldId id="273" r:id="rId36"/>
    <p:sldId id="351" r:id="rId37"/>
    <p:sldId id="274" r:id="rId38"/>
    <p:sldId id="275" r:id="rId39"/>
    <p:sldId id="276" r:id="rId40"/>
    <p:sldId id="352" r:id="rId41"/>
    <p:sldId id="353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338" r:id="rId58"/>
    <p:sldId id="292" r:id="rId59"/>
    <p:sldId id="293" r:id="rId60"/>
    <p:sldId id="294" r:id="rId61"/>
    <p:sldId id="295" r:id="rId62"/>
    <p:sldId id="296" r:id="rId63"/>
    <p:sldId id="339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297" r:id="rId74"/>
    <p:sldId id="298" r:id="rId75"/>
    <p:sldId id="299" r:id="rId76"/>
    <p:sldId id="300" r:id="rId77"/>
    <p:sldId id="301" r:id="rId78"/>
    <p:sldId id="302" r:id="rId79"/>
    <p:sldId id="303" r:id="rId80"/>
    <p:sldId id="304" r:id="rId81"/>
    <p:sldId id="305" r:id="rId82"/>
    <p:sldId id="306" r:id="rId83"/>
    <p:sldId id="307" r:id="rId84"/>
    <p:sldId id="308" r:id="rId85"/>
    <p:sldId id="309" r:id="rId86"/>
    <p:sldId id="310" r:id="rId87"/>
    <p:sldId id="311" r:id="rId88"/>
    <p:sldId id="312" r:id="rId89"/>
    <p:sldId id="313" r:id="rId90"/>
    <p:sldId id="314" r:id="rId91"/>
    <p:sldId id="315" r:id="rId92"/>
    <p:sldId id="316" r:id="rId93"/>
    <p:sldId id="317" r:id="rId94"/>
    <p:sldId id="318" r:id="rId95"/>
    <p:sldId id="319" r:id="rId96"/>
    <p:sldId id="320" r:id="rId97"/>
    <p:sldId id="321" r:id="rId98"/>
    <p:sldId id="322" r:id="rId99"/>
    <p:sldId id="323" r:id="rId100"/>
    <p:sldId id="324" r:id="rId101"/>
    <p:sldId id="325" r:id="rId102"/>
    <p:sldId id="326" r:id="rId103"/>
    <p:sldId id="327" r:id="rId104"/>
    <p:sldId id="328" r:id="rId105"/>
    <p:sldId id="329" r:id="rId106"/>
    <p:sldId id="330" r:id="rId107"/>
    <p:sldId id="331" r:id="rId108"/>
    <p:sldId id="332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3BF66B-1AB1-435E-9CEC-7A5A4DB17D17}" type="doc">
      <dgm:prSet loTypeId="urn:microsoft.com/office/officeart/2005/8/layout/vList6" loCatId="list" qsTypeId="urn:microsoft.com/office/officeart/2005/8/quickstyle/simple1" qsCatId="simple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5B6D0CDD-8418-4260-8DDD-A7DFD3209200}">
      <dgm:prSet phldrT="[Text]"/>
      <dgm:spPr/>
      <dgm:t>
        <a:bodyPr/>
        <a:lstStyle/>
        <a:p>
          <a:r>
            <a:rPr lang="en-US" dirty="0"/>
            <a:t>Twitter</a:t>
          </a:r>
        </a:p>
      </dgm:t>
    </dgm:pt>
    <dgm:pt modelId="{D629B177-C5AD-45C1-89C4-104B4FF83B09}" type="parTrans" cxnId="{6F506E63-4D9F-492C-93EE-970BD9CE94EE}">
      <dgm:prSet/>
      <dgm:spPr/>
      <dgm:t>
        <a:bodyPr/>
        <a:lstStyle/>
        <a:p>
          <a:endParaRPr lang="en-US"/>
        </a:p>
      </dgm:t>
    </dgm:pt>
    <dgm:pt modelId="{A0BC8D43-B177-463C-8938-5B2C7E7AC8FF}" type="sibTrans" cxnId="{6F506E63-4D9F-492C-93EE-970BD9CE94EE}">
      <dgm:prSet/>
      <dgm:spPr/>
      <dgm:t>
        <a:bodyPr/>
        <a:lstStyle/>
        <a:p>
          <a:endParaRPr lang="en-US"/>
        </a:p>
      </dgm:t>
    </dgm:pt>
    <dgm:pt modelId="{20674C2C-7E38-49C8-99BF-230F02297E31}">
      <dgm:prSet phldrT="[Text]"/>
      <dgm:spPr/>
      <dgm:t>
        <a:bodyPr/>
        <a:lstStyle/>
        <a:p>
          <a:r>
            <a:rPr lang="en-US" dirty="0"/>
            <a:t>Traffic</a:t>
          </a:r>
        </a:p>
      </dgm:t>
    </dgm:pt>
    <dgm:pt modelId="{DD064F26-4D95-4AA8-93BF-00725976B933}" type="parTrans" cxnId="{F53FC590-685B-42F7-A841-41380D30452B}">
      <dgm:prSet/>
      <dgm:spPr/>
      <dgm:t>
        <a:bodyPr/>
        <a:lstStyle/>
        <a:p>
          <a:endParaRPr lang="en-US"/>
        </a:p>
      </dgm:t>
    </dgm:pt>
    <dgm:pt modelId="{6034A4B9-032E-48A0-AEFB-1E8E4C093A8A}" type="sibTrans" cxnId="{F53FC590-685B-42F7-A841-41380D30452B}">
      <dgm:prSet/>
      <dgm:spPr/>
      <dgm:t>
        <a:bodyPr/>
        <a:lstStyle/>
        <a:p>
          <a:endParaRPr lang="en-US"/>
        </a:p>
      </dgm:t>
    </dgm:pt>
    <dgm:pt modelId="{6A21FAED-BE98-4D73-A06C-C22FC971DC77}">
      <dgm:prSet phldrT="[Text]"/>
      <dgm:spPr/>
      <dgm:t>
        <a:bodyPr/>
        <a:lstStyle/>
        <a:p>
          <a:r>
            <a:rPr lang="en-US" dirty="0"/>
            <a:t>Leads</a:t>
          </a:r>
        </a:p>
      </dgm:t>
    </dgm:pt>
    <dgm:pt modelId="{6EAB2284-80E8-4B3A-91C8-724C7B00E73A}" type="parTrans" cxnId="{209C7DA8-968D-46F2-9936-932FC080FD76}">
      <dgm:prSet/>
      <dgm:spPr/>
      <dgm:t>
        <a:bodyPr/>
        <a:lstStyle/>
        <a:p>
          <a:endParaRPr lang="en-US"/>
        </a:p>
      </dgm:t>
    </dgm:pt>
    <dgm:pt modelId="{4B2FA260-2DDB-4138-AB97-E10CD81D6FC6}" type="sibTrans" cxnId="{209C7DA8-968D-46F2-9936-932FC080FD76}">
      <dgm:prSet/>
      <dgm:spPr/>
      <dgm:t>
        <a:bodyPr/>
        <a:lstStyle/>
        <a:p>
          <a:endParaRPr lang="en-US"/>
        </a:p>
      </dgm:t>
    </dgm:pt>
    <dgm:pt modelId="{149CA1C3-13DB-4941-8EDF-19ED1FDFBE4E}">
      <dgm:prSet phldrT="[Text]"/>
      <dgm:spPr/>
      <dgm:t>
        <a:bodyPr/>
        <a:lstStyle/>
        <a:p>
          <a:r>
            <a:rPr lang="en-US" dirty="0"/>
            <a:t>Sales</a:t>
          </a:r>
        </a:p>
      </dgm:t>
    </dgm:pt>
    <dgm:pt modelId="{56BAF787-1706-40DF-8787-4302B5637BD2}" type="parTrans" cxnId="{207D81A2-C30F-4445-A502-28CA2FB72250}">
      <dgm:prSet/>
      <dgm:spPr/>
      <dgm:t>
        <a:bodyPr/>
        <a:lstStyle/>
        <a:p>
          <a:endParaRPr lang="en-US"/>
        </a:p>
      </dgm:t>
    </dgm:pt>
    <dgm:pt modelId="{6E53310B-14CC-4F6C-804D-FDB74A92EFAD}" type="sibTrans" cxnId="{207D81A2-C30F-4445-A502-28CA2FB72250}">
      <dgm:prSet/>
      <dgm:spPr/>
      <dgm:t>
        <a:bodyPr/>
        <a:lstStyle/>
        <a:p>
          <a:endParaRPr lang="en-US"/>
        </a:p>
      </dgm:t>
    </dgm:pt>
    <dgm:pt modelId="{A03C9CF6-55AD-4E00-B7F1-C95B9485C932}">
      <dgm:prSet phldrT="[Text]"/>
      <dgm:spPr/>
      <dgm:t>
        <a:bodyPr/>
        <a:lstStyle/>
        <a:p>
          <a:r>
            <a:rPr lang="en-US" dirty="0"/>
            <a:t>Coupon Redemption</a:t>
          </a:r>
        </a:p>
      </dgm:t>
    </dgm:pt>
    <dgm:pt modelId="{AF23258C-33BA-46CF-A4D9-5939BCFD4DE7}" type="parTrans" cxnId="{62142EA0-449C-41A1-A53A-742C297F10E4}">
      <dgm:prSet/>
      <dgm:spPr/>
      <dgm:t>
        <a:bodyPr/>
        <a:lstStyle/>
        <a:p>
          <a:endParaRPr lang="en-US"/>
        </a:p>
      </dgm:t>
    </dgm:pt>
    <dgm:pt modelId="{8D5D742D-AC28-4858-A920-48308E1214FB}" type="sibTrans" cxnId="{62142EA0-449C-41A1-A53A-742C297F10E4}">
      <dgm:prSet/>
      <dgm:spPr/>
      <dgm:t>
        <a:bodyPr/>
        <a:lstStyle/>
        <a:p>
          <a:endParaRPr lang="en-US"/>
        </a:p>
      </dgm:t>
    </dgm:pt>
    <dgm:pt modelId="{EECFC363-139E-4BA5-8522-F4F7CB211FCC}">
      <dgm:prSet phldrT="[Text]"/>
      <dgm:spPr/>
      <dgm:t>
        <a:bodyPr/>
        <a:lstStyle/>
        <a:p>
          <a:r>
            <a:rPr lang="en-US" dirty="0"/>
            <a:t>Contest Entries</a:t>
          </a:r>
        </a:p>
      </dgm:t>
    </dgm:pt>
    <dgm:pt modelId="{80C8787C-3043-4438-BDF8-0A584AD515FD}" type="parTrans" cxnId="{547818C7-6231-4B36-8D9C-D087C1CBF993}">
      <dgm:prSet/>
      <dgm:spPr/>
      <dgm:t>
        <a:bodyPr/>
        <a:lstStyle/>
        <a:p>
          <a:endParaRPr lang="en-US"/>
        </a:p>
      </dgm:t>
    </dgm:pt>
    <dgm:pt modelId="{B555F860-C8C1-4448-AA22-418784685855}" type="sibTrans" cxnId="{547818C7-6231-4B36-8D9C-D087C1CBF993}">
      <dgm:prSet/>
      <dgm:spPr/>
      <dgm:t>
        <a:bodyPr/>
        <a:lstStyle/>
        <a:p>
          <a:endParaRPr lang="en-US"/>
        </a:p>
      </dgm:t>
    </dgm:pt>
    <dgm:pt modelId="{EAC80570-9199-4418-8A2D-B6BEEB2B3ABD}">
      <dgm:prSet phldrT="[Text]"/>
      <dgm:spPr/>
      <dgm:t>
        <a:bodyPr/>
        <a:lstStyle/>
        <a:p>
          <a:r>
            <a:rPr lang="en-US" dirty="0"/>
            <a:t>Mentions</a:t>
          </a:r>
        </a:p>
      </dgm:t>
    </dgm:pt>
    <dgm:pt modelId="{205B20A4-6C55-451C-9B25-3ABA5B3C30D3}" type="parTrans" cxnId="{FD7FB4EA-1EC8-4DBB-9B6A-F9BF4C97FA74}">
      <dgm:prSet/>
      <dgm:spPr/>
      <dgm:t>
        <a:bodyPr/>
        <a:lstStyle/>
        <a:p>
          <a:endParaRPr lang="en-US"/>
        </a:p>
      </dgm:t>
    </dgm:pt>
    <dgm:pt modelId="{FF45E13A-7B2F-4AD1-B654-FB0F091EC3C4}" type="sibTrans" cxnId="{FD7FB4EA-1EC8-4DBB-9B6A-F9BF4C97FA74}">
      <dgm:prSet/>
      <dgm:spPr/>
      <dgm:t>
        <a:bodyPr/>
        <a:lstStyle/>
        <a:p>
          <a:endParaRPr lang="en-US"/>
        </a:p>
      </dgm:t>
    </dgm:pt>
    <dgm:pt modelId="{6CB48FCF-B864-4704-AD82-4EABC80F0DBA}">
      <dgm:prSet phldrT="[Text]"/>
      <dgm:spPr/>
      <dgm:t>
        <a:bodyPr/>
        <a:lstStyle/>
        <a:p>
          <a:r>
            <a:rPr lang="en-US" dirty="0"/>
            <a:t>Retweets</a:t>
          </a:r>
        </a:p>
      </dgm:t>
    </dgm:pt>
    <dgm:pt modelId="{43A62919-9B86-4EBA-873D-CED779325209}" type="parTrans" cxnId="{804E05F0-8DE6-4F1F-9AD8-20DF3F13DCBF}">
      <dgm:prSet/>
      <dgm:spPr/>
      <dgm:t>
        <a:bodyPr/>
        <a:lstStyle/>
        <a:p>
          <a:endParaRPr lang="en-US"/>
        </a:p>
      </dgm:t>
    </dgm:pt>
    <dgm:pt modelId="{EBB60886-3BC7-4A21-93EB-CD00F2BBBF41}" type="sibTrans" cxnId="{804E05F0-8DE6-4F1F-9AD8-20DF3F13DCBF}">
      <dgm:prSet/>
      <dgm:spPr/>
      <dgm:t>
        <a:bodyPr/>
        <a:lstStyle/>
        <a:p>
          <a:endParaRPr lang="en-US"/>
        </a:p>
      </dgm:t>
    </dgm:pt>
    <dgm:pt modelId="{E54FA660-9267-496D-A779-D31E9D361496}">
      <dgm:prSet phldrT="[Text]"/>
      <dgm:spPr/>
      <dgm:t>
        <a:bodyPr/>
        <a:lstStyle/>
        <a:p>
          <a:r>
            <a:rPr lang="en-US" dirty="0"/>
            <a:t>@Replies</a:t>
          </a:r>
        </a:p>
      </dgm:t>
    </dgm:pt>
    <dgm:pt modelId="{C199616A-54DD-4D26-95A9-60A7BA7313C3}" type="parTrans" cxnId="{8E33B140-E82D-40C3-8B40-3AF743878414}">
      <dgm:prSet/>
      <dgm:spPr/>
      <dgm:t>
        <a:bodyPr/>
        <a:lstStyle/>
        <a:p>
          <a:endParaRPr lang="en-US"/>
        </a:p>
      </dgm:t>
    </dgm:pt>
    <dgm:pt modelId="{207621AD-A5AB-4CE6-AD37-2DB5CA972984}" type="sibTrans" cxnId="{8E33B140-E82D-40C3-8B40-3AF743878414}">
      <dgm:prSet/>
      <dgm:spPr/>
      <dgm:t>
        <a:bodyPr/>
        <a:lstStyle/>
        <a:p>
          <a:endParaRPr lang="en-US"/>
        </a:p>
      </dgm:t>
    </dgm:pt>
    <dgm:pt modelId="{99132D50-4950-4E26-94C5-DC84100C7CD7}">
      <dgm:prSet phldrT="[Text]"/>
      <dgm:spPr/>
      <dgm:t>
        <a:bodyPr/>
        <a:lstStyle/>
        <a:p>
          <a:r>
            <a:rPr lang="en-US" dirty="0"/>
            <a:t>Qualified Follows</a:t>
          </a:r>
        </a:p>
      </dgm:t>
    </dgm:pt>
    <dgm:pt modelId="{0CDBF75B-7215-41D0-9D3F-14235375A941}" type="parTrans" cxnId="{81841975-C002-4A65-A99E-702C7DBE1B68}">
      <dgm:prSet/>
      <dgm:spPr/>
      <dgm:t>
        <a:bodyPr/>
        <a:lstStyle/>
        <a:p>
          <a:endParaRPr lang="en-US"/>
        </a:p>
      </dgm:t>
    </dgm:pt>
    <dgm:pt modelId="{59E1B754-B98F-4240-B1D1-B871C40B354C}" type="sibTrans" cxnId="{81841975-C002-4A65-A99E-702C7DBE1B68}">
      <dgm:prSet/>
      <dgm:spPr/>
      <dgm:t>
        <a:bodyPr/>
        <a:lstStyle/>
        <a:p>
          <a:endParaRPr lang="en-US"/>
        </a:p>
      </dgm:t>
    </dgm:pt>
    <dgm:pt modelId="{619E1EDF-494D-4156-ADFD-B85E9EC55CEA}">
      <dgm:prSet phldrT="[Text]"/>
      <dgm:spPr/>
      <dgm:t>
        <a:bodyPr/>
        <a:lstStyle/>
        <a:p>
          <a:r>
            <a:rPr lang="en-US" dirty="0"/>
            <a:t>Posting/Engagement Consistency</a:t>
          </a:r>
        </a:p>
      </dgm:t>
    </dgm:pt>
    <dgm:pt modelId="{2A60F9C1-5FE5-44A1-B26C-0D8F2EB7A084}" type="parTrans" cxnId="{2419A778-B6CB-42B6-9541-82D825B4E9A5}">
      <dgm:prSet/>
      <dgm:spPr/>
      <dgm:t>
        <a:bodyPr/>
        <a:lstStyle/>
        <a:p>
          <a:endParaRPr lang="en-US"/>
        </a:p>
      </dgm:t>
    </dgm:pt>
    <dgm:pt modelId="{BEAFFF86-EC94-4075-AE16-79B2E0953365}" type="sibTrans" cxnId="{2419A778-B6CB-42B6-9541-82D825B4E9A5}">
      <dgm:prSet/>
      <dgm:spPr/>
      <dgm:t>
        <a:bodyPr/>
        <a:lstStyle/>
        <a:p>
          <a:endParaRPr lang="en-US"/>
        </a:p>
      </dgm:t>
    </dgm:pt>
    <dgm:pt modelId="{BA9FB8FF-B99F-4B18-81FF-6A56D93E5102}">
      <dgm:prSet phldrT="[Text]"/>
      <dgm:spPr/>
      <dgm:t>
        <a:bodyPr/>
        <a:lstStyle/>
        <a:p>
          <a:r>
            <a:rPr lang="en-US"/>
            <a:t>Website</a:t>
          </a:r>
        </a:p>
      </dgm:t>
    </dgm:pt>
    <dgm:pt modelId="{47AB7350-9967-4CBB-A378-7D94C75527D3}" type="parTrans" cxnId="{CB7181E6-F22F-4B49-9E07-747FD195AA9D}">
      <dgm:prSet/>
      <dgm:spPr/>
      <dgm:t>
        <a:bodyPr/>
        <a:lstStyle/>
        <a:p>
          <a:endParaRPr lang="en-US"/>
        </a:p>
      </dgm:t>
    </dgm:pt>
    <dgm:pt modelId="{55D6996B-E75E-4068-8277-F764FA2044F3}" type="sibTrans" cxnId="{CB7181E6-F22F-4B49-9E07-747FD195AA9D}">
      <dgm:prSet/>
      <dgm:spPr/>
      <dgm:t>
        <a:bodyPr/>
        <a:lstStyle/>
        <a:p>
          <a:endParaRPr lang="en-US"/>
        </a:p>
      </dgm:t>
    </dgm:pt>
    <dgm:pt modelId="{6AA5D1CA-9E4F-4EC5-B169-E77FF6FB9AA3}" type="pres">
      <dgm:prSet presAssocID="{CF3BF66B-1AB1-435E-9CEC-7A5A4DB17D17}" presName="Name0" presStyleCnt="0">
        <dgm:presLayoutVars>
          <dgm:dir/>
          <dgm:animLvl val="lvl"/>
          <dgm:resizeHandles/>
        </dgm:presLayoutVars>
      </dgm:prSet>
      <dgm:spPr/>
    </dgm:pt>
    <dgm:pt modelId="{29965C67-CC86-41AF-AB91-63B8009F893C}" type="pres">
      <dgm:prSet presAssocID="{5B6D0CDD-8418-4260-8DDD-A7DFD3209200}" presName="linNode" presStyleCnt="0"/>
      <dgm:spPr/>
    </dgm:pt>
    <dgm:pt modelId="{83832A3F-A456-42E1-8821-6525B3F847F3}" type="pres">
      <dgm:prSet presAssocID="{5B6D0CDD-8418-4260-8DDD-A7DFD3209200}" presName="parentShp" presStyleLbl="node1" presStyleIdx="0" presStyleCnt="2">
        <dgm:presLayoutVars>
          <dgm:bulletEnabled val="1"/>
        </dgm:presLayoutVars>
      </dgm:prSet>
      <dgm:spPr/>
    </dgm:pt>
    <dgm:pt modelId="{62065EE6-9E64-4BB6-AD3D-A646053090C6}" type="pres">
      <dgm:prSet presAssocID="{5B6D0CDD-8418-4260-8DDD-A7DFD3209200}" presName="childShp" presStyleLbl="bgAccFollowNode1" presStyleIdx="0" presStyleCnt="2">
        <dgm:presLayoutVars>
          <dgm:bulletEnabled val="1"/>
        </dgm:presLayoutVars>
      </dgm:prSet>
      <dgm:spPr/>
    </dgm:pt>
    <dgm:pt modelId="{18553709-7DE5-40CA-A204-BA9E46016B95}" type="pres">
      <dgm:prSet presAssocID="{A0BC8D43-B177-463C-8938-5B2C7E7AC8FF}" presName="spacing" presStyleCnt="0"/>
      <dgm:spPr/>
    </dgm:pt>
    <dgm:pt modelId="{9F712897-375F-4BA7-8FFF-CF7244BD60E8}" type="pres">
      <dgm:prSet presAssocID="{BA9FB8FF-B99F-4B18-81FF-6A56D93E5102}" presName="linNode" presStyleCnt="0"/>
      <dgm:spPr/>
    </dgm:pt>
    <dgm:pt modelId="{129D85C4-9F5B-44A3-BCAC-5B8D66E42FBC}" type="pres">
      <dgm:prSet presAssocID="{BA9FB8FF-B99F-4B18-81FF-6A56D93E5102}" presName="parentShp" presStyleLbl="node1" presStyleIdx="1" presStyleCnt="2">
        <dgm:presLayoutVars>
          <dgm:bulletEnabled val="1"/>
        </dgm:presLayoutVars>
      </dgm:prSet>
      <dgm:spPr/>
    </dgm:pt>
    <dgm:pt modelId="{3881EF68-82E2-4E01-B11C-32626B3A5112}" type="pres">
      <dgm:prSet presAssocID="{BA9FB8FF-B99F-4B18-81FF-6A56D93E5102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6C8D1100-D9BC-4368-8EA7-2A33551061AE}" type="presOf" srcId="{EECFC363-139E-4BA5-8522-F4F7CB211FCC}" destId="{3881EF68-82E2-4E01-B11C-32626B3A5112}" srcOrd="0" destOrd="4" presId="urn:microsoft.com/office/officeart/2005/8/layout/vList6"/>
    <dgm:cxn modelId="{89C7C010-4D82-4F69-A092-21D85B89FB8E}" type="presOf" srcId="{A03C9CF6-55AD-4E00-B7F1-C95B9485C932}" destId="{3881EF68-82E2-4E01-B11C-32626B3A5112}" srcOrd="0" destOrd="3" presId="urn:microsoft.com/office/officeart/2005/8/layout/vList6"/>
    <dgm:cxn modelId="{79131634-D4AD-4CB8-96CE-EEB636F3666E}" type="presOf" srcId="{EAC80570-9199-4418-8A2D-B6BEEB2B3ABD}" destId="{62065EE6-9E64-4BB6-AD3D-A646053090C6}" srcOrd="0" destOrd="0" presId="urn:microsoft.com/office/officeart/2005/8/layout/vList6"/>
    <dgm:cxn modelId="{86E98E40-3B32-4C29-99B3-C921C9A492A7}" type="presOf" srcId="{6A21FAED-BE98-4D73-A06C-C22FC971DC77}" destId="{3881EF68-82E2-4E01-B11C-32626B3A5112}" srcOrd="0" destOrd="1" presId="urn:microsoft.com/office/officeart/2005/8/layout/vList6"/>
    <dgm:cxn modelId="{8E33B140-E82D-40C3-8B40-3AF743878414}" srcId="{5B6D0CDD-8418-4260-8DDD-A7DFD3209200}" destId="{E54FA660-9267-496D-A779-D31E9D361496}" srcOrd="2" destOrd="0" parTransId="{C199616A-54DD-4D26-95A9-60A7BA7313C3}" sibTransId="{207621AD-A5AB-4CE6-AD37-2DB5CA972984}"/>
    <dgm:cxn modelId="{B17BC645-E7EB-4DF9-9099-56CE6C02598F}" type="presOf" srcId="{6CB48FCF-B864-4704-AD82-4EABC80F0DBA}" destId="{62065EE6-9E64-4BB6-AD3D-A646053090C6}" srcOrd="0" destOrd="1" presId="urn:microsoft.com/office/officeart/2005/8/layout/vList6"/>
    <dgm:cxn modelId="{EED4A34C-B28A-4BF1-9CC6-519D9D2C3783}" type="presOf" srcId="{99132D50-4950-4E26-94C5-DC84100C7CD7}" destId="{62065EE6-9E64-4BB6-AD3D-A646053090C6}" srcOrd="0" destOrd="3" presId="urn:microsoft.com/office/officeart/2005/8/layout/vList6"/>
    <dgm:cxn modelId="{6F506E63-4D9F-492C-93EE-970BD9CE94EE}" srcId="{CF3BF66B-1AB1-435E-9CEC-7A5A4DB17D17}" destId="{5B6D0CDD-8418-4260-8DDD-A7DFD3209200}" srcOrd="0" destOrd="0" parTransId="{D629B177-C5AD-45C1-89C4-104B4FF83B09}" sibTransId="{A0BC8D43-B177-463C-8938-5B2C7E7AC8FF}"/>
    <dgm:cxn modelId="{6ACCDC70-727E-453C-B792-CB0DAC018635}" type="presOf" srcId="{20674C2C-7E38-49C8-99BF-230F02297E31}" destId="{3881EF68-82E2-4E01-B11C-32626B3A5112}" srcOrd="0" destOrd="0" presId="urn:microsoft.com/office/officeart/2005/8/layout/vList6"/>
    <dgm:cxn modelId="{81841975-C002-4A65-A99E-702C7DBE1B68}" srcId="{5B6D0CDD-8418-4260-8DDD-A7DFD3209200}" destId="{99132D50-4950-4E26-94C5-DC84100C7CD7}" srcOrd="3" destOrd="0" parTransId="{0CDBF75B-7215-41D0-9D3F-14235375A941}" sibTransId="{59E1B754-B98F-4240-B1D1-B871C40B354C}"/>
    <dgm:cxn modelId="{2419A778-B6CB-42B6-9541-82D825B4E9A5}" srcId="{5B6D0CDD-8418-4260-8DDD-A7DFD3209200}" destId="{619E1EDF-494D-4156-ADFD-B85E9EC55CEA}" srcOrd="4" destOrd="0" parTransId="{2A60F9C1-5FE5-44A1-B26C-0D8F2EB7A084}" sibTransId="{BEAFFF86-EC94-4075-AE16-79B2E0953365}"/>
    <dgm:cxn modelId="{665F0183-54E2-4DF4-9E95-44AC64BBCECA}" type="presOf" srcId="{149CA1C3-13DB-4941-8EDF-19ED1FDFBE4E}" destId="{3881EF68-82E2-4E01-B11C-32626B3A5112}" srcOrd="0" destOrd="2" presId="urn:microsoft.com/office/officeart/2005/8/layout/vList6"/>
    <dgm:cxn modelId="{F53FC590-685B-42F7-A841-41380D30452B}" srcId="{BA9FB8FF-B99F-4B18-81FF-6A56D93E5102}" destId="{20674C2C-7E38-49C8-99BF-230F02297E31}" srcOrd="0" destOrd="0" parTransId="{DD064F26-4D95-4AA8-93BF-00725976B933}" sibTransId="{6034A4B9-032E-48A0-AEFB-1E8E4C093A8A}"/>
    <dgm:cxn modelId="{63389A93-4A37-4D8D-BDCD-3B069F2CD924}" type="presOf" srcId="{BA9FB8FF-B99F-4B18-81FF-6A56D93E5102}" destId="{129D85C4-9F5B-44A3-BCAC-5B8D66E42FBC}" srcOrd="0" destOrd="0" presId="urn:microsoft.com/office/officeart/2005/8/layout/vList6"/>
    <dgm:cxn modelId="{9F76FF9D-2DF5-40DC-9E15-A19058AEB223}" type="presOf" srcId="{E54FA660-9267-496D-A779-D31E9D361496}" destId="{62065EE6-9E64-4BB6-AD3D-A646053090C6}" srcOrd="0" destOrd="2" presId="urn:microsoft.com/office/officeart/2005/8/layout/vList6"/>
    <dgm:cxn modelId="{62142EA0-449C-41A1-A53A-742C297F10E4}" srcId="{BA9FB8FF-B99F-4B18-81FF-6A56D93E5102}" destId="{A03C9CF6-55AD-4E00-B7F1-C95B9485C932}" srcOrd="3" destOrd="0" parTransId="{AF23258C-33BA-46CF-A4D9-5939BCFD4DE7}" sibTransId="{8D5D742D-AC28-4858-A920-48308E1214FB}"/>
    <dgm:cxn modelId="{207D81A2-C30F-4445-A502-28CA2FB72250}" srcId="{BA9FB8FF-B99F-4B18-81FF-6A56D93E5102}" destId="{149CA1C3-13DB-4941-8EDF-19ED1FDFBE4E}" srcOrd="2" destOrd="0" parTransId="{56BAF787-1706-40DF-8787-4302B5637BD2}" sibTransId="{6E53310B-14CC-4F6C-804D-FDB74A92EFAD}"/>
    <dgm:cxn modelId="{209C7DA8-968D-46F2-9936-932FC080FD76}" srcId="{BA9FB8FF-B99F-4B18-81FF-6A56D93E5102}" destId="{6A21FAED-BE98-4D73-A06C-C22FC971DC77}" srcOrd="1" destOrd="0" parTransId="{6EAB2284-80E8-4B3A-91C8-724C7B00E73A}" sibTransId="{4B2FA260-2DDB-4138-AB97-E10CD81D6FC6}"/>
    <dgm:cxn modelId="{85B2C5BF-AED7-424D-B83C-42BB5510CC04}" type="presOf" srcId="{619E1EDF-494D-4156-ADFD-B85E9EC55CEA}" destId="{62065EE6-9E64-4BB6-AD3D-A646053090C6}" srcOrd="0" destOrd="4" presId="urn:microsoft.com/office/officeart/2005/8/layout/vList6"/>
    <dgm:cxn modelId="{547818C7-6231-4B36-8D9C-D087C1CBF993}" srcId="{BA9FB8FF-B99F-4B18-81FF-6A56D93E5102}" destId="{EECFC363-139E-4BA5-8522-F4F7CB211FCC}" srcOrd="4" destOrd="0" parTransId="{80C8787C-3043-4438-BDF8-0A584AD515FD}" sibTransId="{B555F860-C8C1-4448-AA22-418784685855}"/>
    <dgm:cxn modelId="{4D6CEAD9-242F-4FD7-A1BE-B2F7F8B79093}" type="presOf" srcId="{CF3BF66B-1AB1-435E-9CEC-7A5A4DB17D17}" destId="{6AA5D1CA-9E4F-4EC5-B169-E77FF6FB9AA3}" srcOrd="0" destOrd="0" presId="urn:microsoft.com/office/officeart/2005/8/layout/vList6"/>
    <dgm:cxn modelId="{CB7181E6-F22F-4B49-9E07-747FD195AA9D}" srcId="{CF3BF66B-1AB1-435E-9CEC-7A5A4DB17D17}" destId="{BA9FB8FF-B99F-4B18-81FF-6A56D93E5102}" srcOrd="1" destOrd="0" parTransId="{47AB7350-9967-4CBB-A378-7D94C75527D3}" sibTransId="{55D6996B-E75E-4068-8277-F764FA2044F3}"/>
    <dgm:cxn modelId="{FA739CE7-A4CE-4E10-BE4E-CC78AD2DE961}" type="presOf" srcId="{5B6D0CDD-8418-4260-8DDD-A7DFD3209200}" destId="{83832A3F-A456-42E1-8821-6525B3F847F3}" srcOrd="0" destOrd="0" presId="urn:microsoft.com/office/officeart/2005/8/layout/vList6"/>
    <dgm:cxn modelId="{FD7FB4EA-1EC8-4DBB-9B6A-F9BF4C97FA74}" srcId="{5B6D0CDD-8418-4260-8DDD-A7DFD3209200}" destId="{EAC80570-9199-4418-8A2D-B6BEEB2B3ABD}" srcOrd="0" destOrd="0" parTransId="{205B20A4-6C55-451C-9B25-3ABA5B3C30D3}" sibTransId="{FF45E13A-7B2F-4AD1-B654-FB0F091EC3C4}"/>
    <dgm:cxn modelId="{804E05F0-8DE6-4F1F-9AD8-20DF3F13DCBF}" srcId="{5B6D0CDD-8418-4260-8DDD-A7DFD3209200}" destId="{6CB48FCF-B864-4704-AD82-4EABC80F0DBA}" srcOrd="1" destOrd="0" parTransId="{43A62919-9B86-4EBA-873D-CED779325209}" sibTransId="{EBB60886-3BC7-4A21-93EB-CD00F2BBBF41}"/>
    <dgm:cxn modelId="{3D0A46E3-087E-4B0B-BBD5-EBEFFBF37979}" type="presParOf" srcId="{6AA5D1CA-9E4F-4EC5-B169-E77FF6FB9AA3}" destId="{29965C67-CC86-41AF-AB91-63B8009F893C}" srcOrd="0" destOrd="0" presId="urn:microsoft.com/office/officeart/2005/8/layout/vList6"/>
    <dgm:cxn modelId="{20FB0AF6-3A3F-4452-9936-8B617DCB6786}" type="presParOf" srcId="{29965C67-CC86-41AF-AB91-63B8009F893C}" destId="{83832A3F-A456-42E1-8821-6525B3F847F3}" srcOrd="0" destOrd="0" presId="urn:microsoft.com/office/officeart/2005/8/layout/vList6"/>
    <dgm:cxn modelId="{0D4B8271-7B65-42A6-997F-AF18C01BDE45}" type="presParOf" srcId="{29965C67-CC86-41AF-AB91-63B8009F893C}" destId="{62065EE6-9E64-4BB6-AD3D-A646053090C6}" srcOrd="1" destOrd="0" presId="urn:microsoft.com/office/officeart/2005/8/layout/vList6"/>
    <dgm:cxn modelId="{B9E2CE8A-491B-4980-9B84-CC785996E970}" type="presParOf" srcId="{6AA5D1CA-9E4F-4EC5-B169-E77FF6FB9AA3}" destId="{18553709-7DE5-40CA-A204-BA9E46016B95}" srcOrd="1" destOrd="0" presId="urn:microsoft.com/office/officeart/2005/8/layout/vList6"/>
    <dgm:cxn modelId="{B7193565-AED7-4F26-BB83-F094607A6ECF}" type="presParOf" srcId="{6AA5D1CA-9E4F-4EC5-B169-E77FF6FB9AA3}" destId="{9F712897-375F-4BA7-8FFF-CF7244BD60E8}" srcOrd="2" destOrd="0" presId="urn:microsoft.com/office/officeart/2005/8/layout/vList6"/>
    <dgm:cxn modelId="{73CE1596-8A4A-41DB-856D-C98C7CFD9AE7}" type="presParOf" srcId="{9F712897-375F-4BA7-8FFF-CF7244BD60E8}" destId="{129D85C4-9F5B-44A3-BCAC-5B8D66E42FBC}" srcOrd="0" destOrd="0" presId="urn:microsoft.com/office/officeart/2005/8/layout/vList6"/>
    <dgm:cxn modelId="{D45B4FDF-8FBD-4C96-959C-3C88DBCE709C}" type="presParOf" srcId="{9F712897-375F-4BA7-8FFF-CF7244BD60E8}" destId="{3881EF68-82E2-4E01-B11C-32626B3A511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3BF66B-1AB1-435E-9CEC-7A5A4DB17D17}" type="doc">
      <dgm:prSet loTypeId="urn:microsoft.com/office/officeart/2005/8/layout/vList6" loCatId="list" qsTypeId="urn:microsoft.com/office/officeart/2005/8/quickstyle/simple1" qsCatId="simple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5B6D0CDD-8418-4260-8DDD-A7DFD3209200}">
      <dgm:prSet phldrT="[Text]"/>
      <dgm:spPr/>
      <dgm:t>
        <a:bodyPr/>
        <a:lstStyle/>
        <a:p>
          <a:r>
            <a:rPr lang="en-US" dirty="0"/>
            <a:t>Twitter</a:t>
          </a:r>
        </a:p>
      </dgm:t>
    </dgm:pt>
    <dgm:pt modelId="{D629B177-C5AD-45C1-89C4-104B4FF83B09}" type="parTrans" cxnId="{6F506E63-4D9F-492C-93EE-970BD9CE94EE}">
      <dgm:prSet/>
      <dgm:spPr/>
      <dgm:t>
        <a:bodyPr/>
        <a:lstStyle/>
        <a:p>
          <a:endParaRPr lang="en-US"/>
        </a:p>
      </dgm:t>
    </dgm:pt>
    <dgm:pt modelId="{A0BC8D43-B177-463C-8938-5B2C7E7AC8FF}" type="sibTrans" cxnId="{6F506E63-4D9F-492C-93EE-970BD9CE94EE}">
      <dgm:prSet/>
      <dgm:spPr/>
      <dgm:t>
        <a:bodyPr/>
        <a:lstStyle/>
        <a:p>
          <a:endParaRPr lang="en-US"/>
        </a:p>
      </dgm:t>
    </dgm:pt>
    <dgm:pt modelId="{20674C2C-7E38-49C8-99BF-230F02297E31}">
      <dgm:prSet phldrT="[Text]"/>
      <dgm:spPr/>
      <dgm:t>
        <a:bodyPr/>
        <a:lstStyle/>
        <a:p>
          <a:r>
            <a:rPr lang="en-US" dirty="0"/>
            <a:t>Traffic</a:t>
          </a:r>
        </a:p>
      </dgm:t>
    </dgm:pt>
    <dgm:pt modelId="{DD064F26-4D95-4AA8-93BF-00725976B933}" type="parTrans" cxnId="{F53FC590-685B-42F7-A841-41380D30452B}">
      <dgm:prSet/>
      <dgm:spPr/>
      <dgm:t>
        <a:bodyPr/>
        <a:lstStyle/>
        <a:p>
          <a:endParaRPr lang="en-US"/>
        </a:p>
      </dgm:t>
    </dgm:pt>
    <dgm:pt modelId="{6034A4B9-032E-48A0-AEFB-1E8E4C093A8A}" type="sibTrans" cxnId="{F53FC590-685B-42F7-A841-41380D30452B}">
      <dgm:prSet/>
      <dgm:spPr/>
      <dgm:t>
        <a:bodyPr/>
        <a:lstStyle/>
        <a:p>
          <a:endParaRPr lang="en-US"/>
        </a:p>
      </dgm:t>
    </dgm:pt>
    <dgm:pt modelId="{6A21FAED-BE98-4D73-A06C-C22FC971DC77}">
      <dgm:prSet phldrT="[Text]"/>
      <dgm:spPr/>
      <dgm:t>
        <a:bodyPr/>
        <a:lstStyle/>
        <a:p>
          <a:r>
            <a:rPr lang="en-US" dirty="0"/>
            <a:t>Leads</a:t>
          </a:r>
        </a:p>
      </dgm:t>
    </dgm:pt>
    <dgm:pt modelId="{6EAB2284-80E8-4B3A-91C8-724C7B00E73A}" type="parTrans" cxnId="{209C7DA8-968D-46F2-9936-932FC080FD76}">
      <dgm:prSet/>
      <dgm:spPr/>
      <dgm:t>
        <a:bodyPr/>
        <a:lstStyle/>
        <a:p>
          <a:endParaRPr lang="en-US"/>
        </a:p>
      </dgm:t>
    </dgm:pt>
    <dgm:pt modelId="{4B2FA260-2DDB-4138-AB97-E10CD81D6FC6}" type="sibTrans" cxnId="{209C7DA8-968D-46F2-9936-932FC080FD76}">
      <dgm:prSet/>
      <dgm:spPr/>
      <dgm:t>
        <a:bodyPr/>
        <a:lstStyle/>
        <a:p>
          <a:endParaRPr lang="en-US"/>
        </a:p>
      </dgm:t>
    </dgm:pt>
    <dgm:pt modelId="{149CA1C3-13DB-4941-8EDF-19ED1FDFBE4E}">
      <dgm:prSet phldrT="[Text]"/>
      <dgm:spPr/>
      <dgm:t>
        <a:bodyPr/>
        <a:lstStyle/>
        <a:p>
          <a:r>
            <a:rPr lang="en-US" dirty="0"/>
            <a:t>Sales</a:t>
          </a:r>
        </a:p>
      </dgm:t>
    </dgm:pt>
    <dgm:pt modelId="{56BAF787-1706-40DF-8787-4302B5637BD2}" type="parTrans" cxnId="{207D81A2-C30F-4445-A502-28CA2FB72250}">
      <dgm:prSet/>
      <dgm:spPr/>
      <dgm:t>
        <a:bodyPr/>
        <a:lstStyle/>
        <a:p>
          <a:endParaRPr lang="en-US"/>
        </a:p>
      </dgm:t>
    </dgm:pt>
    <dgm:pt modelId="{6E53310B-14CC-4F6C-804D-FDB74A92EFAD}" type="sibTrans" cxnId="{207D81A2-C30F-4445-A502-28CA2FB72250}">
      <dgm:prSet/>
      <dgm:spPr/>
      <dgm:t>
        <a:bodyPr/>
        <a:lstStyle/>
        <a:p>
          <a:endParaRPr lang="en-US"/>
        </a:p>
      </dgm:t>
    </dgm:pt>
    <dgm:pt modelId="{A03C9CF6-55AD-4E00-B7F1-C95B9485C932}">
      <dgm:prSet phldrT="[Text]"/>
      <dgm:spPr/>
      <dgm:t>
        <a:bodyPr/>
        <a:lstStyle/>
        <a:p>
          <a:r>
            <a:rPr lang="en-US" dirty="0"/>
            <a:t>Coupon Redemption</a:t>
          </a:r>
        </a:p>
      </dgm:t>
    </dgm:pt>
    <dgm:pt modelId="{AF23258C-33BA-46CF-A4D9-5939BCFD4DE7}" type="parTrans" cxnId="{62142EA0-449C-41A1-A53A-742C297F10E4}">
      <dgm:prSet/>
      <dgm:spPr/>
      <dgm:t>
        <a:bodyPr/>
        <a:lstStyle/>
        <a:p>
          <a:endParaRPr lang="en-US"/>
        </a:p>
      </dgm:t>
    </dgm:pt>
    <dgm:pt modelId="{8D5D742D-AC28-4858-A920-48308E1214FB}" type="sibTrans" cxnId="{62142EA0-449C-41A1-A53A-742C297F10E4}">
      <dgm:prSet/>
      <dgm:spPr/>
      <dgm:t>
        <a:bodyPr/>
        <a:lstStyle/>
        <a:p>
          <a:endParaRPr lang="en-US"/>
        </a:p>
      </dgm:t>
    </dgm:pt>
    <dgm:pt modelId="{EECFC363-139E-4BA5-8522-F4F7CB211FCC}">
      <dgm:prSet phldrT="[Text]"/>
      <dgm:spPr/>
      <dgm:t>
        <a:bodyPr/>
        <a:lstStyle/>
        <a:p>
          <a:r>
            <a:rPr lang="en-US" dirty="0"/>
            <a:t>Contest Entries</a:t>
          </a:r>
        </a:p>
      </dgm:t>
    </dgm:pt>
    <dgm:pt modelId="{80C8787C-3043-4438-BDF8-0A584AD515FD}" type="parTrans" cxnId="{547818C7-6231-4B36-8D9C-D087C1CBF993}">
      <dgm:prSet/>
      <dgm:spPr/>
      <dgm:t>
        <a:bodyPr/>
        <a:lstStyle/>
        <a:p>
          <a:endParaRPr lang="en-US"/>
        </a:p>
      </dgm:t>
    </dgm:pt>
    <dgm:pt modelId="{B555F860-C8C1-4448-AA22-418784685855}" type="sibTrans" cxnId="{547818C7-6231-4B36-8D9C-D087C1CBF993}">
      <dgm:prSet/>
      <dgm:spPr/>
      <dgm:t>
        <a:bodyPr/>
        <a:lstStyle/>
        <a:p>
          <a:endParaRPr lang="en-US"/>
        </a:p>
      </dgm:t>
    </dgm:pt>
    <dgm:pt modelId="{EAC80570-9199-4418-8A2D-B6BEEB2B3ABD}">
      <dgm:prSet phldrT="[Text]"/>
      <dgm:spPr/>
      <dgm:t>
        <a:bodyPr/>
        <a:lstStyle/>
        <a:p>
          <a:r>
            <a:rPr lang="en-US" dirty="0"/>
            <a:t>Mentions</a:t>
          </a:r>
        </a:p>
      </dgm:t>
    </dgm:pt>
    <dgm:pt modelId="{205B20A4-6C55-451C-9B25-3ABA5B3C30D3}" type="parTrans" cxnId="{FD7FB4EA-1EC8-4DBB-9B6A-F9BF4C97FA74}">
      <dgm:prSet/>
      <dgm:spPr/>
      <dgm:t>
        <a:bodyPr/>
        <a:lstStyle/>
        <a:p>
          <a:endParaRPr lang="en-US"/>
        </a:p>
      </dgm:t>
    </dgm:pt>
    <dgm:pt modelId="{FF45E13A-7B2F-4AD1-B654-FB0F091EC3C4}" type="sibTrans" cxnId="{FD7FB4EA-1EC8-4DBB-9B6A-F9BF4C97FA74}">
      <dgm:prSet/>
      <dgm:spPr/>
      <dgm:t>
        <a:bodyPr/>
        <a:lstStyle/>
        <a:p>
          <a:endParaRPr lang="en-US"/>
        </a:p>
      </dgm:t>
    </dgm:pt>
    <dgm:pt modelId="{6CB48FCF-B864-4704-AD82-4EABC80F0DBA}">
      <dgm:prSet phldrT="[Text]"/>
      <dgm:spPr/>
      <dgm:t>
        <a:bodyPr/>
        <a:lstStyle/>
        <a:p>
          <a:r>
            <a:rPr lang="en-US" dirty="0"/>
            <a:t>Retweets</a:t>
          </a:r>
        </a:p>
      </dgm:t>
    </dgm:pt>
    <dgm:pt modelId="{43A62919-9B86-4EBA-873D-CED779325209}" type="parTrans" cxnId="{804E05F0-8DE6-4F1F-9AD8-20DF3F13DCBF}">
      <dgm:prSet/>
      <dgm:spPr/>
      <dgm:t>
        <a:bodyPr/>
        <a:lstStyle/>
        <a:p>
          <a:endParaRPr lang="en-US"/>
        </a:p>
      </dgm:t>
    </dgm:pt>
    <dgm:pt modelId="{EBB60886-3BC7-4A21-93EB-CD00F2BBBF41}" type="sibTrans" cxnId="{804E05F0-8DE6-4F1F-9AD8-20DF3F13DCBF}">
      <dgm:prSet/>
      <dgm:spPr/>
      <dgm:t>
        <a:bodyPr/>
        <a:lstStyle/>
        <a:p>
          <a:endParaRPr lang="en-US"/>
        </a:p>
      </dgm:t>
    </dgm:pt>
    <dgm:pt modelId="{E54FA660-9267-496D-A779-D31E9D361496}">
      <dgm:prSet phldrT="[Text]"/>
      <dgm:spPr/>
      <dgm:t>
        <a:bodyPr/>
        <a:lstStyle/>
        <a:p>
          <a:r>
            <a:rPr lang="en-US" dirty="0"/>
            <a:t>@Replies</a:t>
          </a:r>
        </a:p>
      </dgm:t>
    </dgm:pt>
    <dgm:pt modelId="{C199616A-54DD-4D26-95A9-60A7BA7313C3}" type="parTrans" cxnId="{8E33B140-E82D-40C3-8B40-3AF743878414}">
      <dgm:prSet/>
      <dgm:spPr/>
      <dgm:t>
        <a:bodyPr/>
        <a:lstStyle/>
        <a:p>
          <a:endParaRPr lang="en-US"/>
        </a:p>
      </dgm:t>
    </dgm:pt>
    <dgm:pt modelId="{207621AD-A5AB-4CE6-AD37-2DB5CA972984}" type="sibTrans" cxnId="{8E33B140-E82D-40C3-8B40-3AF743878414}">
      <dgm:prSet/>
      <dgm:spPr/>
      <dgm:t>
        <a:bodyPr/>
        <a:lstStyle/>
        <a:p>
          <a:endParaRPr lang="en-US"/>
        </a:p>
      </dgm:t>
    </dgm:pt>
    <dgm:pt modelId="{99132D50-4950-4E26-94C5-DC84100C7CD7}">
      <dgm:prSet phldrT="[Text]"/>
      <dgm:spPr/>
      <dgm:t>
        <a:bodyPr/>
        <a:lstStyle/>
        <a:p>
          <a:r>
            <a:rPr lang="en-US" dirty="0"/>
            <a:t>Qualified Follows</a:t>
          </a:r>
        </a:p>
      </dgm:t>
    </dgm:pt>
    <dgm:pt modelId="{0CDBF75B-7215-41D0-9D3F-14235375A941}" type="parTrans" cxnId="{81841975-C002-4A65-A99E-702C7DBE1B68}">
      <dgm:prSet/>
      <dgm:spPr/>
      <dgm:t>
        <a:bodyPr/>
        <a:lstStyle/>
        <a:p>
          <a:endParaRPr lang="en-US"/>
        </a:p>
      </dgm:t>
    </dgm:pt>
    <dgm:pt modelId="{59E1B754-B98F-4240-B1D1-B871C40B354C}" type="sibTrans" cxnId="{81841975-C002-4A65-A99E-702C7DBE1B68}">
      <dgm:prSet/>
      <dgm:spPr/>
      <dgm:t>
        <a:bodyPr/>
        <a:lstStyle/>
        <a:p>
          <a:endParaRPr lang="en-US"/>
        </a:p>
      </dgm:t>
    </dgm:pt>
    <dgm:pt modelId="{619E1EDF-494D-4156-ADFD-B85E9EC55CEA}">
      <dgm:prSet phldrT="[Text]"/>
      <dgm:spPr/>
      <dgm:t>
        <a:bodyPr/>
        <a:lstStyle/>
        <a:p>
          <a:r>
            <a:rPr lang="en-US" dirty="0"/>
            <a:t>Posting/Engagement Consistency</a:t>
          </a:r>
        </a:p>
      </dgm:t>
    </dgm:pt>
    <dgm:pt modelId="{2A60F9C1-5FE5-44A1-B26C-0D8F2EB7A084}" type="parTrans" cxnId="{2419A778-B6CB-42B6-9541-82D825B4E9A5}">
      <dgm:prSet/>
      <dgm:spPr/>
      <dgm:t>
        <a:bodyPr/>
        <a:lstStyle/>
        <a:p>
          <a:endParaRPr lang="en-US"/>
        </a:p>
      </dgm:t>
    </dgm:pt>
    <dgm:pt modelId="{BEAFFF86-EC94-4075-AE16-79B2E0953365}" type="sibTrans" cxnId="{2419A778-B6CB-42B6-9541-82D825B4E9A5}">
      <dgm:prSet/>
      <dgm:spPr/>
      <dgm:t>
        <a:bodyPr/>
        <a:lstStyle/>
        <a:p>
          <a:endParaRPr lang="en-US"/>
        </a:p>
      </dgm:t>
    </dgm:pt>
    <dgm:pt modelId="{BA9FB8FF-B99F-4B18-81FF-6A56D93E5102}">
      <dgm:prSet phldrT="[Text]"/>
      <dgm:spPr/>
      <dgm:t>
        <a:bodyPr/>
        <a:lstStyle/>
        <a:p>
          <a:r>
            <a:rPr lang="en-US"/>
            <a:t>Website</a:t>
          </a:r>
        </a:p>
      </dgm:t>
    </dgm:pt>
    <dgm:pt modelId="{47AB7350-9967-4CBB-A378-7D94C75527D3}" type="parTrans" cxnId="{CB7181E6-F22F-4B49-9E07-747FD195AA9D}">
      <dgm:prSet/>
      <dgm:spPr/>
      <dgm:t>
        <a:bodyPr/>
        <a:lstStyle/>
        <a:p>
          <a:endParaRPr lang="en-US"/>
        </a:p>
      </dgm:t>
    </dgm:pt>
    <dgm:pt modelId="{55D6996B-E75E-4068-8277-F764FA2044F3}" type="sibTrans" cxnId="{CB7181E6-F22F-4B49-9E07-747FD195AA9D}">
      <dgm:prSet/>
      <dgm:spPr/>
      <dgm:t>
        <a:bodyPr/>
        <a:lstStyle/>
        <a:p>
          <a:endParaRPr lang="en-US"/>
        </a:p>
      </dgm:t>
    </dgm:pt>
    <dgm:pt modelId="{6AA5D1CA-9E4F-4EC5-B169-E77FF6FB9AA3}" type="pres">
      <dgm:prSet presAssocID="{CF3BF66B-1AB1-435E-9CEC-7A5A4DB17D17}" presName="Name0" presStyleCnt="0">
        <dgm:presLayoutVars>
          <dgm:dir/>
          <dgm:animLvl val="lvl"/>
          <dgm:resizeHandles/>
        </dgm:presLayoutVars>
      </dgm:prSet>
      <dgm:spPr/>
    </dgm:pt>
    <dgm:pt modelId="{29965C67-CC86-41AF-AB91-63B8009F893C}" type="pres">
      <dgm:prSet presAssocID="{5B6D0CDD-8418-4260-8DDD-A7DFD3209200}" presName="linNode" presStyleCnt="0"/>
      <dgm:spPr/>
    </dgm:pt>
    <dgm:pt modelId="{83832A3F-A456-42E1-8821-6525B3F847F3}" type="pres">
      <dgm:prSet presAssocID="{5B6D0CDD-8418-4260-8DDD-A7DFD3209200}" presName="parentShp" presStyleLbl="node1" presStyleIdx="0" presStyleCnt="2">
        <dgm:presLayoutVars>
          <dgm:bulletEnabled val="1"/>
        </dgm:presLayoutVars>
      </dgm:prSet>
      <dgm:spPr/>
    </dgm:pt>
    <dgm:pt modelId="{62065EE6-9E64-4BB6-AD3D-A646053090C6}" type="pres">
      <dgm:prSet presAssocID="{5B6D0CDD-8418-4260-8DDD-A7DFD3209200}" presName="childShp" presStyleLbl="bgAccFollowNode1" presStyleIdx="0" presStyleCnt="2">
        <dgm:presLayoutVars>
          <dgm:bulletEnabled val="1"/>
        </dgm:presLayoutVars>
      </dgm:prSet>
      <dgm:spPr/>
    </dgm:pt>
    <dgm:pt modelId="{18553709-7DE5-40CA-A204-BA9E46016B95}" type="pres">
      <dgm:prSet presAssocID="{A0BC8D43-B177-463C-8938-5B2C7E7AC8FF}" presName="spacing" presStyleCnt="0"/>
      <dgm:spPr/>
    </dgm:pt>
    <dgm:pt modelId="{9F712897-375F-4BA7-8FFF-CF7244BD60E8}" type="pres">
      <dgm:prSet presAssocID="{BA9FB8FF-B99F-4B18-81FF-6A56D93E5102}" presName="linNode" presStyleCnt="0"/>
      <dgm:spPr/>
    </dgm:pt>
    <dgm:pt modelId="{129D85C4-9F5B-44A3-BCAC-5B8D66E42FBC}" type="pres">
      <dgm:prSet presAssocID="{BA9FB8FF-B99F-4B18-81FF-6A56D93E5102}" presName="parentShp" presStyleLbl="node1" presStyleIdx="1" presStyleCnt="2">
        <dgm:presLayoutVars>
          <dgm:bulletEnabled val="1"/>
        </dgm:presLayoutVars>
      </dgm:prSet>
      <dgm:spPr/>
    </dgm:pt>
    <dgm:pt modelId="{3881EF68-82E2-4E01-B11C-32626B3A5112}" type="pres">
      <dgm:prSet presAssocID="{BA9FB8FF-B99F-4B18-81FF-6A56D93E5102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CFB5572D-3058-48CA-A1E5-0746085B6DF8}" type="presOf" srcId="{99132D50-4950-4E26-94C5-DC84100C7CD7}" destId="{62065EE6-9E64-4BB6-AD3D-A646053090C6}" srcOrd="0" destOrd="3" presId="urn:microsoft.com/office/officeart/2005/8/layout/vList6"/>
    <dgm:cxn modelId="{DE67F630-83A0-49DE-8A9B-445CFE692CE2}" type="presOf" srcId="{6CB48FCF-B864-4704-AD82-4EABC80F0DBA}" destId="{62065EE6-9E64-4BB6-AD3D-A646053090C6}" srcOrd="0" destOrd="1" presId="urn:microsoft.com/office/officeart/2005/8/layout/vList6"/>
    <dgm:cxn modelId="{8E33B140-E82D-40C3-8B40-3AF743878414}" srcId="{5B6D0CDD-8418-4260-8DDD-A7DFD3209200}" destId="{E54FA660-9267-496D-A779-D31E9D361496}" srcOrd="2" destOrd="0" parTransId="{C199616A-54DD-4D26-95A9-60A7BA7313C3}" sibTransId="{207621AD-A5AB-4CE6-AD37-2DB5CA972984}"/>
    <dgm:cxn modelId="{7503C053-563F-485D-883E-6B42623A5F1B}" type="presOf" srcId="{E54FA660-9267-496D-A779-D31E9D361496}" destId="{62065EE6-9E64-4BB6-AD3D-A646053090C6}" srcOrd="0" destOrd="2" presId="urn:microsoft.com/office/officeart/2005/8/layout/vList6"/>
    <dgm:cxn modelId="{6F506E63-4D9F-492C-93EE-970BD9CE94EE}" srcId="{CF3BF66B-1AB1-435E-9CEC-7A5A4DB17D17}" destId="{5B6D0CDD-8418-4260-8DDD-A7DFD3209200}" srcOrd="0" destOrd="0" parTransId="{D629B177-C5AD-45C1-89C4-104B4FF83B09}" sibTransId="{A0BC8D43-B177-463C-8938-5B2C7E7AC8FF}"/>
    <dgm:cxn modelId="{DC2F7D64-6603-43ED-9E59-024DF8661753}" type="presOf" srcId="{EECFC363-139E-4BA5-8522-F4F7CB211FCC}" destId="{3881EF68-82E2-4E01-B11C-32626B3A5112}" srcOrd="0" destOrd="4" presId="urn:microsoft.com/office/officeart/2005/8/layout/vList6"/>
    <dgm:cxn modelId="{29BCE574-807A-4A70-98BD-60FE99C43E6A}" type="presOf" srcId="{CF3BF66B-1AB1-435E-9CEC-7A5A4DB17D17}" destId="{6AA5D1CA-9E4F-4EC5-B169-E77FF6FB9AA3}" srcOrd="0" destOrd="0" presId="urn:microsoft.com/office/officeart/2005/8/layout/vList6"/>
    <dgm:cxn modelId="{81841975-C002-4A65-A99E-702C7DBE1B68}" srcId="{5B6D0CDD-8418-4260-8DDD-A7DFD3209200}" destId="{99132D50-4950-4E26-94C5-DC84100C7CD7}" srcOrd="3" destOrd="0" parTransId="{0CDBF75B-7215-41D0-9D3F-14235375A941}" sibTransId="{59E1B754-B98F-4240-B1D1-B871C40B354C}"/>
    <dgm:cxn modelId="{73C89C76-DB9A-47B9-A7F9-1C75A45BE22A}" type="presOf" srcId="{619E1EDF-494D-4156-ADFD-B85E9EC55CEA}" destId="{62065EE6-9E64-4BB6-AD3D-A646053090C6}" srcOrd="0" destOrd="4" presId="urn:microsoft.com/office/officeart/2005/8/layout/vList6"/>
    <dgm:cxn modelId="{FC6DEF77-12CA-4F2D-811C-BDE4DEF79D6A}" type="presOf" srcId="{149CA1C3-13DB-4941-8EDF-19ED1FDFBE4E}" destId="{3881EF68-82E2-4E01-B11C-32626B3A5112}" srcOrd="0" destOrd="2" presId="urn:microsoft.com/office/officeart/2005/8/layout/vList6"/>
    <dgm:cxn modelId="{2419A778-B6CB-42B6-9541-82D825B4E9A5}" srcId="{5B6D0CDD-8418-4260-8DDD-A7DFD3209200}" destId="{619E1EDF-494D-4156-ADFD-B85E9EC55CEA}" srcOrd="4" destOrd="0" parTransId="{2A60F9C1-5FE5-44A1-B26C-0D8F2EB7A084}" sibTransId="{BEAFFF86-EC94-4075-AE16-79B2E0953365}"/>
    <dgm:cxn modelId="{79F5AB87-262F-48E1-BC8F-0E714EC1F89C}" type="presOf" srcId="{6A21FAED-BE98-4D73-A06C-C22FC971DC77}" destId="{3881EF68-82E2-4E01-B11C-32626B3A5112}" srcOrd="0" destOrd="1" presId="urn:microsoft.com/office/officeart/2005/8/layout/vList6"/>
    <dgm:cxn modelId="{F53FC590-685B-42F7-A841-41380D30452B}" srcId="{BA9FB8FF-B99F-4B18-81FF-6A56D93E5102}" destId="{20674C2C-7E38-49C8-99BF-230F02297E31}" srcOrd="0" destOrd="0" parTransId="{DD064F26-4D95-4AA8-93BF-00725976B933}" sibTransId="{6034A4B9-032E-48A0-AEFB-1E8E4C093A8A}"/>
    <dgm:cxn modelId="{D7AA3F91-7673-4411-836F-BE589987622D}" type="presOf" srcId="{20674C2C-7E38-49C8-99BF-230F02297E31}" destId="{3881EF68-82E2-4E01-B11C-32626B3A5112}" srcOrd="0" destOrd="0" presId="urn:microsoft.com/office/officeart/2005/8/layout/vList6"/>
    <dgm:cxn modelId="{62142EA0-449C-41A1-A53A-742C297F10E4}" srcId="{BA9FB8FF-B99F-4B18-81FF-6A56D93E5102}" destId="{A03C9CF6-55AD-4E00-B7F1-C95B9485C932}" srcOrd="3" destOrd="0" parTransId="{AF23258C-33BA-46CF-A4D9-5939BCFD4DE7}" sibTransId="{8D5D742D-AC28-4858-A920-48308E1214FB}"/>
    <dgm:cxn modelId="{207D81A2-C30F-4445-A502-28CA2FB72250}" srcId="{BA9FB8FF-B99F-4B18-81FF-6A56D93E5102}" destId="{149CA1C3-13DB-4941-8EDF-19ED1FDFBE4E}" srcOrd="2" destOrd="0" parTransId="{56BAF787-1706-40DF-8787-4302B5637BD2}" sibTransId="{6E53310B-14CC-4F6C-804D-FDB74A92EFAD}"/>
    <dgm:cxn modelId="{209C7DA8-968D-46F2-9936-932FC080FD76}" srcId="{BA9FB8FF-B99F-4B18-81FF-6A56D93E5102}" destId="{6A21FAED-BE98-4D73-A06C-C22FC971DC77}" srcOrd="1" destOrd="0" parTransId="{6EAB2284-80E8-4B3A-91C8-724C7B00E73A}" sibTransId="{4B2FA260-2DDB-4138-AB97-E10CD81D6FC6}"/>
    <dgm:cxn modelId="{547818C7-6231-4B36-8D9C-D087C1CBF993}" srcId="{BA9FB8FF-B99F-4B18-81FF-6A56D93E5102}" destId="{EECFC363-139E-4BA5-8522-F4F7CB211FCC}" srcOrd="4" destOrd="0" parTransId="{80C8787C-3043-4438-BDF8-0A584AD515FD}" sibTransId="{B555F860-C8C1-4448-AA22-418784685855}"/>
    <dgm:cxn modelId="{26BADFD3-7FC0-4E2D-9E29-5396B0BC13B2}" type="presOf" srcId="{A03C9CF6-55AD-4E00-B7F1-C95B9485C932}" destId="{3881EF68-82E2-4E01-B11C-32626B3A5112}" srcOrd="0" destOrd="3" presId="urn:microsoft.com/office/officeart/2005/8/layout/vList6"/>
    <dgm:cxn modelId="{CB7181E6-F22F-4B49-9E07-747FD195AA9D}" srcId="{CF3BF66B-1AB1-435E-9CEC-7A5A4DB17D17}" destId="{BA9FB8FF-B99F-4B18-81FF-6A56D93E5102}" srcOrd="1" destOrd="0" parTransId="{47AB7350-9967-4CBB-A378-7D94C75527D3}" sibTransId="{55D6996B-E75E-4068-8277-F764FA2044F3}"/>
    <dgm:cxn modelId="{FD7FB4EA-1EC8-4DBB-9B6A-F9BF4C97FA74}" srcId="{5B6D0CDD-8418-4260-8DDD-A7DFD3209200}" destId="{EAC80570-9199-4418-8A2D-B6BEEB2B3ABD}" srcOrd="0" destOrd="0" parTransId="{205B20A4-6C55-451C-9B25-3ABA5B3C30D3}" sibTransId="{FF45E13A-7B2F-4AD1-B654-FB0F091EC3C4}"/>
    <dgm:cxn modelId="{1DAD0FED-8387-4A38-BA97-E1CDED701E5E}" type="presOf" srcId="{5B6D0CDD-8418-4260-8DDD-A7DFD3209200}" destId="{83832A3F-A456-42E1-8821-6525B3F847F3}" srcOrd="0" destOrd="0" presId="urn:microsoft.com/office/officeart/2005/8/layout/vList6"/>
    <dgm:cxn modelId="{FAF7F6EE-A7FE-4363-BA6A-F61D0D2C2192}" type="presOf" srcId="{BA9FB8FF-B99F-4B18-81FF-6A56D93E5102}" destId="{129D85C4-9F5B-44A3-BCAC-5B8D66E42FBC}" srcOrd="0" destOrd="0" presId="urn:microsoft.com/office/officeart/2005/8/layout/vList6"/>
    <dgm:cxn modelId="{804E05F0-8DE6-4F1F-9AD8-20DF3F13DCBF}" srcId="{5B6D0CDD-8418-4260-8DDD-A7DFD3209200}" destId="{6CB48FCF-B864-4704-AD82-4EABC80F0DBA}" srcOrd="1" destOrd="0" parTransId="{43A62919-9B86-4EBA-873D-CED779325209}" sibTransId="{EBB60886-3BC7-4A21-93EB-CD00F2BBBF41}"/>
    <dgm:cxn modelId="{37B584F4-D3DD-4F94-BE76-3AEC17F778C6}" type="presOf" srcId="{EAC80570-9199-4418-8A2D-B6BEEB2B3ABD}" destId="{62065EE6-9E64-4BB6-AD3D-A646053090C6}" srcOrd="0" destOrd="0" presId="urn:microsoft.com/office/officeart/2005/8/layout/vList6"/>
    <dgm:cxn modelId="{78D72DF9-CD9C-4B73-B20E-AF3F9C21BD46}" type="presParOf" srcId="{6AA5D1CA-9E4F-4EC5-B169-E77FF6FB9AA3}" destId="{29965C67-CC86-41AF-AB91-63B8009F893C}" srcOrd="0" destOrd="0" presId="urn:microsoft.com/office/officeart/2005/8/layout/vList6"/>
    <dgm:cxn modelId="{4522725F-151C-4157-9DFE-325478CB1BE2}" type="presParOf" srcId="{29965C67-CC86-41AF-AB91-63B8009F893C}" destId="{83832A3F-A456-42E1-8821-6525B3F847F3}" srcOrd="0" destOrd="0" presId="urn:microsoft.com/office/officeart/2005/8/layout/vList6"/>
    <dgm:cxn modelId="{499CB5C0-598F-4540-BF13-895566DE2865}" type="presParOf" srcId="{29965C67-CC86-41AF-AB91-63B8009F893C}" destId="{62065EE6-9E64-4BB6-AD3D-A646053090C6}" srcOrd="1" destOrd="0" presId="urn:microsoft.com/office/officeart/2005/8/layout/vList6"/>
    <dgm:cxn modelId="{57941AC2-BDA0-419A-A131-A25E213F9D5D}" type="presParOf" srcId="{6AA5D1CA-9E4F-4EC5-B169-E77FF6FB9AA3}" destId="{18553709-7DE5-40CA-A204-BA9E46016B95}" srcOrd="1" destOrd="0" presId="urn:microsoft.com/office/officeart/2005/8/layout/vList6"/>
    <dgm:cxn modelId="{92878482-C6F5-41D5-9799-56D08A8FA346}" type="presParOf" srcId="{6AA5D1CA-9E4F-4EC5-B169-E77FF6FB9AA3}" destId="{9F712897-375F-4BA7-8FFF-CF7244BD60E8}" srcOrd="2" destOrd="0" presId="urn:microsoft.com/office/officeart/2005/8/layout/vList6"/>
    <dgm:cxn modelId="{77690EC8-5F79-4F59-BFF1-5D9EB550548D}" type="presParOf" srcId="{9F712897-375F-4BA7-8FFF-CF7244BD60E8}" destId="{129D85C4-9F5B-44A3-BCAC-5B8D66E42FBC}" srcOrd="0" destOrd="0" presId="urn:microsoft.com/office/officeart/2005/8/layout/vList6"/>
    <dgm:cxn modelId="{7ADAF42E-DE30-445E-9F8A-2CCF863C875B}" type="presParOf" srcId="{9F712897-375F-4BA7-8FFF-CF7244BD60E8}" destId="{3881EF68-82E2-4E01-B11C-32626B3A511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C3E5AE-D839-4DDA-9C32-92A7E78CBD07}" type="doc">
      <dgm:prSet loTypeId="urn:microsoft.com/office/officeart/2005/8/layout/default#1" loCatId="list" qsTypeId="urn:microsoft.com/office/officeart/2005/8/quickstyle/simple1" qsCatId="simple" csTypeId="urn:microsoft.com/office/officeart/2005/8/colors/colorful1#7" csCatId="colorful" phldr="1"/>
      <dgm:spPr/>
      <dgm:t>
        <a:bodyPr/>
        <a:lstStyle/>
        <a:p>
          <a:endParaRPr lang="en-US"/>
        </a:p>
      </dgm:t>
    </dgm:pt>
    <dgm:pt modelId="{6E9666C5-986C-4119-805D-D5DC3F6E85FA}">
      <dgm:prSet phldrT="[Text]"/>
      <dgm:spPr/>
      <dgm:t>
        <a:bodyPr/>
        <a:lstStyle/>
        <a:p>
          <a:r>
            <a:rPr lang="en-US" dirty="0"/>
            <a:t>Current Customers</a:t>
          </a:r>
        </a:p>
      </dgm:t>
    </dgm:pt>
    <dgm:pt modelId="{29DA9CC6-C6C0-4DE0-B50A-D435E50F1B0A}" type="parTrans" cxnId="{0E2E9196-B4EC-42A5-8D04-70B130771D01}">
      <dgm:prSet/>
      <dgm:spPr/>
      <dgm:t>
        <a:bodyPr/>
        <a:lstStyle/>
        <a:p>
          <a:endParaRPr lang="en-US"/>
        </a:p>
      </dgm:t>
    </dgm:pt>
    <dgm:pt modelId="{58B1A03D-BF08-4069-B4F4-D236A32FB857}" type="sibTrans" cxnId="{0E2E9196-B4EC-42A5-8D04-70B130771D01}">
      <dgm:prSet/>
      <dgm:spPr/>
      <dgm:t>
        <a:bodyPr/>
        <a:lstStyle/>
        <a:p>
          <a:endParaRPr lang="en-US"/>
        </a:p>
      </dgm:t>
    </dgm:pt>
    <dgm:pt modelId="{50FC9301-7845-4E91-93C7-D92F0A56D4C2}">
      <dgm:prSet phldrT="[Text]"/>
      <dgm:spPr/>
      <dgm:t>
        <a:bodyPr/>
        <a:lstStyle/>
        <a:p>
          <a:r>
            <a:rPr lang="en-US" dirty="0"/>
            <a:t>Sales Leads</a:t>
          </a:r>
        </a:p>
      </dgm:t>
    </dgm:pt>
    <dgm:pt modelId="{7E54CD25-635D-4DDF-8340-16A62B204CA8}" type="parTrans" cxnId="{A3283E52-95D3-4FD8-A0CB-7A726F6915F1}">
      <dgm:prSet/>
      <dgm:spPr/>
      <dgm:t>
        <a:bodyPr/>
        <a:lstStyle/>
        <a:p>
          <a:endParaRPr lang="en-US"/>
        </a:p>
      </dgm:t>
    </dgm:pt>
    <dgm:pt modelId="{E975F455-6314-4029-8ABC-2A70BD74EE04}" type="sibTrans" cxnId="{A3283E52-95D3-4FD8-A0CB-7A726F6915F1}">
      <dgm:prSet/>
      <dgm:spPr/>
      <dgm:t>
        <a:bodyPr/>
        <a:lstStyle/>
        <a:p>
          <a:endParaRPr lang="en-US"/>
        </a:p>
      </dgm:t>
    </dgm:pt>
    <dgm:pt modelId="{15C81187-0D49-455B-A5C0-2E86AE19F7A9}">
      <dgm:prSet phldrT="[Text]"/>
      <dgm:spPr/>
      <dgm:t>
        <a:bodyPr/>
        <a:lstStyle/>
        <a:p>
          <a:r>
            <a:rPr lang="en-US" dirty="0"/>
            <a:t>Bloggers</a:t>
          </a:r>
        </a:p>
      </dgm:t>
    </dgm:pt>
    <dgm:pt modelId="{5F0D4D55-08AA-41FB-AE61-CA299D76D6BF}" type="parTrans" cxnId="{45A8F0AC-9DC5-4C6D-83F9-6058CDBB4426}">
      <dgm:prSet/>
      <dgm:spPr/>
      <dgm:t>
        <a:bodyPr/>
        <a:lstStyle/>
        <a:p>
          <a:endParaRPr lang="en-US"/>
        </a:p>
      </dgm:t>
    </dgm:pt>
    <dgm:pt modelId="{B7BB862F-C0C2-4356-B1C1-988742646FC0}" type="sibTrans" cxnId="{45A8F0AC-9DC5-4C6D-83F9-6058CDBB4426}">
      <dgm:prSet/>
      <dgm:spPr/>
      <dgm:t>
        <a:bodyPr/>
        <a:lstStyle/>
        <a:p>
          <a:endParaRPr lang="en-US"/>
        </a:p>
      </dgm:t>
    </dgm:pt>
    <dgm:pt modelId="{631EA865-CD39-4990-8381-4D00FCA06834}">
      <dgm:prSet phldrT="[Text]"/>
      <dgm:spPr/>
      <dgm:t>
        <a:bodyPr/>
        <a:lstStyle/>
        <a:p>
          <a:r>
            <a:rPr lang="en-US" dirty="0"/>
            <a:t>Employees</a:t>
          </a:r>
        </a:p>
      </dgm:t>
    </dgm:pt>
    <dgm:pt modelId="{8FB210BC-8247-4AD6-9FE4-0AFDA397F2C0}" type="parTrans" cxnId="{F3EE97F0-8696-4189-8A95-4F7634F335BC}">
      <dgm:prSet/>
      <dgm:spPr/>
      <dgm:t>
        <a:bodyPr/>
        <a:lstStyle/>
        <a:p>
          <a:endParaRPr lang="en-US"/>
        </a:p>
      </dgm:t>
    </dgm:pt>
    <dgm:pt modelId="{A070A11D-BA28-4094-96A6-B310816C3C9D}" type="sibTrans" cxnId="{F3EE97F0-8696-4189-8A95-4F7634F335BC}">
      <dgm:prSet/>
      <dgm:spPr/>
      <dgm:t>
        <a:bodyPr/>
        <a:lstStyle/>
        <a:p>
          <a:endParaRPr lang="en-US"/>
        </a:p>
      </dgm:t>
    </dgm:pt>
    <dgm:pt modelId="{17EA07A5-7591-41BA-BD64-9586941D8A11}">
      <dgm:prSet phldrT="[Text]"/>
      <dgm:spPr/>
      <dgm:t>
        <a:bodyPr/>
        <a:lstStyle/>
        <a:p>
          <a:r>
            <a:rPr lang="en-US" dirty="0"/>
            <a:t>Competition</a:t>
          </a:r>
        </a:p>
      </dgm:t>
    </dgm:pt>
    <dgm:pt modelId="{5786BD25-6D52-41D8-8DCA-31E042BB67E4}" type="parTrans" cxnId="{589F271C-E870-40D3-8933-9E07C3173415}">
      <dgm:prSet/>
      <dgm:spPr/>
      <dgm:t>
        <a:bodyPr/>
        <a:lstStyle/>
        <a:p>
          <a:endParaRPr lang="en-US"/>
        </a:p>
      </dgm:t>
    </dgm:pt>
    <dgm:pt modelId="{5548FC05-589E-44EE-B762-F1BB4932DD19}" type="sibTrans" cxnId="{589F271C-E870-40D3-8933-9E07C3173415}">
      <dgm:prSet/>
      <dgm:spPr/>
      <dgm:t>
        <a:bodyPr/>
        <a:lstStyle/>
        <a:p>
          <a:endParaRPr lang="en-US"/>
        </a:p>
      </dgm:t>
    </dgm:pt>
    <dgm:pt modelId="{950EE924-B0DA-48B1-B471-EC2F17F2C6F3}">
      <dgm:prSet phldrT="[Text]"/>
      <dgm:spPr/>
      <dgm:t>
        <a:bodyPr/>
        <a:lstStyle/>
        <a:p>
          <a:r>
            <a:rPr lang="en-US" dirty="0"/>
            <a:t>Thought Leaders</a:t>
          </a:r>
        </a:p>
      </dgm:t>
    </dgm:pt>
    <dgm:pt modelId="{4B563B3D-7DAE-45C4-9A19-567B950E9F85}" type="parTrans" cxnId="{96EC7042-711E-41A3-9C62-B1B3F4396831}">
      <dgm:prSet/>
      <dgm:spPr/>
      <dgm:t>
        <a:bodyPr/>
        <a:lstStyle/>
        <a:p>
          <a:endParaRPr lang="en-US"/>
        </a:p>
      </dgm:t>
    </dgm:pt>
    <dgm:pt modelId="{F4F18435-CF38-4F4B-A656-567B26C03EEC}" type="sibTrans" cxnId="{96EC7042-711E-41A3-9C62-B1B3F4396831}">
      <dgm:prSet/>
      <dgm:spPr/>
      <dgm:t>
        <a:bodyPr/>
        <a:lstStyle/>
        <a:p>
          <a:endParaRPr lang="en-US"/>
        </a:p>
      </dgm:t>
    </dgm:pt>
    <dgm:pt modelId="{DD9DD633-B044-4EA6-9F24-1498097D5AE3}">
      <dgm:prSet phldrT="[Text]"/>
      <dgm:spPr/>
      <dgm:t>
        <a:bodyPr/>
        <a:lstStyle/>
        <a:p>
          <a:r>
            <a:rPr lang="en-US" dirty="0"/>
            <a:t>Geography</a:t>
          </a:r>
        </a:p>
      </dgm:t>
    </dgm:pt>
    <dgm:pt modelId="{3072BE1D-BB65-41A0-80E0-A7E6A8EEB91F}" type="parTrans" cxnId="{85C64768-4D24-4530-8F40-173B60808759}">
      <dgm:prSet/>
      <dgm:spPr/>
      <dgm:t>
        <a:bodyPr/>
        <a:lstStyle/>
        <a:p>
          <a:endParaRPr lang="en-US"/>
        </a:p>
      </dgm:t>
    </dgm:pt>
    <dgm:pt modelId="{5C76D2EE-A97E-4EC2-A7B9-9C68B331B98B}" type="sibTrans" cxnId="{85C64768-4D24-4530-8F40-173B60808759}">
      <dgm:prSet/>
      <dgm:spPr/>
      <dgm:t>
        <a:bodyPr/>
        <a:lstStyle/>
        <a:p>
          <a:endParaRPr lang="en-US"/>
        </a:p>
      </dgm:t>
    </dgm:pt>
    <dgm:pt modelId="{283EA105-C4E8-42AC-B39A-B3231F673624}">
      <dgm:prSet phldrT="[Text]"/>
      <dgm:spPr/>
      <dgm:t>
        <a:bodyPr/>
        <a:lstStyle/>
        <a:p>
          <a:r>
            <a:rPr lang="en-US" dirty="0"/>
            <a:t>Industries</a:t>
          </a:r>
        </a:p>
      </dgm:t>
    </dgm:pt>
    <dgm:pt modelId="{2CC003B3-107E-4848-A0BF-E334EE4C69BB}" type="parTrans" cxnId="{4E99AD45-42C3-47AF-9B12-2E4473AADE6C}">
      <dgm:prSet/>
      <dgm:spPr/>
      <dgm:t>
        <a:bodyPr/>
        <a:lstStyle/>
        <a:p>
          <a:endParaRPr lang="en-US"/>
        </a:p>
      </dgm:t>
    </dgm:pt>
    <dgm:pt modelId="{62C98E9B-6382-46E1-9D96-E90DF76651F7}" type="sibTrans" cxnId="{4E99AD45-42C3-47AF-9B12-2E4473AADE6C}">
      <dgm:prSet/>
      <dgm:spPr/>
      <dgm:t>
        <a:bodyPr/>
        <a:lstStyle/>
        <a:p>
          <a:endParaRPr lang="en-US"/>
        </a:p>
      </dgm:t>
    </dgm:pt>
    <dgm:pt modelId="{5D04F079-9668-42D5-9C9F-E8F50D9AA39A}" type="pres">
      <dgm:prSet presAssocID="{84C3E5AE-D839-4DDA-9C32-92A7E78CBD07}" presName="diagram" presStyleCnt="0">
        <dgm:presLayoutVars>
          <dgm:dir/>
          <dgm:resizeHandles val="exact"/>
        </dgm:presLayoutVars>
      </dgm:prSet>
      <dgm:spPr/>
    </dgm:pt>
    <dgm:pt modelId="{700FE21E-037A-45E2-8F89-F545FDF66A9E}" type="pres">
      <dgm:prSet presAssocID="{6E9666C5-986C-4119-805D-D5DC3F6E85FA}" presName="node" presStyleLbl="node1" presStyleIdx="0" presStyleCnt="8">
        <dgm:presLayoutVars>
          <dgm:bulletEnabled val="1"/>
        </dgm:presLayoutVars>
      </dgm:prSet>
      <dgm:spPr/>
    </dgm:pt>
    <dgm:pt modelId="{738E016B-DC27-419D-B1F3-CCCEC8B88018}" type="pres">
      <dgm:prSet presAssocID="{58B1A03D-BF08-4069-B4F4-D236A32FB857}" presName="sibTrans" presStyleCnt="0"/>
      <dgm:spPr/>
    </dgm:pt>
    <dgm:pt modelId="{A76DBFB0-7796-4BAE-A67F-DFA28FD56BF3}" type="pres">
      <dgm:prSet presAssocID="{50FC9301-7845-4E91-93C7-D92F0A56D4C2}" presName="node" presStyleLbl="node1" presStyleIdx="1" presStyleCnt="8">
        <dgm:presLayoutVars>
          <dgm:bulletEnabled val="1"/>
        </dgm:presLayoutVars>
      </dgm:prSet>
      <dgm:spPr/>
    </dgm:pt>
    <dgm:pt modelId="{656E4C28-7F9B-45CE-8D4A-CC2A1D716544}" type="pres">
      <dgm:prSet presAssocID="{E975F455-6314-4029-8ABC-2A70BD74EE04}" presName="sibTrans" presStyleCnt="0"/>
      <dgm:spPr/>
    </dgm:pt>
    <dgm:pt modelId="{D04F454F-5804-4CF4-8678-A4148ED69A80}" type="pres">
      <dgm:prSet presAssocID="{17EA07A5-7591-41BA-BD64-9586941D8A11}" presName="node" presStyleLbl="node1" presStyleIdx="2" presStyleCnt="8">
        <dgm:presLayoutVars>
          <dgm:bulletEnabled val="1"/>
        </dgm:presLayoutVars>
      </dgm:prSet>
      <dgm:spPr/>
    </dgm:pt>
    <dgm:pt modelId="{E4F735BE-2C56-4D15-8FF2-2D3D2F88B0FC}" type="pres">
      <dgm:prSet presAssocID="{5548FC05-589E-44EE-B762-F1BB4932DD19}" presName="sibTrans" presStyleCnt="0"/>
      <dgm:spPr/>
    </dgm:pt>
    <dgm:pt modelId="{A1B10D86-0D57-4DDD-86BE-50F066B8EEE2}" type="pres">
      <dgm:prSet presAssocID="{15C81187-0D49-455B-A5C0-2E86AE19F7A9}" presName="node" presStyleLbl="node1" presStyleIdx="3" presStyleCnt="8">
        <dgm:presLayoutVars>
          <dgm:bulletEnabled val="1"/>
        </dgm:presLayoutVars>
      </dgm:prSet>
      <dgm:spPr/>
    </dgm:pt>
    <dgm:pt modelId="{0C2B2FA0-8FAB-4AED-891D-E50B480523D8}" type="pres">
      <dgm:prSet presAssocID="{B7BB862F-C0C2-4356-B1C1-988742646FC0}" presName="sibTrans" presStyleCnt="0"/>
      <dgm:spPr/>
    </dgm:pt>
    <dgm:pt modelId="{A813F51A-041E-4C92-B076-9A8C98BAF6D4}" type="pres">
      <dgm:prSet presAssocID="{950EE924-B0DA-48B1-B471-EC2F17F2C6F3}" presName="node" presStyleLbl="node1" presStyleIdx="4" presStyleCnt="8">
        <dgm:presLayoutVars>
          <dgm:bulletEnabled val="1"/>
        </dgm:presLayoutVars>
      </dgm:prSet>
      <dgm:spPr/>
    </dgm:pt>
    <dgm:pt modelId="{E1E7ACF7-98BA-438F-9189-BBB0E2A794A4}" type="pres">
      <dgm:prSet presAssocID="{F4F18435-CF38-4F4B-A656-567B26C03EEC}" presName="sibTrans" presStyleCnt="0"/>
      <dgm:spPr/>
    </dgm:pt>
    <dgm:pt modelId="{7861DFFE-24EF-49EE-8C90-11B25D7EB97F}" type="pres">
      <dgm:prSet presAssocID="{631EA865-CD39-4990-8381-4D00FCA06834}" presName="node" presStyleLbl="node1" presStyleIdx="5" presStyleCnt="8">
        <dgm:presLayoutVars>
          <dgm:bulletEnabled val="1"/>
        </dgm:presLayoutVars>
      </dgm:prSet>
      <dgm:spPr/>
    </dgm:pt>
    <dgm:pt modelId="{D8B494A0-3BAD-407D-AFA8-771CF59409E1}" type="pres">
      <dgm:prSet presAssocID="{A070A11D-BA28-4094-96A6-B310816C3C9D}" presName="sibTrans" presStyleCnt="0"/>
      <dgm:spPr/>
    </dgm:pt>
    <dgm:pt modelId="{FFD378C5-828A-4980-B9C3-C00583419ADC}" type="pres">
      <dgm:prSet presAssocID="{DD9DD633-B044-4EA6-9F24-1498097D5AE3}" presName="node" presStyleLbl="node1" presStyleIdx="6" presStyleCnt="8">
        <dgm:presLayoutVars>
          <dgm:bulletEnabled val="1"/>
        </dgm:presLayoutVars>
      </dgm:prSet>
      <dgm:spPr/>
    </dgm:pt>
    <dgm:pt modelId="{828A3E84-CA0E-418C-90A2-E19A2A54E5E3}" type="pres">
      <dgm:prSet presAssocID="{5C76D2EE-A97E-4EC2-A7B9-9C68B331B98B}" presName="sibTrans" presStyleCnt="0"/>
      <dgm:spPr/>
    </dgm:pt>
    <dgm:pt modelId="{21604F42-5608-4FA8-8D6D-8F2EE0575193}" type="pres">
      <dgm:prSet presAssocID="{283EA105-C4E8-42AC-B39A-B3231F673624}" presName="node" presStyleLbl="node1" presStyleIdx="7" presStyleCnt="8">
        <dgm:presLayoutVars>
          <dgm:bulletEnabled val="1"/>
        </dgm:presLayoutVars>
      </dgm:prSet>
      <dgm:spPr/>
    </dgm:pt>
  </dgm:ptLst>
  <dgm:cxnLst>
    <dgm:cxn modelId="{36ADEF0A-91AE-42F8-A543-A7F2C8076241}" type="presOf" srcId="{631EA865-CD39-4990-8381-4D00FCA06834}" destId="{7861DFFE-24EF-49EE-8C90-11B25D7EB97F}" srcOrd="0" destOrd="0" presId="urn:microsoft.com/office/officeart/2005/8/layout/default#1"/>
    <dgm:cxn modelId="{589F271C-E870-40D3-8933-9E07C3173415}" srcId="{84C3E5AE-D839-4DDA-9C32-92A7E78CBD07}" destId="{17EA07A5-7591-41BA-BD64-9586941D8A11}" srcOrd="2" destOrd="0" parTransId="{5786BD25-6D52-41D8-8DCA-31E042BB67E4}" sibTransId="{5548FC05-589E-44EE-B762-F1BB4932DD19}"/>
    <dgm:cxn modelId="{7F0EF81D-64AF-44E4-BFEE-DCCD0864E957}" type="presOf" srcId="{84C3E5AE-D839-4DDA-9C32-92A7E78CBD07}" destId="{5D04F079-9668-42D5-9C9F-E8F50D9AA39A}" srcOrd="0" destOrd="0" presId="urn:microsoft.com/office/officeart/2005/8/layout/default#1"/>
    <dgm:cxn modelId="{E2DBBD28-DCE0-45B1-8A27-37219B203416}" type="presOf" srcId="{6E9666C5-986C-4119-805D-D5DC3F6E85FA}" destId="{700FE21E-037A-45E2-8F89-F545FDF66A9E}" srcOrd="0" destOrd="0" presId="urn:microsoft.com/office/officeart/2005/8/layout/default#1"/>
    <dgm:cxn modelId="{ECF01033-0B23-4180-9590-7886A55F5686}" type="presOf" srcId="{283EA105-C4E8-42AC-B39A-B3231F673624}" destId="{21604F42-5608-4FA8-8D6D-8F2EE0575193}" srcOrd="0" destOrd="0" presId="urn:microsoft.com/office/officeart/2005/8/layout/default#1"/>
    <dgm:cxn modelId="{96EC7042-711E-41A3-9C62-B1B3F4396831}" srcId="{84C3E5AE-D839-4DDA-9C32-92A7E78CBD07}" destId="{950EE924-B0DA-48B1-B471-EC2F17F2C6F3}" srcOrd="4" destOrd="0" parTransId="{4B563B3D-7DAE-45C4-9A19-567B950E9F85}" sibTransId="{F4F18435-CF38-4F4B-A656-567B26C03EEC}"/>
    <dgm:cxn modelId="{4E99AD45-42C3-47AF-9B12-2E4473AADE6C}" srcId="{84C3E5AE-D839-4DDA-9C32-92A7E78CBD07}" destId="{283EA105-C4E8-42AC-B39A-B3231F673624}" srcOrd="7" destOrd="0" parTransId="{2CC003B3-107E-4848-A0BF-E334EE4C69BB}" sibTransId="{62C98E9B-6382-46E1-9D96-E90DF76651F7}"/>
    <dgm:cxn modelId="{A3283E52-95D3-4FD8-A0CB-7A726F6915F1}" srcId="{84C3E5AE-D839-4DDA-9C32-92A7E78CBD07}" destId="{50FC9301-7845-4E91-93C7-D92F0A56D4C2}" srcOrd="1" destOrd="0" parTransId="{7E54CD25-635D-4DDF-8340-16A62B204CA8}" sibTransId="{E975F455-6314-4029-8ABC-2A70BD74EE04}"/>
    <dgm:cxn modelId="{6A20D362-51D9-441F-9C22-434F0472F35E}" type="presOf" srcId="{950EE924-B0DA-48B1-B471-EC2F17F2C6F3}" destId="{A813F51A-041E-4C92-B076-9A8C98BAF6D4}" srcOrd="0" destOrd="0" presId="urn:microsoft.com/office/officeart/2005/8/layout/default#1"/>
    <dgm:cxn modelId="{965CE166-B80E-44BF-B29C-833CB966ED53}" type="presOf" srcId="{DD9DD633-B044-4EA6-9F24-1498097D5AE3}" destId="{FFD378C5-828A-4980-B9C3-C00583419ADC}" srcOrd="0" destOrd="0" presId="urn:microsoft.com/office/officeart/2005/8/layout/default#1"/>
    <dgm:cxn modelId="{85C64768-4D24-4530-8F40-173B60808759}" srcId="{84C3E5AE-D839-4DDA-9C32-92A7E78CBD07}" destId="{DD9DD633-B044-4EA6-9F24-1498097D5AE3}" srcOrd="6" destOrd="0" parTransId="{3072BE1D-BB65-41A0-80E0-A7E6A8EEB91F}" sibTransId="{5C76D2EE-A97E-4EC2-A7B9-9C68B331B98B}"/>
    <dgm:cxn modelId="{7330A274-6348-4BBE-95F0-998BBCD6B8B0}" type="presOf" srcId="{50FC9301-7845-4E91-93C7-D92F0A56D4C2}" destId="{A76DBFB0-7796-4BAE-A67F-DFA28FD56BF3}" srcOrd="0" destOrd="0" presId="urn:microsoft.com/office/officeart/2005/8/layout/default#1"/>
    <dgm:cxn modelId="{0E2E9196-B4EC-42A5-8D04-70B130771D01}" srcId="{84C3E5AE-D839-4DDA-9C32-92A7E78CBD07}" destId="{6E9666C5-986C-4119-805D-D5DC3F6E85FA}" srcOrd="0" destOrd="0" parTransId="{29DA9CC6-C6C0-4DE0-B50A-D435E50F1B0A}" sibTransId="{58B1A03D-BF08-4069-B4F4-D236A32FB857}"/>
    <dgm:cxn modelId="{45A8F0AC-9DC5-4C6D-83F9-6058CDBB4426}" srcId="{84C3E5AE-D839-4DDA-9C32-92A7E78CBD07}" destId="{15C81187-0D49-455B-A5C0-2E86AE19F7A9}" srcOrd="3" destOrd="0" parTransId="{5F0D4D55-08AA-41FB-AE61-CA299D76D6BF}" sibTransId="{B7BB862F-C0C2-4356-B1C1-988742646FC0}"/>
    <dgm:cxn modelId="{AD3002B5-14FA-4075-8715-17B829E06D8B}" type="presOf" srcId="{17EA07A5-7591-41BA-BD64-9586941D8A11}" destId="{D04F454F-5804-4CF4-8678-A4148ED69A80}" srcOrd="0" destOrd="0" presId="urn:microsoft.com/office/officeart/2005/8/layout/default#1"/>
    <dgm:cxn modelId="{1173E5DC-39A8-4F74-9861-4DCE181E7835}" type="presOf" srcId="{15C81187-0D49-455B-A5C0-2E86AE19F7A9}" destId="{A1B10D86-0D57-4DDD-86BE-50F066B8EEE2}" srcOrd="0" destOrd="0" presId="urn:microsoft.com/office/officeart/2005/8/layout/default#1"/>
    <dgm:cxn modelId="{F3EE97F0-8696-4189-8A95-4F7634F335BC}" srcId="{84C3E5AE-D839-4DDA-9C32-92A7E78CBD07}" destId="{631EA865-CD39-4990-8381-4D00FCA06834}" srcOrd="5" destOrd="0" parTransId="{8FB210BC-8247-4AD6-9FE4-0AFDA397F2C0}" sibTransId="{A070A11D-BA28-4094-96A6-B310816C3C9D}"/>
    <dgm:cxn modelId="{782DCEE4-1482-405F-A167-1D17B1AF81EC}" type="presParOf" srcId="{5D04F079-9668-42D5-9C9F-E8F50D9AA39A}" destId="{700FE21E-037A-45E2-8F89-F545FDF66A9E}" srcOrd="0" destOrd="0" presId="urn:microsoft.com/office/officeart/2005/8/layout/default#1"/>
    <dgm:cxn modelId="{EC54C025-F2A5-457D-A772-B205EF03760E}" type="presParOf" srcId="{5D04F079-9668-42D5-9C9F-E8F50D9AA39A}" destId="{738E016B-DC27-419D-B1F3-CCCEC8B88018}" srcOrd="1" destOrd="0" presId="urn:microsoft.com/office/officeart/2005/8/layout/default#1"/>
    <dgm:cxn modelId="{CBC370FA-76B3-4692-AC1C-FD51D07ACDEA}" type="presParOf" srcId="{5D04F079-9668-42D5-9C9F-E8F50D9AA39A}" destId="{A76DBFB0-7796-4BAE-A67F-DFA28FD56BF3}" srcOrd="2" destOrd="0" presId="urn:microsoft.com/office/officeart/2005/8/layout/default#1"/>
    <dgm:cxn modelId="{ECC7F79B-6826-482C-9619-9177FBFC366B}" type="presParOf" srcId="{5D04F079-9668-42D5-9C9F-E8F50D9AA39A}" destId="{656E4C28-7F9B-45CE-8D4A-CC2A1D716544}" srcOrd="3" destOrd="0" presId="urn:microsoft.com/office/officeart/2005/8/layout/default#1"/>
    <dgm:cxn modelId="{3093929A-63DB-4623-B14F-C9A9884F5434}" type="presParOf" srcId="{5D04F079-9668-42D5-9C9F-E8F50D9AA39A}" destId="{D04F454F-5804-4CF4-8678-A4148ED69A80}" srcOrd="4" destOrd="0" presId="urn:microsoft.com/office/officeart/2005/8/layout/default#1"/>
    <dgm:cxn modelId="{9AE20656-D425-42D3-B51F-8913D8E3E68B}" type="presParOf" srcId="{5D04F079-9668-42D5-9C9F-E8F50D9AA39A}" destId="{E4F735BE-2C56-4D15-8FF2-2D3D2F88B0FC}" srcOrd="5" destOrd="0" presId="urn:microsoft.com/office/officeart/2005/8/layout/default#1"/>
    <dgm:cxn modelId="{BFA1C29D-5867-43CD-92CC-5C094B8FF8CC}" type="presParOf" srcId="{5D04F079-9668-42D5-9C9F-E8F50D9AA39A}" destId="{A1B10D86-0D57-4DDD-86BE-50F066B8EEE2}" srcOrd="6" destOrd="0" presId="urn:microsoft.com/office/officeart/2005/8/layout/default#1"/>
    <dgm:cxn modelId="{599F972F-5F22-42D6-ABB5-A65489C2B643}" type="presParOf" srcId="{5D04F079-9668-42D5-9C9F-E8F50D9AA39A}" destId="{0C2B2FA0-8FAB-4AED-891D-E50B480523D8}" srcOrd="7" destOrd="0" presId="urn:microsoft.com/office/officeart/2005/8/layout/default#1"/>
    <dgm:cxn modelId="{66306D1C-CB76-405D-88EB-3F71C473FEC6}" type="presParOf" srcId="{5D04F079-9668-42D5-9C9F-E8F50D9AA39A}" destId="{A813F51A-041E-4C92-B076-9A8C98BAF6D4}" srcOrd="8" destOrd="0" presId="urn:microsoft.com/office/officeart/2005/8/layout/default#1"/>
    <dgm:cxn modelId="{A9426792-2CB0-4DF6-9986-3FDBB80BADA1}" type="presParOf" srcId="{5D04F079-9668-42D5-9C9F-E8F50D9AA39A}" destId="{E1E7ACF7-98BA-438F-9189-BBB0E2A794A4}" srcOrd="9" destOrd="0" presId="urn:microsoft.com/office/officeart/2005/8/layout/default#1"/>
    <dgm:cxn modelId="{A2D79C0F-C081-44BA-B2BE-5C49D56A495E}" type="presParOf" srcId="{5D04F079-9668-42D5-9C9F-E8F50D9AA39A}" destId="{7861DFFE-24EF-49EE-8C90-11B25D7EB97F}" srcOrd="10" destOrd="0" presId="urn:microsoft.com/office/officeart/2005/8/layout/default#1"/>
    <dgm:cxn modelId="{9E301DE0-8893-4A4E-973D-FD224F889866}" type="presParOf" srcId="{5D04F079-9668-42D5-9C9F-E8F50D9AA39A}" destId="{D8B494A0-3BAD-407D-AFA8-771CF59409E1}" srcOrd="11" destOrd="0" presId="urn:microsoft.com/office/officeart/2005/8/layout/default#1"/>
    <dgm:cxn modelId="{29615893-4C52-4DD7-B786-4FC7F0B7BF39}" type="presParOf" srcId="{5D04F079-9668-42D5-9C9F-E8F50D9AA39A}" destId="{FFD378C5-828A-4980-B9C3-C00583419ADC}" srcOrd="12" destOrd="0" presId="urn:microsoft.com/office/officeart/2005/8/layout/default#1"/>
    <dgm:cxn modelId="{3A80D6DF-3B30-40ED-B47D-42A567B04C77}" type="presParOf" srcId="{5D04F079-9668-42D5-9C9F-E8F50D9AA39A}" destId="{828A3E84-CA0E-418C-90A2-E19A2A54E5E3}" srcOrd="13" destOrd="0" presId="urn:microsoft.com/office/officeart/2005/8/layout/default#1"/>
    <dgm:cxn modelId="{3789E79F-7360-4DCB-9147-6C0384B6E3E8}" type="presParOf" srcId="{5D04F079-9668-42D5-9C9F-E8F50D9AA39A}" destId="{21604F42-5608-4FA8-8D6D-8F2EE0575193}" srcOrd="1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FFFE36-34B9-4431-8BC8-FD68855864CB}" type="doc">
      <dgm:prSet loTypeId="urn:microsoft.com/office/officeart/2005/8/layout/default#2" loCatId="list" qsTypeId="urn:microsoft.com/office/officeart/2005/8/quickstyle/simple1" qsCatId="simple" csTypeId="urn:microsoft.com/office/officeart/2005/8/colors/colorful1#11" csCatId="colorful" phldr="1"/>
      <dgm:spPr/>
      <dgm:t>
        <a:bodyPr/>
        <a:lstStyle/>
        <a:p>
          <a:endParaRPr lang="en-US"/>
        </a:p>
      </dgm:t>
    </dgm:pt>
    <dgm:pt modelId="{A4A7C5E6-A903-4F9D-B7EE-5ED24AE8D31C}">
      <dgm:prSet phldrT="[Text]"/>
      <dgm:spPr/>
      <dgm:t>
        <a:bodyPr/>
        <a:lstStyle/>
        <a:p>
          <a:r>
            <a:rPr lang="en-US" dirty="0"/>
            <a:t>Twitter </a:t>
          </a:r>
          <a:br>
            <a:rPr lang="en-US" dirty="0"/>
          </a:br>
          <a:r>
            <a:rPr lang="en-US" dirty="0"/>
            <a:t>Lists</a:t>
          </a:r>
        </a:p>
      </dgm:t>
    </dgm:pt>
    <dgm:pt modelId="{953D943B-FB25-4313-829B-4003393DFE11}" type="parTrans" cxnId="{B9934BC7-4CBF-4F1F-A9CA-BF3343A31F95}">
      <dgm:prSet/>
      <dgm:spPr/>
      <dgm:t>
        <a:bodyPr/>
        <a:lstStyle/>
        <a:p>
          <a:endParaRPr lang="en-US"/>
        </a:p>
      </dgm:t>
    </dgm:pt>
    <dgm:pt modelId="{150629AE-D572-4C63-90C5-286049743032}" type="sibTrans" cxnId="{B9934BC7-4CBF-4F1F-A9CA-BF3343A31F95}">
      <dgm:prSet/>
      <dgm:spPr/>
      <dgm:t>
        <a:bodyPr/>
        <a:lstStyle/>
        <a:p>
          <a:endParaRPr lang="en-US"/>
        </a:p>
      </dgm:t>
    </dgm:pt>
    <dgm:pt modelId="{2708B7C4-5D67-420E-93C8-E14F780ADC5F}">
      <dgm:prSet phldrT="[Text]"/>
      <dgm:spPr/>
      <dgm:t>
        <a:bodyPr/>
        <a:lstStyle/>
        <a:p>
          <a:r>
            <a:rPr lang="en-US" dirty="0"/>
            <a:t>Hashtags</a:t>
          </a:r>
        </a:p>
      </dgm:t>
    </dgm:pt>
    <dgm:pt modelId="{BBDAF662-D2D9-457A-950C-0A9103F130E7}" type="parTrans" cxnId="{CFEEAD01-EB6F-4B7F-9353-76843DD7F2DB}">
      <dgm:prSet/>
      <dgm:spPr/>
      <dgm:t>
        <a:bodyPr/>
        <a:lstStyle/>
        <a:p>
          <a:endParaRPr lang="en-US"/>
        </a:p>
      </dgm:t>
    </dgm:pt>
    <dgm:pt modelId="{77BF7623-22B0-4A1B-AB1F-CF37435AECD3}" type="sibTrans" cxnId="{CFEEAD01-EB6F-4B7F-9353-76843DD7F2DB}">
      <dgm:prSet/>
      <dgm:spPr/>
      <dgm:t>
        <a:bodyPr/>
        <a:lstStyle/>
        <a:p>
          <a:endParaRPr lang="en-US"/>
        </a:p>
      </dgm:t>
    </dgm:pt>
    <dgm:pt modelId="{5D97471C-6785-43D3-A689-5B2D56413EBA}">
      <dgm:prSet phldrT="[Text]"/>
      <dgm:spPr/>
      <dgm:t>
        <a:bodyPr/>
        <a:lstStyle/>
        <a:p>
          <a:r>
            <a:rPr lang="en-US" dirty="0"/>
            <a:t>Keywords</a:t>
          </a:r>
        </a:p>
      </dgm:t>
    </dgm:pt>
    <dgm:pt modelId="{D54D2090-24C6-4D75-A957-72F977CFCE55}" type="parTrans" cxnId="{03E5B770-4A04-4B47-A4EC-710AEB9C162E}">
      <dgm:prSet/>
      <dgm:spPr/>
      <dgm:t>
        <a:bodyPr/>
        <a:lstStyle/>
        <a:p>
          <a:endParaRPr lang="en-US"/>
        </a:p>
      </dgm:t>
    </dgm:pt>
    <dgm:pt modelId="{66E426BE-8FED-466A-B626-14CA4396175B}" type="sibTrans" cxnId="{03E5B770-4A04-4B47-A4EC-710AEB9C162E}">
      <dgm:prSet/>
      <dgm:spPr/>
      <dgm:t>
        <a:bodyPr/>
        <a:lstStyle/>
        <a:p>
          <a:endParaRPr lang="en-US"/>
        </a:p>
      </dgm:t>
    </dgm:pt>
    <dgm:pt modelId="{36CA02AB-8032-4E76-9911-0B2D057465A8}">
      <dgm:prSet phldrT="[Text]"/>
      <dgm:spPr/>
      <dgm:t>
        <a:bodyPr/>
        <a:lstStyle/>
        <a:p>
          <a:r>
            <a:rPr lang="en-US" dirty="0"/>
            <a:t>Follow Blogs</a:t>
          </a:r>
        </a:p>
      </dgm:t>
    </dgm:pt>
    <dgm:pt modelId="{1930FA39-59CD-4B21-90A4-5C70FC1EDA2A}" type="parTrans" cxnId="{327C98C0-314B-45EB-8B7A-CB8E25F934B9}">
      <dgm:prSet/>
      <dgm:spPr/>
      <dgm:t>
        <a:bodyPr/>
        <a:lstStyle/>
        <a:p>
          <a:endParaRPr lang="en-US"/>
        </a:p>
      </dgm:t>
    </dgm:pt>
    <dgm:pt modelId="{36915C74-7023-4238-9CD1-0FCCA65C36D0}" type="sibTrans" cxnId="{327C98C0-314B-45EB-8B7A-CB8E25F934B9}">
      <dgm:prSet/>
      <dgm:spPr/>
      <dgm:t>
        <a:bodyPr/>
        <a:lstStyle/>
        <a:p>
          <a:endParaRPr lang="en-US"/>
        </a:p>
      </dgm:t>
    </dgm:pt>
    <dgm:pt modelId="{676F0FA1-A1C2-4E0D-B9E1-1D988CE63FF2}">
      <dgm:prSet phldrT="[Text]"/>
      <dgm:spPr/>
      <dgm:t>
        <a:bodyPr/>
        <a:lstStyle/>
        <a:p>
          <a:r>
            <a:rPr lang="en-US" dirty="0"/>
            <a:t>Newsletters</a:t>
          </a:r>
        </a:p>
      </dgm:t>
    </dgm:pt>
    <dgm:pt modelId="{AA008287-51D7-40EC-8C22-D270094B58C0}" type="parTrans" cxnId="{D07BE5E3-521B-483D-BB73-DC7B2B4DCE0E}">
      <dgm:prSet/>
      <dgm:spPr/>
      <dgm:t>
        <a:bodyPr/>
        <a:lstStyle/>
        <a:p>
          <a:endParaRPr lang="en-US"/>
        </a:p>
      </dgm:t>
    </dgm:pt>
    <dgm:pt modelId="{0E3C69EF-AE36-474B-AC22-139CEA36717C}" type="sibTrans" cxnId="{D07BE5E3-521B-483D-BB73-DC7B2B4DCE0E}">
      <dgm:prSet/>
      <dgm:spPr/>
      <dgm:t>
        <a:bodyPr/>
        <a:lstStyle/>
        <a:p>
          <a:endParaRPr lang="en-US"/>
        </a:p>
      </dgm:t>
    </dgm:pt>
    <dgm:pt modelId="{E0A3E698-09D5-4168-8C74-B3B00524D41A}">
      <dgm:prSet phldrT="[Text]"/>
      <dgm:spPr/>
      <dgm:t>
        <a:bodyPr/>
        <a:lstStyle/>
        <a:p>
          <a:r>
            <a:rPr lang="en-US" dirty="0"/>
            <a:t>Pinterest</a:t>
          </a:r>
        </a:p>
      </dgm:t>
    </dgm:pt>
    <dgm:pt modelId="{C5B9D658-9544-4ACA-8A40-9EBF99D9E0E2}" type="parTrans" cxnId="{E28B132E-5F1E-497D-865F-5C8FF5F49004}">
      <dgm:prSet/>
      <dgm:spPr/>
      <dgm:t>
        <a:bodyPr/>
        <a:lstStyle/>
        <a:p>
          <a:endParaRPr lang="en-US"/>
        </a:p>
      </dgm:t>
    </dgm:pt>
    <dgm:pt modelId="{93DA98B1-8660-4F2A-8510-FFD1006A4C16}" type="sibTrans" cxnId="{E28B132E-5F1E-497D-865F-5C8FF5F49004}">
      <dgm:prSet/>
      <dgm:spPr/>
      <dgm:t>
        <a:bodyPr/>
        <a:lstStyle/>
        <a:p>
          <a:endParaRPr lang="en-US"/>
        </a:p>
      </dgm:t>
    </dgm:pt>
    <dgm:pt modelId="{EFC75D31-D4BD-4D8D-BC15-0B3DE975D21F}">
      <dgm:prSet phldrT="[Text]"/>
      <dgm:spPr/>
      <dgm:t>
        <a:bodyPr/>
        <a:lstStyle/>
        <a:p>
          <a:r>
            <a:rPr lang="en-US" dirty="0"/>
            <a:t>Google+</a:t>
          </a:r>
        </a:p>
      </dgm:t>
    </dgm:pt>
    <dgm:pt modelId="{0B2E0EC8-52A0-4388-9142-7A1B10523D2E}" type="parTrans" cxnId="{BDA0A858-622A-44A3-8A7B-EF8690E4E3DF}">
      <dgm:prSet/>
      <dgm:spPr/>
      <dgm:t>
        <a:bodyPr/>
        <a:lstStyle/>
        <a:p>
          <a:endParaRPr lang="en-US"/>
        </a:p>
      </dgm:t>
    </dgm:pt>
    <dgm:pt modelId="{0C35B2BA-0D40-4352-8B54-B0187F8D7B54}" type="sibTrans" cxnId="{BDA0A858-622A-44A3-8A7B-EF8690E4E3DF}">
      <dgm:prSet/>
      <dgm:spPr/>
      <dgm:t>
        <a:bodyPr/>
        <a:lstStyle/>
        <a:p>
          <a:endParaRPr lang="en-US"/>
        </a:p>
      </dgm:t>
    </dgm:pt>
    <dgm:pt modelId="{0AF3B4B4-19C9-46B2-A303-0097A883B573}">
      <dgm:prSet phldrT="[Text]"/>
      <dgm:spPr/>
      <dgm:t>
        <a:bodyPr/>
        <a:lstStyle/>
        <a:p>
          <a:r>
            <a:rPr lang="en-US" dirty="0"/>
            <a:t>Delicious</a:t>
          </a:r>
        </a:p>
      </dgm:t>
    </dgm:pt>
    <dgm:pt modelId="{68D8F521-13F8-4B26-939F-4A8BA53854D3}" type="parTrans" cxnId="{7B62F316-EE39-4047-B05A-9A0A775256C7}">
      <dgm:prSet/>
      <dgm:spPr/>
      <dgm:t>
        <a:bodyPr/>
        <a:lstStyle/>
        <a:p>
          <a:endParaRPr lang="en-US"/>
        </a:p>
      </dgm:t>
    </dgm:pt>
    <dgm:pt modelId="{15C1102C-7FCC-4BE9-A8B5-B700A3EACF5B}" type="sibTrans" cxnId="{7B62F316-EE39-4047-B05A-9A0A775256C7}">
      <dgm:prSet/>
      <dgm:spPr/>
      <dgm:t>
        <a:bodyPr/>
        <a:lstStyle/>
        <a:p>
          <a:endParaRPr lang="en-US"/>
        </a:p>
      </dgm:t>
    </dgm:pt>
    <dgm:pt modelId="{4A111D0E-7E9F-4DFE-B648-66EFAF32D41A}">
      <dgm:prSet phldrT="[Text]"/>
      <dgm:spPr/>
      <dgm:t>
        <a:bodyPr/>
        <a:lstStyle/>
        <a:p>
          <a:r>
            <a:rPr lang="en-US" dirty="0" err="1"/>
            <a:t>AllTop</a:t>
          </a:r>
          <a:endParaRPr lang="en-US" dirty="0"/>
        </a:p>
      </dgm:t>
    </dgm:pt>
    <dgm:pt modelId="{05E2DD4A-E233-4950-B2E8-AEF4131775FC}" type="parTrans" cxnId="{5250FCBE-58B8-4D6B-920E-D6EC96ED4204}">
      <dgm:prSet/>
      <dgm:spPr/>
      <dgm:t>
        <a:bodyPr/>
        <a:lstStyle/>
        <a:p>
          <a:endParaRPr lang="en-US"/>
        </a:p>
      </dgm:t>
    </dgm:pt>
    <dgm:pt modelId="{17544195-7827-4D39-B96A-62E3F0BDB0A4}" type="sibTrans" cxnId="{5250FCBE-58B8-4D6B-920E-D6EC96ED4204}">
      <dgm:prSet/>
      <dgm:spPr/>
      <dgm:t>
        <a:bodyPr/>
        <a:lstStyle/>
        <a:p>
          <a:endParaRPr lang="en-US"/>
        </a:p>
      </dgm:t>
    </dgm:pt>
    <dgm:pt modelId="{9D44ED3A-CDFF-4F49-A364-73CFAA1DAE9A}" type="pres">
      <dgm:prSet presAssocID="{BBFFFE36-34B9-4431-8BC8-FD68855864CB}" presName="diagram" presStyleCnt="0">
        <dgm:presLayoutVars>
          <dgm:dir/>
          <dgm:resizeHandles val="exact"/>
        </dgm:presLayoutVars>
      </dgm:prSet>
      <dgm:spPr/>
    </dgm:pt>
    <dgm:pt modelId="{B77431AC-8CF1-4D2E-A470-83F71671315A}" type="pres">
      <dgm:prSet presAssocID="{A4A7C5E6-A903-4F9D-B7EE-5ED24AE8D31C}" presName="node" presStyleLbl="node1" presStyleIdx="0" presStyleCnt="9">
        <dgm:presLayoutVars>
          <dgm:bulletEnabled val="1"/>
        </dgm:presLayoutVars>
      </dgm:prSet>
      <dgm:spPr/>
    </dgm:pt>
    <dgm:pt modelId="{AA8F6DB1-AF8A-4557-8076-C688C2907A63}" type="pres">
      <dgm:prSet presAssocID="{150629AE-D572-4C63-90C5-286049743032}" presName="sibTrans" presStyleCnt="0"/>
      <dgm:spPr/>
    </dgm:pt>
    <dgm:pt modelId="{C90140BF-9AAA-4171-BC00-C7E815F5D74A}" type="pres">
      <dgm:prSet presAssocID="{2708B7C4-5D67-420E-93C8-E14F780ADC5F}" presName="node" presStyleLbl="node1" presStyleIdx="1" presStyleCnt="9">
        <dgm:presLayoutVars>
          <dgm:bulletEnabled val="1"/>
        </dgm:presLayoutVars>
      </dgm:prSet>
      <dgm:spPr/>
    </dgm:pt>
    <dgm:pt modelId="{CD6232CB-284C-454D-BD15-BCA2210538A9}" type="pres">
      <dgm:prSet presAssocID="{77BF7623-22B0-4A1B-AB1F-CF37435AECD3}" presName="sibTrans" presStyleCnt="0"/>
      <dgm:spPr/>
    </dgm:pt>
    <dgm:pt modelId="{39D8B34F-B6D6-4601-A354-0B43FF6791DD}" type="pres">
      <dgm:prSet presAssocID="{5D97471C-6785-43D3-A689-5B2D56413EBA}" presName="node" presStyleLbl="node1" presStyleIdx="2" presStyleCnt="9">
        <dgm:presLayoutVars>
          <dgm:bulletEnabled val="1"/>
        </dgm:presLayoutVars>
      </dgm:prSet>
      <dgm:spPr/>
    </dgm:pt>
    <dgm:pt modelId="{0B25F731-3301-440A-B619-D6D6DDB952B3}" type="pres">
      <dgm:prSet presAssocID="{66E426BE-8FED-466A-B626-14CA4396175B}" presName="sibTrans" presStyleCnt="0"/>
      <dgm:spPr/>
    </dgm:pt>
    <dgm:pt modelId="{C0BC8657-7144-49B5-8E11-393910548921}" type="pres">
      <dgm:prSet presAssocID="{36CA02AB-8032-4E76-9911-0B2D057465A8}" presName="node" presStyleLbl="node1" presStyleIdx="3" presStyleCnt="9">
        <dgm:presLayoutVars>
          <dgm:bulletEnabled val="1"/>
        </dgm:presLayoutVars>
      </dgm:prSet>
      <dgm:spPr/>
    </dgm:pt>
    <dgm:pt modelId="{977DBCE1-D8AD-405C-AAA1-A6F63056C9BF}" type="pres">
      <dgm:prSet presAssocID="{36915C74-7023-4238-9CD1-0FCCA65C36D0}" presName="sibTrans" presStyleCnt="0"/>
      <dgm:spPr/>
    </dgm:pt>
    <dgm:pt modelId="{E023CBA6-0C22-4AAF-BE88-9BE22E0D41C5}" type="pres">
      <dgm:prSet presAssocID="{676F0FA1-A1C2-4E0D-B9E1-1D988CE63FF2}" presName="node" presStyleLbl="node1" presStyleIdx="4" presStyleCnt="9">
        <dgm:presLayoutVars>
          <dgm:bulletEnabled val="1"/>
        </dgm:presLayoutVars>
      </dgm:prSet>
      <dgm:spPr/>
    </dgm:pt>
    <dgm:pt modelId="{A7D70CD3-70A1-4D74-A966-89A2FD19A509}" type="pres">
      <dgm:prSet presAssocID="{0E3C69EF-AE36-474B-AC22-139CEA36717C}" presName="sibTrans" presStyleCnt="0"/>
      <dgm:spPr/>
    </dgm:pt>
    <dgm:pt modelId="{6546E3A5-65D1-4C8F-9119-76BD304F7F21}" type="pres">
      <dgm:prSet presAssocID="{E0A3E698-09D5-4168-8C74-B3B00524D41A}" presName="node" presStyleLbl="node1" presStyleIdx="5" presStyleCnt="9">
        <dgm:presLayoutVars>
          <dgm:bulletEnabled val="1"/>
        </dgm:presLayoutVars>
      </dgm:prSet>
      <dgm:spPr/>
    </dgm:pt>
    <dgm:pt modelId="{83051CC3-242C-4428-B7FD-493A483DD70D}" type="pres">
      <dgm:prSet presAssocID="{93DA98B1-8660-4F2A-8510-FFD1006A4C16}" presName="sibTrans" presStyleCnt="0"/>
      <dgm:spPr/>
    </dgm:pt>
    <dgm:pt modelId="{8DDC2286-31D1-41E6-9638-F13A11542F0C}" type="pres">
      <dgm:prSet presAssocID="{EFC75D31-D4BD-4D8D-BC15-0B3DE975D21F}" presName="node" presStyleLbl="node1" presStyleIdx="6" presStyleCnt="9">
        <dgm:presLayoutVars>
          <dgm:bulletEnabled val="1"/>
        </dgm:presLayoutVars>
      </dgm:prSet>
      <dgm:spPr/>
    </dgm:pt>
    <dgm:pt modelId="{04379D56-3BFB-46B5-971F-E54675A966C3}" type="pres">
      <dgm:prSet presAssocID="{0C35B2BA-0D40-4352-8B54-B0187F8D7B54}" presName="sibTrans" presStyleCnt="0"/>
      <dgm:spPr/>
    </dgm:pt>
    <dgm:pt modelId="{EEE311D9-8880-4FB1-B91B-8663DD1D31FF}" type="pres">
      <dgm:prSet presAssocID="{0AF3B4B4-19C9-46B2-A303-0097A883B573}" presName="node" presStyleLbl="node1" presStyleIdx="7" presStyleCnt="9">
        <dgm:presLayoutVars>
          <dgm:bulletEnabled val="1"/>
        </dgm:presLayoutVars>
      </dgm:prSet>
      <dgm:spPr/>
    </dgm:pt>
    <dgm:pt modelId="{DE48C2C7-4285-40CD-B213-DC16B252899A}" type="pres">
      <dgm:prSet presAssocID="{15C1102C-7FCC-4BE9-A8B5-B700A3EACF5B}" presName="sibTrans" presStyleCnt="0"/>
      <dgm:spPr/>
    </dgm:pt>
    <dgm:pt modelId="{2F97667D-7F59-482E-9333-669F7AFF878E}" type="pres">
      <dgm:prSet presAssocID="{4A111D0E-7E9F-4DFE-B648-66EFAF32D41A}" presName="node" presStyleLbl="node1" presStyleIdx="8" presStyleCnt="9">
        <dgm:presLayoutVars>
          <dgm:bulletEnabled val="1"/>
        </dgm:presLayoutVars>
      </dgm:prSet>
      <dgm:spPr/>
    </dgm:pt>
  </dgm:ptLst>
  <dgm:cxnLst>
    <dgm:cxn modelId="{CFEEAD01-EB6F-4B7F-9353-76843DD7F2DB}" srcId="{BBFFFE36-34B9-4431-8BC8-FD68855864CB}" destId="{2708B7C4-5D67-420E-93C8-E14F780ADC5F}" srcOrd="1" destOrd="0" parTransId="{BBDAF662-D2D9-457A-950C-0A9103F130E7}" sibTransId="{77BF7623-22B0-4A1B-AB1F-CF37435AECD3}"/>
    <dgm:cxn modelId="{92CBC714-BF1B-40E4-9793-0DF1169309F9}" type="presOf" srcId="{2708B7C4-5D67-420E-93C8-E14F780ADC5F}" destId="{C90140BF-9AAA-4171-BC00-C7E815F5D74A}" srcOrd="0" destOrd="0" presId="urn:microsoft.com/office/officeart/2005/8/layout/default#2"/>
    <dgm:cxn modelId="{7B62F316-EE39-4047-B05A-9A0A775256C7}" srcId="{BBFFFE36-34B9-4431-8BC8-FD68855864CB}" destId="{0AF3B4B4-19C9-46B2-A303-0097A883B573}" srcOrd="7" destOrd="0" parTransId="{68D8F521-13F8-4B26-939F-4A8BA53854D3}" sibTransId="{15C1102C-7FCC-4BE9-A8B5-B700A3EACF5B}"/>
    <dgm:cxn modelId="{E28B132E-5F1E-497D-865F-5C8FF5F49004}" srcId="{BBFFFE36-34B9-4431-8BC8-FD68855864CB}" destId="{E0A3E698-09D5-4168-8C74-B3B00524D41A}" srcOrd="5" destOrd="0" parTransId="{C5B9D658-9544-4ACA-8A40-9EBF99D9E0E2}" sibTransId="{93DA98B1-8660-4F2A-8510-FFD1006A4C16}"/>
    <dgm:cxn modelId="{7313B530-1CA2-41F7-99D7-069B98C46CDD}" type="presOf" srcId="{5D97471C-6785-43D3-A689-5B2D56413EBA}" destId="{39D8B34F-B6D6-4601-A354-0B43FF6791DD}" srcOrd="0" destOrd="0" presId="urn:microsoft.com/office/officeart/2005/8/layout/default#2"/>
    <dgm:cxn modelId="{C359AE36-D853-41A1-987D-888D17D3E78A}" type="presOf" srcId="{BBFFFE36-34B9-4431-8BC8-FD68855864CB}" destId="{9D44ED3A-CDFF-4F49-A364-73CFAA1DAE9A}" srcOrd="0" destOrd="0" presId="urn:microsoft.com/office/officeart/2005/8/layout/default#2"/>
    <dgm:cxn modelId="{0D18973C-D2B0-4EE9-A0D4-1ABB45DC77B0}" type="presOf" srcId="{4A111D0E-7E9F-4DFE-B648-66EFAF32D41A}" destId="{2F97667D-7F59-482E-9333-669F7AFF878E}" srcOrd="0" destOrd="0" presId="urn:microsoft.com/office/officeart/2005/8/layout/default#2"/>
    <dgm:cxn modelId="{BDA0A858-622A-44A3-8A7B-EF8690E4E3DF}" srcId="{BBFFFE36-34B9-4431-8BC8-FD68855864CB}" destId="{EFC75D31-D4BD-4D8D-BC15-0B3DE975D21F}" srcOrd="6" destOrd="0" parTransId="{0B2E0EC8-52A0-4388-9142-7A1B10523D2E}" sibTransId="{0C35B2BA-0D40-4352-8B54-B0187F8D7B54}"/>
    <dgm:cxn modelId="{03E5B770-4A04-4B47-A4EC-710AEB9C162E}" srcId="{BBFFFE36-34B9-4431-8BC8-FD68855864CB}" destId="{5D97471C-6785-43D3-A689-5B2D56413EBA}" srcOrd="2" destOrd="0" parTransId="{D54D2090-24C6-4D75-A957-72F977CFCE55}" sibTransId="{66E426BE-8FED-466A-B626-14CA4396175B}"/>
    <dgm:cxn modelId="{DC063A73-7C72-495F-B81D-10D0D11E5E94}" type="presOf" srcId="{0AF3B4B4-19C9-46B2-A303-0097A883B573}" destId="{EEE311D9-8880-4FB1-B91B-8663DD1D31FF}" srcOrd="0" destOrd="0" presId="urn:microsoft.com/office/officeart/2005/8/layout/default#2"/>
    <dgm:cxn modelId="{291C0F9F-743B-495F-BB93-3568536B343E}" type="presOf" srcId="{36CA02AB-8032-4E76-9911-0B2D057465A8}" destId="{C0BC8657-7144-49B5-8E11-393910548921}" srcOrd="0" destOrd="0" presId="urn:microsoft.com/office/officeart/2005/8/layout/default#2"/>
    <dgm:cxn modelId="{37102AB8-EFD2-4C25-817E-1347A3050E9A}" type="presOf" srcId="{676F0FA1-A1C2-4E0D-B9E1-1D988CE63FF2}" destId="{E023CBA6-0C22-4AAF-BE88-9BE22E0D41C5}" srcOrd="0" destOrd="0" presId="urn:microsoft.com/office/officeart/2005/8/layout/default#2"/>
    <dgm:cxn modelId="{5250FCBE-58B8-4D6B-920E-D6EC96ED4204}" srcId="{BBFFFE36-34B9-4431-8BC8-FD68855864CB}" destId="{4A111D0E-7E9F-4DFE-B648-66EFAF32D41A}" srcOrd="8" destOrd="0" parTransId="{05E2DD4A-E233-4950-B2E8-AEF4131775FC}" sibTransId="{17544195-7827-4D39-B96A-62E3F0BDB0A4}"/>
    <dgm:cxn modelId="{327C98C0-314B-45EB-8B7A-CB8E25F934B9}" srcId="{BBFFFE36-34B9-4431-8BC8-FD68855864CB}" destId="{36CA02AB-8032-4E76-9911-0B2D057465A8}" srcOrd="3" destOrd="0" parTransId="{1930FA39-59CD-4B21-90A4-5C70FC1EDA2A}" sibTransId="{36915C74-7023-4238-9CD1-0FCCA65C36D0}"/>
    <dgm:cxn modelId="{B9934BC7-4CBF-4F1F-A9CA-BF3343A31F95}" srcId="{BBFFFE36-34B9-4431-8BC8-FD68855864CB}" destId="{A4A7C5E6-A903-4F9D-B7EE-5ED24AE8D31C}" srcOrd="0" destOrd="0" parTransId="{953D943B-FB25-4313-829B-4003393DFE11}" sibTransId="{150629AE-D572-4C63-90C5-286049743032}"/>
    <dgm:cxn modelId="{B44843CE-4FAA-40C0-A2DE-976FA27EA09E}" type="presOf" srcId="{E0A3E698-09D5-4168-8C74-B3B00524D41A}" destId="{6546E3A5-65D1-4C8F-9119-76BD304F7F21}" srcOrd="0" destOrd="0" presId="urn:microsoft.com/office/officeart/2005/8/layout/default#2"/>
    <dgm:cxn modelId="{184BBDD5-CED4-45E1-B9DB-821335581463}" type="presOf" srcId="{A4A7C5E6-A903-4F9D-B7EE-5ED24AE8D31C}" destId="{B77431AC-8CF1-4D2E-A470-83F71671315A}" srcOrd="0" destOrd="0" presId="urn:microsoft.com/office/officeart/2005/8/layout/default#2"/>
    <dgm:cxn modelId="{699836D7-8CA8-4D38-9F35-37E2D819BCA7}" type="presOf" srcId="{EFC75D31-D4BD-4D8D-BC15-0B3DE975D21F}" destId="{8DDC2286-31D1-41E6-9638-F13A11542F0C}" srcOrd="0" destOrd="0" presId="urn:microsoft.com/office/officeart/2005/8/layout/default#2"/>
    <dgm:cxn modelId="{D07BE5E3-521B-483D-BB73-DC7B2B4DCE0E}" srcId="{BBFFFE36-34B9-4431-8BC8-FD68855864CB}" destId="{676F0FA1-A1C2-4E0D-B9E1-1D988CE63FF2}" srcOrd="4" destOrd="0" parTransId="{AA008287-51D7-40EC-8C22-D270094B58C0}" sibTransId="{0E3C69EF-AE36-474B-AC22-139CEA36717C}"/>
    <dgm:cxn modelId="{8741D2D8-B322-4B18-91AD-B0AB8F478AFC}" type="presParOf" srcId="{9D44ED3A-CDFF-4F49-A364-73CFAA1DAE9A}" destId="{B77431AC-8CF1-4D2E-A470-83F71671315A}" srcOrd="0" destOrd="0" presId="urn:microsoft.com/office/officeart/2005/8/layout/default#2"/>
    <dgm:cxn modelId="{4522E961-4AB8-462A-91BF-9E8537548EA7}" type="presParOf" srcId="{9D44ED3A-CDFF-4F49-A364-73CFAA1DAE9A}" destId="{AA8F6DB1-AF8A-4557-8076-C688C2907A63}" srcOrd="1" destOrd="0" presId="urn:microsoft.com/office/officeart/2005/8/layout/default#2"/>
    <dgm:cxn modelId="{F483775C-75C1-4B16-91EA-6589134EF67E}" type="presParOf" srcId="{9D44ED3A-CDFF-4F49-A364-73CFAA1DAE9A}" destId="{C90140BF-9AAA-4171-BC00-C7E815F5D74A}" srcOrd="2" destOrd="0" presId="urn:microsoft.com/office/officeart/2005/8/layout/default#2"/>
    <dgm:cxn modelId="{2214D1DB-FE8C-47B1-B616-7300EB53C51C}" type="presParOf" srcId="{9D44ED3A-CDFF-4F49-A364-73CFAA1DAE9A}" destId="{CD6232CB-284C-454D-BD15-BCA2210538A9}" srcOrd="3" destOrd="0" presId="urn:microsoft.com/office/officeart/2005/8/layout/default#2"/>
    <dgm:cxn modelId="{CD3EBAF1-2199-40ED-96CE-340C96E2CC7E}" type="presParOf" srcId="{9D44ED3A-CDFF-4F49-A364-73CFAA1DAE9A}" destId="{39D8B34F-B6D6-4601-A354-0B43FF6791DD}" srcOrd="4" destOrd="0" presId="urn:microsoft.com/office/officeart/2005/8/layout/default#2"/>
    <dgm:cxn modelId="{8037AED4-0AF9-43AA-84ED-6F3CCDD44C76}" type="presParOf" srcId="{9D44ED3A-CDFF-4F49-A364-73CFAA1DAE9A}" destId="{0B25F731-3301-440A-B619-D6D6DDB952B3}" srcOrd="5" destOrd="0" presId="urn:microsoft.com/office/officeart/2005/8/layout/default#2"/>
    <dgm:cxn modelId="{DDFFAE58-5D23-4B71-87D9-86413D4E77C3}" type="presParOf" srcId="{9D44ED3A-CDFF-4F49-A364-73CFAA1DAE9A}" destId="{C0BC8657-7144-49B5-8E11-393910548921}" srcOrd="6" destOrd="0" presId="urn:microsoft.com/office/officeart/2005/8/layout/default#2"/>
    <dgm:cxn modelId="{FAFA800D-AEC3-4892-9A75-F3E3AEA01434}" type="presParOf" srcId="{9D44ED3A-CDFF-4F49-A364-73CFAA1DAE9A}" destId="{977DBCE1-D8AD-405C-AAA1-A6F63056C9BF}" srcOrd="7" destOrd="0" presId="urn:microsoft.com/office/officeart/2005/8/layout/default#2"/>
    <dgm:cxn modelId="{2918D477-51B7-49E4-A221-F8ABA7E858F7}" type="presParOf" srcId="{9D44ED3A-CDFF-4F49-A364-73CFAA1DAE9A}" destId="{E023CBA6-0C22-4AAF-BE88-9BE22E0D41C5}" srcOrd="8" destOrd="0" presId="urn:microsoft.com/office/officeart/2005/8/layout/default#2"/>
    <dgm:cxn modelId="{7FCD82C5-2915-4D8F-8D13-2B220EC39715}" type="presParOf" srcId="{9D44ED3A-CDFF-4F49-A364-73CFAA1DAE9A}" destId="{A7D70CD3-70A1-4D74-A966-89A2FD19A509}" srcOrd="9" destOrd="0" presId="urn:microsoft.com/office/officeart/2005/8/layout/default#2"/>
    <dgm:cxn modelId="{A4949BF4-8A8E-4C01-A20C-70EE426224E9}" type="presParOf" srcId="{9D44ED3A-CDFF-4F49-A364-73CFAA1DAE9A}" destId="{6546E3A5-65D1-4C8F-9119-76BD304F7F21}" srcOrd="10" destOrd="0" presId="urn:microsoft.com/office/officeart/2005/8/layout/default#2"/>
    <dgm:cxn modelId="{47C8C0DA-9581-4980-89C5-CFFEFE332311}" type="presParOf" srcId="{9D44ED3A-CDFF-4F49-A364-73CFAA1DAE9A}" destId="{83051CC3-242C-4428-B7FD-493A483DD70D}" srcOrd="11" destOrd="0" presId="urn:microsoft.com/office/officeart/2005/8/layout/default#2"/>
    <dgm:cxn modelId="{C78AAF1A-BC1D-4F12-A93C-9A6BAD49B7BD}" type="presParOf" srcId="{9D44ED3A-CDFF-4F49-A364-73CFAA1DAE9A}" destId="{8DDC2286-31D1-41E6-9638-F13A11542F0C}" srcOrd="12" destOrd="0" presId="urn:microsoft.com/office/officeart/2005/8/layout/default#2"/>
    <dgm:cxn modelId="{B9CFC8E9-0737-4AC0-BAC2-CDE8164A5D27}" type="presParOf" srcId="{9D44ED3A-CDFF-4F49-A364-73CFAA1DAE9A}" destId="{04379D56-3BFB-46B5-971F-E54675A966C3}" srcOrd="13" destOrd="0" presId="urn:microsoft.com/office/officeart/2005/8/layout/default#2"/>
    <dgm:cxn modelId="{73A77DEC-10C1-443E-A6E4-CF132ABC6DB2}" type="presParOf" srcId="{9D44ED3A-CDFF-4F49-A364-73CFAA1DAE9A}" destId="{EEE311D9-8880-4FB1-B91B-8663DD1D31FF}" srcOrd="14" destOrd="0" presId="urn:microsoft.com/office/officeart/2005/8/layout/default#2"/>
    <dgm:cxn modelId="{D40B668B-898C-46A6-A125-83FE4D6F927A}" type="presParOf" srcId="{9D44ED3A-CDFF-4F49-A364-73CFAA1DAE9A}" destId="{DE48C2C7-4285-40CD-B213-DC16B252899A}" srcOrd="15" destOrd="0" presId="urn:microsoft.com/office/officeart/2005/8/layout/default#2"/>
    <dgm:cxn modelId="{C4EED761-C139-4BBE-ACD3-227915608ED9}" type="presParOf" srcId="{9D44ED3A-CDFF-4F49-A364-73CFAA1DAE9A}" destId="{2F97667D-7F59-482E-9333-669F7AFF878E}" srcOrd="16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65EE6-9E64-4BB6-AD3D-A646053090C6}">
      <dsp:nvSpPr>
        <dsp:cNvPr id="0" name=""/>
        <dsp:cNvSpPr/>
      </dsp:nvSpPr>
      <dsp:spPr>
        <a:xfrm>
          <a:off x="2133599" y="567"/>
          <a:ext cx="3200400" cy="22128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Mentions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Retweets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@Replies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Qualified Follows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Posting/Engagement Consistency</a:t>
          </a:r>
        </a:p>
      </dsp:txBody>
      <dsp:txXfrm>
        <a:off x="2133599" y="277178"/>
        <a:ext cx="2370567" cy="1659666"/>
      </dsp:txXfrm>
    </dsp:sp>
    <dsp:sp modelId="{83832A3F-A456-42E1-8821-6525B3F847F3}">
      <dsp:nvSpPr>
        <dsp:cNvPr id="0" name=""/>
        <dsp:cNvSpPr/>
      </dsp:nvSpPr>
      <dsp:spPr>
        <a:xfrm>
          <a:off x="0" y="567"/>
          <a:ext cx="2133600" cy="22128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Twitter</a:t>
          </a:r>
        </a:p>
      </dsp:txBody>
      <dsp:txXfrm>
        <a:off x="104154" y="104721"/>
        <a:ext cx="1925292" cy="2004580"/>
      </dsp:txXfrm>
    </dsp:sp>
    <dsp:sp modelId="{3881EF68-82E2-4E01-B11C-32626B3A5112}">
      <dsp:nvSpPr>
        <dsp:cNvPr id="0" name=""/>
        <dsp:cNvSpPr/>
      </dsp:nvSpPr>
      <dsp:spPr>
        <a:xfrm>
          <a:off x="2133599" y="2434744"/>
          <a:ext cx="3200400" cy="22128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Traffic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Leads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Sales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Coupon Redemption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Contest Entries</a:t>
          </a:r>
        </a:p>
      </dsp:txBody>
      <dsp:txXfrm>
        <a:off x="2133599" y="2711355"/>
        <a:ext cx="2370567" cy="1659666"/>
      </dsp:txXfrm>
    </dsp:sp>
    <dsp:sp modelId="{129D85C4-9F5B-44A3-BCAC-5B8D66E42FBC}">
      <dsp:nvSpPr>
        <dsp:cNvPr id="0" name=""/>
        <dsp:cNvSpPr/>
      </dsp:nvSpPr>
      <dsp:spPr>
        <a:xfrm>
          <a:off x="0" y="2434744"/>
          <a:ext cx="2133600" cy="221288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Website</a:t>
          </a:r>
        </a:p>
      </dsp:txBody>
      <dsp:txXfrm>
        <a:off x="104154" y="2538898"/>
        <a:ext cx="1925292" cy="2004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65EE6-9E64-4BB6-AD3D-A646053090C6}">
      <dsp:nvSpPr>
        <dsp:cNvPr id="0" name=""/>
        <dsp:cNvSpPr/>
      </dsp:nvSpPr>
      <dsp:spPr>
        <a:xfrm>
          <a:off x="2133599" y="567"/>
          <a:ext cx="3200400" cy="22128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Mentions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Retweets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@Replies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Qualified Follows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Posting/Engagement Consistency</a:t>
          </a:r>
        </a:p>
      </dsp:txBody>
      <dsp:txXfrm>
        <a:off x="2133599" y="277178"/>
        <a:ext cx="2370567" cy="1659666"/>
      </dsp:txXfrm>
    </dsp:sp>
    <dsp:sp modelId="{83832A3F-A456-42E1-8821-6525B3F847F3}">
      <dsp:nvSpPr>
        <dsp:cNvPr id="0" name=""/>
        <dsp:cNvSpPr/>
      </dsp:nvSpPr>
      <dsp:spPr>
        <a:xfrm>
          <a:off x="0" y="567"/>
          <a:ext cx="2133600" cy="22128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Twitter</a:t>
          </a:r>
        </a:p>
      </dsp:txBody>
      <dsp:txXfrm>
        <a:off x="104154" y="104721"/>
        <a:ext cx="1925292" cy="2004580"/>
      </dsp:txXfrm>
    </dsp:sp>
    <dsp:sp modelId="{3881EF68-82E2-4E01-B11C-32626B3A5112}">
      <dsp:nvSpPr>
        <dsp:cNvPr id="0" name=""/>
        <dsp:cNvSpPr/>
      </dsp:nvSpPr>
      <dsp:spPr>
        <a:xfrm>
          <a:off x="2133599" y="2434744"/>
          <a:ext cx="3200400" cy="22128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Traffic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Leads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Sales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Coupon Redemption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Contest Entries</a:t>
          </a:r>
        </a:p>
      </dsp:txBody>
      <dsp:txXfrm>
        <a:off x="2133599" y="2711355"/>
        <a:ext cx="2370567" cy="1659666"/>
      </dsp:txXfrm>
    </dsp:sp>
    <dsp:sp modelId="{129D85C4-9F5B-44A3-BCAC-5B8D66E42FBC}">
      <dsp:nvSpPr>
        <dsp:cNvPr id="0" name=""/>
        <dsp:cNvSpPr/>
      </dsp:nvSpPr>
      <dsp:spPr>
        <a:xfrm>
          <a:off x="0" y="2434744"/>
          <a:ext cx="2133600" cy="221288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Website</a:t>
          </a:r>
        </a:p>
      </dsp:txBody>
      <dsp:txXfrm>
        <a:off x="104154" y="2538898"/>
        <a:ext cx="1925292" cy="2004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FE21E-037A-45E2-8F89-F545FDF66A9E}">
      <dsp:nvSpPr>
        <dsp:cNvPr id="0" name=""/>
        <dsp:cNvSpPr/>
      </dsp:nvSpPr>
      <dsp:spPr>
        <a:xfrm>
          <a:off x="409" y="283554"/>
          <a:ext cx="1596181" cy="9577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Current Customers</a:t>
          </a:r>
        </a:p>
      </dsp:txBody>
      <dsp:txXfrm>
        <a:off x="409" y="283554"/>
        <a:ext cx="1596181" cy="957708"/>
      </dsp:txXfrm>
    </dsp:sp>
    <dsp:sp modelId="{A76DBFB0-7796-4BAE-A67F-DFA28FD56BF3}">
      <dsp:nvSpPr>
        <dsp:cNvPr id="0" name=""/>
        <dsp:cNvSpPr/>
      </dsp:nvSpPr>
      <dsp:spPr>
        <a:xfrm>
          <a:off x="1756209" y="283554"/>
          <a:ext cx="1596181" cy="9577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Sales Leads</a:t>
          </a:r>
        </a:p>
      </dsp:txBody>
      <dsp:txXfrm>
        <a:off x="1756209" y="283554"/>
        <a:ext cx="1596181" cy="957708"/>
      </dsp:txXfrm>
    </dsp:sp>
    <dsp:sp modelId="{D04F454F-5804-4CF4-8678-A4148ED69A80}">
      <dsp:nvSpPr>
        <dsp:cNvPr id="0" name=""/>
        <dsp:cNvSpPr/>
      </dsp:nvSpPr>
      <dsp:spPr>
        <a:xfrm>
          <a:off x="409" y="1400881"/>
          <a:ext cx="1596181" cy="9577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Competition</a:t>
          </a:r>
        </a:p>
      </dsp:txBody>
      <dsp:txXfrm>
        <a:off x="409" y="1400881"/>
        <a:ext cx="1596181" cy="957708"/>
      </dsp:txXfrm>
    </dsp:sp>
    <dsp:sp modelId="{A1B10D86-0D57-4DDD-86BE-50F066B8EEE2}">
      <dsp:nvSpPr>
        <dsp:cNvPr id="0" name=""/>
        <dsp:cNvSpPr/>
      </dsp:nvSpPr>
      <dsp:spPr>
        <a:xfrm>
          <a:off x="1756209" y="1400881"/>
          <a:ext cx="1596181" cy="9577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Bloggers</a:t>
          </a:r>
        </a:p>
      </dsp:txBody>
      <dsp:txXfrm>
        <a:off x="1756209" y="1400881"/>
        <a:ext cx="1596181" cy="957708"/>
      </dsp:txXfrm>
    </dsp:sp>
    <dsp:sp modelId="{A813F51A-041E-4C92-B076-9A8C98BAF6D4}">
      <dsp:nvSpPr>
        <dsp:cNvPr id="0" name=""/>
        <dsp:cNvSpPr/>
      </dsp:nvSpPr>
      <dsp:spPr>
        <a:xfrm>
          <a:off x="409" y="2518209"/>
          <a:ext cx="1596181" cy="9577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Thought Leaders</a:t>
          </a:r>
        </a:p>
      </dsp:txBody>
      <dsp:txXfrm>
        <a:off x="409" y="2518209"/>
        <a:ext cx="1596181" cy="957708"/>
      </dsp:txXfrm>
    </dsp:sp>
    <dsp:sp modelId="{7861DFFE-24EF-49EE-8C90-11B25D7EB97F}">
      <dsp:nvSpPr>
        <dsp:cNvPr id="0" name=""/>
        <dsp:cNvSpPr/>
      </dsp:nvSpPr>
      <dsp:spPr>
        <a:xfrm>
          <a:off x="1756209" y="2518209"/>
          <a:ext cx="1596181" cy="9577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Employees</a:t>
          </a:r>
        </a:p>
      </dsp:txBody>
      <dsp:txXfrm>
        <a:off x="1756209" y="2518209"/>
        <a:ext cx="1596181" cy="957708"/>
      </dsp:txXfrm>
    </dsp:sp>
    <dsp:sp modelId="{FFD378C5-828A-4980-B9C3-C00583419ADC}">
      <dsp:nvSpPr>
        <dsp:cNvPr id="0" name=""/>
        <dsp:cNvSpPr/>
      </dsp:nvSpPr>
      <dsp:spPr>
        <a:xfrm>
          <a:off x="409" y="3635536"/>
          <a:ext cx="1596181" cy="9577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Geography</a:t>
          </a:r>
        </a:p>
      </dsp:txBody>
      <dsp:txXfrm>
        <a:off x="409" y="3635536"/>
        <a:ext cx="1596181" cy="957708"/>
      </dsp:txXfrm>
    </dsp:sp>
    <dsp:sp modelId="{21604F42-5608-4FA8-8D6D-8F2EE0575193}">
      <dsp:nvSpPr>
        <dsp:cNvPr id="0" name=""/>
        <dsp:cNvSpPr/>
      </dsp:nvSpPr>
      <dsp:spPr>
        <a:xfrm>
          <a:off x="1756209" y="3635536"/>
          <a:ext cx="1596181" cy="9577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Industries</a:t>
          </a:r>
        </a:p>
      </dsp:txBody>
      <dsp:txXfrm>
        <a:off x="1756209" y="3635536"/>
        <a:ext cx="1596181" cy="9577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431AC-8CF1-4D2E-A470-83F71671315A}">
      <dsp:nvSpPr>
        <dsp:cNvPr id="0" name=""/>
        <dsp:cNvSpPr/>
      </dsp:nvSpPr>
      <dsp:spPr>
        <a:xfrm>
          <a:off x="0" y="152400"/>
          <a:ext cx="2095500" cy="12572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Twitter </a:t>
          </a:r>
          <a:br>
            <a:rPr lang="en-US" sz="3000" kern="1200" dirty="0"/>
          </a:br>
          <a:r>
            <a:rPr lang="en-US" sz="3000" kern="1200" dirty="0"/>
            <a:t>Lists</a:t>
          </a:r>
        </a:p>
      </dsp:txBody>
      <dsp:txXfrm>
        <a:off x="0" y="152400"/>
        <a:ext cx="2095500" cy="1257299"/>
      </dsp:txXfrm>
    </dsp:sp>
    <dsp:sp modelId="{C90140BF-9AAA-4171-BC00-C7E815F5D74A}">
      <dsp:nvSpPr>
        <dsp:cNvPr id="0" name=""/>
        <dsp:cNvSpPr/>
      </dsp:nvSpPr>
      <dsp:spPr>
        <a:xfrm>
          <a:off x="2305050" y="152400"/>
          <a:ext cx="2095500" cy="12572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Hashtags</a:t>
          </a:r>
        </a:p>
      </dsp:txBody>
      <dsp:txXfrm>
        <a:off x="2305050" y="152400"/>
        <a:ext cx="2095500" cy="1257299"/>
      </dsp:txXfrm>
    </dsp:sp>
    <dsp:sp modelId="{39D8B34F-B6D6-4601-A354-0B43FF6791DD}">
      <dsp:nvSpPr>
        <dsp:cNvPr id="0" name=""/>
        <dsp:cNvSpPr/>
      </dsp:nvSpPr>
      <dsp:spPr>
        <a:xfrm>
          <a:off x="4610100" y="152400"/>
          <a:ext cx="2095500" cy="12572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Keywords</a:t>
          </a:r>
        </a:p>
      </dsp:txBody>
      <dsp:txXfrm>
        <a:off x="4610100" y="152400"/>
        <a:ext cx="2095500" cy="1257299"/>
      </dsp:txXfrm>
    </dsp:sp>
    <dsp:sp modelId="{C0BC8657-7144-49B5-8E11-393910548921}">
      <dsp:nvSpPr>
        <dsp:cNvPr id="0" name=""/>
        <dsp:cNvSpPr/>
      </dsp:nvSpPr>
      <dsp:spPr>
        <a:xfrm>
          <a:off x="0" y="1619250"/>
          <a:ext cx="2095500" cy="12572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Follow Blogs</a:t>
          </a:r>
        </a:p>
      </dsp:txBody>
      <dsp:txXfrm>
        <a:off x="0" y="1619250"/>
        <a:ext cx="2095500" cy="1257299"/>
      </dsp:txXfrm>
    </dsp:sp>
    <dsp:sp modelId="{E023CBA6-0C22-4AAF-BE88-9BE22E0D41C5}">
      <dsp:nvSpPr>
        <dsp:cNvPr id="0" name=""/>
        <dsp:cNvSpPr/>
      </dsp:nvSpPr>
      <dsp:spPr>
        <a:xfrm>
          <a:off x="2305050" y="1619250"/>
          <a:ext cx="2095500" cy="12572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Newsletters</a:t>
          </a:r>
        </a:p>
      </dsp:txBody>
      <dsp:txXfrm>
        <a:off x="2305050" y="1619250"/>
        <a:ext cx="2095500" cy="1257299"/>
      </dsp:txXfrm>
    </dsp:sp>
    <dsp:sp modelId="{6546E3A5-65D1-4C8F-9119-76BD304F7F21}">
      <dsp:nvSpPr>
        <dsp:cNvPr id="0" name=""/>
        <dsp:cNvSpPr/>
      </dsp:nvSpPr>
      <dsp:spPr>
        <a:xfrm>
          <a:off x="4610100" y="1619250"/>
          <a:ext cx="2095500" cy="12572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Pinterest</a:t>
          </a:r>
        </a:p>
      </dsp:txBody>
      <dsp:txXfrm>
        <a:off x="4610100" y="1619250"/>
        <a:ext cx="2095500" cy="1257299"/>
      </dsp:txXfrm>
    </dsp:sp>
    <dsp:sp modelId="{8DDC2286-31D1-41E6-9638-F13A11542F0C}">
      <dsp:nvSpPr>
        <dsp:cNvPr id="0" name=""/>
        <dsp:cNvSpPr/>
      </dsp:nvSpPr>
      <dsp:spPr>
        <a:xfrm>
          <a:off x="0" y="3086100"/>
          <a:ext cx="2095500" cy="12572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Google+</a:t>
          </a:r>
        </a:p>
      </dsp:txBody>
      <dsp:txXfrm>
        <a:off x="0" y="3086100"/>
        <a:ext cx="2095500" cy="1257299"/>
      </dsp:txXfrm>
    </dsp:sp>
    <dsp:sp modelId="{EEE311D9-8880-4FB1-B91B-8663DD1D31FF}">
      <dsp:nvSpPr>
        <dsp:cNvPr id="0" name=""/>
        <dsp:cNvSpPr/>
      </dsp:nvSpPr>
      <dsp:spPr>
        <a:xfrm>
          <a:off x="2305050" y="3086100"/>
          <a:ext cx="2095500" cy="12572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Delicious</a:t>
          </a:r>
        </a:p>
      </dsp:txBody>
      <dsp:txXfrm>
        <a:off x="2305050" y="3086100"/>
        <a:ext cx="2095500" cy="1257299"/>
      </dsp:txXfrm>
    </dsp:sp>
    <dsp:sp modelId="{2F97667D-7F59-482E-9333-669F7AFF878E}">
      <dsp:nvSpPr>
        <dsp:cNvPr id="0" name=""/>
        <dsp:cNvSpPr/>
      </dsp:nvSpPr>
      <dsp:spPr>
        <a:xfrm>
          <a:off x="4610100" y="3086099"/>
          <a:ext cx="2095500" cy="12572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AllTop</a:t>
          </a:r>
          <a:endParaRPr lang="en-US" sz="3000" kern="1200" dirty="0"/>
        </a:p>
      </dsp:txBody>
      <dsp:txXfrm>
        <a:off x="4610100" y="3086099"/>
        <a:ext cx="2095500" cy="1257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929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If you don’t already have one, sign up for a Twitter account.</a:t>
            </a:r>
          </a:p>
          <a:p>
            <a:endParaRPr lang="en-US" sz="2000" dirty="0"/>
          </a:p>
          <a:p>
            <a:r>
              <a:rPr lang="en-US" sz="2000" dirty="0"/>
              <a:t>Pick your user name carefully,</a:t>
            </a:r>
            <a:r>
              <a:rPr lang="en-US" sz="2000" baseline="0" dirty="0"/>
              <a:t> because you will be stuck with it.</a:t>
            </a:r>
          </a:p>
          <a:p>
            <a:endParaRPr lang="en-US" sz="20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29D9D-6F33-4A7F-8A2D-75A3C6DEE0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71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0EB78-57B6-4F01-8CDA-2C3212E30F40}" type="slidenum">
              <a:rPr lang="en-US"/>
              <a:pPr/>
              <a:t>15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aseline="0" dirty="0"/>
              <a:t>We present Twitter’s major features by looking at the </a:t>
            </a:r>
            <a:r>
              <a:rPr lang="en-US" sz="2000" i="1" baseline="0" dirty="0"/>
              <a:t>home</a:t>
            </a:r>
            <a:r>
              <a:rPr lang="en-US" sz="2000" i="0" baseline="0" dirty="0"/>
              <a:t>,</a:t>
            </a:r>
            <a:r>
              <a:rPr lang="en-US" sz="2000" i="1" baseline="0" dirty="0"/>
              <a:t> discover </a:t>
            </a:r>
            <a:r>
              <a:rPr lang="en-US" sz="2000" i="0" baseline="0" dirty="0"/>
              <a:t>and </a:t>
            </a:r>
            <a:r>
              <a:rPr lang="en-US" sz="2000" i="1" baseline="0" dirty="0"/>
              <a:t>connect</a:t>
            </a:r>
            <a:r>
              <a:rPr lang="en-US" sz="2000" baseline="0" dirty="0"/>
              <a:t> views as well as the user’s </a:t>
            </a:r>
            <a:r>
              <a:rPr lang="en-US" sz="2000" i="1" baseline="0" dirty="0"/>
              <a:t>profile</a:t>
            </a:r>
            <a:r>
              <a:rPr lang="en-US" sz="2000" baseline="0" dirty="0"/>
              <a:t> view. </a:t>
            </a:r>
          </a:p>
          <a:p>
            <a:endParaRPr lang="en-US" sz="2000" baseline="0" dirty="0"/>
          </a:p>
          <a:p>
            <a:r>
              <a:rPr lang="en-US" sz="2000" dirty="0"/>
              <a:t>We will see that Twitter has evolved over the</a:t>
            </a:r>
            <a:r>
              <a:rPr lang="en-US" sz="2000" baseline="0" dirty="0"/>
              <a:t> years and is now commonly used to discover interesting people and information.  Citizen journalists use it to report on current events.</a:t>
            </a:r>
          </a:p>
        </p:txBody>
      </p:sp>
    </p:spTree>
    <p:extLst>
      <p:ext uri="{BB962C8B-B14F-4D97-AF65-F5344CB8AC3E}">
        <p14:creationId xmlns:p14="http://schemas.microsoft.com/office/powerpoint/2010/main" val="2069731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Rolling your cursor over a tweet allows you to mark it as a favorite, re-tweet</a:t>
            </a:r>
            <a:r>
              <a:rPr lang="en-US" sz="2000" baseline="0" dirty="0"/>
              <a:t> it, reply to or expand it.</a:t>
            </a:r>
          </a:p>
          <a:p>
            <a:endParaRPr lang="en-US" sz="2000" baseline="0" dirty="0"/>
          </a:p>
          <a:p>
            <a:r>
              <a:rPr lang="en-US" sz="2000" baseline="0" dirty="0"/>
              <a:t>If you re-tweet it, it will be posted in your tweet stream and your followers will see it.</a:t>
            </a:r>
          </a:p>
          <a:p>
            <a:endParaRPr lang="en-US" sz="2000" baseline="0" dirty="0"/>
          </a:p>
          <a:p>
            <a:r>
              <a:rPr lang="en-US" sz="2000" baseline="0" dirty="0"/>
              <a:t>In this example, Andy </a:t>
            </a:r>
            <a:r>
              <a:rPr lang="en-US" sz="2000" baseline="0" dirty="0" err="1"/>
              <a:t>Carvin</a:t>
            </a:r>
            <a:r>
              <a:rPr lang="en-US" sz="2000" baseline="0" dirty="0"/>
              <a:t> has re-tweeted Betsy </a:t>
            </a:r>
            <a:r>
              <a:rPr lang="en-US" sz="2000" baseline="0" dirty="0" err="1"/>
              <a:t>Hiel’s</a:t>
            </a:r>
            <a:r>
              <a:rPr lang="en-US" sz="2000" baseline="0" dirty="0"/>
              <a:t> post.</a:t>
            </a:r>
          </a:p>
          <a:p>
            <a:endParaRPr lang="en-US" sz="2000" baseline="0" dirty="0"/>
          </a:p>
          <a:p>
            <a:r>
              <a:rPr lang="en-US" sz="2000" baseline="0" dirty="0"/>
              <a:t>Replying let’s you tweet a reply to the person who had posted it.</a:t>
            </a:r>
          </a:p>
          <a:p>
            <a:endParaRPr lang="en-US" sz="2000" baseline="0" dirty="0"/>
          </a:p>
          <a:p>
            <a:r>
              <a:rPr lang="en-US" sz="2000" baseline="0" dirty="0"/>
              <a:t>If they enable notifications, they will also receive your reply by email.</a:t>
            </a:r>
          </a:p>
          <a:p>
            <a:endParaRPr lang="en-US" sz="2000" baseline="0" dirty="0"/>
          </a:p>
          <a:p>
            <a:r>
              <a:rPr lang="en-US" sz="2000" baseline="0" dirty="0"/>
              <a:t>Opening it shows information about the Tweet.</a:t>
            </a:r>
          </a:p>
          <a:p>
            <a:endParaRPr lang="en-US" sz="2000" baseline="0" dirty="0"/>
          </a:p>
          <a:p>
            <a:r>
              <a:rPr lang="en-US" sz="2000" baseline="0" dirty="0"/>
              <a:t>Twitter counts messages, re-tweets and favorite in order to single out important or trending tweets.</a:t>
            </a:r>
          </a:p>
          <a:p>
            <a:endParaRPr lang="en-US" sz="2000" baseline="0" dirty="0"/>
          </a:p>
          <a:p>
            <a:r>
              <a:rPr lang="en-US" sz="2000" baseline="0" dirty="0"/>
              <a:t>Note that this tweet is 24 minutes old – it is describing a protest in real time.</a:t>
            </a:r>
          </a:p>
          <a:p>
            <a:endParaRPr lang="en-US" sz="2000" baseline="0" dirty="0"/>
          </a:p>
          <a:p>
            <a:r>
              <a:rPr lang="en-US" sz="2000" baseline="0" dirty="0"/>
              <a:t>Let’s look at another helpful video before checking out more Twitter features.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29D9D-6F33-4A7F-8A2D-75A3C6DEE0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94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Pause and watch this</a:t>
            </a:r>
            <a:r>
              <a:rPr lang="en-US" sz="2000" baseline="0" dirty="0"/>
              <a:t> video.</a:t>
            </a:r>
          </a:p>
          <a:p>
            <a:endParaRPr lang="en-US" sz="2000" baseline="0" dirty="0"/>
          </a:p>
          <a:p>
            <a:r>
              <a:rPr lang="en-US" sz="2000" baseline="0" dirty="0"/>
              <a:t>It will show you how you can search for tweets.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29D9D-6F33-4A7F-8A2D-75A3C6DEE0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67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Two</a:t>
            </a:r>
            <a:r>
              <a:rPr lang="en-US" sz="2000" baseline="0" dirty="0"/>
              <a:t> special characters, @ and #, were used in the search video.</a:t>
            </a:r>
          </a:p>
          <a:p>
            <a:endParaRPr lang="en-US" sz="2000" baseline="0" dirty="0"/>
          </a:p>
          <a:p>
            <a:r>
              <a:rPr lang="en-US" sz="2000" dirty="0"/>
              <a:t>We mentioned</a:t>
            </a:r>
            <a:r>
              <a:rPr lang="en-US" sz="2000" baseline="0" dirty="0"/>
              <a:t> earlier that, if you reply to a tweet, you send a message to the person who posted it.</a:t>
            </a:r>
          </a:p>
          <a:p>
            <a:endParaRPr lang="en-US" sz="2000" baseline="0" dirty="0"/>
          </a:p>
          <a:p>
            <a:r>
              <a:rPr lang="en-US" sz="2000" baseline="0" dirty="0"/>
              <a:t>Personal identifiers begin with an at sign (@) followed by the name of the Twitter user.</a:t>
            </a:r>
          </a:p>
          <a:p>
            <a:endParaRPr lang="en-US" sz="2000" baseline="0" dirty="0"/>
          </a:p>
          <a:p>
            <a:r>
              <a:rPr lang="en-US" sz="2000" baseline="0" dirty="0" err="1"/>
              <a:t>Hashtags</a:t>
            </a:r>
            <a:r>
              <a:rPr lang="en-US" sz="2000" baseline="0" dirty="0"/>
              <a:t> are terms that are preceded by the number or hash sign  (#).</a:t>
            </a:r>
          </a:p>
          <a:p>
            <a:endParaRPr lang="en-US" sz="2000" baseline="0" dirty="0"/>
          </a:p>
          <a:p>
            <a:r>
              <a:rPr lang="en-US" sz="2000" baseline="0" dirty="0"/>
              <a:t>If everyone agrees to include a certain </a:t>
            </a:r>
            <a:r>
              <a:rPr lang="en-US" sz="2000" baseline="0" dirty="0" err="1"/>
              <a:t>hashtag</a:t>
            </a:r>
            <a:r>
              <a:rPr lang="en-US" sz="2000" baseline="0" dirty="0"/>
              <a:t> in their tweets on a given topic, it will be easy to retrieve them.</a:t>
            </a:r>
          </a:p>
          <a:p>
            <a:endParaRPr lang="en-US" sz="2000" baseline="0" dirty="0"/>
          </a:p>
          <a:p>
            <a:r>
              <a:rPr lang="en-US" sz="2000" baseline="0" dirty="0"/>
              <a:t>Let’s look at a </a:t>
            </a:r>
            <a:r>
              <a:rPr lang="en-US" sz="2000" baseline="0" dirty="0" err="1"/>
              <a:t>hashtag</a:t>
            </a:r>
            <a:r>
              <a:rPr lang="en-US" sz="2000" baseline="0" dirty="0"/>
              <a:t> search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29D9D-6F33-4A7F-8A2D-75A3C6DEE0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77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hashtag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#Jan25 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used to organize the first day of protests in Egypt’s</a:t>
            </a:r>
            <a:r>
              <a:rPr lang="en-US" sz="2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2011 political protests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20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20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2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agreed to use it in tweets relevant to the demonstrations and revolution.</a:t>
            </a:r>
          </a:p>
          <a:p>
            <a:endParaRPr lang="en-US" sz="20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2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see above, I searched for </a:t>
            </a:r>
            <a:r>
              <a:rPr lang="en-US" sz="20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#Jan25</a:t>
            </a:r>
            <a:r>
              <a:rPr lang="en-US" sz="2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during the spring of 2011.</a:t>
            </a:r>
          </a:p>
          <a:p>
            <a:endParaRPr lang="en-US" sz="20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2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latest tweets at that time are shown on the right.</a:t>
            </a:r>
          </a:p>
          <a:p>
            <a:endParaRPr lang="en-US" sz="20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2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left you see people – prominent journalists and activists – who have used the  </a:t>
            </a:r>
            <a:r>
              <a:rPr lang="en-US" sz="20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#Jan25</a:t>
            </a:r>
            <a:r>
              <a:rPr lang="en-US" sz="2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hashtag</a:t>
            </a:r>
            <a:r>
              <a:rPr lang="en-US" sz="2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tweets.</a:t>
            </a:r>
          </a:p>
          <a:p>
            <a:endParaRPr lang="en-US" sz="20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2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chosen automatically by a program that considers the number of people who like, re-tweet and reply to their posts.</a:t>
            </a:r>
          </a:p>
          <a:p>
            <a:endParaRPr lang="en-US" sz="20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2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Below those, you see links to similarly popular images and videos.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29D9D-6F33-4A7F-8A2D-75A3C6DEE0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07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A</a:t>
            </a:r>
            <a:r>
              <a:rPr lang="en-US" sz="2000" baseline="0" dirty="0"/>
              <a:t> link to a video is inserted in this post.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aseline="0" dirty="0"/>
              <a:t>As you see, the links are shortened by Twitter, saving character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5046D-6581-4D10-8F71-CED3D35A26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41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Traveling Transcripts – Awareness/Branding – Mentions, RTs,</a:t>
            </a:r>
            <a:r>
              <a:rPr lang="en-US" baseline="0" dirty="0"/>
              <a:t> @Replies, Qualified Follows - 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A15BE-2BB8-4CA8-922F-9F50B5AAB4B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08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Relocation Companies, Schools</a:t>
            </a:r>
            <a:br>
              <a:rPr lang="en-US" dirty="0"/>
            </a:br>
            <a:r>
              <a:rPr lang="en-US" dirty="0"/>
              <a:t>Brides-to-Be, Caterers/Halls</a:t>
            </a:r>
          </a:p>
          <a:p>
            <a:r>
              <a:rPr lang="en-US" dirty="0"/>
              <a:t>Qualified</a:t>
            </a:r>
            <a:r>
              <a:rPr lang="en-US" baseline="0" dirty="0"/>
              <a:t> Follows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A15BE-2BB8-4CA8-922F-9F50B5AAB4B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30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4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800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11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6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799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A221E-0B13-4B00-846B-7F701B8D53AB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6100" y="657225"/>
            <a:ext cx="5765800" cy="3244850"/>
          </a:xfrm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728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D35EC-1485-43E3-BDD9-268931320361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6100" y="657225"/>
            <a:ext cx="5765800" cy="3244850"/>
          </a:xfrm>
          <a:ln cap="flat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524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26E7DB-5D31-4E1C-8295-82FB86A6CC37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6100" y="657225"/>
            <a:ext cx="5765800" cy="3244850"/>
          </a:xfrm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328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10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0029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977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460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6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2521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7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008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143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A9E70-6DD8-459A-B96A-D067996C872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6100" y="657225"/>
            <a:ext cx="5765800" cy="3244850"/>
          </a:xfrm>
          <a:ln cap="flat"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7855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11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251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12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5226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13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34117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7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6821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12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68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CF1FC-1278-4E5D-A4AC-1C222EFB170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6100" y="657225"/>
            <a:ext cx="5765800" cy="3244850"/>
          </a:xfrm>
          <a:ln cap="flat"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009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3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slides for this text are organized into several modules. Each lecture contains about enough material for a 1.25 hour class period.  (The time estimate is very approximate--it will vary with the instructor, and lectures also differ in length; so use this as a rough guideline.)  This covers Lectures 1 and 2  (of 6) in Module (5). </a:t>
            </a:r>
          </a:p>
          <a:p>
            <a:endParaRPr lang="en-US" altLang="en-US"/>
          </a:p>
          <a:p>
            <a:r>
              <a:rPr lang="en-US" altLang="en-US"/>
              <a:t>Module (1):  Introduction (DBMS, Relational Model)</a:t>
            </a:r>
          </a:p>
          <a:p>
            <a:r>
              <a:rPr lang="en-US" altLang="en-US"/>
              <a:t>Module (2):  Storage and File Organizations (Disks, Buffering, Indexes)</a:t>
            </a:r>
          </a:p>
          <a:p>
            <a:r>
              <a:rPr lang="en-US" altLang="en-US"/>
              <a:t>Module (3):  Database Concepts (Relational Queries, DDL/ICs, Views and Security)</a:t>
            </a:r>
          </a:p>
          <a:p>
            <a:r>
              <a:rPr lang="en-US" altLang="en-US"/>
              <a:t>Module (4):  Relational Implementation (Query Evaluation, Optimization)</a:t>
            </a:r>
          </a:p>
          <a:p>
            <a:r>
              <a:rPr lang="en-US" altLang="en-US"/>
              <a:t>Module (5): Database Design (ER Model, Normalization, Physical Design, Tuning)</a:t>
            </a:r>
          </a:p>
          <a:p>
            <a:r>
              <a:rPr lang="en-US" altLang="en-US"/>
              <a:t>Module (6): Transaction Processing (Concurrency Control, Recovery)</a:t>
            </a:r>
          </a:p>
          <a:p>
            <a:r>
              <a:rPr lang="en-US" altLang="en-US"/>
              <a:t>Module (7):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2514571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3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slides for this text are organized into several modules. Each lecture contains about enough material for a 1.25 hour class period.  (The time estimate is very approximate--it will vary with the instructor, and lectures also differ in length; so use this as a rough guideline.)  This covers Lectures 1 and 2  (of 6) in Module (5). </a:t>
            </a:r>
          </a:p>
          <a:p>
            <a:endParaRPr lang="en-US" altLang="en-US"/>
          </a:p>
          <a:p>
            <a:r>
              <a:rPr lang="en-US" altLang="en-US"/>
              <a:t>Module (1):  Introduction (DBMS, Relational Model)</a:t>
            </a:r>
          </a:p>
          <a:p>
            <a:r>
              <a:rPr lang="en-US" altLang="en-US"/>
              <a:t>Module (2):  Storage and File Organizations (Disks, Buffering, Indexes)</a:t>
            </a:r>
          </a:p>
          <a:p>
            <a:r>
              <a:rPr lang="en-US" altLang="en-US"/>
              <a:t>Module (3):  Database Concepts (Relational Queries, DDL/ICs, Views and Security)</a:t>
            </a:r>
          </a:p>
          <a:p>
            <a:r>
              <a:rPr lang="en-US" altLang="en-US"/>
              <a:t>Module (4):  Relational Implementation (Query Evaluation, Optimization)</a:t>
            </a:r>
          </a:p>
          <a:p>
            <a:r>
              <a:rPr lang="en-US" altLang="en-US"/>
              <a:t>Module (5): Database Design (ER Model, Normalization, Physical Design, Tuning)</a:t>
            </a:r>
          </a:p>
          <a:p>
            <a:r>
              <a:rPr lang="en-US" altLang="en-US"/>
              <a:t>Module (6): Transaction Processing (Concurrency Control, Recovery)</a:t>
            </a:r>
          </a:p>
          <a:p>
            <a:r>
              <a:rPr lang="en-US" altLang="en-US"/>
              <a:t>Module (7):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31472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3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slides for this text are organized into several modules. Each lecture contains about enough material for a 1.25 hour class period.  (The time estimate is very approximate--it will vary with the instructor, and lectures also differ in length; so use this as a rough guideline.)  This covers Lectures 1 and 2  (of 6) in Module (5). </a:t>
            </a:r>
          </a:p>
          <a:p>
            <a:endParaRPr lang="en-US" altLang="en-US"/>
          </a:p>
          <a:p>
            <a:r>
              <a:rPr lang="en-US" altLang="en-US"/>
              <a:t>Module (1):  Introduction (DBMS, Relational Model)</a:t>
            </a:r>
          </a:p>
          <a:p>
            <a:r>
              <a:rPr lang="en-US" altLang="en-US"/>
              <a:t>Module (2):  Storage and File Organizations (Disks, Buffering, Indexes)</a:t>
            </a:r>
          </a:p>
          <a:p>
            <a:r>
              <a:rPr lang="en-US" altLang="en-US"/>
              <a:t>Module (3):  Database Concepts (Relational Queries, DDL/ICs, Views and Security)</a:t>
            </a:r>
          </a:p>
          <a:p>
            <a:r>
              <a:rPr lang="en-US" altLang="en-US"/>
              <a:t>Module (4):  Relational Implementation (Query Evaluation, Optimization)</a:t>
            </a:r>
          </a:p>
          <a:p>
            <a:r>
              <a:rPr lang="en-US" altLang="en-US"/>
              <a:t>Module (5): Database Design (ER Model, Normalization, Physical Design, Tuning)</a:t>
            </a:r>
          </a:p>
          <a:p>
            <a:r>
              <a:rPr lang="en-US" altLang="en-US"/>
              <a:t>Module (6): Transaction Processing (Concurrency Control, Recovery)</a:t>
            </a:r>
          </a:p>
          <a:p>
            <a:r>
              <a:rPr lang="en-US" altLang="en-US"/>
              <a:t>Module (7):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4069497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3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slides for this text are organized into several modules. Each lecture contains about enough material for a 1.25 hour class period.  (The time estimate is very approximate--it will vary with the instructor, and lectures also differ in length; so use this as a rough guideline.)  This covers Lectures 1 and 2  (of 6) in Module (5). </a:t>
            </a:r>
          </a:p>
          <a:p>
            <a:endParaRPr lang="en-US" altLang="en-US"/>
          </a:p>
          <a:p>
            <a:r>
              <a:rPr lang="en-US" altLang="en-US"/>
              <a:t>Module (1):  Introduction (DBMS, Relational Model)</a:t>
            </a:r>
          </a:p>
          <a:p>
            <a:r>
              <a:rPr lang="en-US" altLang="en-US"/>
              <a:t>Module (2):  Storage and File Organizations (Disks, Buffering, Indexes)</a:t>
            </a:r>
          </a:p>
          <a:p>
            <a:r>
              <a:rPr lang="en-US" altLang="en-US"/>
              <a:t>Module (3):  Database Concepts (Relational Queries, DDL/ICs, Views and Security)</a:t>
            </a:r>
          </a:p>
          <a:p>
            <a:r>
              <a:rPr lang="en-US" altLang="en-US"/>
              <a:t>Module (4):  Relational Implementation (Query Evaluation, Optimization)</a:t>
            </a:r>
          </a:p>
          <a:p>
            <a:r>
              <a:rPr lang="en-US" altLang="en-US"/>
              <a:t>Module (5): Database Design (ER Model, Normalization, Physical Design, Tuning)</a:t>
            </a:r>
          </a:p>
          <a:p>
            <a:r>
              <a:rPr lang="en-US" altLang="en-US"/>
              <a:t>Module (6): Transaction Processing (Concurrency Control, Recovery)</a:t>
            </a:r>
          </a:p>
          <a:p>
            <a:r>
              <a:rPr lang="en-US" altLang="en-US"/>
              <a:t>Module (7):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2283103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F54EE0-74CC-47BE-86C0-CC64638FD663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495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191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81200"/>
            <a:ext cx="508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400800" y="1981200"/>
            <a:ext cx="5080000" cy="4076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2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571500"/>
            <a:ext cx="12192000" cy="72390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8800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571500"/>
            <a:ext cx="12192000" cy="72390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1811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571500"/>
            <a:ext cx="12192000" cy="72390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8249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571500"/>
            <a:ext cx="12192000" cy="72390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6115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571500"/>
            <a:ext cx="12192000" cy="72390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8293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571500"/>
            <a:ext cx="12192000" cy="72390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48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twitter.com/rest/public/search" TargetMode="External"/><Relationship Id="rId4" Type="http://schemas.openxmlformats.org/officeDocument/2006/relationships/hyperlink" Target="https://dev.twitter.com/rest/public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rest/reference/get/statuses/user_timelin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twitter.com/1.1/statuses/user_timeline.js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craft.com/twitter-search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craft.com/twitter-search" TargetMode="External"/><Relationship Id="rId3" Type="http://schemas.openxmlformats.org/officeDocument/2006/relationships/hyperlink" Target="http://screencast.com/t/Sf1wAW8ta" TargetMode="External"/><Relationship Id="rId7" Type="http://schemas.openxmlformats.org/officeDocument/2006/relationships/hyperlink" Target="http://business.twitter.com/" TargetMode="External"/><Relationship Id="rId2" Type="http://schemas.openxmlformats.org/officeDocument/2006/relationships/hyperlink" Target="https://support.twitter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onthemedia.org/transcripts/2008/08/22/06" TargetMode="External"/><Relationship Id="rId5" Type="http://schemas.openxmlformats.org/officeDocument/2006/relationships/hyperlink" Target="http://yourtech.typepad.com/twitinbiz/" TargetMode="External"/><Relationship Id="rId10" Type="http://schemas.openxmlformats.org/officeDocument/2006/relationships/hyperlink" Target="http://cis275topics.blogspot.com/2010/09/evolution-and-impact-of-twitter.html" TargetMode="External"/><Relationship Id="rId4" Type="http://schemas.openxmlformats.org/officeDocument/2006/relationships/hyperlink" Target="http://bit.ly/fQ3pbK" TargetMode="External"/><Relationship Id="rId9" Type="http://schemas.openxmlformats.org/officeDocument/2006/relationships/hyperlink" Target="http://cis275topics.blogspot.com/2010/09/how-social-media-can-make-history.html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10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DAMG 6210</a:t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dirty="0"/>
              <a:t>Database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544"/>
            <a:ext cx="9144000" cy="2665758"/>
          </a:xfrm>
        </p:spPr>
        <p:txBody>
          <a:bodyPr>
            <a:noAutofit/>
          </a:bodyPr>
          <a:lstStyle/>
          <a:p>
            <a:r>
              <a:rPr lang="en-US" sz="3200" dirty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3200" dirty="0"/>
              <a:t>@</a:t>
            </a:r>
            <a:r>
              <a:rPr lang="en-US" sz="3200" dirty="0" err="1"/>
              <a:t>NikBearBrown</a:t>
            </a:r>
            <a:endParaRPr lang="en-US" sz="3200" dirty="0">
              <a:ea typeface="ＭＳ Ｐゴシック" panose="020B0600070205080204" pitchFamily="34" charset="-128"/>
            </a:endParaRPr>
          </a:p>
          <a:p>
            <a:r>
              <a:rPr lang="en-US" sz="3200" dirty="0"/>
              <a:t>Entity Relationship Model (ERM)</a:t>
            </a:r>
            <a:endParaRPr lang="en-US" sz="3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65125"/>
            <a:ext cx="10515600" cy="1325563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ER Model Example - Twitter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6459" y="1793875"/>
            <a:ext cx="10515600" cy="4351338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+mj-lt"/>
              </a:rPr>
              <a:t>We want to model a </a:t>
            </a:r>
            <a:r>
              <a:rPr lang="en-US" altLang="en-US" dirty="0" err="1">
                <a:latin typeface="+mj-lt"/>
              </a:rPr>
              <a:t>Twiiter</a:t>
            </a:r>
            <a:r>
              <a:rPr lang="en-US" altLang="en-US" dirty="0">
                <a:latin typeface="+mj-lt"/>
              </a:rPr>
              <a:t> user and a tweet?</a:t>
            </a:r>
          </a:p>
          <a:p>
            <a:r>
              <a:rPr lang="en-US" altLang="en-US" dirty="0">
                <a:solidFill>
                  <a:srgbClr val="CD0000"/>
                </a:solidFill>
                <a:latin typeface="+mj-lt"/>
              </a:rPr>
              <a:t>Entities?</a:t>
            </a:r>
          </a:p>
          <a:p>
            <a:r>
              <a:rPr lang="en-US" altLang="en-US" dirty="0">
                <a:solidFill>
                  <a:srgbClr val="CD0000"/>
                </a:solidFill>
                <a:latin typeface="+mj-lt"/>
              </a:rPr>
              <a:t>Entity Sets?</a:t>
            </a:r>
          </a:p>
          <a:p>
            <a:r>
              <a:rPr lang="en-US" altLang="en-US" dirty="0">
                <a:latin typeface="+mj-lt"/>
              </a:rPr>
              <a:t>entity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attributes</a:t>
            </a:r>
            <a:r>
              <a:rPr lang="en-US" altLang="en-US" dirty="0">
                <a:latin typeface="+mj-lt"/>
              </a:rPr>
              <a:t>.  (Until we consider ISA hierarchies, anyway!)</a:t>
            </a:r>
          </a:p>
          <a:p>
            <a:r>
              <a:rPr lang="en-US" altLang="en-US" dirty="0">
                <a:latin typeface="+mj-lt"/>
              </a:rPr>
              <a:t>Each entity set has a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key</a:t>
            </a:r>
            <a:r>
              <a:rPr lang="en-US" altLang="en-US" dirty="0">
                <a:latin typeface="+mj-lt"/>
              </a:rPr>
              <a:t>.</a:t>
            </a:r>
          </a:p>
          <a:p>
            <a:r>
              <a:rPr lang="en-US" altLang="en-US" dirty="0">
                <a:latin typeface="+mj-lt"/>
              </a:rPr>
              <a:t>Each attribute has a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domain</a:t>
            </a:r>
            <a:r>
              <a:rPr lang="en-US" altLang="en-US" dirty="0">
                <a:latin typeface="+mj-lt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84418"/>
      </p:ext>
    </p:extLst>
  </p:cSld>
  <p:clrMapOvr>
    <a:masterClrMapping/>
  </p:clrMapOvr>
  <p:transition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95538" y="493713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Representing Specialization as Tables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7050" y="874713"/>
            <a:ext cx="8453438" cy="5461000"/>
          </a:xfrm>
        </p:spPr>
        <p:txBody>
          <a:bodyPr/>
          <a:lstStyle/>
          <a:p>
            <a:pPr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/>
          </a:p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400"/>
              <a:t>Method 2: 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000"/>
              <a:t>Form a table for each entity set with all local and inherited attributes	</a:t>
            </a: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>
                <a:solidFill>
                  <a:srgbClr val="990000"/>
                </a:solidFill>
              </a:rPr>
              <a:t>table </a:t>
            </a:r>
            <a:r>
              <a:rPr lang="en-US" altLang="en-US" sz="2000"/>
              <a:t>	   </a:t>
            </a:r>
            <a:r>
              <a:rPr lang="en-US" altLang="en-US" sz="2000">
                <a:solidFill>
                  <a:srgbClr val="990000"/>
                </a:solidFill>
              </a:rPr>
              <a:t>table attributes</a:t>
            </a:r>
            <a:br>
              <a:rPr lang="en-US" altLang="en-US" sz="2000"/>
            </a:br>
            <a:r>
              <a:rPr lang="en-US" altLang="en-US" sz="2000" i="1"/>
              <a:t>person	name, street, city	</a:t>
            </a:r>
            <a:br>
              <a:rPr lang="en-US" altLang="en-US" sz="2000" i="1"/>
            </a:br>
            <a:r>
              <a:rPr lang="en-US" altLang="en-US" sz="2000" i="1"/>
              <a:t>customer	name, street, city, credit-rating</a:t>
            </a:r>
            <a:br>
              <a:rPr lang="en-US" altLang="en-US" sz="2000" i="1"/>
            </a:br>
            <a:r>
              <a:rPr lang="en-US" altLang="en-US" sz="2000" i="1"/>
              <a:t>employee 	name, street, city, salary</a:t>
            </a:r>
            <a:br>
              <a:rPr lang="en-US" altLang="en-US" sz="2000" i="1"/>
            </a:br>
            <a:r>
              <a:rPr lang="en-US" altLang="en-US" sz="2000"/>
              <a:t>		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000"/>
              <a:t>If specialization is total, table for generalized entity (</a:t>
            </a:r>
            <a:r>
              <a:rPr lang="en-US" altLang="en-US" sz="2000" i="1"/>
              <a:t>person</a:t>
            </a:r>
            <a:r>
              <a:rPr lang="en-US" altLang="en-US" sz="2000"/>
              <a:t>) not required to store information</a:t>
            </a:r>
          </a:p>
          <a:p>
            <a:pPr lvl="2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/>
              <a:t>Can be defined as a “view” relation containing union of specialization tables</a:t>
            </a:r>
          </a:p>
          <a:p>
            <a:pPr lvl="2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/>
              <a:t>But explicit table may still be needed for foreign key constraints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000"/>
              <a:t>Drawback:  street and city may be stored redundantly for persons who are both customers and employees</a:t>
            </a: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487614" y="2586038"/>
            <a:ext cx="611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3962400" y="2298701"/>
            <a:ext cx="0" cy="1139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688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1238" y="495300"/>
            <a:ext cx="7377112" cy="4572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Relations Corresponding to Aggregation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2444750" y="1343026"/>
            <a:ext cx="7562850" cy="352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286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To represent aggregation, create a table containing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 primary key of the aggregated relationship,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the primary key of the associated entity set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Any descriptive attributes</a:t>
            </a:r>
          </a:p>
        </p:txBody>
      </p:sp>
    </p:spTree>
    <p:extLst>
      <p:ext uri="{BB962C8B-B14F-4D97-AF65-F5344CB8AC3E}">
        <p14:creationId xmlns:p14="http://schemas.microsoft.com/office/powerpoint/2010/main" val="19425510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1238" y="495300"/>
            <a:ext cx="7377112" cy="4572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Relations Corresponding to Aggregation (Cont.)</a:t>
            </a:r>
          </a:p>
        </p:txBody>
      </p:sp>
      <p:pic>
        <p:nvPicPr>
          <p:cNvPr id="62492" name="Picture 1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" t="1308" r="2942" b="1569"/>
          <a:stretch>
            <a:fillRect/>
          </a:stretch>
        </p:blipFill>
        <p:spPr bwMode="auto">
          <a:xfrm>
            <a:off x="3467100" y="3192463"/>
            <a:ext cx="4662488" cy="32877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93" name="Rectangle 1053"/>
          <p:cNvSpPr>
            <a:spLocks noChangeArrowheads="1"/>
          </p:cNvSpPr>
          <p:nvPr/>
        </p:nvSpPr>
        <p:spPr bwMode="auto">
          <a:xfrm>
            <a:off x="1758950" y="1098550"/>
            <a:ext cx="8909050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286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E.g. to represent aggregation </a:t>
            </a:r>
            <a:r>
              <a:rPr kumimoji="1" lang="en-US" altLang="en-US" i="1">
                <a:latin typeface="Helvetica" panose="020B0604020202020204" pitchFamily="34" charset="0"/>
              </a:rPr>
              <a:t>manages</a:t>
            </a:r>
            <a:r>
              <a:rPr kumimoji="1" lang="en-US" altLang="en-US">
                <a:latin typeface="Helvetica" panose="020B0604020202020204" pitchFamily="34" charset="0"/>
              </a:rPr>
              <a:t> between relationship </a:t>
            </a:r>
            <a:r>
              <a:rPr kumimoji="1" lang="en-US" altLang="en-US" i="1">
                <a:latin typeface="Helvetica" panose="020B0604020202020204" pitchFamily="34" charset="0"/>
              </a:rPr>
              <a:t>works-on</a:t>
            </a:r>
            <a:r>
              <a:rPr kumimoji="1" lang="en-US" altLang="en-US">
                <a:latin typeface="Helvetica" panose="020B0604020202020204" pitchFamily="34" charset="0"/>
              </a:rPr>
              <a:t> and entity set </a:t>
            </a:r>
            <a:r>
              <a:rPr kumimoji="1" lang="en-US" altLang="en-US" i="1">
                <a:latin typeface="Helvetica" panose="020B0604020202020204" pitchFamily="34" charset="0"/>
              </a:rPr>
              <a:t>manager</a:t>
            </a:r>
            <a:r>
              <a:rPr kumimoji="1" lang="en-US" altLang="en-US">
                <a:latin typeface="Helvetica" panose="020B0604020202020204" pitchFamily="34" charset="0"/>
              </a:rPr>
              <a:t>, create a table</a:t>
            </a:r>
            <a:br>
              <a:rPr kumimoji="1" lang="en-US" altLang="en-US">
                <a:latin typeface="Helvetica" panose="020B0604020202020204" pitchFamily="34" charset="0"/>
              </a:rPr>
            </a:br>
            <a:r>
              <a:rPr kumimoji="1" lang="en-US" altLang="en-US">
                <a:latin typeface="Helvetica" panose="020B0604020202020204" pitchFamily="34" charset="0"/>
              </a:rPr>
              <a:t> </a:t>
            </a:r>
            <a:r>
              <a:rPr kumimoji="1" lang="en-US" altLang="en-US" i="1">
                <a:latin typeface="Helvetica" panose="020B0604020202020204" pitchFamily="34" charset="0"/>
              </a:rPr>
              <a:t>manages</a:t>
            </a:r>
            <a:r>
              <a:rPr kumimoji="1" lang="en-US" altLang="en-US">
                <a:latin typeface="Helvetica" panose="020B0604020202020204" pitchFamily="34" charset="0"/>
              </a:rPr>
              <a:t>(</a:t>
            </a:r>
            <a:r>
              <a:rPr kumimoji="1" lang="en-US" altLang="en-US" i="1">
                <a:latin typeface="Helvetica" panose="020B0604020202020204" pitchFamily="34" charset="0"/>
              </a:rPr>
              <a:t>employee-id, branch-name, title, manager-name</a:t>
            </a:r>
            <a:r>
              <a:rPr kumimoji="1" lang="en-US" altLang="en-US">
                <a:latin typeface="Helvetica" panose="020B0604020202020204" pitchFamily="34" charset="0"/>
              </a:rPr>
              <a:t>)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Table </a:t>
            </a:r>
            <a:r>
              <a:rPr kumimoji="1" lang="en-US" altLang="en-US" i="1">
                <a:latin typeface="Helvetica" panose="020B0604020202020204" pitchFamily="34" charset="0"/>
              </a:rPr>
              <a:t>works-on</a:t>
            </a:r>
            <a:r>
              <a:rPr kumimoji="1" lang="en-US" altLang="en-US">
                <a:latin typeface="Helvetica" panose="020B0604020202020204" pitchFamily="34" charset="0"/>
              </a:rPr>
              <a:t> is redundant </a:t>
            </a:r>
            <a:r>
              <a:rPr kumimoji="1" lang="en-US" altLang="en-US" b="1">
                <a:latin typeface="Helvetica" panose="020B0604020202020204" pitchFamily="34" charset="0"/>
              </a:rPr>
              <a:t>provided</a:t>
            </a:r>
            <a:r>
              <a:rPr kumimoji="1" lang="en-US" altLang="en-US">
                <a:latin typeface="Helvetica" panose="020B0604020202020204" pitchFamily="34" charset="0"/>
              </a:rPr>
              <a:t> we are willing to store null values for attribute </a:t>
            </a:r>
            <a:r>
              <a:rPr kumimoji="1" lang="en-US" altLang="en-US" i="1">
                <a:latin typeface="Helvetica" panose="020B0604020202020204" pitchFamily="34" charset="0"/>
              </a:rPr>
              <a:t>manager</a:t>
            </a:r>
            <a:r>
              <a:rPr kumimoji="1" lang="en-US" altLang="en-US">
                <a:latin typeface="Helvetica" panose="020B0604020202020204" pitchFamily="34" charset="0"/>
              </a:rPr>
              <a:t>-</a:t>
            </a:r>
            <a:r>
              <a:rPr kumimoji="1" lang="en-US" altLang="en-US" i="1">
                <a:latin typeface="Helvetica" panose="020B0604020202020204" pitchFamily="34" charset="0"/>
              </a:rPr>
              <a:t>name</a:t>
            </a:r>
            <a:r>
              <a:rPr kumimoji="1" lang="en-US" altLang="en-US">
                <a:latin typeface="Helvetica" panose="020B0604020202020204" pitchFamily="34" charset="0"/>
              </a:rPr>
              <a:t> in table </a:t>
            </a:r>
            <a:r>
              <a:rPr kumimoji="1" lang="en-US" altLang="en-US" i="1">
                <a:latin typeface="Helvetica" panose="020B0604020202020204" pitchFamily="34" charset="0"/>
              </a:rPr>
              <a:t>manages</a:t>
            </a:r>
          </a:p>
        </p:txBody>
      </p:sp>
    </p:spTree>
    <p:extLst>
      <p:ext uri="{BB962C8B-B14F-4D97-AF65-F5344CB8AC3E}">
        <p14:creationId xmlns:p14="http://schemas.microsoft.com/office/powerpoint/2010/main" val="212381621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Chapter 2</a:t>
            </a:r>
          </a:p>
        </p:txBody>
      </p:sp>
    </p:spTree>
    <p:extLst>
      <p:ext uri="{BB962C8B-B14F-4D97-AF65-F5344CB8AC3E}">
        <p14:creationId xmlns:p14="http://schemas.microsoft.com/office/powerpoint/2010/main" val="265598955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E-R Diagram for Exercise 2.10</a:t>
            </a: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3" t="1422" r="10309" b="1186"/>
          <a:stretch>
            <a:fillRect/>
          </a:stretch>
        </p:blipFill>
        <p:spPr bwMode="auto">
          <a:xfrm>
            <a:off x="3340100" y="787400"/>
            <a:ext cx="5697538" cy="5219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72073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E-R Diagram for Exercise 2.15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810" r="1071" b="4048"/>
          <a:stretch>
            <a:fillRect/>
          </a:stretch>
        </p:blipFill>
        <p:spPr bwMode="auto">
          <a:xfrm>
            <a:off x="2819400" y="1079500"/>
            <a:ext cx="6959600" cy="49149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05809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E-R Diagram for Exercise 2.22</a:t>
            </a: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" t="13954" r="1744" b="13721"/>
          <a:stretch>
            <a:fillRect/>
          </a:stretch>
        </p:blipFill>
        <p:spPr bwMode="auto">
          <a:xfrm>
            <a:off x="2565401" y="1092200"/>
            <a:ext cx="7053263" cy="3949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44082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E-R Diagram for Exercise 2.15</a:t>
            </a:r>
          </a:p>
        </p:txBody>
      </p:sp>
      <p:pic>
        <p:nvPicPr>
          <p:cNvPr id="112643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810" r="1071" b="4048"/>
          <a:stretch>
            <a:fillRect/>
          </a:stretch>
        </p:blipFill>
        <p:spPr bwMode="auto">
          <a:xfrm>
            <a:off x="2819400" y="1079500"/>
            <a:ext cx="6959600" cy="49149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8490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Existence Dependencies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7450" y="1363664"/>
            <a:ext cx="7029450" cy="158908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If the existence of entity </a:t>
            </a:r>
            <a:r>
              <a:rPr lang="en-US" altLang="en-US" i="1"/>
              <a:t>x</a:t>
            </a:r>
            <a:r>
              <a:rPr lang="en-US" altLang="en-US"/>
              <a:t> depends on the existence of entity </a:t>
            </a:r>
            <a:r>
              <a:rPr lang="en-US" altLang="en-US" i="1"/>
              <a:t>y</a:t>
            </a:r>
            <a:r>
              <a:rPr lang="en-US" altLang="en-US"/>
              <a:t>, then </a:t>
            </a:r>
            <a:r>
              <a:rPr lang="en-US" altLang="en-US" i="1"/>
              <a:t>x</a:t>
            </a:r>
            <a:r>
              <a:rPr lang="en-US" altLang="en-US"/>
              <a:t> is said to be </a:t>
            </a:r>
            <a:r>
              <a:rPr lang="en-US" altLang="en-US" i="1"/>
              <a:t>existence dependent </a:t>
            </a:r>
            <a:r>
              <a:rPr lang="en-US" altLang="en-US"/>
              <a:t>on </a:t>
            </a:r>
            <a:r>
              <a:rPr lang="en-US" altLang="en-US" i="1"/>
              <a:t>y</a:t>
            </a:r>
            <a:r>
              <a:rPr lang="en-US" altLang="en-US"/>
              <a:t>.</a:t>
            </a:r>
          </a:p>
          <a:p>
            <a:pPr marL="628650" lvl="1"/>
            <a:r>
              <a:rPr lang="en-US" altLang="en-US" i="1"/>
              <a:t>y</a:t>
            </a:r>
            <a:r>
              <a:rPr lang="en-US" altLang="en-US"/>
              <a:t> is a </a:t>
            </a:r>
            <a:r>
              <a:rPr lang="en-US" altLang="en-US" i="1"/>
              <a:t>dominant entity</a:t>
            </a:r>
            <a:r>
              <a:rPr lang="en-US" altLang="en-US"/>
              <a:t> (in example below, </a:t>
            </a:r>
            <a:r>
              <a:rPr lang="en-US" altLang="en-US" i="1"/>
              <a:t>loan</a:t>
            </a:r>
            <a:r>
              <a:rPr lang="en-US" altLang="en-US"/>
              <a:t>)</a:t>
            </a:r>
          </a:p>
          <a:p>
            <a:pPr marL="628650" lvl="1"/>
            <a:r>
              <a:rPr lang="en-US" altLang="en-US" i="1"/>
              <a:t>x</a:t>
            </a:r>
            <a:r>
              <a:rPr lang="en-US" altLang="en-US"/>
              <a:t> is a </a:t>
            </a:r>
            <a:r>
              <a:rPr lang="en-US" altLang="en-US" i="1"/>
              <a:t>subordinate entity</a:t>
            </a:r>
            <a:r>
              <a:rPr lang="en-US" altLang="en-US"/>
              <a:t> (in example below, </a:t>
            </a:r>
            <a:r>
              <a:rPr lang="en-US" altLang="en-US" i="1"/>
              <a:t>payment</a:t>
            </a:r>
            <a:r>
              <a:rPr lang="en-US" altLang="en-US"/>
              <a:t>)</a:t>
            </a:r>
          </a:p>
        </p:txBody>
      </p:sp>
      <p:grpSp>
        <p:nvGrpSpPr>
          <p:cNvPr id="44041" name="Group 9"/>
          <p:cNvGrpSpPr>
            <a:grpSpLocks/>
          </p:cNvGrpSpPr>
          <p:nvPr/>
        </p:nvGrpSpPr>
        <p:grpSpPr bwMode="auto">
          <a:xfrm>
            <a:off x="2962276" y="3160713"/>
            <a:ext cx="6340475" cy="1370012"/>
            <a:chOff x="987" y="2364"/>
            <a:chExt cx="3994" cy="863"/>
          </a:xfrm>
        </p:grpSpPr>
        <p:sp>
          <p:nvSpPr>
            <p:cNvPr id="44036" name="AutoShape 4"/>
            <p:cNvSpPr>
              <a:spLocks noChangeArrowheads="1"/>
            </p:cNvSpPr>
            <p:nvPr/>
          </p:nvSpPr>
          <p:spPr bwMode="auto">
            <a:xfrm>
              <a:off x="2300" y="2364"/>
              <a:ext cx="854" cy="863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400" i="1"/>
                <a:t>loan-payment</a:t>
              </a:r>
            </a:p>
          </p:txBody>
        </p:sp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>
              <a:off x="4209" y="2681"/>
              <a:ext cx="772" cy="2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400" i="1"/>
                <a:t>payment</a:t>
              </a:r>
            </a:p>
          </p:txBody>
        </p:sp>
        <p:sp>
          <p:nvSpPr>
            <p:cNvPr id="44038" name="Rectangle 6"/>
            <p:cNvSpPr>
              <a:spLocks noChangeArrowheads="1"/>
            </p:cNvSpPr>
            <p:nvPr/>
          </p:nvSpPr>
          <p:spPr bwMode="auto">
            <a:xfrm>
              <a:off x="987" y="2677"/>
              <a:ext cx="454" cy="2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400" i="1"/>
                <a:t>loan</a:t>
              </a:r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 flipH="1">
              <a:off x="1463" y="2791"/>
              <a:ext cx="8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3136" y="2791"/>
              <a:ext cx="10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2241551" y="4813301"/>
            <a:ext cx="75850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286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>
                <a:latin typeface="Helvetica" panose="020B0604020202020204" pitchFamily="34" charset="0"/>
              </a:rPr>
              <a:t>If a </a:t>
            </a:r>
            <a:r>
              <a:rPr lang="en-US" altLang="en-US" sz="2000" i="1">
                <a:latin typeface="Helvetica" panose="020B0604020202020204" pitchFamily="34" charset="0"/>
              </a:rPr>
              <a:t>loan</a:t>
            </a:r>
            <a:r>
              <a:rPr lang="en-US" altLang="en-US" sz="2000">
                <a:latin typeface="Helvetica" panose="020B0604020202020204" pitchFamily="34" charset="0"/>
              </a:rPr>
              <a:t> entity is deleted, then all its associated</a:t>
            </a:r>
            <a:r>
              <a:rPr lang="en-US" altLang="en-US" sz="2000" i="1">
                <a:latin typeface="Helvetica" panose="020B0604020202020204" pitchFamily="34" charset="0"/>
              </a:rPr>
              <a:t> payment </a:t>
            </a:r>
            <a:r>
              <a:rPr lang="en-US" altLang="en-US" sz="2000">
                <a:latin typeface="Helvetica" panose="020B0604020202020204" pitchFamily="34" charset="0"/>
              </a:rPr>
              <a:t>entities must be deleted also.</a:t>
            </a:r>
          </a:p>
        </p:txBody>
      </p:sp>
    </p:spTree>
    <p:extLst>
      <p:ext uri="{BB962C8B-B14F-4D97-AF65-F5344CB8AC3E}">
        <p14:creationId xmlns:p14="http://schemas.microsoft.com/office/powerpoint/2010/main" val="16164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65125"/>
            <a:ext cx="10515600" cy="1325563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Twitter API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6459" y="1793875"/>
            <a:ext cx="10515600" cy="4351338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  <a:hlinkClick r:id="rId3"/>
              </a:rPr>
              <a:t>https://dev.twitter.com/</a:t>
            </a:r>
            <a:endParaRPr lang="en-US" alt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  <a:hlinkClick r:id="rId4"/>
              </a:rPr>
              <a:t>https://dev.twitter.com/rest/public</a:t>
            </a:r>
            <a:endParaRPr lang="en-US" alt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  <a:hlinkClick r:id="rId5"/>
              </a:rPr>
              <a:t>https://dev.twitter.com/rest/public/search</a:t>
            </a:r>
            <a:endParaRPr lang="en-US" alt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endParaRPr lang="en-US" altLang="en-US" dirty="0">
              <a:solidFill>
                <a:schemeClr val="accent2"/>
              </a:solidFill>
            </a:endParaRPr>
          </a:p>
          <a:p>
            <a:endParaRPr lang="en-US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67877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65125"/>
            <a:ext cx="10515600" cy="1325563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Twitter API JSON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6459" y="1793875"/>
            <a:ext cx="10515600" cy="4351338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  <a:hlinkClick r:id="rId3"/>
              </a:rPr>
              <a:t>https://dev.twitter.com/rest/reference/get/statuses/user_timeline</a:t>
            </a:r>
            <a:endParaRPr lang="en-US" alt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https://api.twitter.com/1.1/statuses/user_timeline.json</a:t>
            </a:r>
            <a:endParaRPr lang="en-US" dirty="0"/>
          </a:p>
          <a:p>
            <a:pPr marL="0" indent="0"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endParaRPr lang="en-US" altLang="en-US" dirty="0">
              <a:solidFill>
                <a:schemeClr val="accent2"/>
              </a:solidFill>
            </a:endParaRPr>
          </a:p>
          <a:p>
            <a:endParaRPr lang="en-US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357994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solidFill>
                  <a:srgbClr val="CD0000"/>
                </a:solidFill>
              </a:rPr>
              <a:t>Social Network Applications</a:t>
            </a:r>
          </a:p>
        </p:txBody>
      </p:sp>
      <p:pic>
        <p:nvPicPr>
          <p:cNvPr id="4100" name="Picture 10" descr="f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671" y="1828801"/>
            <a:ext cx="3281363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1" descr="twi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071" y="2819400"/>
            <a:ext cx="33178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3" descr="linked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870" y="3886201"/>
            <a:ext cx="33528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0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4" y="1913721"/>
            <a:ext cx="55530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45099" y="557968"/>
            <a:ext cx="3101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" pitchFamily="34" charset="0"/>
                <a:cs typeface="Calibri" pitchFamily="34" charset="0"/>
              </a:rPr>
              <a:t>Accounts are free</a:t>
            </a:r>
          </a:p>
        </p:txBody>
      </p:sp>
    </p:spTree>
    <p:extLst>
      <p:ext uri="{BB962C8B-B14F-4D97-AF65-F5344CB8AC3E}">
        <p14:creationId xmlns:p14="http://schemas.microsoft.com/office/powerpoint/2010/main" val="646647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222488" y="2028075"/>
            <a:ext cx="8333453" cy="359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CD0000"/>
                </a:solidFill>
                <a:latin typeface="+mj-lt"/>
              </a:rPr>
              <a:t>Skills</a:t>
            </a:r>
            <a:r>
              <a:rPr lang="en-US" sz="2800" dirty="0">
                <a:latin typeface="+mj-lt"/>
              </a:rPr>
              <a:t>: familiarity with the Twitter user interface and major features, using the </a:t>
            </a:r>
            <a:r>
              <a:rPr lang="en-US" sz="2800" dirty="0" err="1">
                <a:latin typeface="+mj-lt"/>
              </a:rPr>
              <a:t>hashtag</a:t>
            </a:r>
            <a:r>
              <a:rPr lang="en-US" sz="2800" dirty="0">
                <a:latin typeface="+mj-lt"/>
              </a:rPr>
              <a:t> (#) and at-sign (@), searching and tweeting images and videos  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CD0000"/>
                </a:solidFill>
                <a:latin typeface="+mj-lt"/>
              </a:rPr>
              <a:t>Concepts</a:t>
            </a:r>
            <a:r>
              <a:rPr lang="en-US" sz="2800" dirty="0">
                <a:latin typeface="+mj-lt"/>
              </a:rPr>
              <a:t>: evolution of Twitter applications and access modes, citizen journalism, trending topics and finding people as well as information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99626" y="807651"/>
            <a:ext cx="2934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D0000"/>
                </a:solidFill>
                <a:latin typeface="+mj-lt"/>
              </a:rPr>
              <a:t>Using Twitter</a:t>
            </a:r>
          </a:p>
        </p:txBody>
      </p:sp>
    </p:spTree>
    <p:extLst>
      <p:ext uri="{BB962C8B-B14F-4D97-AF65-F5344CB8AC3E}">
        <p14:creationId xmlns:p14="http://schemas.microsoft.com/office/powerpoint/2010/main" val="2724944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4" y="2260600"/>
            <a:ext cx="78771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49256" y="524679"/>
            <a:ext cx="5493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Mark, re-tweet, reply or expand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45124" y="3620074"/>
            <a:ext cx="0" cy="3675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67545" y="3639324"/>
            <a:ext cx="0" cy="3675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38093" y="3635127"/>
            <a:ext cx="0" cy="3675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489389" y="3639233"/>
            <a:ext cx="0" cy="3675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19665" y="3242992"/>
            <a:ext cx="38216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465281" y="1873768"/>
            <a:ext cx="0" cy="4573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42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8150" y="476735"/>
            <a:ext cx="2963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  <a:cs typeface="Calibri" pitchFamily="34" charset="0"/>
              </a:rPr>
              <a:t>Watch this video</a:t>
            </a:r>
          </a:p>
        </p:txBody>
      </p:sp>
      <p:sp>
        <p:nvSpPr>
          <p:cNvPr id="3" name="Rectangle 2"/>
          <p:cNvSpPr/>
          <p:nvPr/>
        </p:nvSpPr>
        <p:spPr>
          <a:xfrm>
            <a:off x="3475248" y="5149192"/>
            <a:ext cx="5189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http://commoncraft.com/twitter-search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442" y="2308304"/>
            <a:ext cx="6777113" cy="1067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03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0847" y="2307476"/>
            <a:ext cx="757410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i="1" dirty="0">
                <a:latin typeface="+mj-lt"/>
                <a:cs typeface="Helvetica" charset="0"/>
                <a:sym typeface="Helvetica" charset="0"/>
              </a:rPr>
              <a:t>@username</a:t>
            </a:r>
            <a:r>
              <a:rPr lang="en-US" sz="2600" dirty="0">
                <a:latin typeface="+mj-lt"/>
                <a:cs typeface="Helvetica" charset="0"/>
                <a:sym typeface="Helvetica" charset="0"/>
              </a:rPr>
              <a:t>:  specify a particular Twitter user</a:t>
            </a:r>
          </a:p>
          <a:p>
            <a:endParaRPr lang="en-US" sz="2600" dirty="0">
              <a:latin typeface="+mj-lt"/>
              <a:cs typeface="Helvetica" charset="0"/>
              <a:sym typeface="Helvetica" charset="0"/>
            </a:endParaRPr>
          </a:p>
          <a:p>
            <a:r>
              <a:rPr lang="en-US" sz="2600" dirty="0">
                <a:latin typeface="+mj-lt"/>
                <a:cs typeface="Helvetica" charset="0"/>
                <a:sym typeface="Helvetica" charset="0"/>
              </a:rPr>
              <a:t>Hashtag (#)</a:t>
            </a:r>
            <a:r>
              <a:rPr lang="en-US" sz="2600" i="1" dirty="0">
                <a:latin typeface="+mj-lt"/>
                <a:cs typeface="Helvetica" charset="0"/>
                <a:sym typeface="Helvetica" charset="0"/>
              </a:rPr>
              <a:t>:  </a:t>
            </a:r>
            <a:r>
              <a:rPr lang="en-US" sz="2600" dirty="0">
                <a:latin typeface="+mj-lt"/>
                <a:cs typeface="Helvetica" charset="0"/>
                <a:sym typeface="Helvetica" charset="0"/>
              </a:rPr>
              <a:t>tag posts on a given topic</a:t>
            </a:r>
          </a:p>
          <a:p>
            <a:endParaRPr lang="en-US" sz="2600" dirty="0">
              <a:latin typeface="+mj-lt"/>
              <a:cs typeface="Helvetica" charset="0"/>
              <a:sym typeface="Helvetica" charset="0"/>
            </a:endParaRPr>
          </a:p>
          <a:p>
            <a:r>
              <a:rPr lang="en-US" sz="2600" i="1" dirty="0">
                <a:latin typeface="+mj-lt"/>
                <a:cs typeface="Helvetica" charset="0"/>
                <a:sym typeface="Helvetica" charset="0"/>
              </a:rPr>
              <a:t>@username</a:t>
            </a:r>
            <a:r>
              <a:rPr lang="en-US" sz="2600" dirty="0">
                <a:latin typeface="+mj-lt"/>
                <a:cs typeface="Helvetica" charset="0"/>
                <a:sym typeface="Helvetica" charset="0"/>
              </a:rPr>
              <a:t>: at beginning of tweet is private DM</a:t>
            </a:r>
          </a:p>
          <a:p>
            <a:endParaRPr lang="en-US" sz="2600" dirty="0">
              <a:latin typeface="+mj-lt"/>
              <a:cs typeface="Helvetica" charset="0"/>
              <a:sym typeface="Helvetica" charset="0"/>
            </a:endParaRPr>
          </a:p>
          <a:p>
            <a:r>
              <a:rPr lang="en-US" sz="2600" dirty="0">
                <a:latin typeface="+mj-lt"/>
                <a:cs typeface="Helvetica" charset="0"/>
                <a:sym typeface="Helvetica" charset="0"/>
              </a:rPr>
              <a:t>140 character limit</a:t>
            </a:r>
          </a:p>
          <a:p>
            <a:endParaRPr lang="en-US" sz="2600" dirty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3679" y="789982"/>
            <a:ext cx="4851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D0000"/>
                </a:solidFill>
                <a:latin typeface="+mj-lt"/>
              </a:rPr>
              <a:t>Two special characters</a:t>
            </a:r>
          </a:p>
        </p:txBody>
      </p:sp>
    </p:spTree>
    <p:extLst>
      <p:ext uri="{BB962C8B-B14F-4D97-AF65-F5344CB8AC3E}">
        <p14:creationId xmlns:p14="http://schemas.microsoft.com/office/powerpoint/2010/main" val="3642041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31405" y="429093"/>
            <a:ext cx="3129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Search for #Jan25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153" y="1264023"/>
            <a:ext cx="6429694" cy="4786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58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35" y="143155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000" dirty="0">
                <a:latin typeface="+mj-lt"/>
              </a:rPr>
              <a:t>Entity Relationship Model (ERM)</a:t>
            </a:r>
          </a:p>
          <a:p>
            <a:r>
              <a:rPr lang="en-US" altLang="en-US" sz="3000" dirty="0">
                <a:latin typeface="+mj-lt"/>
              </a:rPr>
              <a:t>Entity Sets</a:t>
            </a:r>
          </a:p>
          <a:p>
            <a:r>
              <a:rPr lang="en-US" altLang="en-US" sz="3000" dirty="0">
                <a:latin typeface="+mj-lt"/>
              </a:rPr>
              <a:t>Relationship Sets</a:t>
            </a:r>
          </a:p>
          <a:p>
            <a:r>
              <a:rPr lang="en-US" altLang="en-US" sz="3000" dirty="0">
                <a:latin typeface="+mj-lt"/>
              </a:rPr>
              <a:t>Design Issues </a:t>
            </a:r>
          </a:p>
          <a:p>
            <a:r>
              <a:rPr lang="en-US" altLang="en-US" sz="3000" dirty="0">
                <a:latin typeface="+mj-lt"/>
              </a:rPr>
              <a:t>Mapping Constraints </a:t>
            </a:r>
          </a:p>
          <a:p>
            <a:r>
              <a:rPr lang="en-US" altLang="en-US" sz="3000" dirty="0">
                <a:latin typeface="+mj-lt"/>
              </a:rPr>
              <a:t>Keys</a:t>
            </a:r>
          </a:p>
          <a:p>
            <a:r>
              <a:rPr lang="en-US" altLang="en-US" sz="3000" dirty="0">
                <a:latin typeface="+mj-lt"/>
              </a:rPr>
              <a:t>E-R Diagram</a:t>
            </a:r>
          </a:p>
          <a:p>
            <a:r>
              <a:rPr lang="en-US" altLang="en-US" sz="3000" dirty="0">
                <a:latin typeface="+mj-lt"/>
              </a:rPr>
              <a:t>Extended E-R Features</a:t>
            </a:r>
          </a:p>
          <a:p>
            <a:r>
              <a:rPr lang="en-US" altLang="en-US" sz="3000" dirty="0">
                <a:latin typeface="+mj-lt"/>
              </a:rPr>
              <a:t>Design of an E-R Database Schema</a:t>
            </a:r>
          </a:p>
          <a:p>
            <a:r>
              <a:rPr lang="en-US" altLang="en-US" sz="3000" dirty="0">
                <a:latin typeface="+mj-lt"/>
              </a:rPr>
              <a:t>Reduction of an E-R Schema to Tables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6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631" y="1839951"/>
            <a:ext cx="7186741" cy="265291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6204" y="5366343"/>
            <a:ext cx="6082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have typed 146 characters, but Twitter says I have 31 more.  Why is it letting me type more than 140 characters?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75" y="362642"/>
            <a:ext cx="7620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14862" y="358231"/>
            <a:ext cx="31622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Tweets with videos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305" y="5477788"/>
            <a:ext cx="423438" cy="42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951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1474" y="1616250"/>
            <a:ext cx="728905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Twitter support:  </a:t>
            </a:r>
          </a:p>
          <a:p>
            <a:pPr lvl="1"/>
            <a:r>
              <a:rPr lang="en-US" sz="1400" dirty="0">
                <a:hlinkClick r:id="rId2"/>
              </a:rPr>
              <a:t>https://support.twitter.com/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A video introduction to Twitter:</a:t>
            </a:r>
          </a:p>
          <a:p>
            <a:pPr lvl="1"/>
            <a:r>
              <a:rPr lang="en-US" sz="1400" dirty="0">
                <a:hlinkClick r:id="rId3"/>
              </a:rPr>
              <a:t>http://screencast.com/t/Sf1wAW8ta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A “</a:t>
            </a:r>
            <a:r>
              <a:rPr lang="en-US" sz="1400" dirty="0" err="1"/>
              <a:t>Prezi</a:t>
            </a:r>
            <a:r>
              <a:rPr lang="en-US" sz="1400" dirty="0"/>
              <a:t>” of the above video:</a:t>
            </a:r>
          </a:p>
          <a:p>
            <a:pPr lvl="1"/>
            <a:r>
              <a:rPr lang="en-US" sz="1400" dirty="0">
                <a:hlinkClick r:id="rId4"/>
              </a:rPr>
              <a:t>http://bit.ly/fQ3pbK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Book about the use of Twitter in business by tech journalist Julio Ojeda-Zapata:</a:t>
            </a:r>
          </a:p>
          <a:p>
            <a:pPr lvl="1"/>
            <a:r>
              <a:rPr lang="en-US" sz="1400" dirty="0">
                <a:hlinkClick r:id="rId5"/>
              </a:rPr>
              <a:t>http://yourtech.typepad.com/twitinbiz/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Interview of </a:t>
            </a:r>
            <a:r>
              <a:rPr lang="en-US" sz="1400" dirty="0" err="1"/>
              <a:t>Juilio</a:t>
            </a:r>
            <a:r>
              <a:rPr lang="en-US" sz="1400" dirty="0"/>
              <a:t> Ojeda Zapata on his use of Twitter as a journalist (audio and transcript).</a:t>
            </a:r>
          </a:p>
          <a:p>
            <a:pPr lvl="1"/>
            <a:r>
              <a:rPr lang="en-US" sz="1400" dirty="0">
                <a:hlinkClick r:id="rId6"/>
              </a:rPr>
              <a:t>http://www.onthemedia.org/transcripts/2008/08/22/06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Introduction to Twitter in business:</a:t>
            </a:r>
          </a:p>
          <a:p>
            <a:pPr lvl="1"/>
            <a:r>
              <a:rPr lang="en-US" sz="1400" dirty="0">
                <a:hlinkClick r:id="rId7"/>
              </a:rPr>
              <a:t>http://business.twitter.com/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Twitter search in plain English (3m 19s video):</a:t>
            </a:r>
          </a:p>
          <a:p>
            <a:pPr lvl="1"/>
            <a:r>
              <a:rPr lang="en-US" sz="1400" dirty="0">
                <a:hlinkClick r:id="rId8"/>
              </a:rPr>
              <a:t>http://commoncraft.com/twitter-search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Talk by Clay </a:t>
            </a:r>
            <a:r>
              <a:rPr lang="en-US" sz="1400" dirty="0" err="1"/>
              <a:t>Shirky</a:t>
            </a:r>
            <a:r>
              <a:rPr lang="en-US" sz="1400" dirty="0"/>
              <a:t>, which includes examples of Twitter in citizen journalism:</a:t>
            </a:r>
          </a:p>
          <a:p>
            <a:pPr lvl="1"/>
            <a:r>
              <a:rPr lang="en-US" sz="1400" dirty="0">
                <a:hlinkClick r:id="rId9"/>
              </a:rPr>
              <a:t>http://cis275topics.blogspot.com/2010/09/how-social-media-can-make-history.html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Interview of Twitter co-founders on their backgrounds, Twitter evolution and plans for the future:</a:t>
            </a:r>
          </a:p>
          <a:p>
            <a:pPr lvl="1"/>
            <a:r>
              <a:rPr lang="en-US" sz="1400" dirty="0">
                <a:hlinkClick r:id="rId10"/>
              </a:rPr>
              <a:t>http://cis275topics.blogspot.com/2010/09/evolution-and-impact-of-twitter.html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160713" y="382627"/>
            <a:ext cx="1870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987265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7" r="20171"/>
          <a:stretch/>
        </p:blipFill>
        <p:spPr>
          <a:xfrm>
            <a:off x="7162801" y="567904"/>
            <a:ext cx="3505200" cy="59852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Tie goals to </a:t>
            </a:r>
            <a:r>
              <a:rPr lang="en-US" dirty="0">
                <a:solidFill>
                  <a:srgbClr val="CD3301"/>
                </a:solidFill>
              </a:rPr>
              <a:t>metrics</a:t>
            </a:r>
            <a:r>
              <a:rPr lang="en-US" dirty="0"/>
              <a:t> to measure success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6351"/>
            <a:ext cx="7010400" cy="5662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cap="small" dirty="0">
                <a:solidFill>
                  <a:schemeClr val="bg2">
                    <a:lumMod val="25000"/>
                  </a:schemeClr>
                </a:solidFill>
              </a:rPr>
              <a:t>How Will You Measure Success?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2057400" y="1600200"/>
          <a:ext cx="5334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337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Tools used to </a:t>
            </a:r>
            <a:r>
              <a:rPr lang="en-US" dirty="0">
                <a:solidFill>
                  <a:srgbClr val="CD3301"/>
                </a:solidFill>
              </a:rPr>
              <a:t>track</a:t>
            </a:r>
            <a:r>
              <a:rPr lang="en-US" dirty="0"/>
              <a:t> metrics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6351"/>
            <a:ext cx="7010400" cy="5662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cap="small" dirty="0">
                <a:solidFill>
                  <a:schemeClr val="bg2">
                    <a:lumMod val="25000"/>
                  </a:schemeClr>
                </a:solidFill>
              </a:rPr>
              <a:t>How Will You Measure Success?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1828800" y="1600200"/>
          <a:ext cx="5334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/>
          <p:cNvSpPr/>
          <p:nvPr/>
        </p:nvSpPr>
        <p:spPr>
          <a:xfrm>
            <a:off x="7391400" y="1676400"/>
            <a:ext cx="2743200" cy="2057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Hootsuite</a:t>
            </a:r>
            <a:endParaRPr lang="en-US" dirty="0"/>
          </a:p>
          <a:p>
            <a:pPr algn="ctr"/>
            <a:r>
              <a:rPr lang="en-US" dirty="0"/>
              <a:t>Buffer</a:t>
            </a:r>
          </a:p>
          <a:p>
            <a:pPr algn="ctr"/>
            <a:r>
              <a:rPr lang="en-US" dirty="0" err="1"/>
              <a:t>TrueSocialMetrics</a:t>
            </a:r>
            <a:endParaRPr lang="en-US" dirty="0"/>
          </a:p>
          <a:p>
            <a:pPr algn="ctr"/>
            <a:r>
              <a:rPr lang="en-US" dirty="0"/>
              <a:t>Twitter Lists</a:t>
            </a:r>
          </a:p>
        </p:txBody>
      </p:sp>
      <p:sp>
        <p:nvSpPr>
          <p:cNvPr id="12" name="Oval 11"/>
          <p:cNvSpPr/>
          <p:nvPr/>
        </p:nvSpPr>
        <p:spPr>
          <a:xfrm>
            <a:off x="7384576" y="4114800"/>
            <a:ext cx="2743200" cy="2057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Analytics</a:t>
            </a:r>
          </a:p>
          <a:p>
            <a:pPr algn="ctr"/>
            <a:r>
              <a:rPr lang="en-US" dirty="0" err="1"/>
              <a:t>eCommerce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In-store</a:t>
            </a:r>
          </a:p>
        </p:txBody>
      </p:sp>
    </p:spTree>
    <p:extLst>
      <p:ext uri="{BB962C8B-B14F-4D97-AF65-F5344CB8AC3E}">
        <p14:creationId xmlns:p14="http://schemas.microsoft.com/office/powerpoint/2010/main" val="48926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D3301"/>
                </a:solidFill>
              </a:rPr>
              <a:t>Segment</a:t>
            </a:r>
            <a:r>
              <a:rPr lang="en-US" dirty="0"/>
              <a:t> your audience with Twitter lists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6351"/>
            <a:ext cx="7010400" cy="5662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cap="small" dirty="0">
                <a:solidFill>
                  <a:schemeClr val="bg2">
                    <a:lumMod val="25000"/>
                  </a:schemeClr>
                </a:solidFill>
              </a:rPr>
              <a:t>Who Do You Want to Build a Relationship With?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860550"/>
            <a:ext cx="4801520" cy="376119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/>
        </p:nvGraphicFramePr>
        <p:xfrm>
          <a:off x="1828800" y="1295400"/>
          <a:ext cx="3352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464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>
                <a:solidFill>
                  <a:srgbClr val="CD3301"/>
                </a:solidFill>
              </a:rPr>
              <a:t>great</a:t>
            </a:r>
            <a:r>
              <a:rPr lang="en-US" dirty="0"/>
              <a:t> content to share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6351"/>
            <a:ext cx="7010400" cy="5662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cap="small" dirty="0">
                <a:solidFill>
                  <a:schemeClr val="bg2">
                    <a:lumMod val="25000"/>
                  </a:schemeClr>
                </a:solidFill>
              </a:rPr>
              <a:t>How Will You Build the Relationship?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743200" y="1600200"/>
          <a:ext cx="6705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24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</a:t>
            </a:r>
            <a:r>
              <a:rPr lang="en-US" dirty="0">
                <a:solidFill>
                  <a:srgbClr val="CD3301"/>
                </a:solidFill>
              </a:rPr>
              <a:t> Twitter Chats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6351"/>
            <a:ext cx="7010400" cy="5662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cap="small" dirty="0">
                <a:solidFill>
                  <a:schemeClr val="bg2">
                    <a:lumMod val="25000"/>
                  </a:schemeClr>
                </a:solidFill>
              </a:rPr>
              <a:t>How Will You Build the Relationship?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93"/>
          <a:stretch/>
        </p:blipFill>
        <p:spPr>
          <a:xfrm>
            <a:off x="1740436" y="2530523"/>
            <a:ext cx="4114800" cy="37099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3154408"/>
            <a:ext cx="4133333" cy="19428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2" y="4800601"/>
            <a:ext cx="4095238" cy="17523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97" y="1295400"/>
            <a:ext cx="4311942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403" y="1271195"/>
            <a:ext cx="4104762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6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D3301"/>
                </a:solidFill>
              </a:rPr>
              <a:t>#Hashtags</a:t>
            </a:r>
            <a:r>
              <a:rPr lang="en-US" dirty="0"/>
              <a:t>... use sparingly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6351"/>
            <a:ext cx="7010400" cy="5662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cap="small" dirty="0">
                <a:solidFill>
                  <a:schemeClr val="bg2">
                    <a:lumMod val="25000"/>
                  </a:schemeClr>
                </a:solidFill>
              </a:rPr>
              <a:t>How Will You Build the Relationship?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600200"/>
            <a:ext cx="381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#if #you #hashtag #every #word</a:t>
            </a:r>
          </a:p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#you #will #annoy &amp; #lose #followers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295400"/>
            <a:ext cx="4021430" cy="513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Entity Sets </a:t>
            </a:r>
            <a:r>
              <a:rPr lang="en-US" altLang="en-US" i="1"/>
              <a:t>customer</a:t>
            </a:r>
            <a:r>
              <a:rPr lang="en-US" altLang="en-US"/>
              <a:t> and </a:t>
            </a:r>
            <a:r>
              <a:rPr lang="en-US" altLang="en-US" i="1"/>
              <a:t>loan</a:t>
            </a:r>
            <a:endParaRPr lang="en-US" altLang="en-US"/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" t="7512" r="1233" b="9859"/>
          <a:stretch>
            <a:fillRect/>
          </a:stretch>
        </p:blipFill>
        <p:spPr bwMode="auto">
          <a:xfrm>
            <a:off x="2616200" y="1549400"/>
            <a:ext cx="7023100" cy="44704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2652714" y="850901"/>
            <a:ext cx="65512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/>
              <a:t>customer-id   customer-  customer-  customer-           loan-    amount</a:t>
            </a:r>
            <a:br>
              <a:rPr lang="en-US" altLang="en-US" dirty="0"/>
            </a:br>
            <a:r>
              <a:rPr lang="en-US" altLang="en-US" dirty="0"/>
              <a:t>                          name     street         city                    number</a:t>
            </a:r>
          </a:p>
        </p:txBody>
      </p:sp>
    </p:spTree>
    <p:extLst>
      <p:ext uri="{BB962C8B-B14F-4D97-AF65-F5344CB8AC3E}">
        <p14:creationId xmlns:p14="http://schemas.microsoft.com/office/powerpoint/2010/main" val="3614826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Attributes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7107" y="1347508"/>
            <a:ext cx="7966075" cy="53911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An entity is represented by a set of attributes, that is descriptive properties possessed by all members of an entity set.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</a:t>
            </a:r>
            <a:endParaRPr lang="en-US" altLang="en-US" i="1" dirty="0"/>
          </a:p>
          <a:p>
            <a:pPr>
              <a:lnSpc>
                <a:spcPct val="90000"/>
              </a:lnSpc>
            </a:pPr>
            <a:endParaRPr lang="en-US" altLang="en-US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altLang="en-US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altLang="en-US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tx2"/>
                </a:solidFill>
              </a:rPr>
              <a:t>Domain</a:t>
            </a:r>
            <a:r>
              <a:rPr lang="en-US" altLang="en-US" dirty="0"/>
              <a:t> – the set of permitted values for each attribute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Attribute types: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Simple</a:t>
            </a:r>
            <a:r>
              <a:rPr lang="en-US" altLang="en-US" dirty="0"/>
              <a:t> and </a:t>
            </a:r>
            <a:r>
              <a:rPr lang="en-US" altLang="en-US" i="1" dirty="0"/>
              <a:t>composite</a:t>
            </a:r>
            <a:r>
              <a:rPr lang="en-US" altLang="en-US" dirty="0"/>
              <a:t> attributes.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Single-valued</a:t>
            </a:r>
            <a:r>
              <a:rPr lang="en-US" altLang="en-US" dirty="0"/>
              <a:t> and </a:t>
            </a:r>
            <a:r>
              <a:rPr lang="en-US" altLang="en-US" i="1" dirty="0"/>
              <a:t>multi-valued</a:t>
            </a:r>
            <a:r>
              <a:rPr lang="en-US" altLang="en-US" dirty="0"/>
              <a:t> attributes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E.g. multivalued attribute: </a:t>
            </a:r>
            <a:r>
              <a:rPr lang="en-US" altLang="en-US" i="1" dirty="0"/>
              <a:t>phone-numbers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Derived</a:t>
            </a:r>
            <a:r>
              <a:rPr lang="en-US" altLang="en-US" dirty="0"/>
              <a:t> attributes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Can be computed from other attributes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E.g.  </a:t>
            </a:r>
            <a:r>
              <a:rPr lang="en-US" altLang="en-US" i="1" dirty="0"/>
              <a:t>age</a:t>
            </a:r>
            <a:r>
              <a:rPr lang="en-US" altLang="en-US" dirty="0"/>
              <a:t>, given date of birth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166410" y="2269191"/>
            <a:ext cx="609441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2000" dirty="0"/>
              <a:t>Example: 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2000" dirty="0"/>
              <a:t>	</a:t>
            </a:r>
            <a:r>
              <a:rPr kumimoji="1" lang="en-US" altLang="en-US" sz="2000" i="1" dirty="0"/>
              <a:t>customer = (customer-id, customer-name, 		     customer-street, customer-city)</a:t>
            </a:r>
            <a:br>
              <a:rPr kumimoji="1" lang="en-US" altLang="en-US" sz="2000" i="1" dirty="0"/>
            </a:br>
            <a:r>
              <a:rPr kumimoji="1" lang="en-US" altLang="en-US" sz="2000" i="1" dirty="0"/>
              <a:t>	loan = (loan-number, amount)</a:t>
            </a:r>
          </a:p>
        </p:txBody>
      </p:sp>
    </p:spTree>
    <p:extLst>
      <p:ext uri="{BB962C8B-B14F-4D97-AF65-F5344CB8AC3E}">
        <p14:creationId xmlns:p14="http://schemas.microsoft.com/office/powerpoint/2010/main" val="160526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48870" y="342900"/>
            <a:ext cx="7772400" cy="11049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Database Design Process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40542" y="1638300"/>
            <a:ext cx="8229600" cy="44196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+mj-lt"/>
              </a:rPr>
              <a:t>Requirement collection and analysis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  DB requirements and functional requirements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+mj-lt"/>
              </a:rPr>
              <a:t>Conceptual DB design using a high-level model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 Easier to understand and communicate with others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+mj-lt"/>
              </a:rPr>
              <a:t>Logical DB design (data model mapping)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  Conceptual schema is transformed from a high-level data model into implementation data model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+mj-lt"/>
              </a:rPr>
              <a:t>Physical DB design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   Internal data structures and file organizations for DB are specified</a:t>
            </a:r>
          </a:p>
          <a:p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659261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ER Model Basics (Contd.)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00200" y="3505200"/>
            <a:ext cx="8991600" cy="3200400"/>
          </a:xfrm>
          <a:noFill/>
          <a:ln/>
        </p:spPr>
        <p:txBody>
          <a:bodyPr/>
          <a:lstStyle/>
          <a:p>
            <a:r>
              <a:rPr lang="en-US" altLang="en-US" i="1" u="sng">
                <a:solidFill>
                  <a:schemeClr val="accent2"/>
                </a:solidFill>
              </a:rPr>
              <a:t>Relationship</a:t>
            </a:r>
            <a:r>
              <a:rPr lang="en-US" altLang="en-US">
                <a:solidFill>
                  <a:schemeClr val="accent2"/>
                </a:solidFill>
              </a:rPr>
              <a:t>:  </a:t>
            </a:r>
            <a:r>
              <a:rPr lang="en-US" altLang="en-US"/>
              <a:t>Association among two or more entities.  e.g., Jack works in Pharmacy department.</a:t>
            </a:r>
          </a:p>
          <a:p>
            <a:r>
              <a:rPr lang="en-US" altLang="en-US" i="1" u="sng">
                <a:solidFill>
                  <a:schemeClr val="accent2"/>
                </a:solidFill>
              </a:rPr>
              <a:t>Relationship Set</a:t>
            </a:r>
            <a:r>
              <a:rPr lang="en-US" altLang="en-US">
                <a:solidFill>
                  <a:schemeClr val="accent2"/>
                </a:solidFill>
              </a:rPr>
              <a:t>:  </a:t>
            </a:r>
            <a:r>
              <a:rPr lang="en-US" altLang="en-US"/>
              <a:t>Collection of similar relationships.</a:t>
            </a:r>
          </a:p>
          <a:p>
            <a:pPr lvl="1">
              <a:buSzPct val="75000"/>
            </a:pPr>
            <a:r>
              <a:rPr lang="en-US" altLang="en-US"/>
              <a:t>An n-ary relationship set  R relates n entity sets E1 ... En; each relationship in R involves entities e1 in E1, ..., en in En</a:t>
            </a:r>
          </a:p>
          <a:p>
            <a:pPr lvl="2"/>
            <a:r>
              <a:rPr lang="en-US" altLang="en-US" sz="2400"/>
              <a:t>Same entity set could participate in different relationship sets, or in different “roles” in same set.</a:t>
            </a:r>
          </a:p>
        </p:txBody>
      </p:sp>
      <p:sp>
        <p:nvSpPr>
          <p:cNvPr id="9222" name="Freeform 6"/>
          <p:cNvSpPr>
            <a:spLocks/>
          </p:cNvSpPr>
          <p:nvPr/>
        </p:nvSpPr>
        <p:spPr bwMode="auto">
          <a:xfrm>
            <a:off x="2579688" y="1868489"/>
            <a:ext cx="838200" cy="428625"/>
          </a:xfrm>
          <a:custGeom>
            <a:avLst/>
            <a:gdLst>
              <a:gd name="T0" fmla="*/ 525 w 528"/>
              <a:gd name="T1" fmla="*/ 123 h 270"/>
              <a:gd name="T2" fmla="*/ 517 w 528"/>
              <a:gd name="T3" fmla="*/ 100 h 270"/>
              <a:gd name="T4" fmla="*/ 501 w 528"/>
              <a:gd name="T5" fmla="*/ 78 h 270"/>
              <a:gd name="T6" fmla="*/ 478 w 528"/>
              <a:gd name="T7" fmla="*/ 57 h 270"/>
              <a:gd name="T8" fmla="*/ 449 w 528"/>
              <a:gd name="T9" fmla="*/ 40 h 270"/>
              <a:gd name="T10" fmla="*/ 414 w 528"/>
              <a:gd name="T11" fmla="*/ 24 h 270"/>
              <a:gd name="T12" fmla="*/ 374 w 528"/>
              <a:gd name="T13" fmla="*/ 14 h 270"/>
              <a:gd name="T14" fmla="*/ 331 w 528"/>
              <a:gd name="T15" fmla="*/ 5 h 270"/>
              <a:gd name="T16" fmla="*/ 286 w 528"/>
              <a:gd name="T17" fmla="*/ 1 h 270"/>
              <a:gd name="T18" fmla="*/ 240 w 528"/>
              <a:gd name="T19" fmla="*/ 1 h 270"/>
              <a:gd name="T20" fmla="*/ 195 w 528"/>
              <a:gd name="T21" fmla="*/ 5 h 270"/>
              <a:gd name="T22" fmla="*/ 152 w 528"/>
              <a:gd name="T23" fmla="*/ 14 h 270"/>
              <a:gd name="T24" fmla="*/ 112 w 528"/>
              <a:gd name="T25" fmla="*/ 24 h 270"/>
              <a:gd name="T26" fmla="*/ 77 w 528"/>
              <a:gd name="T27" fmla="*/ 40 h 270"/>
              <a:gd name="T28" fmla="*/ 48 w 528"/>
              <a:gd name="T29" fmla="*/ 57 h 270"/>
              <a:gd name="T30" fmla="*/ 25 w 528"/>
              <a:gd name="T31" fmla="*/ 78 h 270"/>
              <a:gd name="T32" fmla="*/ 9 w 528"/>
              <a:gd name="T33" fmla="*/ 100 h 270"/>
              <a:gd name="T34" fmla="*/ 1 w 528"/>
              <a:gd name="T35" fmla="*/ 123 h 270"/>
              <a:gd name="T36" fmla="*/ 1 w 528"/>
              <a:gd name="T37" fmla="*/ 145 h 270"/>
              <a:gd name="T38" fmla="*/ 9 w 528"/>
              <a:gd name="T39" fmla="*/ 168 h 270"/>
              <a:gd name="T40" fmla="*/ 25 w 528"/>
              <a:gd name="T41" fmla="*/ 190 h 270"/>
              <a:gd name="T42" fmla="*/ 48 w 528"/>
              <a:gd name="T43" fmla="*/ 211 h 270"/>
              <a:gd name="T44" fmla="*/ 77 w 528"/>
              <a:gd name="T45" fmla="*/ 228 h 270"/>
              <a:gd name="T46" fmla="*/ 112 w 528"/>
              <a:gd name="T47" fmla="*/ 244 h 270"/>
              <a:gd name="T48" fmla="*/ 152 w 528"/>
              <a:gd name="T49" fmla="*/ 256 h 270"/>
              <a:gd name="T50" fmla="*/ 195 w 528"/>
              <a:gd name="T51" fmla="*/ 264 h 270"/>
              <a:gd name="T52" fmla="*/ 240 w 528"/>
              <a:gd name="T53" fmla="*/ 267 h 270"/>
              <a:gd name="T54" fmla="*/ 286 w 528"/>
              <a:gd name="T55" fmla="*/ 267 h 270"/>
              <a:gd name="T56" fmla="*/ 331 w 528"/>
              <a:gd name="T57" fmla="*/ 264 h 270"/>
              <a:gd name="T58" fmla="*/ 374 w 528"/>
              <a:gd name="T59" fmla="*/ 256 h 270"/>
              <a:gd name="T60" fmla="*/ 414 w 528"/>
              <a:gd name="T61" fmla="*/ 244 h 270"/>
              <a:gd name="T62" fmla="*/ 449 w 528"/>
              <a:gd name="T63" fmla="*/ 228 h 270"/>
              <a:gd name="T64" fmla="*/ 478 w 528"/>
              <a:gd name="T65" fmla="*/ 211 h 270"/>
              <a:gd name="T66" fmla="*/ 501 w 528"/>
              <a:gd name="T67" fmla="*/ 190 h 270"/>
              <a:gd name="T68" fmla="*/ 517 w 528"/>
              <a:gd name="T69" fmla="*/ 168 h 270"/>
              <a:gd name="T70" fmla="*/ 525 w 528"/>
              <a:gd name="T71" fmla="*/ 14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8" h="270">
                <a:moveTo>
                  <a:pt x="527" y="134"/>
                </a:moveTo>
                <a:lnTo>
                  <a:pt x="525" y="123"/>
                </a:lnTo>
                <a:lnTo>
                  <a:pt x="522" y="111"/>
                </a:lnTo>
                <a:lnTo>
                  <a:pt x="517" y="100"/>
                </a:lnTo>
                <a:lnTo>
                  <a:pt x="510" y="88"/>
                </a:lnTo>
                <a:lnTo>
                  <a:pt x="501" y="78"/>
                </a:lnTo>
                <a:lnTo>
                  <a:pt x="490" y="67"/>
                </a:lnTo>
                <a:lnTo>
                  <a:pt x="478" y="57"/>
                </a:lnTo>
                <a:lnTo>
                  <a:pt x="465" y="48"/>
                </a:lnTo>
                <a:lnTo>
                  <a:pt x="449" y="40"/>
                </a:lnTo>
                <a:lnTo>
                  <a:pt x="433" y="32"/>
                </a:lnTo>
                <a:lnTo>
                  <a:pt x="414" y="24"/>
                </a:lnTo>
                <a:lnTo>
                  <a:pt x="394" y="18"/>
                </a:lnTo>
                <a:lnTo>
                  <a:pt x="374" y="14"/>
                </a:lnTo>
                <a:lnTo>
                  <a:pt x="353" y="8"/>
                </a:lnTo>
                <a:lnTo>
                  <a:pt x="331" y="5"/>
                </a:lnTo>
                <a:lnTo>
                  <a:pt x="309" y="2"/>
                </a:lnTo>
                <a:lnTo>
                  <a:pt x="286" y="1"/>
                </a:lnTo>
                <a:lnTo>
                  <a:pt x="262" y="0"/>
                </a:lnTo>
                <a:lnTo>
                  <a:pt x="240" y="1"/>
                </a:lnTo>
                <a:lnTo>
                  <a:pt x="218" y="2"/>
                </a:lnTo>
                <a:lnTo>
                  <a:pt x="195" y="5"/>
                </a:lnTo>
                <a:lnTo>
                  <a:pt x="173" y="8"/>
                </a:lnTo>
                <a:lnTo>
                  <a:pt x="152" y="14"/>
                </a:lnTo>
                <a:lnTo>
                  <a:pt x="132" y="18"/>
                </a:lnTo>
                <a:lnTo>
                  <a:pt x="112" y="24"/>
                </a:lnTo>
                <a:lnTo>
                  <a:pt x="94" y="32"/>
                </a:lnTo>
                <a:lnTo>
                  <a:pt x="77" y="40"/>
                </a:lnTo>
                <a:lnTo>
                  <a:pt x="62" y="48"/>
                </a:lnTo>
                <a:lnTo>
                  <a:pt x="48" y="57"/>
                </a:lnTo>
                <a:lnTo>
                  <a:pt x="36" y="67"/>
                </a:lnTo>
                <a:lnTo>
                  <a:pt x="25" y="78"/>
                </a:lnTo>
                <a:lnTo>
                  <a:pt x="16" y="88"/>
                </a:lnTo>
                <a:lnTo>
                  <a:pt x="9" y="100"/>
                </a:lnTo>
                <a:lnTo>
                  <a:pt x="4" y="111"/>
                </a:lnTo>
                <a:lnTo>
                  <a:pt x="1" y="123"/>
                </a:lnTo>
                <a:lnTo>
                  <a:pt x="0" y="134"/>
                </a:lnTo>
                <a:lnTo>
                  <a:pt x="1" y="145"/>
                </a:lnTo>
                <a:lnTo>
                  <a:pt x="4" y="158"/>
                </a:lnTo>
                <a:lnTo>
                  <a:pt x="9" y="168"/>
                </a:lnTo>
                <a:lnTo>
                  <a:pt x="16" y="180"/>
                </a:lnTo>
                <a:lnTo>
                  <a:pt x="25" y="190"/>
                </a:lnTo>
                <a:lnTo>
                  <a:pt x="36" y="201"/>
                </a:lnTo>
                <a:lnTo>
                  <a:pt x="48" y="211"/>
                </a:lnTo>
                <a:lnTo>
                  <a:pt x="62" y="220"/>
                </a:lnTo>
                <a:lnTo>
                  <a:pt x="77" y="228"/>
                </a:lnTo>
                <a:lnTo>
                  <a:pt x="94" y="237"/>
                </a:lnTo>
                <a:lnTo>
                  <a:pt x="112" y="244"/>
                </a:lnTo>
                <a:lnTo>
                  <a:pt x="132" y="250"/>
                </a:lnTo>
                <a:lnTo>
                  <a:pt x="152" y="256"/>
                </a:lnTo>
                <a:lnTo>
                  <a:pt x="173" y="260"/>
                </a:lnTo>
                <a:lnTo>
                  <a:pt x="195" y="264"/>
                </a:lnTo>
                <a:lnTo>
                  <a:pt x="218" y="266"/>
                </a:lnTo>
                <a:lnTo>
                  <a:pt x="240" y="267"/>
                </a:lnTo>
                <a:lnTo>
                  <a:pt x="262" y="269"/>
                </a:lnTo>
                <a:lnTo>
                  <a:pt x="286" y="267"/>
                </a:lnTo>
                <a:lnTo>
                  <a:pt x="309" y="266"/>
                </a:lnTo>
                <a:lnTo>
                  <a:pt x="331" y="264"/>
                </a:lnTo>
                <a:lnTo>
                  <a:pt x="353" y="260"/>
                </a:lnTo>
                <a:lnTo>
                  <a:pt x="374" y="256"/>
                </a:lnTo>
                <a:lnTo>
                  <a:pt x="394" y="250"/>
                </a:lnTo>
                <a:lnTo>
                  <a:pt x="414" y="244"/>
                </a:lnTo>
                <a:lnTo>
                  <a:pt x="433" y="237"/>
                </a:lnTo>
                <a:lnTo>
                  <a:pt x="449" y="228"/>
                </a:lnTo>
                <a:lnTo>
                  <a:pt x="465" y="220"/>
                </a:lnTo>
                <a:lnTo>
                  <a:pt x="478" y="211"/>
                </a:lnTo>
                <a:lnTo>
                  <a:pt x="490" y="201"/>
                </a:lnTo>
                <a:lnTo>
                  <a:pt x="501" y="190"/>
                </a:lnTo>
                <a:lnTo>
                  <a:pt x="510" y="180"/>
                </a:lnTo>
                <a:lnTo>
                  <a:pt x="517" y="168"/>
                </a:lnTo>
                <a:lnTo>
                  <a:pt x="522" y="158"/>
                </a:lnTo>
                <a:lnTo>
                  <a:pt x="525" y="145"/>
                </a:lnTo>
                <a:lnTo>
                  <a:pt x="527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Freeform 7"/>
          <p:cNvSpPr>
            <a:spLocks/>
          </p:cNvSpPr>
          <p:nvPr/>
        </p:nvSpPr>
        <p:spPr bwMode="auto">
          <a:xfrm>
            <a:off x="5165725" y="2195514"/>
            <a:ext cx="833438" cy="427037"/>
          </a:xfrm>
          <a:custGeom>
            <a:avLst/>
            <a:gdLst>
              <a:gd name="T0" fmla="*/ 522 w 525"/>
              <a:gd name="T1" fmla="*/ 121 h 269"/>
              <a:gd name="T2" fmla="*/ 515 w 525"/>
              <a:gd name="T3" fmla="*/ 98 h 269"/>
              <a:gd name="T4" fmla="*/ 500 w 525"/>
              <a:gd name="T5" fmla="*/ 77 h 269"/>
              <a:gd name="T6" fmla="*/ 476 w 525"/>
              <a:gd name="T7" fmla="*/ 57 h 269"/>
              <a:gd name="T8" fmla="*/ 446 w 525"/>
              <a:gd name="T9" fmla="*/ 38 h 269"/>
              <a:gd name="T10" fmla="*/ 412 w 525"/>
              <a:gd name="T11" fmla="*/ 24 h 269"/>
              <a:gd name="T12" fmla="*/ 372 w 525"/>
              <a:gd name="T13" fmla="*/ 12 h 269"/>
              <a:gd name="T14" fmla="*/ 329 w 525"/>
              <a:gd name="T15" fmla="*/ 4 h 269"/>
              <a:gd name="T16" fmla="*/ 284 w 525"/>
              <a:gd name="T17" fmla="*/ 0 h 269"/>
              <a:gd name="T18" fmla="*/ 239 w 525"/>
              <a:gd name="T19" fmla="*/ 0 h 269"/>
              <a:gd name="T20" fmla="*/ 194 w 525"/>
              <a:gd name="T21" fmla="*/ 4 h 269"/>
              <a:gd name="T22" fmla="*/ 151 w 525"/>
              <a:gd name="T23" fmla="*/ 12 h 269"/>
              <a:gd name="T24" fmla="*/ 111 w 525"/>
              <a:gd name="T25" fmla="*/ 24 h 269"/>
              <a:gd name="T26" fmla="*/ 76 w 525"/>
              <a:gd name="T27" fmla="*/ 38 h 269"/>
              <a:gd name="T28" fmla="*/ 46 w 525"/>
              <a:gd name="T29" fmla="*/ 57 h 269"/>
              <a:gd name="T30" fmla="*/ 23 w 525"/>
              <a:gd name="T31" fmla="*/ 77 h 269"/>
              <a:gd name="T32" fmla="*/ 8 w 525"/>
              <a:gd name="T33" fmla="*/ 98 h 269"/>
              <a:gd name="T34" fmla="*/ 1 w 525"/>
              <a:gd name="T35" fmla="*/ 121 h 269"/>
              <a:gd name="T36" fmla="*/ 1 w 525"/>
              <a:gd name="T37" fmla="*/ 144 h 269"/>
              <a:gd name="T38" fmla="*/ 8 w 525"/>
              <a:gd name="T39" fmla="*/ 167 h 269"/>
              <a:gd name="T40" fmla="*/ 23 w 525"/>
              <a:gd name="T41" fmla="*/ 190 h 269"/>
              <a:gd name="T42" fmla="*/ 46 w 525"/>
              <a:gd name="T43" fmla="*/ 210 h 269"/>
              <a:gd name="T44" fmla="*/ 76 w 525"/>
              <a:gd name="T45" fmla="*/ 227 h 269"/>
              <a:gd name="T46" fmla="*/ 111 w 525"/>
              <a:gd name="T47" fmla="*/ 243 h 269"/>
              <a:gd name="T48" fmla="*/ 151 w 525"/>
              <a:gd name="T49" fmla="*/ 255 h 269"/>
              <a:gd name="T50" fmla="*/ 194 w 525"/>
              <a:gd name="T51" fmla="*/ 263 h 269"/>
              <a:gd name="T52" fmla="*/ 239 w 525"/>
              <a:gd name="T53" fmla="*/ 268 h 269"/>
              <a:gd name="T54" fmla="*/ 284 w 525"/>
              <a:gd name="T55" fmla="*/ 268 h 269"/>
              <a:gd name="T56" fmla="*/ 329 w 525"/>
              <a:gd name="T57" fmla="*/ 263 h 269"/>
              <a:gd name="T58" fmla="*/ 372 w 525"/>
              <a:gd name="T59" fmla="*/ 255 h 269"/>
              <a:gd name="T60" fmla="*/ 412 w 525"/>
              <a:gd name="T61" fmla="*/ 243 h 269"/>
              <a:gd name="T62" fmla="*/ 446 w 525"/>
              <a:gd name="T63" fmla="*/ 227 h 269"/>
              <a:gd name="T64" fmla="*/ 476 w 525"/>
              <a:gd name="T65" fmla="*/ 210 h 269"/>
              <a:gd name="T66" fmla="*/ 500 w 525"/>
              <a:gd name="T67" fmla="*/ 190 h 269"/>
              <a:gd name="T68" fmla="*/ 515 w 525"/>
              <a:gd name="T69" fmla="*/ 167 h 269"/>
              <a:gd name="T70" fmla="*/ 522 w 525"/>
              <a:gd name="T71" fmla="*/ 14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5" h="269">
                <a:moveTo>
                  <a:pt x="524" y="133"/>
                </a:moveTo>
                <a:lnTo>
                  <a:pt x="522" y="121"/>
                </a:lnTo>
                <a:lnTo>
                  <a:pt x="519" y="110"/>
                </a:lnTo>
                <a:lnTo>
                  <a:pt x="515" y="98"/>
                </a:lnTo>
                <a:lnTo>
                  <a:pt x="507" y="87"/>
                </a:lnTo>
                <a:lnTo>
                  <a:pt x="500" y="77"/>
                </a:lnTo>
                <a:lnTo>
                  <a:pt x="489" y="65"/>
                </a:lnTo>
                <a:lnTo>
                  <a:pt x="476" y="57"/>
                </a:lnTo>
                <a:lnTo>
                  <a:pt x="463" y="47"/>
                </a:lnTo>
                <a:lnTo>
                  <a:pt x="446" y="38"/>
                </a:lnTo>
                <a:lnTo>
                  <a:pt x="430" y="31"/>
                </a:lnTo>
                <a:lnTo>
                  <a:pt x="412" y="24"/>
                </a:lnTo>
                <a:lnTo>
                  <a:pt x="392" y="17"/>
                </a:lnTo>
                <a:lnTo>
                  <a:pt x="372" y="12"/>
                </a:lnTo>
                <a:lnTo>
                  <a:pt x="351" y="8"/>
                </a:lnTo>
                <a:lnTo>
                  <a:pt x="329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1" y="8"/>
                </a:lnTo>
                <a:lnTo>
                  <a:pt x="151" y="12"/>
                </a:lnTo>
                <a:lnTo>
                  <a:pt x="130" y="17"/>
                </a:lnTo>
                <a:lnTo>
                  <a:pt x="111" y="24"/>
                </a:lnTo>
                <a:lnTo>
                  <a:pt x="93" y="31"/>
                </a:lnTo>
                <a:lnTo>
                  <a:pt x="76" y="38"/>
                </a:lnTo>
                <a:lnTo>
                  <a:pt x="60" y="47"/>
                </a:lnTo>
                <a:lnTo>
                  <a:pt x="46" y="57"/>
                </a:lnTo>
                <a:lnTo>
                  <a:pt x="34" y="65"/>
                </a:lnTo>
                <a:lnTo>
                  <a:pt x="23" y="77"/>
                </a:lnTo>
                <a:lnTo>
                  <a:pt x="15" y="87"/>
                </a:lnTo>
                <a:lnTo>
                  <a:pt x="8" y="98"/>
                </a:lnTo>
                <a:lnTo>
                  <a:pt x="3" y="110"/>
                </a:lnTo>
                <a:lnTo>
                  <a:pt x="1" y="121"/>
                </a:lnTo>
                <a:lnTo>
                  <a:pt x="0" y="133"/>
                </a:lnTo>
                <a:lnTo>
                  <a:pt x="1" y="144"/>
                </a:lnTo>
                <a:lnTo>
                  <a:pt x="3" y="157"/>
                </a:lnTo>
                <a:lnTo>
                  <a:pt x="8" y="167"/>
                </a:lnTo>
                <a:lnTo>
                  <a:pt x="15" y="179"/>
                </a:lnTo>
                <a:lnTo>
                  <a:pt x="23" y="190"/>
                </a:lnTo>
                <a:lnTo>
                  <a:pt x="34" y="200"/>
                </a:lnTo>
                <a:lnTo>
                  <a:pt x="46" y="210"/>
                </a:lnTo>
                <a:lnTo>
                  <a:pt x="60" y="219"/>
                </a:lnTo>
                <a:lnTo>
                  <a:pt x="76" y="227"/>
                </a:lnTo>
                <a:lnTo>
                  <a:pt x="93" y="236"/>
                </a:lnTo>
                <a:lnTo>
                  <a:pt x="111" y="243"/>
                </a:lnTo>
                <a:lnTo>
                  <a:pt x="130" y="249"/>
                </a:lnTo>
                <a:lnTo>
                  <a:pt x="151" y="255"/>
                </a:lnTo>
                <a:lnTo>
                  <a:pt x="171" y="259"/>
                </a:lnTo>
                <a:lnTo>
                  <a:pt x="194" y="263"/>
                </a:lnTo>
                <a:lnTo>
                  <a:pt x="216" y="265"/>
                </a:lnTo>
                <a:lnTo>
                  <a:pt x="239" y="268"/>
                </a:lnTo>
                <a:lnTo>
                  <a:pt x="262" y="268"/>
                </a:lnTo>
                <a:lnTo>
                  <a:pt x="284" y="268"/>
                </a:lnTo>
                <a:lnTo>
                  <a:pt x="307" y="265"/>
                </a:lnTo>
                <a:lnTo>
                  <a:pt x="329" y="263"/>
                </a:lnTo>
                <a:lnTo>
                  <a:pt x="351" y="259"/>
                </a:lnTo>
                <a:lnTo>
                  <a:pt x="372" y="255"/>
                </a:lnTo>
                <a:lnTo>
                  <a:pt x="392" y="249"/>
                </a:lnTo>
                <a:lnTo>
                  <a:pt x="412" y="243"/>
                </a:lnTo>
                <a:lnTo>
                  <a:pt x="430" y="236"/>
                </a:lnTo>
                <a:lnTo>
                  <a:pt x="446" y="227"/>
                </a:lnTo>
                <a:lnTo>
                  <a:pt x="463" y="219"/>
                </a:lnTo>
                <a:lnTo>
                  <a:pt x="476" y="210"/>
                </a:lnTo>
                <a:lnTo>
                  <a:pt x="489" y="200"/>
                </a:lnTo>
                <a:lnTo>
                  <a:pt x="500" y="190"/>
                </a:lnTo>
                <a:lnTo>
                  <a:pt x="507" y="179"/>
                </a:lnTo>
                <a:lnTo>
                  <a:pt x="515" y="167"/>
                </a:lnTo>
                <a:lnTo>
                  <a:pt x="519" y="157"/>
                </a:lnTo>
                <a:lnTo>
                  <a:pt x="522" y="144"/>
                </a:lnTo>
                <a:lnTo>
                  <a:pt x="524" y="1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Freeform 8"/>
          <p:cNvSpPr>
            <a:spLocks/>
          </p:cNvSpPr>
          <p:nvPr/>
        </p:nvSpPr>
        <p:spPr bwMode="auto">
          <a:xfrm>
            <a:off x="6697664" y="2195514"/>
            <a:ext cx="833437" cy="427037"/>
          </a:xfrm>
          <a:custGeom>
            <a:avLst/>
            <a:gdLst>
              <a:gd name="T0" fmla="*/ 1 w 525"/>
              <a:gd name="T1" fmla="*/ 144 h 269"/>
              <a:gd name="T2" fmla="*/ 8 w 525"/>
              <a:gd name="T3" fmla="*/ 167 h 269"/>
              <a:gd name="T4" fmla="*/ 25 w 525"/>
              <a:gd name="T5" fmla="*/ 190 h 269"/>
              <a:gd name="T6" fmla="*/ 47 w 525"/>
              <a:gd name="T7" fmla="*/ 210 h 269"/>
              <a:gd name="T8" fmla="*/ 77 w 525"/>
              <a:gd name="T9" fmla="*/ 227 h 269"/>
              <a:gd name="T10" fmla="*/ 111 w 525"/>
              <a:gd name="T11" fmla="*/ 243 h 269"/>
              <a:gd name="T12" fmla="*/ 151 w 525"/>
              <a:gd name="T13" fmla="*/ 255 h 269"/>
              <a:gd name="T14" fmla="*/ 194 w 525"/>
              <a:gd name="T15" fmla="*/ 263 h 269"/>
              <a:gd name="T16" fmla="*/ 239 w 525"/>
              <a:gd name="T17" fmla="*/ 268 h 269"/>
              <a:gd name="T18" fmla="*/ 284 w 525"/>
              <a:gd name="T19" fmla="*/ 268 h 269"/>
              <a:gd name="T20" fmla="*/ 330 w 525"/>
              <a:gd name="T21" fmla="*/ 263 h 269"/>
              <a:gd name="T22" fmla="*/ 372 w 525"/>
              <a:gd name="T23" fmla="*/ 255 h 269"/>
              <a:gd name="T24" fmla="*/ 412 w 525"/>
              <a:gd name="T25" fmla="*/ 243 h 269"/>
              <a:gd name="T26" fmla="*/ 447 w 525"/>
              <a:gd name="T27" fmla="*/ 227 h 269"/>
              <a:gd name="T28" fmla="*/ 477 w 525"/>
              <a:gd name="T29" fmla="*/ 210 h 269"/>
              <a:gd name="T30" fmla="*/ 500 w 525"/>
              <a:gd name="T31" fmla="*/ 190 h 269"/>
              <a:gd name="T32" fmla="*/ 515 w 525"/>
              <a:gd name="T33" fmla="*/ 167 h 269"/>
              <a:gd name="T34" fmla="*/ 522 w 525"/>
              <a:gd name="T35" fmla="*/ 144 h 269"/>
              <a:gd name="T36" fmla="*/ 522 w 525"/>
              <a:gd name="T37" fmla="*/ 121 h 269"/>
              <a:gd name="T38" fmla="*/ 515 w 525"/>
              <a:gd name="T39" fmla="*/ 98 h 269"/>
              <a:gd name="T40" fmla="*/ 500 w 525"/>
              <a:gd name="T41" fmla="*/ 77 h 269"/>
              <a:gd name="T42" fmla="*/ 477 w 525"/>
              <a:gd name="T43" fmla="*/ 55 h 269"/>
              <a:gd name="T44" fmla="*/ 447 w 525"/>
              <a:gd name="T45" fmla="*/ 38 h 269"/>
              <a:gd name="T46" fmla="*/ 412 w 525"/>
              <a:gd name="T47" fmla="*/ 22 h 269"/>
              <a:gd name="T48" fmla="*/ 372 w 525"/>
              <a:gd name="T49" fmla="*/ 12 h 269"/>
              <a:gd name="T50" fmla="*/ 329 w 525"/>
              <a:gd name="T51" fmla="*/ 4 h 269"/>
              <a:gd name="T52" fmla="*/ 284 w 525"/>
              <a:gd name="T53" fmla="*/ 0 h 269"/>
              <a:gd name="T54" fmla="*/ 239 w 525"/>
              <a:gd name="T55" fmla="*/ 0 h 269"/>
              <a:gd name="T56" fmla="*/ 194 w 525"/>
              <a:gd name="T57" fmla="*/ 4 h 269"/>
              <a:gd name="T58" fmla="*/ 151 w 525"/>
              <a:gd name="T59" fmla="*/ 12 h 269"/>
              <a:gd name="T60" fmla="*/ 111 w 525"/>
              <a:gd name="T61" fmla="*/ 24 h 269"/>
              <a:gd name="T62" fmla="*/ 77 w 525"/>
              <a:gd name="T63" fmla="*/ 38 h 269"/>
              <a:gd name="T64" fmla="*/ 47 w 525"/>
              <a:gd name="T65" fmla="*/ 57 h 269"/>
              <a:gd name="T66" fmla="*/ 25 w 525"/>
              <a:gd name="T67" fmla="*/ 77 h 269"/>
              <a:gd name="T68" fmla="*/ 8 w 525"/>
              <a:gd name="T69" fmla="*/ 98 h 269"/>
              <a:gd name="T70" fmla="*/ 1 w 525"/>
              <a:gd name="T71" fmla="*/ 12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5" h="269">
                <a:moveTo>
                  <a:pt x="0" y="134"/>
                </a:moveTo>
                <a:lnTo>
                  <a:pt x="1" y="144"/>
                </a:lnTo>
                <a:lnTo>
                  <a:pt x="4" y="157"/>
                </a:lnTo>
                <a:lnTo>
                  <a:pt x="8" y="167"/>
                </a:lnTo>
                <a:lnTo>
                  <a:pt x="16" y="179"/>
                </a:lnTo>
                <a:lnTo>
                  <a:pt x="25" y="190"/>
                </a:lnTo>
                <a:lnTo>
                  <a:pt x="34" y="200"/>
                </a:lnTo>
                <a:lnTo>
                  <a:pt x="47" y="210"/>
                </a:lnTo>
                <a:lnTo>
                  <a:pt x="61" y="219"/>
                </a:lnTo>
                <a:lnTo>
                  <a:pt x="77" y="227"/>
                </a:lnTo>
                <a:lnTo>
                  <a:pt x="93" y="236"/>
                </a:lnTo>
                <a:lnTo>
                  <a:pt x="111" y="243"/>
                </a:lnTo>
                <a:lnTo>
                  <a:pt x="131" y="249"/>
                </a:lnTo>
                <a:lnTo>
                  <a:pt x="151" y="255"/>
                </a:lnTo>
                <a:lnTo>
                  <a:pt x="172" y="259"/>
                </a:lnTo>
                <a:lnTo>
                  <a:pt x="194" y="263"/>
                </a:lnTo>
                <a:lnTo>
                  <a:pt x="216" y="265"/>
                </a:lnTo>
                <a:lnTo>
                  <a:pt x="239" y="268"/>
                </a:lnTo>
                <a:lnTo>
                  <a:pt x="262" y="268"/>
                </a:lnTo>
                <a:lnTo>
                  <a:pt x="284" y="268"/>
                </a:lnTo>
                <a:lnTo>
                  <a:pt x="307" y="265"/>
                </a:lnTo>
                <a:lnTo>
                  <a:pt x="330" y="263"/>
                </a:lnTo>
                <a:lnTo>
                  <a:pt x="352" y="259"/>
                </a:lnTo>
                <a:lnTo>
                  <a:pt x="372" y="255"/>
                </a:lnTo>
                <a:lnTo>
                  <a:pt x="393" y="249"/>
                </a:lnTo>
                <a:lnTo>
                  <a:pt x="412" y="243"/>
                </a:lnTo>
                <a:lnTo>
                  <a:pt x="430" y="236"/>
                </a:lnTo>
                <a:lnTo>
                  <a:pt x="447" y="227"/>
                </a:lnTo>
                <a:lnTo>
                  <a:pt x="463" y="219"/>
                </a:lnTo>
                <a:lnTo>
                  <a:pt x="477" y="210"/>
                </a:lnTo>
                <a:lnTo>
                  <a:pt x="489" y="200"/>
                </a:lnTo>
                <a:lnTo>
                  <a:pt x="500" y="190"/>
                </a:lnTo>
                <a:lnTo>
                  <a:pt x="508" y="179"/>
                </a:lnTo>
                <a:lnTo>
                  <a:pt x="515" y="167"/>
                </a:lnTo>
                <a:lnTo>
                  <a:pt x="520" y="157"/>
                </a:lnTo>
                <a:lnTo>
                  <a:pt x="522" y="144"/>
                </a:lnTo>
                <a:lnTo>
                  <a:pt x="524" y="133"/>
                </a:lnTo>
                <a:lnTo>
                  <a:pt x="522" y="121"/>
                </a:lnTo>
                <a:lnTo>
                  <a:pt x="520" y="110"/>
                </a:lnTo>
                <a:lnTo>
                  <a:pt x="515" y="98"/>
                </a:lnTo>
                <a:lnTo>
                  <a:pt x="508" y="87"/>
                </a:lnTo>
                <a:lnTo>
                  <a:pt x="500" y="77"/>
                </a:lnTo>
                <a:lnTo>
                  <a:pt x="489" y="65"/>
                </a:lnTo>
                <a:lnTo>
                  <a:pt x="477" y="55"/>
                </a:lnTo>
                <a:lnTo>
                  <a:pt x="463" y="47"/>
                </a:lnTo>
                <a:lnTo>
                  <a:pt x="447" y="38"/>
                </a:lnTo>
                <a:lnTo>
                  <a:pt x="430" y="31"/>
                </a:lnTo>
                <a:lnTo>
                  <a:pt x="412" y="22"/>
                </a:lnTo>
                <a:lnTo>
                  <a:pt x="393" y="17"/>
                </a:lnTo>
                <a:lnTo>
                  <a:pt x="372" y="12"/>
                </a:lnTo>
                <a:lnTo>
                  <a:pt x="352" y="7"/>
                </a:lnTo>
                <a:lnTo>
                  <a:pt x="329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1" y="17"/>
                </a:lnTo>
                <a:lnTo>
                  <a:pt x="111" y="24"/>
                </a:lnTo>
                <a:lnTo>
                  <a:pt x="93" y="31"/>
                </a:lnTo>
                <a:lnTo>
                  <a:pt x="77" y="38"/>
                </a:lnTo>
                <a:lnTo>
                  <a:pt x="61" y="47"/>
                </a:lnTo>
                <a:lnTo>
                  <a:pt x="47" y="57"/>
                </a:lnTo>
                <a:lnTo>
                  <a:pt x="34" y="67"/>
                </a:lnTo>
                <a:lnTo>
                  <a:pt x="25" y="77"/>
                </a:lnTo>
                <a:lnTo>
                  <a:pt x="16" y="87"/>
                </a:lnTo>
                <a:lnTo>
                  <a:pt x="8" y="98"/>
                </a:lnTo>
                <a:lnTo>
                  <a:pt x="4" y="110"/>
                </a:lnTo>
                <a:lnTo>
                  <a:pt x="1" y="121"/>
                </a:lnTo>
                <a:lnTo>
                  <a:pt x="0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Freeform 9"/>
          <p:cNvSpPr>
            <a:spLocks/>
          </p:cNvSpPr>
          <p:nvPr/>
        </p:nvSpPr>
        <p:spPr bwMode="auto">
          <a:xfrm>
            <a:off x="4248150" y="1631950"/>
            <a:ext cx="833438" cy="427038"/>
          </a:xfrm>
          <a:custGeom>
            <a:avLst/>
            <a:gdLst>
              <a:gd name="T0" fmla="*/ 1 w 525"/>
              <a:gd name="T1" fmla="*/ 146 h 269"/>
              <a:gd name="T2" fmla="*/ 8 w 525"/>
              <a:gd name="T3" fmla="*/ 169 h 269"/>
              <a:gd name="T4" fmla="*/ 25 w 525"/>
              <a:gd name="T5" fmla="*/ 190 h 269"/>
              <a:gd name="T6" fmla="*/ 47 w 525"/>
              <a:gd name="T7" fmla="*/ 210 h 269"/>
              <a:gd name="T8" fmla="*/ 77 w 525"/>
              <a:gd name="T9" fmla="*/ 229 h 269"/>
              <a:gd name="T10" fmla="*/ 111 w 525"/>
              <a:gd name="T11" fmla="*/ 243 h 269"/>
              <a:gd name="T12" fmla="*/ 151 w 525"/>
              <a:gd name="T13" fmla="*/ 256 h 269"/>
              <a:gd name="T14" fmla="*/ 194 w 525"/>
              <a:gd name="T15" fmla="*/ 263 h 269"/>
              <a:gd name="T16" fmla="*/ 239 w 525"/>
              <a:gd name="T17" fmla="*/ 268 h 269"/>
              <a:gd name="T18" fmla="*/ 284 w 525"/>
              <a:gd name="T19" fmla="*/ 268 h 269"/>
              <a:gd name="T20" fmla="*/ 330 w 525"/>
              <a:gd name="T21" fmla="*/ 263 h 269"/>
              <a:gd name="T22" fmla="*/ 372 w 525"/>
              <a:gd name="T23" fmla="*/ 255 h 269"/>
              <a:gd name="T24" fmla="*/ 413 w 525"/>
              <a:gd name="T25" fmla="*/ 243 h 269"/>
              <a:gd name="T26" fmla="*/ 447 w 525"/>
              <a:gd name="T27" fmla="*/ 227 h 269"/>
              <a:gd name="T28" fmla="*/ 477 w 525"/>
              <a:gd name="T29" fmla="*/ 210 h 269"/>
              <a:gd name="T30" fmla="*/ 500 w 525"/>
              <a:gd name="T31" fmla="*/ 190 h 269"/>
              <a:gd name="T32" fmla="*/ 515 w 525"/>
              <a:gd name="T33" fmla="*/ 169 h 269"/>
              <a:gd name="T34" fmla="*/ 524 w 525"/>
              <a:gd name="T35" fmla="*/ 146 h 269"/>
              <a:gd name="T36" fmla="*/ 524 w 525"/>
              <a:gd name="T37" fmla="*/ 121 h 269"/>
              <a:gd name="T38" fmla="*/ 515 w 525"/>
              <a:gd name="T39" fmla="*/ 98 h 269"/>
              <a:gd name="T40" fmla="*/ 500 w 525"/>
              <a:gd name="T41" fmla="*/ 77 h 269"/>
              <a:gd name="T42" fmla="*/ 477 w 525"/>
              <a:gd name="T43" fmla="*/ 57 h 269"/>
              <a:gd name="T44" fmla="*/ 447 w 525"/>
              <a:gd name="T45" fmla="*/ 38 h 269"/>
              <a:gd name="T46" fmla="*/ 413 w 525"/>
              <a:gd name="T47" fmla="*/ 24 h 269"/>
              <a:gd name="T48" fmla="*/ 372 w 525"/>
              <a:gd name="T49" fmla="*/ 12 h 269"/>
              <a:gd name="T50" fmla="*/ 330 w 525"/>
              <a:gd name="T51" fmla="*/ 4 h 269"/>
              <a:gd name="T52" fmla="*/ 284 w 525"/>
              <a:gd name="T53" fmla="*/ 0 h 269"/>
              <a:gd name="T54" fmla="*/ 239 w 525"/>
              <a:gd name="T55" fmla="*/ 0 h 269"/>
              <a:gd name="T56" fmla="*/ 194 w 525"/>
              <a:gd name="T57" fmla="*/ 4 h 269"/>
              <a:gd name="T58" fmla="*/ 151 w 525"/>
              <a:gd name="T59" fmla="*/ 12 h 269"/>
              <a:gd name="T60" fmla="*/ 111 w 525"/>
              <a:gd name="T61" fmla="*/ 24 h 269"/>
              <a:gd name="T62" fmla="*/ 77 w 525"/>
              <a:gd name="T63" fmla="*/ 38 h 269"/>
              <a:gd name="T64" fmla="*/ 47 w 525"/>
              <a:gd name="T65" fmla="*/ 57 h 269"/>
              <a:gd name="T66" fmla="*/ 25 w 525"/>
              <a:gd name="T67" fmla="*/ 77 h 269"/>
              <a:gd name="T68" fmla="*/ 8 w 525"/>
              <a:gd name="T69" fmla="*/ 98 h 269"/>
              <a:gd name="T70" fmla="*/ 1 w 525"/>
              <a:gd name="T71" fmla="*/ 12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5" h="269">
                <a:moveTo>
                  <a:pt x="0" y="134"/>
                </a:moveTo>
                <a:lnTo>
                  <a:pt x="1" y="146"/>
                </a:lnTo>
                <a:lnTo>
                  <a:pt x="4" y="157"/>
                </a:lnTo>
                <a:lnTo>
                  <a:pt x="8" y="169"/>
                </a:lnTo>
                <a:lnTo>
                  <a:pt x="16" y="180"/>
                </a:lnTo>
                <a:lnTo>
                  <a:pt x="25" y="190"/>
                </a:lnTo>
                <a:lnTo>
                  <a:pt x="35" y="200"/>
                </a:lnTo>
                <a:lnTo>
                  <a:pt x="47" y="210"/>
                </a:lnTo>
                <a:lnTo>
                  <a:pt x="60" y="220"/>
                </a:lnTo>
                <a:lnTo>
                  <a:pt x="77" y="229"/>
                </a:lnTo>
                <a:lnTo>
                  <a:pt x="93" y="236"/>
                </a:lnTo>
                <a:lnTo>
                  <a:pt x="111" y="243"/>
                </a:lnTo>
                <a:lnTo>
                  <a:pt x="131" y="250"/>
                </a:lnTo>
                <a:lnTo>
                  <a:pt x="151" y="256"/>
                </a:lnTo>
                <a:lnTo>
                  <a:pt x="172" y="260"/>
                </a:lnTo>
                <a:lnTo>
                  <a:pt x="194" y="263"/>
                </a:lnTo>
                <a:lnTo>
                  <a:pt x="216" y="266"/>
                </a:lnTo>
                <a:lnTo>
                  <a:pt x="239" y="268"/>
                </a:lnTo>
                <a:lnTo>
                  <a:pt x="263" y="268"/>
                </a:lnTo>
                <a:lnTo>
                  <a:pt x="284" y="268"/>
                </a:lnTo>
                <a:lnTo>
                  <a:pt x="307" y="265"/>
                </a:lnTo>
                <a:lnTo>
                  <a:pt x="330" y="263"/>
                </a:lnTo>
                <a:lnTo>
                  <a:pt x="352" y="260"/>
                </a:lnTo>
                <a:lnTo>
                  <a:pt x="372" y="255"/>
                </a:lnTo>
                <a:lnTo>
                  <a:pt x="393" y="250"/>
                </a:lnTo>
                <a:lnTo>
                  <a:pt x="413" y="243"/>
                </a:lnTo>
                <a:lnTo>
                  <a:pt x="430" y="236"/>
                </a:lnTo>
                <a:lnTo>
                  <a:pt x="447" y="227"/>
                </a:lnTo>
                <a:lnTo>
                  <a:pt x="463" y="219"/>
                </a:lnTo>
                <a:lnTo>
                  <a:pt x="477" y="210"/>
                </a:lnTo>
                <a:lnTo>
                  <a:pt x="489" y="200"/>
                </a:lnTo>
                <a:lnTo>
                  <a:pt x="500" y="190"/>
                </a:lnTo>
                <a:lnTo>
                  <a:pt x="508" y="180"/>
                </a:lnTo>
                <a:lnTo>
                  <a:pt x="515" y="169"/>
                </a:lnTo>
                <a:lnTo>
                  <a:pt x="520" y="157"/>
                </a:lnTo>
                <a:lnTo>
                  <a:pt x="524" y="146"/>
                </a:lnTo>
                <a:lnTo>
                  <a:pt x="524" y="134"/>
                </a:lnTo>
                <a:lnTo>
                  <a:pt x="524" y="121"/>
                </a:lnTo>
                <a:lnTo>
                  <a:pt x="520" y="110"/>
                </a:lnTo>
                <a:lnTo>
                  <a:pt x="515" y="98"/>
                </a:lnTo>
                <a:lnTo>
                  <a:pt x="508" y="87"/>
                </a:lnTo>
                <a:lnTo>
                  <a:pt x="500" y="77"/>
                </a:lnTo>
                <a:lnTo>
                  <a:pt x="489" y="67"/>
                </a:lnTo>
                <a:lnTo>
                  <a:pt x="477" y="57"/>
                </a:lnTo>
                <a:lnTo>
                  <a:pt x="463" y="47"/>
                </a:lnTo>
                <a:lnTo>
                  <a:pt x="447" y="38"/>
                </a:lnTo>
                <a:lnTo>
                  <a:pt x="430" y="31"/>
                </a:lnTo>
                <a:lnTo>
                  <a:pt x="413" y="24"/>
                </a:lnTo>
                <a:lnTo>
                  <a:pt x="393" y="18"/>
                </a:lnTo>
                <a:lnTo>
                  <a:pt x="372" y="12"/>
                </a:lnTo>
                <a:lnTo>
                  <a:pt x="352" y="8"/>
                </a:lnTo>
                <a:lnTo>
                  <a:pt x="330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0" y="18"/>
                </a:lnTo>
                <a:lnTo>
                  <a:pt x="111" y="24"/>
                </a:lnTo>
                <a:lnTo>
                  <a:pt x="93" y="31"/>
                </a:lnTo>
                <a:lnTo>
                  <a:pt x="77" y="38"/>
                </a:lnTo>
                <a:lnTo>
                  <a:pt x="60" y="47"/>
                </a:lnTo>
                <a:lnTo>
                  <a:pt x="47" y="57"/>
                </a:lnTo>
                <a:lnTo>
                  <a:pt x="34" y="67"/>
                </a:lnTo>
                <a:lnTo>
                  <a:pt x="25" y="77"/>
                </a:lnTo>
                <a:lnTo>
                  <a:pt x="16" y="87"/>
                </a:lnTo>
                <a:lnTo>
                  <a:pt x="8" y="98"/>
                </a:lnTo>
                <a:lnTo>
                  <a:pt x="4" y="111"/>
                </a:lnTo>
                <a:lnTo>
                  <a:pt x="1" y="121"/>
                </a:lnTo>
                <a:lnTo>
                  <a:pt x="0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Freeform 10"/>
          <p:cNvSpPr>
            <a:spLocks/>
          </p:cNvSpPr>
          <p:nvPr/>
        </p:nvSpPr>
        <p:spPr bwMode="auto">
          <a:xfrm>
            <a:off x="1830389" y="2182814"/>
            <a:ext cx="835025" cy="428625"/>
          </a:xfrm>
          <a:custGeom>
            <a:avLst/>
            <a:gdLst>
              <a:gd name="T0" fmla="*/ 523 w 526"/>
              <a:gd name="T1" fmla="*/ 123 h 270"/>
              <a:gd name="T2" fmla="*/ 516 w 526"/>
              <a:gd name="T3" fmla="*/ 100 h 270"/>
              <a:gd name="T4" fmla="*/ 500 w 526"/>
              <a:gd name="T5" fmla="*/ 77 h 270"/>
              <a:gd name="T6" fmla="*/ 477 w 526"/>
              <a:gd name="T7" fmla="*/ 57 h 270"/>
              <a:gd name="T8" fmla="*/ 447 w 526"/>
              <a:gd name="T9" fmla="*/ 40 h 270"/>
              <a:gd name="T10" fmla="*/ 413 w 526"/>
              <a:gd name="T11" fmla="*/ 24 h 270"/>
              <a:gd name="T12" fmla="*/ 373 w 526"/>
              <a:gd name="T13" fmla="*/ 12 h 270"/>
              <a:gd name="T14" fmla="*/ 330 w 526"/>
              <a:gd name="T15" fmla="*/ 4 h 270"/>
              <a:gd name="T16" fmla="*/ 284 w 526"/>
              <a:gd name="T17" fmla="*/ 1 h 270"/>
              <a:gd name="T18" fmla="*/ 240 w 526"/>
              <a:gd name="T19" fmla="*/ 1 h 270"/>
              <a:gd name="T20" fmla="*/ 194 w 526"/>
              <a:gd name="T21" fmla="*/ 4 h 270"/>
              <a:gd name="T22" fmla="*/ 151 w 526"/>
              <a:gd name="T23" fmla="*/ 12 h 270"/>
              <a:gd name="T24" fmla="*/ 111 w 526"/>
              <a:gd name="T25" fmla="*/ 24 h 270"/>
              <a:gd name="T26" fmla="*/ 77 w 526"/>
              <a:gd name="T27" fmla="*/ 40 h 270"/>
              <a:gd name="T28" fmla="*/ 47 w 526"/>
              <a:gd name="T29" fmla="*/ 57 h 270"/>
              <a:gd name="T30" fmla="*/ 25 w 526"/>
              <a:gd name="T31" fmla="*/ 77 h 270"/>
              <a:gd name="T32" fmla="*/ 8 w 526"/>
              <a:gd name="T33" fmla="*/ 100 h 270"/>
              <a:gd name="T34" fmla="*/ 1 w 526"/>
              <a:gd name="T35" fmla="*/ 123 h 270"/>
              <a:gd name="T36" fmla="*/ 1 w 526"/>
              <a:gd name="T37" fmla="*/ 145 h 270"/>
              <a:gd name="T38" fmla="*/ 8 w 526"/>
              <a:gd name="T39" fmla="*/ 168 h 270"/>
              <a:gd name="T40" fmla="*/ 25 w 526"/>
              <a:gd name="T41" fmla="*/ 190 h 270"/>
              <a:gd name="T42" fmla="*/ 47 w 526"/>
              <a:gd name="T43" fmla="*/ 211 h 270"/>
              <a:gd name="T44" fmla="*/ 77 w 526"/>
              <a:gd name="T45" fmla="*/ 228 h 270"/>
              <a:gd name="T46" fmla="*/ 111 w 526"/>
              <a:gd name="T47" fmla="*/ 244 h 270"/>
              <a:gd name="T48" fmla="*/ 151 w 526"/>
              <a:gd name="T49" fmla="*/ 254 h 270"/>
              <a:gd name="T50" fmla="*/ 194 w 526"/>
              <a:gd name="T51" fmla="*/ 263 h 270"/>
              <a:gd name="T52" fmla="*/ 240 w 526"/>
              <a:gd name="T53" fmla="*/ 267 h 270"/>
              <a:gd name="T54" fmla="*/ 284 w 526"/>
              <a:gd name="T55" fmla="*/ 267 h 270"/>
              <a:gd name="T56" fmla="*/ 330 w 526"/>
              <a:gd name="T57" fmla="*/ 263 h 270"/>
              <a:gd name="T58" fmla="*/ 373 w 526"/>
              <a:gd name="T59" fmla="*/ 254 h 270"/>
              <a:gd name="T60" fmla="*/ 413 w 526"/>
              <a:gd name="T61" fmla="*/ 244 h 270"/>
              <a:gd name="T62" fmla="*/ 447 w 526"/>
              <a:gd name="T63" fmla="*/ 228 h 270"/>
              <a:gd name="T64" fmla="*/ 477 w 526"/>
              <a:gd name="T65" fmla="*/ 211 h 270"/>
              <a:gd name="T66" fmla="*/ 500 w 526"/>
              <a:gd name="T67" fmla="*/ 190 h 270"/>
              <a:gd name="T68" fmla="*/ 516 w 526"/>
              <a:gd name="T69" fmla="*/ 168 h 270"/>
              <a:gd name="T70" fmla="*/ 523 w 526"/>
              <a:gd name="T71" fmla="*/ 14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70">
                <a:moveTo>
                  <a:pt x="525" y="134"/>
                </a:moveTo>
                <a:lnTo>
                  <a:pt x="523" y="123"/>
                </a:lnTo>
                <a:lnTo>
                  <a:pt x="520" y="110"/>
                </a:lnTo>
                <a:lnTo>
                  <a:pt x="516" y="100"/>
                </a:lnTo>
                <a:lnTo>
                  <a:pt x="508" y="88"/>
                </a:lnTo>
                <a:lnTo>
                  <a:pt x="500" y="77"/>
                </a:lnTo>
                <a:lnTo>
                  <a:pt x="489" y="67"/>
                </a:lnTo>
                <a:lnTo>
                  <a:pt x="477" y="57"/>
                </a:lnTo>
                <a:lnTo>
                  <a:pt x="463" y="48"/>
                </a:lnTo>
                <a:lnTo>
                  <a:pt x="447" y="40"/>
                </a:lnTo>
                <a:lnTo>
                  <a:pt x="431" y="31"/>
                </a:lnTo>
                <a:lnTo>
                  <a:pt x="413" y="24"/>
                </a:lnTo>
                <a:lnTo>
                  <a:pt x="393" y="18"/>
                </a:lnTo>
                <a:lnTo>
                  <a:pt x="373" y="12"/>
                </a:lnTo>
                <a:lnTo>
                  <a:pt x="352" y="8"/>
                </a:lnTo>
                <a:lnTo>
                  <a:pt x="330" y="4"/>
                </a:lnTo>
                <a:lnTo>
                  <a:pt x="307" y="2"/>
                </a:lnTo>
                <a:lnTo>
                  <a:pt x="284" y="1"/>
                </a:lnTo>
                <a:lnTo>
                  <a:pt x="261" y="0"/>
                </a:lnTo>
                <a:lnTo>
                  <a:pt x="240" y="1"/>
                </a:lnTo>
                <a:lnTo>
                  <a:pt x="217" y="2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1" y="18"/>
                </a:lnTo>
                <a:lnTo>
                  <a:pt x="111" y="24"/>
                </a:lnTo>
                <a:lnTo>
                  <a:pt x="94" y="31"/>
                </a:lnTo>
                <a:lnTo>
                  <a:pt x="77" y="40"/>
                </a:lnTo>
                <a:lnTo>
                  <a:pt x="61" y="48"/>
                </a:lnTo>
                <a:lnTo>
                  <a:pt x="47" y="57"/>
                </a:lnTo>
                <a:lnTo>
                  <a:pt x="35" y="67"/>
                </a:lnTo>
                <a:lnTo>
                  <a:pt x="25" y="77"/>
                </a:lnTo>
                <a:lnTo>
                  <a:pt x="16" y="88"/>
                </a:lnTo>
                <a:lnTo>
                  <a:pt x="8" y="100"/>
                </a:lnTo>
                <a:lnTo>
                  <a:pt x="4" y="110"/>
                </a:lnTo>
                <a:lnTo>
                  <a:pt x="1" y="123"/>
                </a:lnTo>
                <a:lnTo>
                  <a:pt x="0" y="134"/>
                </a:lnTo>
                <a:lnTo>
                  <a:pt x="1" y="145"/>
                </a:lnTo>
                <a:lnTo>
                  <a:pt x="4" y="157"/>
                </a:lnTo>
                <a:lnTo>
                  <a:pt x="8" y="168"/>
                </a:lnTo>
                <a:lnTo>
                  <a:pt x="16" y="180"/>
                </a:lnTo>
                <a:lnTo>
                  <a:pt x="25" y="190"/>
                </a:lnTo>
                <a:lnTo>
                  <a:pt x="35" y="201"/>
                </a:lnTo>
                <a:lnTo>
                  <a:pt x="47" y="211"/>
                </a:lnTo>
                <a:lnTo>
                  <a:pt x="61" y="220"/>
                </a:lnTo>
                <a:lnTo>
                  <a:pt x="77" y="228"/>
                </a:lnTo>
                <a:lnTo>
                  <a:pt x="94" y="236"/>
                </a:lnTo>
                <a:lnTo>
                  <a:pt x="111" y="244"/>
                </a:lnTo>
                <a:lnTo>
                  <a:pt x="131" y="250"/>
                </a:lnTo>
                <a:lnTo>
                  <a:pt x="151" y="254"/>
                </a:lnTo>
                <a:lnTo>
                  <a:pt x="172" y="260"/>
                </a:lnTo>
                <a:lnTo>
                  <a:pt x="194" y="263"/>
                </a:lnTo>
                <a:lnTo>
                  <a:pt x="217" y="266"/>
                </a:lnTo>
                <a:lnTo>
                  <a:pt x="240" y="267"/>
                </a:lnTo>
                <a:lnTo>
                  <a:pt x="261" y="269"/>
                </a:lnTo>
                <a:lnTo>
                  <a:pt x="284" y="267"/>
                </a:lnTo>
                <a:lnTo>
                  <a:pt x="307" y="266"/>
                </a:lnTo>
                <a:lnTo>
                  <a:pt x="330" y="263"/>
                </a:lnTo>
                <a:lnTo>
                  <a:pt x="352" y="260"/>
                </a:lnTo>
                <a:lnTo>
                  <a:pt x="373" y="254"/>
                </a:lnTo>
                <a:lnTo>
                  <a:pt x="393" y="250"/>
                </a:lnTo>
                <a:lnTo>
                  <a:pt x="413" y="244"/>
                </a:lnTo>
                <a:lnTo>
                  <a:pt x="431" y="236"/>
                </a:lnTo>
                <a:lnTo>
                  <a:pt x="447" y="228"/>
                </a:lnTo>
                <a:lnTo>
                  <a:pt x="463" y="220"/>
                </a:lnTo>
                <a:lnTo>
                  <a:pt x="477" y="211"/>
                </a:lnTo>
                <a:lnTo>
                  <a:pt x="489" y="201"/>
                </a:lnTo>
                <a:lnTo>
                  <a:pt x="500" y="190"/>
                </a:lnTo>
                <a:lnTo>
                  <a:pt x="508" y="180"/>
                </a:lnTo>
                <a:lnTo>
                  <a:pt x="516" y="168"/>
                </a:lnTo>
                <a:lnTo>
                  <a:pt x="520" y="157"/>
                </a:lnTo>
                <a:lnTo>
                  <a:pt x="523" y="145"/>
                </a:lnTo>
                <a:lnTo>
                  <a:pt x="525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Freeform 11"/>
          <p:cNvSpPr>
            <a:spLocks/>
          </p:cNvSpPr>
          <p:nvPr/>
        </p:nvSpPr>
        <p:spPr bwMode="auto">
          <a:xfrm>
            <a:off x="3363914" y="2182814"/>
            <a:ext cx="833437" cy="428625"/>
          </a:xfrm>
          <a:custGeom>
            <a:avLst/>
            <a:gdLst>
              <a:gd name="T0" fmla="*/ 1 w 525"/>
              <a:gd name="T1" fmla="*/ 145 h 270"/>
              <a:gd name="T2" fmla="*/ 8 w 525"/>
              <a:gd name="T3" fmla="*/ 168 h 270"/>
              <a:gd name="T4" fmla="*/ 23 w 525"/>
              <a:gd name="T5" fmla="*/ 190 h 270"/>
              <a:gd name="T6" fmla="*/ 46 w 525"/>
              <a:gd name="T7" fmla="*/ 211 h 270"/>
              <a:gd name="T8" fmla="*/ 76 w 525"/>
              <a:gd name="T9" fmla="*/ 228 h 270"/>
              <a:gd name="T10" fmla="*/ 111 w 525"/>
              <a:gd name="T11" fmla="*/ 244 h 270"/>
              <a:gd name="T12" fmla="*/ 151 w 525"/>
              <a:gd name="T13" fmla="*/ 254 h 270"/>
              <a:gd name="T14" fmla="*/ 194 w 525"/>
              <a:gd name="T15" fmla="*/ 263 h 270"/>
              <a:gd name="T16" fmla="*/ 239 w 525"/>
              <a:gd name="T17" fmla="*/ 267 h 270"/>
              <a:gd name="T18" fmla="*/ 284 w 525"/>
              <a:gd name="T19" fmla="*/ 267 h 270"/>
              <a:gd name="T20" fmla="*/ 329 w 525"/>
              <a:gd name="T21" fmla="*/ 263 h 270"/>
              <a:gd name="T22" fmla="*/ 372 w 525"/>
              <a:gd name="T23" fmla="*/ 254 h 270"/>
              <a:gd name="T24" fmla="*/ 412 w 525"/>
              <a:gd name="T25" fmla="*/ 243 h 270"/>
              <a:gd name="T26" fmla="*/ 446 w 525"/>
              <a:gd name="T27" fmla="*/ 228 h 270"/>
              <a:gd name="T28" fmla="*/ 476 w 525"/>
              <a:gd name="T29" fmla="*/ 210 h 270"/>
              <a:gd name="T30" fmla="*/ 498 w 525"/>
              <a:gd name="T31" fmla="*/ 190 h 270"/>
              <a:gd name="T32" fmla="*/ 515 w 525"/>
              <a:gd name="T33" fmla="*/ 168 h 270"/>
              <a:gd name="T34" fmla="*/ 522 w 525"/>
              <a:gd name="T35" fmla="*/ 145 h 270"/>
              <a:gd name="T36" fmla="*/ 522 w 525"/>
              <a:gd name="T37" fmla="*/ 123 h 270"/>
              <a:gd name="T38" fmla="*/ 515 w 525"/>
              <a:gd name="T39" fmla="*/ 100 h 270"/>
              <a:gd name="T40" fmla="*/ 498 w 525"/>
              <a:gd name="T41" fmla="*/ 77 h 270"/>
              <a:gd name="T42" fmla="*/ 476 w 525"/>
              <a:gd name="T43" fmla="*/ 57 h 270"/>
              <a:gd name="T44" fmla="*/ 446 w 525"/>
              <a:gd name="T45" fmla="*/ 40 h 270"/>
              <a:gd name="T46" fmla="*/ 412 w 525"/>
              <a:gd name="T47" fmla="*/ 24 h 270"/>
              <a:gd name="T48" fmla="*/ 372 w 525"/>
              <a:gd name="T49" fmla="*/ 12 h 270"/>
              <a:gd name="T50" fmla="*/ 329 w 525"/>
              <a:gd name="T51" fmla="*/ 4 h 270"/>
              <a:gd name="T52" fmla="*/ 284 w 525"/>
              <a:gd name="T53" fmla="*/ 1 h 270"/>
              <a:gd name="T54" fmla="*/ 239 w 525"/>
              <a:gd name="T55" fmla="*/ 1 h 270"/>
              <a:gd name="T56" fmla="*/ 193 w 525"/>
              <a:gd name="T57" fmla="*/ 4 h 270"/>
              <a:gd name="T58" fmla="*/ 151 w 525"/>
              <a:gd name="T59" fmla="*/ 12 h 270"/>
              <a:gd name="T60" fmla="*/ 111 w 525"/>
              <a:gd name="T61" fmla="*/ 24 h 270"/>
              <a:gd name="T62" fmla="*/ 76 w 525"/>
              <a:gd name="T63" fmla="*/ 40 h 270"/>
              <a:gd name="T64" fmla="*/ 46 w 525"/>
              <a:gd name="T65" fmla="*/ 57 h 270"/>
              <a:gd name="T66" fmla="*/ 23 w 525"/>
              <a:gd name="T67" fmla="*/ 77 h 270"/>
              <a:gd name="T68" fmla="*/ 8 w 525"/>
              <a:gd name="T69" fmla="*/ 100 h 270"/>
              <a:gd name="T70" fmla="*/ 1 w 525"/>
              <a:gd name="T71" fmla="*/ 123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5" h="270">
                <a:moveTo>
                  <a:pt x="0" y="134"/>
                </a:moveTo>
                <a:lnTo>
                  <a:pt x="1" y="145"/>
                </a:lnTo>
                <a:lnTo>
                  <a:pt x="3" y="157"/>
                </a:lnTo>
                <a:lnTo>
                  <a:pt x="8" y="168"/>
                </a:lnTo>
                <a:lnTo>
                  <a:pt x="15" y="180"/>
                </a:lnTo>
                <a:lnTo>
                  <a:pt x="23" y="190"/>
                </a:lnTo>
                <a:lnTo>
                  <a:pt x="34" y="201"/>
                </a:lnTo>
                <a:lnTo>
                  <a:pt x="46" y="211"/>
                </a:lnTo>
                <a:lnTo>
                  <a:pt x="60" y="220"/>
                </a:lnTo>
                <a:lnTo>
                  <a:pt x="76" y="228"/>
                </a:lnTo>
                <a:lnTo>
                  <a:pt x="93" y="236"/>
                </a:lnTo>
                <a:lnTo>
                  <a:pt x="111" y="244"/>
                </a:lnTo>
                <a:lnTo>
                  <a:pt x="130" y="250"/>
                </a:lnTo>
                <a:lnTo>
                  <a:pt x="151" y="254"/>
                </a:lnTo>
                <a:lnTo>
                  <a:pt x="171" y="260"/>
                </a:lnTo>
                <a:lnTo>
                  <a:pt x="194" y="263"/>
                </a:lnTo>
                <a:lnTo>
                  <a:pt x="216" y="266"/>
                </a:lnTo>
                <a:lnTo>
                  <a:pt x="239" y="267"/>
                </a:lnTo>
                <a:lnTo>
                  <a:pt x="262" y="269"/>
                </a:lnTo>
                <a:lnTo>
                  <a:pt x="284" y="267"/>
                </a:lnTo>
                <a:lnTo>
                  <a:pt x="307" y="266"/>
                </a:lnTo>
                <a:lnTo>
                  <a:pt x="329" y="263"/>
                </a:lnTo>
                <a:lnTo>
                  <a:pt x="351" y="260"/>
                </a:lnTo>
                <a:lnTo>
                  <a:pt x="372" y="254"/>
                </a:lnTo>
                <a:lnTo>
                  <a:pt x="392" y="250"/>
                </a:lnTo>
                <a:lnTo>
                  <a:pt x="412" y="243"/>
                </a:lnTo>
                <a:lnTo>
                  <a:pt x="430" y="236"/>
                </a:lnTo>
                <a:lnTo>
                  <a:pt x="446" y="228"/>
                </a:lnTo>
                <a:lnTo>
                  <a:pt x="462" y="220"/>
                </a:lnTo>
                <a:lnTo>
                  <a:pt x="476" y="210"/>
                </a:lnTo>
                <a:lnTo>
                  <a:pt x="489" y="201"/>
                </a:lnTo>
                <a:lnTo>
                  <a:pt x="498" y="190"/>
                </a:lnTo>
                <a:lnTo>
                  <a:pt x="507" y="180"/>
                </a:lnTo>
                <a:lnTo>
                  <a:pt x="515" y="168"/>
                </a:lnTo>
                <a:lnTo>
                  <a:pt x="519" y="157"/>
                </a:lnTo>
                <a:lnTo>
                  <a:pt x="522" y="145"/>
                </a:lnTo>
                <a:lnTo>
                  <a:pt x="524" y="134"/>
                </a:lnTo>
                <a:lnTo>
                  <a:pt x="522" y="123"/>
                </a:lnTo>
                <a:lnTo>
                  <a:pt x="519" y="110"/>
                </a:lnTo>
                <a:lnTo>
                  <a:pt x="515" y="100"/>
                </a:lnTo>
                <a:lnTo>
                  <a:pt x="507" y="88"/>
                </a:lnTo>
                <a:lnTo>
                  <a:pt x="498" y="77"/>
                </a:lnTo>
                <a:lnTo>
                  <a:pt x="489" y="67"/>
                </a:lnTo>
                <a:lnTo>
                  <a:pt x="476" y="57"/>
                </a:lnTo>
                <a:lnTo>
                  <a:pt x="462" y="48"/>
                </a:lnTo>
                <a:lnTo>
                  <a:pt x="446" y="40"/>
                </a:lnTo>
                <a:lnTo>
                  <a:pt x="430" y="31"/>
                </a:lnTo>
                <a:lnTo>
                  <a:pt x="412" y="24"/>
                </a:lnTo>
                <a:lnTo>
                  <a:pt x="392" y="18"/>
                </a:lnTo>
                <a:lnTo>
                  <a:pt x="372" y="12"/>
                </a:lnTo>
                <a:lnTo>
                  <a:pt x="351" y="8"/>
                </a:lnTo>
                <a:lnTo>
                  <a:pt x="329" y="4"/>
                </a:lnTo>
                <a:lnTo>
                  <a:pt x="307" y="2"/>
                </a:lnTo>
                <a:lnTo>
                  <a:pt x="284" y="1"/>
                </a:lnTo>
                <a:lnTo>
                  <a:pt x="262" y="0"/>
                </a:lnTo>
                <a:lnTo>
                  <a:pt x="239" y="1"/>
                </a:lnTo>
                <a:lnTo>
                  <a:pt x="216" y="2"/>
                </a:lnTo>
                <a:lnTo>
                  <a:pt x="193" y="4"/>
                </a:lnTo>
                <a:lnTo>
                  <a:pt x="171" y="8"/>
                </a:lnTo>
                <a:lnTo>
                  <a:pt x="151" y="12"/>
                </a:lnTo>
                <a:lnTo>
                  <a:pt x="130" y="18"/>
                </a:lnTo>
                <a:lnTo>
                  <a:pt x="111" y="24"/>
                </a:lnTo>
                <a:lnTo>
                  <a:pt x="93" y="31"/>
                </a:lnTo>
                <a:lnTo>
                  <a:pt x="76" y="40"/>
                </a:lnTo>
                <a:lnTo>
                  <a:pt x="60" y="48"/>
                </a:lnTo>
                <a:lnTo>
                  <a:pt x="46" y="57"/>
                </a:lnTo>
                <a:lnTo>
                  <a:pt x="34" y="67"/>
                </a:lnTo>
                <a:lnTo>
                  <a:pt x="23" y="77"/>
                </a:lnTo>
                <a:lnTo>
                  <a:pt x="15" y="88"/>
                </a:lnTo>
                <a:lnTo>
                  <a:pt x="8" y="100"/>
                </a:lnTo>
                <a:lnTo>
                  <a:pt x="3" y="110"/>
                </a:lnTo>
                <a:lnTo>
                  <a:pt x="1" y="123"/>
                </a:lnTo>
                <a:lnTo>
                  <a:pt x="0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Freeform 12"/>
          <p:cNvSpPr>
            <a:spLocks/>
          </p:cNvSpPr>
          <p:nvPr/>
        </p:nvSpPr>
        <p:spPr bwMode="auto">
          <a:xfrm>
            <a:off x="4205288" y="2706689"/>
            <a:ext cx="1250950" cy="701675"/>
          </a:xfrm>
          <a:custGeom>
            <a:avLst/>
            <a:gdLst>
              <a:gd name="T0" fmla="*/ 0 w 788"/>
              <a:gd name="T1" fmla="*/ 221 h 442"/>
              <a:gd name="T2" fmla="*/ 388 w 788"/>
              <a:gd name="T3" fmla="*/ 0 h 442"/>
              <a:gd name="T4" fmla="*/ 787 w 788"/>
              <a:gd name="T5" fmla="*/ 229 h 442"/>
              <a:gd name="T6" fmla="*/ 388 w 788"/>
              <a:gd name="T7" fmla="*/ 441 h 442"/>
              <a:gd name="T8" fmla="*/ 0 w 788"/>
              <a:gd name="T9" fmla="*/ 22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442">
                <a:moveTo>
                  <a:pt x="0" y="221"/>
                </a:moveTo>
                <a:lnTo>
                  <a:pt x="388" y="0"/>
                </a:lnTo>
                <a:lnTo>
                  <a:pt x="787" y="229"/>
                </a:lnTo>
                <a:lnTo>
                  <a:pt x="388" y="44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Freeform 13"/>
          <p:cNvSpPr>
            <a:spLocks/>
          </p:cNvSpPr>
          <p:nvPr/>
        </p:nvSpPr>
        <p:spPr bwMode="auto">
          <a:xfrm>
            <a:off x="5915026" y="2881314"/>
            <a:ext cx="1350963" cy="441325"/>
          </a:xfrm>
          <a:custGeom>
            <a:avLst/>
            <a:gdLst>
              <a:gd name="T0" fmla="*/ 850 w 851"/>
              <a:gd name="T1" fmla="*/ 277 h 278"/>
              <a:gd name="T2" fmla="*/ 850 w 851"/>
              <a:gd name="T3" fmla="*/ 0 h 278"/>
              <a:gd name="T4" fmla="*/ 0 w 851"/>
              <a:gd name="T5" fmla="*/ 0 h 278"/>
              <a:gd name="T6" fmla="*/ 0 w 851"/>
              <a:gd name="T7" fmla="*/ 277 h 278"/>
              <a:gd name="T8" fmla="*/ 850 w 851"/>
              <a:gd name="T9" fmla="*/ 277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1" h="278">
                <a:moveTo>
                  <a:pt x="850" y="277"/>
                </a:moveTo>
                <a:lnTo>
                  <a:pt x="850" y="0"/>
                </a:lnTo>
                <a:lnTo>
                  <a:pt x="0" y="0"/>
                </a:lnTo>
                <a:lnTo>
                  <a:pt x="0" y="277"/>
                </a:lnTo>
                <a:lnTo>
                  <a:pt x="850" y="2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Freeform 14"/>
          <p:cNvSpPr>
            <a:spLocks/>
          </p:cNvSpPr>
          <p:nvPr/>
        </p:nvSpPr>
        <p:spPr bwMode="auto">
          <a:xfrm>
            <a:off x="2476501" y="2870200"/>
            <a:ext cx="1154113" cy="439738"/>
          </a:xfrm>
          <a:custGeom>
            <a:avLst/>
            <a:gdLst>
              <a:gd name="T0" fmla="*/ 726 w 727"/>
              <a:gd name="T1" fmla="*/ 276 h 277"/>
              <a:gd name="T2" fmla="*/ 726 w 727"/>
              <a:gd name="T3" fmla="*/ 0 h 277"/>
              <a:gd name="T4" fmla="*/ 0 w 727"/>
              <a:gd name="T5" fmla="*/ 0 h 277"/>
              <a:gd name="T6" fmla="*/ 0 w 727"/>
              <a:gd name="T7" fmla="*/ 276 h 277"/>
              <a:gd name="T8" fmla="*/ 726 w 727"/>
              <a:gd name="T9" fmla="*/ 276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7" h="277">
                <a:moveTo>
                  <a:pt x="726" y="276"/>
                </a:moveTo>
                <a:lnTo>
                  <a:pt x="726" y="0"/>
                </a:lnTo>
                <a:lnTo>
                  <a:pt x="0" y="0"/>
                </a:lnTo>
                <a:lnTo>
                  <a:pt x="0" y="276"/>
                </a:lnTo>
                <a:lnTo>
                  <a:pt x="726" y="27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Freeform 15"/>
          <p:cNvSpPr>
            <a:spLocks/>
          </p:cNvSpPr>
          <p:nvPr/>
        </p:nvSpPr>
        <p:spPr bwMode="auto">
          <a:xfrm>
            <a:off x="5915026" y="1882775"/>
            <a:ext cx="835025" cy="427038"/>
          </a:xfrm>
          <a:custGeom>
            <a:avLst/>
            <a:gdLst>
              <a:gd name="T0" fmla="*/ 523 w 526"/>
              <a:gd name="T1" fmla="*/ 121 h 269"/>
              <a:gd name="T2" fmla="*/ 516 w 526"/>
              <a:gd name="T3" fmla="*/ 98 h 269"/>
              <a:gd name="T4" fmla="*/ 501 w 526"/>
              <a:gd name="T5" fmla="*/ 77 h 269"/>
              <a:gd name="T6" fmla="*/ 478 w 526"/>
              <a:gd name="T7" fmla="*/ 57 h 269"/>
              <a:gd name="T8" fmla="*/ 448 w 526"/>
              <a:gd name="T9" fmla="*/ 38 h 269"/>
              <a:gd name="T10" fmla="*/ 412 w 526"/>
              <a:gd name="T11" fmla="*/ 24 h 269"/>
              <a:gd name="T12" fmla="*/ 373 w 526"/>
              <a:gd name="T13" fmla="*/ 12 h 269"/>
              <a:gd name="T14" fmla="*/ 330 w 526"/>
              <a:gd name="T15" fmla="*/ 4 h 269"/>
              <a:gd name="T16" fmla="*/ 285 w 526"/>
              <a:gd name="T17" fmla="*/ 0 h 269"/>
              <a:gd name="T18" fmla="*/ 239 w 526"/>
              <a:gd name="T19" fmla="*/ 0 h 269"/>
              <a:gd name="T20" fmla="*/ 194 w 526"/>
              <a:gd name="T21" fmla="*/ 4 h 269"/>
              <a:gd name="T22" fmla="*/ 151 w 526"/>
              <a:gd name="T23" fmla="*/ 12 h 269"/>
              <a:gd name="T24" fmla="*/ 112 w 526"/>
              <a:gd name="T25" fmla="*/ 24 h 269"/>
              <a:gd name="T26" fmla="*/ 76 w 526"/>
              <a:gd name="T27" fmla="*/ 38 h 269"/>
              <a:gd name="T28" fmla="*/ 46 w 526"/>
              <a:gd name="T29" fmla="*/ 57 h 269"/>
              <a:gd name="T30" fmla="*/ 23 w 526"/>
              <a:gd name="T31" fmla="*/ 77 h 269"/>
              <a:gd name="T32" fmla="*/ 8 w 526"/>
              <a:gd name="T33" fmla="*/ 98 h 269"/>
              <a:gd name="T34" fmla="*/ 1 w 526"/>
              <a:gd name="T35" fmla="*/ 121 h 269"/>
              <a:gd name="T36" fmla="*/ 1 w 526"/>
              <a:gd name="T37" fmla="*/ 146 h 269"/>
              <a:gd name="T38" fmla="*/ 8 w 526"/>
              <a:gd name="T39" fmla="*/ 169 h 269"/>
              <a:gd name="T40" fmla="*/ 23 w 526"/>
              <a:gd name="T41" fmla="*/ 190 h 269"/>
              <a:gd name="T42" fmla="*/ 46 w 526"/>
              <a:gd name="T43" fmla="*/ 210 h 269"/>
              <a:gd name="T44" fmla="*/ 76 w 526"/>
              <a:gd name="T45" fmla="*/ 229 h 269"/>
              <a:gd name="T46" fmla="*/ 112 w 526"/>
              <a:gd name="T47" fmla="*/ 243 h 269"/>
              <a:gd name="T48" fmla="*/ 151 w 526"/>
              <a:gd name="T49" fmla="*/ 256 h 269"/>
              <a:gd name="T50" fmla="*/ 194 w 526"/>
              <a:gd name="T51" fmla="*/ 263 h 269"/>
              <a:gd name="T52" fmla="*/ 239 w 526"/>
              <a:gd name="T53" fmla="*/ 268 h 269"/>
              <a:gd name="T54" fmla="*/ 285 w 526"/>
              <a:gd name="T55" fmla="*/ 268 h 269"/>
              <a:gd name="T56" fmla="*/ 330 w 526"/>
              <a:gd name="T57" fmla="*/ 263 h 269"/>
              <a:gd name="T58" fmla="*/ 373 w 526"/>
              <a:gd name="T59" fmla="*/ 256 h 269"/>
              <a:gd name="T60" fmla="*/ 412 w 526"/>
              <a:gd name="T61" fmla="*/ 243 h 269"/>
              <a:gd name="T62" fmla="*/ 448 w 526"/>
              <a:gd name="T63" fmla="*/ 229 h 269"/>
              <a:gd name="T64" fmla="*/ 478 w 526"/>
              <a:gd name="T65" fmla="*/ 210 h 269"/>
              <a:gd name="T66" fmla="*/ 501 w 526"/>
              <a:gd name="T67" fmla="*/ 190 h 269"/>
              <a:gd name="T68" fmla="*/ 516 w 526"/>
              <a:gd name="T69" fmla="*/ 169 h 269"/>
              <a:gd name="T70" fmla="*/ 523 w 526"/>
              <a:gd name="T71" fmla="*/ 146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69">
                <a:moveTo>
                  <a:pt x="525" y="134"/>
                </a:moveTo>
                <a:lnTo>
                  <a:pt x="523" y="121"/>
                </a:lnTo>
                <a:lnTo>
                  <a:pt x="521" y="110"/>
                </a:lnTo>
                <a:lnTo>
                  <a:pt x="516" y="98"/>
                </a:lnTo>
                <a:lnTo>
                  <a:pt x="509" y="88"/>
                </a:lnTo>
                <a:lnTo>
                  <a:pt x="501" y="77"/>
                </a:lnTo>
                <a:lnTo>
                  <a:pt x="490" y="67"/>
                </a:lnTo>
                <a:lnTo>
                  <a:pt x="478" y="57"/>
                </a:lnTo>
                <a:lnTo>
                  <a:pt x="464" y="47"/>
                </a:lnTo>
                <a:lnTo>
                  <a:pt x="448" y="38"/>
                </a:lnTo>
                <a:lnTo>
                  <a:pt x="431" y="31"/>
                </a:lnTo>
                <a:lnTo>
                  <a:pt x="412" y="24"/>
                </a:lnTo>
                <a:lnTo>
                  <a:pt x="393" y="18"/>
                </a:lnTo>
                <a:lnTo>
                  <a:pt x="373" y="12"/>
                </a:lnTo>
                <a:lnTo>
                  <a:pt x="351" y="8"/>
                </a:lnTo>
                <a:lnTo>
                  <a:pt x="330" y="4"/>
                </a:lnTo>
                <a:lnTo>
                  <a:pt x="308" y="1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3" y="8"/>
                </a:lnTo>
                <a:lnTo>
                  <a:pt x="151" y="12"/>
                </a:lnTo>
                <a:lnTo>
                  <a:pt x="130" y="18"/>
                </a:lnTo>
                <a:lnTo>
                  <a:pt x="112" y="24"/>
                </a:lnTo>
                <a:lnTo>
                  <a:pt x="93" y="31"/>
                </a:lnTo>
                <a:lnTo>
                  <a:pt x="76" y="38"/>
                </a:lnTo>
                <a:lnTo>
                  <a:pt x="60" y="47"/>
                </a:lnTo>
                <a:lnTo>
                  <a:pt x="46" y="57"/>
                </a:lnTo>
                <a:lnTo>
                  <a:pt x="34" y="67"/>
                </a:lnTo>
                <a:lnTo>
                  <a:pt x="23" y="77"/>
                </a:lnTo>
                <a:lnTo>
                  <a:pt x="15" y="88"/>
                </a:lnTo>
                <a:lnTo>
                  <a:pt x="8" y="98"/>
                </a:lnTo>
                <a:lnTo>
                  <a:pt x="3" y="110"/>
                </a:lnTo>
                <a:lnTo>
                  <a:pt x="1" y="121"/>
                </a:lnTo>
                <a:lnTo>
                  <a:pt x="0" y="134"/>
                </a:lnTo>
                <a:lnTo>
                  <a:pt x="1" y="146"/>
                </a:lnTo>
                <a:lnTo>
                  <a:pt x="3" y="157"/>
                </a:lnTo>
                <a:lnTo>
                  <a:pt x="8" y="169"/>
                </a:lnTo>
                <a:lnTo>
                  <a:pt x="15" y="180"/>
                </a:lnTo>
                <a:lnTo>
                  <a:pt x="23" y="190"/>
                </a:lnTo>
                <a:lnTo>
                  <a:pt x="34" y="200"/>
                </a:lnTo>
                <a:lnTo>
                  <a:pt x="46" y="210"/>
                </a:lnTo>
                <a:lnTo>
                  <a:pt x="60" y="220"/>
                </a:lnTo>
                <a:lnTo>
                  <a:pt x="76" y="229"/>
                </a:lnTo>
                <a:lnTo>
                  <a:pt x="93" y="236"/>
                </a:lnTo>
                <a:lnTo>
                  <a:pt x="112" y="243"/>
                </a:lnTo>
                <a:lnTo>
                  <a:pt x="130" y="250"/>
                </a:lnTo>
                <a:lnTo>
                  <a:pt x="151" y="256"/>
                </a:lnTo>
                <a:lnTo>
                  <a:pt x="173" y="260"/>
                </a:lnTo>
                <a:lnTo>
                  <a:pt x="194" y="263"/>
                </a:lnTo>
                <a:lnTo>
                  <a:pt x="216" y="266"/>
                </a:lnTo>
                <a:lnTo>
                  <a:pt x="239" y="268"/>
                </a:lnTo>
                <a:lnTo>
                  <a:pt x="262" y="268"/>
                </a:lnTo>
                <a:lnTo>
                  <a:pt x="285" y="268"/>
                </a:lnTo>
                <a:lnTo>
                  <a:pt x="308" y="266"/>
                </a:lnTo>
                <a:lnTo>
                  <a:pt x="330" y="263"/>
                </a:lnTo>
                <a:lnTo>
                  <a:pt x="351" y="260"/>
                </a:lnTo>
                <a:lnTo>
                  <a:pt x="373" y="256"/>
                </a:lnTo>
                <a:lnTo>
                  <a:pt x="393" y="250"/>
                </a:lnTo>
                <a:lnTo>
                  <a:pt x="412" y="243"/>
                </a:lnTo>
                <a:lnTo>
                  <a:pt x="431" y="236"/>
                </a:lnTo>
                <a:lnTo>
                  <a:pt x="448" y="229"/>
                </a:lnTo>
                <a:lnTo>
                  <a:pt x="464" y="220"/>
                </a:lnTo>
                <a:lnTo>
                  <a:pt x="478" y="210"/>
                </a:lnTo>
                <a:lnTo>
                  <a:pt x="490" y="200"/>
                </a:lnTo>
                <a:lnTo>
                  <a:pt x="501" y="190"/>
                </a:lnTo>
                <a:lnTo>
                  <a:pt x="509" y="180"/>
                </a:lnTo>
                <a:lnTo>
                  <a:pt x="516" y="169"/>
                </a:lnTo>
                <a:lnTo>
                  <a:pt x="521" y="157"/>
                </a:lnTo>
                <a:lnTo>
                  <a:pt x="523" y="146"/>
                </a:lnTo>
                <a:lnTo>
                  <a:pt x="525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3489326" y="2249489"/>
            <a:ext cx="43441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949951" y="1922464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667500" y="2246314"/>
            <a:ext cx="8588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5270500" y="2249489"/>
            <a:ext cx="4905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did</a:t>
            </a: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4322763" y="1698626"/>
            <a:ext cx="70692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since</a:t>
            </a: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2644775" y="1911351"/>
            <a:ext cx="71814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4249739" y="2913064"/>
            <a:ext cx="1095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Works_In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5854700" y="2935289"/>
            <a:ext cx="14362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2414589" y="2935289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1916113" y="2236789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2965450" y="2281238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2208213" y="2627313"/>
            <a:ext cx="627062" cy="247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3384550" y="2627314"/>
            <a:ext cx="401638" cy="2254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 flipH="1">
            <a:off x="3608389" y="3054350"/>
            <a:ext cx="5810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6" name="Line 30"/>
          <p:cNvSpPr>
            <a:spLocks noChangeShapeType="1"/>
          </p:cNvSpPr>
          <p:nvPr/>
        </p:nvSpPr>
        <p:spPr bwMode="auto">
          <a:xfrm>
            <a:off x="5456239" y="3071813"/>
            <a:ext cx="4222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>
            <a:off x="4624389" y="2074864"/>
            <a:ext cx="185737" cy="6191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8" name="Line 32"/>
          <p:cNvSpPr>
            <a:spLocks noChangeShapeType="1"/>
          </p:cNvSpPr>
          <p:nvPr/>
        </p:nvSpPr>
        <p:spPr bwMode="auto">
          <a:xfrm>
            <a:off x="5586414" y="2649538"/>
            <a:ext cx="555625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9" name="Line 33"/>
          <p:cNvSpPr>
            <a:spLocks noChangeShapeType="1"/>
          </p:cNvSpPr>
          <p:nvPr/>
        </p:nvSpPr>
        <p:spPr bwMode="auto">
          <a:xfrm>
            <a:off x="6307138" y="2333625"/>
            <a:ext cx="119062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0" name="Line 34"/>
          <p:cNvSpPr>
            <a:spLocks noChangeShapeType="1"/>
          </p:cNvSpPr>
          <p:nvPr/>
        </p:nvSpPr>
        <p:spPr bwMode="auto">
          <a:xfrm flipH="1">
            <a:off x="6775450" y="2619376"/>
            <a:ext cx="317500" cy="2460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8724900" y="2786064"/>
            <a:ext cx="1309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Reports_To</a:t>
            </a:r>
          </a:p>
        </p:txBody>
      </p:sp>
      <p:sp>
        <p:nvSpPr>
          <p:cNvPr id="9252" name="Freeform 36"/>
          <p:cNvSpPr>
            <a:spLocks/>
          </p:cNvSpPr>
          <p:nvPr/>
        </p:nvSpPr>
        <p:spPr bwMode="auto">
          <a:xfrm>
            <a:off x="8767764" y="263526"/>
            <a:ext cx="593725" cy="530225"/>
          </a:xfrm>
          <a:custGeom>
            <a:avLst/>
            <a:gdLst>
              <a:gd name="T0" fmla="*/ 371 w 374"/>
              <a:gd name="T1" fmla="*/ 150 h 334"/>
              <a:gd name="T2" fmla="*/ 366 w 374"/>
              <a:gd name="T3" fmla="*/ 122 h 334"/>
              <a:gd name="T4" fmla="*/ 355 w 374"/>
              <a:gd name="T5" fmla="*/ 95 h 334"/>
              <a:gd name="T6" fmla="*/ 339 w 374"/>
              <a:gd name="T7" fmla="*/ 70 h 334"/>
              <a:gd name="T8" fmla="*/ 318 w 374"/>
              <a:gd name="T9" fmla="*/ 49 h 334"/>
              <a:gd name="T10" fmla="*/ 293 w 374"/>
              <a:gd name="T11" fmla="*/ 29 h 334"/>
              <a:gd name="T12" fmla="*/ 265 w 374"/>
              <a:gd name="T13" fmla="*/ 15 h 334"/>
              <a:gd name="T14" fmla="*/ 234 w 374"/>
              <a:gd name="T15" fmla="*/ 5 h 334"/>
              <a:gd name="T16" fmla="*/ 202 w 374"/>
              <a:gd name="T17" fmla="*/ 0 h 334"/>
              <a:gd name="T18" fmla="*/ 170 w 374"/>
              <a:gd name="T19" fmla="*/ 0 h 334"/>
              <a:gd name="T20" fmla="*/ 138 w 374"/>
              <a:gd name="T21" fmla="*/ 5 h 334"/>
              <a:gd name="T22" fmla="*/ 108 w 374"/>
              <a:gd name="T23" fmla="*/ 15 h 334"/>
              <a:gd name="T24" fmla="*/ 80 w 374"/>
              <a:gd name="T25" fmla="*/ 29 h 334"/>
              <a:gd name="T26" fmla="*/ 55 w 374"/>
              <a:gd name="T27" fmla="*/ 49 h 334"/>
              <a:gd name="T28" fmla="*/ 33 w 374"/>
              <a:gd name="T29" fmla="*/ 70 h 334"/>
              <a:gd name="T30" fmla="*/ 17 w 374"/>
              <a:gd name="T31" fmla="*/ 95 h 334"/>
              <a:gd name="T32" fmla="*/ 6 w 374"/>
              <a:gd name="T33" fmla="*/ 122 h 334"/>
              <a:gd name="T34" fmla="*/ 1 w 374"/>
              <a:gd name="T35" fmla="*/ 150 h 334"/>
              <a:gd name="T36" fmla="*/ 1 w 374"/>
              <a:gd name="T37" fmla="*/ 180 h 334"/>
              <a:gd name="T38" fmla="*/ 6 w 374"/>
              <a:gd name="T39" fmla="*/ 208 h 334"/>
              <a:gd name="T40" fmla="*/ 17 w 374"/>
              <a:gd name="T41" fmla="*/ 235 h 334"/>
              <a:gd name="T42" fmla="*/ 33 w 374"/>
              <a:gd name="T43" fmla="*/ 262 h 334"/>
              <a:gd name="T44" fmla="*/ 55 w 374"/>
              <a:gd name="T45" fmla="*/ 283 h 334"/>
              <a:gd name="T46" fmla="*/ 80 w 374"/>
              <a:gd name="T47" fmla="*/ 303 h 334"/>
              <a:gd name="T48" fmla="*/ 108 w 374"/>
              <a:gd name="T49" fmla="*/ 317 h 334"/>
              <a:gd name="T50" fmla="*/ 138 w 374"/>
              <a:gd name="T51" fmla="*/ 327 h 334"/>
              <a:gd name="T52" fmla="*/ 170 w 374"/>
              <a:gd name="T53" fmla="*/ 331 h 334"/>
              <a:gd name="T54" fmla="*/ 202 w 374"/>
              <a:gd name="T55" fmla="*/ 331 h 334"/>
              <a:gd name="T56" fmla="*/ 234 w 374"/>
              <a:gd name="T57" fmla="*/ 327 h 334"/>
              <a:gd name="T58" fmla="*/ 265 w 374"/>
              <a:gd name="T59" fmla="*/ 317 h 334"/>
              <a:gd name="T60" fmla="*/ 293 w 374"/>
              <a:gd name="T61" fmla="*/ 303 h 334"/>
              <a:gd name="T62" fmla="*/ 318 w 374"/>
              <a:gd name="T63" fmla="*/ 283 h 334"/>
              <a:gd name="T64" fmla="*/ 339 w 374"/>
              <a:gd name="T65" fmla="*/ 262 h 334"/>
              <a:gd name="T66" fmla="*/ 355 w 374"/>
              <a:gd name="T67" fmla="*/ 235 h 334"/>
              <a:gd name="T68" fmla="*/ 366 w 374"/>
              <a:gd name="T69" fmla="*/ 208 h 334"/>
              <a:gd name="T70" fmla="*/ 371 w 374"/>
              <a:gd name="T71" fmla="*/ 180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8"/>
                </a:lnTo>
                <a:lnTo>
                  <a:pt x="366" y="122"/>
                </a:lnTo>
                <a:lnTo>
                  <a:pt x="361" y="108"/>
                </a:lnTo>
                <a:lnTo>
                  <a:pt x="355" y="95"/>
                </a:lnTo>
                <a:lnTo>
                  <a:pt x="348" y="83"/>
                </a:lnTo>
                <a:lnTo>
                  <a:pt x="339" y="70"/>
                </a:lnTo>
                <a:lnTo>
                  <a:pt x="329" y="59"/>
                </a:lnTo>
                <a:lnTo>
                  <a:pt x="318" y="49"/>
                </a:lnTo>
                <a:lnTo>
                  <a:pt x="305" y="39"/>
                </a:lnTo>
                <a:lnTo>
                  <a:pt x="293" y="29"/>
                </a:lnTo>
                <a:lnTo>
                  <a:pt x="279" y="21"/>
                </a:lnTo>
                <a:lnTo>
                  <a:pt x="265" y="15"/>
                </a:lnTo>
                <a:lnTo>
                  <a:pt x="250" y="9"/>
                </a:lnTo>
                <a:lnTo>
                  <a:pt x="234" y="5"/>
                </a:lnTo>
                <a:lnTo>
                  <a:pt x="219" y="2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2"/>
                </a:lnTo>
                <a:lnTo>
                  <a:pt x="138" y="5"/>
                </a:lnTo>
                <a:lnTo>
                  <a:pt x="122" y="9"/>
                </a:lnTo>
                <a:lnTo>
                  <a:pt x="108" y="15"/>
                </a:lnTo>
                <a:lnTo>
                  <a:pt x="93" y="21"/>
                </a:lnTo>
                <a:lnTo>
                  <a:pt x="80" y="29"/>
                </a:lnTo>
                <a:lnTo>
                  <a:pt x="67" y="39"/>
                </a:lnTo>
                <a:lnTo>
                  <a:pt x="55" y="49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8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6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2"/>
                </a:lnTo>
                <a:lnTo>
                  <a:pt x="43" y="273"/>
                </a:lnTo>
                <a:lnTo>
                  <a:pt x="55" y="283"/>
                </a:lnTo>
                <a:lnTo>
                  <a:pt x="67" y="294"/>
                </a:lnTo>
                <a:lnTo>
                  <a:pt x="80" y="303"/>
                </a:lnTo>
                <a:lnTo>
                  <a:pt x="93" y="310"/>
                </a:lnTo>
                <a:lnTo>
                  <a:pt x="108" y="317"/>
                </a:lnTo>
                <a:lnTo>
                  <a:pt x="122" y="323"/>
                </a:lnTo>
                <a:lnTo>
                  <a:pt x="138" y="327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4" y="327"/>
                </a:lnTo>
                <a:lnTo>
                  <a:pt x="250" y="323"/>
                </a:lnTo>
                <a:lnTo>
                  <a:pt x="265" y="317"/>
                </a:lnTo>
                <a:lnTo>
                  <a:pt x="279" y="310"/>
                </a:lnTo>
                <a:lnTo>
                  <a:pt x="293" y="303"/>
                </a:lnTo>
                <a:lnTo>
                  <a:pt x="305" y="294"/>
                </a:lnTo>
                <a:lnTo>
                  <a:pt x="318" y="283"/>
                </a:lnTo>
                <a:lnTo>
                  <a:pt x="329" y="273"/>
                </a:lnTo>
                <a:lnTo>
                  <a:pt x="339" y="262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6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3" name="Freeform 37"/>
          <p:cNvSpPr>
            <a:spLocks/>
          </p:cNvSpPr>
          <p:nvPr/>
        </p:nvSpPr>
        <p:spPr bwMode="auto">
          <a:xfrm>
            <a:off x="8235951" y="654051"/>
            <a:ext cx="593725" cy="530225"/>
          </a:xfrm>
          <a:custGeom>
            <a:avLst/>
            <a:gdLst>
              <a:gd name="T0" fmla="*/ 371 w 374"/>
              <a:gd name="T1" fmla="*/ 150 h 334"/>
              <a:gd name="T2" fmla="*/ 366 w 374"/>
              <a:gd name="T3" fmla="*/ 122 h 334"/>
              <a:gd name="T4" fmla="*/ 355 w 374"/>
              <a:gd name="T5" fmla="*/ 94 h 334"/>
              <a:gd name="T6" fmla="*/ 339 w 374"/>
              <a:gd name="T7" fmla="*/ 70 h 334"/>
              <a:gd name="T8" fmla="*/ 317 w 374"/>
              <a:gd name="T9" fmla="*/ 47 h 334"/>
              <a:gd name="T10" fmla="*/ 292 w 374"/>
              <a:gd name="T11" fmla="*/ 29 h 334"/>
              <a:gd name="T12" fmla="*/ 265 w 374"/>
              <a:gd name="T13" fmla="*/ 14 h 334"/>
              <a:gd name="T14" fmla="*/ 235 w 374"/>
              <a:gd name="T15" fmla="*/ 4 h 334"/>
              <a:gd name="T16" fmla="*/ 202 w 374"/>
              <a:gd name="T17" fmla="*/ 0 h 334"/>
              <a:gd name="T18" fmla="*/ 170 w 374"/>
              <a:gd name="T19" fmla="*/ 0 h 334"/>
              <a:gd name="T20" fmla="*/ 138 w 374"/>
              <a:gd name="T21" fmla="*/ 4 h 334"/>
              <a:gd name="T22" fmla="*/ 107 w 374"/>
              <a:gd name="T23" fmla="*/ 14 h 334"/>
              <a:gd name="T24" fmla="*/ 80 w 374"/>
              <a:gd name="T25" fmla="*/ 29 h 334"/>
              <a:gd name="T26" fmla="*/ 55 w 374"/>
              <a:gd name="T27" fmla="*/ 47 h 334"/>
              <a:gd name="T28" fmla="*/ 33 w 374"/>
              <a:gd name="T29" fmla="*/ 70 h 334"/>
              <a:gd name="T30" fmla="*/ 17 w 374"/>
              <a:gd name="T31" fmla="*/ 94 h 334"/>
              <a:gd name="T32" fmla="*/ 6 w 374"/>
              <a:gd name="T33" fmla="*/ 122 h 334"/>
              <a:gd name="T34" fmla="*/ 1 w 374"/>
              <a:gd name="T35" fmla="*/ 150 h 334"/>
              <a:gd name="T36" fmla="*/ 1 w 374"/>
              <a:gd name="T37" fmla="*/ 180 h 334"/>
              <a:gd name="T38" fmla="*/ 6 w 374"/>
              <a:gd name="T39" fmla="*/ 208 h 334"/>
              <a:gd name="T40" fmla="*/ 17 w 374"/>
              <a:gd name="T41" fmla="*/ 235 h 334"/>
              <a:gd name="T42" fmla="*/ 33 w 374"/>
              <a:gd name="T43" fmla="*/ 261 h 334"/>
              <a:gd name="T44" fmla="*/ 55 w 374"/>
              <a:gd name="T45" fmla="*/ 283 h 334"/>
              <a:gd name="T46" fmla="*/ 80 w 374"/>
              <a:gd name="T47" fmla="*/ 301 h 334"/>
              <a:gd name="T48" fmla="*/ 107 w 374"/>
              <a:gd name="T49" fmla="*/ 316 h 334"/>
              <a:gd name="T50" fmla="*/ 138 w 374"/>
              <a:gd name="T51" fmla="*/ 325 h 334"/>
              <a:gd name="T52" fmla="*/ 170 w 374"/>
              <a:gd name="T53" fmla="*/ 331 h 334"/>
              <a:gd name="T54" fmla="*/ 202 w 374"/>
              <a:gd name="T55" fmla="*/ 331 h 334"/>
              <a:gd name="T56" fmla="*/ 235 w 374"/>
              <a:gd name="T57" fmla="*/ 325 h 334"/>
              <a:gd name="T58" fmla="*/ 265 w 374"/>
              <a:gd name="T59" fmla="*/ 316 h 334"/>
              <a:gd name="T60" fmla="*/ 292 w 374"/>
              <a:gd name="T61" fmla="*/ 301 h 334"/>
              <a:gd name="T62" fmla="*/ 317 w 374"/>
              <a:gd name="T63" fmla="*/ 283 h 334"/>
              <a:gd name="T64" fmla="*/ 339 w 374"/>
              <a:gd name="T65" fmla="*/ 261 h 334"/>
              <a:gd name="T66" fmla="*/ 355 w 374"/>
              <a:gd name="T67" fmla="*/ 235 h 334"/>
              <a:gd name="T68" fmla="*/ 366 w 374"/>
              <a:gd name="T69" fmla="*/ 208 h 334"/>
              <a:gd name="T70" fmla="*/ 371 w 374"/>
              <a:gd name="T71" fmla="*/ 180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5" y="94"/>
                </a:lnTo>
                <a:lnTo>
                  <a:pt x="348" y="83"/>
                </a:lnTo>
                <a:lnTo>
                  <a:pt x="339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9" y="21"/>
                </a:lnTo>
                <a:lnTo>
                  <a:pt x="265" y="14"/>
                </a:lnTo>
                <a:lnTo>
                  <a:pt x="250" y="9"/>
                </a:lnTo>
                <a:lnTo>
                  <a:pt x="235" y="4"/>
                </a:lnTo>
                <a:lnTo>
                  <a:pt x="219" y="1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1"/>
                </a:lnTo>
                <a:lnTo>
                  <a:pt x="138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7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4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2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8" y="325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5" y="325"/>
                </a:lnTo>
                <a:lnTo>
                  <a:pt x="250" y="323"/>
                </a:lnTo>
                <a:lnTo>
                  <a:pt x="265" y="316"/>
                </a:lnTo>
                <a:lnTo>
                  <a:pt x="279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9" y="261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4" name="Freeform 38"/>
          <p:cNvSpPr>
            <a:spLocks/>
          </p:cNvSpPr>
          <p:nvPr/>
        </p:nvSpPr>
        <p:spPr bwMode="auto">
          <a:xfrm>
            <a:off x="9321800" y="654051"/>
            <a:ext cx="592138" cy="530225"/>
          </a:xfrm>
          <a:custGeom>
            <a:avLst/>
            <a:gdLst>
              <a:gd name="T0" fmla="*/ 1 w 373"/>
              <a:gd name="T1" fmla="*/ 180 h 334"/>
              <a:gd name="T2" fmla="*/ 6 w 373"/>
              <a:gd name="T3" fmla="*/ 208 h 334"/>
              <a:gd name="T4" fmla="*/ 17 w 373"/>
              <a:gd name="T5" fmla="*/ 235 h 334"/>
              <a:gd name="T6" fmla="*/ 33 w 373"/>
              <a:gd name="T7" fmla="*/ 261 h 334"/>
              <a:gd name="T8" fmla="*/ 55 w 373"/>
              <a:gd name="T9" fmla="*/ 283 h 334"/>
              <a:gd name="T10" fmla="*/ 80 w 373"/>
              <a:gd name="T11" fmla="*/ 301 h 334"/>
              <a:gd name="T12" fmla="*/ 107 w 373"/>
              <a:gd name="T13" fmla="*/ 316 h 334"/>
              <a:gd name="T14" fmla="*/ 137 w 373"/>
              <a:gd name="T15" fmla="*/ 325 h 334"/>
              <a:gd name="T16" fmla="*/ 170 w 373"/>
              <a:gd name="T17" fmla="*/ 331 h 334"/>
              <a:gd name="T18" fmla="*/ 201 w 373"/>
              <a:gd name="T19" fmla="*/ 331 h 334"/>
              <a:gd name="T20" fmla="*/ 234 w 373"/>
              <a:gd name="T21" fmla="*/ 325 h 334"/>
              <a:gd name="T22" fmla="*/ 264 w 373"/>
              <a:gd name="T23" fmla="*/ 316 h 334"/>
              <a:gd name="T24" fmla="*/ 292 w 373"/>
              <a:gd name="T25" fmla="*/ 301 h 334"/>
              <a:gd name="T26" fmla="*/ 317 w 373"/>
              <a:gd name="T27" fmla="*/ 283 h 334"/>
              <a:gd name="T28" fmla="*/ 338 w 373"/>
              <a:gd name="T29" fmla="*/ 261 h 334"/>
              <a:gd name="T30" fmla="*/ 354 w 373"/>
              <a:gd name="T31" fmla="*/ 235 h 334"/>
              <a:gd name="T32" fmla="*/ 366 w 373"/>
              <a:gd name="T33" fmla="*/ 208 h 334"/>
              <a:gd name="T34" fmla="*/ 372 w 373"/>
              <a:gd name="T35" fmla="*/ 179 h 334"/>
              <a:gd name="T36" fmla="*/ 372 w 373"/>
              <a:gd name="T37" fmla="*/ 150 h 334"/>
              <a:gd name="T38" fmla="*/ 366 w 373"/>
              <a:gd name="T39" fmla="*/ 122 h 334"/>
              <a:gd name="T40" fmla="*/ 354 w 373"/>
              <a:gd name="T41" fmla="*/ 94 h 334"/>
              <a:gd name="T42" fmla="*/ 338 w 373"/>
              <a:gd name="T43" fmla="*/ 70 h 334"/>
              <a:gd name="T44" fmla="*/ 317 w 373"/>
              <a:gd name="T45" fmla="*/ 47 h 334"/>
              <a:gd name="T46" fmla="*/ 292 w 373"/>
              <a:gd name="T47" fmla="*/ 29 h 334"/>
              <a:gd name="T48" fmla="*/ 264 w 373"/>
              <a:gd name="T49" fmla="*/ 14 h 334"/>
              <a:gd name="T50" fmla="*/ 234 w 373"/>
              <a:gd name="T51" fmla="*/ 4 h 334"/>
              <a:gd name="T52" fmla="*/ 201 w 373"/>
              <a:gd name="T53" fmla="*/ 0 h 334"/>
              <a:gd name="T54" fmla="*/ 170 w 373"/>
              <a:gd name="T55" fmla="*/ 0 h 334"/>
              <a:gd name="T56" fmla="*/ 137 w 373"/>
              <a:gd name="T57" fmla="*/ 4 h 334"/>
              <a:gd name="T58" fmla="*/ 107 w 373"/>
              <a:gd name="T59" fmla="*/ 14 h 334"/>
              <a:gd name="T60" fmla="*/ 80 w 373"/>
              <a:gd name="T61" fmla="*/ 29 h 334"/>
              <a:gd name="T62" fmla="*/ 55 w 373"/>
              <a:gd name="T63" fmla="*/ 47 h 334"/>
              <a:gd name="T64" fmla="*/ 33 w 373"/>
              <a:gd name="T65" fmla="*/ 70 h 334"/>
              <a:gd name="T66" fmla="*/ 17 w 373"/>
              <a:gd name="T67" fmla="*/ 95 h 334"/>
              <a:gd name="T68" fmla="*/ 6 w 373"/>
              <a:gd name="T69" fmla="*/ 122 h 334"/>
              <a:gd name="T70" fmla="*/ 1 w 373"/>
              <a:gd name="T71" fmla="*/ 150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5" name="Freeform 39"/>
          <p:cNvSpPr>
            <a:spLocks/>
          </p:cNvSpPr>
          <p:nvPr/>
        </p:nvSpPr>
        <p:spPr bwMode="auto">
          <a:xfrm>
            <a:off x="8767763" y="1506539"/>
            <a:ext cx="1179512" cy="547687"/>
          </a:xfrm>
          <a:custGeom>
            <a:avLst/>
            <a:gdLst>
              <a:gd name="T0" fmla="*/ 742 w 743"/>
              <a:gd name="T1" fmla="*/ 344 h 345"/>
              <a:gd name="T2" fmla="*/ 742 w 743"/>
              <a:gd name="T3" fmla="*/ 0 h 345"/>
              <a:gd name="T4" fmla="*/ 0 w 743"/>
              <a:gd name="T5" fmla="*/ 0 h 345"/>
              <a:gd name="T6" fmla="*/ 0 w 743"/>
              <a:gd name="T7" fmla="*/ 344 h 345"/>
              <a:gd name="T8" fmla="*/ 742 w 743"/>
              <a:gd name="T9" fmla="*/ 34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6" name="Freeform 40"/>
          <p:cNvSpPr>
            <a:spLocks/>
          </p:cNvSpPr>
          <p:nvPr/>
        </p:nvSpPr>
        <p:spPr bwMode="auto">
          <a:xfrm>
            <a:off x="8607426" y="2490789"/>
            <a:ext cx="1477963" cy="873125"/>
          </a:xfrm>
          <a:custGeom>
            <a:avLst/>
            <a:gdLst>
              <a:gd name="T0" fmla="*/ 0 w 931"/>
              <a:gd name="T1" fmla="*/ 273 h 550"/>
              <a:gd name="T2" fmla="*/ 460 w 931"/>
              <a:gd name="T3" fmla="*/ 0 h 550"/>
              <a:gd name="T4" fmla="*/ 930 w 931"/>
              <a:gd name="T5" fmla="*/ 283 h 550"/>
              <a:gd name="T6" fmla="*/ 460 w 931"/>
              <a:gd name="T7" fmla="*/ 549 h 550"/>
              <a:gd name="T8" fmla="*/ 0 w 931"/>
              <a:gd name="T9" fmla="*/ 273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550">
                <a:moveTo>
                  <a:pt x="0" y="273"/>
                </a:moveTo>
                <a:lnTo>
                  <a:pt x="460" y="0"/>
                </a:lnTo>
                <a:lnTo>
                  <a:pt x="930" y="283"/>
                </a:lnTo>
                <a:lnTo>
                  <a:pt x="460" y="549"/>
                </a:lnTo>
                <a:lnTo>
                  <a:pt x="0" y="2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9383714" y="777876"/>
            <a:ext cx="43441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</a:p>
        </p:txBody>
      </p:sp>
      <p:sp>
        <p:nvSpPr>
          <p:cNvPr id="9258" name="Rectangle 42"/>
          <p:cNvSpPr>
            <a:spLocks noChangeArrowheads="1"/>
          </p:cNvSpPr>
          <p:nvPr/>
        </p:nvSpPr>
        <p:spPr bwMode="auto">
          <a:xfrm>
            <a:off x="8716963" y="334964"/>
            <a:ext cx="71814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9259" name="Rectangle 43"/>
          <p:cNvSpPr>
            <a:spLocks noChangeArrowheads="1"/>
          </p:cNvSpPr>
          <p:nvPr/>
        </p:nvSpPr>
        <p:spPr bwMode="auto">
          <a:xfrm>
            <a:off x="8696326" y="1603376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9260" name="Rectangle 44"/>
          <p:cNvSpPr>
            <a:spLocks noChangeArrowheads="1"/>
          </p:cNvSpPr>
          <p:nvPr/>
        </p:nvSpPr>
        <p:spPr bwMode="auto">
          <a:xfrm>
            <a:off x="9734551" y="2139950"/>
            <a:ext cx="90011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subor-dinate</a:t>
            </a:r>
          </a:p>
        </p:txBody>
      </p:sp>
      <p:sp>
        <p:nvSpPr>
          <p:cNvPr id="9261" name="Rectangle 45"/>
          <p:cNvSpPr>
            <a:spLocks noChangeArrowheads="1"/>
          </p:cNvSpPr>
          <p:nvPr/>
        </p:nvSpPr>
        <p:spPr bwMode="auto">
          <a:xfrm>
            <a:off x="8204200" y="2063750"/>
            <a:ext cx="8318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super-visor</a:t>
            </a:r>
          </a:p>
        </p:txBody>
      </p:sp>
      <p:sp>
        <p:nvSpPr>
          <p:cNvPr id="9262" name="Rectangle 46"/>
          <p:cNvSpPr>
            <a:spLocks noChangeArrowheads="1"/>
          </p:cNvSpPr>
          <p:nvPr/>
        </p:nvSpPr>
        <p:spPr bwMode="auto">
          <a:xfrm>
            <a:off x="8267701" y="765176"/>
            <a:ext cx="531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</a:p>
        </p:txBody>
      </p:sp>
      <p:sp>
        <p:nvSpPr>
          <p:cNvPr id="9263" name="Line 47"/>
          <p:cNvSpPr>
            <a:spLocks noChangeShapeType="1"/>
          </p:cNvSpPr>
          <p:nvPr/>
        </p:nvSpPr>
        <p:spPr bwMode="auto">
          <a:xfrm>
            <a:off x="9005888" y="2095500"/>
            <a:ext cx="0" cy="5524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9672638" y="2076450"/>
            <a:ext cx="0" cy="609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5" name="Line 49"/>
          <p:cNvSpPr>
            <a:spLocks noChangeShapeType="1"/>
          </p:cNvSpPr>
          <p:nvPr/>
        </p:nvSpPr>
        <p:spPr bwMode="auto">
          <a:xfrm>
            <a:off x="8528050" y="1168401"/>
            <a:ext cx="400050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6" name="Line 50"/>
          <p:cNvSpPr>
            <a:spLocks noChangeShapeType="1"/>
          </p:cNvSpPr>
          <p:nvPr/>
        </p:nvSpPr>
        <p:spPr bwMode="auto">
          <a:xfrm>
            <a:off x="9064626" y="808039"/>
            <a:ext cx="117475" cy="725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7" name="Line 51"/>
          <p:cNvSpPr>
            <a:spLocks noChangeShapeType="1"/>
          </p:cNvSpPr>
          <p:nvPr/>
        </p:nvSpPr>
        <p:spPr bwMode="auto">
          <a:xfrm flipH="1">
            <a:off x="9412288" y="1216025"/>
            <a:ext cx="209550" cy="3000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9210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Relationship Sets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1370" y="1464890"/>
            <a:ext cx="7848600" cy="4876800"/>
          </a:xfrm>
        </p:spPr>
        <p:txBody>
          <a:bodyPr>
            <a:normAutofit fontScale="92500"/>
          </a:bodyPr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chemeClr val="tx2"/>
                </a:solidFill>
              </a:rPr>
              <a:t>relationship</a:t>
            </a:r>
            <a:r>
              <a:rPr lang="en-US" altLang="en-US" dirty="0"/>
              <a:t> is an association among several entities</a:t>
            </a:r>
          </a:p>
          <a:p>
            <a:pPr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/>
              <a:t>	Example: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u="sng" dirty="0"/>
              <a:t>Hayes</a:t>
            </a:r>
            <a:r>
              <a:rPr lang="en-US" altLang="en-US" dirty="0"/>
              <a:t>	</a:t>
            </a:r>
            <a:r>
              <a:rPr lang="en-US" altLang="en-US" i="1" u="sng" dirty="0"/>
              <a:t>depositor</a:t>
            </a:r>
            <a:r>
              <a:rPr lang="en-US" altLang="en-US" dirty="0"/>
              <a:t>	</a:t>
            </a:r>
            <a:r>
              <a:rPr lang="en-US" altLang="en-US" u="sng" dirty="0"/>
              <a:t>A-102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i="1" dirty="0"/>
              <a:t>customer</a:t>
            </a:r>
            <a:r>
              <a:rPr lang="en-US" altLang="en-US" dirty="0"/>
              <a:t> entity	relationship set	</a:t>
            </a:r>
            <a:r>
              <a:rPr lang="en-US" altLang="en-US" i="1" dirty="0"/>
              <a:t>account</a:t>
            </a:r>
            <a:r>
              <a:rPr lang="en-US" altLang="en-US" dirty="0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/>
              <a:t>A </a:t>
            </a:r>
            <a:r>
              <a:rPr lang="en-US" altLang="en-US" i="1" dirty="0">
                <a:solidFill>
                  <a:schemeClr val="tx2"/>
                </a:solidFill>
              </a:rPr>
              <a:t>relationship </a:t>
            </a:r>
            <a:r>
              <a:rPr lang="en-US" altLang="en-US" dirty="0">
                <a:solidFill>
                  <a:schemeClr val="tx2"/>
                </a:solidFill>
              </a:rPr>
              <a:t>set</a:t>
            </a:r>
            <a:r>
              <a:rPr lang="en-US" altLang="en-US" dirty="0"/>
              <a:t> is a mathematical relation among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 2 entities, each taken from entity sets</a:t>
            </a:r>
          </a:p>
          <a:p>
            <a:pPr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		{(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… </a:t>
            </a:r>
            <a:r>
              <a:rPr lang="en-US" altLang="en-US" i="1" dirty="0" err="1">
                <a:sym typeface="Symbol" panose="05050102010706020507" pitchFamily="18" charset="2"/>
              </a:rPr>
              <a:t>e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 |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 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 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…, </a:t>
            </a:r>
            <a:r>
              <a:rPr lang="en-US" altLang="en-US" i="1" dirty="0" err="1">
                <a:sym typeface="Symbol" panose="05050102010706020507" pitchFamily="18" charset="2"/>
              </a:rPr>
              <a:t>e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  </a:t>
            </a:r>
            <a:r>
              <a:rPr lang="en-US" altLang="en-US" i="1" dirty="0" err="1">
                <a:sym typeface="Symbol" panose="05050102010706020507" pitchFamily="18" charset="2"/>
              </a:rPr>
              <a:t>E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}</a:t>
            </a:r>
            <a:br>
              <a:rPr lang="en-US" altLang="en-US" dirty="0">
                <a:sym typeface="Symbol" panose="05050102010706020507" pitchFamily="18" charset="2"/>
              </a:rPr>
            </a:b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(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…, </a:t>
            </a:r>
            <a:r>
              <a:rPr lang="en-US" altLang="en-US" i="1" dirty="0" err="1">
                <a:sym typeface="Symbol" panose="05050102010706020507" pitchFamily="18" charset="2"/>
              </a:rPr>
              <a:t>e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Example: </a:t>
            </a:r>
          </a:p>
          <a:p>
            <a:pPr lvl="1"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		(Hayes, A-102)  </a:t>
            </a:r>
            <a:r>
              <a:rPr lang="en-US" altLang="en-US" i="1" dirty="0">
                <a:sym typeface="Symbol" panose="05050102010706020507" pitchFamily="18" charset="2"/>
              </a:rPr>
              <a:t>depositor</a:t>
            </a:r>
          </a:p>
        </p:txBody>
      </p:sp>
    </p:spTree>
    <p:extLst>
      <p:ext uri="{BB962C8B-B14F-4D97-AF65-F5344CB8AC3E}">
        <p14:creationId xmlns:p14="http://schemas.microsoft.com/office/powerpoint/2010/main" val="4008609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Degree of a Relationship Set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4100" y="1231901"/>
            <a:ext cx="7989888" cy="43846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Refers to number of entity sets that participate in a relationship set.</a:t>
            </a:r>
          </a:p>
          <a:p>
            <a:r>
              <a:rPr lang="en-US" altLang="en-US"/>
              <a:t>Relationship sets that involve two entity sets are </a:t>
            </a:r>
            <a:r>
              <a:rPr lang="en-US" altLang="en-US" i="1">
                <a:solidFill>
                  <a:schemeClr val="tx2"/>
                </a:solidFill>
              </a:rPr>
              <a:t>binary</a:t>
            </a:r>
            <a:r>
              <a:rPr lang="en-US" altLang="en-US"/>
              <a:t> (or degree two).  Generally, most relationship sets in a database system are binary.</a:t>
            </a:r>
          </a:p>
          <a:p>
            <a:r>
              <a:rPr lang="en-US" altLang="en-US"/>
              <a:t>Relationship sets may involve more than two entity sets.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Relationships between more than two entity sets are rare.  Most relationships are binary. (More on this later.)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609851" y="3389314"/>
            <a:ext cx="66135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en-US"/>
              <a:t>E.g.  Suppose employees of a bank may have jobs (responsibilities) at multiple branches, with different jobs at different branches.  Then there is a ternary relationship set between entity sets </a:t>
            </a:r>
            <a:r>
              <a:rPr kumimoji="1" lang="en-US" altLang="en-US" i="1"/>
              <a:t>employee,  job and branch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079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Cardinalities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7438" y="1031875"/>
            <a:ext cx="7505700" cy="4114800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Express the number of entities to which another entity can be associated via a relationship set.</a:t>
            </a:r>
          </a:p>
          <a:p>
            <a:r>
              <a:rPr lang="en-US" altLang="en-US"/>
              <a:t>Most useful in describing binary relationship sets.</a:t>
            </a:r>
          </a:p>
          <a:p>
            <a:r>
              <a:rPr lang="en-US" altLang="en-US"/>
              <a:t>For a binary relationship set the mapping cardinality must be one of the following types:</a:t>
            </a:r>
          </a:p>
          <a:p>
            <a:pPr lvl="1"/>
            <a:r>
              <a:rPr lang="en-US" altLang="en-US"/>
              <a:t>One to one</a:t>
            </a:r>
          </a:p>
          <a:p>
            <a:pPr lvl="1"/>
            <a:r>
              <a:rPr lang="en-US" altLang="en-US"/>
              <a:t>One to many</a:t>
            </a:r>
          </a:p>
          <a:p>
            <a:pPr lvl="1"/>
            <a:r>
              <a:rPr lang="en-US" altLang="en-US"/>
              <a:t>Many to one</a:t>
            </a:r>
          </a:p>
          <a:p>
            <a:pPr lvl="1"/>
            <a:r>
              <a:rPr lang="en-US" altLang="en-US"/>
              <a:t>Many to many </a:t>
            </a:r>
          </a:p>
        </p:txBody>
      </p:sp>
    </p:spTree>
    <p:extLst>
      <p:ext uri="{BB962C8B-B14F-4D97-AF65-F5344CB8AC3E}">
        <p14:creationId xmlns:p14="http://schemas.microsoft.com/office/powerpoint/2010/main" val="3251590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1600200" y="190500"/>
            <a:ext cx="7772400" cy="1104900"/>
          </a:xfrm>
          <a:noFill/>
          <a:ln/>
        </p:spPr>
        <p:txBody>
          <a:bodyPr/>
          <a:lstStyle/>
          <a:p>
            <a:r>
              <a:rPr lang="en-US" altLang="en-US"/>
              <a:t>Key Constraints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752600"/>
            <a:ext cx="3276600" cy="4800600"/>
          </a:xfrm>
          <a:noFill/>
          <a:ln/>
        </p:spPr>
        <p:txBody>
          <a:bodyPr/>
          <a:lstStyle/>
          <a:p>
            <a:r>
              <a:rPr lang="en-US" altLang="en-US" sz="2400"/>
              <a:t>Consider Works_In:  An employee can work in many departments; a dept can have many employees.</a:t>
            </a:r>
          </a:p>
          <a:p>
            <a:r>
              <a:rPr lang="en-US" altLang="en-US" sz="2400"/>
              <a:t>In contrast, each dept has at most one manager, according to the    </a:t>
            </a:r>
            <a:r>
              <a:rPr lang="en-US" altLang="en-US" sz="2400" i="1" u="sng">
                <a:solidFill>
                  <a:schemeClr val="accent2"/>
                </a:solidFill>
              </a:rPr>
              <a:t>key constraint</a:t>
            </a:r>
            <a:r>
              <a:rPr lang="en-US" altLang="en-US" sz="2400" i="1">
                <a:solidFill>
                  <a:schemeClr val="accent2"/>
                </a:solidFill>
              </a:rPr>
              <a:t> </a:t>
            </a:r>
            <a:r>
              <a:rPr lang="en-US" altLang="en-US" sz="2400"/>
              <a:t>on Manages.</a:t>
            </a:r>
          </a:p>
        </p:txBody>
      </p:sp>
      <p:sp>
        <p:nvSpPr>
          <p:cNvPr id="11270" name="Freeform 6"/>
          <p:cNvSpPr>
            <a:spLocks/>
          </p:cNvSpPr>
          <p:nvPr/>
        </p:nvSpPr>
        <p:spPr bwMode="auto">
          <a:xfrm>
            <a:off x="5276850" y="3263901"/>
            <a:ext cx="338138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5 w 213"/>
              <a:gd name="T25" fmla="*/ 122 h 1354"/>
              <a:gd name="T26" fmla="*/ 31 w 213"/>
              <a:gd name="T27" fmla="*/ 198 h 1354"/>
              <a:gd name="T28" fmla="*/ 19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1 w 213"/>
              <a:gd name="T35" fmla="*/ 617 h 1354"/>
              <a:gd name="T36" fmla="*/ 1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19 w 213"/>
              <a:gd name="T43" fmla="*/ 1064 h 1354"/>
              <a:gd name="T44" fmla="*/ 31 w 213"/>
              <a:gd name="T45" fmla="*/ 1155 h 1354"/>
              <a:gd name="T46" fmla="*/ 45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Freeform 7"/>
          <p:cNvSpPr>
            <a:spLocks/>
          </p:cNvSpPr>
          <p:nvPr/>
        </p:nvSpPr>
        <p:spPr bwMode="auto">
          <a:xfrm>
            <a:off x="6100764" y="3271839"/>
            <a:ext cx="338137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6 w 213"/>
              <a:gd name="T25" fmla="*/ 122 h 1354"/>
              <a:gd name="T26" fmla="*/ 31 w 213"/>
              <a:gd name="T27" fmla="*/ 198 h 1354"/>
              <a:gd name="T28" fmla="*/ 20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1 w 213"/>
              <a:gd name="T35" fmla="*/ 617 h 1354"/>
              <a:gd name="T36" fmla="*/ 1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20 w 213"/>
              <a:gd name="T43" fmla="*/ 1064 h 1354"/>
              <a:gd name="T44" fmla="*/ 31 w 213"/>
              <a:gd name="T45" fmla="*/ 1155 h 1354"/>
              <a:gd name="T46" fmla="*/ 46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6759575" y="3263901"/>
            <a:ext cx="338138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0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8 w 213"/>
              <a:gd name="T21" fmla="*/ 22 h 1354"/>
              <a:gd name="T22" fmla="*/ 61 w 213"/>
              <a:gd name="T23" fmla="*/ 63 h 1354"/>
              <a:gd name="T24" fmla="*/ 45 w 213"/>
              <a:gd name="T25" fmla="*/ 122 h 1354"/>
              <a:gd name="T26" fmla="*/ 31 w 213"/>
              <a:gd name="T27" fmla="*/ 198 h 1354"/>
              <a:gd name="T28" fmla="*/ 19 w 213"/>
              <a:gd name="T29" fmla="*/ 288 h 1354"/>
              <a:gd name="T30" fmla="*/ 10 w 213"/>
              <a:gd name="T31" fmla="*/ 390 h 1354"/>
              <a:gd name="T32" fmla="*/ 3 w 213"/>
              <a:gd name="T33" fmla="*/ 501 h 1354"/>
              <a:gd name="T34" fmla="*/ 0 w 213"/>
              <a:gd name="T35" fmla="*/ 617 h 1354"/>
              <a:gd name="T36" fmla="*/ 0 w 213"/>
              <a:gd name="T37" fmla="*/ 735 h 1354"/>
              <a:gd name="T38" fmla="*/ 3 w 213"/>
              <a:gd name="T39" fmla="*/ 851 h 1354"/>
              <a:gd name="T40" fmla="*/ 10 w 213"/>
              <a:gd name="T41" fmla="*/ 962 h 1354"/>
              <a:gd name="T42" fmla="*/ 19 w 213"/>
              <a:gd name="T43" fmla="*/ 1064 h 1354"/>
              <a:gd name="T44" fmla="*/ 31 w 213"/>
              <a:gd name="T45" fmla="*/ 1155 h 1354"/>
              <a:gd name="T46" fmla="*/ 45 w 213"/>
              <a:gd name="T47" fmla="*/ 1231 h 1354"/>
              <a:gd name="T48" fmla="*/ 61 w 213"/>
              <a:gd name="T49" fmla="*/ 1289 h 1354"/>
              <a:gd name="T50" fmla="*/ 78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0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Freeform 9"/>
          <p:cNvSpPr>
            <a:spLocks/>
          </p:cNvSpPr>
          <p:nvPr/>
        </p:nvSpPr>
        <p:spPr bwMode="auto">
          <a:xfrm>
            <a:off x="7599364" y="3263901"/>
            <a:ext cx="338137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6 w 213"/>
              <a:gd name="T25" fmla="*/ 122 h 1354"/>
              <a:gd name="T26" fmla="*/ 31 w 213"/>
              <a:gd name="T27" fmla="*/ 198 h 1354"/>
              <a:gd name="T28" fmla="*/ 20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0 w 213"/>
              <a:gd name="T35" fmla="*/ 617 h 1354"/>
              <a:gd name="T36" fmla="*/ 0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20 w 213"/>
              <a:gd name="T43" fmla="*/ 1064 h 1354"/>
              <a:gd name="T44" fmla="*/ 31 w 213"/>
              <a:gd name="T45" fmla="*/ 1155 h 1354"/>
              <a:gd name="T46" fmla="*/ 46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Freeform 10"/>
          <p:cNvSpPr>
            <a:spLocks/>
          </p:cNvSpPr>
          <p:nvPr/>
        </p:nvSpPr>
        <p:spPr bwMode="auto">
          <a:xfrm>
            <a:off x="8250239" y="3279776"/>
            <a:ext cx="338137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0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6 w 213"/>
              <a:gd name="T19" fmla="*/ 2 h 1354"/>
              <a:gd name="T20" fmla="*/ 78 w 213"/>
              <a:gd name="T21" fmla="*/ 22 h 1354"/>
              <a:gd name="T22" fmla="*/ 61 w 213"/>
              <a:gd name="T23" fmla="*/ 63 h 1354"/>
              <a:gd name="T24" fmla="*/ 45 w 213"/>
              <a:gd name="T25" fmla="*/ 122 h 1354"/>
              <a:gd name="T26" fmla="*/ 31 w 213"/>
              <a:gd name="T27" fmla="*/ 198 h 1354"/>
              <a:gd name="T28" fmla="*/ 19 w 213"/>
              <a:gd name="T29" fmla="*/ 288 h 1354"/>
              <a:gd name="T30" fmla="*/ 10 w 213"/>
              <a:gd name="T31" fmla="*/ 390 h 1354"/>
              <a:gd name="T32" fmla="*/ 3 w 213"/>
              <a:gd name="T33" fmla="*/ 501 h 1354"/>
              <a:gd name="T34" fmla="*/ 0 w 213"/>
              <a:gd name="T35" fmla="*/ 617 h 1354"/>
              <a:gd name="T36" fmla="*/ 0 w 213"/>
              <a:gd name="T37" fmla="*/ 735 h 1354"/>
              <a:gd name="T38" fmla="*/ 3 w 213"/>
              <a:gd name="T39" fmla="*/ 851 h 1354"/>
              <a:gd name="T40" fmla="*/ 10 w 213"/>
              <a:gd name="T41" fmla="*/ 962 h 1354"/>
              <a:gd name="T42" fmla="*/ 19 w 213"/>
              <a:gd name="T43" fmla="*/ 1064 h 1354"/>
              <a:gd name="T44" fmla="*/ 31 w 213"/>
              <a:gd name="T45" fmla="*/ 1155 h 1354"/>
              <a:gd name="T46" fmla="*/ 45 w 213"/>
              <a:gd name="T47" fmla="*/ 1231 h 1354"/>
              <a:gd name="T48" fmla="*/ 61 w 213"/>
              <a:gd name="T49" fmla="*/ 1289 h 1354"/>
              <a:gd name="T50" fmla="*/ 78 w 213"/>
              <a:gd name="T51" fmla="*/ 1330 h 1354"/>
              <a:gd name="T52" fmla="*/ 96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0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Freeform 11"/>
          <p:cNvSpPr>
            <a:spLocks/>
          </p:cNvSpPr>
          <p:nvPr/>
        </p:nvSpPr>
        <p:spPr bwMode="auto">
          <a:xfrm>
            <a:off x="4633914" y="3271839"/>
            <a:ext cx="338137" cy="2149475"/>
          </a:xfrm>
          <a:custGeom>
            <a:avLst/>
            <a:gdLst>
              <a:gd name="T0" fmla="*/ 211 w 213"/>
              <a:gd name="T1" fmla="*/ 617 h 1354"/>
              <a:gd name="T2" fmla="*/ 209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4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6 w 213"/>
              <a:gd name="T25" fmla="*/ 122 h 1354"/>
              <a:gd name="T26" fmla="*/ 32 w 213"/>
              <a:gd name="T27" fmla="*/ 198 h 1354"/>
              <a:gd name="T28" fmla="*/ 20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1 w 213"/>
              <a:gd name="T35" fmla="*/ 617 h 1354"/>
              <a:gd name="T36" fmla="*/ 1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20 w 213"/>
              <a:gd name="T43" fmla="*/ 1064 h 1354"/>
              <a:gd name="T44" fmla="*/ 32 w 213"/>
              <a:gd name="T45" fmla="*/ 1155 h 1354"/>
              <a:gd name="T46" fmla="*/ 46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4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9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9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4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2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2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4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9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8866189" y="5472114"/>
            <a:ext cx="156292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chemeClr val="accent2"/>
                </a:solidFill>
                <a:latin typeface="Arial" panose="020B0604020202020204" pitchFamily="34" charset="0"/>
              </a:rPr>
              <a:t>Many-to-Many</a:t>
            </a:r>
          </a:p>
        </p:txBody>
      </p:sp>
      <p:sp>
        <p:nvSpPr>
          <p:cNvPr id="11277" name="Freeform 13"/>
          <p:cNvSpPr>
            <a:spLocks/>
          </p:cNvSpPr>
          <p:nvPr/>
        </p:nvSpPr>
        <p:spPr bwMode="auto">
          <a:xfrm>
            <a:off x="9082089" y="3263901"/>
            <a:ext cx="338137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5 w 213"/>
              <a:gd name="T25" fmla="*/ 122 h 1354"/>
              <a:gd name="T26" fmla="*/ 31 w 213"/>
              <a:gd name="T27" fmla="*/ 198 h 1354"/>
              <a:gd name="T28" fmla="*/ 19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0 w 213"/>
              <a:gd name="T35" fmla="*/ 617 h 1354"/>
              <a:gd name="T36" fmla="*/ 0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19 w 213"/>
              <a:gd name="T43" fmla="*/ 1064 h 1354"/>
              <a:gd name="T44" fmla="*/ 31 w 213"/>
              <a:gd name="T45" fmla="*/ 1155 h 1354"/>
              <a:gd name="T46" fmla="*/ 45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Freeform 14"/>
          <p:cNvSpPr>
            <a:spLocks/>
          </p:cNvSpPr>
          <p:nvPr/>
        </p:nvSpPr>
        <p:spPr bwMode="auto">
          <a:xfrm>
            <a:off x="9725025" y="3263901"/>
            <a:ext cx="338138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2 w 213"/>
              <a:gd name="T7" fmla="*/ 288 h 1354"/>
              <a:gd name="T8" fmla="*/ 181 w 213"/>
              <a:gd name="T9" fmla="*/ 198 h 1354"/>
              <a:gd name="T10" fmla="*/ 166 w 213"/>
              <a:gd name="T11" fmla="*/ 122 h 1354"/>
              <a:gd name="T12" fmla="*/ 150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6 w 213"/>
              <a:gd name="T19" fmla="*/ 2 h 1354"/>
              <a:gd name="T20" fmla="*/ 78 w 213"/>
              <a:gd name="T21" fmla="*/ 22 h 1354"/>
              <a:gd name="T22" fmla="*/ 61 w 213"/>
              <a:gd name="T23" fmla="*/ 63 h 1354"/>
              <a:gd name="T24" fmla="*/ 45 w 213"/>
              <a:gd name="T25" fmla="*/ 122 h 1354"/>
              <a:gd name="T26" fmla="*/ 31 w 213"/>
              <a:gd name="T27" fmla="*/ 198 h 1354"/>
              <a:gd name="T28" fmla="*/ 19 w 213"/>
              <a:gd name="T29" fmla="*/ 288 h 1354"/>
              <a:gd name="T30" fmla="*/ 10 w 213"/>
              <a:gd name="T31" fmla="*/ 390 h 1354"/>
              <a:gd name="T32" fmla="*/ 3 w 213"/>
              <a:gd name="T33" fmla="*/ 501 h 1354"/>
              <a:gd name="T34" fmla="*/ 0 w 213"/>
              <a:gd name="T35" fmla="*/ 617 h 1354"/>
              <a:gd name="T36" fmla="*/ 0 w 213"/>
              <a:gd name="T37" fmla="*/ 735 h 1354"/>
              <a:gd name="T38" fmla="*/ 3 w 213"/>
              <a:gd name="T39" fmla="*/ 851 h 1354"/>
              <a:gd name="T40" fmla="*/ 10 w 213"/>
              <a:gd name="T41" fmla="*/ 962 h 1354"/>
              <a:gd name="T42" fmla="*/ 19 w 213"/>
              <a:gd name="T43" fmla="*/ 1064 h 1354"/>
              <a:gd name="T44" fmla="*/ 31 w 213"/>
              <a:gd name="T45" fmla="*/ 1155 h 1354"/>
              <a:gd name="T46" fmla="*/ 45 w 213"/>
              <a:gd name="T47" fmla="*/ 1231 h 1354"/>
              <a:gd name="T48" fmla="*/ 61 w 213"/>
              <a:gd name="T49" fmla="*/ 1289 h 1354"/>
              <a:gd name="T50" fmla="*/ 78 w 213"/>
              <a:gd name="T51" fmla="*/ 1330 h 1354"/>
              <a:gd name="T52" fmla="*/ 96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0 w 213"/>
              <a:gd name="T59" fmla="*/ 1289 h 1354"/>
              <a:gd name="T60" fmla="*/ 166 w 213"/>
              <a:gd name="T61" fmla="*/ 1231 h 1354"/>
              <a:gd name="T62" fmla="*/ 181 w 213"/>
              <a:gd name="T63" fmla="*/ 1155 h 1354"/>
              <a:gd name="T64" fmla="*/ 192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2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6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69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69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6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2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4730750" y="5448301"/>
            <a:ext cx="7421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chemeClr val="accent2"/>
                </a:solidFill>
                <a:latin typeface="Arial" panose="020B0604020202020204" pitchFamily="34" charset="0"/>
              </a:rPr>
              <a:t>1-to-1</a:t>
            </a: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094414" y="5448301"/>
            <a:ext cx="114133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chemeClr val="accent2"/>
                </a:solidFill>
                <a:latin typeface="Arial" panose="020B0604020202020204" pitchFamily="34" charset="0"/>
              </a:rPr>
              <a:t>1-to Many</a:t>
            </a: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7545389" y="5448301"/>
            <a:ext cx="115256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chemeClr val="accent2"/>
                </a:solidFill>
                <a:latin typeface="Arial" panose="020B0604020202020204" pitchFamily="34" charset="0"/>
              </a:rPr>
              <a:t>Many-to-1</a:t>
            </a:r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4818063" y="3616326"/>
            <a:ext cx="609600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4799014" y="3976688"/>
            <a:ext cx="649287" cy="12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V="1">
            <a:off x="4770439" y="4484688"/>
            <a:ext cx="649287" cy="63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6302375" y="3595688"/>
            <a:ext cx="630238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6283325" y="3976689"/>
            <a:ext cx="628650" cy="1476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6302375" y="3997325"/>
            <a:ext cx="609600" cy="9286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 flipH="1">
            <a:off x="6249989" y="4518026"/>
            <a:ext cx="674687" cy="588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7727951" y="3595688"/>
            <a:ext cx="708025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7786688" y="3976688"/>
            <a:ext cx="609600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7767639" y="4357689"/>
            <a:ext cx="649287" cy="1682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 flipV="1">
            <a:off x="7739064" y="4465638"/>
            <a:ext cx="649287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9231314" y="3616326"/>
            <a:ext cx="630237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9272589" y="3997326"/>
            <a:ext cx="649287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 flipV="1">
            <a:off x="9251950" y="3663950"/>
            <a:ext cx="609600" cy="1054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9231314" y="3976689"/>
            <a:ext cx="669925" cy="9302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7" name="Freeform 33"/>
          <p:cNvSpPr>
            <a:spLocks/>
          </p:cNvSpPr>
          <p:nvPr/>
        </p:nvSpPr>
        <p:spPr bwMode="auto">
          <a:xfrm>
            <a:off x="8370889" y="1123951"/>
            <a:ext cx="720725" cy="519113"/>
          </a:xfrm>
          <a:custGeom>
            <a:avLst/>
            <a:gdLst>
              <a:gd name="T0" fmla="*/ 451 w 454"/>
              <a:gd name="T1" fmla="*/ 148 h 327"/>
              <a:gd name="T2" fmla="*/ 445 w 454"/>
              <a:gd name="T3" fmla="*/ 120 h 327"/>
              <a:gd name="T4" fmla="*/ 431 w 454"/>
              <a:gd name="T5" fmla="*/ 94 h 327"/>
              <a:gd name="T6" fmla="*/ 411 w 454"/>
              <a:gd name="T7" fmla="*/ 68 h 327"/>
              <a:gd name="T8" fmla="*/ 386 w 454"/>
              <a:gd name="T9" fmla="*/ 47 h 327"/>
              <a:gd name="T10" fmla="*/ 356 w 454"/>
              <a:gd name="T11" fmla="*/ 29 h 327"/>
              <a:gd name="T12" fmla="*/ 322 w 454"/>
              <a:gd name="T13" fmla="*/ 15 h 327"/>
              <a:gd name="T14" fmla="*/ 285 w 454"/>
              <a:gd name="T15" fmla="*/ 5 h 327"/>
              <a:gd name="T16" fmla="*/ 246 w 454"/>
              <a:gd name="T17" fmla="*/ 0 h 327"/>
              <a:gd name="T18" fmla="*/ 206 w 454"/>
              <a:gd name="T19" fmla="*/ 0 h 327"/>
              <a:gd name="T20" fmla="*/ 167 w 454"/>
              <a:gd name="T21" fmla="*/ 5 h 327"/>
              <a:gd name="T22" fmla="*/ 130 w 454"/>
              <a:gd name="T23" fmla="*/ 15 h 327"/>
              <a:gd name="T24" fmla="*/ 96 w 454"/>
              <a:gd name="T25" fmla="*/ 29 h 327"/>
              <a:gd name="T26" fmla="*/ 65 w 454"/>
              <a:gd name="T27" fmla="*/ 47 h 327"/>
              <a:gd name="T28" fmla="*/ 40 w 454"/>
              <a:gd name="T29" fmla="*/ 68 h 327"/>
              <a:gd name="T30" fmla="*/ 21 w 454"/>
              <a:gd name="T31" fmla="*/ 94 h 327"/>
              <a:gd name="T32" fmla="*/ 7 w 454"/>
              <a:gd name="T33" fmla="*/ 120 h 327"/>
              <a:gd name="T34" fmla="*/ 1 w 454"/>
              <a:gd name="T35" fmla="*/ 148 h 327"/>
              <a:gd name="T36" fmla="*/ 1 w 454"/>
              <a:gd name="T37" fmla="*/ 177 h 327"/>
              <a:gd name="T38" fmla="*/ 7 w 454"/>
              <a:gd name="T39" fmla="*/ 205 h 327"/>
              <a:gd name="T40" fmla="*/ 21 w 454"/>
              <a:gd name="T41" fmla="*/ 231 h 327"/>
              <a:gd name="T42" fmla="*/ 40 w 454"/>
              <a:gd name="T43" fmla="*/ 255 h 327"/>
              <a:gd name="T44" fmla="*/ 65 w 454"/>
              <a:gd name="T45" fmla="*/ 278 h 327"/>
              <a:gd name="T46" fmla="*/ 96 w 454"/>
              <a:gd name="T47" fmla="*/ 296 h 327"/>
              <a:gd name="T48" fmla="*/ 130 w 454"/>
              <a:gd name="T49" fmla="*/ 310 h 327"/>
              <a:gd name="T50" fmla="*/ 167 w 454"/>
              <a:gd name="T51" fmla="*/ 320 h 327"/>
              <a:gd name="T52" fmla="*/ 206 w 454"/>
              <a:gd name="T53" fmla="*/ 326 h 327"/>
              <a:gd name="T54" fmla="*/ 246 w 454"/>
              <a:gd name="T55" fmla="*/ 326 h 327"/>
              <a:gd name="T56" fmla="*/ 285 w 454"/>
              <a:gd name="T57" fmla="*/ 320 h 327"/>
              <a:gd name="T58" fmla="*/ 322 w 454"/>
              <a:gd name="T59" fmla="*/ 310 h 327"/>
              <a:gd name="T60" fmla="*/ 356 w 454"/>
              <a:gd name="T61" fmla="*/ 296 h 327"/>
              <a:gd name="T62" fmla="*/ 386 w 454"/>
              <a:gd name="T63" fmla="*/ 278 h 327"/>
              <a:gd name="T64" fmla="*/ 411 w 454"/>
              <a:gd name="T65" fmla="*/ 255 h 327"/>
              <a:gd name="T66" fmla="*/ 431 w 454"/>
              <a:gd name="T67" fmla="*/ 231 h 327"/>
              <a:gd name="T68" fmla="*/ 445 w 454"/>
              <a:gd name="T69" fmla="*/ 205 h 327"/>
              <a:gd name="T70" fmla="*/ 451 w 454"/>
              <a:gd name="T71" fmla="*/ 177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54" h="327">
                <a:moveTo>
                  <a:pt x="453" y="163"/>
                </a:moveTo>
                <a:lnTo>
                  <a:pt x="451" y="148"/>
                </a:lnTo>
                <a:lnTo>
                  <a:pt x="448" y="134"/>
                </a:lnTo>
                <a:lnTo>
                  <a:pt x="445" y="120"/>
                </a:lnTo>
                <a:lnTo>
                  <a:pt x="439" y="106"/>
                </a:lnTo>
                <a:lnTo>
                  <a:pt x="431" y="94"/>
                </a:lnTo>
                <a:lnTo>
                  <a:pt x="422" y="80"/>
                </a:lnTo>
                <a:lnTo>
                  <a:pt x="411" y="68"/>
                </a:lnTo>
                <a:lnTo>
                  <a:pt x="399" y="57"/>
                </a:lnTo>
                <a:lnTo>
                  <a:pt x="386" y="47"/>
                </a:lnTo>
                <a:lnTo>
                  <a:pt x="372" y="37"/>
                </a:lnTo>
                <a:lnTo>
                  <a:pt x="356" y="29"/>
                </a:lnTo>
                <a:lnTo>
                  <a:pt x="339" y="21"/>
                </a:lnTo>
                <a:lnTo>
                  <a:pt x="322" y="15"/>
                </a:lnTo>
                <a:lnTo>
                  <a:pt x="303" y="9"/>
                </a:lnTo>
                <a:lnTo>
                  <a:pt x="285" y="5"/>
                </a:lnTo>
                <a:lnTo>
                  <a:pt x="265" y="1"/>
                </a:lnTo>
                <a:lnTo>
                  <a:pt x="246" y="0"/>
                </a:lnTo>
                <a:lnTo>
                  <a:pt x="225" y="0"/>
                </a:lnTo>
                <a:lnTo>
                  <a:pt x="206" y="0"/>
                </a:lnTo>
                <a:lnTo>
                  <a:pt x="186" y="1"/>
                </a:lnTo>
                <a:lnTo>
                  <a:pt x="167" y="5"/>
                </a:lnTo>
                <a:lnTo>
                  <a:pt x="148" y="9"/>
                </a:lnTo>
                <a:lnTo>
                  <a:pt x="130" y="15"/>
                </a:lnTo>
                <a:lnTo>
                  <a:pt x="113" y="21"/>
                </a:lnTo>
                <a:lnTo>
                  <a:pt x="96" y="29"/>
                </a:lnTo>
                <a:lnTo>
                  <a:pt x="80" y="37"/>
                </a:lnTo>
                <a:lnTo>
                  <a:pt x="65" y="47"/>
                </a:lnTo>
                <a:lnTo>
                  <a:pt x="53" y="57"/>
                </a:lnTo>
                <a:lnTo>
                  <a:pt x="40" y="68"/>
                </a:lnTo>
                <a:lnTo>
                  <a:pt x="29" y="80"/>
                </a:lnTo>
                <a:lnTo>
                  <a:pt x="21" y="94"/>
                </a:lnTo>
                <a:lnTo>
                  <a:pt x="13" y="106"/>
                </a:lnTo>
                <a:lnTo>
                  <a:pt x="7" y="120"/>
                </a:lnTo>
                <a:lnTo>
                  <a:pt x="3" y="134"/>
                </a:lnTo>
                <a:lnTo>
                  <a:pt x="1" y="148"/>
                </a:lnTo>
                <a:lnTo>
                  <a:pt x="0" y="163"/>
                </a:lnTo>
                <a:lnTo>
                  <a:pt x="1" y="177"/>
                </a:lnTo>
                <a:lnTo>
                  <a:pt x="3" y="191"/>
                </a:lnTo>
                <a:lnTo>
                  <a:pt x="7" y="205"/>
                </a:lnTo>
                <a:lnTo>
                  <a:pt x="13" y="217"/>
                </a:lnTo>
                <a:lnTo>
                  <a:pt x="21" y="231"/>
                </a:lnTo>
                <a:lnTo>
                  <a:pt x="29" y="244"/>
                </a:lnTo>
                <a:lnTo>
                  <a:pt x="40" y="255"/>
                </a:lnTo>
                <a:lnTo>
                  <a:pt x="53" y="266"/>
                </a:lnTo>
                <a:lnTo>
                  <a:pt x="65" y="278"/>
                </a:lnTo>
                <a:lnTo>
                  <a:pt x="80" y="288"/>
                </a:lnTo>
                <a:lnTo>
                  <a:pt x="96" y="296"/>
                </a:lnTo>
                <a:lnTo>
                  <a:pt x="113" y="303"/>
                </a:lnTo>
                <a:lnTo>
                  <a:pt x="130" y="310"/>
                </a:lnTo>
                <a:lnTo>
                  <a:pt x="148" y="316"/>
                </a:lnTo>
                <a:lnTo>
                  <a:pt x="167" y="320"/>
                </a:lnTo>
                <a:lnTo>
                  <a:pt x="186" y="323"/>
                </a:lnTo>
                <a:lnTo>
                  <a:pt x="206" y="326"/>
                </a:lnTo>
                <a:lnTo>
                  <a:pt x="225" y="326"/>
                </a:lnTo>
                <a:lnTo>
                  <a:pt x="246" y="326"/>
                </a:lnTo>
                <a:lnTo>
                  <a:pt x="265" y="323"/>
                </a:lnTo>
                <a:lnTo>
                  <a:pt x="285" y="320"/>
                </a:lnTo>
                <a:lnTo>
                  <a:pt x="303" y="316"/>
                </a:lnTo>
                <a:lnTo>
                  <a:pt x="322" y="310"/>
                </a:lnTo>
                <a:lnTo>
                  <a:pt x="339" y="303"/>
                </a:lnTo>
                <a:lnTo>
                  <a:pt x="356" y="296"/>
                </a:lnTo>
                <a:lnTo>
                  <a:pt x="372" y="288"/>
                </a:lnTo>
                <a:lnTo>
                  <a:pt x="386" y="278"/>
                </a:lnTo>
                <a:lnTo>
                  <a:pt x="399" y="266"/>
                </a:lnTo>
                <a:lnTo>
                  <a:pt x="411" y="255"/>
                </a:lnTo>
                <a:lnTo>
                  <a:pt x="422" y="244"/>
                </a:lnTo>
                <a:lnTo>
                  <a:pt x="431" y="231"/>
                </a:lnTo>
                <a:lnTo>
                  <a:pt x="439" y="217"/>
                </a:lnTo>
                <a:lnTo>
                  <a:pt x="445" y="205"/>
                </a:lnTo>
                <a:lnTo>
                  <a:pt x="448" y="191"/>
                </a:lnTo>
                <a:lnTo>
                  <a:pt x="451" y="177"/>
                </a:lnTo>
                <a:lnTo>
                  <a:pt x="453" y="16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8" name="Freeform 34"/>
          <p:cNvSpPr>
            <a:spLocks/>
          </p:cNvSpPr>
          <p:nvPr/>
        </p:nvSpPr>
        <p:spPr bwMode="auto">
          <a:xfrm>
            <a:off x="9690101" y="1146175"/>
            <a:ext cx="912813" cy="496888"/>
          </a:xfrm>
          <a:custGeom>
            <a:avLst/>
            <a:gdLst>
              <a:gd name="T0" fmla="*/ 1 w 575"/>
              <a:gd name="T1" fmla="*/ 169 h 313"/>
              <a:gd name="T2" fmla="*/ 9 w 575"/>
              <a:gd name="T3" fmla="*/ 196 h 313"/>
              <a:gd name="T4" fmla="*/ 28 w 575"/>
              <a:gd name="T5" fmla="*/ 221 h 313"/>
              <a:gd name="T6" fmla="*/ 52 w 575"/>
              <a:gd name="T7" fmla="*/ 244 h 313"/>
              <a:gd name="T8" fmla="*/ 84 w 575"/>
              <a:gd name="T9" fmla="*/ 266 h 313"/>
              <a:gd name="T10" fmla="*/ 123 w 575"/>
              <a:gd name="T11" fmla="*/ 283 h 313"/>
              <a:gd name="T12" fmla="*/ 165 w 575"/>
              <a:gd name="T13" fmla="*/ 297 h 313"/>
              <a:gd name="T14" fmla="*/ 213 w 575"/>
              <a:gd name="T15" fmla="*/ 306 h 313"/>
              <a:gd name="T16" fmla="*/ 262 w 575"/>
              <a:gd name="T17" fmla="*/ 312 h 313"/>
              <a:gd name="T18" fmla="*/ 311 w 575"/>
              <a:gd name="T19" fmla="*/ 312 h 313"/>
              <a:gd name="T20" fmla="*/ 361 w 575"/>
              <a:gd name="T21" fmla="*/ 306 h 313"/>
              <a:gd name="T22" fmla="*/ 408 w 575"/>
              <a:gd name="T23" fmla="*/ 297 h 313"/>
              <a:gd name="T24" fmla="*/ 451 w 575"/>
              <a:gd name="T25" fmla="*/ 283 h 313"/>
              <a:gd name="T26" fmla="*/ 490 w 575"/>
              <a:gd name="T27" fmla="*/ 266 h 313"/>
              <a:gd name="T28" fmla="*/ 522 w 575"/>
              <a:gd name="T29" fmla="*/ 244 h 313"/>
              <a:gd name="T30" fmla="*/ 547 w 575"/>
              <a:gd name="T31" fmla="*/ 221 h 313"/>
              <a:gd name="T32" fmla="*/ 564 w 575"/>
              <a:gd name="T33" fmla="*/ 196 h 313"/>
              <a:gd name="T34" fmla="*/ 572 w 575"/>
              <a:gd name="T35" fmla="*/ 169 h 313"/>
              <a:gd name="T36" fmla="*/ 572 w 575"/>
              <a:gd name="T37" fmla="*/ 141 h 313"/>
              <a:gd name="T38" fmla="*/ 564 w 575"/>
              <a:gd name="T39" fmla="*/ 114 h 313"/>
              <a:gd name="T40" fmla="*/ 547 w 575"/>
              <a:gd name="T41" fmla="*/ 90 h 313"/>
              <a:gd name="T42" fmla="*/ 522 w 575"/>
              <a:gd name="T43" fmla="*/ 65 h 313"/>
              <a:gd name="T44" fmla="*/ 490 w 575"/>
              <a:gd name="T45" fmla="*/ 45 h 313"/>
              <a:gd name="T46" fmla="*/ 451 w 575"/>
              <a:gd name="T47" fmla="*/ 26 h 313"/>
              <a:gd name="T48" fmla="*/ 408 w 575"/>
              <a:gd name="T49" fmla="*/ 14 h 313"/>
              <a:gd name="T50" fmla="*/ 361 w 575"/>
              <a:gd name="T51" fmla="*/ 5 h 313"/>
              <a:gd name="T52" fmla="*/ 311 w 575"/>
              <a:gd name="T53" fmla="*/ 0 h 313"/>
              <a:gd name="T54" fmla="*/ 262 w 575"/>
              <a:gd name="T55" fmla="*/ 0 h 313"/>
              <a:gd name="T56" fmla="*/ 212 w 575"/>
              <a:gd name="T57" fmla="*/ 5 h 313"/>
              <a:gd name="T58" fmla="*/ 165 w 575"/>
              <a:gd name="T59" fmla="*/ 14 h 313"/>
              <a:gd name="T60" fmla="*/ 123 w 575"/>
              <a:gd name="T61" fmla="*/ 28 h 313"/>
              <a:gd name="T62" fmla="*/ 84 w 575"/>
              <a:gd name="T63" fmla="*/ 45 h 313"/>
              <a:gd name="T64" fmla="*/ 52 w 575"/>
              <a:gd name="T65" fmla="*/ 65 h 313"/>
              <a:gd name="T66" fmla="*/ 28 w 575"/>
              <a:gd name="T67" fmla="*/ 90 h 313"/>
              <a:gd name="T68" fmla="*/ 9 w 575"/>
              <a:gd name="T69" fmla="*/ 115 h 313"/>
              <a:gd name="T70" fmla="*/ 1 w 575"/>
              <a:gd name="T71" fmla="*/ 14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75" h="313">
                <a:moveTo>
                  <a:pt x="0" y="156"/>
                </a:moveTo>
                <a:lnTo>
                  <a:pt x="1" y="169"/>
                </a:lnTo>
                <a:lnTo>
                  <a:pt x="5" y="182"/>
                </a:lnTo>
                <a:lnTo>
                  <a:pt x="9" y="196"/>
                </a:lnTo>
                <a:lnTo>
                  <a:pt x="17" y="208"/>
                </a:lnTo>
                <a:lnTo>
                  <a:pt x="28" y="221"/>
                </a:lnTo>
                <a:lnTo>
                  <a:pt x="38" y="234"/>
                </a:lnTo>
                <a:lnTo>
                  <a:pt x="52" y="244"/>
                </a:lnTo>
                <a:lnTo>
                  <a:pt x="67" y="255"/>
                </a:lnTo>
                <a:lnTo>
                  <a:pt x="84" y="266"/>
                </a:lnTo>
                <a:lnTo>
                  <a:pt x="103" y="275"/>
                </a:lnTo>
                <a:lnTo>
                  <a:pt x="123" y="283"/>
                </a:lnTo>
                <a:lnTo>
                  <a:pt x="143" y="290"/>
                </a:lnTo>
                <a:lnTo>
                  <a:pt x="165" y="297"/>
                </a:lnTo>
                <a:lnTo>
                  <a:pt x="189" y="302"/>
                </a:lnTo>
                <a:lnTo>
                  <a:pt x="213" y="306"/>
                </a:lnTo>
                <a:lnTo>
                  <a:pt x="237" y="309"/>
                </a:lnTo>
                <a:lnTo>
                  <a:pt x="262" y="312"/>
                </a:lnTo>
                <a:lnTo>
                  <a:pt x="287" y="312"/>
                </a:lnTo>
                <a:lnTo>
                  <a:pt x="311" y="312"/>
                </a:lnTo>
                <a:lnTo>
                  <a:pt x="337" y="309"/>
                </a:lnTo>
                <a:lnTo>
                  <a:pt x="361" y="306"/>
                </a:lnTo>
                <a:lnTo>
                  <a:pt x="385" y="302"/>
                </a:lnTo>
                <a:lnTo>
                  <a:pt x="408" y="297"/>
                </a:lnTo>
                <a:lnTo>
                  <a:pt x="431" y="290"/>
                </a:lnTo>
                <a:lnTo>
                  <a:pt x="451" y="283"/>
                </a:lnTo>
                <a:lnTo>
                  <a:pt x="471" y="275"/>
                </a:lnTo>
                <a:lnTo>
                  <a:pt x="490" y="266"/>
                </a:lnTo>
                <a:lnTo>
                  <a:pt x="506" y="255"/>
                </a:lnTo>
                <a:lnTo>
                  <a:pt x="522" y="244"/>
                </a:lnTo>
                <a:lnTo>
                  <a:pt x="536" y="234"/>
                </a:lnTo>
                <a:lnTo>
                  <a:pt x="547" y="221"/>
                </a:lnTo>
                <a:lnTo>
                  <a:pt x="556" y="208"/>
                </a:lnTo>
                <a:lnTo>
                  <a:pt x="564" y="196"/>
                </a:lnTo>
                <a:lnTo>
                  <a:pt x="569" y="182"/>
                </a:lnTo>
                <a:lnTo>
                  <a:pt x="572" y="169"/>
                </a:lnTo>
                <a:lnTo>
                  <a:pt x="574" y="156"/>
                </a:lnTo>
                <a:lnTo>
                  <a:pt x="572" y="141"/>
                </a:lnTo>
                <a:lnTo>
                  <a:pt x="569" y="129"/>
                </a:lnTo>
                <a:lnTo>
                  <a:pt x="564" y="114"/>
                </a:lnTo>
                <a:lnTo>
                  <a:pt x="556" y="102"/>
                </a:lnTo>
                <a:lnTo>
                  <a:pt x="547" y="90"/>
                </a:lnTo>
                <a:lnTo>
                  <a:pt x="536" y="76"/>
                </a:lnTo>
                <a:lnTo>
                  <a:pt x="522" y="65"/>
                </a:lnTo>
                <a:lnTo>
                  <a:pt x="506" y="55"/>
                </a:lnTo>
                <a:lnTo>
                  <a:pt x="490" y="45"/>
                </a:lnTo>
                <a:lnTo>
                  <a:pt x="471" y="36"/>
                </a:lnTo>
                <a:lnTo>
                  <a:pt x="451" y="26"/>
                </a:lnTo>
                <a:lnTo>
                  <a:pt x="431" y="20"/>
                </a:lnTo>
                <a:lnTo>
                  <a:pt x="408" y="14"/>
                </a:lnTo>
                <a:lnTo>
                  <a:pt x="385" y="8"/>
                </a:lnTo>
                <a:lnTo>
                  <a:pt x="361" y="5"/>
                </a:lnTo>
                <a:lnTo>
                  <a:pt x="337" y="1"/>
                </a:lnTo>
                <a:lnTo>
                  <a:pt x="311" y="0"/>
                </a:lnTo>
                <a:lnTo>
                  <a:pt x="287" y="0"/>
                </a:lnTo>
                <a:lnTo>
                  <a:pt x="262" y="0"/>
                </a:lnTo>
                <a:lnTo>
                  <a:pt x="237" y="1"/>
                </a:lnTo>
                <a:lnTo>
                  <a:pt x="212" y="5"/>
                </a:lnTo>
                <a:lnTo>
                  <a:pt x="189" y="9"/>
                </a:lnTo>
                <a:lnTo>
                  <a:pt x="165" y="14"/>
                </a:lnTo>
                <a:lnTo>
                  <a:pt x="143" y="20"/>
                </a:lnTo>
                <a:lnTo>
                  <a:pt x="123" y="28"/>
                </a:lnTo>
                <a:lnTo>
                  <a:pt x="102" y="36"/>
                </a:lnTo>
                <a:lnTo>
                  <a:pt x="84" y="45"/>
                </a:lnTo>
                <a:lnTo>
                  <a:pt x="67" y="55"/>
                </a:lnTo>
                <a:lnTo>
                  <a:pt x="52" y="65"/>
                </a:lnTo>
                <a:lnTo>
                  <a:pt x="38" y="78"/>
                </a:lnTo>
                <a:lnTo>
                  <a:pt x="28" y="90"/>
                </a:lnTo>
                <a:lnTo>
                  <a:pt x="17" y="102"/>
                </a:lnTo>
                <a:lnTo>
                  <a:pt x="9" y="115"/>
                </a:lnTo>
                <a:lnTo>
                  <a:pt x="5" y="129"/>
                </a:lnTo>
                <a:lnTo>
                  <a:pt x="1" y="142"/>
                </a:lnTo>
                <a:lnTo>
                  <a:pt x="0" y="1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01" name="Group 37"/>
          <p:cNvGrpSpPr>
            <a:grpSpLocks/>
          </p:cNvGrpSpPr>
          <p:nvPr/>
        </p:nvGrpSpPr>
        <p:grpSpPr bwMode="auto">
          <a:xfrm>
            <a:off x="8940800" y="742951"/>
            <a:ext cx="939800" cy="519113"/>
            <a:chOff x="4672" y="468"/>
            <a:chExt cx="592" cy="327"/>
          </a:xfrm>
        </p:grpSpPr>
        <p:sp>
          <p:nvSpPr>
            <p:cNvPr id="11299" name="Freeform 35"/>
            <p:cNvSpPr>
              <a:spLocks/>
            </p:cNvSpPr>
            <p:nvPr/>
          </p:nvSpPr>
          <p:spPr bwMode="auto">
            <a:xfrm>
              <a:off x="4672" y="468"/>
              <a:ext cx="592" cy="327"/>
            </a:xfrm>
            <a:custGeom>
              <a:avLst/>
              <a:gdLst>
                <a:gd name="T0" fmla="*/ 589 w 592"/>
                <a:gd name="T1" fmla="*/ 148 h 327"/>
                <a:gd name="T2" fmla="*/ 581 w 592"/>
                <a:gd name="T3" fmla="*/ 120 h 327"/>
                <a:gd name="T4" fmla="*/ 563 w 592"/>
                <a:gd name="T5" fmla="*/ 94 h 327"/>
                <a:gd name="T6" fmla="*/ 538 w 592"/>
                <a:gd name="T7" fmla="*/ 68 h 327"/>
                <a:gd name="T8" fmla="*/ 505 w 592"/>
                <a:gd name="T9" fmla="*/ 46 h 327"/>
                <a:gd name="T10" fmla="*/ 465 w 592"/>
                <a:gd name="T11" fmla="*/ 29 h 327"/>
                <a:gd name="T12" fmla="*/ 420 w 592"/>
                <a:gd name="T13" fmla="*/ 14 h 327"/>
                <a:gd name="T14" fmla="*/ 372 w 592"/>
                <a:gd name="T15" fmla="*/ 4 h 327"/>
                <a:gd name="T16" fmla="*/ 321 w 592"/>
                <a:gd name="T17" fmla="*/ 0 h 327"/>
                <a:gd name="T18" fmla="*/ 269 w 592"/>
                <a:gd name="T19" fmla="*/ 0 h 327"/>
                <a:gd name="T20" fmla="*/ 218 w 592"/>
                <a:gd name="T21" fmla="*/ 4 h 327"/>
                <a:gd name="T22" fmla="*/ 170 w 592"/>
                <a:gd name="T23" fmla="*/ 14 h 327"/>
                <a:gd name="T24" fmla="*/ 125 w 592"/>
                <a:gd name="T25" fmla="*/ 29 h 327"/>
                <a:gd name="T26" fmla="*/ 85 w 592"/>
                <a:gd name="T27" fmla="*/ 46 h 327"/>
                <a:gd name="T28" fmla="*/ 53 w 592"/>
                <a:gd name="T29" fmla="*/ 68 h 327"/>
                <a:gd name="T30" fmla="*/ 27 w 592"/>
                <a:gd name="T31" fmla="*/ 94 h 327"/>
                <a:gd name="T32" fmla="*/ 9 w 592"/>
                <a:gd name="T33" fmla="*/ 120 h 327"/>
                <a:gd name="T34" fmla="*/ 1 w 592"/>
                <a:gd name="T35" fmla="*/ 148 h 327"/>
                <a:gd name="T36" fmla="*/ 1 w 592"/>
                <a:gd name="T37" fmla="*/ 177 h 327"/>
                <a:gd name="T38" fmla="*/ 9 w 592"/>
                <a:gd name="T39" fmla="*/ 205 h 327"/>
                <a:gd name="T40" fmla="*/ 27 w 592"/>
                <a:gd name="T41" fmla="*/ 231 h 327"/>
                <a:gd name="T42" fmla="*/ 53 w 592"/>
                <a:gd name="T43" fmla="*/ 257 h 327"/>
                <a:gd name="T44" fmla="*/ 85 w 592"/>
                <a:gd name="T45" fmla="*/ 278 h 327"/>
                <a:gd name="T46" fmla="*/ 125 w 592"/>
                <a:gd name="T47" fmla="*/ 296 h 327"/>
                <a:gd name="T48" fmla="*/ 170 w 592"/>
                <a:gd name="T49" fmla="*/ 310 h 327"/>
                <a:gd name="T50" fmla="*/ 218 w 592"/>
                <a:gd name="T51" fmla="*/ 320 h 327"/>
                <a:gd name="T52" fmla="*/ 269 w 592"/>
                <a:gd name="T53" fmla="*/ 326 h 327"/>
                <a:gd name="T54" fmla="*/ 321 w 592"/>
                <a:gd name="T55" fmla="*/ 326 h 327"/>
                <a:gd name="T56" fmla="*/ 372 w 592"/>
                <a:gd name="T57" fmla="*/ 320 h 327"/>
                <a:gd name="T58" fmla="*/ 420 w 592"/>
                <a:gd name="T59" fmla="*/ 310 h 327"/>
                <a:gd name="T60" fmla="*/ 465 w 592"/>
                <a:gd name="T61" fmla="*/ 296 h 327"/>
                <a:gd name="T62" fmla="*/ 505 w 592"/>
                <a:gd name="T63" fmla="*/ 278 h 327"/>
                <a:gd name="T64" fmla="*/ 538 w 592"/>
                <a:gd name="T65" fmla="*/ 257 h 327"/>
                <a:gd name="T66" fmla="*/ 563 w 592"/>
                <a:gd name="T67" fmla="*/ 231 h 327"/>
                <a:gd name="T68" fmla="*/ 581 w 592"/>
                <a:gd name="T69" fmla="*/ 205 h 327"/>
                <a:gd name="T70" fmla="*/ 589 w 592"/>
                <a:gd name="T71" fmla="*/ 17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2" h="327">
                  <a:moveTo>
                    <a:pt x="591" y="163"/>
                  </a:moveTo>
                  <a:lnTo>
                    <a:pt x="589" y="148"/>
                  </a:lnTo>
                  <a:lnTo>
                    <a:pt x="586" y="133"/>
                  </a:lnTo>
                  <a:lnTo>
                    <a:pt x="581" y="120"/>
                  </a:lnTo>
                  <a:lnTo>
                    <a:pt x="573" y="106"/>
                  </a:lnTo>
                  <a:lnTo>
                    <a:pt x="563" y="94"/>
                  </a:lnTo>
                  <a:lnTo>
                    <a:pt x="550" y="81"/>
                  </a:lnTo>
                  <a:lnTo>
                    <a:pt x="538" y="68"/>
                  </a:lnTo>
                  <a:lnTo>
                    <a:pt x="521" y="57"/>
                  </a:lnTo>
                  <a:lnTo>
                    <a:pt x="505" y="46"/>
                  </a:lnTo>
                  <a:lnTo>
                    <a:pt x="485" y="37"/>
                  </a:lnTo>
                  <a:lnTo>
                    <a:pt x="465" y="29"/>
                  </a:lnTo>
                  <a:lnTo>
                    <a:pt x="442" y="21"/>
                  </a:lnTo>
                  <a:lnTo>
                    <a:pt x="420" y="14"/>
                  </a:lnTo>
                  <a:lnTo>
                    <a:pt x="395" y="9"/>
                  </a:lnTo>
                  <a:lnTo>
                    <a:pt x="372" y="4"/>
                  </a:lnTo>
                  <a:lnTo>
                    <a:pt x="347" y="1"/>
                  </a:lnTo>
                  <a:lnTo>
                    <a:pt x="321" y="0"/>
                  </a:lnTo>
                  <a:lnTo>
                    <a:pt x="294" y="0"/>
                  </a:lnTo>
                  <a:lnTo>
                    <a:pt x="269" y="0"/>
                  </a:lnTo>
                  <a:lnTo>
                    <a:pt x="243" y="1"/>
                  </a:lnTo>
                  <a:lnTo>
                    <a:pt x="218" y="4"/>
                  </a:lnTo>
                  <a:lnTo>
                    <a:pt x="195" y="9"/>
                  </a:lnTo>
                  <a:lnTo>
                    <a:pt x="170" y="14"/>
                  </a:lnTo>
                  <a:lnTo>
                    <a:pt x="148" y="21"/>
                  </a:lnTo>
                  <a:lnTo>
                    <a:pt x="125" y="29"/>
                  </a:lnTo>
                  <a:lnTo>
                    <a:pt x="105" y="37"/>
                  </a:lnTo>
                  <a:lnTo>
                    <a:pt x="85" y="46"/>
                  </a:lnTo>
                  <a:lnTo>
                    <a:pt x="69" y="57"/>
                  </a:lnTo>
                  <a:lnTo>
                    <a:pt x="53" y="68"/>
                  </a:lnTo>
                  <a:lnTo>
                    <a:pt x="40" y="81"/>
                  </a:lnTo>
                  <a:lnTo>
                    <a:pt x="27" y="94"/>
                  </a:lnTo>
                  <a:lnTo>
                    <a:pt x="17" y="106"/>
                  </a:lnTo>
                  <a:lnTo>
                    <a:pt x="9" y="120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4" y="191"/>
                  </a:lnTo>
                  <a:lnTo>
                    <a:pt x="9" y="205"/>
                  </a:lnTo>
                  <a:lnTo>
                    <a:pt x="17" y="219"/>
                  </a:lnTo>
                  <a:lnTo>
                    <a:pt x="27" y="231"/>
                  </a:lnTo>
                  <a:lnTo>
                    <a:pt x="40" y="244"/>
                  </a:lnTo>
                  <a:lnTo>
                    <a:pt x="53" y="257"/>
                  </a:lnTo>
                  <a:lnTo>
                    <a:pt x="69" y="268"/>
                  </a:lnTo>
                  <a:lnTo>
                    <a:pt x="85" y="278"/>
                  </a:lnTo>
                  <a:lnTo>
                    <a:pt x="105" y="288"/>
                  </a:lnTo>
                  <a:lnTo>
                    <a:pt x="125" y="296"/>
                  </a:lnTo>
                  <a:lnTo>
                    <a:pt x="148" y="304"/>
                  </a:lnTo>
                  <a:lnTo>
                    <a:pt x="170" y="310"/>
                  </a:lnTo>
                  <a:lnTo>
                    <a:pt x="195" y="316"/>
                  </a:lnTo>
                  <a:lnTo>
                    <a:pt x="218" y="320"/>
                  </a:lnTo>
                  <a:lnTo>
                    <a:pt x="243" y="324"/>
                  </a:lnTo>
                  <a:lnTo>
                    <a:pt x="269" y="326"/>
                  </a:lnTo>
                  <a:lnTo>
                    <a:pt x="294" y="326"/>
                  </a:lnTo>
                  <a:lnTo>
                    <a:pt x="321" y="326"/>
                  </a:lnTo>
                  <a:lnTo>
                    <a:pt x="347" y="324"/>
                  </a:lnTo>
                  <a:lnTo>
                    <a:pt x="372" y="320"/>
                  </a:lnTo>
                  <a:lnTo>
                    <a:pt x="395" y="316"/>
                  </a:lnTo>
                  <a:lnTo>
                    <a:pt x="420" y="310"/>
                  </a:lnTo>
                  <a:lnTo>
                    <a:pt x="442" y="304"/>
                  </a:lnTo>
                  <a:lnTo>
                    <a:pt x="465" y="296"/>
                  </a:lnTo>
                  <a:lnTo>
                    <a:pt x="485" y="288"/>
                  </a:lnTo>
                  <a:lnTo>
                    <a:pt x="505" y="278"/>
                  </a:lnTo>
                  <a:lnTo>
                    <a:pt x="521" y="268"/>
                  </a:lnTo>
                  <a:lnTo>
                    <a:pt x="538" y="257"/>
                  </a:lnTo>
                  <a:lnTo>
                    <a:pt x="550" y="244"/>
                  </a:lnTo>
                  <a:lnTo>
                    <a:pt x="563" y="231"/>
                  </a:lnTo>
                  <a:lnTo>
                    <a:pt x="573" y="219"/>
                  </a:lnTo>
                  <a:lnTo>
                    <a:pt x="581" y="205"/>
                  </a:lnTo>
                  <a:lnTo>
                    <a:pt x="586" y="191"/>
                  </a:lnTo>
                  <a:lnTo>
                    <a:pt x="589" y="177"/>
                  </a:lnTo>
                  <a:lnTo>
                    <a:pt x="591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4696" y="507"/>
              <a:ext cx="5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dname</a:t>
              </a:r>
            </a:p>
          </p:txBody>
        </p:sp>
      </p:grpSp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9745664" y="1201739"/>
            <a:ext cx="8588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8469313" y="1201739"/>
            <a:ext cx="4905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did</a:t>
            </a:r>
          </a:p>
        </p:txBody>
      </p:sp>
      <p:grpSp>
        <p:nvGrpSpPr>
          <p:cNvPr id="11306" name="Group 42"/>
          <p:cNvGrpSpPr>
            <a:grpSpLocks/>
          </p:cNvGrpSpPr>
          <p:nvPr/>
        </p:nvGrpSpPr>
        <p:grpSpPr bwMode="auto">
          <a:xfrm>
            <a:off x="7272338" y="438151"/>
            <a:ext cx="722312" cy="519113"/>
            <a:chOff x="3621" y="276"/>
            <a:chExt cx="455" cy="327"/>
          </a:xfrm>
        </p:grpSpPr>
        <p:sp>
          <p:nvSpPr>
            <p:cNvPr id="11304" name="Freeform 40"/>
            <p:cNvSpPr>
              <a:spLocks/>
            </p:cNvSpPr>
            <p:nvPr/>
          </p:nvSpPr>
          <p:spPr bwMode="auto">
            <a:xfrm>
              <a:off x="3622" y="276"/>
              <a:ext cx="454" cy="327"/>
            </a:xfrm>
            <a:custGeom>
              <a:avLst/>
              <a:gdLst>
                <a:gd name="T0" fmla="*/ 1 w 454"/>
                <a:gd name="T1" fmla="*/ 177 h 327"/>
                <a:gd name="T2" fmla="*/ 8 w 454"/>
                <a:gd name="T3" fmla="*/ 205 h 327"/>
                <a:gd name="T4" fmla="*/ 21 w 454"/>
                <a:gd name="T5" fmla="*/ 231 h 327"/>
                <a:gd name="T6" fmla="*/ 41 w 454"/>
                <a:gd name="T7" fmla="*/ 257 h 327"/>
                <a:gd name="T8" fmla="*/ 66 w 454"/>
                <a:gd name="T9" fmla="*/ 278 h 327"/>
                <a:gd name="T10" fmla="*/ 96 w 454"/>
                <a:gd name="T11" fmla="*/ 296 h 327"/>
                <a:gd name="T12" fmla="*/ 131 w 454"/>
                <a:gd name="T13" fmla="*/ 311 h 327"/>
                <a:gd name="T14" fmla="*/ 167 w 454"/>
                <a:gd name="T15" fmla="*/ 320 h 327"/>
                <a:gd name="T16" fmla="*/ 206 w 454"/>
                <a:gd name="T17" fmla="*/ 326 h 327"/>
                <a:gd name="T18" fmla="*/ 246 w 454"/>
                <a:gd name="T19" fmla="*/ 326 h 327"/>
                <a:gd name="T20" fmla="*/ 285 w 454"/>
                <a:gd name="T21" fmla="*/ 320 h 327"/>
                <a:gd name="T22" fmla="*/ 322 w 454"/>
                <a:gd name="T23" fmla="*/ 310 h 327"/>
                <a:gd name="T24" fmla="*/ 356 w 454"/>
                <a:gd name="T25" fmla="*/ 296 h 327"/>
                <a:gd name="T26" fmla="*/ 387 w 454"/>
                <a:gd name="T27" fmla="*/ 278 h 327"/>
                <a:gd name="T28" fmla="*/ 412 w 454"/>
                <a:gd name="T29" fmla="*/ 257 h 327"/>
                <a:gd name="T30" fmla="*/ 431 w 454"/>
                <a:gd name="T31" fmla="*/ 231 h 327"/>
                <a:gd name="T32" fmla="*/ 445 w 454"/>
                <a:gd name="T33" fmla="*/ 205 h 327"/>
                <a:gd name="T34" fmla="*/ 453 w 454"/>
                <a:gd name="T35" fmla="*/ 177 h 327"/>
                <a:gd name="T36" fmla="*/ 453 w 454"/>
                <a:gd name="T37" fmla="*/ 148 h 327"/>
                <a:gd name="T38" fmla="*/ 445 w 454"/>
                <a:gd name="T39" fmla="*/ 120 h 327"/>
                <a:gd name="T40" fmla="*/ 431 w 454"/>
                <a:gd name="T41" fmla="*/ 94 h 327"/>
                <a:gd name="T42" fmla="*/ 412 w 454"/>
                <a:gd name="T43" fmla="*/ 68 h 327"/>
                <a:gd name="T44" fmla="*/ 387 w 454"/>
                <a:gd name="T45" fmla="*/ 47 h 327"/>
                <a:gd name="T46" fmla="*/ 356 w 454"/>
                <a:gd name="T47" fmla="*/ 29 h 327"/>
                <a:gd name="T48" fmla="*/ 322 w 454"/>
                <a:gd name="T49" fmla="*/ 15 h 327"/>
                <a:gd name="T50" fmla="*/ 285 w 454"/>
                <a:gd name="T51" fmla="*/ 5 h 327"/>
                <a:gd name="T52" fmla="*/ 246 w 454"/>
                <a:gd name="T53" fmla="*/ 0 h 327"/>
                <a:gd name="T54" fmla="*/ 206 w 454"/>
                <a:gd name="T55" fmla="*/ 0 h 327"/>
                <a:gd name="T56" fmla="*/ 167 w 454"/>
                <a:gd name="T57" fmla="*/ 5 h 327"/>
                <a:gd name="T58" fmla="*/ 131 w 454"/>
                <a:gd name="T59" fmla="*/ 15 h 327"/>
                <a:gd name="T60" fmla="*/ 96 w 454"/>
                <a:gd name="T61" fmla="*/ 29 h 327"/>
                <a:gd name="T62" fmla="*/ 66 w 454"/>
                <a:gd name="T63" fmla="*/ 47 h 327"/>
                <a:gd name="T64" fmla="*/ 41 w 454"/>
                <a:gd name="T65" fmla="*/ 68 h 327"/>
                <a:gd name="T66" fmla="*/ 21 w 454"/>
                <a:gd name="T67" fmla="*/ 94 h 327"/>
                <a:gd name="T68" fmla="*/ 8 w 454"/>
                <a:gd name="T69" fmla="*/ 120 h 327"/>
                <a:gd name="T70" fmla="*/ 1 w 454"/>
                <a:gd name="T71" fmla="*/ 14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4" h="327">
                  <a:moveTo>
                    <a:pt x="0" y="163"/>
                  </a:moveTo>
                  <a:lnTo>
                    <a:pt x="1" y="177"/>
                  </a:lnTo>
                  <a:lnTo>
                    <a:pt x="3" y="192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1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6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3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40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6"/>
                  </a:lnTo>
                  <a:lnTo>
                    <a:pt x="412" y="257"/>
                  </a:lnTo>
                  <a:lnTo>
                    <a:pt x="423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3621" y="334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since</a:t>
              </a:r>
            </a:p>
          </p:txBody>
        </p:sp>
      </p:grpSp>
      <p:grpSp>
        <p:nvGrpSpPr>
          <p:cNvPr id="11313" name="Group 49"/>
          <p:cNvGrpSpPr>
            <a:grpSpLocks/>
          </p:cNvGrpSpPr>
          <p:nvPr/>
        </p:nvGrpSpPr>
        <p:grpSpPr bwMode="auto">
          <a:xfrm>
            <a:off x="4808539" y="727076"/>
            <a:ext cx="2039937" cy="900113"/>
            <a:chOff x="2069" y="458"/>
            <a:chExt cx="1285" cy="567"/>
          </a:xfrm>
        </p:grpSpPr>
        <p:sp>
          <p:nvSpPr>
            <p:cNvPr id="11307" name="Freeform 43"/>
            <p:cNvSpPr>
              <a:spLocks/>
            </p:cNvSpPr>
            <p:nvPr/>
          </p:nvSpPr>
          <p:spPr bwMode="auto">
            <a:xfrm>
              <a:off x="2476" y="458"/>
              <a:ext cx="454" cy="327"/>
            </a:xfrm>
            <a:custGeom>
              <a:avLst/>
              <a:gdLst>
                <a:gd name="T0" fmla="*/ 453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2 w 454"/>
                <a:gd name="T7" fmla="*/ 68 h 327"/>
                <a:gd name="T8" fmla="*/ 387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1 w 454"/>
                <a:gd name="T23" fmla="*/ 15 h 327"/>
                <a:gd name="T24" fmla="*/ 96 w 454"/>
                <a:gd name="T25" fmla="*/ 29 h 327"/>
                <a:gd name="T26" fmla="*/ 66 w 454"/>
                <a:gd name="T27" fmla="*/ 47 h 327"/>
                <a:gd name="T28" fmla="*/ 41 w 454"/>
                <a:gd name="T29" fmla="*/ 68 h 327"/>
                <a:gd name="T30" fmla="*/ 21 w 454"/>
                <a:gd name="T31" fmla="*/ 94 h 327"/>
                <a:gd name="T32" fmla="*/ 8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8 w 454"/>
                <a:gd name="T39" fmla="*/ 205 h 327"/>
                <a:gd name="T40" fmla="*/ 21 w 454"/>
                <a:gd name="T41" fmla="*/ 231 h 327"/>
                <a:gd name="T42" fmla="*/ 41 w 454"/>
                <a:gd name="T43" fmla="*/ 257 h 327"/>
                <a:gd name="T44" fmla="*/ 66 w 454"/>
                <a:gd name="T45" fmla="*/ 278 h 327"/>
                <a:gd name="T46" fmla="*/ 96 w 454"/>
                <a:gd name="T47" fmla="*/ 296 h 327"/>
                <a:gd name="T48" fmla="*/ 131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7 w 454"/>
                <a:gd name="T63" fmla="*/ 278 h 327"/>
                <a:gd name="T64" fmla="*/ 412 w 454"/>
                <a:gd name="T65" fmla="*/ 257 h 327"/>
                <a:gd name="T66" fmla="*/ 431 w 454"/>
                <a:gd name="T67" fmla="*/ 231 h 327"/>
                <a:gd name="T68" fmla="*/ 445 w 454"/>
                <a:gd name="T69" fmla="*/ 205 h 327"/>
                <a:gd name="T70" fmla="*/ 453 w 454"/>
                <a:gd name="T71" fmla="*/ 17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4" h="327">
                  <a:moveTo>
                    <a:pt x="453" y="163"/>
                  </a:move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2"/>
                  </a:lnTo>
                  <a:lnTo>
                    <a:pt x="246" y="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187" y="2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1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1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0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7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4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39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8"/>
                  </a:lnTo>
                  <a:lnTo>
                    <a:pt x="412" y="257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8" name="Freeform 44"/>
            <p:cNvSpPr>
              <a:spLocks/>
            </p:cNvSpPr>
            <p:nvPr/>
          </p:nvSpPr>
          <p:spPr bwMode="auto">
            <a:xfrm>
              <a:off x="2069" y="699"/>
              <a:ext cx="454" cy="326"/>
            </a:xfrm>
            <a:custGeom>
              <a:avLst/>
              <a:gdLst>
                <a:gd name="T0" fmla="*/ 451 w 454"/>
                <a:gd name="T1" fmla="*/ 148 h 326"/>
                <a:gd name="T2" fmla="*/ 445 w 454"/>
                <a:gd name="T3" fmla="*/ 120 h 326"/>
                <a:gd name="T4" fmla="*/ 431 w 454"/>
                <a:gd name="T5" fmla="*/ 93 h 326"/>
                <a:gd name="T6" fmla="*/ 411 w 454"/>
                <a:gd name="T7" fmla="*/ 68 h 326"/>
                <a:gd name="T8" fmla="*/ 386 w 454"/>
                <a:gd name="T9" fmla="*/ 47 h 326"/>
                <a:gd name="T10" fmla="*/ 356 w 454"/>
                <a:gd name="T11" fmla="*/ 29 h 326"/>
                <a:gd name="T12" fmla="*/ 322 w 454"/>
                <a:gd name="T13" fmla="*/ 15 h 326"/>
                <a:gd name="T14" fmla="*/ 285 w 454"/>
                <a:gd name="T15" fmla="*/ 5 h 326"/>
                <a:gd name="T16" fmla="*/ 246 w 454"/>
                <a:gd name="T17" fmla="*/ 0 h 326"/>
                <a:gd name="T18" fmla="*/ 206 w 454"/>
                <a:gd name="T19" fmla="*/ 0 h 326"/>
                <a:gd name="T20" fmla="*/ 167 w 454"/>
                <a:gd name="T21" fmla="*/ 5 h 326"/>
                <a:gd name="T22" fmla="*/ 130 w 454"/>
                <a:gd name="T23" fmla="*/ 15 h 326"/>
                <a:gd name="T24" fmla="*/ 96 w 454"/>
                <a:gd name="T25" fmla="*/ 29 h 326"/>
                <a:gd name="T26" fmla="*/ 66 w 454"/>
                <a:gd name="T27" fmla="*/ 47 h 326"/>
                <a:gd name="T28" fmla="*/ 41 w 454"/>
                <a:gd name="T29" fmla="*/ 68 h 326"/>
                <a:gd name="T30" fmla="*/ 21 w 454"/>
                <a:gd name="T31" fmla="*/ 93 h 326"/>
                <a:gd name="T32" fmla="*/ 7 w 454"/>
                <a:gd name="T33" fmla="*/ 120 h 326"/>
                <a:gd name="T34" fmla="*/ 1 w 454"/>
                <a:gd name="T35" fmla="*/ 148 h 326"/>
                <a:gd name="T36" fmla="*/ 1 w 454"/>
                <a:gd name="T37" fmla="*/ 176 h 326"/>
                <a:gd name="T38" fmla="*/ 7 w 454"/>
                <a:gd name="T39" fmla="*/ 204 h 326"/>
                <a:gd name="T40" fmla="*/ 21 w 454"/>
                <a:gd name="T41" fmla="*/ 231 h 326"/>
                <a:gd name="T42" fmla="*/ 41 w 454"/>
                <a:gd name="T43" fmla="*/ 256 h 326"/>
                <a:gd name="T44" fmla="*/ 66 w 454"/>
                <a:gd name="T45" fmla="*/ 277 h 326"/>
                <a:gd name="T46" fmla="*/ 96 w 454"/>
                <a:gd name="T47" fmla="*/ 295 h 326"/>
                <a:gd name="T48" fmla="*/ 130 w 454"/>
                <a:gd name="T49" fmla="*/ 309 h 326"/>
                <a:gd name="T50" fmla="*/ 167 w 454"/>
                <a:gd name="T51" fmla="*/ 319 h 326"/>
                <a:gd name="T52" fmla="*/ 206 w 454"/>
                <a:gd name="T53" fmla="*/ 325 h 326"/>
                <a:gd name="T54" fmla="*/ 246 w 454"/>
                <a:gd name="T55" fmla="*/ 325 h 326"/>
                <a:gd name="T56" fmla="*/ 285 w 454"/>
                <a:gd name="T57" fmla="*/ 319 h 326"/>
                <a:gd name="T58" fmla="*/ 322 w 454"/>
                <a:gd name="T59" fmla="*/ 309 h 326"/>
                <a:gd name="T60" fmla="*/ 356 w 454"/>
                <a:gd name="T61" fmla="*/ 295 h 326"/>
                <a:gd name="T62" fmla="*/ 386 w 454"/>
                <a:gd name="T63" fmla="*/ 277 h 326"/>
                <a:gd name="T64" fmla="*/ 411 w 454"/>
                <a:gd name="T65" fmla="*/ 256 h 326"/>
                <a:gd name="T66" fmla="*/ 431 w 454"/>
                <a:gd name="T67" fmla="*/ 231 h 326"/>
                <a:gd name="T68" fmla="*/ 445 w 454"/>
                <a:gd name="T69" fmla="*/ 204 h 326"/>
                <a:gd name="T70" fmla="*/ 451 w 454"/>
                <a:gd name="T71" fmla="*/ 17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4" h="326">
                  <a:moveTo>
                    <a:pt x="453" y="162"/>
                  </a:moveTo>
                  <a:lnTo>
                    <a:pt x="451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3"/>
                  </a:lnTo>
                  <a:lnTo>
                    <a:pt x="422" y="81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2"/>
                  </a:lnTo>
                  <a:lnTo>
                    <a:pt x="1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30" y="243"/>
                  </a:lnTo>
                  <a:lnTo>
                    <a:pt x="41" y="256"/>
                  </a:lnTo>
                  <a:lnTo>
                    <a:pt x="53" y="266"/>
                  </a:lnTo>
                  <a:lnTo>
                    <a:pt x="66" y="277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3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6" y="325"/>
                  </a:lnTo>
                  <a:lnTo>
                    <a:pt x="265" y="322"/>
                  </a:lnTo>
                  <a:lnTo>
                    <a:pt x="285" y="319"/>
                  </a:lnTo>
                  <a:lnTo>
                    <a:pt x="304" y="315"/>
                  </a:lnTo>
                  <a:lnTo>
                    <a:pt x="322" y="309"/>
                  </a:lnTo>
                  <a:lnTo>
                    <a:pt x="339" y="303"/>
                  </a:lnTo>
                  <a:lnTo>
                    <a:pt x="356" y="295"/>
                  </a:lnTo>
                  <a:lnTo>
                    <a:pt x="372" y="287"/>
                  </a:lnTo>
                  <a:lnTo>
                    <a:pt x="386" y="277"/>
                  </a:lnTo>
                  <a:lnTo>
                    <a:pt x="399" y="266"/>
                  </a:lnTo>
                  <a:lnTo>
                    <a:pt x="411" y="256"/>
                  </a:lnTo>
                  <a:lnTo>
                    <a:pt x="422" y="243"/>
                  </a:lnTo>
                  <a:lnTo>
                    <a:pt x="431" y="231"/>
                  </a:lnTo>
                  <a:lnTo>
                    <a:pt x="439" y="218"/>
                  </a:lnTo>
                  <a:lnTo>
                    <a:pt x="445" y="204"/>
                  </a:lnTo>
                  <a:lnTo>
                    <a:pt x="449" y="190"/>
                  </a:lnTo>
                  <a:lnTo>
                    <a:pt x="451" y="176"/>
                  </a:lnTo>
                  <a:lnTo>
                    <a:pt x="453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9" name="Freeform 45"/>
            <p:cNvSpPr>
              <a:spLocks/>
            </p:cNvSpPr>
            <p:nvPr/>
          </p:nvSpPr>
          <p:spPr bwMode="auto">
            <a:xfrm>
              <a:off x="2902" y="699"/>
              <a:ext cx="452" cy="326"/>
            </a:xfrm>
            <a:custGeom>
              <a:avLst/>
              <a:gdLst>
                <a:gd name="T0" fmla="*/ 0 w 452"/>
                <a:gd name="T1" fmla="*/ 176 h 326"/>
                <a:gd name="T2" fmla="*/ 7 w 452"/>
                <a:gd name="T3" fmla="*/ 204 h 326"/>
                <a:gd name="T4" fmla="*/ 21 w 452"/>
                <a:gd name="T5" fmla="*/ 231 h 326"/>
                <a:gd name="T6" fmla="*/ 40 w 452"/>
                <a:gd name="T7" fmla="*/ 256 h 326"/>
                <a:gd name="T8" fmla="*/ 65 w 452"/>
                <a:gd name="T9" fmla="*/ 278 h 326"/>
                <a:gd name="T10" fmla="*/ 96 w 452"/>
                <a:gd name="T11" fmla="*/ 295 h 326"/>
                <a:gd name="T12" fmla="*/ 130 w 452"/>
                <a:gd name="T13" fmla="*/ 309 h 326"/>
                <a:gd name="T14" fmla="*/ 167 w 452"/>
                <a:gd name="T15" fmla="*/ 319 h 326"/>
                <a:gd name="T16" fmla="*/ 206 w 452"/>
                <a:gd name="T17" fmla="*/ 325 h 326"/>
                <a:gd name="T18" fmla="*/ 245 w 452"/>
                <a:gd name="T19" fmla="*/ 325 h 326"/>
                <a:gd name="T20" fmla="*/ 283 w 452"/>
                <a:gd name="T21" fmla="*/ 319 h 326"/>
                <a:gd name="T22" fmla="*/ 320 w 452"/>
                <a:gd name="T23" fmla="*/ 309 h 326"/>
                <a:gd name="T24" fmla="*/ 354 w 452"/>
                <a:gd name="T25" fmla="*/ 295 h 326"/>
                <a:gd name="T26" fmla="*/ 385 w 452"/>
                <a:gd name="T27" fmla="*/ 277 h 326"/>
                <a:gd name="T28" fmla="*/ 410 w 452"/>
                <a:gd name="T29" fmla="*/ 254 h 326"/>
                <a:gd name="T30" fmla="*/ 429 w 452"/>
                <a:gd name="T31" fmla="*/ 231 h 326"/>
                <a:gd name="T32" fmla="*/ 443 w 452"/>
                <a:gd name="T33" fmla="*/ 204 h 326"/>
                <a:gd name="T34" fmla="*/ 451 w 452"/>
                <a:gd name="T35" fmla="*/ 176 h 326"/>
                <a:gd name="T36" fmla="*/ 451 w 452"/>
                <a:gd name="T37" fmla="*/ 148 h 326"/>
                <a:gd name="T38" fmla="*/ 443 w 452"/>
                <a:gd name="T39" fmla="*/ 120 h 326"/>
                <a:gd name="T40" fmla="*/ 429 w 452"/>
                <a:gd name="T41" fmla="*/ 93 h 326"/>
                <a:gd name="T42" fmla="*/ 410 w 452"/>
                <a:gd name="T43" fmla="*/ 68 h 326"/>
                <a:gd name="T44" fmla="*/ 385 w 452"/>
                <a:gd name="T45" fmla="*/ 47 h 326"/>
                <a:gd name="T46" fmla="*/ 354 w 452"/>
                <a:gd name="T47" fmla="*/ 29 h 326"/>
                <a:gd name="T48" fmla="*/ 320 w 452"/>
                <a:gd name="T49" fmla="*/ 15 h 326"/>
                <a:gd name="T50" fmla="*/ 283 w 452"/>
                <a:gd name="T51" fmla="*/ 5 h 326"/>
                <a:gd name="T52" fmla="*/ 245 w 452"/>
                <a:gd name="T53" fmla="*/ 0 h 326"/>
                <a:gd name="T54" fmla="*/ 206 w 452"/>
                <a:gd name="T55" fmla="*/ 0 h 326"/>
                <a:gd name="T56" fmla="*/ 167 w 452"/>
                <a:gd name="T57" fmla="*/ 5 h 326"/>
                <a:gd name="T58" fmla="*/ 130 w 452"/>
                <a:gd name="T59" fmla="*/ 15 h 326"/>
                <a:gd name="T60" fmla="*/ 96 w 452"/>
                <a:gd name="T61" fmla="*/ 29 h 326"/>
                <a:gd name="T62" fmla="*/ 65 w 452"/>
                <a:gd name="T63" fmla="*/ 47 h 326"/>
                <a:gd name="T64" fmla="*/ 40 w 452"/>
                <a:gd name="T65" fmla="*/ 68 h 326"/>
                <a:gd name="T66" fmla="*/ 21 w 452"/>
                <a:gd name="T67" fmla="*/ 93 h 326"/>
                <a:gd name="T68" fmla="*/ 7 w 452"/>
                <a:gd name="T69" fmla="*/ 120 h 326"/>
                <a:gd name="T70" fmla="*/ 0 w 452"/>
                <a:gd name="T71" fmla="*/ 14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2" h="326">
                  <a:moveTo>
                    <a:pt x="0" y="162"/>
                  </a:moveTo>
                  <a:lnTo>
                    <a:pt x="0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29" y="243"/>
                  </a:lnTo>
                  <a:lnTo>
                    <a:pt x="40" y="256"/>
                  </a:lnTo>
                  <a:lnTo>
                    <a:pt x="52" y="267"/>
                  </a:lnTo>
                  <a:lnTo>
                    <a:pt x="65" y="278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2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5" y="325"/>
                  </a:lnTo>
                  <a:lnTo>
                    <a:pt x="264" y="322"/>
                  </a:lnTo>
                  <a:lnTo>
                    <a:pt x="283" y="319"/>
                  </a:lnTo>
                  <a:lnTo>
                    <a:pt x="302" y="315"/>
                  </a:lnTo>
                  <a:lnTo>
                    <a:pt x="320" y="309"/>
                  </a:lnTo>
                  <a:lnTo>
                    <a:pt x="338" y="303"/>
                  </a:lnTo>
                  <a:lnTo>
                    <a:pt x="354" y="295"/>
                  </a:lnTo>
                  <a:lnTo>
                    <a:pt x="370" y="287"/>
                  </a:lnTo>
                  <a:lnTo>
                    <a:pt x="385" y="277"/>
                  </a:lnTo>
                  <a:lnTo>
                    <a:pt x="398" y="266"/>
                  </a:lnTo>
                  <a:lnTo>
                    <a:pt x="410" y="254"/>
                  </a:lnTo>
                  <a:lnTo>
                    <a:pt x="421" y="243"/>
                  </a:lnTo>
                  <a:lnTo>
                    <a:pt x="429" y="231"/>
                  </a:lnTo>
                  <a:lnTo>
                    <a:pt x="437" y="217"/>
                  </a:lnTo>
                  <a:lnTo>
                    <a:pt x="443" y="204"/>
                  </a:lnTo>
                  <a:lnTo>
                    <a:pt x="447" y="190"/>
                  </a:lnTo>
                  <a:lnTo>
                    <a:pt x="451" y="176"/>
                  </a:lnTo>
                  <a:lnTo>
                    <a:pt x="451" y="162"/>
                  </a:lnTo>
                  <a:lnTo>
                    <a:pt x="451" y="148"/>
                  </a:lnTo>
                  <a:lnTo>
                    <a:pt x="447" y="134"/>
                  </a:lnTo>
                  <a:lnTo>
                    <a:pt x="443" y="120"/>
                  </a:lnTo>
                  <a:lnTo>
                    <a:pt x="437" y="106"/>
                  </a:lnTo>
                  <a:lnTo>
                    <a:pt x="429" y="93"/>
                  </a:lnTo>
                  <a:lnTo>
                    <a:pt x="421" y="81"/>
                  </a:lnTo>
                  <a:lnTo>
                    <a:pt x="410" y="68"/>
                  </a:lnTo>
                  <a:lnTo>
                    <a:pt x="398" y="57"/>
                  </a:lnTo>
                  <a:lnTo>
                    <a:pt x="385" y="47"/>
                  </a:lnTo>
                  <a:lnTo>
                    <a:pt x="370" y="37"/>
                  </a:lnTo>
                  <a:lnTo>
                    <a:pt x="354" y="29"/>
                  </a:lnTo>
                  <a:lnTo>
                    <a:pt x="338" y="21"/>
                  </a:lnTo>
                  <a:lnTo>
                    <a:pt x="320" y="15"/>
                  </a:lnTo>
                  <a:lnTo>
                    <a:pt x="302" y="9"/>
                  </a:lnTo>
                  <a:lnTo>
                    <a:pt x="283" y="5"/>
                  </a:lnTo>
                  <a:lnTo>
                    <a:pt x="264" y="1"/>
                  </a:lnTo>
                  <a:lnTo>
                    <a:pt x="245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2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2" y="57"/>
                  </a:lnTo>
                  <a:lnTo>
                    <a:pt x="40" y="68"/>
                  </a:lnTo>
                  <a:lnTo>
                    <a:pt x="29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0" y="148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2976" y="757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lot</a:t>
              </a:r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2470" y="497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2121" y="750"/>
              <a:ext cx="3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ssn</a:t>
              </a:r>
            </a:p>
          </p:txBody>
        </p:sp>
      </p:grpSp>
      <p:grpSp>
        <p:nvGrpSpPr>
          <p:cNvPr id="11316" name="Group 52"/>
          <p:cNvGrpSpPr>
            <a:grpSpLocks/>
          </p:cNvGrpSpPr>
          <p:nvPr/>
        </p:nvGrpSpPr>
        <p:grpSpPr bwMode="auto">
          <a:xfrm>
            <a:off x="7010400" y="1671638"/>
            <a:ext cx="1220788" cy="920750"/>
            <a:chOff x="3456" y="1053"/>
            <a:chExt cx="769" cy="580"/>
          </a:xfrm>
        </p:grpSpPr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3522" y="1266"/>
              <a:ext cx="6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Manages</a:t>
              </a:r>
            </a:p>
          </p:txBody>
        </p:sp>
        <p:sp>
          <p:nvSpPr>
            <p:cNvPr id="11315" name="Freeform 51"/>
            <p:cNvSpPr>
              <a:spLocks/>
            </p:cNvSpPr>
            <p:nvPr/>
          </p:nvSpPr>
          <p:spPr bwMode="auto">
            <a:xfrm>
              <a:off x="3456" y="1053"/>
              <a:ext cx="769" cy="580"/>
            </a:xfrm>
            <a:custGeom>
              <a:avLst/>
              <a:gdLst>
                <a:gd name="T0" fmla="*/ 0 w 769"/>
                <a:gd name="T1" fmla="*/ 290 h 580"/>
                <a:gd name="T2" fmla="*/ 378 w 769"/>
                <a:gd name="T3" fmla="*/ 0 h 580"/>
                <a:gd name="T4" fmla="*/ 768 w 769"/>
                <a:gd name="T5" fmla="*/ 300 h 580"/>
                <a:gd name="T6" fmla="*/ 378 w 769"/>
                <a:gd name="T7" fmla="*/ 579 h 580"/>
                <a:gd name="T8" fmla="*/ 0 w 769"/>
                <a:gd name="T9" fmla="*/ 29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9" h="580">
                  <a:moveTo>
                    <a:pt x="0" y="290"/>
                  </a:moveTo>
                  <a:lnTo>
                    <a:pt x="378" y="0"/>
                  </a:lnTo>
                  <a:lnTo>
                    <a:pt x="768" y="300"/>
                  </a:lnTo>
                  <a:lnTo>
                    <a:pt x="378" y="579"/>
                  </a:lnTo>
                  <a:lnTo>
                    <a:pt x="0" y="29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17" name="Freeform 53"/>
          <p:cNvSpPr>
            <a:spLocks/>
          </p:cNvSpPr>
          <p:nvPr/>
        </p:nvSpPr>
        <p:spPr bwMode="auto">
          <a:xfrm>
            <a:off x="8788400" y="1962151"/>
            <a:ext cx="1295400" cy="479425"/>
          </a:xfrm>
          <a:custGeom>
            <a:avLst/>
            <a:gdLst>
              <a:gd name="T0" fmla="*/ 815 w 816"/>
              <a:gd name="T1" fmla="*/ 301 h 302"/>
              <a:gd name="T2" fmla="*/ 815 w 816"/>
              <a:gd name="T3" fmla="*/ 0 h 302"/>
              <a:gd name="T4" fmla="*/ 0 w 816"/>
              <a:gd name="T5" fmla="*/ 0 h 302"/>
              <a:gd name="T6" fmla="*/ 0 w 816"/>
              <a:gd name="T7" fmla="*/ 301 h 302"/>
              <a:gd name="T8" fmla="*/ 815 w 816"/>
              <a:gd name="T9" fmla="*/ 301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6" h="302">
                <a:moveTo>
                  <a:pt x="815" y="301"/>
                </a:moveTo>
                <a:lnTo>
                  <a:pt x="815" y="0"/>
                </a:lnTo>
                <a:lnTo>
                  <a:pt x="0" y="0"/>
                </a:lnTo>
                <a:lnTo>
                  <a:pt x="0" y="301"/>
                </a:lnTo>
                <a:lnTo>
                  <a:pt x="815" y="30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20" name="Group 56"/>
          <p:cNvGrpSpPr>
            <a:grpSpLocks/>
          </p:cNvGrpSpPr>
          <p:nvPr/>
        </p:nvGrpSpPr>
        <p:grpSpPr bwMode="auto">
          <a:xfrm>
            <a:off x="5219701" y="1946276"/>
            <a:ext cx="1292225" cy="468313"/>
            <a:chOff x="2328" y="1226"/>
            <a:chExt cx="814" cy="295"/>
          </a:xfrm>
        </p:grpSpPr>
        <p:sp>
          <p:nvSpPr>
            <p:cNvPr id="11318" name="Freeform 54"/>
            <p:cNvSpPr>
              <a:spLocks/>
            </p:cNvSpPr>
            <p:nvPr/>
          </p:nvSpPr>
          <p:spPr bwMode="auto">
            <a:xfrm>
              <a:off x="2328" y="1226"/>
              <a:ext cx="814" cy="295"/>
            </a:xfrm>
            <a:custGeom>
              <a:avLst/>
              <a:gdLst>
                <a:gd name="T0" fmla="*/ 813 w 814"/>
                <a:gd name="T1" fmla="*/ 294 h 295"/>
                <a:gd name="T2" fmla="*/ 813 w 814"/>
                <a:gd name="T3" fmla="*/ 0 h 295"/>
                <a:gd name="T4" fmla="*/ 0 w 814"/>
                <a:gd name="T5" fmla="*/ 0 h 295"/>
                <a:gd name="T6" fmla="*/ 0 w 814"/>
                <a:gd name="T7" fmla="*/ 294 h 295"/>
                <a:gd name="T8" fmla="*/ 813 w 814"/>
                <a:gd name="T9" fmla="*/ 29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4" h="295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9" name="Rectangle 55"/>
            <p:cNvSpPr>
              <a:spLocks noChangeArrowheads="1"/>
            </p:cNvSpPr>
            <p:nvPr/>
          </p:nvSpPr>
          <p:spPr bwMode="auto">
            <a:xfrm>
              <a:off x="2336" y="1266"/>
              <a:ext cx="79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</p:grpSp>
      <p:sp>
        <p:nvSpPr>
          <p:cNvPr id="11321" name="Rectangle 57"/>
          <p:cNvSpPr>
            <a:spLocks noChangeArrowheads="1"/>
          </p:cNvSpPr>
          <p:nvPr/>
        </p:nvSpPr>
        <p:spPr bwMode="auto">
          <a:xfrm>
            <a:off x="8701088" y="2025651"/>
            <a:ext cx="14362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</a:p>
        </p:txBody>
      </p:sp>
      <p:sp>
        <p:nvSpPr>
          <p:cNvPr id="11322" name="Oval 58"/>
          <p:cNvSpPr>
            <a:spLocks noChangeArrowheads="1"/>
          </p:cNvSpPr>
          <p:nvPr/>
        </p:nvSpPr>
        <p:spPr bwMode="auto">
          <a:xfrm>
            <a:off x="4732338" y="3575051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Oval 59"/>
          <p:cNvSpPr>
            <a:spLocks noChangeArrowheads="1"/>
          </p:cNvSpPr>
          <p:nvPr/>
        </p:nvSpPr>
        <p:spPr bwMode="auto">
          <a:xfrm>
            <a:off x="4732338" y="3951289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4" name="Oval 60"/>
          <p:cNvSpPr>
            <a:spLocks noChangeArrowheads="1"/>
          </p:cNvSpPr>
          <p:nvPr/>
        </p:nvSpPr>
        <p:spPr bwMode="auto">
          <a:xfrm>
            <a:off x="4732338" y="4318001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" name="Oval 61"/>
          <p:cNvSpPr>
            <a:spLocks noChangeArrowheads="1"/>
          </p:cNvSpPr>
          <p:nvPr/>
        </p:nvSpPr>
        <p:spPr bwMode="auto">
          <a:xfrm>
            <a:off x="4732338" y="4687889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6" name="Oval 62"/>
          <p:cNvSpPr>
            <a:spLocks noChangeArrowheads="1"/>
          </p:cNvSpPr>
          <p:nvPr/>
        </p:nvSpPr>
        <p:spPr bwMode="auto">
          <a:xfrm>
            <a:off x="4732338" y="5056189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32" name="Group 68"/>
          <p:cNvGrpSpPr>
            <a:grpSpLocks/>
          </p:cNvGrpSpPr>
          <p:nvPr/>
        </p:nvGrpSpPr>
        <p:grpSpPr bwMode="auto">
          <a:xfrm>
            <a:off x="6235701" y="3552826"/>
            <a:ext cx="87313" cy="1585913"/>
            <a:chOff x="2968" y="2238"/>
            <a:chExt cx="55" cy="999"/>
          </a:xfrm>
        </p:grpSpPr>
        <p:sp>
          <p:nvSpPr>
            <p:cNvPr id="11327" name="Oval 63"/>
            <p:cNvSpPr>
              <a:spLocks noChangeArrowheads="1"/>
            </p:cNvSpPr>
            <p:nvPr/>
          </p:nvSpPr>
          <p:spPr bwMode="auto">
            <a:xfrm>
              <a:off x="2968" y="223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Oval 64"/>
            <p:cNvSpPr>
              <a:spLocks noChangeArrowheads="1"/>
            </p:cNvSpPr>
            <p:nvPr/>
          </p:nvSpPr>
          <p:spPr bwMode="auto">
            <a:xfrm>
              <a:off x="2968" y="2475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Oval 65"/>
            <p:cNvSpPr>
              <a:spLocks noChangeArrowheads="1"/>
            </p:cNvSpPr>
            <p:nvPr/>
          </p:nvSpPr>
          <p:spPr bwMode="auto">
            <a:xfrm>
              <a:off x="2968" y="270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Oval 66"/>
            <p:cNvSpPr>
              <a:spLocks noChangeArrowheads="1"/>
            </p:cNvSpPr>
            <p:nvPr/>
          </p:nvSpPr>
          <p:spPr bwMode="auto">
            <a:xfrm>
              <a:off x="2968" y="293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Oval 67"/>
            <p:cNvSpPr>
              <a:spLocks noChangeArrowheads="1"/>
            </p:cNvSpPr>
            <p:nvPr/>
          </p:nvSpPr>
          <p:spPr bwMode="auto">
            <a:xfrm>
              <a:off x="2968" y="3171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38" name="Group 74"/>
          <p:cNvGrpSpPr>
            <a:grpSpLocks/>
          </p:cNvGrpSpPr>
          <p:nvPr/>
        </p:nvGrpSpPr>
        <p:grpSpPr bwMode="auto">
          <a:xfrm>
            <a:off x="7696201" y="3557588"/>
            <a:ext cx="87313" cy="1585912"/>
            <a:chOff x="3888" y="2241"/>
            <a:chExt cx="55" cy="999"/>
          </a:xfrm>
        </p:grpSpPr>
        <p:sp>
          <p:nvSpPr>
            <p:cNvPr id="11333" name="Oval 69"/>
            <p:cNvSpPr>
              <a:spLocks noChangeArrowheads="1"/>
            </p:cNvSpPr>
            <p:nvPr/>
          </p:nvSpPr>
          <p:spPr bwMode="auto">
            <a:xfrm>
              <a:off x="3888" y="2241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Oval 70"/>
            <p:cNvSpPr>
              <a:spLocks noChangeArrowheads="1"/>
            </p:cNvSpPr>
            <p:nvPr/>
          </p:nvSpPr>
          <p:spPr bwMode="auto">
            <a:xfrm>
              <a:off x="3888" y="247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Oval 71"/>
            <p:cNvSpPr>
              <a:spLocks noChangeArrowheads="1"/>
            </p:cNvSpPr>
            <p:nvPr/>
          </p:nvSpPr>
          <p:spPr bwMode="auto">
            <a:xfrm>
              <a:off x="3888" y="270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Oval 72"/>
            <p:cNvSpPr>
              <a:spLocks noChangeArrowheads="1"/>
            </p:cNvSpPr>
            <p:nvPr/>
          </p:nvSpPr>
          <p:spPr bwMode="auto">
            <a:xfrm>
              <a:off x="3888" y="294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Oval 73"/>
            <p:cNvSpPr>
              <a:spLocks noChangeArrowheads="1"/>
            </p:cNvSpPr>
            <p:nvPr/>
          </p:nvSpPr>
          <p:spPr bwMode="auto">
            <a:xfrm>
              <a:off x="3888" y="317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44" name="Group 80"/>
          <p:cNvGrpSpPr>
            <a:grpSpLocks/>
          </p:cNvGrpSpPr>
          <p:nvPr/>
        </p:nvGrpSpPr>
        <p:grpSpPr bwMode="auto">
          <a:xfrm>
            <a:off x="9190038" y="3560763"/>
            <a:ext cx="87312" cy="1585912"/>
            <a:chOff x="4829" y="2243"/>
            <a:chExt cx="55" cy="999"/>
          </a:xfrm>
        </p:grpSpPr>
        <p:sp>
          <p:nvSpPr>
            <p:cNvPr id="11339" name="Oval 75"/>
            <p:cNvSpPr>
              <a:spLocks noChangeArrowheads="1"/>
            </p:cNvSpPr>
            <p:nvPr/>
          </p:nvSpPr>
          <p:spPr bwMode="auto">
            <a:xfrm>
              <a:off x="4829" y="2243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Oval 76"/>
            <p:cNvSpPr>
              <a:spLocks noChangeArrowheads="1"/>
            </p:cNvSpPr>
            <p:nvPr/>
          </p:nvSpPr>
          <p:spPr bwMode="auto">
            <a:xfrm>
              <a:off x="4829" y="248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Oval 77"/>
            <p:cNvSpPr>
              <a:spLocks noChangeArrowheads="1"/>
            </p:cNvSpPr>
            <p:nvPr/>
          </p:nvSpPr>
          <p:spPr bwMode="auto">
            <a:xfrm>
              <a:off x="4829" y="2711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Oval 78"/>
            <p:cNvSpPr>
              <a:spLocks noChangeArrowheads="1"/>
            </p:cNvSpPr>
            <p:nvPr/>
          </p:nvSpPr>
          <p:spPr bwMode="auto">
            <a:xfrm>
              <a:off x="4829" y="294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Oval 79"/>
            <p:cNvSpPr>
              <a:spLocks noChangeArrowheads="1"/>
            </p:cNvSpPr>
            <p:nvPr/>
          </p:nvSpPr>
          <p:spPr bwMode="auto">
            <a:xfrm>
              <a:off x="4829" y="317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49" name="Group 85"/>
          <p:cNvGrpSpPr>
            <a:grpSpLocks/>
          </p:cNvGrpSpPr>
          <p:nvPr/>
        </p:nvGrpSpPr>
        <p:grpSpPr bwMode="auto">
          <a:xfrm>
            <a:off x="5386388" y="3654425"/>
            <a:ext cx="87312" cy="1295400"/>
            <a:chOff x="2433" y="2302"/>
            <a:chExt cx="55" cy="816"/>
          </a:xfrm>
        </p:grpSpPr>
        <p:sp>
          <p:nvSpPr>
            <p:cNvPr id="11345" name="Oval 81"/>
            <p:cNvSpPr>
              <a:spLocks noChangeArrowheads="1"/>
            </p:cNvSpPr>
            <p:nvPr/>
          </p:nvSpPr>
          <p:spPr bwMode="auto">
            <a:xfrm>
              <a:off x="2433" y="230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Oval 82"/>
            <p:cNvSpPr>
              <a:spLocks noChangeArrowheads="1"/>
            </p:cNvSpPr>
            <p:nvPr/>
          </p:nvSpPr>
          <p:spPr bwMode="auto">
            <a:xfrm>
              <a:off x="2433" y="254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Oval 83"/>
            <p:cNvSpPr>
              <a:spLocks noChangeArrowheads="1"/>
            </p:cNvSpPr>
            <p:nvPr/>
          </p:nvSpPr>
          <p:spPr bwMode="auto">
            <a:xfrm>
              <a:off x="2433" y="280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Oval 84"/>
            <p:cNvSpPr>
              <a:spLocks noChangeArrowheads="1"/>
            </p:cNvSpPr>
            <p:nvPr/>
          </p:nvSpPr>
          <p:spPr bwMode="auto">
            <a:xfrm>
              <a:off x="2433" y="305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54" name="Group 90"/>
          <p:cNvGrpSpPr>
            <a:grpSpLocks/>
          </p:cNvGrpSpPr>
          <p:nvPr/>
        </p:nvGrpSpPr>
        <p:grpSpPr bwMode="auto">
          <a:xfrm>
            <a:off x="6880226" y="3665538"/>
            <a:ext cx="87313" cy="1295400"/>
            <a:chOff x="3374" y="2309"/>
            <a:chExt cx="55" cy="816"/>
          </a:xfrm>
        </p:grpSpPr>
        <p:sp>
          <p:nvSpPr>
            <p:cNvPr id="11350" name="Oval 86"/>
            <p:cNvSpPr>
              <a:spLocks noChangeArrowheads="1"/>
            </p:cNvSpPr>
            <p:nvPr/>
          </p:nvSpPr>
          <p:spPr bwMode="auto">
            <a:xfrm>
              <a:off x="3374" y="230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Oval 87"/>
            <p:cNvSpPr>
              <a:spLocks noChangeArrowheads="1"/>
            </p:cNvSpPr>
            <p:nvPr/>
          </p:nvSpPr>
          <p:spPr bwMode="auto">
            <a:xfrm>
              <a:off x="3374" y="255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Oval 88"/>
            <p:cNvSpPr>
              <a:spLocks noChangeArrowheads="1"/>
            </p:cNvSpPr>
            <p:nvPr/>
          </p:nvSpPr>
          <p:spPr bwMode="auto">
            <a:xfrm>
              <a:off x="3374" y="280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Oval 89"/>
            <p:cNvSpPr>
              <a:spLocks noChangeArrowheads="1"/>
            </p:cNvSpPr>
            <p:nvPr/>
          </p:nvSpPr>
          <p:spPr bwMode="auto">
            <a:xfrm>
              <a:off x="3374" y="305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59" name="Group 95"/>
          <p:cNvGrpSpPr>
            <a:grpSpLocks/>
          </p:cNvGrpSpPr>
          <p:nvPr/>
        </p:nvGrpSpPr>
        <p:grpSpPr bwMode="auto">
          <a:xfrm>
            <a:off x="8389938" y="3651250"/>
            <a:ext cx="87312" cy="1295400"/>
            <a:chOff x="4325" y="2300"/>
            <a:chExt cx="55" cy="816"/>
          </a:xfrm>
        </p:grpSpPr>
        <p:sp>
          <p:nvSpPr>
            <p:cNvPr id="11355" name="Oval 91"/>
            <p:cNvSpPr>
              <a:spLocks noChangeArrowheads="1"/>
            </p:cNvSpPr>
            <p:nvPr/>
          </p:nvSpPr>
          <p:spPr bwMode="auto">
            <a:xfrm>
              <a:off x="4325" y="230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" name="Oval 92"/>
            <p:cNvSpPr>
              <a:spLocks noChangeArrowheads="1"/>
            </p:cNvSpPr>
            <p:nvPr/>
          </p:nvSpPr>
          <p:spPr bwMode="auto">
            <a:xfrm>
              <a:off x="4325" y="254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7" name="Oval 93"/>
            <p:cNvSpPr>
              <a:spLocks noChangeArrowheads="1"/>
            </p:cNvSpPr>
            <p:nvPr/>
          </p:nvSpPr>
          <p:spPr bwMode="auto">
            <a:xfrm>
              <a:off x="4325" y="280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8" name="Oval 94"/>
            <p:cNvSpPr>
              <a:spLocks noChangeArrowheads="1"/>
            </p:cNvSpPr>
            <p:nvPr/>
          </p:nvSpPr>
          <p:spPr bwMode="auto">
            <a:xfrm>
              <a:off x="4325" y="305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64" name="Group 100"/>
          <p:cNvGrpSpPr>
            <a:grpSpLocks/>
          </p:cNvGrpSpPr>
          <p:nvPr/>
        </p:nvGrpSpPr>
        <p:grpSpPr bwMode="auto">
          <a:xfrm>
            <a:off x="9859963" y="3644900"/>
            <a:ext cx="87312" cy="1295400"/>
            <a:chOff x="5251" y="2296"/>
            <a:chExt cx="55" cy="816"/>
          </a:xfrm>
        </p:grpSpPr>
        <p:sp>
          <p:nvSpPr>
            <p:cNvPr id="11360" name="Oval 96"/>
            <p:cNvSpPr>
              <a:spLocks noChangeArrowheads="1"/>
            </p:cNvSpPr>
            <p:nvPr/>
          </p:nvSpPr>
          <p:spPr bwMode="auto">
            <a:xfrm>
              <a:off x="5251" y="229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1" name="Oval 97"/>
            <p:cNvSpPr>
              <a:spLocks noChangeArrowheads="1"/>
            </p:cNvSpPr>
            <p:nvPr/>
          </p:nvSpPr>
          <p:spPr bwMode="auto">
            <a:xfrm>
              <a:off x="5251" y="2543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2" name="Oval 98"/>
            <p:cNvSpPr>
              <a:spLocks noChangeArrowheads="1"/>
            </p:cNvSpPr>
            <p:nvPr/>
          </p:nvSpPr>
          <p:spPr bwMode="auto">
            <a:xfrm>
              <a:off x="5251" y="279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3" name="Oval 99"/>
            <p:cNvSpPr>
              <a:spLocks noChangeArrowheads="1"/>
            </p:cNvSpPr>
            <p:nvPr/>
          </p:nvSpPr>
          <p:spPr bwMode="auto">
            <a:xfrm>
              <a:off x="5251" y="304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65" name="Line 101"/>
          <p:cNvSpPr>
            <a:spLocks noChangeShapeType="1"/>
          </p:cNvSpPr>
          <p:nvPr/>
        </p:nvSpPr>
        <p:spPr bwMode="auto">
          <a:xfrm flipH="1">
            <a:off x="6470650" y="2133600"/>
            <a:ext cx="5461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6" name="Line 102"/>
          <p:cNvSpPr>
            <a:spLocks noChangeShapeType="1"/>
          </p:cNvSpPr>
          <p:nvPr/>
        </p:nvSpPr>
        <p:spPr bwMode="auto">
          <a:xfrm>
            <a:off x="8235950" y="2133600"/>
            <a:ext cx="5207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" name="Line 103"/>
          <p:cNvSpPr>
            <a:spLocks noChangeShapeType="1"/>
          </p:cNvSpPr>
          <p:nvPr/>
        </p:nvSpPr>
        <p:spPr bwMode="auto">
          <a:xfrm flipH="1">
            <a:off x="6242050" y="1606550"/>
            <a:ext cx="2413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8" name="Line 104"/>
          <p:cNvSpPr>
            <a:spLocks noChangeShapeType="1"/>
          </p:cNvSpPr>
          <p:nvPr/>
        </p:nvSpPr>
        <p:spPr bwMode="auto">
          <a:xfrm>
            <a:off x="5791200" y="1225550"/>
            <a:ext cx="0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" name="Line 105"/>
          <p:cNvSpPr>
            <a:spLocks noChangeShapeType="1"/>
          </p:cNvSpPr>
          <p:nvPr/>
        </p:nvSpPr>
        <p:spPr bwMode="auto">
          <a:xfrm>
            <a:off x="5264150" y="1606550"/>
            <a:ext cx="1397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" name="Line 106"/>
          <p:cNvSpPr>
            <a:spLocks noChangeShapeType="1"/>
          </p:cNvSpPr>
          <p:nvPr/>
        </p:nvSpPr>
        <p:spPr bwMode="auto">
          <a:xfrm>
            <a:off x="7620000" y="996950"/>
            <a:ext cx="0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1" name="Line 107"/>
          <p:cNvSpPr>
            <a:spLocks noChangeShapeType="1"/>
          </p:cNvSpPr>
          <p:nvPr/>
        </p:nvSpPr>
        <p:spPr bwMode="auto">
          <a:xfrm>
            <a:off x="8845550" y="1606550"/>
            <a:ext cx="21590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2" name="Line 108"/>
          <p:cNvSpPr>
            <a:spLocks noChangeShapeType="1"/>
          </p:cNvSpPr>
          <p:nvPr/>
        </p:nvSpPr>
        <p:spPr bwMode="auto">
          <a:xfrm>
            <a:off x="9372600" y="1301750"/>
            <a:ext cx="0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3" name="Line 109"/>
          <p:cNvSpPr>
            <a:spLocks noChangeShapeType="1"/>
          </p:cNvSpPr>
          <p:nvPr/>
        </p:nvSpPr>
        <p:spPr bwMode="auto">
          <a:xfrm flipH="1">
            <a:off x="9747250" y="1606550"/>
            <a:ext cx="16510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43456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900" y="0"/>
            <a:ext cx="82677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E-R Diagrams</a:t>
            </a: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t="30733" r="1064" b="30733"/>
          <a:stretch>
            <a:fillRect/>
          </a:stretch>
        </p:blipFill>
        <p:spPr bwMode="auto">
          <a:xfrm>
            <a:off x="2363788" y="963613"/>
            <a:ext cx="79565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1997076" y="3622676"/>
            <a:ext cx="85058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>
                <a:latin typeface="Helvetica" panose="020B0604020202020204" pitchFamily="34" charset="0"/>
              </a:rPr>
              <a:t>Rectangles</a:t>
            </a:r>
            <a:r>
              <a:rPr kumimoji="1" lang="en-US" altLang="en-US" sz="2000">
                <a:latin typeface="Helvetica" panose="020B0604020202020204" pitchFamily="34" charset="0"/>
              </a:rPr>
              <a:t> represent entity sets.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>
                <a:latin typeface="Helvetica" panose="020B0604020202020204" pitchFamily="34" charset="0"/>
              </a:rPr>
              <a:t>Diamonds</a:t>
            </a:r>
            <a:r>
              <a:rPr kumimoji="1" lang="en-US" altLang="en-US" sz="2000">
                <a:latin typeface="Helvetica" panose="020B0604020202020204" pitchFamily="34" charset="0"/>
              </a:rPr>
              <a:t> represent relationship sets.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>
                <a:latin typeface="Helvetica" panose="020B0604020202020204" pitchFamily="34" charset="0"/>
              </a:rPr>
              <a:t>Lines</a:t>
            </a:r>
            <a:r>
              <a:rPr kumimoji="1" lang="en-US" altLang="en-US" sz="2000">
                <a:latin typeface="Helvetica" panose="020B0604020202020204" pitchFamily="34" charset="0"/>
              </a:rPr>
              <a:t> link attributes to entity sets and entity sets to relationship sets.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>
                <a:latin typeface="Helvetica" panose="020B0604020202020204" pitchFamily="34" charset="0"/>
              </a:rPr>
              <a:t>Ellipses</a:t>
            </a:r>
            <a:r>
              <a:rPr kumimoji="1" lang="en-US" altLang="en-US" sz="2000">
                <a:latin typeface="Helvetica" panose="020B0604020202020204" pitchFamily="34" charset="0"/>
              </a:rPr>
              <a:t> represent attributes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>
                <a:latin typeface="Helvetica" panose="020B0604020202020204" pitchFamily="34" charset="0"/>
              </a:rPr>
              <a:t>Double ellipses</a:t>
            </a:r>
            <a:r>
              <a:rPr kumimoji="1" lang="en-US" altLang="en-US" sz="2000">
                <a:latin typeface="Helvetica" panose="020B0604020202020204" pitchFamily="34" charset="0"/>
              </a:rPr>
              <a:t> represent multivalued attributes.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>
                <a:latin typeface="Helvetica" panose="020B0604020202020204" pitchFamily="34" charset="0"/>
              </a:rPr>
              <a:t>Dashed ellipses</a:t>
            </a:r>
            <a:r>
              <a:rPr kumimoji="1" lang="en-US" altLang="en-US" sz="2000">
                <a:latin typeface="Helvetica" panose="020B0604020202020204" pitchFamily="34" charset="0"/>
              </a:rPr>
              <a:t> denote derived attributes.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>
                <a:latin typeface="Helvetica" panose="020B0604020202020204" pitchFamily="34" charset="0"/>
              </a:rPr>
              <a:t>Underline</a:t>
            </a:r>
            <a:r>
              <a:rPr kumimoji="1" lang="en-US" altLang="en-US" sz="2000">
                <a:latin typeface="Helvetica" panose="020B0604020202020204" pitchFamily="34" charset="0"/>
              </a:rPr>
              <a:t> indicates primary key attributes (will study later)</a:t>
            </a:r>
          </a:p>
        </p:txBody>
      </p:sp>
    </p:spTree>
    <p:extLst>
      <p:ext uri="{BB962C8B-B14F-4D97-AF65-F5344CB8AC3E}">
        <p14:creationId xmlns:p14="http://schemas.microsoft.com/office/powerpoint/2010/main" val="4092367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3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5A34-8B8B-46AF-814B-1B8237E640C2}" type="slidenum">
              <a:rPr lang="en-US" altLang="en-US"/>
              <a:pPr/>
              <a:t>36</a:t>
            </a:fld>
            <a:endParaRPr lang="en-US" altLang="en-US"/>
          </a:p>
        </p:txBody>
      </p:sp>
      <p:pic>
        <p:nvPicPr>
          <p:cNvPr id="22530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0" y="-156882"/>
            <a:ext cx="5111750" cy="740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485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9025" y="0"/>
            <a:ext cx="8077200" cy="1092200"/>
          </a:xfrm>
        </p:spPr>
        <p:txBody>
          <a:bodyPr/>
          <a:lstStyle/>
          <a:p>
            <a:r>
              <a:rPr lang="en-US" altLang="en-US" sz="2400"/>
              <a:t>E-R Diagram With Composite, Multivalued, and Derived Attributes</a:t>
            </a:r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14647" r="1704" b="16919"/>
          <a:stretch>
            <a:fillRect/>
          </a:stretch>
        </p:blipFill>
        <p:spPr bwMode="auto">
          <a:xfrm>
            <a:off x="2103438" y="1627189"/>
            <a:ext cx="8051800" cy="42449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264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Relationship Sets with Attributes</a:t>
            </a:r>
          </a:p>
        </p:txBody>
      </p:sp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" t="28851" r="1651" b="28606"/>
          <a:stretch>
            <a:fillRect/>
          </a:stretch>
        </p:blipFill>
        <p:spPr bwMode="auto">
          <a:xfrm>
            <a:off x="2051051" y="1801813"/>
            <a:ext cx="8323263" cy="2730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917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Roles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5550" y="944564"/>
            <a:ext cx="7689850" cy="2382837"/>
          </a:xfrm>
        </p:spPr>
        <p:txBody>
          <a:bodyPr/>
          <a:lstStyle/>
          <a:p>
            <a:r>
              <a:rPr kumimoji="0" lang="en-US" altLang="en-US"/>
              <a:t>Entity sets of a relationship need not be distinct</a:t>
            </a:r>
            <a:endParaRPr lang="en-US" altLang="en-US" sz="1800"/>
          </a:p>
          <a:p>
            <a:r>
              <a:rPr lang="en-US" altLang="en-US" sz="1800"/>
              <a:t>The labels “manager” and “worker” are called </a:t>
            </a:r>
            <a:r>
              <a:rPr lang="en-US" altLang="en-US" sz="1800">
                <a:solidFill>
                  <a:schemeClr val="tx2"/>
                </a:solidFill>
              </a:rPr>
              <a:t>roles</a:t>
            </a:r>
            <a:r>
              <a:rPr lang="en-US" altLang="en-US" sz="1800"/>
              <a:t>; they specify how employee entities interact via the works-for relationship set.</a:t>
            </a:r>
          </a:p>
          <a:p>
            <a:r>
              <a:rPr lang="en-US" altLang="en-US" sz="1800"/>
              <a:t>Roles are indicated in E-R diagrams by labeling the lines that connect diamonds to rectangles.</a:t>
            </a:r>
          </a:p>
          <a:p>
            <a:r>
              <a:rPr lang="en-US" altLang="en-US" sz="1800"/>
              <a:t>Role labels are optional, and are used to clarify semantics of the relationship</a:t>
            </a:r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" t="22791" r="2357" b="23051"/>
          <a:stretch>
            <a:fillRect/>
          </a:stretch>
        </p:blipFill>
        <p:spPr bwMode="auto">
          <a:xfrm>
            <a:off x="2501900" y="3481389"/>
            <a:ext cx="6738938" cy="28543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05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1048871" y="356347"/>
            <a:ext cx="7772400" cy="11049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Conceptual Design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38835" y="1485900"/>
            <a:ext cx="9009530" cy="47625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altLang="en-US" sz="3000" dirty="0">
                <a:solidFill>
                  <a:srgbClr val="CD0000"/>
                </a:solidFill>
                <a:latin typeface="+mj-lt"/>
              </a:rPr>
              <a:t>Conceptual design</a:t>
            </a:r>
            <a:r>
              <a:rPr lang="en-US" altLang="en-US" sz="3000" dirty="0">
                <a:latin typeface="+mj-lt"/>
              </a:rPr>
              <a:t>:  (</a:t>
            </a:r>
            <a:r>
              <a:rPr lang="en-US" altLang="en-US" sz="3000" dirty="0">
                <a:solidFill>
                  <a:srgbClr val="CD0000"/>
                </a:solidFill>
                <a:latin typeface="+mj-lt"/>
              </a:rPr>
              <a:t>ER Model </a:t>
            </a:r>
            <a:r>
              <a:rPr lang="en-US" altLang="en-US" sz="3000" dirty="0">
                <a:latin typeface="+mj-lt"/>
              </a:rPr>
              <a:t>is used at this stage.)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3000" dirty="0">
                <a:latin typeface="+mj-lt"/>
              </a:rPr>
              <a:t> What are the </a:t>
            </a:r>
            <a:r>
              <a:rPr lang="en-US" altLang="en-US" sz="3000" dirty="0">
                <a:solidFill>
                  <a:srgbClr val="CD0000"/>
                </a:solidFill>
                <a:latin typeface="+mj-lt"/>
              </a:rPr>
              <a:t>entities</a:t>
            </a:r>
            <a:r>
              <a:rPr lang="en-US" altLang="en-US" sz="3000" dirty="0">
                <a:latin typeface="+mj-lt"/>
              </a:rPr>
              <a:t> and</a:t>
            </a:r>
            <a:r>
              <a:rPr lang="en-US" altLang="en-US" sz="3000" dirty="0">
                <a:solidFill>
                  <a:srgbClr val="CD0000"/>
                </a:solidFill>
                <a:latin typeface="+mj-lt"/>
              </a:rPr>
              <a:t> relationships </a:t>
            </a:r>
            <a:r>
              <a:rPr lang="en-US" altLang="en-US" sz="3000" dirty="0">
                <a:latin typeface="+mj-lt"/>
              </a:rPr>
              <a:t>in the enterprise?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3000" dirty="0">
                <a:latin typeface="+mj-lt"/>
              </a:rPr>
              <a:t> What information about these entities and relationships should we store in the database?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3000" dirty="0">
                <a:latin typeface="+mj-lt"/>
              </a:rPr>
              <a:t> What are the integrity constraints or business rules that hold?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3000" dirty="0">
                <a:latin typeface="+mj-lt"/>
              </a:rPr>
              <a:t> A database `schema’ in the ER Model can be represented pictorially (ER diagrams).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3000" dirty="0">
                <a:latin typeface="+mj-lt"/>
              </a:rPr>
              <a:t> An ER diagram can be mapped into a relational schema.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091991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1F37-9332-4537-81A8-AD198446C40F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Structural Constraints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Structural constraints of a relationship type:</a:t>
            </a:r>
          </a:p>
          <a:p>
            <a:pPr lvl="1"/>
            <a:r>
              <a:rPr lang="en-US" altLang="en-US" b="1"/>
              <a:t>Cardinality ratio:</a:t>
            </a:r>
            <a:r>
              <a:rPr lang="en-US" altLang="en-US"/>
              <a:t>	Limits the number of relationship instances an entity can participate in, eg. </a:t>
            </a:r>
            <a:r>
              <a:rPr lang="en-US" altLang="en-US" b="1"/>
              <a:t>1:1, 1:N, M:N</a:t>
            </a:r>
          </a:p>
          <a:p>
            <a:pPr lvl="1"/>
            <a:r>
              <a:rPr lang="en-US" altLang="en-US" b="1"/>
              <a:t>Participation constraint:</a:t>
            </a:r>
            <a:r>
              <a:rPr lang="en-US" altLang="en-US"/>
              <a:t>	If each entity of an entity type is </a:t>
            </a:r>
            <a:r>
              <a:rPr lang="en-US" altLang="en-US" b="1"/>
              <a:t>required</a:t>
            </a:r>
            <a:r>
              <a:rPr lang="en-US" altLang="en-US"/>
              <a:t> to participate in some instance of a relationship type, then that participation is </a:t>
            </a:r>
            <a:r>
              <a:rPr lang="en-US" altLang="en-US" b="1"/>
              <a:t>total</a:t>
            </a:r>
            <a:r>
              <a:rPr lang="en-US" altLang="en-US"/>
              <a:t>; otherwise, it is </a:t>
            </a:r>
            <a:r>
              <a:rPr lang="en-US" altLang="en-US" b="1"/>
              <a:t>partial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5383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B991-1FC8-456E-8014-F9CD2D2B8066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Structural Constraint Min, Max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 more complete specification of the structural constraint on a relationship type can be given by the integer pair </a:t>
            </a:r>
            <a:r>
              <a:rPr lang="en-US" altLang="en-US" u="sng"/>
              <a:t>(min, max)</a:t>
            </a:r>
            <a:r>
              <a:rPr lang="en-US" altLang="en-US"/>
              <a:t>, which means an entity must participate in at least </a:t>
            </a:r>
            <a:r>
              <a:rPr lang="en-US" altLang="en-US" u="sng"/>
              <a:t>min</a:t>
            </a:r>
            <a:r>
              <a:rPr lang="en-US" altLang="en-US"/>
              <a:t> and at most </a:t>
            </a:r>
            <a:r>
              <a:rPr lang="en-US" altLang="en-US" u="sng"/>
              <a:t>max </a:t>
            </a:r>
            <a:r>
              <a:rPr lang="en-US" altLang="en-US"/>
              <a:t>relationship instances.</a:t>
            </a:r>
          </a:p>
        </p:txBody>
      </p:sp>
    </p:spTree>
    <p:extLst>
      <p:ext uri="{BB962C8B-B14F-4D97-AF65-F5344CB8AC3E}">
        <p14:creationId xmlns:p14="http://schemas.microsoft.com/office/powerpoint/2010/main" val="33960728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Cardinality Constraints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936625"/>
            <a:ext cx="7848600" cy="27305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We express cardinality constraints by drawing either a directed line (</a:t>
            </a:r>
            <a:r>
              <a:rPr lang="en-US" altLang="en-US">
                <a:sym typeface="Symbol" panose="05050102010706020507" pitchFamily="18" charset="2"/>
              </a:rPr>
              <a:t>), signifying “one,” or an undirected line (—), signifying “many,” between the relationship set and the entity set.</a:t>
            </a:r>
          </a:p>
          <a:p>
            <a:r>
              <a:rPr lang="en-US" altLang="en-US"/>
              <a:t>E.g.: One-to-one relationship:</a:t>
            </a:r>
          </a:p>
          <a:p>
            <a:pPr lvl="1"/>
            <a:r>
              <a:rPr lang="en-US" altLang="en-US"/>
              <a:t>A customer is associated with at most one loan via the relationship </a:t>
            </a:r>
            <a:r>
              <a:rPr lang="en-US" altLang="en-US" i="1"/>
              <a:t>borrower</a:t>
            </a:r>
          </a:p>
          <a:p>
            <a:pPr lvl="1"/>
            <a:r>
              <a:rPr lang="en-US" altLang="en-US"/>
              <a:t>A loan is associated with at most one customer via </a:t>
            </a:r>
            <a:r>
              <a:rPr lang="en-US" altLang="en-US" i="1"/>
              <a:t>borrower</a:t>
            </a:r>
            <a:endParaRPr lang="en-US" altLang="en-US"/>
          </a:p>
        </p:txBody>
      </p:sp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63831" r="16737" b="5560"/>
          <a:stretch>
            <a:fillRect/>
          </a:stretch>
        </p:blipFill>
        <p:spPr bwMode="auto">
          <a:xfrm>
            <a:off x="2882900" y="3538538"/>
            <a:ext cx="6623050" cy="22780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391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34315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One-To-Many Relationship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9650" y="1022350"/>
            <a:ext cx="7848600" cy="2324100"/>
          </a:xfrm>
        </p:spPr>
        <p:txBody>
          <a:bodyPr/>
          <a:lstStyle/>
          <a:p>
            <a:r>
              <a:rPr lang="en-US" altLang="en-US"/>
              <a:t>In the one-to-many relationship a loan is associated with at most one customer via </a:t>
            </a:r>
            <a:r>
              <a:rPr lang="en-US" altLang="en-US" i="1"/>
              <a:t>borrower</a:t>
            </a:r>
            <a:r>
              <a:rPr lang="en-US" altLang="en-US"/>
              <a:t>, a customer is associated with several (including 0) loans via </a:t>
            </a:r>
            <a:r>
              <a:rPr lang="en-US" altLang="en-US" i="1"/>
              <a:t>borrower</a:t>
            </a:r>
            <a:endParaRPr lang="en-US" altLang="en-US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847" r="16737" b="72424"/>
          <a:stretch>
            <a:fillRect/>
          </a:stretch>
        </p:blipFill>
        <p:spPr bwMode="auto">
          <a:xfrm>
            <a:off x="2012951" y="2454275"/>
            <a:ext cx="8037513" cy="24145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9421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6763" y="495300"/>
            <a:ext cx="8113712" cy="4572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Many-To-One Relationships</a:t>
            </a: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31747" r="16737" b="39993"/>
          <a:stretch>
            <a:fillRect/>
          </a:stretch>
        </p:blipFill>
        <p:spPr bwMode="auto">
          <a:xfrm>
            <a:off x="2540001" y="2776539"/>
            <a:ext cx="7508875" cy="23844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190750" y="1504950"/>
            <a:ext cx="7848600" cy="1638300"/>
          </a:xfrm>
          <a:noFill/>
          <a:ln/>
        </p:spPr>
        <p:txBody>
          <a:bodyPr/>
          <a:lstStyle/>
          <a:p>
            <a:r>
              <a:rPr lang="en-US" altLang="en-US"/>
              <a:t>In a many-to-one relationship a loan is associated with several (including 0) customers via </a:t>
            </a:r>
            <a:r>
              <a:rPr lang="en-US" altLang="en-US" i="1"/>
              <a:t>borrower</a:t>
            </a:r>
            <a:r>
              <a:rPr lang="en-US" altLang="en-US"/>
              <a:t>, a customer is associated with at most one loan via </a:t>
            </a:r>
            <a:r>
              <a:rPr lang="en-US" altLang="en-US" i="1"/>
              <a:t>borrower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3744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Many-To-Many Relationship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6038" y="3727451"/>
            <a:ext cx="7029450" cy="15462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A customer is associated with several (possibly 0) loans via borrower</a:t>
            </a:r>
          </a:p>
          <a:p>
            <a:r>
              <a:rPr lang="en-US" altLang="en-US"/>
              <a:t>A loan is associated with several (possibly 0) customers via borrower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t="30733" r="1064" b="30733"/>
          <a:stretch>
            <a:fillRect/>
          </a:stretch>
        </p:blipFill>
        <p:spPr bwMode="auto">
          <a:xfrm>
            <a:off x="2146300" y="1079500"/>
            <a:ext cx="79565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276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54300" y="298450"/>
            <a:ext cx="7594600" cy="571500"/>
          </a:xfrm>
        </p:spPr>
        <p:txBody>
          <a:bodyPr/>
          <a:lstStyle/>
          <a:p>
            <a:r>
              <a:rPr lang="en-US" altLang="en-US" sz="2800"/>
              <a:t>Participation of an Entity Set in a Relationship Set</a:t>
            </a: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" t="32826" r="978" b="34566"/>
          <a:stretch>
            <a:fillRect/>
          </a:stretch>
        </p:blipFill>
        <p:spPr bwMode="auto">
          <a:xfrm>
            <a:off x="1943101" y="3670300"/>
            <a:ext cx="8437563" cy="21082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2408238" y="1001713"/>
            <a:ext cx="7777162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>
                <a:solidFill>
                  <a:schemeClr val="tx2"/>
                </a:solidFill>
                <a:latin typeface="Helvetica" panose="020B0604020202020204" pitchFamily="34" charset="0"/>
              </a:rPr>
              <a:t>Total</a:t>
            </a:r>
            <a:r>
              <a:rPr kumimoji="1" lang="en-US" altLang="en-US" sz="1800">
                <a:latin typeface="Helvetica" panose="020B0604020202020204" pitchFamily="34" charset="0"/>
              </a:rPr>
              <a:t> </a:t>
            </a:r>
            <a:r>
              <a:rPr kumimoji="1" lang="en-US" altLang="en-US" sz="1800">
                <a:solidFill>
                  <a:schemeClr val="tx2"/>
                </a:solidFill>
                <a:latin typeface="Helvetica" panose="020B0604020202020204" pitchFamily="34" charset="0"/>
              </a:rPr>
              <a:t>participation</a:t>
            </a:r>
            <a:r>
              <a:rPr kumimoji="1" lang="en-US" altLang="en-US" sz="1800">
                <a:latin typeface="Helvetica" panose="020B0604020202020204" pitchFamily="34" charset="0"/>
              </a:rPr>
              <a:t> (indicated by double line):  every entity in the entity set participates in at least one relationship in the relationship set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>
                <a:latin typeface="Helvetica" panose="020B0604020202020204" pitchFamily="34" charset="0"/>
              </a:rPr>
              <a:t>E.g. participation of </a:t>
            </a:r>
            <a:r>
              <a:rPr kumimoji="1" lang="en-US" altLang="en-US" sz="1800" i="1">
                <a:latin typeface="Helvetica" panose="020B0604020202020204" pitchFamily="34" charset="0"/>
              </a:rPr>
              <a:t>loan</a:t>
            </a:r>
            <a:r>
              <a:rPr kumimoji="1" lang="en-US" altLang="en-US" sz="1800">
                <a:latin typeface="Helvetica" panose="020B0604020202020204" pitchFamily="34" charset="0"/>
              </a:rPr>
              <a:t> in </a:t>
            </a:r>
            <a:r>
              <a:rPr kumimoji="1" lang="en-US" altLang="en-US" sz="1800" i="1">
                <a:latin typeface="Helvetica" panose="020B0604020202020204" pitchFamily="34" charset="0"/>
              </a:rPr>
              <a:t>borrower</a:t>
            </a:r>
            <a:r>
              <a:rPr kumimoji="1" lang="en-US" altLang="en-US" sz="1800">
                <a:latin typeface="Helvetica" panose="020B0604020202020204" pitchFamily="34" charset="0"/>
              </a:rPr>
              <a:t> is total</a:t>
            </a:r>
          </a:p>
          <a:p>
            <a:pPr lvl="2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>
                <a:latin typeface="Helvetica" panose="020B0604020202020204" pitchFamily="34" charset="0"/>
              </a:rPr>
              <a:t> every loan must have a customer associated to it via borrower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>
                <a:solidFill>
                  <a:schemeClr val="tx2"/>
                </a:solidFill>
                <a:latin typeface="Helvetica" panose="020B0604020202020204" pitchFamily="34" charset="0"/>
              </a:rPr>
              <a:t>Partial participation</a:t>
            </a:r>
            <a:r>
              <a:rPr kumimoji="1" lang="en-US" altLang="en-US" sz="1800">
                <a:latin typeface="Helvetica" panose="020B0604020202020204" pitchFamily="34" charset="0"/>
              </a:rPr>
              <a:t>:  some entities may not participate in any relationship in the relationship set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>
                <a:latin typeface="Helvetica" panose="020B0604020202020204" pitchFamily="34" charset="0"/>
              </a:rPr>
              <a:t>E.g. participation of </a:t>
            </a:r>
            <a:r>
              <a:rPr kumimoji="1" lang="en-US" altLang="en-US" sz="1800" i="1">
                <a:latin typeface="Helvetica" panose="020B0604020202020204" pitchFamily="34" charset="0"/>
              </a:rPr>
              <a:t>customer</a:t>
            </a:r>
            <a:r>
              <a:rPr kumimoji="1" lang="en-US" altLang="en-US" sz="1800">
                <a:latin typeface="Helvetica" panose="020B0604020202020204" pitchFamily="34" charset="0"/>
              </a:rPr>
              <a:t> in </a:t>
            </a:r>
            <a:r>
              <a:rPr kumimoji="1" lang="en-US" altLang="en-US" sz="1800" i="1">
                <a:latin typeface="Helvetica" panose="020B0604020202020204" pitchFamily="34" charset="0"/>
              </a:rPr>
              <a:t>borrower</a:t>
            </a:r>
            <a:r>
              <a:rPr kumimoji="1" lang="en-US" altLang="en-US" sz="1800">
                <a:latin typeface="Helvetica" panose="020B0604020202020204" pitchFamily="34" charset="0"/>
              </a:rPr>
              <a:t> is partial</a:t>
            </a:r>
          </a:p>
        </p:txBody>
      </p:sp>
    </p:spTree>
    <p:extLst>
      <p:ext uri="{BB962C8B-B14F-4D97-AF65-F5344CB8AC3E}">
        <p14:creationId xmlns:p14="http://schemas.microsoft.com/office/powerpoint/2010/main" val="900985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47900" y="1"/>
            <a:ext cx="8077200" cy="101282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Alternative Notation for Cardinality Limits</a:t>
            </a:r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30498" r="1323" b="29489"/>
          <a:stretch>
            <a:fillRect/>
          </a:stretch>
        </p:blipFill>
        <p:spPr bwMode="auto">
          <a:xfrm>
            <a:off x="2032000" y="2479676"/>
            <a:ext cx="8197850" cy="25368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457450" y="1287464"/>
            <a:ext cx="768985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>
                <a:latin typeface="Helvetica" panose="020B0604020202020204" pitchFamily="34" charset="0"/>
              </a:rPr>
              <a:t>Cardinality limits can also express participation constraints</a:t>
            </a:r>
          </a:p>
        </p:txBody>
      </p:sp>
    </p:spTree>
    <p:extLst>
      <p:ext uri="{BB962C8B-B14F-4D97-AF65-F5344CB8AC3E}">
        <p14:creationId xmlns:p14="http://schemas.microsoft.com/office/powerpoint/2010/main" val="1668226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7300" y="1058863"/>
            <a:ext cx="7334250" cy="4965700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i="1">
                <a:solidFill>
                  <a:schemeClr val="tx2"/>
                </a:solidFill>
              </a:rPr>
              <a:t>super key</a:t>
            </a:r>
            <a:r>
              <a:rPr lang="en-US" altLang="en-US"/>
              <a:t> of an entity set is a set of one or more attributes whose values uniquely determine each entity.</a:t>
            </a:r>
          </a:p>
          <a:p>
            <a:r>
              <a:rPr lang="en-US" altLang="en-US"/>
              <a:t>A </a:t>
            </a:r>
            <a:r>
              <a:rPr lang="en-US" altLang="en-US" i="1">
                <a:solidFill>
                  <a:schemeClr val="tx2"/>
                </a:solidFill>
              </a:rPr>
              <a:t>candidate key</a:t>
            </a:r>
            <a:r>
              <a:rPr lang="en-US" altLang="en-US"/>
              <a:t> of an entity set is a minimal super key</a:t>
            </a:r>
          </a:p>
          <a:p>
            <a:pPr lvl="1"/>
            <a:r>
              <a:rPr lang="en-US" altLang="en-US" i="1"/>
              <a:t>Customer-id</a:t>
            </a:r>
            <a:r>
              <a:rPr lang="en-US" altLang="en-US"/>
              <a:t> is candidate key of </a:t>
            </a:r>
            <a:r>
              <a:rPr lang="en-US" altLang="en-US" i="1"/>
              <a:t>customer</a:t>
            </a:r>
            <a:endParaRPr lang="en-US" altLang="en-US"/>
          </a:p>
          <a:p>
            <a:pPr lvl="1"/>
            <a:r>
              <a:rPr lang="en-US" altLang="en-US" i="1"/>
              <a:t>account-number</a:t>
            </a:r>
            <a:r>
              <a:rPr lang="en-US" altLang="en-US"/>
              <a:t> is candidate key of </a:t>
            </a:r>
            <a:r>
              <a:rPr lang="en-US" altLang="en-US" i="1"/>
              <a:t>account</a:t>
            </a:r>
            <a:endParaRPr lang="en-US" altLang="en-US"/>
          </a:p>
          <a:p>
            <a:r>
              <a:rPr lang="en-US" altLang="en-US"/>
              <a:t>Although several candidate keys may exist, one of the candidate keys is selected to be the </a:t>
            </a:r>
            <a:r>
              <a:rPr lang="en-US" altLang="en-US" i="1">
                <a:solidFill>
                  <a:schemeClr val="tx2"/>
                </a:solidFill>
              </a:rPr>
              <a:t>primary key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6848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Keys for Relationship Sets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The combination of primary keys of the participating entity sets forms a super key of a relationship set.</a:t>
            </a:r>
          </a:p>
          <a:p>
            <a:pPr lvl="1"/>
            <a:r>
              <a:rPr lang="en-US" altLang="en-US"/>
              <a:t>(</a:t>
            </a:r>
            <a:r>
              <a:rPr lang="en-US" altLang="en-US" i="1"/>
              <a:t>customer-id, account-number</a:t>
            </a:r>
            <a:r>
              <a:rPr lang="en-US" altLang="en-US"/>
              <a:t>) is the super key of </a:t>
            </a:r>
            <a:r>
              <a:rPr lang="en-US" altLang="en-US" i="1"/>
              <a:t>depositor</a:t>
            </a:r>
          </a:p>
          <a:p>
            <a:pPr lvl="1"/>
            <a:r>
              <a:rPr lang="en-US" altLang="en-US" i="1"/>
              <a:t>NOTE:  this means a pair of entity sets can have at most one relationship in a particular relationship set.  </a:t>
            </a:r>
          </a:p>
          <a:p>
            <a:pPr lvl="2"/>
            <a:r>
              <a:rPr lang="en-US" altLang="en-US"/>
              <a:t>E.g. if we wish to track all access-dates to each account by each customer, we cannot assume a relationship for each access.  We can use a multivalued attribute though</a:t>
            </a:r>
          </a:p>
          <a:p>
            <a:r>
              <a:rPr lang="en-US" altLang="en-US"/>
              <a:t>Must consider the mapping cardinality of the relationship set when deciding the what are the candidate keys </a:t>
            </a:r>
          </a:p>
          <a:p>
            <a:r>
              <a:rPr lang="en-US" altLang="en-US"/>
              <a:t>Need to consider semantics of relationship set in selecting the </a:t>
            </a:r>
            <a:r>
              <a:rPr lang="en-US" altLang="en-US" i="1"/>
              <a:t>primary key  </a:t>
            </a:r>
            <a:r>
              <a:rPr lang="en-US" altLang="en-US"/>
              <a:t>in case of more than one candidate key</a:t>
            </a:r>
          </a:p>
        </p:txBody>
      </p:sp>
    </p:spTree>
    <p:extLst>
      <p:ext uri="{BB962C8B-B14F-4D97-AF65-F5344CB8AC3E}">
        <p14:creationId xmlns:p14="http://schemas.microsoft.com/office/powerpoint/2010/main" val="78807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84411" y="50519"/>
            <a:ext cx="10515600" cy="1325563"/>
          </a:xfrm>
        </p:spPr>
        <p:txBody>
          <a:bodyPr/>
          <a:lstStyle/>
          <a:p>
            <a:r>
              <a:rPr lang="en-US" altLang="en-US" dirty="0">
                <a:solidFill>
                  <a:srgbClr val="CD0000"/>
                </a:solidFill>
              </a:rPr>
              <a:t>Entity-Relationship Model (ERM)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7605" y="1367116"/>
            <a:ext cx="8585948" cy="4926107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Entity Sets</a:t>
            </a:r>
          </a:p>
          <a:p>
            <a:r>
              <a:rPr lang="en-US" altLang="en-US" dirty="0">
                <a:latin typeface="+mj-lt"/>
              </a:rPr>
              <a:t>Relationship Sets</a:t>
            </a:r>
          </a:p>
          <a:p>
            <a:r>
              <a:rPr lang="en-US" altLang="en-US" dirty="0">
                <a:latin typeface="+mj-lt"/>
              </a:rPr>
              <a:t>Design Issues </a:t>
            </a:r>
          </a:p>
          <a:p>
            <a:r>
              <a:rPr lang="en-US" altLang="en-US" dirty="0">
                <a:latin typeface="+mj-lt"/>
              </a:rPr>
              <a:t>Mapping Constraints </a:t>
            </a:r>
          </a:p>
          <a:p>
            <a:r>
              <a:rPr lang="en-US" altLang="en-US" dirty="0">
                <a:latin typeface="+mj-lt"/>
              </a:rPr>
              <a:t>Keys</a:t>
            </a:r>
          </a:p>
          <a:p>
            <a:r>
              <a:rPr lang="en-US" altLang="en-US" dirty="0">
                <a:latin typeface="+mj-lt"/>
              </a:rPr>
              <a:t>E-R Diagram</a:t>
            </a:r>
          </a:p>
          <a:p>
            <a:r>
              <a:rPr lang="en-US" altLang="en-US" dirty="0">
                <a:latin typeface="+mj-lt"/>
              </a:rPr>
              <a:t>Extended E-R Features</a:t>
            </a:r>
          </a:p>
          <a:p>
            <a:r>
              <a:rPr lang="en-US" altLang="en-US" dirty="0">
                <a:latin typeface="+mj-lt"/>
              </a:rPr>
              <a:t>Design of an E-R Database Schema</a:t>
            </a:r>
          </a:p>
          <a:p>
            <a:r>
              <a:rPr lang="en-US" altLang="en-US" dirty="0">
                <a:latin typeface="+mj-lt"/>
              </a:rPr>
              <a:t>Reduction of an E-R Schema to Tables</a:t>
            </a:r>
          </a:p>
        </p:txBody>
      </p:sp>
    </p:spTree>
    <p:extLst>
      <p:ext uri="{BB962C8B-B14F-4D97-AF65-F5344CB8AC3E}">
        <p14:creationId xmlns:p14="http://schemas.microsoft.com/office/powerpoint/2010/main" val="3997786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100"/>
              <a:t>E-R</a:t>
            </a:r>
            <a:r>
              <a:rPr lang="en-US" altLang="en-US"/>
              <a:t> Diagram with a Ternary Relationship</a:t>
            </a:r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27061" r="774" b="26804"/>
          <a:stretch>
            <a:fillRect/>
          </a:stretch>
        </p:blipFill>
        <p:spPr bwMode="auto">
          <a:xfrm>
            <a:off x="2057401" y="1333500"/>
            <a:ext cx="8278813" cy="2921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237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452438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Cardinality Constraints on Ternary Relationship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2151" y="1233489"/>
            <a:ext cx="8285163" cy="457993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We allow at most one arrow out of a ternary (or greater degree) relationship to indicate a cardinality constraint</a:t>
            </a:r>
          </a:p>
          <a:p>
            <a:r>
              <a:rPr lang="en-US" altLang="en-US"/>
              <a:t>E.g. an arrow from </a:t>
            </a:r>
            <a:r>
              <a:rPr lang="en-US" altLang="en-US" i="1"/>
              <a:t>works-on</a:t>
            </a:r>
            <a:r>
              <a:rPr lang="en-US" altLang="en-US"/>
              <a:t> to</a:t>
            </a:r>
            <a:r>
              <a:rPr lang="en-US" altLang="en-US" i="1"/>
              <a:t> job</a:t>
            </a:r>
            <a:r>
              <a:rPr lang="en-US" altLang="en-US"/>
              <a:t> indicates each employee works on at most one job at any branch.</a:t>
            </a:r>
          </a:p>
          <a:p>
            <a:r>
              <a:rPr lang="en-US" altLang="en-US"/>
              <a:t>If there is more than one arrow, there are two ways of defining the meaning.  </a:t>
            </a:r>
          </a:p>
          <a:p>
            <a:pPr lvl="1"/>
            <a:r>
              <a:rPr lang="en-US" altLang="en-US"/>
              <a:t>E.g a ternary relationship </a:t>
            </a:r>
            <a:r>
              <a:rPr lang="en-US" altLang="en-US" i="1"/>
              <a:t>R </a:t>
            </a:r>
            <a:r>
              <a:rPr lang="en-US" altLang="en-US"/>
              <a:t>between </a:t>
            </a:r>
            <a:r>
              <a:rPr lang="en-US" altLang="en-US" i="1"/>
              <a:t>A</a:t>
            </a:r>
            <a:r>
              <a:rPr lang="en-US" altLang="en-US"/>
              <a:t>,</a:t>
            </a:r>
            <a:r>
              <a:rPr lang="en-US" altLang="en-US" i="1"/>
              <a:t> B </a:t>
            </a:r>
            <a:r>
              <a:rPr lang="en-US" altLang="en-US"/>
              <a:t>and </a:t>
            </a:r>
            <a:r>
              <a:rPr lang="en-US" altLang="en-US" i="1"/>
              <a:t>C </a:t>
            </a:r>
            <a:r>
              <a:rPr lang="en-US" altLang="en-US"/>
              <a:t>with arrows to </a:t>
            </a:r>
            <a:r>
              <a:rPr lang="en-US" altLang="en-US" i="1"/>
              <a:t>B </a:t>
            </a:r>
            <a:r>
              <a:rPr lang="en-US" altLang="en-US"/>
              <a:t>and </a:t>
            </a:r>
            <a:r>
              <a:rPr lang="en-US" altLang="en-US" i="1"/>
              <a:t>C </a:t>
            </a:r>
            <a:r>
              <a:rPr lang="en-US" altLang="en-US"/>
              <a:t>could mean</a:t>
            </a:r>
          </a:p>
          <a:p>
            <a:pPr lvl="1"/>
            <a:r>
              <a:rPr lang="en-US" altLang="en-US"/>
              <a:t>1.  each </a:t>
            </a:r>
            <a:r>
              <a:rPr lang="en-US" altLang="en-US" i="1"/>
              <a:t>A </a:t>
            </a:r>
            <a:r>
              <a:rPr lang="en-US" altLang="en-US"/>
              <a:t>entity is associated with a unique entity from </a:t>
            </a:r>
            <a:r>
              <a:rPr lang="en-US" altLang="en-US" i="1"/>
              <a:t>B </a:t>
            </a:r>
            <a:r>
              <a:rPr lang="en-US" altLang="en-US"/>
              <a:t>and </a:t>
            </a:r>
            <a:r>
              <a:rPr lang="en-US" altLang="en-US" i="1"/>
              <a:t>C </a:t>
            </a:r>
            <a:r>
              <a:rPr lang="en-US" altLang="en-US"/>
              <a:t>or </a:t>
            </a:r>
          </a:p>
          <a:p>
            <a:pPr lvl="1"/>
            <a:r>
              <a:rPr lang="en-US" altLang="en-US"/>
              <a:t>2.  each pair of entities from (</a:t>
            </a:r>
            <a:r>
              <a:rPr lang="en-US" altLang="en-US" i="1"/>
              <a:t>A, B</a:t>
            </a:r>
            <a:r>
              <a:rPr lang="en-US" altLang="en-US"/>
              <a:t>) is associated with a unique </a:t>
            </a:r>
            <a:r>
              <a:rPr lang="en-US" altLang="en-US" i="1"/>
              <a:t>C </a:t>
            </a:r>
            <a:r>
              <a:rPr lang="en-US" altLang="en-US"/>
              <a:t>entity, 	  and each pair (</a:t>
            </a:r>
            <a:r>
              <a:rPr lang="en-US" altLang="en-US" i="1"/>
              <a:t>A, C</a:t>
            </a:r>
            <a:r>
              <a:rPr lang="en-US" altLang="en-US"/>
              <a:t>) is associated with a unique </a:t>
            </a:r>
            <a:r>
              <a:rPr lang="en-US" altLang="en-US" i="1"/>
              <a:t>B</a:t>
            </a:r>
          </a:p>
          <a:p>
            <a:pPr lvl="1"/>
            <a:r>
              <a:rPr lang="en-US" altLang="en-US"/>
              <a:t>Each alternative has been used in different formalisms</a:t>
            </a:r>
          </a:p>
          <a:p>
            <a:pPr lvl="1"/>
            <a:r>
              <a:rPr lang="en-US" altLang="en-US"/>
              <a:t>To avoid confusion we outlaw more than one arrow</a:t>
            </a:r>
          </a:p>
        </p:txBody>
      </p:sp>
    </p:spTree>
    <p:extLst>
      <p:ext uri="{BB962C8B-B14F-4D97-AF65-F5344CB8AC3E}">
        <p14:creationId xmlns:p14="http://schemas.microsoft.com/office/powerpoint/2010/main" val="34151683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Vs. Non-Binary Relationships</a:t>
            </a:r>
          </a:p>
        </p:txBody>
      </p:sp>
      <p:sp>
        <p:nvSpPr>
          <p:cNvPr id="1259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93900" y="873125"/>
            <a:ext cx="8204200" cy="5689600"/>
          </a:xfrm>
        </p:spPr>
        <p:txBody>
          <a:bodyPr/>
          <a:lstStyle/>
          <a:p>
            <a:r>
              <a:rPr lang="en-US" altLang="en-US"/>
              <a:t>Some relationships that appear to be non-binary may be better represented using binary relationships</a:t>
            </a:r>
          </a:p>
          <a:p>
            <a:pPr lvl="1"/>
            <a:r>
              <a:rPr lang="en-US" altLang="en-US"/>
              <a:t>E.g.  A ternary relationship </a:t>
            </a:r>
            <a:r>
              <a:rPr lang="en-US" altLang="en-US" i="1"/>
              <a:t>parents</a:t>
            </a:r>
            <a:r>
              <a:rPr lang="en-US" altLang="en-US"/>
              <a:t>, relating a child to his/her father and mother, is best replaced by two binary relationships,  </a:t>
            </a:r>
            <a:r>
              <a:rPr lang="en-US" altLang="en-US" i="1"/>
              <a:t>father</a:t>
            </a:r>
            <a:r>
              <a:rPr lang="en-US" altLang="en-US"/>
              <a:t> and </a:t>
            </a:r>
            <a:r>
              <a:rPr lang="en-US" altLang="en-US" i="1"/>
              <a:t>mother</a:t>
            </a:r>
          </a:p>
          <a:p>
            <a:pPr lvl="2"/>
            <a:r>
              <a:rPr lang="en-US" altLang="en-US"/>
              <a:t>Using two binary relationships allows partial information (e.g. only mother being know)</a:t>
            </a:r>
          </a:p>
          <a:p>
            <a:pPr lvl="1"/>
            <a:r>
              <a:rPr lang="en-US" altLang="en-US"/>
              <a:t>But there are some relationships that are naturally non-binary</a:t>
            </a:r>
          </a:p>
          <a:p>
            <a:pPr lvl="2"/>
            <a:r>
              <a:rPr lang="en-US" altLang="en-US"/>
              <a:t>E.g. </a:t>
            </a:r>
            <a:r>
              <a:rPr lang="en-US" altLang="en-US" i="1"/>
              <a:t>works-on</a:t>
            </a:r>
          </a:p>
        </p:txBody>
      </p:sp>
    </p:spTree>
    <p:extLst>
      <p:ext uri="{BB962C8B-B14F-4D97-AF65-F5344CB8AC3E}">
        <p14:creationId xmlns:p14="http://schemas.microsoft.com/office/powerpoint/2010/main" val="19651259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47900" y="225425"/>
            <a:ext cx="8077200" cy="609600"/>
          </a:xfrm>
        </p:spPr>
        <p:txBody>
          <a:bodyPr/>
          <a:lstStyle/>
          <a:p>
            <a:r>
              <a:rPr lang="en-US" altLang="en-US" sz="2800"/>
              <a:t>Converting Non-Binary Relationships to Binary Form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962026"/>
            <a:ext cx="8216900" cy="3546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In general, any non-binary relationship can be represented using binary relationships by creating an artificial entity set.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Replace </a:t>
            </a:r>
            <a:r>
              <a:rPr lang="en-US" altLang="en-US" sz="1600" i="1"/>
              <a:t>R </a:t>
            </a:r>
            <a:r>
              <a:rPr lang="en-US" altLang="en-US" sz="1600"/>
              <a:t>between entity sets A, B and C</a:t>
            </a:r>
            <a:r>
              <a:rPr lang="en-US" altLang="en-US" sz="1600" i="1"/>
              <a:t> </a:t>
            </a:r>
            <a:r>
              <a:rPr lang="en-US" altLang="en-US" sz="1600"/>
              <a:t>by an entity set </a:t>
            </a:r>
            <a:r>
              <a:rPr lang="en-US" altLang="en-US" sz="1600" i="1"/>
              <a:t>E</a:t>
            </a:r>
            <a:r>
              <a:rPr lang="en-US" altLang="en-US" sz="1600"/>
              <a:t>, and three relationship sets: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/>
              <a:t>		1. </a:t>
            </a:r>
            <a:r>
              <a:rPr lang="en-US" altLang="en-US" sz="1800" i="1"/>
              <a:t>R</a:t>
            </a:r>
            <a:r>
              <a:rPr lang="en-US" altLang="en-US" sz="1800" i="1" baseline="-25000"/>
              <a:t>A</a:t>
            </a:r>
            <a:r>
              <a:rPr lang="en-US" altLang="en-US" sz="1800"/>
              <a:t>, relating </a:t>
            </a:r>
            <a:r>
              <a:rPr lang="en-US" altLang="en-US" sz="1800" i="1"/>
              <a:t>E </a:t>
            </a:r>
            <a:r>
              <a:rPr lang="en-US" altLang="en-US" sz="1800"/>
              <a:t>and </a:t>
            </a:r>
            <a:r>
              <a:rPr lang="en-US" altLang="en-US" sz="1800" i="1"/>
              <a:t>A </a:t>
            </a:r>
            <a:r>
              <a:rPr lang="en-US" altLang="en-US" sz="1800"/>
              <a:t>		  2.</a:t>
            </a:r>
            <a:r>
              <a:rPr lang="en-US" altLang="en-US" sz="1800" i="1"/>
              <a:t>R</a:t>
            </a:r>
            <a:r>
              <a:rPr lang="en-US" altLang="en-US" sz="1800" i="1" baseline="-25000"/>
              <a:t>B</a:t>
            </a:r>
            <a:r>
              <a:rPr lang="en-US" altLang="en-US" sz="1800"/>
              <a:t>, relating </a:t>
            </a:r>
            <a:r>
              <a:rPr lang="en-US" altLang="en-US" sz="1800" i="1"/>
              <a:t>E </a:t>
            </a:r>
            <a:r>
              <a:rPr lang="en-US" altLang="en-US" sz="1800"/>
              <a:t>and </a:t>
            </a:r>
            <a:r>
              <a:rPr lang="en-US" altLang="en-US" sz="1800" i="1"/>
              <a:t>B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/>
              <a:t>		3. </a:t>
            </a:r>
            <a:r>
              <a:rPr lang="en-US" altLang="en-US" sz="1800" i="1"/>
              <a:t>R</a:t>
            </a:r>
            <a:r>
              <a:rPr lang="en-US" altLang="en-US" sz="1800" i="1" baseline="-25000"/>
              <a:t>C</a:t>
            </a:r>
            <a:r>
              <a:rPr lang="en-US" altLang="en-US" sz="1800"/>
              <a:t>, relating </a:t>
            </a:r>
            <a:r>
              <a:rPr lang="en-US" altLang="en-US" sz="1800" i="1"/>
              <a:t>E </a:t>
            </a:r>
            <a:r>
              <a:rPr lang="en-US" altLang="en-US" sz="1800"/>
              <a:t>and </a:t>
            </a:r>
            <a:r>
              <a:rPr lang="en-US" altLang="en-US" sz="1800" i="1"/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Create a special identifying attribute for </a:t>
            </a:r>
            <a:r>
              <a:rPr lang="en-US" altLang="en-US" sz="1600" i="1"/>
              <a:t>E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Add any attributes of </a:t>
            </a:r>
            <a:r>
              <a:rPr lang="en-US" altLang="en-US" sz="1600" i="1"/>
              <a:t>R </a:t>
            </a:r>
            <a:r>
              <a:rPr lang="en-US" altLang="en-US" sz="1600"/>
              <a:t>to </a:t>
            </a:r>
            <a:r>
              <a:rPr lang="en-US" altLang="en-US" sz="1600" i="1"/>
              <a:t>E 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For each relationship (</a:t>
            </a:r>
            <a:r>
              <a:rPr lang="en-US" altLang="en-US" sz="1600" i="1"/>
              <a:t>a</a:t>
            </a:r>
            <a:r>
              <a:rPr lang="en-US" altLang="en-US" sz="1600" i="1" baseline="-25000"/>
              <a:t>i</a:t>
            </a:r>
            <a:r>
              <a:rPr lang="en-US" altLang="en-US" sz="1600" i="1"/>
              <a:t> , b</a:t>
            </a:r>
            <a:r>
              <a:rPr lang="en-US" altLang="en-US" sz="1600" i="1" baseline="-25000"/>
              <a:t>i</a:t>
            </a:r>
            <a:r>
              <a:rPr lang="en-US" altLang="en-US" sz="1600" i="1"/>
              <a:t> , c</a:t>
            </a:r>
            <a:r>
              <a:rPr lang="en-US" altLang="en-US" sz="1600" i="1" baseline="-25000"/>
              <a:t>i</a:t>
            </a:r>
            <a:r>
              <a:rPr lang="en-US" altLang="en-US" sz="1600"/>
              <a:t>) in </a:t>
            </a:r>
            <a:r>
              <a:rPr lang="en-US" altLang="en-US" sz="1600" i="1"/>
              <a:t>R,</a:t>
            </a:r>
            <a:r>
              <a:rPr lang="en-US" altLang="en-US" sz="1600"/>
              <a:t> create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/>
              <a:t>	      1. a new entity </a:t>
            </a:r>
            <a:r>
              <a:rPr lang="en-US" altLang="en-US" sz="1800" i="1"/>
              <a:t>e</a:t>
            </a:r>
            <a:r>
              <a:rPr lang="en-US" altLang="en-US" sz="1800" i="1" baseline="-25000"/>
              <a:t>i</a:t>
            </a:r>
            <a:r>
              <a:rPr lang="en-US" altLang="en-US" sz="1800" i="1"/>
              <a:t> </a:t>
            </a:r>
            <a:r>
              <a:rPr lang="en-US" altLang="en-US" sz="1800"/>
              <a:t>in the entity set </a:t>
            </a:r>
            <a:r>
              <a:rPr lang="en-US" altLang="en-US" sz="1800" i="1"/>
              <a:t>E       </a:t>
            </a:r>
            <a:r>
              <a:rPr lang="en-US" altLang="en-US" sz="1800"/>
              <a:t>2. add (</a:t>
            </a:r>
            <a:r>
              <a:rPr lang="en-US" altLang="en-US" sz="1800" i="1"/>
              <a:t>e</a:t>
            </a:r>
            <a:r>
              <a:rPr lang="en-US" altLang="en-US" sz="1800" i="1" baseline="-25000"/>
              <a:t>i</a:t>
            </a:r>
            <a:r>
              <a:rPr lang="en-US" altLang="en-US" sz="1800" i="1"/>
              <a:t> , a</a:t>
            </a:r>
            <a:r>
              <a:rPr lang="en-US" altLang="en-US" sz="1800" i="1" baseline="-25000"/>
              <a:t>i </a:t>
            </a:r>
            <a:r>
              <a:rPr lang="en-US" altLang="en-US" sz="1800"/>
              <a:t>) to </a:t>
            </a:r>
            <a:r>
              <a:rPr lang="en-US" altLang="en-US" sz="1800" i="1"/>
              <a:t>R</a:t>
            </a:r>
            <a:r>
              <a:rPr lang="en-US" altLang="en-US" sz="1800" i="1" baseline="-25000"/>
              <a:t>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/>
              <a:t>	      3. add (</a:t>
            </a:r>
            <a:r>
              <a:rPr lang="en-US" altLang="en-US" sz="1800" i="1"/>
              <a:t>e</a:t>
            </a:r>
            <a:r>
              <a:rPr lang="en-US" altLang="en-US" sz="1800" i="1" baseline="-25000"/>
              <a:t>i</a:t>
            </a:r>
            <a:r>
              <a:rPr lang="en-US" altLang="en-US" sz="1800" i="1"/>
              <a:t> , b</a:t>
            </a:r>
            <a:r>
              <a:rPr lang="en-US" altLang="en-US" sz="1800" i="1" baseline="-25000"/>
              <a:t>i</a:t>
            </a:r>
            <a:r>
              <a:rPr lang="en-US" altLang="en-US" sz="1800" i="1"/>
              <a:t> </a:t>
            </a:r>
            <a:r>
              <a:rPr lang="en-US" altLang="en-US" sz="1800"/>
              <a:t>) to </a:t>
            </a:r>
            <a:r>
              <a:rPr lang="en-US" altLang="en-US" sz="1800" i="1"/>
              <a:t>R</a:t>
            </a:r>
            <a:r>
              <a:rPr lang="en-US" altLang="en-US" sz="1800" i="1" baseline="-25000"/>
              <a:t>B</a:t>
            </a:r>
            <a:r>
              <a:rPr lang="en-US" altLang="en-US" sz="1600" i="1"/>
              <a:t> </a:t>
            </a:r>
            <a:r>
              <a:rPr lang="en-US" altLang="en-US" sz="1800" i="1"/>
              <a:t>     </a:t>
            </a:r>
            <a:r>
              <a:rPr lang="en-US" altLang="en-US" sz="1800"/>
              <a:t>	                4. add (</a:t>
            </a:r>
            <a:r>
              <a:rPr lang="en-US" altLang="en-US" sz="1800" i="1"/>
              <a:t>e</a:t>
            </a:r>
            <a:r>
              <a:rPr lang="en-US" altLang="en-US" sz="1800" i="1" baseline="-25000"/>
              <a:t>i</a:t>
            </a:r>
            <a:r>
              <a:rPr lang="en-US" altLang="en-US" sz="1800" i="1"/>
              <a:t> , c</a:t>
            </a:r>
            <a:r>
              <a:rPr lang="en-US" altLang="en-US" sz="1800" i="1" baseline="-25000"/>
              <a:t>i </a:t>
            </a:r>
            <a:r>
              <a:rPr lang="en-US" altLang="en-US" sz="1800"/>
              <a:t>) to </a:t>
            </a:r>
            <a:r>
              <a:rPr lang="en-US" altLang="en-US" sz="1800" i="1"/>
              <a:t>R</a:t>
            </a:r>
            <a:r>
              <a:rPr lang="en-US" altLang="en-US" sz="1800" i="1" baseline="-25000"/>
              <a:t>C</a:t>
            </a:r>
          </a:p>
        </p:txBody>
      </p:sp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810" r="1071" b="59761"/>
          <a:stretch>
            <a:fillRect/>
          </a:stretch>
        </p:blipFill>
        <p:spPr bwMode="auto">
          <a:xfrm>
            <a:off x="2781300" y="4527550"/>
            <a:ext cx="6375400" cy="17795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8927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17738" y="0"/>
            <a:ext cx="8077200" cy="1074738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Converting Non-Binary Relationships (Cont.)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1271589"/>
            <a:ext cx="8096250" cy="3775075"/>
          </a:xfrm>
        </p:spPr>
        <p:txBody>
          <a:bodyPr/>
          <a:lstStyle/>
          <a:p>
            <a:r>
              <a:rPr lang="en-US" altLang="en-US"/>
              <a:t>Also need to translate constraints</a:t>
            </a:r>
          </a:p>
          <a:p>
            <a:pPr lvl="1"/>
            <a:r>
              <a:rPr lang="en-US" altLang="en-US"/>
              <a:t>Translating all constraints may not be possible</a:t>
            </a:r>
          </a:p>
          <a:p>
            <a:pPr lvl="1"/>
            <a:r>
              <a:rPr lang="en-US" altLang="en-US"/>
              <a:t>There may be instances in the translated schema that</a:t>
            </a:r>
            <a:br>
              <a:rPr lang="en-US" altLang="en-US"/>
            </a:br>
            <a:r>
              <a:rPr lang="en-US" altLang="en-US"/>
              <a:t>cannot correspond to any instance of </a:t>
            </a:r>
            <a:r>
              <a:rPr lang="en-US" altLang="en-US" i="1"/>
              <a:t>R</a:t>
            </a:r>
          </a:p>
          <a:p>
            <a:pPr lvl="2"/>
            <a:r>
              <a:rPr lang="en-US" altLang="en-US" i="1"/>
              <a:t>Exercise:  add constraints to the relationships R</a:t>
            </a:r>
            <a:r>
              <a:rPr lang="en-US" altLang="en-US" i="1" baseline="-25000"/>
              <a:t>A</a:t>
            </a:r>
            <a:r>
              <a:rPr lang="en-US" altLang="en-US" i="1"/>
              <a:t>, R</a:t>
            </a:r>
            <a:r>
              <a:rPr lang="en-US" altLang="en-US" i="1" baseline="-25000"/>
              <a:t>B</a:t>
            </a:r>
            <a:r>
              <a:rPr lang="en-US" altLang="en-US" i="1"/>
              <a:t> and R</a:t>
            </a:r>
            <a:r>
              <a:rPr lang="en-US" altLang="en-US" i="1" baseline="-25000"/>
              <a:t>C </a:t>
            </a:r>
            <a:r>
              <a:rPr lang="en-US" altLang="en-US"/>
              <a:t>to ensure that a newly created entity corresponds to exactly one entity in each of entity sets </a:t>
            </a:r>
            <a:r>
              <a:rPr lang="en-US" altLang="en-US" i="1"/>
              <a:t>A, B</a:t>
            </a:r>
            <a:r>
              <a:rPr lang="en-US" altLang="en-US"/>
              <a:t> and </a:t>
            </a:r>
            <a:r>
              <a:rPr lang="en-US" altLang="en-US" i="1"/>
              <a:t>C</a:t>
            </a:r>
          </a:p>
          <a:p>
            <a:pPr lvl="1"/>
            <a:r>
              <a:rPr lang="en-US" altLang="en-US"/>
              <a:t>We can avoid creating an identifying attribute by making E a weak entity set (described shortly) identified by the three relationship sets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0684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Issues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1526" y="1141413"/>
            <a:ext cx="8139113" cy="4241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Use of entity sets vs. attributes</a:t>
            </a:r>
            <a:br>
              <a:rPr lang="en-US" altLang="en-US"/>
            </a:br>
            <a:r>
              <a:rPr lang="en-US" altLang="en-US"/>
              <a:t>Choice mainly depends on the structure of the enterprise being modeled, and on the semantics associated with the attribute in question.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Use of entity sets vs. relationship sets</a:t>
            </a:r>
            <a:br>
              <a:rPr lang="en-US" altLang="en-US"/>
            </a:br>
            <a:r>
              <a:rPr lang="en-US" altLang="en-US"/>
              <a:t>Possible guideline is to designate a relationship set to describe an action that occurs between entities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Binary versus </a:t>
            </a:r>
            <a:r>
              <a:rPr lang="en-US" altLang="en-US" i="1"/>
              <a:t>n</a:t>
            </a:r>
            <a:r>
              <a:rPr lang="en-US" altLang="en-US"/>
              <a:t>-ary relationship sets</a:t>
            </a:r>
            <a:br>
              <a:rPr lang="en-US" altLang="en-US"/>
            </a:br>
            <a:r>
              <a:rPr lang="en-US" altLang="en-US"/>
              <a:t>Although it is possible to replace any nonbinary (</a:t>
            </a:r>
            <a:r>
              <a:rPr lang="en-US" altLang="en-US" i="1"/>
              <a:t>n</a:t>
            </a:r>
            <a:r>
              <a:rPr lang="en-US" altLang="en-US"/>
              <a:t>-ary, for </a:t>
            </a:r>
            <a:r>
              <a:rPr lang="en-US" altLang="en-US" i="1"/>
              <a:t>n</a:t>
            </a:r>
            <a:r>
              <a:rPr lang="en-US" altLang="en-US"/>
              <a:t> &gt; 2) relationship set by a number of distinct binary relationship sets, a </a:t>
            </a:r>
            <a:r>
              <a:rPr lang="en-US" altLang="en-US" i="1"/>
              <a:t>n</a:t>
            </a:r>
            <a:r>
              <a:rPr lang="en-US" altLang="en-US"/>
              <a:t>-ary relationship set shows more clearly that several entities participate in a single relationship.</a:t>
            </a:r>
          </a:p>
          <a:p>
            <a:pPr>
              <a:lnSpc>
                <a:spcPct val="90000"/>
              </a:lnSpc>
            </a:pPr>
            <a:r>
              <a:rPr lang="en-US" altLang="en-US"/>
              <a:t>Placement of relationship attributes</a:t>
            </a:r>
          </a:p>
        </p:txBody>
      </p:sp>
    </p:spTree>
    <p:extLst>
      <p:ext uri="{BB962C8B-B14F-4D97-AF65-F5344CB8AC3E}">
        <p14:creationId xmlns:p14="http://schemas.microsoft.com/office/powerpoint/2010/main" val="432399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How about doing an ER design interactively on the board?</a:t>
            </a:r>
            <a:br>
              <a:rPr lang="en-US" altLang="en-US"/>
            </a:br>
            <a:r>
              <a:rPr lang="en-US" altLang="en-US"/>
              <a:t>Suggest an application to be modeled.</a:t>
            </a:r>
          </a:p>
        </p:txBody>
      </p:sp>
    </p:spTree>
    <p:extLst>
      <p:ext uri="{BB962C8B-B14F-4D97-AF65-F5344CB8AC3E}">
        <p14:creationId xmlns:p14="http://schemas.microsoft.com/office/powerpoint/2010/main" val="902634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Weak Entities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763000" cy="2438400"/>
          </a:xfrm>
          <a:noFill/>
          <a:ln/>
        </p:spPr>
        <p:txBody>
          <a:bodyPr/>
          <a:lstStyle/>
          <a:p>
            <a:r>
              <a:rPr lang="en-US" altLang="en-US" sz="2400"/>
              <a:t>A </a:t>
            </a:r>
            <a:r>
              <a:rPr lang="en-US" altLang="en-US" sz="2400" i="1">
                <a:solidFill>
                  <a:schemeClr val="accent2"/>
                </a:solidFill>
              </a:rPr>
              <a:t>weak entity </a:t>
            </a:r>
            <a:r>
              <a:rPr lang="en-US" altLang="en-US" sz="2400"/>
              <a:t>can be identified uniquely only by considering the primary key of another (</a:t>
            </a:r>
            <a:r>
              <a:rPr lang="en-US" altLang="en-US" sz="2400" i="1"/>
              <a:t>owner</a:t>
            </a:r>
            <a:r>
              <a:rPr lang="en-US" altLang="en-US" sz="2400"/>
              <a:t>) entity.</a:t>
            </a:r>
          </a:p>
          <a:p>
            <a:pPr lvl="1">
              <a:buSzPct val="75000"/>
            </a:pPr>
            <a:r>
              <a:rPr lang="en-US" altLang="en-US" sz="2200"/>
              <a:t>Owner entity set and weak entity set must participate in a one-to-many relationship set (one owner, many weak entities).</a:t>
            </a:r>
          </a:p>
          <a:p>
            <a:pPr lvl="1">
              <a:buSzPct val="75000"/>
            </a:pPr>
            <a:r>
              <a:rPr lang="en-US" altLang="en-US" sz="2200"/>
              <a:t>Weak entity set must have total participation in this </a:t>
            </a:r>
            <a:r>
              <a:rPr lang="en-US" altLang="en-US" sz="2200" i="1">
                <a:solidFill>
                  <a:schemeClr val="accent2"/>
                </a:solidFill>
              </a:rPr>
              <a:t>identifying </a:t>
            </a:r>
            <a:r>
              <a:rPr lang="en-US" altLang="en-US" sz="2200"/>
              <a:t>relationship set.</a:t>
            </a:r>
            <a:r>
              <a:rPr lang="en-US" altLang="en-US" sz="2000"/>
              <a:t>  </a:t>
            </a:r>
          </a:p>
        </p:txBody>
      </p:sp>
      <p:sp>
        <p:nvSpPr>
          <p:cNvPr id="15366" name="Freeform 6"/>
          <p:cNvSpPr>
            <a:spLocks/>
          </p:cNvSpPr>
          <p:nvPr/>
        </p:nvSpPr>
        <p:spPr bwMode="auto">
          <a:xfrm>
            <a:off x="7369176" y="4722814"/>
            <a:ext cx="1254125" cy="530225"/>
          </a:xfrm>
          <a:custGeom>
            <a:avLst/>
            <a:gdLst>
              <a:gd name="T0" fmla="*/ 788 w 790"/>
              <a:gd name="T1" fmla="*/ 153 h 334"/>
              <a:gd name="T2" fmla="*/ 775 w 790"/>
              <a:gd name="T3" fmla="*/ 124 h 334"/>
              <a:gd name="T4" fmla="*/ 752 w 790"/>
              <a:gd name="T5" fmla="*/ 97 h 334"/>
              <a:gd name="T6" fmla="*/ 718 w 790"/>
              <a:gd name="T7" fmla="*/ 71 h 334"/>
              <a:gd name="T8" fmla="*/ 674 w 790"/>
              <a:gd name="T9" fmla="*/ 50 h 334"/>
              <a:gd name="T10" fmla="*/ 621 w 790"/>
              <a:gd name="T11" fmla="*/ 30 h 334"/>
              <a:gd name="T12" fmla="*/ 561 w 790"/>
              <a:gd name="T13" fmla="*/ 17 h 334"/>
              <a:gd name="T14" fmla="*/ 497 w 790"/>
              <a:gd name="T15" fmla="*/ 6 h 334"/>
              <a:gd name="T16" fmla="*/ 429 w 790"/>
              <a:gd name="T17" fmla="*/ 1 h 334"/>
              <a:gd name="T18" fmla="*/ 360 w 790"/>
              <a:gd name="T19" fmla="*/ 1 h 334"/>
              <a:gd name="T20" fmla="*/ 293 w 790"/>
              <a:gd name="T21" fmla="*/ 6 h 334"/>
              <a:gd name="T22" fmla="*/ 228 w 790"/>
              <a:gd name="T23" fmla="*/ 17 h 334"/>
              <a:gd name="T24" fmla="*/ 169 w 790"/>
              <a:gd name="T25" fmla="*/ 30 h 334"/>
              <a:gd name="T26" fmla="*/ 116 w 790"/>
              <a:gd name="T27" fmla="*/ 50 h 334"/>
              <a:gd name="T28" fmla="*/ 72 w 790"/>
              <a:gd name="T29" fmla="*/ 71 h 334"/>
              <a:gd name="T30" fmla="*/ 38 w 790"/>
              <a:gd name="T31" fmla="*/ 97 h 334"/>
              <a:gd name="T32" fmla="*/ 14 w 790"/>
              <a:gd name="T33" fmla="*/ 124 h 334"/>
              <a:gd name="T34" fmla="*/ 2 w 790"/>
              <a:gd name="T35" fmla="*/ 153 h 334"/>
              <a:gd name="T36" fmla="*/ 2 w 790"/>
              <a:gd name="T37" fmla="*/ 181 h 334"/>
              <a:gd name="T38" fmla="*/ 14 w 790"/>
              <a:gd name="T39" fmla="*/ 210 h 334"/>
              <a:gd name="T40" fmla="*/ 38 w 790"/>
              <a:gd name="T41" fmla="*/ 237 h 334"/>
              <a:gd name="T42" fmla="*/ 72 w 790"/>
              <a:gd name="T43" fmla="*/ 262 h 334"/>
              <a:gd name="T44" fmla="*/ 116 w 790"/>
              <a:gd name="T45" fmla="*/ 284 h 334"/>
              <a:gd name="T46" fmla="*/ 169 w 790"/>
              <a:gd name="T47" fmla="*/ 303 h 334"/>
              <a:gd name="T48" fmla="*/ 228 w 790"/>
              <a:gd name="T49" fmla="*/ 317 h 334"/>
              <a:gd name="T50" fmla="*/ 293 w 790"/>
              <a:gd name="T51" fmla="*/ 327 h 334"/>
              <a:gd name="T52" fmla="*/ 360 w 790"/>
              <a:gd name="T53" fmla="*/ 332 h 334"/>
              <a:gd name="T54" fmla="*/ 429 w 790"/>
              <a:gd name="T55" fmla="*/ 332 h 334"/>
              <a:gd name="T56" fmla="*/ 497 w 790"/>
              <a:gd name="T57" fmla="*/ 327 h 334"/>
              <a:gd name="T58" fmla="*/ 561 w 790"/>
              <a:gd name="T59" fmla="*/ 317 h 334"/>
              <a:gd name="T60" fmla="*/ 621 w 790"/>
              <a:gd name="T61" fmla="*/ 303 h 334"/>
              <a:gd name="T62" fmla="*/ 674 w 790"/>
              <a:gd name="T63" fmla="*/ 284 h 334"/>
              <a:gd name="T64" fmla="*/ 718 w 790"/>
              <a:gd name="T65" fmla="*/ 262 h 334"/>
              <a:gd name="T66" fmla="*/ 752 w 790"/>
              <a:gd name="T67" fmla="*/ 237 h 334"/>
              <a:gd name="T68" fmla="*/ 775 w 790"/>
              <a:gd name="T69" fmla="*/ 210 h 334"/>
              <a:gd name="T70" fmla="*/ 788 w 790"/>
              <a:gd name="T71" fmla="*/ 181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90" h="334">
                <a:moveTo>
                  <a:pt x="789" y="167"/>
                </a:moveTo>
                <a:lnTo>
                  <a:pt x="788" y="153"/>
                </a:lnTo>
                <a:lnTo>
                  <a:pt x="783" y="138"/>
                </a:lnTo>
                <a:lnTo>
                  <a:pt x="775" y="124"/>
                </a:lnTo>
                <a:lnTo>
                  <a:pt x="765" y="110"/>
                </a:lnTo>
                <a:lnTo>
                  <a:pt x="752" y="97"/>
                </a:lnTo>
                <a:lnTo>
                  <a:pt x="736" y="83"/>
                </a:lnTo>
                <a:lnTo>
                  <a:pt x="718" y="71"/>
                </a:lnTo>
                <a:lnTo>
                  <a:pt x="697" y="60"/>
                </a:lnTo>
                <a:lnTo>
                  <a:pt x="674" y="50"/>
                </a:lnTo>
                <a:lnTo>
                  <a:pt x="648" y="40"/>
                </a:lnTo>
                <a:lnTo>
                  <a:pt x="621" y="30"/>
                </a:lnTo>
                <a:lnTo>
                  <a:pt x="592" y="23"/>
                </a:lnTo>
                <a:lnTo>
                  <a:pt x="561" y="17"/>
                </a:lnTo>
                <a:lnTo>
                  <a:pt x="529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7"/>
                </a:lnTo>
                <a:lnTo>
                  <a:pt x="197" y="23"/>
                </a:lnTo>
                <a:lnTo>
                  <a:pt x="169" y="30"/>
                </a:lnTo>
                <a:lnTo>
                  <a:pt x="142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4" y="83"/>
                </a:lnTo>
                <a:lnTo>
                  <a:pt x="38" y="97"/>
                </a:lnTo>
                <a:lnTo>
                  <a:pt x="24" y="110"/>
                </a:lnTo>
                <a:lnTo>
                  <a:pt x="14" y="124"/>
                </a:lnTo>
                <a:lnTo>
                  <a:pt x="7" y="138"/>
                </a:lnTo>
                <a:lnTo>
                  <a:pt x="2" y="153"/>
                </a:lnTo>
                <a:lnTo>
                  <a:pt x="0" y="167"/>
                </a:lnTo>
                <a:lnTo>
                  <a:pt x="2" y="181"/>
                </a:lnTo>
                <a:lnTo>
                  <a:pt x="7" y="196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4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2" y="311"/>
                </a:lnTo>
                <a:lnTo>
                  <a:pt x="621" y="303"/>
                </a:lnTo>
                <a:lnTo>
                  <a:pt x="648" y="294"/>
                </a:lnTo>
                <a:lnTo>
                  <a:pt x="674" y="284"/>
                </a:lnTo>
                <a:lnTo>
                  <a:pt x="697" y="274"/>
                </a:lnTo>
                <a:lnTo>
                  <a:pt x="718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3" y="196"/>
                </a:lnTo>
                <a:lnTo>
                  <a:pt x="788" y="181"/>
                </a:lnTo>
                <a:lnTo>
                  <a:pt x="789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Freeform 7"/>
          <p:cNvSpPr>
            <a:spLocks/>
          </p:cNvSpPr>
          <p:nvPr/>
        </p:nvSpPr>
        <p:spPr bwMode="auto">
          <a:xfrm>
            <a:off x="8902701" y="4738689"/>
            <a:ext cx="1254125" cy="530225"/>
          </a:xfrm>
          <a:custGeom>
            <a:avLst/>
            <a:gdLst>
              <a:gd name="T0" fmla="*/ 2 w 790"/>
              <a:gd name="T1" fmla="*/ 181 h 334"/>
              <a:gd name="T2" fmla="*/ 13 w 790"/>
              <a:gd name="T3" fmla="*/ 210 h 334"/>
              <a:gd name="T4" fmla="*/ 38 w 790"/>
              <a:gd name="T5" fmla="*/ 237 h 334"/>
              <a:gd name="T6" fmla="*/ 72 w 790"/>
              <a:gd name="T7" fmla="*/ 262 h 334"/>
              <a:gd name="T8" fmla="*/ 116 w 790"/>
              <a:gd name="T9" fmla="*/ 284 h 334"/>
              <a:gd name="T10" fmla="*/ 169 w 790"/>
              <a:gd name="T11" fmla="*/ 303 h 334"/>
              <a:gd name="T12" fmla="*/ 228 w 790"/>
              <a:gd name="T13" fmla="*/ 317 h 334"/>
              <a:gd name="T14" fmla="*/ 293 w 790"/>
              <a:gd name="T15" fmla="*/ 327 h 334"/>
              <a:gd name="T16" fmla="*/ 360 w 790"/>
              <a:gd name="T17" fmla="*/ 332 h 334"/>
              <a:gd name="T18" fmla="*/ 429 w 790"/>
              <a:gd name="T19" fmla="*/ 332 h 334"/>
              <a:gd name="T20" fmla="*/ 497 w 790"/>
              <a:gd name="T21" fmla="*/ 327 h 334"/>
              <a:gd name="T22" fmla="*/ 561 w 790"/>
              <a:gd name="T23" fmla="*/ 317 h 334"/>
              <a:gd name="T24" fmla="*/ 621 w 790"/>
              <a:gd name="T25" fmla="*/ 303 h 334"/>
              <a:gd name="T26" fmla="*/ 673 w 790"/>
              <a:gd name="T27" fmla="*/ 284 h 334"/>
              <a:gd name="T28" fmla="*/ 717 w 790"/>
              <a:gd name="T29" fmla="*/ 262 h 334"/>
              <a:gd name="T30" fmla="*/ 752 w 790"/>
              <a:gd name="T31" fmla="*/ 237 h 334"/>
              <a:gd name="T32" fmla="*/ 775 w 790"/>
              <a:gd name="T33" fmla="*/ 210 h 334"/>
              <a:gd name="T34" fmla="*/ 787 w 790"/>
              <a:gd name="T35" fmla="*/ 181 h 334"/>
              <a:gd name="T36" fmla="*/ 787 w 790"/>
              <a:gd name="T37" fmla="*/ 152 h 334"/>
              <a:gd name="T38" fmla="*/ 775 w 790"/>
              <a:gd name="T39" fmla="*/ 124 h 334"/>
              <a:gd name="T40" fmla="*/ 751 w 790"/>
              <a:gd name="T41" fmla="*/ 97 h 334"/>
              <a:gd name="T42" fmla="*/ 717 w 790"/>
              <a:gd name="T43" fmla="*/ 71 h 334"/>
              <a:gd name="T44" fmla="*/ 673 w 790"/>
              <a:gd name="T45" fmla="*/ 49 h 334"/>
              <a:gd name="T46" fmla="*/ 620 w 790"/>
              <a:gd name="T47" fmla="*/ 30 h 334"/>
              <a:gd name="T48" fmla="*/ 561 w 790"/>
              <a:gd name="T49" fmla="*/ 16 h 334"/>
              <a:gd name="T50" fmla="*/ 496 w 790"/>
              <a:gd name="T51" fmla="*/ 6 h 334"/>
              <a:gd name="T52" fmla="*/ 429 w 790"/>
              <a:gd name="T53" fmla="*/ 1 h 334"/>
              <a:gd name="T54" fmla="*/ 360 w 790"/>
              <a:gd name="T55" fmla="*/ 1 h 334"/>
              <a:gd name="T56" fmla="*/ 293 w 790"/>
              <a:gd name="T57" fmla="*/ 7 h 334"/>
              <a:gd name="T58" fmla="*/ 228 w 790"/>
              <a:gd name="T59" fmla="*/ 16 h 334"/>
              <a:gd name="T60" fmla="*/ 169 w 790"/>
              <a:gd name="T61" fmla="*/ 30 h 334"/>
              <a:gd name="T62" fmla="*/ 116 w 790"/>
              <a:gd name="T63" fmla="*/ 50 h 334"/>
              <a:gd name="T64" fmla="*/ 72 w 790"/>
              <a:gd name="T65" fmla="*/ 71 h 334"/>
              <a:gd name="T66" fmla="*/ 38 w 790"/>
              <a:gd name="T67" fmla="*/ 97 h 334"/>
              <a:gd name="T68" fmla="*/ 13 w 790"/>
              <a:gd name="T69" fmla="*/ 124 h 334"/>
              <a:gd name="T70" fmla="*/ 2 w 790"/>
              <a:gd name="T71" fmla="*/ 152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90" h="334">
                <a:moveTo>
                  <a:pt x="0" y="167"/>
                </a:moveTo>
                <a:lnTo>
                  <a:pt x="2" y="181"/>
                </a:lnTo>
                <a:lnTo>
                  <a:pt x="6" y="196"/>
                </a:lnTo>
                <a:lnTo>
                  <a:pt x="13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1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1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4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2" y="195"/>
                </a:lnTo>
                <a:lnTo>
                  <a:pt x="787" y="181"/>
                </a:lnTo>
                <a:lnTo>
                  <a:pt x="789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5" y="110"/>
                </a:lnTo>
                <a:lnTo>
                  <a:pt x="751" y="97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40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7"/>
                </a:lnTo>
                <a:lnTo>
                  <a:pt x="259" y="10"/>
                </a:lnTo>
                <a:lnTo>
                  <a:pt x="228" y="16"/>
                </a:lnTo>
                <a:lnTo>
                  <a:pt x="197" y="23"/>
                </a:lnTo>
                <a:lnTo>
                  <a:pt x="169" y="30"/>
                </a:lnTo>
                <a:lnTo>
                  <a:pt x="141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8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Freeform 8"/>
          <p:cNvSpPr>
            <a:spLocks/>
          </p:cNvSpPr>
          <p:nvPr/>
        </p:nvSpPr>
        <p:spPr bwMode="auto">
          <a:xfrm>
            <a:off x="2020889" y="4754564"/>
            <a:ext cx="1254125" cy="530225"/>
          </a:xfrm>
          <a:custGeom>
            <a:avLst/>
            <a:gdLst>
              <a:gd name="T0" fmla="*/ 787 w 790"/>
              <a:gd name="T1" fmla="*/ 152 h 334"/>
              <a:gd name="T2" fmla="*/ 776 w 790"/>
              <a:gd name="T3" fmla="*/ 124 h 334"/>
              <a:gd name="T4" fmla="*/ 752 w 790"/>
              <a:gd name="T5" fmla="*/ 96 h 334"/>
              <a:gd name="T6" fmla="*/ 717 w 790"/>
              <a:gd name="T7" fmla="*/ 71 h 334"/>
              <a:gd name="T8" fmla="*/ 673 w 790"/>
              <a:gd name="T9" fmla="*/ 49 h 334"/>
              <a:gd name="T10" fmla="*/ 620 w 790"/>
              <a:gd name="T11" fmla="*/ 30 h 334"/>
              <a:gd name="T12" fmla="*/ 561 w 790"/>
              <a:gd name="T13" fmla="*/ 16 h 334"/>
              <a:gd name="T14" fmla="*/ 497 w 790"/>
              <a:gd name="T15" fmla="*/ 6 h 334"/>
              <a:gd name="T16" fmla="*/ 429 w 790"/>
              <a:gd name="T17" fmla="*/ 1 h 334"/>
              <a:gd name="T18" fmla="*/ 360 w 790"/>
              <a:gd name="T19" fmla="*/ 1 h 334"/>
              <a:gd name="T20" fmla="*/ 293 w 790"/>
              <a:gd name="T21" fmla="*/ 6 h 334"/>
              <a:gd name="T22" fmla="*/ 228 w 790"/>
              <a:gd name="T23" fmla="*/ 16 h 334"/>
              <a:gd name="T24" fmla="*/ 169 w 790"/>
              <a:gd name="T25" fmla="*/ 30 h 334"/>
              <a:gd name="T26" fmla="*/ 116 w 790"/>
              <a:gd name="T27" fmla="*/ 49 h 334"/>
              <a:gd name="T28" fmla="*/ 72 w 790"/>
              <a:gd name="T29" fmla="*/ 71 h 334"/>
              <a:gd name="T30" fmla="*/ 38 w 790"/>
              <a:gd name="T31" fmla="*/ 96 h 334"/>
              <a:gd name="T32" fmla="*/ 14 w 790"/>
              <a:gd name="T33" fmla="*/ 124 h 334"/>
              <a:gd name="T34" fmla="*/ 2 w 790"/>
              <a:gd name="T35" fmla="*/ 152 h 334"/>
              <a:gd name="T36" fmla="*/ 2 w 790"/>
              <a:gd name="T37" fmla="*/ 181 h 334"/>
              <a:gd name="T38" fmla="*/ 14 w 790"/>
              <a:gd name="T39" fmla="*/ 210 h 334"/>
              <a:gd name="T40" fmla="*/ 38 w 790"/>
              <a:gd name="T41" fmla="*/ 237 h 334"/>
              <a:gd name="T42" fmla="*/ 72 w 790"/>
              <a:gd name="T43" fmla="*/ 262 h 334"/>
              <a:gd name="T44" fmla="*/ 116 w 790"/>
              <a:gd name="T45" fmla="*/ 284 h 334"/>
              <a:gd name="T46" fmla="*/ 169 w 790"/>
              <a:gd name="T47" fmla="*/ 303 h 334"/>
              <a:gd name="T48" fmla="*/ 228 w 790"/>
              <a:gd name="T49" fmla="*/ 317 h 334"/>
              <a:gd name="T50" fmla="*/ 293 w 790"/>
              <a:gd name="T51" fmla="*/ 327 h 334"/>
              <a:gd name="T52" fmla="*/ 360 w 790"/>
              <a:gd name="T53" fmla="*/ 332 h 334"/>
              <a:gd name="T54" fmla="*/ 429 w 790"/>
              <a:gd name="T55" fmla="*/ 332 h 334"/>
              <a:gd name="T56" fmla="*/ 497 w 790"/>
              <a:gd name="T57" fmla="*/ 327 h 334"/>
              <a:gd name="T58" fmla="*/ 561 w 790"/>
              <a:gd name="T59" fmla="*/ 317 h 334"/>
              <a:gd name="T60" fmla="*/ 620 w 790"/>
              <a:gd name="T61" fmla="*/ 303 h 334"/>
              <a:gd name="T62" fmla="*/ 673 w 790"/>
              <a:gd name="T63" fmla="*/ 284 h 334"/>
              <a:gd name="T64" fmla="*/ 717 w 790"/>
              <a:gd name="T65" fmla="*/ 262 h 334"/>
              <a:gd name="T66" fmla="*/ 752 w 790"/>
              <a:gd name="T67" fmla="*/ 237 h 334"/>
              <a:gd name="T68" fmla="*/ 776 w 790"/>
              <a:gd name="T69" fmla="*/ 210 h 334"/>
              <a:gd name="T70" fmla="*/ 787 w 790"/>
              <a:gd name="T71" fmla="*/ 181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90" h="334">
                <a:moveTo>
                  <a:pt x="789" y="167"/>
                </a:moveTo>
                <a:lnTo>
                  <a:pt x="787" y="152"/>
                </a:lnTo>
                <a:lnTo>
                  <a:pt x="783" y="137"/>
                </a:lnTo>
                <a:lnTo>
                  <a:pt x="776" y="124"/>
                </a:lnTo>
                <a:lnTo>
                  <a:pt x="765" y="110"/>
                </a:lnTo>
                <a:lnTo>
                  <a:pt x="752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39"/>
                </a:lnTo>
                <a:lnTo>
                  <a:pt x="620" y="30"/>
                </a:lnTo>
                <a:lnTo>
                  <a:pt x="592" y="23"/>
                </a:lnTo>
                <a:lnTo>
                  <a:pt x="561" y="16"/>
                </a:lnTo>
                <a:lnTo>
                  <a:pt x="530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5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6"/>
                </a:lnTo>
                <a:lnTo>
                  <a:pt x="198" y="23"/>
                </a:lnTo>
                <a:lnTo>
                  <a:pt x="169" y="30"/>
                </a:lnTo>
                <a:lnTo>
                  <a:pt x="142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10"/>
                </a:lnTo>
                <a:lnTo>
                  <a:pt x="14" y="124"/>
                </a:lnTo>
                <a:lnTo>
                  <a:pt x="7" y="137"/>
                </a:lnTo>
                <a:lnTo>
                  <a:pt x="2" y="152"/>
                </a:lnTo>
                <a:lnTo>
                  <a:pt x="0" y="167"/>
                </a:lnTo>
                <a:lnTo>
                  <a:pt x="2" y="181"/>
                </a:lnTo>
                <a:lnTo>
                  <a:pt x="7" y="195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8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5" y="333"/>
                </a:lnTo>
                <a:lnTo>
                  <a:pt x="429" y="332"/>
                </a:lnTo>
                <a:lnTo>
                  <a:pt x="463" y="330"/>
                </a:lnTo>
                <a:lnTo>
                  <a:pt x="497" y="327"/>
                </a:lnTo>
                <a:lnTo>
                  <a:pt x="530" y="323"/>
                </a:lnTo>
                <a:lnTo>
                  <a:pt x="561" y="317"/>
                </a:lnTo>
                <a:lnTo>
                  <a:pt x="592" y="311"/>
                </a:lnTo>
                <a:lnTo>
                  <a:pt x="620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6" y="210"/>
                </a:lnTo>
                <a:lnTo>
                  <a:pt x="783" y="195"/>
                </a:lnTo>
                <a:lnTo>
                  <a:pt x="787" y="181"/>
                </a:lnTo>
                <a:lnTo>
                  <a:pt x="789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Freeform 9"/>
          <p:cNvSpPr>
            <a:spLocks/>
          </p:cNvSpPr>
          <p:nvPr/>
        </p:nvSpPr>
        <p:spPr bwMode="auto">
          <a:xfrm>
            <a:off x="4321175" y="4754564"/>
            <a:ext cx="1252538" cy="530225"/>
          </a:xfrm>
          <a:custGeom>
            <a:avLst/>
            <a:gdLst>
              <a:gd name="T0" fmla="*/ 2 w 789"/>
              <a:gd name="T1" fmla="*/ 181 h 334"/>
              <a:gd name="T2" fmla="*/ 13 w 789"/>
              <a:gd name="T3" fmla="*/ 210 h 334"/>
              <a:gd name="T4" fmla="*/ 37 w 789"/>
              <a:gd name="T5" fmla="*/ 237 h 334"/>
              <a:gd name="T6" fmla="*/ 71 w 789"/>
              <a:gd name="T7" fmla="*/ 262 h 334"/>
              <a:gd name="T8" fmla="*/ 116 w 789"/>
              <a:gd name="T9" fmla="*/ 284 h 334"/>
              <a:gd name="T10" fmla="*/ 168 w 789"/>
              <a:gd name="T11" fmla="*/ 303 h 334"/>
              <a:gd name="T12" fmla="*/ 227 w 789"/>
              <a:gd name="T13" fmla="*/ 317 h 334"/>
              <a:gd name="T14" fmla="*/ 293 w 789"/>
              <a:gd name="T15" fmla="*/ 327 h 334"/>
              <a:gd name="T16" fmla="*/ 360 w 789"/>
              <a:gd name="T17" fmla="*/ 332 h 334"/>
              <a:gd name="T18" fmla="*/ 428 w 789"/>
              <a:gd name="T19" fmla="*/ 332 h 334"/>
              <a:gd name="T20" fmla="*/ 497 w 789"/>
              <a:gd name="T21" fmla="*/ 327 h 334"/>
              <a:gd name="T22" fmla="*/ 561 w 789"/>
              <a:gd name="T23" fmla="*/ 317 h 334"/>
              <a:gd name="T24" fmla="*/ 620 w 789"/>
              <a:gd name="T25" fmla="*/ 302 h 334"/>
              <a:gd name="T26" fmla="*/ 673 w 789"/>
              <a:gd name="T27" fmla="*/ 284 h 334"/>
              <a:gd name="T28" fmla="*/ 717 w 789"/>
              <a:gd name="T29" fmla="*/ 261 h 334"/>
              <a:gd name="T30" fmla="*/ 751 w 789"/>
              <a:gd name="T31" fmla="*/ 237 h 334"/>
              <a:gd name="T32" fmla="*/ 775 w 789"/>
              <a:gd name="T33" fmla="*/ 209 h 334"/>
              <a:gd name="T34" fmla="*/ 787 w 789"/>
              <a:gd name="T35" fmla="*/ 180 h 334"/>
              <a:gd name="T36" fmla="*/ 787 w 789"/>
              <a:gd name="T37" fmla="*/ 152 h 334"/>
              <a:gd name="T38" fmla="*/ 775 w 789"/>
              <a:gd name="T39" fmla="*/ 124 h 334"/>
              <a:gd name="T40" fmla="*/ 751 w 789"/>
              <a:gd name="T41" fmla="*/ 96 h 334"/>
              <a:gd name="T42" fmla="*/ 717 w 789"/>
              <a:gd name="T43" fmla="*/ 71 h 334"/>
              <a:gd name="T44" fmla="*/ 673 w 789"/>
              <a:gd name="T45" fmla="*/ 49 h 334"/>
              <a:gd name="T46" fmla="*/ 620 w 789"/>
              <a:gd name="T47" fmla="*/ 30 h 334"/>
              <a:gd name="T48" fmla="*/ 561 w 789"/>
              <a:gd name="T49" fmla="*/ 16 h 334"/>
              <a:gd name="T50" fmla="*/ 496 w 789"/>
              <a:gd name="T51" fmla="*/ 6 h 334"/>
              <a:gd name="T52" fmla="*/ 428 w 789"/>
              <a:gd name="T53" fmla="*/ 1 h 334"/>
              <a:gd name="T54" fmla="*/ 360 w 789"/>
              <a:gd name="T55" fmla="*/ 1 h 334"/>
              <a:gd name="T56" fmla="*/ 292 w 789"/>
              <a:gd name="T57" fmla="*/ 6 h 334"/>
              <a:gd name="T58" fmla="*/ 227 w 789"/>
              <a:gd name="T59" fmla="*/ 16 h 334"/>
              <a:gd name="T60" fmla="*/ 168 w 789"/>
              <a:gd name="T61" fmla="*/ 30 h 334"/>
              <a:gd name="T62" fmla="*/ 116 w 789"/>
              <a:gd name="T63" fmla="*/ 49 h 334"/>
              <a:gd name="T64" fmla="*/ 71 w 789"/>
              <a:gd name="T65" fmla="*/ 71 h 334"/>
              <a:gd name="T66" fmla="*/ 37 w 789"/>
              <a:gd name="T67" fmla="*/ 97 h 334"/>
              <a:gd name="T68" fmla="*/ 13 w 789"/>
              <a:gd name="T69" fmla="*/ 124 h 334"/>
              <a:gd name="T70" fmla="*/ 2 w 789"/>
              <a:gd name="T71" fmla="*/ 152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89" h="334">
                <a:moveTo>
                  <a:pt x="0" y="167"/>
                </a:moveTo>
                <a:lnTo>
                  <a:pt x="2" y="181"/>
                </a:lnTo>
                <a:lnTo>
                  <a:pt x="6" y="195"/>
                </a:lnTo>
                <a:lnTo>
                  <a:pt x="13" y="210"/>
                </a:lnTo>
                <a:lnTo>
                  <a:pt x="24" y="224"/>
                </a:lnTo>
                <a:lnTo>
                  <a:pt x="37" y="237"/>
                </a:lnTo>
                <a:lnTo>
                  <a:pt x="53" y="250"/>
                </a:lnTo>
                <a:lnTo>
                  <a:pt x="71" y="262"/>
                </a:lnTo>
                <a:lnTo>
                  <a:pt x="92" y="274"/>
                </a:lnTo>
                <a:lnTo>
                  <a:pt x="116" y="284"/>
                </a:lnTo>
                <a:lnTo>
                  <a:pt x="141" y="294"/>
                </a:lnTo>
                <a:lnTo>
                  <a:pt x="168" y="303"/>
                </a:lnTo>
                <a:lnTo>
                  <a:pt x="197" y="311"/>
                </a:lnTo>
                <a:lnTo>
                  <a:pt x="227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4" y="333"/>
                </a:lnTo>
                <a:lnTo>
                  <a:pt x="428" y="332"/>
                </a:lnTo>
                <a:lnTo>
                  <a:pt x="462" y="330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0" y="302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6" y="250"/>
                </a:lnTo>
                <a:lnTo>
                  <a:pt x="751" y="237"/>
                </a:lnTo>
                <a:lnTo>
                  <a:pt x="764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4" y="110"/>
                </a:lnTo>
                <a:lnTo>
                  <a:pt x="751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2" y="3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2" y="6"/>
                </a:lnTo>
                <a:lnTo>
                  <a:pt x="259" y="10"/>
                </a:lnTo>
                <a:lnTo>
                  <a:pt x="227" y="16"/>
                </a:lnTo>
                <a:lnTo>
                  <a:pt x="197" y="23"/>
                </a:lnTo>
                <a:lnTo>
                  <a:pt x="168" y="30"/>
                </a:lnTo>
                <a:lnTo>
                  <a:pt x="140" y="39"/>
                </a:lnTo>
                <a:lnTo>
                  <a:pt x="116" y="49"/>
                </a:lnTo>
                <a:lnTo>
                  <a:pt x="92" y="60"/>
                </a:lnTo>
                <a:lnTo>
                  <a:pt x="71" y="71"/>
                </a:lnTo>
                <a:lnTo>
                  <a:pt x="53" y="83"/>
                </a:lnTo>
                <a:lnTo>
                  <a:pt x="37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7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Freeform 10"/>
          <p:cNvSpPr>
            <a:spLocks/>
          </p:cNvSpPr>
          <p:nvPr/>
        </p:nvSpPr>
        <p:spPr bwMode="auto">
          <a:xfrm>
            <a:off x="5868989" y="4630739"/>
            <a:ext cx="1252537" cy="528637"/>
          </a:xfrm>
          <a:custGeom>
            <a:avLst/>
            <a:gdLst>
              <a:gd name="T0" fmla="*/ 2 w 789"/>
              <a:gd name="T1" fmla="*/ 181 h 333"/>
              <a:gd name="T2" fmla="*/ 14 w 789"/>
              <a:gd name="T3" fmla="*/ 209 h 333"/>
              <a:gd name="T4" fmla="*/ 38 w 789"/>
              <a:gd name="T5" fmla="*/ 237 h 333"/>
              <a:gd name="T6" fmla="*/ 72 w 789"/>
              <a:gd name="T7" fmla="*/ 262 h 333"/>
              <a:gd name="T8" fmla="*/ 116 w 789"/>
              <a:gd name="T9" fmla="*/ 284 h 333"/>
              <a:gd name="T10" fmla="*/ 169 w 789"/>
              <a:gd name="T11" fmla="*/ 302 h 333"/>
              <a:gd name="T12" fmla="*/ 228 w 789"/>
              <a:gd name="T13" fmla="*/ 317 h 333"/>
              <a:gd name="T14" fmla="*/ 292 w 789"/>
              <a:gd name="T15" fmla="*/ 327 h 333"/>
              <a:gd name="T16" fmla="*/ 360 w 789"/>
              <a:gd name="T17" fmla="*/ 332 h 333"/>
              <a:gd name="T18" fmla="*/ 429 w 789"/>
              <a:gd name="T19" fmla="*/ 332 h 333"/>
              <a:gd name="T20" fmla="*/ 496 w 789"/>
              <a:gd name="T21" fmla="*/ 327 h 333"/>
              <a:gd name="T22" fmla="*/ 560 w 789"/>
              <a:gd name="T23" fmla="*/ 317 h 333"/>
              <a:gd name="T24" fmla="*/ 620 w 789"/>
              <a:gd name="T25" fmla="*/ 302 h 333"/>
              <a:gd name="T26" fmla="*/ 673 w 789"/>
              <a:gd name="T27" fmla="*/ 284 h 333"/>
              <a:gd name="T28" fmla="*/ 716 w 789"/>
              <a:gd name="T29" fmla="*/ 262 h 333"/>
              <a:gd name="T30" fmla="*/ 751 w 789"/>
              <a:gd name="T31" fmla="*/ 236 h 333"/>
              <a:gd name="T32" fmla="*/ 775 w 789"/>
              <a:gd name="T33" fmla="*/ 209 h 333"/>
              <a:gd name="T34" fmla="*/ 786 w 789"/>
              <a:gd name="T35" fmla="*/ 181 h 333"/>
              <a:gd name="T36" fmla="*/ 786 w 789"/>
              <a:gd name="T37" fmla="*/ 151 h 333"/>
              <a:gd name="T38" fmla="*/ 775 w 789"/>
              <a:gd name="T39" fmla="*/ 123 h 333"/>
              <a:gd name="T40" fmla="*/ 751 w 789"/>
              <a:gd name="T41" fmla="*/ 96 h 333"/>
              <a:gd name="T42" fmla="*/ 716 w 789"/>
              <a:gd name="T43" fmla="*/ 71 h 333"/>
              <a:gd name="T44" fmla="*/ 672 w 789"/>
              <a:gd name="T45" fmla="*/ 48 h 333"/>
              <a:gd name="T46" fmla="*/ 620 w 789"/>
              <a:gd name="T47" fmla="*/ 30 h 333"/>
              <a:gd name="T48" fmla="*/ 560 w 789"/>
              <a:gd name="T49" fmla="*/ 15 h 333"/>
              <a:gd name="T50" fmla="*/ 496 w 789"/>
              <a:gd name="T51" fmla="*/ 6 h 333"/>
              <a:gd name="T52" fmla="*/ 428 w 789"/>
              <a:gd name="T53" fmla="*/ 1 h 333"/>
              <a:gd name="T54" fmla="*/ 360 w 789"/>
              <a:gd name="T55" fmla="*/ 1 h 333"/>
              <a:gd name="T56" fmla="*/ 292 w 789"/>
              <a:gd name="T57" fmla="*/ 6 h 333"/>
              <a:gd name="T58" fmla="*/ 228 w 789"/>
              <a:gd name="T59" fmla="*/ 16 h 333"/>
              <a:gd name="T60" fmla="*/ 169 w 789"/>
              <a:gd name="T61" fmla="*/ 30 h 333"/>
              <a:gd name="T62" fmla="*/ 116 w 789"/>
              <a:gd name="T63" fmla="*/ 49 h 333"/>
              <a:gd name="T64" fmla="*/ 72 w 789"/>
              <a:gd name="T65" fmla="*/ 71 h 333"/>
              <a:gd name="T66" fmla="*/ 38 w 789"/>
              <a:gd name="T67" fmla="*/ 96 h 333"/>
              <a:gd name="T68" fmla="*/ 14 w 789"/>
              <a:gd name="T69" fmla="*/ 123 h 333"/>
              <a:gd name="T70" fmla="*/ 2 w 789"/>
              <a:gd name="T71" fmla="*/ 15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89" h="333">
                <a:moveTo>
                  <a:pt x="0" y="166"/>
                </a:moveTo>
                <a:lnTo>
                  <a:pt x="2" y="181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8" y="237"/>
                </a:lnTo>
                <a:lnTo>
                  <a:pt x="53" y="249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1" y="294"/>
                </a:lnTo>
                <a:lnTo>
                  <a:pt x="169" y="302"/>
                </a:lnTo>
                <a:lnTo>
                  <a:pt x="197" y="310"/>
                </a:lnTo>
                <a:lnTo>
                  <a:pt x="228" y="317"/>
                </a:lnTo>
                <a:lnTo>
                  <a:pt x="259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2"/>
                </a:lnTo>
                <a:lnTo>
                  <a:pt x="394" y="332"/>
                </a:lnTo>
                <a:lnTo>
                  <a:pt x="429" y="332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0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3"/>
                </a:lnTo>
                <a:lnTo>
                  <a:pt x="673" y="284"/>
                </a:lnTo>
                <a:lnTo>
                  <a:pt x="696" y="273"/>
                </a:lnTo>
                <a:lnTo>
                  <a:pt x="716" y="262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6" y="181"/>
                </a:lnTo>
                <a:lnTo>
                  <a:pt x="788" y="166"/>
                </a:lnTo>
                <a:lnTo>
                  <a:pt x="786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6" y="71"/>
                </a:lnTo>
                <a:lnTo>
                  <a:pt x="695" y="59"/>
                </a:lnTo>
                <a:lnTo>
                  <a:pt x="672" y="48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0" y="15"/>
                </a:lnTo>
                <a:lnTo>
                  <a:pt x="529" y="10"/>
                </a:lnTo>
                <a:lnTo>
                  <a:pt x="496" y="6"/>
                </a:lnTo>
                <a:lnTo>
                  <a:pt x="462" y="2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5" y="3"/>
                </a:lnTo>
                <a:lnTo>
                  <a:pt x="292" y="6"/>
                </a:lnTo>
                <a:lnTo>
                  <a:pt x="259" y="10"/>
                </a:lnTo>
                <a:lnTo>
                  <a:pt x="228" y="16"/>
                </a:lnTo>
                <a:lnTo>
                  <a:pt x="197" y="22"/>
                </a:lnTo>
                <a:lnTo>
                  <a:pt x="169" y="30"/>
                </a:lnTo>
                <a:lnTo>
                  <a:pt x="141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8"/>
                </a:lnTo>
                <a:lnTo>
                  <a:pt x="2" y="152"/>
                </a:lnTo>
                <a:lnTo>
                  <a:pt x="0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Freeform 11"/>
          <p:cNvSpPr>
            <a:spLocks/>
          </p:cNvSpPr>
          <p:nvPr/>
        </p:nvSpPr>
        <p:spPr bwMode="auto">
          <a:xfrm>
            <a:off x="8151814" y="5624513"/>
            <a:ext cx="1449387" cy="544512"/>
          </a:xfrm>
          <a:custGeom>
            <a:avLst/>
            <a:gdLst>
              <a:gd name="T0" fmla="*/ 912 w 913"/>
              <a:gd name="T1" fmla="*/ 342 h 343"/>
              <a:gd name="T2" fmla="*/ 912 w 913"/>
              <a:gd name="T3" fmla="*/ 0 h 343"/>
              <a:gd name="T4" fmla="*/ 0 w 913"/>
              <a:gd name="T5" fmla="*/ 0 h 343"/>
              <a:gd name="T6" fmla="*/ 0 w 913"/>
              <a:gd name="T7" fmla="*/ 342 h 343"/>
              <a:gd name="T8" fmla="*/ 912 w 913"/>
              <a:gd name="T9" fmla="*/ 342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3" h="343">
                <a:moveTo>
                  <a:pt x="912" y="342"/>
                </a:moveTo>
                <a:lnTo>
                  <a:pt x="912" y="0"/>
                </a:lnTo>
                <a:lnTo>
                  <a:pt x="0" y="0"/>
                </a:lnTo>
                <a:lnTo>
                  <a:pt x="0" y="342"/>
                </a:lnTo>
                <a:lnTo>
                  <a:pt x="912" y="342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Freeform 12"/>
          <p:cNvSpPr>
            <a:spLocks/>
          </p:cNvSpPr>
          <p:nvPr/>
        </p:nvSpPr>
        <p:spPr bwMode="auto">
          <a:xfrm>
            <a:off x="3148014" y="5608638"/>
            <a:ext cx="1252537" cy="544512"/>
          </a:xfrm>
          <a:custGeom>
            <a:avLst/>
            <a:gdLst>
              <a:gd name="T0" fmla="*/ 788 w 789"/>
              <a:gd name="T1" fmla="*/ 342 h 343"/>
              <a:gd name="T2" fmla="*/ 788 w 789"/>
              <a:gd name="T3" fmla="*/ 0 h 343"/>
              <a:gd name="T4" fmla="*/ 0 w 789"/>
              <a:gd name="T5" fmla="*/ 0 h 343"/>
              <a:gd name="T6" fmla="*/ 0 w 789"/>
              <a:gd name="T7" fmla="*/ 342 h 343"/>
              <a:gd name="T8" fmla="*/ 788 w 789"/>
              <a:gd name="T9" fmla="*/ 342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9" h="343">
                <a:moveTo>
                  <a:pt x="788" y="342"/>
                </a:moveTo>
                <a:lnTo>
                  <a:pt x="788" y="0"/>
                </a:lnTo>
                <a:lnTo>
                  <a:pt x="0" y="0"/>
                </a:lnTo>
                <a:lnTo>
                  <a:pt x="0" y="342"/>
                </a:lnTo>
                <a:lnTo>
                  <a:pt x="788" y="34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Freeform 13"/>
          <p:cNvSpPr>
            <a:spLocks/>
          </p:cNvSpPr>
          <p:nvPr/>
        </p:nvSpPr>
        <p:spPr bwMode="auto">
          <a:xfrm>
            <a:off x="3148014" y="4367214"/>
            <a:ext cx="1252537" cy="528637"/>
          </a:xfrm>
          <a:custGeom>
            <a:avLst/>
            <a:gdLst>
              <a:gd name="T0" fmla="*/ 787 w 789"/>
              <a:gd name="T1" fmla="*/ 151 h 333"/>
              <a:gd name="T2" fmla="*/ 775 w 789"/>
              <a:gd name="T3" fmla="*/ 123 h 333"/>
              <a:gd name="T4" fmla="*/ 751 w 789"/>
              <a:gd name="T5" fmla="*/ 96 h 333"/>
              <a:gd name="T6" fmla="*/ 717 w 789"/>
              <a:gd name="T7" fmla="*/ 70 h 333"/>
              <a:gd name="T8" fmla="*/ 673 w 789"/>
              <a:gd name="T9" fmla="*/ 49 h 333"/>
              <a:gd name="T10" fmla="*/ 620 w 789"/>
              <a:gd name="T11" fmla="*/ 30 h 333"/>
              <a:gd name="T12" fmla="*/ 561 w 789"/>
              <a:gd name="T13" fmla="*/ 16 h 333"/>
              <a:gd name="T14" fmla="*/ 496 w 789"/>
              <a:gd name="T15" fmla="*/ 6 h 333"/>
              <a:gd name="T16" fmla="*/ 429 w 789"/>
              <a:gd name="T17" fmla="*/ 0 h 333"/>
              <a:gd name="T18" fmla="*/ 360 w 789"/>
              <a:gd name="T19" fmla="*/ 0 h 333"/>
              <a:gd name="T20" fmla="*/ 292 w 789"/>
              <a:gd name="T21" fmla="*/ 6 h 333"/>
              <a:gd name="T22" fmla="*/ 228 w 789"/>
              <a:gd name="T23" fmla="*/ 16 h 333"/>
              <a:gd name="T24" fmla="*/ 168 w 789"/>
              <a:gd name="T25" fmla="*/ 30 h 333"/>
              <a:gd name="T26" fmla="*/ 115 w 789"/>
              <a:gd name="T27" fmla="*/ 49 h 333"/>
              <a:gd name="T28" fmla="*/ 71 w 789"/>
              <a:gd name="T29" fmla="*/ 70 h 333"/>
              <a:gd name="T30" fmla="*/ 37 w 789"/>
              <a:gd name="T31" fmla="*/ 96 h 333"/>
              <a:gd name="T32" fmla="*/ 14 w 789"/>
              <a:gd name="T33" fmla="*/ 123 h 333"/>
              <a:gd name="T34" fmla="*/ 1 w 789"/>
              <a:gd name="T35" fmla="*/ 151 h 333"/>
              <a:gd name="T36" fmla="*/ 1 w 789"/>
              <a:gd name="T37" fmla="*/ 180 h 333"/>
              <a:gd name="T38" fmla="*/ 14 w 789"/>
              <a:gd name="T39" fmla="*/ 209 h 333"/>
              <a:gd name="T40" fmla="*/ 37 w 789"/>
              <a:gd name="T41" fmla="*/ 236 h 333"/>
              <a:gd name="T42" fmla="*/ 71 w 789"/>
              <a:gd name="T43" fmla="*/ 261 h 333"/>
              <a:gd name="T44" fmla="*/ 115 w 789"/>
              <a:gd name="T45" fmla="*/ 284 h 333"/>
              <a:gd name="T46" fmla="*/ 168 w 789"/>
              <a:gd name="T47" fmla="*/ 302 h 333"/>
              <a:gd name="T48" fmla="*/ 228 w 789"/>
              <a:gd name="T49" fmla="*/ 317 h 333"/>
              <a:gd name="T50" fmla="*/ 292 w 789"/>
              <a:gd name="T51" fmla="*/ 327 h 333"/>
              <a:gd name="T52" fmla="*/ 360 w 789"/>
              <a:gd name="T53" fmla="*/ 331 h 333"/>
              <a:gd name="T54" fmla="*/ 429 w 789"/>
              <a:gd name="T55" fmla="*/ 331 h 333"/>
              <a:gd name="T56" fmla="*/ 496 w 789"/>
              <a:gd name="T57" fmla="*/ 327 h 333"/>
              <a:gd name="T58" fmla="*/ 561 w 789"/>
              <a:gd name="T59" fmla="*/ 317 h 333"/>
              <a:gd name="T60" fmla="*/ 620 w 789"/>
              <a:gd name="T61" fmla="*/ 302 h 333"/>
              <a:gd name="T62" fmla="*/ 673 w 789"/>
              <a:gd name="T63" fmla="*/ 284 h 333"/>
              <a:gd name="T64" fmla="*/ 717 w 789"/>
              <a:gd name="T65" fmla="*/ 261 h 333"/>
              <a:gd name="T66" fmla="*/ 751 w 789"/>
              <a:gd name="T67" fmla="*/ 236 h 333"/>
              <a:gd name="T68" fmla="*/ 775 w 789"/>
              <a:gd name="T69" fmla="*/ 209 h 333"/>
              <a:gd name="T70" fmla="*/ 787 w 789"/>
              <a:gd name="T71" fmla="*/ 18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4757739" y="4860926"/>
            <a:ext cx="43441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</a:p>
        </p:txBody>
      </p:sp>
      <p:sp>
        <p:nvSpPr>
          <p:cNvPr id="15375" name="Freeform 15"/>
          <p:cNvSpPr>
            <a:spLocks/>
          </p:cNvSpPr>
          <p:nvPr/>
        </p:nvSpPr>
        <p:spPr bwMode="auto">
          <a:xfrm>
            <a:off x="5884864" y="5546725"/>
            <a:ext cx="1252537" cy="622300"/>
          </a:xfrm>
          <a:custGeom>
            <a:avLst/>
            <a:gdLst>
              <a:gd name="T0" fmla="*/ 0 w 789"/>
              <a:gd name="T1" fmla="*/ 196 h 392"/>
              <a:gd name="T2" fmla="*/ 394 w 789"/>
              <a:gd name="T3" fmla="*/ 0 h 392"/>
              <a:gd name="T4" fmla="*/ 788 w 789"/>
              <a:gd name="T5" fmla="*/ 196 h 392"/>
              <a:gd name="T6" fmla="*/ 394 w 789"/>
              <a:gd name="T7" fmla="*/ 391 h 392"/>
              <a:gd name="T8" fmla="*/ 0 w 789"/>
              <a:gd name="T9" fmla="*/ 19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9" h="392">
                <a:moveTo>
                  <a:pt x="0" y="196"/>
                </a:moveTo>
                <a:lnTo>
                  <a:pt x="394" y="0"/>
                </a:lnTo>
                <a:lnTo>
                  <a:pt x="788" y="196"/>
                </a:lnTo>
                <a:lnTo>
                  <a:pt x="394" y="391"/>
                </a:lnTo>
                <a:lnTo>
                  <a:pt x="0" y="196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490913" y="4441826"/>
            <a:ext cx="71814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9321801" y="4814889"/>
            <a:ext cx="531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age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7664451" y="4799014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pname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8259763" y="5699126"/>
            <a:ext cx="13446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Dependents</a:t>
            </a: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3136901" y="5716589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2395538" y="4846639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6111875" y="5699126"/>
            <a:ext cx="78707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Policy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6226175" y="4737101"/>
            <a:ext cx="60433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cost</a:t>
            </a:r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 flipH="1">
            <a:off x="7761288" y="5108575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3789363" y="4919664"/>
            <a:ext cx="0" cy="668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2632076" y="5299076"/>
            <a:ext cx="809625" cy="3095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 flipH="1">
            <a:off x="4124325" y="5280026"/>
            <a:ext cx="814388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 flipV="1">
            <a:off x="6497638" y="5138739"/>
            <a:ext cx="0" cy="414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8007350" y="5280026"/>
            <a:ext cx="369888" cy="3476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 flipH="1">
            <a:off x="8997950" y="5280026"/>
            <a:ext cx="514350" cy="3476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 flipH="1">
            <a:off x="4405313" y="5854700"/>
            <a:ext cx="14160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>
            <a:off x="7164388" y="5854700"/>
            <a:ext cx="931862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23246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Weak Entity Sets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An entity set that does not have a primary key is referred to as a </a:t>
            </a:r>
            <a:r>
              <a:rPr lang="en-US" altLang="en-US" i="1">
                <a:solidFill>
                  <a:schemeClr val="tx2"/>
                </a:solidFill>
              </a:rPr>
              <a:t>weak entity set</a:t>
            </a:r>
            <a:r>
              <a:rPr lang="en-US" altLang="en-US"/>
              <a:t>.</a:t>
            </a:r>
          </a:p>
          <a:p>
            <a:r>
              <a:rPr lang="en-US" altLang="en-US"/>
              <a:t>The existence of a weak entity set depends on the existence of a </a:t>
            </a:r>
            <a:r>
              <a:rPr lang="en-US" altLang="en-US" i="1">
                <a:solidFill>
                  <a:schemeClr val="tx2"/>
                </a:solidFill>
              </a:rPr>
              <a:t>identifying entity</a:t>
            </a:r>
            <a:r>
              <a:rPr lang="en-US" altLang="en-US" i="1"/>
              <a:t> </a:t>
            </a:r>
            <a:r>
              <a:rPr lang="en-US" altLang="en-US" i="1">
                <a:solidFill>
                  <a:schemeClr val="tx2"/>
                </a:solidFill>
              </a:rPr>
              <a:t>set</a:t>
            </a:r>
          </a:p>
          <a:p>
            <a:pPr lvl="1"/>
            <a:r>
              <a:rPr lang="en-US" altLang="en-US"/>
              <a:t> it must relate to the identifying entity set via a total, one-to-many relationship set from the identifying to the weak entity set</a:t>
            </a:r>
          </a:p>
          <a:p>
            <a:pPr lvl="1"/>
            <a:r>
              <a:rPr lang="en-US" altLang="en-US">
                <a:solidFill>
                  <a:schemeClr val="tx2"/>
                </a:solidFill>
              </a:rPr>
              <a:t>Identifying relationship</a:t>
            </a:r>
            <a:r>
              <a:rPr lang="en-US" altLang="en-US"/>
              <a:t> depicted using a double diamond</a:t>
            </a:r>
          </a:p>
          <a:p>
            <a:r>
              <a:rPr lang="en-US" altLang="en-US"/>
              <a:t>The </a:t>
            </a:r>
            <a:r>
              <a:rPr lang="en-US" altLang="en-US" i="1">
                <a:solidFill>
                  <a:schemeClr val="tx2"/>
                </a:solidFill>
              </a:rPr>
              <a:t>discriminator</a:t>
            </a:r>
            <a:r>
              <a:rPr lang="en-US" altLang="en-US" i="1"/>
              <a:t> (or partial key)</a:t>
            </a:r>
            <a:r>
              <a:rPr lang="en-US" altLang="en-US"/>
              <a:t> of a weak entity set is the set of attributes that distinguishes among all the entities of a weak entity set.</a:t>
            </a:r>
          </a:p>
          <a:p>
            <a:r>
              <a:rPr lang="en-US" altLang="en-US"/>
              <a:t>The primary key of a weak entity set is formed by the primary key of the strong entity set on which the weak entity set is existence dependent, plus the weak entity set’s discriminator.</a:t>
            </a:r>
          </a:p>
        </p:txBody>
      </p:sp>
    </p:spTree>
    <p:extLst>
      <p:ext uri="{BB962C8B-B14F-4D97-AF65-F5344CB8AC3E}">
        <p14:creationId xmlns:p14="http://schemas.microsoft.com/office/powerpoint/2010/main" val="25749454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762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Weak Entity Sets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5513" y="833438"/>
            <a:ext cx="7478712" cy="20955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/>
              <a:t>We depict a weak entity set by double rectangles.</a:t>
            </a:r>
          </a:p>
          <a:p>
            <a:r>
              <a:rPr lang="en-US" altLang="en-US"/>
              <a:t>We underline the discriminator of a weak entity set  with a dashed line.</a:t>
            </a:r>
          </a:p>
          <a:p>
            <a:r>
              <a:rPr lang="en-US" altLang="en-US" i="1"/>
              <a:t>payment-number</a:t>
            </a:r>
            <a:r>
              <a:rPr lang="en-US" altLang="en-US"/>
              <a:t> – discriminator of the </a:t>
            </a:r>
            <a:r>
              <a:rPr lang="en-US" altLang="en-US" i="1"/>
              <a:t>payment </a:t>
            </a:r>
            <a:r>
              <a:rPr lang="en-US" altLang="en-US"/>
              <a:t>entity set </a:t>
            </a:r>
          </a:p>
          <a:p>
            <a:r>
              <a:rPr lang="en-US" altLang="en-US"/>
              <a:t>Primary key for </a:t>
            </a:r>
            <a:r>
              <a:rPr lang="en-US" altLang="en-US" i="1"/>
              <a:t>payment </a:t>
            </a:r>
            <a:r>
              <a:rPr lang="en-US" altLang="en-US"/>
              <a:t>– (</a:t>
            </a:r>
            <a:r>
              <a:rPr lang="en-US" altLang="en-US" i="1"/>
              <a:t>loan-number, payment-number</a:t>
            </a:r>
            <a:r>
              <a:rPr lang="en-US" altLang="en-US"/>
              <a:t>) </a:t>
            </a:r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27867" r="1082" b="27628"/>
          <a:stretch>
            <a:fillRect/>
          </a:stretch>
        </p:blipFill>
        <p:spPr bwMode="auto">
          <a:xfrm>
            <a:off x="1905001" y="2943226"/>
            <a:ext cx="8475663" cy="28860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94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76835" y="392019"/>
            <a:ext cx="10515600" cy="1325563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ERM Definitions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>
                <a:latin typeface="+mj-lt"/>
              </a:rPr>
              <a:t>An </a:t>
            </a:r>
            <a:r>
              <a:rPr lang="en-US" altLang="en-US" u="sng" dirty="0">
                <a:latin typeface="+mj-lt"/>
              </a:rPr>
              <a:t>entity</a:t>
            </a:r>
            <a:r>
              <a:rPr lang="en-US" altLang="en-US" dirty="0">
                <a:latin typeface="+mj-lt"/>
              </a:rPr>
              <a:t> is an object in an abstract world.</a:t>
            </a:r>
          </a:p>
          <a:p>
            <a:r>
              <a:rPr lang="en-US" altLang="en-US" dirty="0">
                <a:latin typeface="+mj-lt"/>
              </a:rPr>
              <a:t>An </a:t>
            </a:r>
            <a:r>
              <a:rPr lang="en-US" altLang="en-US" u="sng" dirty="0">
                <a:latin typeface="+mj-lt"/>
              </a:rPr>
              <a:t>attribute</a:t>
            </a:r>
            <a:r>
              <a:rPr lang="en-US" altLang="en-US" dirty="0">
                <a:latin typeface="+mj-lt"/>
              </a:rPr>
              <a:t> of an entity can have a </a:t>
            </a:r>
            <a:r>
              <a:rPr lang="en-US" altLang="en-US" u="sng" dirty="0">
                <a:latin typeface="+mj-lt"/>
              </a:rPr>
              <a:t>value </a:t>
            </a:r>
            <a:r>
              <a:rPr lang="en-US" altLang="en-US" dirty="0">
                <a:latin typeface="+mj-lt"/>
              </a:rPr>
              <a:t>from a </a:t>
            </a:r>
            <a:r>
              <a:rPr lang="en-US" altLang="en-US" u="sng" dirty="0">
                <a:latin typeface="+mj-lt"/>
              </a:rPr>
              <a:t>value set</a:t>
            </a:r>
            <a:r>
              <a:rPr lang="en-US" altLang="en-US" dirty="0">
                <a:latin typeface="+mj-lt"/>
              </a:rPr>
              <a:t> (domain)</a:t>
            </a:r>
          </a:p>
          <a:p>
            <a:r>
              <a:rPr lang="en-US" altLang="en-US" dirty="0">
                <a:latin typeface="+mj-lt"/>
              </a:rPr>
              <a:t>Each entity belongs to some one </a:t>
            </a:r>
            <a:r>
              <a:rPr lang="en-US" altLang="en-US" u="sng" dirty="0">
                <a:latin typeface="+mj-lt"/>
              </a:rPr>
              <a:t>entity type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s.t.</a:t>
            </a:r>
            <a:r>
              <a:rPr lang="en-US" altLang="en-US" dirty="0">
                <a:latin typeface="+mj-lt"/>
              </a:rPr>
              <a:t> entities in one entity type have the same attributes (so each entity type is a set of similar entities).</a:t>
            </a:r>
          </a:p>
        </p:txBody>
      </p:sp>
    </p:spTree>
    <p:extLst>
      <p:ext uri="{BB962C8B-B14F-4D97-AF65-F5344CB8AC3E}">
        <p14:creationId xmlns:p14="http://schemas.microsoft.com/office/powerpoint/2010/main" val="41672248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27622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Weak Entity Sets (Cont.)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1304925"/>
            <a:ext cx="7848600" cy="3779838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endParaRPr lang="en-US" altLang="en-US" i="1"/>
          </a:p>
          <a:p>
            <a:r>
              <a:rPr lang="en-US" altLang="en-US"/>
              <a:t>Note: the primary key of the strong entity set is not explicitly stored with the weak entity set, since it is implicit in the identifying relationship.</a:t>
            </a:r>
          </a:p>
          <a:p>
            <a:r>
              <a:rPr lang="en-US" altLang="en-US"/>
              <a:t>If </a:t>
            </a:r>
            <a:r>
              <a:rPr lang="en-US" altLang="en-US" i="1"/>
              <a:t>loan-number</a:t>
            </a:r>
            <a:r>
              <a:rPr lang="en-US" altLang="en-US"/>
              <a:t> were explicitly stored, </a:t>
            </a:r>
            <a:r>
              <a:rPr lang="en-US" altLang="en-US" i="1"/>
              <a:t>payment</a:t>
            </a:r>
            <a:r>
              <a:rPr lang="en-US" altLang="en-US"/>
              <a:t> could be made a strong entity, but then the relationship between </a:t>
            </a:r>
            <a:r>
              <a:rPr lang="en-US" altLang="en-US" i="1"/>
              <a:t>payment</a:t>
            </a:r>
            <a:r>
              <a:rPr lang="en-US" altLang="en-US"/>
              <a:t> and </a:t>
            </a:r>
            <a:r>
              <a:rPr lang="en-US" altLang="en-US" i="1"/>
              <a:t>loan</a:t>
            </a:r>
            <a:r>
              <a:rPr lang="en-US" altLang="en-US"/>
              <a:t> would be duplicated by an implicit relationship defined by the attribute </a:t>
            </a:r>
            <a:r>
              <a:rPr lang="en-US" altLang="en-US" i="1"/>
              <a:t>loan-number</a:t>
            </a:r>
            <a:r>
              <a:rPr lang="en-US" altLang="en-US"/>
              <a:t> common to </a:t>
            </a:r>
            <a:r>
              <a:rPr lang="en-US" altLang="en-US" i="1"/>
              <a:t>payment</a:t>
            </a:r>
            <a:r>
              <a:rPr lang="en-US" altLang="en-US"/>
              <a:t> and </a:t>
            </a:r>
            <a:r>
              <a:rPr lang="en-US" altLang="en-US" i="1"/>
              <a:t>loan</a:t>
            </a:r>
          </a:p>
        </p:txBody>
      </p:sp>
    </p:spTree>
    <p:extLst>
      <p:ext uri="{BB962C8B-B14F-4D97-AF65-F5344CB8AC3E}">
        <p14:creationId xmlns:p14="http://schemas.microsoft.com/office/powerpoint/2010/main" val="6260004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Weak Entity Set Examples</a:t>
            </a:r>
          </a:p>
        </p:txBody>
      </p:sp>
      <p:sp>
        <p:nvSpPr>
          <p:cNvPr id="13312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95501" y="1114425"/>
            <a:ext cx="8031163" cy="315118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In a university, a </a:t>
            </a:r>
            <a:r>
              <a:rPr lang="en-US" altLang="en-US" i="1"/>
              <a:t>course</a:t>
            </a:r>
            <a:r>
              <a:rPr lang="en-US" altLang="en-US"/>
              <a:t> is a strong entity and a </a:t>
            </a:r>
            <a:r>
              <a:rPr lang="en-US" altLang="en-US" i="1"/>
              <a:t>course-offering </a:t>
            </a:r>
            <a:r>
              <a:rPr lang="en-US" altLang="en-US"/>
              <a:t>can be modeled as a weak entity</a:t>
            </a:r>
          </a:p>
          <a:p>
            <a:r>
              <a:rPr lang="en-US" altLang="en-US"/>
              <a:t>The discriminator of </a:t>
            </a:r>
            <a:r>
              <a:rPr lang="en-US" altLang="en-US" i="1"/>
              <a:t>course-offering</a:t>
            </a:r>
            <a:r>
              <a:rPr lang="en-US" altLang="en-US"/>
              <a:t> would be </a:t>
            </a:r>
            <a:r>
              <a:rPr lang="en-US" altLang="en-US" i="1"/>
              <a:t>semester</a:t>
            </a:r>
            <a:r>
              <a:rPr lang="en-US" altLang="en-US"/>
              <a:t> (including year) and </a:t>
            </a:r>
            <a:r>
              <a:rPr lang="en-US" altLang="en-US" i="1"/>
              <a:t>section-number </a:t>
            </a:r>
            <a:r>
              <a:rPr lang="en-US" altLang="en-US"/>
              <a:t>(if there is more than one section)</a:t>
            </a:r>
          </a:p>
          <a:p>
            <a:r>
              <a:rPr lang="en-US" altLang="en-US"/>
              <a:t>If we model </a:t>
            </a:r>
            <a:r>
              <a:rPr lang="en-US" altLang="en-US" i="1"/>
              <a:t>course-offering</a:t>
            </a:r>
            <a:r>
              <a:rPr lang="en-US" altLang="en-US"/>
              <a:t> as a strong entity we would model </a:t>
            </a:r>
            <a:r>
              <a:rPr lang="en-US" altLang="en-US" i="1"/>
              <a:t>course-number</a:t>
            </a:r>
            <a:r>
              <a:rPr lang="en-US" altLang="en-US"/>
              <a:t> as an attribute.  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Then the relationship with </a:t>
            </a:r>
            <a:r>
              <a:rPr lang="en-US" altLang="en-US" i="1"/>
              <a:t>course</a:t>
            </a:r>
            <a:r>
              <a:rPr lang="en-US" altLang="en-US"/>
              <a:t> would be implicit in the </a:t>
            </a:r>
            <a:r>
              <a:rPr lang="en-US" altLang="en-US" i="1"/>
              <a:t>course-number</a:t>
            </a:r>
            <a:r>
              <a:rPr lang="en-US" altLang="en-US"/>
              <a:t> attribute</a:t>
            </a:r>
          </a:p>
        </p:txBody>
      </p:sp>
    </p:spTree>
    <p:extLst>
      <p:ext uri="{BB962C8B-B14F-4D97-AF65-F5344CB8AC3E}">
        <p14:creationId xmlns:p14="http://schemas.microsoft.com/office/powerpoint/2010/main" val="8220867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Specialization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1114425"/>
            <a:ext cx="8026400" cy="394493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Top-down design process; we designate subgroupings within an entity set that are distinctive from other entities in the set.</a:t>
            </a:r>
          </a:p>
          <a:p>
            <a:r>
              <a:rPr lang="en-US" altLang="en-US"/>
              <a:t>These subgroupings become lower-level entity sets that have attributes or participate in relationships that do not apply to the higher-level entity set.</a:t>
            </a:r>
          </a:p>
          <a:p>
            <a:r>
              <a:rPr lang="en-US" altLang="en-US"/>
              <a:t>Depicted by a </a:t>
            </a:r>
            <a:r>
              <a:rPr lang="en-US" altLang="en-US" i="1"/>
              <a:t>triangle</a:t>
            </a:r>
            <a:r>
              <a:rPr lang="en-US" altLang="en-US"/>
              <a:t> component labeled ISA (E.g. </a:t>
            </a:r>
            <a:r>
              <a:rPr lang="en-US" altLang="en-US" i="1"/>
              <a:t>customer</a:t>
            </a:r>
            <a:r>
              <a:rPr lang="en-US" altLang="en-US"/>
              <a:t> “is a” </a:t>
            </a:r>
            <a:r>
              <a:rPr lang="en-US" altLang="en-US" i="1"/>
              <a:t>person</a:t>
            </a:r>
            <a:r>
              <a:rPr lang="en-US" altLang="en-US"/>
              <a:t>).</a:t>
            </a:r>
          </a:p>
          <a:p>
            <a:r>
              <a:rPr lang="en-US" altLang="en-US" b="1">
                <a:solidFill>
                  <a:schemeClr val="tx2"/>
                </a:solidFill>
              </a:rPr>
              <a:t>Attribute inheritance</a:t>
            </a:r>
            <a:r>
              <a:rPr lang="en-US" altLang="en-US"/>
              <a:t> – a lower-level entity set inherits all the attributes and relationship participation of the higher-level entity set to which it is linked.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2789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Entity vs. Attribute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610600" cy="4876800"/>
          </a:xfrm>
          <a:noFill/>
          <a:ln/>
        </p:spPr>
        <p:txBody>
          <a:bodyPr/>
          <a:lstStyle/>
          <a:p>
            <a:r>
              <a:rPr lang="en-US" altLang="en-US"/>
              <a:t>Should </a:t>
            </a:r>
            <a:r>
              <a:rPr lang="en-US" altLang="en-US" i="1">
                <a:solidFill>
                  <a:schemeClr val="accent2"/>
                </a:solidFill>
              </a:rPr>
              <a:t>address</a:t>
            </a:r>
            <a:r>
              <a:rPr lang="en-US" altLang="en-US" i="1"/>
              <a:t> </a:t>
            </a:r>
            <a:r>
              <a:rPr lang="en-US" altLang="en-US"/>
              <a:t>be an attribute of Employees or an entity (connected to Employees by a relationship)?</a:t>
            </a:r>
          </a:p>
          <a:p>
            <a:r>
              <a:rPr lang="en-US" altLang="en-US"/>
              <a:t>Depends upon the use we want to make of address information, and the semantics of the data:</a:t>
            </a:r>
          </a:p>
          <a:p>
            <a:pPr lvl="2"/>
            <a:r>
              <a:rPr lang="en-US" altLang="en-US" sz="2400"/>
              <a:t>If we have several addresses per employee, </a:t>
            </a:r>
            <a:r>
              <a:rPr lang="en-US" altLang="en-US" sz="2400" i="1"/>
              <a:t>address</a:t>
            </a:r>
            <a:r>
              <a:rPr lang="en-US" altLang="en-US" sz="2400"/>
              <a:t> must be an entity (</a:t>
            </a:r>
            <a:r>
              <a:rPr lang="en-US" altLang="en-US" sz="2400">
                <a:solidFill>
                  <a:schemeClr val="accent2"/>
                </a:solidFill>
              </a:rPr>
              <a:t>since attributes cannot be set-valued</a:t>
            </a:r>
            <a:r>
              <a:rPr lang="en-US" altLang="en-US" sz="2400"/>
              <a:t>). </a:t>
            </a:r>
          </a:p>
          <a:p>
            <a:pPr lvl="2"/>
            <a:r>
              <a:rPr lang="en-US" altLang="en-US" sz="2400"/>
              <a:t>If the structure (city, street, etc.) is important, e.g., we want to retrieve employees in a given city, </a:t>
            </a:r>
            <a:r>
              <a:rPr lang="en-US" altLang="en-US" sz="2400" i="1"/>
              <a:t>address</a:t>
            </a:r>
            <a:r>
              <a:rPr lang="en-US" altLang="en-US" sz="2400"/>
              <a:t> must be modeled as an entity (since attribute values are atomic). </a:t>
            </a:r>
          </a:p>
        </p:txBody>
      </p:sp>
    </p:spTree>
    <p:extLst>
      <p:ext uri="{BB962C8B-B14F-4D97-AF65-F5344CB8AC3E}">
        <p14:creationId xmlns:p14="http://schemas.microsoft.com/office/powerpoint/2010/main" val="3459799677"/>
      </p:ext>
    </p:extLst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266700"/>
            <a:ext cx="7772400" cy="1104900"/>
          </a:xfrm>
          <a:noFill/>
          <a:ln/>
        </p:spPr>
        <p:txBody>
          <a:bodyPr/>
          <a:lstStyle/>
          <a:p>
            <a:r>
              <a:rPr lang="en-US" altLang="en-US"/>
              <a:t>Entity vs. Attribute (Contd.)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524000"/>
            <a:ext cx="3581400" cy="5486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/>
              <a:t>Works_In4 does not     allow an employee to   work in a department       for two or more periods.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/>
          </a:p>
          <a:p>
            <a:pPr>
              <a:lnSpc>
                <a:spcPct val="90000"/>
              </a:lnSpc>
            </a:pPr>
            <a:r>
              <a:rPr lang="en-US" altLang="en-US" sz="2200"/>
              <a:t>Similar to the problem   of wanting to record several addresses for an employee:  We want to record </a:t>
            </a:r>
            <a:r>
              <a:rPr lang="en-US" altLang="en-US" sz="2200" i="1">
                <a:solidFill>
                  <a:schemeClr val="accent2"/>
                </a:solidFill>
              </a:rPr>
              <a:t>several values of the descriptive attributes for each instance of this relationship. </a:t>
            </a:r>
            <a:r>
              <a:rPr lang="en-US" altLang="en-US" sz="2200"/>
              <a:t>Accomplished by introducing new entity set, Duration. </a:t>
            </a:r>
          </a:p>
        </p:txBody>
      </p:sp>
      <p:grpSp>
        <p:nvGrpSpPr>
          <p:cNvPr id="25618" name="Group 18"/>
          <p:cNvGrpSpPr>
            <a:grpSpLocks/>
          </p:cNvGrpSpPr>
          <p:nvPr/>
        </p:nvGrpSpPr>
        <p:grpSpPr bwMode="auto">
          <a:xfrm>
            <a:off x="4791076" y="1458914"/>
            <a:ext cx="2278063" cy="1190625"/>
            <a:chOff x="2058" y="919"/>
            <a:chExt cx="1435" cy="750"/>
          </a:xfrm>
        </p:grpSpPr>
        <p:sp>
          <p:nvSpPr>
            <p:cNvPr id="25606" name="Freeform 6"/>
            <p:cNvSpPr>
              <a:spLocks/>
            </p:cNvSpPr>
            <p:nvPr/>
          </p:nvSpPr>
          <p:spPr bwMode="auto">
            <a:xfrm>
              <a:off x="2512" y="919"/>
              <a:ext cx="626" cy="214"/>
            </a:xfrm>
            <a:custGeom>
              <a:avLst/>
              <a:gdLst>
                <a:gd name="T0" fmla="*/ 623 w 626"/>
                <a:gd name="T1" fmla="*/ 97 h 214"/>
                <a:gd name="T2" fmla="*/ 613 w 626"/>
                <a:gd name="T3" fmla="*/ 79 h 214"/>
                <a:gd name="T4" fmla="*/ 595 w 626"/>
                <a:gd name="T5" fmla="*/ 62 h 214"/>
                <a:gd name="T6" fmla="*/ 568 w 626"/>
                <a:gd name="T7" fmla="*/ 45 h 214"/>
                <a:gd name="T8" fmla="*/ 533 w 626"/>
                <a:gd name="T9" fmla="*/ 32 h 214"/>
                <a:gd name="T10" fmla="*/ 491 w 626"/>
                <a:gd name="T11" fmla="*/ 19 h 214"/>
                <a:gd name="T12" fmla="*/ 444 w 626"/>
                <a:gd name="T13" fmla="*/ 10 h 214"/>
                <a:gd name="T14" fmla="*/ 394 w 626"/>
                <a:gd name="T15" fmla="*/ 4 h 214"/>
                <a:gd name="T16" fmla="*/ 339 w 626"/>
                <a:gd name="T17" fmla="*/ 1 h 214"/>
                <a:gd name="T18" fmla="*/ 285 w 626"/>
                <a:gd name="T19" fmla="*/ 1 h 214"/>
                <a:gd name="T20" fmla="*/ 232 w 626"/>
                <a:gd name="T21" fmla="*/ 4 h 214"/>
                <a:gd name="T22" fmla="*/ 180 w 626"/>
                <a:gd name="T23" fmla="*/ 10 h 214"/>
                <a:gd name="T24" fmla="*/ 133 w 626"/>
                <a:gd name="T25" fmla="*/ 19 h 214"/>
                <a:gd name="T26" fmla="*/ 91 w 626"/>
                <a:gd name="T27" fmla="*/ 32 h 214"/>
                <a:gd name="T28" fmla="*/ 56 w 626"/>
                <a:gd name="T29" fmla="*/ 45 h 214"/>
                <a:gd name="T30" fmla="*/ 29 w 626"/>
                <a:gd name="T31" fmla="*/ 62 h 214"/>
                <a:gd name="T32" fmla="*/ 11 w 626"/>
                <a:gd name="T33" fmla="*/ 79 h 214"/>
                <a:gd name="T34" fmla="*/ 1 w 626"/>
                <a:gd name="T35" fmla="*/ 97 h 214"/>
                <a:gd name="T36" fmla="*/ 1 w 626"/>
                <a:gd name="T37" fmla="*/ 116 h 214"/>
                <a:gd name="T38" fmla="*/ 11 w 626"/>
                <a:gd name="T39" fmla="*/ 134 h 214"/>
                <a:gd name="T40" fmla="*/ 29 w 626"/>
                <a:gd name="T41" fmla="*/ 152 h 214"/>
                <a:gd name="T42" fmla="*/ 56 w 626"/>
                <a:gd name="T43" fmla="*/ 168 h 214"/>
                <a:gd name="T44" fmla="*/ 91 w 626"/>
                <a:gd name="T45" fmla="*/ 182 h 214"/>
                <a:gd name="T46" fmla="*/ 133 w 626"/>
                <a:gd name="T47" fmla="*/ 194 h 214"/>
                <a:gd name="T48" fmla="*/ 180 w 626"/>
                <a:gd name="T49" fmla="*/ 203 h 214"/>
                <a:gd name="T50" fmla="*/ 232 w 626"/>
                <a:gd name="T51" fmla="*/ 210 h 214"/>
                <a:gd name="T52" fmla="*/ 285 w 626"/>
                <a:gd name="T53" fmla="*/ 213 h 214"/>
                <a:gd name="T54" fmla="*/ 339 w 626"/>
                <a:gd name="T55" fmla="*/ 213 h 214"/>
                <a:gd name="T56" fmla="*/ 394 w 626"/>
                <a:gd name="T57" fmla="*/ 210 h 214"/>
                <a:gd name="T58" fmla="*/ 444 w 626"/>
                <a:gd name="T59" fmla="*/ 203 h 214"/>
                <a:gd name="T60" fmla="*/ 491 w 626"/>
                <a:gd name="T61" fmla="*/ 194 h 214"/>
                <a:gd name="T62" fmla="*/ 533 w 626"/>
                <a:gd name="T63" fmla="*/ 182 h 214"/>
                <a:gd name="T64" fmla="*/ 568 w 626"/>
                <a:gd name="T65" fmla="*/ 168 h 214"/>
                <a:gd name="T66" fmla="*/ 595 w 626"/>
                <a:gd name="T67" fmla="*/ 152 h 214"/>
                <a:gd name="T68" fmla="*/ 613 w 626"/>
                <a:gd name="T69" fmla="*/ 134 h 214"/>
                <a:gd name="T70" fmla="*/ 623 w 626"/>
                <a:gd name="T71" fmla="*/ 11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6" h="214">
                  <a:moveTo>
                    <a:pt x="625" y="107"/>
                  </a:moveTo>
                  <a:lnTo>
                    <a:pt x="623" y="97"/>
                  </a:lnTo>
                  <a:lnTo>
                    <a:pt x="620" y="88"/>
                  </a:lnTo>
                  <a:lnTo>
                    <a:pt x="613" y="79"/>
                  </a:lnTo>
                  <a:lnTo>
                    <a:pt x="606" y="70"/>
                  </a:lnTo>
                  <a:lnTo>
                    <a:pt x="595" y="62"/>
                  </a:lnTo>
                  <a:lnTo>
                    <a:pt x="583" y="53"/>
                  </a:lnTo>
                  <a:lnTo>
                    <a:pt x="568" y="45"/>
                  </a:lnTo>
                  <a:lnTo>
                    <a:pt x="552" y="38"/>
                  </a:lnTo>
                  <a:lnTo>
                    <a:pt x="533" y="32"/>
                  </a:lnTo>
                  <a:lnTo>
                    <a:pt x="513" y="25"/>
                  </a:lnTo>
                  <a:lnTo>
                    <a:pt x="491" y="19"/>
                  </a:lnTo>
                  <a:lnTo>
                    <a:pt x="468" y="14"/>
                  </a:lnTo>
                  <a:lnTo>
                    <a:pt x="444" y="10"/>
                  </a:lnTo>
                  <a:lnTo>
                    <a:pt x="418" y="6"/>
                  </a:lnTo>
                  <a:lnTo>
                    <a:pt x="394" y="4"/>
                  </a:lnTo>
                  <a:lnTo>
                    <a:pt x="366" y="2"/>
                  </a:lnTo>
                  <a:lnTo>
                    <a:pt x="339" y="1"/>
                  </a:lnTo>
                  <a:lnTo>
                    <a:pt x="312" y="0"/>
                  </a:lnTo>
                  <a:lnTo>
                    <a:pt x="285" y="1"/>
                  </a:lnTo>
                  <a:lnTo>
                    <a:pt x="258" y="2"/>
                  </a:lnTo>
                  <a:lnTo>
                    <a:pt x="232" y="4"/>
                  </a:lnTo>
                  <a:lnTo>
                    <a:pt x="206" y="6"/>
                  </a:lnTo>
                  <a:lnTo>
                    <a:pt x="180" y="10"/>
                  </a:lnTo>
                  <a:lnTo>
                    <a:pt x="156" y="14"/>
                  </a:lnTo>
                  <a:lnTo>
                    <a:pt x="133" y="19"/>
                  </a:lnTo>
                  <a:lnTo>
                    <a:pt x="112" y="25"/>
                  </a:lnTo>
                  <a:lnTo>
                    <a:pt x="91" y="32"/>
                  </a:lnTo>
                  <a:lnTo>
                    <a:pt x="72" y="38"/>
                  </a:lnTo>
                  <a:lnTo>
                    <a:pt x="56" y="45"/>
                  </a:lnTo>
                  <a:lnTo>
                    <a:pt x="43" y="53"/>
                  </a:lnTo>
                  <a:lnTo>
                    <a:pt x="29" y="62"/>
                  </a:lnTo>
                  <a:lnTo>
                    <a:pt x="19" y="70"/>
                  </a:lnTo>
                  <a:lnTo>
                    <a:pt x="11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11" y="134"/>
                  </a:lnTo>
                  <a:lnTo>
                    <a:pt x="19" y="143"/>
                  </a:lnTo>
                  <a:lnTo>
                    <a:pt x="29" y="152"/>
                  </a:lnTo>
                  <a:lnTo>
                    <a:pt x="43" y="160"/>
                  </a:lnTo>
                  <a:lnTo>
                    <a:pt x="56" y="168"/>
                  </a:lnTo>
                  <a:lnTo>
                    <a:pt x="72" y="175"/>
                  </a:lnTo>
                  <a:lnTo>
                    <a:pt x="91" y="182"/>
                  </a:lnTo>
                  <a:lnTo>
                    <a:pt x="112" y="189"/>
                  </a:lnTo>
                  <a:lnTo>
                    <a:pt x="133" y="194"/>
                  </a:lnTo>
                  <a:lnTo>
                    <a:pt x="156" y="199"/>
                  </a:lnTo>
                  <a:lnTo>
                    <a:pt x="180" y="203"/>
                  </a:lnTo>
                  <a:lnTo>
                    <a:pt x="206" y="207"/>
                  </a:lnTo>
                  <a:lnTo>
                    <a:pt x="232" y="210"/>
                  </a:lnTo>
                  <a:lnTo>
                    <a:pt x="258" y="212"/>
                  </a:lnTo>
                  <a:lnTo>
                    <a:pt x="285" y="213"/>
                  </a:lnTo>
                  <a:lnTo>
                    <a:pt x="312" y="213"/>
                  </a:lnTo>
                  <a:lnTo>
                    <a:pt x="339" y="213"/>
                  </a:lnTo>
                  <a:lnTo>
                    <a:pt x="366" y="212"/>
                  </a:lnTo>
                  <a:lnTo>
                    <a:pt x="394" y="210"/>
                  </a:lnTo>
                  <a:lnTo>
                    <a:pt x="418" y="207"/>
                  </a:lnTo>
                  <a:lnTo>
                    <a:pt x="444" y="203"/>
                  </a:lnTo>
                  <a:lnTo>
                    <a:pt x="468" y="199"/>
                  </a:lnTo>
                  <a:lnTo>
                    <a:pt x="491" y="194"/>
                  </a:lnTo>
                  <a:lnTo>
                    <a:pt x="513" y="189"/>
                  </a:lnTo>
                  <a:lnTo>
                    <a:pt x="533" y="182"/>
                  </a:lnTo>
                  <a:lnTo>
                    <a:pt x="552" y="175"/>
                  </a:lnTo>
                  <a:lnTo>
                    <a:pt x="568" y="168"/>
                  </a:lnTo>
                  <a:lnTo>
                    <a:pt x="583" y="160"/>
                  </a:lnTo>
                  <a:lnTo>
                    <a:pt x="595" y="152"/>
                  </a:lnTo>
                  <a:lnTo>
                    <a:pt x="606" y="143"/>
                  </a:lnTo>
                  <a:lnTo>
                    <a:pt x="613" y="134"/>
                  </a:lnTo>
                  <a:lnTo>
                    <a:pt x="620" y="125"/>
                  </a:lnTo>
                  <a:lnTo>
                    <a:pt x="623" y="116"/>
                  </a:lnTo>
                  <a:lnTo>
                    <a:pt x="625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7" name="Freeform 7"/>
            <p:cNvSpPr>
              <a:spLocks/>
            </p:cNvSpPr>
            <p:nvPr/>
          </p:nvSpPr>
          <p:spPr bwMode="auto">
            <a:xfrm>
              <a:off x="2058" y="1117"/>
              <a:ext cx="506" cy="214"/>
            </a:xfrm>
            <a:custGeom>
              <a:avLst/>
              <a:gdLst>
                <a:gd name="T0" fmla="*/ 504 w 506"/>
                <a:gd name="T1" fmla="*/ 97 h 214"/>
                <a:gd name="T2" fmla="*/ 497 w 506"/>
                <a:gd name="T3" fmla="*/ 79 h 214"/>
                <a:gd name="T4" fmla="*/ 482 w 506"/>
                <a:gd name="T5" fmla="*/ 61 h 214"/>
                <a:gd name="T6" fmla="*/ 459 w 506"/>
                <a:gd name="T7" fmla="*/ 45 h 214"/>
                <a:gd name="T8" fmla="*/ 431 w 506"/>
                <a:gd name="T9" fmla="*/ 31 h 214"/>
                <a:gd name="T10" fmla="*/ 397 w 506"/>
                <a:gd name="T11" fmla="*/ 19 h 214"/>
                <a:gd name="T12" fmla="*/ 359 w 506"/>
                <a:gd name="T13" fmla="*/ 10 h 214"/>
                <a:gd name="T14" fmla="*/ 318 w 506"/>
                <a:gd name="T15" fmla="*/ 3 h 214"/>
                <a:gd name="T16" fmla="*/ 274 w 506"/>
                <a:gd name="T17" fmla="*/ 0 h 214"/>
                <a:gd name="T18" fmla="*/ 230 w 506"/>
                <a:gd name="T19" fmla="*/ 0 h 214"/>
                <a:gd name="T20" fmla="*/ 187 w 506"/>
                <a:gd name="T21" fmla="*/ 3 h 214"/>
                <a:gd name="T22" fmla="*/ 145 w 506"/>
                <a:gd name="T23" fmla="*/ 10 h 214"/>
                <a:gd name="T24" fmla="*/ 108 w 506"/>
                <a:gd name="T25" fmla="*/ 19 h 214"/>
                <a:gd name="T26" fmla="*/ 74 w 506"/>
                <a:gd name="T27" fmla="*/ 31 h 214"/>
                <a:gd name="T28" fmla="*/ 45 w 506"/>
                <a:gd name="T29" fmla="*/ 45 h 214"/>
                <a:gd name="T30" fmla="*/ 24 w 506"/>
                <a:gd name="T31" fmla="*/ 61 h 214"/>
                <a:gd name="T32" fmla="*/ 8 w 506"/>
                <a:gd name="T33" fmla="*/ 79 h 214"/>
                <a:gd name="T34" fmla="*/ 1 w 506"/>
                <a:gd name="T35" fmla="*/ 97 h 214"/>
                <a:gd name="T36" fmla="*/ 1 w 506"/>
                <a:gd name="T37" fmla="*/ 116 h 214"/>
                <a:gd name="T38" fmla="*/ 8 w 506"/>
                <a:gd name="T39" fmla="*/ 134 h 214"/>
                <a:gd name="T40" fmla="*/ 24 w 506"/>
                <a:gd name="T41" fmla="*/ 151 h 214"/>
                <a:gd name="T42" fmla="*/ 45 w 506"/>
                <a:gd name="T43" fmla="*/ 168 h 214"/>
                <a:gd name="T44" fmla="*/ 74 w 506"/>
                <a:gd name="T45" fmla="*/ 182 h 214"/>
                <a:gd name="T46" fmla="*/ 108 w 506"/>
                <a:gd name="T47" fmla="*/ 194 h 214"/>
                <a:gd name="T48" fmla="*/ 145 w 506"/>
                <a:gd name="T49" fmla="*/ 203 h 214"/>
                <a:gd name="T50" fmla="*/ 187 w 506"/>
                <a:gd name="T51" fmla="*/ 209 h 214"/>
                <a:gd name="T52" fmla="*/ 230 w 506"/>
                <a:gd name="T53" fmla="*/ 213 h 214"/>
                <a:gd name="T54" fmla="*/ 274 w 506"/>
                <a:gd name="T55" fmla="*/ 213 h 214"/>
                <a:gd name="T56" fmla="*/ 318 w 506"/>
                <a:gd name="T57" fmla="*/ 209 h 214"/>
                <a:gd name="T58" fmla="*/ 359 w 506"/>
                <a:gd name="T59" fmla="*/ 203 h 214"/>
                <a:gd name="T60" fmla="*/ 397 w 506"/>
                <a:gd name="T61" fmla="*/ 194 h 214"/>
                <a:gd name="T62" fmla="*/ 431 w 506"/>
                <a:gd name="T63" fmla="*/ 182 h 214"/>
                <a:gd name="T64" fmla="*/ 459 w 506"/>
                <a:gd name="T65" fmla="*/ 168 h 214"/>
                <a:gd name="T66" fmla="*/ 482 w 506"/>
                <a:gd name="T67" fmla="*/ 151 h 214"/>
                <a:gd name="T68" fmla="*/ 497 w 506"/>
                <a:gd name="T69" fmla="*/ 134 h 214"/>
                <a:gd name="T70" fmla="*/ 504 w 506"/>
                <a:gd name="T71" fmla="*/ 11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6" h="214">
                  <a:moveTo>
                    <a:pt x="505" y="107"/>
                  </a:moveTo>
                  <a:lnTo>
                    <a:pt x="504" y="97"/>
                  </a:lnTo>
                  <a:lnTo>
                    <a:pt x="501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1"/>
                  </a:lnTo>
                  <a:lnTo>
                    <a:pt x="471" y="53"/>
                  </a:lnTo>
                  <a:lnTo>
                    <a:pt x="459" y="45"/>
                  </a:lnTo>
                  <a:lnTo>
                    <a:pt x="446" y="38"/>
                  </a:lnTo>
                  <a:lnTo>
                    <a:pt x="431" y="31"/>
                  </a:lnTo>
                  <a:lnTo>
                    <a:pt x="415" y="25"/>
                  </a:lnTo>
                  <a:lnTo>
                    <a:pt x="397" y="19"/>
                  </a:lnTo>
                  <a:lnTo>
                    <a:pt x="379" y="14"/>
                  </a:lnTo>
                  <a:lnTo>
                    <a:pt x="359" y="10"/>
                  </a:lnTo>
                  <a:lnTo>
                    <a:pt x="339" y="6"/>
                  </a:lnTo>
                  <a:lnTo>
                    <a:pt x="318" y="3"/>
                  </a:lnTo>
                  <a:lnTo>
                    <a:pt x="296" y="1"/>
                  </a:lnTo>
                  <a:lnTo>
                    <a:pt x="274" y="0"/>
                  </a:lnTo>
                  <a:lnTo>
                    <a:pt x="252" y="0"/>
                  </a:lnTo>
                  <a:lnTo>
                    <a:pt x="230" y="0"/>
                  </a:lnTo>
                  <a:lnTo>
                    <a:pt x="209" y="1"/>
                  </a:lnTo>
                  <a:lnTo>
                    <a:pt x="187" y="3"/>
                  </a:lnTo>
                  <a:lnTo>
                    <a:pt x="166" y="6"/>
                  </a:lnTo>
                  <a:lnTo>
                    <a:pt x="145" y="10"/>
                  </a:lnTo>
                  <a:lnTo>
                    <a:pt x="126" y="14"/>
                  </a:lnTo>
                  <a:lnTo>
                    <a:pt x="108" y="19"/>
                  </a:lnTo>
                  <a:lnTo>
                    <a:pt x="90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5" y="45"/>
                  </a:lnTo>
                  <a:lnTo>
                    <a:pt x="33" y="53"/>
                  </a:lnTo>
                  <a:lnTo>
                    <a:pt x="24" y="61"/>
                  </a:lnTo>
                  <a:lnTo>
                    <a:pt x="15" y="70"/>
                  </a:lnTo>
                  <a:lnTo>
                    <a:pt x="8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8" y="134"/>
                  </a:lnTo>
                  <a:lnTo>
                    <a:pt x="15" y="143"/>
                  </a:lnTo>
                  <a:lnTo>
                    <a:pt x="24" y="151"/>
                  </a:lnTo>
                  <a:lnTo>
                    <a:pt x="33" y="160"/>
                  </a:lnTo>
                  <a:lnTo>
                    <a:pt x="45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0" y="188"/>
                  </a:lnTo>
                  <a:lnTo>
                    <a:pt x="108" y="194"/>
                  </a:lnTo>
                  <a:lnTo>
                    <a:pt x="126" y="199"/>
                  </a:lnTo>
                  <a:lnTo>
                    <a:pt x="145" y="203"/>
                  </a:lnTo>
                  <a:lnTo>
                    <a:pt x="166" y="207"/>
                  </a:lnTo>
                  <a:lnTo>
                    <a:pt x="187" y="209"/>
                  </a:lnTo>
                  <a:lnTo>
                    <a:pt x="209" y="211"/>
                  </a:lnTo>
                  <a:lnTo>
                    <a:pt x="230" y="213"/>
                  </a:lnTo>
                  <a:lnTo>
                    <a:pt x="252" y="213"/>
                  </a:lnTo>
                  <a:lnTo>
                    <a:pt x="274" y="213"/>
                  </a:lnTo>
                  <a:lnTo>
                    <a:pt x="296" y="211"/>
                  </a:lnTo>
                  <a:lnTo>
                    <a:pt x="318" y="209"/>
                  </a:lnTo>
                  <a:lnTo>
                    <a:pt x="339" y="207"/>
                  </a:lnTo>
                  <a:lnTo>
                    <a:pt x="359" y="203"/>
                  </a:lnTo>
                  <a:lnTo>
                    <a:pt x="379" y="199"/>
                  </a:lnTo>
                  <a:lnTo>
                    <a:pt x="397" y="194"/>
                  </a:lnTo>
                  <a:lnTo>
                    <a:pt x="415" y="188"/>
                  </a:lnTo>
                  <a:lnTo>
                    <a:pt x="431" y="182"/>
                  </a:lnTo>
                  <a:lnTo>
                    <a:pt x="446" y="175"/>
                  </a:lnTo>
                  <a:lnTo>
                    <a:pt x="459" y="168"/>
                  </a:lnTo>
                  <a:lnTo>
                    <a:pt x="471" y="160"/>
                  </a:lnTo>
                  <a:lnTo>
                    <a:pt x="482" y="151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1" y="125"/>
                  </a:lnTo>
                  <a:lnTo>
                    <a:pt x="504" y="116"/>
                  </a:lnTo>
                  <a:lnTo>
                    <a:pt x="505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Freeform 8"/>
            <p:cNvSpPr>
              <a:spLocks/>
            </p:cNvSpPr>
            <p:nvPr/>
          </p:nvSpPr>
          <p:spPr bwMode="auto">
            <a:xfrm>
              <a:off x="2986" y="1117"/>
              <a:ext cx="507" cy="214"/>
            </a:xfrm>
            <a:custGeom>
              <a:avLst/>
              <a:gdLst>
                <a:gd name="T0" fmla="*/ 1 w 507"/>
                <a:gd name="T1" fmla="*/ 116 h 214"/>
                <a:gd name="T2" fmla="*/ 9 w 507"/>
                <a:gd name="T3" fmla="*/ 134 h 214"/>
                <a:gd name="T4" fmla="*/ 24 w 507"/>
                <a:gd name="T5" fmla="*/ 151 h 214"/>
                <a:gd name="T6" fmla="*/ 46 w 507"/>
                <a:gd name="T7" fmla="*/ 168 h 214"/>
                <a:gd name="T8" fmla="*/ 74 w 507"/>
                <a:gd name="T9" fmla="*/ 182 h 214"/>
                <a:gd name="T10" fmla="*/ 108 w 507"/>
                <a:gd name="T11" fmla="*/ 194 h 214"/>
                <a:gd name="T12" fmla="*/ 146 w 507"/>
                <a:gd name="T13" fmla="*/ 203 h 214"/>
                <a:gd name="T14" fmla="*/ 188 w 507"/>
                <a:gd name="T15" fmla="*/ 209 h 214"/>
                <a:gd name="T16" fmla="*/ 231 w 507"/>
                <a:gd name="T17" fmla="*/ 213 h 214"/>
                <a:gd name="T18" fmla="*/ 275 w 507"/>
                <a:gd name="T19" fmla="*/ 213 h 214"/>
                <a:gd name="T20" fmla="*/ 319 w 507"/>
                <a:gd name="T21" fmla="*/ 209 h 214"/>
                <a:gd name="T22" fmla="*/ 360 w 507"/>
                <a:gd name="T23" fmla="*/ 203 h 214"/>
                <a:gd name="T24" fmla="*/ 398 w 507"/>
                <a:gd name="T25" fmla="*/ 193 h 214"/>
                <a:gd name="T26" fmla="*/ 432 w 507"/>
                <a:gd name="T27" fmla="*/ 182 h 214"/>
                <a:gd name="T28" fmla="*/ 460 w 507"/>
                <a:gd name="T29" fmla="*/ 167 h 214"/>
                <a:gd name="T30" fmla="*/ 482 w 507"/>
                <a:gd name="T31" fmla="*/ 151 h 214"/>
                <a:gd name="T32" fmla="*/ 497 w 507"/>
                <a:gd name="T33" fmla="*/ 134 h 214"/>
                <a:gd name="T34" fmla="*/ 505 w 507"/>
                <a:gd name="T35" fmla="*/ 115 h 214"/>
                <a:gd name="T36" fmla="*/ 505 w 507"/>
                <a:gd name="T37" fmla="*/ 97 h 214"/>
                <a:gd name="T38" fmla="*/ 497 w 507"/>
                <a:gd name="T39" fmla="*/ 79 h 214"/>
                <a:gd name="T40" fmla="*/ 482 w 507"/>
                <a:gd name="T41" fmla="*/ 61 h 214"/>
                <a:gd name="T42" fmla="*/ 460 w 507"/>
                <a:gd name="T43" fmla="*/ 45 h 214"/>
                <a:gd name="T44" fmla="*/ 432 w 507"/>
                <a:gd name="T45" fmla="*/ 31 h 214"/>
                <a:gd name="T46" fmla="*/ 398 w 507"/>
                <a:gd name="T47" fmla="*/ 19 h 214"/>
                <a:gd name="T48" fmla="*/ 360 w 507"/>
                <a:gd name="T49" fmla="*/ 10 h 214"/>
                <a:gd name="T50" fmla="*/ 318 w 507"/>
                <a:gd name="T51" fmla="*/ 3 h 214"/>
                <a:gd name="T52" fmla="*/ 275 w 507"/>
                <a:gd name="T53" fmla="*/ 0 h 214"/>
                <a:gd name="T54" fmla="*/ 231 w 507"/>
                <a:gd name="T55" fmla="*/ 0 h 214"/>
                <a:gd name="T56" fmla="*/ 187 w 507"/>
                <a:gd name="T57" fmla="*/ 3 h 214"/>
                <a:gd name="T58" fmla="*/ 146 w 507"/>
                <a:gd name="T59" fmla="*/ 10 h 214"/>
                <a:gd name="T60" fmla="*/ 108 w 507"/>
                <a:gd name="T61" fmla="*/ 19 h 214"/>
                <a:gd name="T62" fmla="*/ 74 w 507"/>
                <a:gd name="T63" fmla="*/ 31 h 214"/>
                <a:gd name="T64" fmla="*/ 46 w 507"/>
                <a:gd name="T65" fmla="*/ 45 h 214"/>
                <a:gd name="T66" fmla="*/ 24 w 507"/>
                <a:gd name="T67" fmla="*/ 62 h 214"/>
                <a:gd name="T68" fmla="*/ 9 w 507"/>
                <a:gd name="T69" fmla="*/ 79 h 214"/>
                <a:gd name="T70" fmla="*/ 1 w 507"/>
                <a:gd name="T71" fmla="*/ 9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7" h="214">
                  <a:moveTo>
                    <a:pt x="0" y="107"/>
                  </a:moveTo>
                  <a:lnTo>
                    <a:pt x="1" y="116"/>
                  </a:lnTo>
                  <a:lnTo>
                    <a:pt x="4" y="125"/>
                  </a:lnTo>
                  <a:lnTo>
                    <a:pt x="9" y="134"/>
                  </a:lnTo>
                  <a:lnTo>
                    <a:pt x="16" y="143"/>
                  </a:lnTo>
                  <a:lnTo>
                    <a:pt x="24" y="151"/>
                  </a:lnTo>
                  <a:lnTo>
                    <a:pt x="34" y="160"/>
                  </a:lnTo>
                  <a:lnTo>
                    <a:pt x="46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1" y="188"/>
                  </a:lnTo>
                  <a:lnTo>
                    <a:pt x="108" y="194"/>
                  </a:lnTo>
                  <a:lnTo>
                    <a:pt x="127" y="199"/>
                  </a:lnTo>
                  <a:lnTo>
                    <a:pt x="146" y="203"/>
                  </a:lnTo>
                  <a:lnTo>
                    <a:pt x="166" y="207"/>
                  </a:lnTo>
                  <a:lnTo>
                    <a:pt x="188" y="209"/>
                  </a:lnTo>
                  <a:lnTo>
                    <a:pt x="209" y="211"/>
                  </a:lnTo>
                  <a:lnTo>
                    <a:pt x="231" y="213"/>
                  </a:lnTo>
                  <a:lnTo>
                    <a:pt x="253" y="213"/>
                  </a:lnTo>
                  <a:lnTo>
                    <a:pt x="275" y="213"/>
                  </a:lnTo>
                  <a:lnTo>
                    <a:pt x="297" y="211"/>
                  </a:lnTo>
                  <a:lnTo>
                    <a:pt x="319" y="209"/>
                  </a:lnTo>
                  <a:lnTo>
                    <a:pt x="340" y="207"/>
                  </a:lnTo>
                  <a:lnTo>
                    <a:pt x="360" y="203"/>
                  </a:lnTo>
                  <a:lnTo>
                    <a:pt x="379" y="199"/>
                  </a:lnTo>
                  <a:lnTo>
                    <a:pt x="398" y="193"/>
                  </a:lnTo>
                  <a:lnTo>
                    <a:pt x="416" y="188"/>
                  </a:lnTo>
                  <a:lnTo>
                    <a:pt x="432" y="182"/>
                  </a:lnTo>
                  <a:lnTo>
                    <a:pt x="446" y="175"/>
                  </a:lnTo>
                  <a:lnTo>
                    <a:pt x="460" y="167"/>
                  </a:lnTo>
                  <a:lnTo>
                    <a:pt x="472" y="160"/>
                  </a:lnTo>
                  <a:lnTo>
                    <a:pt x="482" y="151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2" y="125"/>
                  </a:lnTo>
                  <a:lnTo>
                    <a:pt x="505" y="115"/>
                  </a:lnTo>
                  <a:lnTo>
                    <a:pt x="506" y="107"/>
                  </a:lnTo>
                  <a:lnTo>
                    <a:pt x="505" y="97"/>
                  </a:lnTo>
                  <a:lnTo>
                    <a:pt x="502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1"/>
                  </a:lnTo>
                  <a:lnTo>
                    <a:pt x="472" y="53"/>
                  </a:lnTo>
                  <a:lnTo>
                    <a:pt x="460" y="45"/>
                  </a:lnTo>
                  <a:lnTo>
                    <a:pt x="446" y="38"/>
                  </a:lnTo>
                  <a:lnTo>
                    <a:pt x="432" y="31"/>
                  </a:lnTo>
                  <a:lnTo>
                    <a:pt x="415" y="25"/>
                  </a:lnTo>
                  <a:lnTo>
                    <a:pt x="398" y="19"/>
                  </a:lnTo>
                  <a:lnTo>
                    <a:pt x="379" y="14"/>
                  </a:lnTo>
                  <a:lnTo>
                    <a:pt x="360" y="10"/>
                  </a:lnTo>
                  <a:lnTo>
                    <a:pt x="340" y="6"/>
                  </a:lnTo>
                  <a:lnTo>
                    <a:pt x="318" y="3"/>
                  </a:lnTo>
                  <a:lnTo>
                    <a:pt x="297" y="1"/>
                  </a:lnTo>
                  <a:lnTo>
                    <a:pt x="275" y="0"/>
                  </a:lnTo>
                  <a:lnTo>
                    <a:pt x="253" y="0"/>
                  </a:lnTo>
                  <a:lnTo>
                    <a:pt x="231" y="0"/>
                  </a:lnTo>
                  <a:lnTo>
                    <a:pt x="209" y="1"/>
                  </a:lnTo>
                  <a:lnTo>
                    <a:pt x="187" y="3"/>
                  </a:lnTo>
                  <a:lnTo>
                    <a:pt x="166" y="6"/>
                  </a:lnTo>
                  <a:lnTo>
                    <a:pt x="146" y="10"/>
                  </a:lnTo>
                  <a:lnTo>
                    <a:pt x="127" y="14"/>
                  </a:lnTo>
                  <a:lnTo>
                    <a:pt x="108" y="19"/>
                  </a:lnTo>
                  <a:lnTo>
                    <a:pt x="90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6" y="45"/>
                  </a:lnTo>
                  <a:lnTo>
                    <a:pt x="34" y="53"/>
                  </a:lnTo>
                  <a:lnTo>
                    <a:pt x="24" y="62"/>
                  </a:lnTo>
                  <a:lnTo>
                    <a:pt x="16" y="70"/>
                  </a:lnTo>
                  <a:lnTo>
                    <a:pt x="9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Freeform 9"/>
            <p:cNvSpPr>
              <a:spLocks/>
            </p:cNvSpPr>
            <p:nvPr/>
          </p:nvSpPr>
          <p:spPr bwMode="auto">
            <a:xfrm>
              <a:off x="2417" y="1461"/>
              <a:ext cx="742" cy="201"/>
            </a:xfrm>
            <a:custGeom>
              <a:avLst/>
              <a:gdLst>
                <a:gd name="T0" fmla="*/ 741 w 742"/>
                <a:gd name="T1" fmla="*/ 200 h 201"/>
                <a:gd name="T2" fmla="*/ 741 w 742"/>
                <a:gd name="T3" fmla="*/ 0 h 201"/>
                <a:gd name="T4" fmla="*/ 0 w 742"/>
                <a:gd name="T5" fmla="*/ 0 h 201"/>
                <a:gd name="T6" fmla="*/ 0 w 742"/>
                <a:gd name="T7" fmla="*/ 200 h 201"/>
                <a:gd name="T8" fmla="*/ 741 w 742"/>
                <a:gd name="T9" fmla="*/ 20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2" h="201">
                  <a:moveTo>
                    <a:pt x="741" y="200"/>
                  </a:moveTo>
                  <a:lnTo>
                    <a:pt x="741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741" y="20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2619" y="931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>
              <a:off x="2393" y="1459"/>
              <a:ext cx="79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2177" y="1095"/>
              <a:ext cx="3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ssn</a:t>
              </a:r>
            </a:p>
          </p:txBody>
        </p:sp>
        <p:sp>
          <p:nvSpPr>
            <p:cNvPr id="25613" name="Rectangle 13"/>
            <p:cNvSpPr>
              <a:spLocks noChangeArrowheads="1"/>
            </p:cNvSpPr>
            <p:nvPr/>
          </p:nvSpPr>
          <p:spPr bwMode="auto">
            <a:xfrm>
              <a:off x="3131" y="1100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lot</a:t>
              </a:r>
            </a:p>
          </p:txBody>
        </p:sp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 flipH="1">
              <a:off x="3164" y="1565"/>
              <a:ext cx="24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2298" y="1338"/>
              <a:ext cx="338" cy="11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 flipH="1">
              <a:off x="2780" y="1132"/>
              <a:ext cx="48" cy="3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 flipH="1">
              <a:off x="3010" y="1338"/>
              <a:ext cx="220" cy="11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9" name="Freeform 19"/>
          <p:cNvSpPr>
            <a:spLocks/>
          </p:cNvSpPr>
          <p:nvPr/>
        </p:nvSpPr>
        <p:spPr bwMode="auto">
          <a:xfrm>
            <a:off x="6892926" y="2190751"/>
            <a:ext cx="1566863" cy="569913"/>
          </a:xfrm>
          <a:custGeom>
            <a:avLst/>
            <a:gdLst>
              <a:gd name="T0" fmla="*/ 0 w 987"/>
              <a:gd name="T1" fmla="*/ 179 h 359"/>
              <a:gd name="T2" fmla="*/ 487 w 987"/>
              <a:gd name="T3" fmla="*/ 0 h 359"/>
              <a:gd name="T4" fmla="*/ 986 w 987"/>
              <a:gd name="T5" fmla="*/ 185 h 359"/>
              <a:gd name="T6" fmla="*/ 487 w 987"/>
              <a:gd name="T7" fmla="*/ 358 h 359"/>
              <a:gd name="T8" fmla="*/ 0 w 987"/>
              <a:gd name="T9" fmla="*/ 17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7" h="359">
                <a:moveTo>
                  <a:pt x="0" y="179"/>
                </a:moveTo>
                <a:lnTo>
                  <a:pt x="487" y="0"/>
                </a:lnTo>
                <a:lnTo>
                  <a:pt x="986" y="185"/>
                </a:lnTo>
                <a:lnTo>
                  <a:pt x="487" y="358"/>
                </a:lnTo>
                <a:lnTo>
                  <a:pt x="0" y="17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7038975" y="2312989"/>
            <a:ext cx="12080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Works_In4</a:t>
            </a:r>
          </a:p>
        </p:txBody>
      </p:sp>
      <p:sp>
        <p:nvSpPr>
          <p:cNvPr id="25621" name="Freeform 21"/>
          <p:cNvSpPr>
            <a:spLocks/>
          </p:cNvSpPr>
          <p:nvPr/>
        </p:nvSpPr>
        <p:spPr bwMode="auto">
          <a:xfrm>
            <a:off x="6818313" y="1336676"/>
            <a:ext cx="804862" cy="339725"/>
          </a:xfrm>
          <a:custGeom>
            <a:avLst/>
            <a:gdLst>
              <a:gd name="T0" fmla="*/ 1 w 507"/>
              <a:gd name="T1" fmla="*/ 116 h 214"/>
              <a:gd name="T2" fmla="*/ 9 w 507"/>
              <a:gd name="T3" fmla="*/ 134 h 214"/>
              <a:gd name="T4" fmla="*/ 24 w 507"/>
              <a:gd name="T5" fmla="*/ 151 h 214"/>
              <a:gd name="T6" fmla="*/ 46 w 507"/>
              <a:gd name="T7" fmla="*/ 167 h 214"/>
              <a:gd name="T8" fmla="*/ 75 w 507"/>
              <a:gd name="T9" fmla="*/ 182 h 214"/>
              <a:gd name="T10" fmla="*/ 108 w 507"/>
              <a:gd name="T11" fmla="*/ 194 h 214"/>
              <a:gd name="T12" fmla="*/ 146 w 507"/>
              <a:gd name="T13" fmla="*/ 203 h 214"/>
              <a:gd name="T14" fmla="*/ 187 w 507"/>
              <a:gd name="T15" fmla="*/ 209 h 214"/>
              <a:gd name="T16" fmla="*/ 231 w 507"/>
              <a:gd name="T17" fmla="*/ 212 h 214"/>
              <a:gd name="T18" fmla="*/ 275 w 507"/>
              <a:gd name="T19" fmla="*/ 212 h 214"/>
              <a:gd name="T20" fmla="*/ 318 w 507"/>
              <a:gd name="T21" fmla="*/ 209 h 214"/>
              <a:gd name="T22" fmla="*/ 360 w 507"/>
              <a:gd name="T23" fmla="*/ 202 h 214"/>
              <a:gd name="T24" fmla="*/ 398 w 507"/>
              <a:gd name="T25" fmla="*/ 194 h 214"/>
              <a:gd name="T26" fmla="*/ 432 w 507"/>
              <a:gd name="T27" fmla="*/ 181 h 214"/>
              <a:gd name="T28" fmla="*/ 460 w 507"/>
              <a:gd name="T29" fmla="*/ 167 h 214"/>
              <a:gd name="T30" fmla="*/ 482 w 507"/>
              <a:gd name="T31" fmla="*/ 151 h 214"/>
              <a:gd name="T32" fmla="*/ 497 w 507"/>
              <a:gd name="T33" fmla="*/ 133 h 214"/>
              <a:gd name="T34" fmla="*/ 505 w 507"/>
              <a:gd name="T35" fmla="*/ 115 h 214"/>
              <a:gd name="T36" fmla="*/ 505 w 507"/>
              <a:gd name="T37" fmla="*/ 97 h 214"/>
              <a:gd name="T38" fmla="*/ 497 w 507"/>
              <a:gd name="T39" fmla="*/ 79 h 214"/>
              <a:gd name="T40" fmla="*/ 482 w 507"/>
              <a:gd name="T41" fmla="*/ 61 h 214"/>
              <a:gd name="T42" fmla="*/ 460 w 507"/>
              <a:gd name="T43" fmla="*/ 45 h 214"/>
              <a:gd name="T44" fmla="*/ 432 w 507"/>
              <a:gd name="T45" fmla="*/ 31 h 214"/>
              <a:gd name="T46" fmla="*/ 398 w 507"/>
              <a:gd name="T47" fmla="*/ 19 h 214"/>
              <a:gd name="T48" fmla="*/ 360 w 507"/>
              <a:gd name="T49" fmla="*/ 10 h 214"/>
              <a:gd name="T50" fmla="*/ 318 w 507"/>
              <a:gd name="T51" fmla="*/ 3 h 214"/>
              <a:gd name="T52" fmla="*/ 275 w 507"/>
              <a:gd name="T53" fmla="*/ 0 h 214"/>
              <a:gd name="T54" fmla="*/ 231 w 507"/>
              <a:gd name="T55" fmla="*/ 0 h 214"/>
              <a:gd name="T56" fmla="*/ 187 w 507"/>
              <a:gd name="T57" fmla="*/ 3 h 214"/>
              <a:gd name="T58" fmla="*/ 146 w 507"/>
              <a:gd name="T59" fmla="*/ 10 h 214"/>
              <a:gd name="T60" fmla="*/ 108 w 507"/>
              <a:gd name="T61" fmla="*/ 19 h 214"/>
              <a:gd name="T62" fmla="*/ 75 w 507"/>
              <a:gd name="T63" fmla="*/ 31 h 214"/>
              <a:gd name="T64" fmla="*/ 46 w 507"/>
              <a:gd name="T65" fmla="*/ 45 h 214"/>
              <a:gd name="T66" fmla="*/ 24 w 507"/>
              <a:gd name="T67" fmla="*/ 61 h 214"/>
              <a:gd name="T68" fmla="*/ 9 w 507"/>
              <a:gd name="T69" fmla="*/ 79 h 214"/>
              <a:gd name="T70" fmla="*/ 1 w 507"/>
              <a:gd name="T71" fmla="*/ 97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7" h="214">
                <a:moveTo>
                  <a:pt x="0" y="106"/>
                </a:moveTo>
                <a:lnTo>
                  <a:pt x="1" y="116"/>
                </a:lnTo>
                <a:lnTo>
                  <a:pt x="4" y="124"/>
                </a:lnTo>
                <a:lnTo>
                  <a:pt x="9" y="134"/>
                </a:lnTo>
                <a:lnTo>
                  <a:pt x="15" y="143"/>
                </a:lnTo>
                <a:lnTo>
                  <a:pt x="24" y="151"/>
                </a:lnTo>
                <a:lnTo>
                  <a:pt x="34" y="160"/>
                </a:lnTo>
                <a:lnTo>
                  <a:pt x="46" y="167"/>
                </a:lnTo>
                <a:lnTo>
                  <a:pt x="60" y="175"/>
                </a:lnTo>
                <a:lnTo>
                  <a:pt x="75" y="182"/>
                </a:lnTo>
                <a:lnTo>
                  <a:pt x="90" y="188"/>
                </a:lnTo>
                <a:lnTo>
                  <a:pt x="108" y="194"/>
                </a:lnTo>
                <a:lnTo>
                  <a:pt x="127" y="199"/>
                </a:lnTo>
                <a:lnTo>
                  <a:pt x="146" y="203"/>
                </a:lnTo>
                <a:lnTo>
                  <a:pt x="167" y="206"/>
                </a:lnTo>
                <a:lnTo>
                  <a:pt x="187" y="209"/>
                </a:lnTo>
                <a:lnTo>
                  <a:pt x="209" y="211"/>
                </a:lnTo>
                <a:lnTo>
                  <a:pt x="231" y="212"/>
                </a:lnTo>
                <a:lnTo>
                  <a:pt x="253" y="213"/>
                </a:lnTo>
                <a:lnTo>
                  <a:pt x="275" y="212"/>
                </a:lnTo>
                <a:lnTo>
                  <a:pt x="297" y="211"/>
                </a:lnTo>
                <a:lnTo>
                  <a:pt x="318" y="209"/>
                </a:lnTo>
                <a:lnTo>
                  <a:pt x="340" y="206"/>
                </a:lnTo>
                <a:lnTo>
                  <a:pt x="360" y="202"/>
                </a:lnTo>
                <a:lnTo>
                  <a:pt x="379" y="199"/>
                </a:lnTo>
                <a:lnTo>
                  <a:pt x="398" y="194"/>
                </a:lnTo>
                <a:lnTo>
                  <a:pt x="415" y="188"/>
                </a:lnTo>
                <a:lnTo>
                  <a:pt x="432" y="181"/>
                </a:lnTo>
                <a:lnTo>
                  <a:pt x="447" y="174"/>
                </a:lnTo>
                <a:lnTo>
                  <a:pt x="460" y="167"/>
                </a:lnTo>
                <a:lnTo>
                  <a:pt x="472" y="160"/>
                </a:lnTo>
                <a:lnTo>
                  <a:pt x="482" y="151"/>
                </a:lnTo>
                <a:lnTo>
                  <a:pt x="490" y="142"/>
                </a:lnTo>
                <a:lnTo>
                  <a:pt x="497" y="133"/>
                </a:lnTo>
                <a:lnTo>
                  <a:pt x="502" y="124"/>
                </a:lnTo>
                <a:lnTo>
                  <a:pt x="505" y="115"/>
                </a:lnTo>
                <a:lnTo>
                  <a:pt x="506" y="106"/>
                </a:lnTo>
                <a:lnTo>
                  <a:pt x="505" y="97"/>
                </a:lnTo>
                <a:lnTo>
                  <a:pt x="502" y="87"/>
                </a:lnTo>
                <a:lnTo>
                  <a:pt x="497" y="79"/>
                </a:lnTo>
                <a:lnTo>
                  <a:pt x="490" y="70"/>
                </a:lnTo>
                <a:lnTo>
                  <a:pt x="482" y="61"/>
                </a:lnTo>
                <a:lnTo>
                  <a:pt x="472" y="53"/>
                </a:lnTo>
                <a:lnTo>
                  <a:pt x="460" y="45"/>
                </a:lnTo>
                <a:lnTo>
                  <a:pt x="447" y="38"/>
                </a:lnTo>
                <a:lnTo>
                  <a:pt x="432" y="31"/>
                </a:lnTo>
                <a:lnTo>
                  <a:pt x="415" y="24"/>
                </a:lnTo>
                <a:lnTo>
                  <a:pt x="398" y="19"/>
                </a:lnTo>
                <a:lnTo>
                  <a:pt x="379" y="14"/>
                </a:lnTo>
                <a:lnTo>
                  <a:pt x="360" y="10"/>
                </a:lnTo>
                <a:lnTo>
                  <a:pt x="340" y="6"/>
                </a:lnTo>
                <a:lnTo>
                  <a:pt x="318" y="3"/>
                </a:lnTo>
                <a:lnTo>
                  <a:pt x="297" y="1"/>
                </a:lnTo>
                <a:lnTo>
                  <a:pt x="275" y="0"/>
                </a:lnTo>
                <a:lnTo>
                  <a:pt x="253" y="0"/>
                </a:lnTo>
                <a:lnTo>
                  <a:pt x="231" y="0"/>
                </a:lnTo>
                <a:lnTo>
                  <a:pt x="209" y="1"/>
                </a:lnTo>
                <a:lnTo>
                  <a:pt x="187" y="3"/>
                </a:lnTo>
                <a:lnTo>
                  <a:pt x="167" y="6"/>
                </a:lnTo>
                <a:lnTo>
                  <a:pt x="146" y="10"/>
                </a:lnTo>
                <a:lnTo>
                  <a:pt x="127" y="14"/>
                </a:lnTo>
                <a:lnTo>
                  <a:pt x="108" y="19"/>
                </a:lnTo>
                <a:lnTo>
                  <a:pt x="90" y="25"/>
                </a:lnTo>
                <a:lnTo>
                  <a:pt x="75" y="31"/>
                </a:lnTo>
                <a:lnTo>
                  <a:pt x="60" y="38"/>
                </a:lnTo>
                <a:lnTo>
                  <a:pt x="46" y="45"/>
                </a:lnTo>
                <a:lnTo>
                  <a:pt x="34" y="53"/>
                </a:lnTo>
                <a:lnTo>
                  <a:pt x="24" y="61"/>
                </a:lnTo>
                <a:lnTo>
                  <a:pt x="15" y="70"/>
                </a:lnTo>
                <a:lnTo>
                  <a:pt x="9" y="79"/>
                </a:lnTo>
                <a:lnTo>
                  <a:pt x="4" y="87"/>
                </a:lnTo>
                <a:lnTo>
                  <a:pt x="1" y="97"/>
                </a:lnTo>
                <a:lnTo>
                  <a:pt x="0" y="10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Freeform 22"/>
          <p:cNvSpPr>
            <a:spLocks/>
          </p:cNvSpPr>
          <p:nvPr/>
        </p:nvSpPr>
        <p:spPr bwMode="auto">
          <a:xfrm>
            <a:off x="7721601" y="1336676"/>
            <a:ext cx="803275" cy="339725"/>
          </a:xfrm>
          <a:custGeom>
            <a:avLst/>
            <a:gdLst>
              <a:gd name="T0" fmla="*/ 1 w 506"/>
              <a:gd name="T1" fmla="*/ 116 h 214"/>
              <a:gd name="T2" fmla="*/ 8 w 506"/>
              <a:gd name="T3" fmla="*/ 134 h 214"/>
              <a:gd name="T4" fmla="*/ 23 w 506"/>
              <a:gd name="T5" fmla="*/ 151 h 214"/>
              <a:gd name="T6" fmla="*/ 46 w 506"/>
              <a:gd name="T7" fmla="*/ 167 h 214"/>
              <a:gd name="T8" fmla="*/ 74 w 506"/>
              <a:gd name="T9" fmla="*/ 182 h 214"/>
              <a:gd name="T10" fmla="*/ 108 w 506"/>
              <a:gd name="T11" fmla="*/ 194 h 214"/>
              <a:gd name="T12" fmla="*/ 146 w 506"/>
              <a:gd name="T13" fmla="*/ 203 h 214"/>
              <a:gd name="T14" fmla="*/ 187 w 506"/>
              <a:gd name="T15" fmla="*/ 209 h 214"/>
              <a:gd name="T16" fmla="*/ 231 w 506"/>
              <a:gd name="T17" fmla="*/ 212 h 214"/>
              <a:gd name="T18" fmla="*/ 275 w 506"/>
              <a:gd name="T19" fmla="*/ 212 h 214"/>
              <a:gd name="T20" fmla="*/ 318 w 506"/>
              <a:gd name="T21" fmla="*/ 209 h 214"/>
              <a:gd name="T22" fmla="*/ 360 w 506"/>
              <a:gd name="T23" fmla="*/ 202 h 214"/>
              <a:gd name="T24" fmla="*/ 397 w 506"/>
              <a:gd name="T25" fmla="*/ 194 h 214"/>
              <a:gd name="T26" fmla="*/ 431 w 506"/>
              <a:gd name="T27" fmla="*/ 181 h 214"/>
              <a:gd name="T28" fmla="*/ 460 w 506"/>
              <a:gd name="T29" fmla="*/ 167 h 214"/>
              <a:gd name="T30" fmla="*/ 481 w 506"/>
              <a:gd name="T31" fmla="*/ 151 h 214"/>
              <a:gd name="T32" fmla="*/ 497 w 506"/>
              <a:gd name="T33" fmla="*/ 133 h 214"/>
              <a:gd name="T34" fmla="*/ 504 w 506"/>
              <a:gd name="T35" fmla="*/ 115 h 214"/>
              <a:gd name="T36" fmla="*/ 504 w 506"/>
              <a:gd name="T37" fmla="*/ 97 h 214"/>
              <a:gd name="T38" fmla="*/ 497 w 506"/>
              <a:gd name="T39" fmla="*/ 79 h 214"/>
              <a:gd name="T40" fmla="*/ 481 w 506"/>
              <a:gd name="T41" fmla="*/ 61 h 214"/>
              <a:gd name="T42" fmla="*/ 460 w 506"/>
              <a:gd name="T43" fmla="*/ 45 h 214"/>
              <a:gd name="T44" fmla="*/ 431 w 506"/>
              <a:gd name="T45" fmla="*/ 31 h 214"/>
              <a:gd name="T46" fmla="*/ 397 w 506"/>
              <a:gd name="T47" fmla="*/ 19 h 214"/>
              <a:gd name="T48" fmla="*/ 359 w 506"/>
              <a:gd name="T49" fmla="*/ 10 h 214"/>
              <a:gd name="T50" fmla="*/ 318 w 506"/>
              <a:gd name="T51" fmla="*/ 3 h 214"/>
              <a:gd name="T52" fmla="*/ 275 w 506"/>
              <a:gd name="T53" fmla="*/ 0 h 214"/>
              <a:gd name="T54" fmla="*/ 231 w 506"/>
              <a:gd name="T55" fmla="*/ 0 h 214"/>
              <a:gd name="T56" fmla="*/ 187 w 506"/>
              <a:gd name="T57" fmla="*/ 3 h 214"/>
              <a:gd name="T58" fmla="*/ 146 w 506"/>
              <a:gd name="T59" fmla="*/ 10 h 214"/>
              <a:gd name="T60" fmla="*/ 107 w 506"/>
              <a:gd name="T61" fmla="*/ 19 h 214"/>
              <a:gd name="T62" fmla="*/ 74 w 506"/>
              <a:gd name="T63" fmla="*/ 31 h 214"/>
              <a:gd name="T64" fmla="*/ 46 w 506"/>
              <a:gd name="T65" fmla="*/ 45 h 214"/>
              <a:gd name="T66" fmla="*/ 23 w 506"/>
              <a:gd name="T67" fmla="*/ 61 h 214"/>
              <a:gd name="T68" fmla="*/ 8 w 506"/>
              <a:gd name="T69" fmla="*/ 79 h 214"/>
              <a:gd name="T70" fmla="*/ 1 w 506"/>
              <a:gd name="T71" fmla="*/ 97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6" h="214">
                <a:moveTo>
                  <a:pt x="0" y="106"/>
                </a:moveTo>
                <a:lnTo>
                  <a:pt x="1" y="116"/>
                </a:lnTo>
                <a:lnTo>
                  <a:pt x="4" y="124"/>
                </a:lnTo>
                <a:lnTo>
                  <a:pt x="8" y="134"/>
                </a:lnTo>
                <a:lnTo>
                  <a:pt x="15" y="143"/>
                </a:lnTo>
                <a:lnTo>
                  <a:pt x="23" y="151"/>
                </a:lnTo>
                <a:lnTo>
                  <a:pt x="34" y="160"/>
                </a:lnTo>
                <a:lnTo>
                  <a:pt x="46" y="167"/>
                </a:lnTo>
                <a:lnTo>
                  <a:pt x="59" y="175"/>
                </a:lnTo>
                <a:lnTo>
                  <a:pt x="74" y="182"/>
                </a:lnTo>
                <a:lnTo>
                  <a:pt x="90" y="188"/>
                </a:lnTo>
                <a:lnTo>
                  <a:pt x="108" y="194"/>
                </a:lnTo>
                <a:lnTo>
                  <a:pt x="126" y="199"/>
                </a:lnTo>
                <a:lnTo>
                  <a:pt x="146" y="203"/>
                </a:lnTo>
                <a:lnTo>
                  <a:pt x="166" y="206"/>
                </a:lnTo>
                <a:lnTo>
                  <a:pt x="187" y="209"/>
                </a:lnTo>
                <a:lnTo>
                  <a:pt x="209" y="211"/>
                </a:lnTo>
                <a:lnTo>
                  <a:pt x="231" y="212"/>
                </a:lnTo>
                <a:lnTo>
                  <a:pt x="253" y="213"/>
                </a:lnTo>
                <a:lnTo>
                  <a:pt x="275" y="212"/>
                </a:lnTo>
                <a:lnTo>
                  <a:pt x="296" y="211"/>
                </a:lnTo>
                <a:lnTo>
                  <a:pt x="318" y="209"/>
                </a:lnTo>
                <a:lnTo>
                  <a:pt x="339" y="206"/>
                </a:lnTo>
                <a:lnTo>
                  <a:pt x="360" y="202"/>
                </a:lnTo>
                <a:lnTo>
                  <a:pt x="379" y="199"/>
                </a:lnTo>
                <a:lnTo>
                  <a:pt x="397" y="194"/>
                </a:lnTo>
                <a:lnTo>
                  <a:pt x="415" y="188"/>
                </a:lnTo>
                <a:lnTo>
                  <a:pt x="431" y="181"/>
                </a:lnTo>
                <a:lnTo>
                  <a:pt x="446" y="174"/>
                </a:lnTo>
                <a:lnTo>
                  <a:pt x="460" y="167"/>
                </a:lnTo>
                <a:lnTo>
                  <a:pt x="472" y="160"/>
                </a:lnTo>
                <a:lnTo>
                  <a:pt x="481" y="151"/>
                </a:lnTo>
                <a:lnTo>
                  <a:pt x="490" y="142"/>
                </a:lnTo>
                <a:lnTo>
                  <a:pt x="497" y="133"/>
                </a:lnTo>
                <a:lnTo>
                  <a:pt x="501" y="124"/>
                </a:lnTo>
                <a:lnTo>
                  <a:pt x="504" y="115"/>
                </a:lnTo>
                <a:lnTo>
                  <a:pt x="505" y="106"/>
                </a:lnTo>
                <a:lnTo>
                  <a:pt x="504" y="97"/>
                </a:lnTo>
                <a:lnTo>
                  <a:pt x="501" y="87"/>
                </a:lnTo>
                <a:lnTo>
                  <a:pt x="497" y="79"/>
                </a:lnTo>
                <a:lnTo>
                  <a:pt x="490" y="70"/>
                </a:lnTo>
                <a:lnTo>
                  <a:pt x="481" y="61"/>
                </a:lnTo>
                <a:lnTo>
                  <a:pt x="472" y="53"/>
                </a:lnTo>
                <a:lnTo>
                  <a:pt x="460" y="45"/>
                </a:lnTo>
                <a:lnTo>
                  <a:pt x="446" y="38"/>
                </a:lnTo>
                <a:lnTo>
                  <a:pt x="431" y="31"/>
                </a:lnTo>
                <a:lnTo>
                  <a:pt x="415" y="24"/>
                </a:lnTo>
                <a:lnTo>
                  <a:pt x="397" y="19"/>
                </a:lnTo>
                <a:lnTo>
                  <a:pt x="379" y="14"/>
                </a:lnTo>
                <a:lnTo>
                  <a:pt x="359" y="10"/>
                </a:lnTo>
                <a:lnTo>
                  <a:pt x="339" y="6"/>
                </a:lnTo>
                <a:lnTo>
                  <a:pt x="318" y="3"/>
                </a:lnTo>
                <a:lnTo>
                  <a:pt x="296" y="1"/>
                </a:lnTo>
                <a:lnTo>
                  <a:pt x="275" y="0"/>
                </a:lnTo>
                <a:lnTo>
                  <a:pt x="253" y="0"/>
                </a:lnTo>
                <a:lnTo>
                  <a:pt x="231" y="0"/>
                </a:lnTo>
                <a:lnTo>
                  <a:pt x="209" y="1"/>
                </a:lnTo>
                <a:lnTo>
                  <a:pt x="187" y="3"/>
                </a:lnTo>
                <a:lnTo>
                  <a:pt x="166" y="6"/>
                </a:lnTo>
                <a:lnTo>
                  <a:pt x="146" y="10"/>
                </a:lnTo>
                <a:lnTo>
                  <a:pt x="126" y="14"/>
                </a:lnTo>
                <a:lnTo>
                  <a:pt x="107" y="19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6" y="45"/>
                </a:lnTo>
                <a:lnTo>
                  <a:pt x="34" y="53"/>
                </a:lnTo>
                <a:lnTo>
                  <a:pt x="23" y="61"/>
                </a:lnTo>
                <a:lnTo>
                  <a:pt x="15" y="70"/>
                </a:lnTo>
                <a:lnTo>
                  <a:pt x="8" y="79"/>
                </a:lnTo>
                <a:lnTo>
                  <a:pt x="4" y="87"/>
                </a:lnTo>
                <a:lnTo>
                  <a:pt x="1" y="97"/>
                </a:lnTo>
                <a:lnTo>
                  <a:pt x="0" y="10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6923088" y="1308101"/>
            <a:ext cx="63960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7959726" y="1287464"/>
            <a:ext cx="37670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to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flipH="1">
            <a:off x="7948613" y="1698625"/>
            <a:ext cx="74612" cy="611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6" name="Freeform 26"/>
          <p:cNvSpPr>
            <a:spLocks/>
          </p:cNvSpPr>
          <p:nvPr/>
        </p:nvSpPr>
        <p:spPr bwMode="auto">
          <a:xfrm>
            <a:off x="9702801" y="1782764"/>
            <a:ext cx="803275" cy="339725"/>
          </a:xfrm>
          <a:custGeom>
            <a:avLst/>
            <a:gdLst>
              <a:gd name="T0" fmla="*/ 1 w 506"/>
              <a:gd name="T1" fmla="*/ 116 h 214"/>
              <a:gd name="T2" fmla="*/ 8 w 506"/>
              <a:gd name="T3" fmla="*/ 134 h 214"/>
              <a:gd name="T4" fmla="*/ 24 w 506"/>
              <a:gd name="T5" fmla="*/ 152 h 214"/>
              <a:gd name="T6" fmla="*/ 45 w 506"/>
              <a:gd name="T7" fmla="*/ 168 h 214"/>
              <a:gd name="T8" fmla="*/ 74 w 506"/>
              <a:gd name="T9" fmla="*/ 182 h 214"/>
              <a:gd name="T10" fmla="*/ 108 w 506"/>
              <a:gd name="T11" fmla="*/ 194 h 214"/>
              <a:gd name="T12" fmla="*/ 145 w 506"/>
              <a:gd name="T13" fmla="*/ 203 h 214"/>
              <a:gd name="T14" fmla="*/ 187 w 506"/>
              <a:gd name="T15" fmla="*/ 210 h 214"/>
              <a:gd name="T16" fmla="*/ 231 w 506"/>
              <a:gd name="T17" fmla="*/ 213 h 214"/>
              <a:gd name="T18" fmla="*/ 274 w 506"/>
              <a:gd name="T19" fmla="*/ 213 h 214"/>
              <a:gd name="T20" fmla="*/ 318 w 506"/>
              <a:gd name="T21" fmla="*/ 210 h 214"/>
              <a:gd name="T22" fmla="*/ 359 w 506"/>
              <a:gd name="T23" fmla="*/ 203 h 214"/>
              <a:gd name="T24" fmla="*/ 397 w 506"/>
              <a:gd name="T25" fmla="*/ 194 h 214"/>
              <a:gd name="T26" fmla="*/ 431 w 506"/>
              <a:gd name="T27" fmla="*/ 182 h 214"/>
              <a:gd name="T28" fmla="*/ 459 w 506"/>
              <a:gd name="T29" fmla="*/ 168 h 214"/>
              <a:gd name="T30" fmla="*/ 481 w 506"/>
              <a:gd name="T31" fmla="*/ 151 h 214"/>
              <a:gd name="T32" fmla="*/ 497 w 506"/>
              <a:gd name="T33" fmla="*/ 134 h 214"/>
              <a:gd name="T34" fmla="*/ 504 w 506"/>
              <a:gd name="T35" fmla="*/ 116 h 214"/>
              <a:gd name="T36" fmla="*/ 504 w 506"/>
              <a:gd name="T37" fmla="*/ 97 h 214"/>
              <a:gd name="T38" fmla="*/ 497 w 506"/>
              <a:gd name="T39" fmla="*/ 79 h 214"/>
              <a:gd name="T40" fmla="*/ 481 w 506"/>
              <a:gd name="T41" fmla="*/ 62 h 214"/>
              <a:gd name="T42" fmla="*/ 459 w 506"/>
              <a:gd name="T43" fmla="*/ 45 h 214"/>
              <a:gd name="T44" fmla="*/ 431 w 506"/>
              <a:gd name="T45" fmla="*/ 31 h 214"/>
              <a:gd name="T46" fmla="*/ 397 w 506"/>
              <a:gd name="T47" fmla="*/ 19 h 214"/>
              <a:gd name="T48" fmla="*/ 359 w 506"/>
              <a:gd name="T49" fmla="*/ 10 h 214"/>
              <a:gd name="T50" fmla="*/ 318 w 506"/>
              <a:gd name="T51" fmla="*/ 4 h 214"/>
              <a:gd name="T52" fmla="*/ 274 w 506"/>
              <a:gd name="T53" fmla="*/ 0 h 214"/>
              <a:gd name="T54" fmla="*/ 231 w 506"/>
              <a:gd name="T55" fmla="*/ 0 h 214"/>
              <a:gd name="T56" fmla="*/ 187 w 506"/>
              <a:gd name="T57" fmla="*/ 4 h 214"/>
              <a:gd name="T58" fmla="*/ 145 w 506"/>
              <a:gd name="T59" fmla="*/ 10 h 214"/>
              <a:gd name="T60" fmla="*/ 108 w 506"/>
              <a:gd name="T61" fmla="*/ 20 h 214"/>
              <a:gd name="T62" fmla="*/ 74 w 506"/>
              <a:gd name="T63" fmla="*/ 31 h 214"/>
              <a:gd name="T64" fmla="*/ 45 w 506"/>
              <a:gd name="T65" fmla="*/ 46 h 214"/>
              <a:gd name="T66" fmla="*/ 24 w 506"/>
              <a:gd name="T67" fmla="*/ 62 h 214"/>
              <a:gd name="T68" fmla="*/ 8 w 506"/>
              <a:gd name="T69" fmla="*/ 79 h 214"/>
              <a:gd name="T70" fmla="*/ 1 w 506"/>
              <a:gd name="T71" fmla="*/ 98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6" h="214">
                <a:moveTo>
                  <a:pt x="0" y="107"/>
                </a:moveTo>
                <a:lnTo>
                  <a:pt x="1" y="116"/>
                </a:lnTo>
                <a:lnTo>
                  <a:pt x="4" y="125"/>
                </a:lnTo>
                <a:lnTo>
                  <a:pt x="8" y="134"/>
                </a:lnTo>
                <a:lnTo>
                  <a:pt x="15" y="143"/>
                </a:lnTo>
                <a:lnTo>
                  <a:pt x="24" y="152"/>
                </a:lnTo>
                <a:lnTo>
                  <a:pt x="34" y="160"/>
                </a:lnTo>
                <a:lnTo>
                  <a:pt x="45" y="168"/>
                </a:lnTo>
                <a:lnTo>
                  <a:pt x="59" y="175"/>
                </a:lnTo>
                <a:lnTo>
                  <a:pt x="74" y="182"/>
                </a:lnTo>
                <a:lnTo>
                  <a:pt x="90" y="188"/>
                </a:lnTo>
                <a:lnTo>
                  <a:pt x="108" y="194"/>
                </a:lnTo>
                <a:lnTo>
                  <a:pt x="126" y="199"/>
                </a:lnTo>
                <a:lnTo>
                  <a:pt x="145" y="203"/>
                </a:lnTo>
                <a:lnTo>
                  <a:pt x="166" y="207"/>
                </a:lnTo>
                <a:lnTo>
                  <a:pt x="187" y="210"/>
                </a:lnTo>
                <a:lnTo>
                  <a:pt x="209" y="212"/>
                </a:lnTo>
                <a:lnTo>
                  <a:pt x="231" y="213"/>
                </a:lnTo>
                <a:lnTo>
                  <a:pt x="252" y="213"/>
                </a:lnTo>
                <a:lnTo>
                  <a:pt x="274" y="213"/>
                </a:lnTo>
                <a:lnTo>
                  <a:pt x="296" y="212"/>
                </a:lnTo>
                <a:lnTo>
                  <a:pt x="318" y="210"/>
                </a:lnTo>
                <a:lnTo>
                  <a:pt x="339" y="207"/>
                </a:lnTo>
                <a:lnTo>
                  <a:pt x="359" y="203"/>
                </a:lnTo>
                <a:lnTo>
                  <a:pt x="379" y="199"/>
                </a:lnTo>
                <a:lnTo>
                  <a:pt x="397" y="194"/>
                </a:lnTo>
                <a:lnTo>
                  <a:pt x="415" y="188"/>
                </a:lnTo>
                <a:lnTo>
                  <a:pt x="431" y="182"/>
                </a:lnTo>
                <a:lnTo>
                  <a:pt x="446" y="175"/>
                </a:lnTo>
                <a:lnTo>
                  <a:pt x="459" y="168"/>
                </a:lnTo>
                <a:lnTo>
                  <a:pt x="471" y="160"/>
                </a:lnTo>
                <a:lnTo>
                  <a:pt x="481" y="151"/>
                </a:lnTo>
                <a:lnTo>
                  <a:pt x="490" y="143"/>
                </a:lnTo>
                <a:lnTo>
                  <a:pt x="497" y="134"/>
                </a:lnTo>
                <a:lnTo>
                  <a:pt x="501" y="125"/>
                </a:lnTo>
                <a:lnTo>
                  <a:pt x="504" y="116"/>
                </a:lnTo>
                <a:lnTo>
                  <a:pt x="505" y="106"/>
                </a:lnTo>
                <a:lnTo>
                  <a:pt x="504" y="97"/>
                </a:lnTo>
                <a:lnTo>
                  <a:pt x="501" y="88"/>
                </a:lnTo>
                <a:lnTo>
                  <a:pt x="497" y="79"/>
                </a:lnTo>
                <a:lnTo>
                  <a:pt x="490" y="70"/>
                </a:lnTo>
                <a:lnTo>
                  <a:pt x="481" y="62"/>
                </a:lnTo>
                <a:lnTo>
                  <a:pt x="471" y="53"/>
                </a:lnTo>
                <a:lnTo>
                  <a:pt x="459" y="45"/>
                </a:lnTo>
                <a:lnTo>
                  <a:pt x="446" y="38"/>
                </a:lnTo>
                <a:lnTo>
                  <a:pt x="431" y="31"/>
                </a:lnTo>
                <a:lnTo>
                  <a:pt x="415" y="25"/>
                </a:lnTo>
                <a:lnTo>
                  <a:pt x="397" y="19"/>
                </a:lnTo>
                <a:lnTo>
                  <a:pt x="379" y="14"/>
                </a:lnTo>
                <a:lnTo>
                  <a:pt x="359" y="10"/>
                </a:lnTo>
                <a:lnTo>
                  <a:pt x="339" y="6"/>
                </a:lnTo>
                <a:lnTo>
                  <a:pt x="318" y="4"/>
                </a:lnTo>
                <a:lnTo>
                  <a:pt x="296" y="2"/>
                </a:lnTo>
                <a:lnTo>
                  <a:pt x="274" y="0"/>
                </a:lnTo>
                <a:lnTo>
                  <a:pt x="252" y="0"/>
                </a:lnTo>
                <a:lnTo>
                  <a:pt x="231" y="0"/>
                </a:lnTo>
                <a:lnTo>
                  <a:pt x="209" y="2"/>
                </a:lnTo>
                <a:lnTo>
                  <a:pt x="187" y="4"/>
                </a:lnTo>
                <a:lnTo>
                  <a:pt x="166" y="7"/>
                </a:lnTo>
                <a:lnTo>
                  <a:pt x="145" y="10"/>
                </a:lnTo>
                <a:lnTo>
                  <a:pt x="126" y="15"/>
                </a:lnTo>
                <a:lnTo>
                  <a:pt x="108" y="20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5" y="46"/>
                </a:lnTo>
                <a:lnTo>
                  <a:pt x="34" y="54"/>
                </a:lnTo>
                <a:lnTo>
                  <a:pt x="24" y="62"/>
                </a:lnTo>
                <a:lnTo>
                  <a:pt x="15" y="70"/>
                </a:lnTo>
                <a:lnTo>
                  <a:pt x="8" y="79"/>
                </a:lnTo>
                <a:lnTo>
                  <a:pt x="4" y="88"/>
                </a:lnTo>
                <a:lnTo>
                  <a:pt x="1" y="98"/>
                </a:lnTo>
                <a:lnTo>
                  <a:pt x="0" y="10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Freeform 27"/>
          <p:cNvSpPr>
            <a:spLocks/>
          </p:cNvSpPr>
          <p:nvPr/>
        </p:nvSpPr>
        <p:spPr bwMode="auto">
          <a:xfrm>
            <a:off x="8797925" y="2330450"/>
            <a:ext cx="1411288" cy="368300"/>
          </a:xfrm>
          <a:custGeom>
            <a:avLst/>
            <a:gdLst>
              <a:gd name="T0" fmla="*/ 888 w 889"/>
              <a:gd name="T1" fmla="*/ 231 h 232"/>
              <a:gd name="T2" fmla="*/ 888 w 889"/>
              <a:gd name="T3" fmla="*/ 0 h 232"/>
              <a:gd name="T4" fmla="*/ 0 w 889"/>
              <a:gd name="T5" fmla="*/ 0 h 232"/>
              <a:gd name="T6" fmla="*/ 0 w 889"/>
              <a:gd name="T7" fmla="*/ 231 h 232"/>
              <a:gd name="T8" fmla="*/ 888 w 88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9" h="232">
                <a:moveTo>
                  <a:pt x="888" y="231"/>
                </a:moveTo>
                <a:lnTo>
                  <a:pt x="888" y="0"/>
                </a:lnTo>
                <a:lnTo>
                  <a:pt x="0" y="0"/>
                </a:lnTo>
                <a:lnTo>
                  <a:pt x="0" y="231"/>
                </a:lnTo>
                <a:lnTo>
                  <a:pt x="888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30" name="Group 30"/>
          <p:cNvGrpSpPr>
            <a:grpSpLocks/>
          </p:cNvGrpSpPr>
          <p:nvPr/>
        </p:nvGrpSpPr>
        <p:grpSpPr bwMode="auto">
          <a:xfrm>
            <a:off x="8874125" y="1533525"/>
            <a:ext cx="979488" cy="342900"/>
            <a:chOff x="4630" y="966"/>
            <a:chExt cx="617" cy="216"/>
          </a:xfrm>
        </p:grpSpPr>
        <p:sp>
          <p:nvSpPr>
            <p:cNvPr id="25628" name="Freeform 28"/>
            <p:cNvSpPr>
              <a:spLocks/>
            </p:cNvSpPr>
            <p:nvPr/>
          </p:nvSpPr>
          <p:spPr bwMode="auto">
            <a:xfrm>
              <a:off x="4630" y="966"/>
              <a:ext cx="617" cy="215"/>
            </a:xfrm>
            <a:custGeom>
              <a:avLst/>
              <a:gdLst>
                <a:gd name="T0" fmla="*/ 616 w 617"/>
                <a:gd name="T1" fmla="*/ 98 h 215"/>
                <a:gd name="T2" fmla="*/ 606 w 617"/>
                <a:gd name="T3" fmla="*/ 79 h 215"/>
                <a:gd name="T4" fmla="*/ 587 w 617"/>
                <a:gd name="T5" fmla="*/ 62 h 215"/>
                <a:gd name="T6" fmla="*/ 561 w 617"/>
                <a:gd name="T7" fmla="*/ 46 h 215"/>
                <a:gd name="T8" fmla="*/ 525 w 617"/>
                <a:gd name="T9" fmla="*/ 32 h 215"/>
                <a:gd name="T10" fmla="*/ 485 w 617"/>
                <a:gd name="T11" fmla="*/ 20 h 215"/>
                <a:gd name="T12" fmla="*/ 437 w 617"/>
                <a:gd name="T13" fmla="*/ 10 h 215"/>
                <a:gd name="T14" fmla="*/ 387 w 617"/>
                <a:gd name="T15" fmla="*/ 4 h 215"/>
                <a:gd name="T16" fmla="*/ 335 w 617"/>
                <a:gd name="T17" fmla="*/ 1 h 215"/>
                <a:gd name="T18" fmla="*/ 280 w 617"/>
                <a:gd name="T19" fmla="*/ 1 h 215"/>
                <a:gd name="T20" fmla="*/ 228 w 617"/>
                <a:gd name="T21" fmla="*/ 4 h 215"/>
                <a:gd name="T22" fmla="*/ 178 w 617"/>
                <a:gd name="T23" fmla="*/ 10 h 215"/>
                <a:gd name="T24" fmla="*/ 131 w 617"/>
                <a:gd name="T25" fmla="*/ 20 h 215"/>
                <a:gd name="T26" fmla="*/ 90 w 617"/>
                <a:gd name="T27" fmla="*/ 32 h 215"/>
                <a:gd name="T28" fmla="*/ 54 w 617"/>
                <a:gd name="T29" fmla="*/ 46 h 215"/>
                <a:gd name="T30" fmla="*/ 29 w 617"/>
                <a:gd name="T31" fmla="*/ 62 h 215"/>
                <a:gd name="T32" fmla="*/ 10 w 617"/>
                <a:gd name="T33" fmla="*/ 79 h 215"/>
                <a:gd name="T34" fmla="*/ 1 w 617"/>
                <a:gd name="T35" fmla="*/ 98 h 215"/>
                <a:gd name="T36" fmla="*/ 1 w 617"/>
                <a:gd name="T37" fmla="*/ 116 h 215"/>
                <a:gd name="T38" fmla="*/ 10 w 617"/>
                <a:gd name="T39" fmla="*/ 135 h 215"/>
                <a:gd name="T40" fmla="*/ 29 w 617"/>
                <a:gd name="T41" fmla="*/ 152 h 215"/>
                <a:gd name="T42" fmla="*/ 54 w 617"/>
                <a:gd name="T43" fmla="*/ 168 h 215"/>
                <a:gd name="T44" fmla="*/ 90 w 617"/>
                <a:gd name="T45" fmla="*/ 183 h 215"/>
                <a:gd name="T46" fmla="*/ 131 w 617"/>
                <a:gd name="T47" fmla="*/ 194 h 215"/>
                <a:gd name="T48" fmla="*/ 178 w 617"/>
                <a:gd name="T49" fmla="*/ 204 h 215"/>
                <a:gd name="T50" fmla="*/ 228 w 617"/>
                <a:gd name="T51" fmla="*/ 210 h 215"/>
                <a:gd name="T52" fmla="*/ 280 w 617"/>
                <a:gd name="T53" fmla="*/ 213 h 215"/>
                <a:gd name="T54" fmla="*/ 335 w 617"/>
                <a:gd name="T55" fmla="*/ 213 h 215"/>
                <a:gd name="T56" fmla="*/ 387 w 617"/>
                <a:gd name="T57" fmla="*/ 210 h 215"/>
                <a:gd name="T58" fmla="*/ 437 w 617"/>
                <a:gd name="T59" fmla="*/ 204 h 215"/>
                <a:gd name="T60" fmla="*/ 485 w 617"/>
                <a:gd name="T61" fmla="*/ 194 h 215"/>
                <a:gd name="T62" fmla="*/ 525 w 617"/>
                <a:gd name="T63" fmla="*/ 183 h 215"/>
                <a:gd name="T64" fmla="*/ 561 w 617"/>
                <a:gd name="T65" fmla="*/ 168 h 215"/>
                <a:gd name="T66" fmla="*/ 587 w 617"/>
                <a:gd name="T67" fmla="*/ 152 h 215"/>
                <a:gd name="T68" fmla="*/ 606 w 617"/>
                <a:gd name="T69" fmla="*/ 135 h 215"/>
                <a:gd name="T70" fmla="*/ 616 w 617"/>
                <a:gd name="T71" fmla="*/ 11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7" h="215">
                  <a:moveTo>
                    <a:pt x="616" y="107"/>
                  </a:moveTo>
                  <a:lnTo>
                    <a:pt x="616" y="98"/>
                  </a:lnTo>
                  <a:lnTo>
                    <a:pt x="612" y="88"/>
                  </a:lnTo>
                  <a:lnTo>
                    <a:pt x="606" y="79"/>
                  </a:lnTo>
                  <a:lnTo>
                    <a:pt x="597" y="71"/>
                  </a:lnTo>
                  <a:lnTo>
                    <a:pt x="587" y="62"/>
                  </a:lnTo>
                  <a:lnTo>
                    <a:pt x="574" y="54"/>
                  </a:lnTo>
                  <a:lnTo>
                    <a:pt x="561" y="46"/>
                  </a:lnTo>
                  <a:lnTo>
                    <a:pt x="544" y="38"/>
                  </a:lnTo>
                  <a:lnTo>
                    <a:pt x="525" y="32"/>
                  </a:lnTo>
                  <a:lnTo>
                    <a:pt x="506" y="26"/>
                  </a:lnTo>
                  <a:lnTo>
                    <a:pt x="485" y="20"/>
                  </a:lnTo>
                  <a:lnTo>
                    <a:pt x="462" y="15"/>
                  </a:lnTo>
                  <a:lnTo>
                    <a:pt x="437" y="10"/>
                  </a:lnTo>
                  <a:lnTo>
                    <a:pt x="413" y="7"/>
                  </a:lnTo>
                  <a:lnTo>
                    <a:pt x="387" y="4"/>
                  </a:lnTo>
                  <a:lnTo>
                    <a:pt x="362" y="2"/>
                  </a:lnTo>
                  <a:lnTo>
                    <a:pt x="335" y="1"/>
                  </a:lnTo>
                  <a:lnTo>
                    <a:pt x="307" y="0"/>
                  </a:lnTo>
                  <a:lnTo>
                    <a:pt x="280" y="1"/>
                  </a:lnTo>
                  <a:lnTo>
                    <a:pt x="254" y="2"/>
                  </a:lnTo>
                  <a:lnTo>
                    <a:pt x="228" y="4"/>
                  </a:lnTo>
                  <a:lnTo>
                    <a:pt x="202" y="7"/>
                  </a:lnTo>
                  <a:lnTo>
                    <a:pt x="178" y="10"/>
                  </a:lnTo>
                  <a:lnTo>
                    <a:pt x="153" y="15"/>
                  </a:lnTo>
                  <a:lnTo>
                    <a:pt x="131" y="20"/>
                  </a:lnTo>
                  <a:lnTo>
                    <a:pt x="109" y="26"/>
                  </a:lnTo>
                  <a:lnTo>
                    <a:pt x="90" y="32"/>
                  </a:lnTo>
                  <a:lnTo>
                    <a:pt x="71" y="38"/>
                  </a:lnTo>
                  <a:lnTo>
                    <a:pt x="54" y="46"/>
                  </a:lnTo>
                  <a:lnTo>
                    <a:pt x="41" y="54"/>
                  </a:lnTo>
                  <a:lnTo>
                    <a:pt x="29" y="62"/>
                  </a:lnTo>
                  <a:lnTo>
                    <a:pt x="18" y="71"/>
                  </a:lnTo>
                  <a:lnTo>
                    <a:pt x="10" y="79"/>
                  </a:lnTo>
                  <a:lnTo>
                    <a:pt x="4" y="88"/>
                  </a:lnTo>
                  <a:lnTo>
                    <a:pt x="1" y="98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10" y="135"/>
                  </a:lnTo>
                  <a:lnTo>
                    <a:pt x="18" y="144"/>
                  </a:lnTo>
                  <a:lnTo>
                    <a:pt x="29" y="152"/>
                  </a:lnTo>
                  <a:lnTo>
                    <a:pt x="41" y="160"/>
                  </a:lnTo>
                  <a:lnTo>
                    <a:pt x="54" y="168"/>
                  </a:lnTo>
                  <a:lnTo>
                    <a:pt x="71" y="176"/>
                  </a:lnTo>
                  <a:lnTo>
                    <a:pt x="90" y="183"/>
                  </a:lnTo>
                  <a:lnTo>
                    <a:pt x="109" y="188"/>
                  </a:lnTo>
                  <a:lnTo>
                    <a:pt x="131" y="194"/>
                  </a:lnTo>
                  <a:lnTo>
                    <a:pt x="153" y="199"/>
                  </a:lnTo>
                  <a:lnTo>
                    <a:pt x="178" y="204"/>
                  </a:lnTo>
                  <a:lnTo>
                    <a:pt x="202" y="207"/>
                  </a:lnTo>
                  <a:lnTo>
                    <a:pt x="228" y="210"/>
                  </a:lnTo>
                  <a:lnTo>
                    <a:pt x="254" y="212"/>
                  </a:lnTo>
                  <a:lnTo>
                    <a:pt x="280" y="213"/>
                  </a:lnTo>
                  <a:lnTo>
                    <a:pt x="307" y="214"/>
                  </a:lnTo>
                  <a:lnTo>
                    <a:pt x="335" y="213"/>
                  </a:lnTo>
                  <a:lnTo>
                    <a:pt x="362" y="212"/>
                  </a:lnTo>
                  <a:lnTo>
                    <a:pt x="387" y="210"/>
                  </a:lnTo>
                  <a:lnTo>
                    <a:pt x="413" y="207"/>
                  </a:lnTo>
                  <a:lnTo>
                    <a:pt x="437" y="204"/>
                  </a:lnTo>
                  <a:lnTo>
                    <a:pt x="462" y="199"/>
                  </a:lnTo>
                  <a:lnTo>
                    <a:pt x="485" y="194"/>
                  </a:lnTo>
                  <a:lnTo>
                    <a:pt x="506" y="188"/>
                  </a:lnTo>
                  <a:lnTo>
                    <a:pt x="525" y="183"/>
                  </a:lnTo>
                  <a:lnTo>
                    <a:pt x="544" y="176"/>
                  </a:lnTo>
                  <a:lnTo>
                    <a:pt x="561" y="168"/>
                  </a:lnTo>
                  <a:lnTo>
                    <a:pt x="574" y="160"/>
                  </a:lnTo>
                  <a:lnTo>
                    <a:pt x="587" y="152"/>
                  </a:lnTo>
                  <a:lnTo>
                    <a:pt x="597" y="144"/>
                  </a:lnTo>
                  <a:lnTo>
                    <a:pt x="606" y="135"/>
                  </a:lnTo>
                  <a:lnTo>
                    <a:pt x="612" y="125"/>
                  </a:lnTo>
                  <a:lnTo>
                    <a:pt x="616" y="116"/>
                  </a:lnTo>
                  <a:lnTo>
                    <a:pt x="616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Rectangle 29"/>
            <p:cNvSpPr>
              <a:spLocks noChangeArrowheads="1"/>
            </p:cNvSpPr>
            <p:nvPr/>
          </p:nvSpPr>
          <p:spPr bwMode="auto">
            <a:xfrm>
              <a:off x="4665" y="972"/>
              <a:ext cx="5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dname</a:t>
              </a:r>
            </a:p>
          </p:txBody>
        </p:sp>
      </p:grp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9678989" y="1803401"/>
            <a:ext cx="8588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</a:p>
        </p:txBody>
      </p:sp>
      <p:grpSp>
        <p:nvGrpSpPr>
          <p:cNvPr id="25634" name="Group 34"/>
          <p:cNvGrpSpPr>
            <a:grpSpLocks/>
          </p:cNvGrpSpPr>
          <p:nvPr/>
        </p:nvGrpSpPr>
        <p:grpSpPr bwMode="auto">
          <a:xfrm>
            <a:off x="8228014" y="1746250"/>
            <a:ext cx="803275" cy="376238"/>
            <a:chOff x="4223" y="1100"/>
            <a:chExt cx="506" cy="237"/>
          </a:xfrm>
        </p:grpSpPr>
        <p:sp>
          <p:nvSpPr>
            <p:cNvPr id="25632" name="Freeform 32"/>
            <p:cNvSpPr>
              <a:spLocks/>
            </p:cNvSpPr>
            <p:nvPr/>
          </p:nvSpPr>
          <p:spPr bwMode="auto">
            <a:xfrm>
              <a:off x="4223" y="1123"/>
              <a:ext cx="506" cy="214"/>
            </a:xfrm>
            <a:custGeom>
              <a:avLst/>
              <a:gdLst>
                <a:gd name="T0" fmla="*/ 504 w 506"/>
                <a:gd name="T1" fmla="*/ 98 h 214"/>
                <a:gd name="T2" fmla="*/ 497 w 506"/>
                <a:gd name="T3" fmla="*/ 79 h 214"/>
                <a:gd name="T4" fmla="*/ 482 w 506"/>
                <a:gd name="T5" fmla="*/ 62 h 214"/>
                <a:gd name="T6" fmla="*/ 460 w 506"/>
                <a:gd name="T7" fmla="*/ 46 h 214"/>
                <a:gd name="T8" fmla="*/ 431 w 506"/>
                <a:gd name="T9" fmla="*/ 31 h 214"/>
                <a:gd name="T10" fmla="*/ 398 w 506"/>
                <a:gd name="T11" fmla="*/ 20 h 214"/>
                <a:gd name="T12" fmla="*/ 360 w 506"/>
                <a:gd name="T13" fmla="*/ 10 h 214"/>
                <a:gd name="T14" fmla="*/ 318 w 506"/>
                <a:gd name="T15" fmla="*/ 4 h 214"/>
                <a:gd name="T16" fmla="*/ 275 w 506"/>
                <a:gd name="T17" fmla="*/ 0 h 214"/>
                <a:gd name="T18" fmla="*/ 231 w 506"/>
                <a:gd name="T19" fmla="*/ 0 h 214"/>
                <a:gd name="T20" fmla="*/ 188 w 506"/>
                <a:gd name="T21" fmla="*/ 4 h 214"/>
                <a:gd name="T22" fmla="*/ 146 w 506"/>
                <a:gd name="T23" fmla="*/ 10 h 214"/>
                <a:gd name="T24" fmla="*/ 108 w 506"/>
                <a:gd name="T25" fmla="*/ 20 h 214"/>
                <a:gd name="T26" fmla="*/ 74 w 506"/>
                <a:gd name="T27" fmla="*/ 31 h 214"/>
                <a:gd name="T28" fmla="*/ 46 w 506"/>
                <a:gd name="T29" fmla="*/ 46 h 214"/>
                <a:gd name="T30" fmla="*/ 24 w 506"/>
                <a:gd name="T31" fmla="*/ 62 h 214"/>
                <a:gd name="T32" fmla="*/ 9 w 506"/>
                <a:gd name="T33" fmla="*/ 79 h 214"/>
                <a:gd name="T34" fmla="*/ 1 w 506"/>
                <a:gd name="T35" fmla="*/ 98 h 214"/>
                <a:gd name="T36" fmla="*/ 1 w 506"/>
                <a:gd name="T37" fmla="*/ 116 h 214"/>
                <a:gd name="T38" fmla="*/ 9 w 506"/>
                <a:gd name="T39" fmla="*/ 134 h 214"/>
                <a:gd name="T40" fmla="*/ 24 w 506"/>
                <a:gd name="T41" fmla="*/ 152 h 214"/>
                <a:gd name="T42" fmla="*/ 46 w 506"/>
                <a:gd name="T43" fmla="*/ 168 h 214"/>
                <a:gd name="T44" fmla="*/ 74 w 506"/>
                <a:gd name="T45" fmla="*/ 182 h 214"/>
                <a:gd name="T46" fmla="*/ 108 w 506"/>
                <a:gd name="T47" fmla="*/ 194 h 214"/>
                <a:gd name="T48" fmla="*/ 146 w 506"/>
                <a:gd name="T49" fmla="*/ 203 h 214"/>
                <a:gd name="T50" fmla="*/ 188 w 506"/>
                <a:gd name="T51" fmla="*/ 210 h 214"/>
                <a:gd name="T52" fmla="*/ 231 w 506"/>
                <a:gd name="T53" fmla="*/ 213 h 214"/>
                <a:gd name="T54" fmla="*/ 275 w 506"/>
                <a:gd name="T55" fmla="*/ 213 h 214"/>
                <a:gd name="T56" fmla="*/ 318 w 506"/>
                <a:gd name="T57" fmla="*/ 210 h 214"/>
                <a:gd name="T58" fmla="*/ 360 w 506"/>
                <a:gd name="T59" fmla="*/ 203 h 214"/>
                <a:gd name="T60" fmla="*/ 398 w 506"/>
                <a:gd name="T61" fmla="*/ 194 h 214"/>
                <a:gd name="T62" fmla="*/ 431 w 506"/>
                <a:gd name="T63" fmla="*/ 182 h 214"/>
                <a:gd name="T64" fmla="*/ 460 w 506"/>
                <a:gd name="T65" fmla="*/ 168 h 214"/>
                <a:gd name="T66" fmla="*/ 482 w 506"/>
                <a:gd name="T67" fmla="*/ 152 h 214"/>
                <a:gd name="T68" fmla="*/ 497 w 506"/>
                <a:gd name="T69" fmla="*/ 134 h 214"/>
                <a:gd name="T70" fmla="*/ 504 w 506"/>
                <a:gd name="T71" fmla="*/ 11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6" h="214">
                  <a:moveTo>
                    <a:pt x="505" y="106"/>
                  </a:moveTo>
                  <a:lnTo>
                    <a:pt x="504" y="98"/>
                  </a:lnTo>
                  <a:lnTo>
                    <a:pt x="501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2"/>
                  </a:lnTo>
                  <a:lnTo>
                    <a:pt x="472" y="53"/>
                  </a:lnTo>
                  <a:lnTo>
                    <a:pt x="460" y="46"/>
                  </a:lnTo>
                  <a:lnTo>
                    <a:pt x="446" y="38"/>
                  </a:lnTo>
                  <a:lnTo>
                    <a:pt x="431" y="31"/>
                  </a:lnTo>
                  <a:lnTo>
                    <a:pt x="415" y="25"/>
                  </a:lnTo>
                  <a:lnTo>
                    <a:pt x="398" y="20"/>
                  </a:lnTo>
                  <a:lnTo>
                    <a:pt x="379" y="14"/>
                  </a:lnTo>
                  <a:lnTo>
                    <a:pt x="360" y="10"/>
                  </a:lnTo>
                  <a:lnTo>
                    <a:pt x="339" y="7"/>
                  </a:lnTo>
                  <a:lnTo>
                    <a:pt x="318" y="4"/>
                  </a:lnTo>
                  <a:lnTo>
                    <a:pt x="297" y="2"/>
                  </a:lnTo>
                  <a:lnTo>
                    <a:pt x="275" y="0"/>
                  </a:lnTo>
                  <a:lnTo>
                    <a:pt x="253" y="0"/>
                  </a:lnTo>
                  <a:lnTo>
                    <a:pt x="231" y="0"/>
                  </a:lnTo>
                  <a:lnTo>
                    <a:pt x="209" y="2"/>
                  </a:lnTo>
                  <a:lnTo>
                    <a:pt x="188" y="4"/>
                  </a:lnTo>
                  <a:lnTo>
                    <a:pt x="166" y="7"/>
                  </a:lnTo>
                  <a:lnTo>
                    <a:pt x="146" y="10"/>
                  </a:lnTo>
                  <a:lnTo>
                    <a:pt x="126" y="14"/>
                  </a:lnTo>
                  <a:lnTo>
                    <a:pt x="108" y="20"/>
                  </a:lnTo>
                  <a:lnTo>
                    <a:pt x="91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6" y="46"/>
                  </a:lnTo>
                  <a:lnTo>
                    <a:pt x="34" y="53"/>
                  </a:lnTo>
                  <a:lnTo>
                    <a:pt x="24" y="62"/>
                  </a:lnTo>
                  <a:lnTo>
                    <a:pt x="15" y="70"/>
                  </a:lnTo>
                  <a:lnTo>
                    <a:pt x="9" y="79"/>
                  </a:lnTo>
                  <a:lnTo>
                    <a:pt x="4" y="88"/>
                  </a:lnTo>
                  <a:lnTo>
                    <a:pt x="1" y="98"/>
                  </a:lnTo>
                  <a:lnTo>
                    <a:pt x="0" y="106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9" y="134"/>
                  </a:lnTo>
                  <a:lnTo>
                    <a:pt x="15" y="143"/>
                  </a:lnTo>
                  <a:lnTo>
                    <a:pt x="24" y="152"/>
                  </a:lnTo>
                  <a:lnTo>
                    <a:pt x="34" y="160"/>
                  </a:lnTo>
                  <a:lnTo>
                    <a:pt x="46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1" y="188"/>
                  </a:lnTo>
                  <a:lnTo>
                    <a:pt x="108" y="194"/>
                  </a:lnTo>
                  <a:lnTo>
                    <a:pt x="126" y="199"/>
                  </a:lnTo>
                  <a:lnTo>
                    <a:pt x="146" y="203"/>
                  </a:lnTo>
                  <a:lnTo>
                    <a:pt x="166" y="207"/>
                  </a:lnTo>
                  <a:lnTo>
                    <a:pt x="188" y="210"/>
                  </a:lnTo>
                  <a:lnTo>
                    <a:pt x="209" y="212"/>
                  </a:lnTo>
                  <a:lnTo>
                    <a:pt x="231" y="213"/>
                  </a:lnTo>
                  <a:lnTo>
                    <a:pt x="253" y="213"/>
                  </a:lnTo>
                  <a:lnTo>
                    <a:pt x="275" y="213"/>
                  </a:lnTo>
                  <a:lnTo>
                    <a:pt x="297" y="212"/>
                  </a:lnTo>
                  <a:lnTo>
                    <a:pt x="318" y="210"/>
                  </a:lnTo>
                  <a:lnTo>
                    <a:pt x="339" y="207"/>
                  </a:lnTo>
                  <a:lnTo>
                    <a:pt x="360" y="203"/>
                  </a:lnTo>
                  <a:lnTo>
                    <a:pt x="379" y="199"/>
                  </a:lnTo>
                  <a:lnTo>
                    <a:pt x="398" y="194"/>
                  </a:lnTo>
                  <a:lnTo>
                    <a:pt x="415" y="188"/>
                  </a:lnTo>
                  <a:lnTo>
                    <a:pt x="431" y="182"/>
                  </a:lnTo>
                  <a:lnTo>
                    <a:pt x="446" y="175"/>
                  </a:lnTo>
                  <a:lnTo>
                    <a:pt x="460" y="168"/>
                  </a:lnTo>
                  <a:lnTo>
                    <a:pt x="472" y="160"/>
                  </a:lnTo>
                  <a:lnTo>
                    <a:pt x="482" y="152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1" y="125"/>
                  </a:lnTo>
                  <a:lnTo>
                    <a:pt x="504" y="116"/>
                  </a:lnTo>
                  <a:lnTo>
                    <a:pt x="505" y="1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Rectangle 33"/>
            <p:cNvSpPr>
              <a:spLocks noChangeArrowheads="1"/>
            </p:cNvSpPr>
            <p:nvPr/>
          </p:nvSpPr>
          <p:spPr bwMode="auto">
            <a:xfrm>
              <a:off x="4355" y="1100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did</a:t>
              </a:r>
            </a:p>
          </p:txBody>
        </p:sp>
      </p:grp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8847138" y="2293939"/>
            <a:ext cx="14362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</a:p>
        </p:txBody>
      </p:sp>
      <p:sp>
        <p:nvSpPr>
          <p:cNvPr id="25636" name="Line 36"/>
          <p:cNvSpPr>
            <a:spLocks noChangeShapeType="1"/>
          </p:cNvSpPr>
          <p:nvPr/>
        </p:nvSpPr>
        <p:spPr bwMode="auto">
          <a:xfrm>
            <a:off x="8499475" y="2484438"/>
            <a:ext cx="287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7" name="Line 37"/>
          <p:cNvSpPr>
            <a:spLocks noChangeShapeType="1"/>
          </p:cNvSpPr>
          <p:nvPr/>
        </p:nvSpPr>
        <p:spPr bwMode="auto">
          <a:xfrm flipH="1">
            <a:off x="9701213" y="2109788"/>
            <a:ext cx="2413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8" name="Freeform 38"/>
          <p:cNvSpPr>
            <a:spLocks/>
          </p:cNvSpPr>
          <p:nvPr/>
        </p:nvSpPr>
        <p:spPr bwMode="auto">
          <a:xfrm>
            <a:off x="5889625" y="4121150"/>
            <a:ext cx="782638" cy="331788"/>
          </a:xfrm>
          <a:custGeom>
            <a:avLst/>
            <a:gdLst>
              <a:gd name="T0" fmla="*/ 491 w 493"/>
              <a:gd name="T1" fmla="*/ 95 h 209"/>
              <a:gd name="T2" fmla="*/ 483 w 493"/>
              <a:gd name="T3" fmla="*/ 77 h 209"/>
              <a:gd name="T4" fmla="*/ 469 w 493"/>
              <a:gd name="T5" fmla="*/ 60 h 209"/>
              <a:gd name="T6" fmla="*/ 447 w 493"/>
              <a:gd name="T7" fmla="*/ 44 h 209"/>
              <a:gd name="T8" fmla="*/ 420 w 493"/>
              <a:gd name="T9" fmla="*/ 30 h 209"/>
              <a:gd name="T10" fmla="*/ 387 w 493"/>
              <a:gd name="T11" fmla="*/ 18 h 209"/>
              <a:gd name="T12" fmla="*/ 350 w 493"/>
              <a:gd name="T13" fmla="*/ 10 h 209"/>
              <a:gd name="T14" fmla="*/ 309 w 493"/>
              <a:gd name="T15" fmla="*/ 4 h 209"/>
              <a:gd name="T16" fmla="*/ 267 w 493"/>
              <a:gd name="T17" fmla="*/ 0 h 209"/>
              <a:gd name="T18" fmla="*/ 224 w 493"/>
              <a:gd name="T19" fmla="*/ 0 h 209"/>
              <a:gd name="T20" fmla="*/ 182 w 493"/>
              <a:gd name="T21" fmla="*/ 4 h 209"/>
              <a:gd name="T22" fmla="*/ 142 w 493"/>
              <a:gd name="T23" fmla="*/ 10 h 209"/>
              <a:gd name="T24" fmla="*/ 105 w 493"/>
              <a:gd name="T25" fmla="*/ 18 h 209"/>
              <a:gd name="T26" fmla="*/ 72 w 493"/>
              <a:gd name="T27" fmla="*/ 30 h 209"/>
              <a:gd name="T28" fmla="*/ 44 w 493"/>
              <a:gd name="T29" fmla="*/ 44 h 209"/>
              <a:gd name="T30" fmla="*/ 23 w 493"/>
              <a:gd name="T31" fmla="*/ 60 h 209"/>
              <a:gd name="T32" fmla="*/ 9 w 493"/>
              <a:gd name="T33" fmla="*/ 77 h 209"/>
              <a:gd name="T34" fmla="*/ 1 w 493"/>
              <a:gd name="T35" fmla="*/ 95 h 209"/>
              <a:gd name="T36" fmla="*/ 1 w 493"/>
              <a:gd name="T37" fmla="*/ 113 h 209"/>
              <a:gd name="T38" fmla="*/ 9 w 493"/>
              <a:gd name="T39" fmla="*/ 131 h 209"/>
              <a:gd name="T40" fmla="*/ 23 w 493"/>
              <a:gd name="T41" fmla="*/ 147 h 209"/>
              <a:gd name="T42" fmla="*/ 44 w 493"/>
              <a:gd name="T43" fmla="*/ 163 h 209"/>
              <a:gd name="T44" fmla="*/ 72 w 493"/>
              <a:gd name="T45" fmla="*/ 177 h 209"/>
              <a:gd name="T46" fmla="*/ 105 w 493"/>
              <a:gd name="T47" fmla="*/ 189 h 209"/>
              <a:gd name="T48" fmla="*/ 142 w 493"/>
              <a:gd name="T49" fmla="*/ 198 h 209"/>
              <a:gd name="T50" fmla="*/ 182 w 493"/>
              <a:gd name="T51" fmla="*/ 204 h 209"/>
              <a:gd name="T52" fmla="*/ 224 w 493"/>
              <a:gd name="T53" fmla="*/ 207 h 209"/>
              <a:gd name="T54" fmla="*/ 267 w 493"/>
              <a:gd name="T55" fmla="*/ 207 h 209"/>
              <a:gd name="T56" fmla="*/ 309 w 493"/>
              <a:gd name="T57" fmla="*/ 204 h 209"/>
              <a:gd name="T58" fmla="*/ 350 w 493"/>
              <a:gd name="T59" fmla="*/ 198 h 209"/>
              <a:gd name="T60" fmla="*/ 387 w 493"/>
              <a:gd name="T61" fmla="*/ 189 h 209"/>
              <a:gd name="T62" fmla="*/ 420 w 493"/>
              <a:gd name="T63" fmla="*/ 177 h 209"/>
              <a:gd name="T64" fmla="*/ 447 w 493"/>
              <a:gd name="T65" fmla="*/ 163 h 209"/>
              <a:gd name="T66" fmla="*/ 469 w 493"/>
              <a:gd name="T67" fmla="*/ 147 h 209"/>
              <a:gd name="T68" fmla="*/ 483 w 493"/>
              <a:gd name="T69" fmla="*/ 131 h 209"/>
              <a:gd name="T70" fmla="*/ 491 w 493"/>
              <a:gd name="T71" fmla="*/ 11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3" h="209">
                <a:moveTo>
                  <a:pt x="492" y="104"/>
                </a:moveTo>
                <a:lnTo>
                  <a:pt x="491" y="95"/>
                </a:lnTo>
                <a:lnTo>
                  <a:pt x="488" y="86"/>
                </a:lnTo>
                <a:lnTo>
                  <a:pt x="483" y="77"/>
                </a:lnTo>
                <a:lnTo>
                  <a:pt x="477" y="68"/>
                </a:lnTo>
                <a:lnTo>
                  <a:pt x="469" y="60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20" y="30"/>
                </a:lnTo>
                <a:lnTo>
                  <a:pt x="404" y="24"/>
                </a:lnTo>
                <a:lnTo>
                  <a:pt x="387" y="18"/>
                </a:lnTo>
                <a:lnTo>
                  <a:pt x="369" y="14"/>
                </a:lnTo>
                <a:lnTo>
                  <a:pt x="350" y="10"/>
                </a:lnTo>
                <a:lnTo>
                  <a:pt x="330" y="6"/>
                </a:lnTo>
                <a:lnTo>
                  <a:pt x="309" y="4"/>
                </a:lnTo>
                <a:lnTo>
                  <a:pt x="289" y="2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2"/>
                </a:lnTo>
                <a:lnTo>
                  <a:pt x="182" y="4"/>
                </a:lnTo>
                <a:lnTo>
                  <a:pt x="162" y="6"/>
                </a:lnTo>
                <a:lnTo>
                  <a:pt x="142" y="10"/>
                </a:lnTo>
                <a:lnTo>
                  <a:pt x="123" y="14"/>
                </a:lnTo>
                <a:lnTo>
                  <a:pt x="105" y="18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9" y="77"/>
                </a:lnTo>
                <a:lnTo>
                  <a:pt x="4" y="86"/>
                </a:lnTo>
                <a:lnTo>
                  <a:pt x="1" y="95"/>
                </a:lnTo>
                <a:lnTo>
                  <a:pt x="0" y="104"/>
                </a:lnTo>
                <a:lnTo>
                  <a:pt x="1" y="113"/>
                </a:lnTo>
                <a:lnTo>
                  <a:pt x="4" y="122"/>
                </a:lnTo>
                <a:lnTo>
                  <a:pt x="9" y="131"/>
                </a:lnTo>
                <a:lnTo>
                  <a:pt x="15" y="139"/>
                </a:lnTo>
                <a:lnTo>
                  <a:pt x="23" y="147"/>
                </a:lnTo>
                <a:lnTo>
                  <a:pt x="33" y="156"/>
                </a:lnTo>
                <a:lnTo>
                  <a:pt x="44" y="163"/>
                </a:lnTo>
                <a:lnTo>
                  <a:pt x="57" y="171"/>
                </a:lnTo>
                <a:lnTo>
                  <a:pt x="72" y="177"/>
                </a:lnTo>
                <a:lnTo>
                  <a:pt x="88" y="184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2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9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9" y="194"/>
                </a:lnTo>
                <a:lnTo>
                  <a:pt x="387" y="189"/>
                </a:lnTo>
                <a:lnTo>
                  <a:pt x="404" y="184"/>
                </a:lnTo>
                <a:lnTo>
                  <a:pt x="420" y="177"/>
                </a:lnTo>
                <a:lnTo>
                  <a:pt x="434" y="171"/>
                </a:lnTo>
                <a:lnTo>
                  <a:pt x="447" y="163"/>
                </a:lnTo>
                <a:lnTo>
                  <a:pt x="458" y="156"/>
                </a:lnTo>
                <a:lnTo>
                  <a:pt x="469" y="147"/>
                </a:lnTo>
                <a:lnTo>
                  <a:pt x="477" y="139"/>
                </a:lnTo>
                <a:lnTo>
                  <a:pt x="483" y="131"/>
                </a:lnTo>
                <a:lnTo>
                  <a:pt x="488" y="122"/>
                </a:lnTo>
                <a:lnTo>
                  <a:pt x="491" y="113"/>
                </a:lnTo>
                <a:lnTo>
                  <a:pt x="492" y="1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9" name="Freeform 39"/>
          <p:cNvSpPr>
            <a:spLocks/>
          </p:cNvSpPr>
          <p:nvPr/>
        </p:nvSpPr>
        <p:spPr bwMode="auto">
          <a:xfrm>
            <a:off x="5187950" y="4364039"/>
            <a:ext cx="781050" cy="331787"/>
          </a:xfrm>
          <a:custGeom>
            <a:avLst/>
            <a:gdLst>
              <a:gd name="T0" fmla="*/ 490 w 492"/>
              <a:gd name="T1" fmla="*/ 95 h 209"/>
              <a:gd name="T2" fmla="*/ 483 w 492"/>
              <a:gd name="T3" fmla="*/ 77 h 209"/>
              <a:gd name="T4" fmla="*/ 468 w 492"/>
              <a:gd name="T5" fmla="*/ 59 h 209"/>
              <a:gd name="T6" fmla="*/ 447 w 492"/>
              <a:gd name="T7" fmla="*/ 44 h 209"/>
              <a:gd name="T8" fmla="*/ 419 w 492"/>
              <a:gd name="T9" fmla="*/ 30 h 209"/>
              <a:gd name="T10" fmla="*/ 386 w 492"/>
              <a:gd name="T11" fmla="*/ 19 h 209"/>
              <a:gd name="T12" fmla="*/ 349 w 492"/>
              <a:gd name="T13" fmla="*/ 9 h 209"/>
              <a:gd name="T14" fmla="*/ 309 w 492"/>
              <a:gd name="T15" fmla="*/ 3 h 209"/>
              <a:gd name="T16" fmla="*/ 267 w 492"/>
              <a:gd name="T17" fmla="*/ 0 h 209"/>
              <a:gd name="T18" fmla="*/ 224 w 492"/>
              <a:gd name="T19" fmla="*/ 0 h 209"/>
              <a:gd name="T20" fmla="*/ 182 w 492"/>
              <a:gd name="T21" fmla="*/ 3 h 209"/>
              <a:gd name="T22" fmla="*/ 141 w 492"/>
              <a:gd name="T23" fmla="*/ 9 h 209"/>
              <a:gd name="T24" fmla="*/ 105 w 492"/>
              <a:gd name="T25" fmla="*/ 19 h 209"/>
              <a:gd name="T26" fmla="*/ 72 w 492"/>
              <a:gd name="T27" fmla="*/ 30 h 209"/>
              <a:gd name="T28" fmla="*/ 44 w 492"/>
              <a:gd name="T29" fmla="*/ 44 h 209"/>
              <a:gd name="T30" fmla="*/ 23 w 492"/>
              <a:gd name="T31" fmla="*/ 59 h 209"/>
              <a:gd name="T32" fmla="*/ 8 w 492"/>
              <a:gd name="T33" fmla="*/ 77 h 209"/>
              <a:gd name="T34" fmla="*/ 1 w 492"/>
              <a:gd name="T35" fmla="*/ 95 h 209"/>
              <a:gd name="T36" fmla="*/ 1 w 492"/>
              <a:gd name="T37" fmla="*/ 112 h 209"/>
              <a:gd name="T38" fmla="*/ 8 w 492"/>
              <a:gd name="T39" fmla="*/ 131 h 209"/>
              <a:gd name="T40" fmla="*/ 23 w 492"/>
              <a:gd name="T41" fmla="*/ 148 h 209"/>
              <a:gd name="T42" fmla="*/ 44 w 492"/>
              <a:gd name="T43" fmla="*/ 163 h 209"/>
              <a:gd name="T44" fmla="*/ 72 w 492"/>
              <a:gd name="T45" fmla="*/ 177 h 209"/>
              <a:gd name="T46" fmla="*/ 105 w 492"/>
              <a:gd name="T47" fmla="*/ 189 h 209"/>
              <a:gd name="T48" fmla="*/ 141 w 492"/>
              <a:gd name="T49" fmla="*/ 198 h 209"/>
              <a:gd name="T50" fmla="*/ 182 w 492"/>
              <a:gd name="T51" fmla="*/ 204 h 209"/>
              <a:gd name="T52" fmla="*/ 224 w 492"/>
              <a:gd name="T53" fmla="*/ 207 h 209"/>
              <a:gd name="T54" fmla="*/ 267 w 492"/>
              <a:gd name="T55" fmla="*/ 207 h 209"/>
              <a:gd name="T56" fmla="*/ 309 w 492"/>
              <a:gd name="T57" fmla="*/ 204 h 209"/>
              <a:gd name="T58" fmla="*/ 349 w 492"/>
              <a:gd name="T59" fmla="*/ 198 h 209"/>
              <a:gd name="T60" fmla="*/ 386 w 492"/>
              <a:gd name="T61" fmla="*/ 189 h 209"/>
              <a:gd name="T62" fmla="*/ 419 w 492"/>
              <a:gd name="T63" fmla="*/ 177 h 209"/>
              <a:gd name="T64" fmla="*/ 447 w 492"/>
              <a:gd name="T65" fmla="*/ 163 h 209"/>
              <a:gd name="T66" fmla="*/ 468 w 492"/>
              <a:gd name="T67" fmla="*/ 148 h 209"/>
              <a:gd name="T68" fmla="*/ 483 w 492"/>
              <a:gd name="T69" fmla="*/ 131 h 209"/>
              <a:gd name="T70" fmla="*/ 490 w 492"/>
              <a:gd name="T71" fmla="*/ 112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2" h="209">
                <a:moveTo>
                  <a:pt x="491" y="104"/>
                </a:moveTo>
                <a:lnTo>
                  <a:pt x="490" y="95"/>
                </a:lnTo>
                <a:lnTo>
                  <a:pt x="487" y="85"/>
                </a:lnTo>
                <a:lnTo>
                  <a:pt x="483" y="77"/>
                </a:lnTo>
                <a:lnTo>
                  <a:pt x="476" y="68"/>
                </a:lnTo>
                <a:lnTo>
                  <a:pt x="468" y="59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4" y="24"/>
                </a:lnTo>
                <a:lnTo>
                  <a:pt x="386" y="19"/>
                </a:lnTo>
                <a:lnTo>
                  <a:pt x="368" y="14"/>
                </a:lnTo>
                <a:lnTo>
                  <a:pt x="349" y="9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5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1" y="9"/>
                </a:lnTo>
                <a:lnTo>
                  <a:pt x="123" y="14"/>
                </a:lnTo>
                <a:lnTo>
                  <a:pt x="105" y="19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59"/>
                </a:lnTo>
                <a:lnTo>
                  <a:pt x="15" y="68"/>
                </a:lnTo>
                <a:lnTo>
                  <a:pt x="8" y="77"/>
                </a:lnTo>
                <a:lnTo>
                  <a:pt x="4" y="85"/>
                </a:lnTo>
                <a:lnTo>
                  <a:pt x="1" y="95"/>
                </a:lnTo>
                <a:lnTo>
                  <a:pt x="0" y="104"/>
                </a:lnTo>
                <a:lnTo>
                  <a:pt x="1" y="112"/>
                </a:lnTo>
                <a:lnTo>
                  <a:pt x="4" y="122"/>
                </a:lnTo>
                <a:lnTo>
                  <a:pt x="8" y="131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3"/>
                </a:lnTo>
                <a:lnTo>
                  <a:pt x="57" y="170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1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5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49" y="198"/>
                </a:lnTo>
                <a:lnTo>
                  <a:pt x="368" y="194"/>
                </a:lnTo>
                <a:lnTo>
                  <a:pt x="386" y="189"/>
                </a:lnTo>
                <a:lnTo>
                  <a:pt x="404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8" y="156"/>
                </a:lnTo>
                <a:lnTo>
                  <a:pt x="468" y="148"/>
                </a:lnTo>
                <a:lnTo>
                  <a:pt x="476" y="139"/>
                </a:lnTo>
                <a:lnTo>
                  <a:pt x="483" y="131"/>
                </a:lnTo>
                <a:lnTo>
                  <a:pt x="487" y="122"/>
                </a:lnTo>
                <a:lnTo>
                  <a:pt x="490" y="112"/>
                </a:lnTo>
                <a:lnTo>
                  <a:pt x="491" y="1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0" name="Freeform 40"/>
          <p:cNvSpPr>
            <a:spLocks/>
          </p:cNvSpPr>
          <p:nvPr/>
        </p:nvSpPr>
        <p:spPr bwMode="auto">
          <a:xfrm>
            <a:off x="6621463" y="4364039"/>
            <a:ext cx="781050" cy="331787"/>
          </a:xfrm>
          <a:custGeom>
            <a:avLst/>
            <a:gdLst>
              <a:gd name="T0" fmla="*/ 1 w 492"/>
              <a:gd name="T1" fmla="*/ 113 h 209"/>
              <a:gd name="T2" fmla="*/ 8 w 492"/>
              <a:gd name="T3" fmla="*/ 131 h 209"/>
              <a:gd name="T4" fmla="*/ 23 w 492"/>
              <a:gd name="T5" fmla="*/ 148 h 209"/>
              <a:gd name="T6" fmla="*/ 44 w 492"/>
              <a:gd name="T7" fmla="*/ 163 h 209"/>
              <a:gd name="T8" fmla="*/ 72 w 492"/>
              <a:gd name="T9" fmla="*/ 177 h 209"/>
              <a:gd name="T10" fmla="*/ 105 w 492"/>
              <a:gd name="T11" fmla="*/ 189 h 209"/>
              <a:gd name="T12" fmla="*/ 142 w 492"/>
              <a:gd name="T13" fmla="*/ 198 h 209"/>
              <a:gd name="T14" fmla="*/ 182 w 492"/>
              <a:gd name="T15" fmla="*/ 204 h 209"/>
              <a:gd name="T16" fmla="*/ 224 w 492"/>
              <a:gd name="T17" fmla="*/ 207 h 209"/>
              <a:gd name="T18" fmla="*/ 267 w 492"/>
              <a:gd name="T19" fmla="*/ 207 h 209"/>
              <a:gd name="T20" fmla="*/ 309 w 492"/>
              <a:gd name="T21" fmla="*/ 204 h 209"/>
              <a:gd name="T22" fmla="*/ 350 w 492"/>
              <a:gd name="T23" fmla="*/ 198 h 209"/>
              <a:gd name="T24" fmla="*/ 387 w 492"/>
              <a:gd name="T25" fmla="*/ 188 h 209"/>
              <a:gd name="T26" fmla="*/ 419 w 492"/>
              <a:gd name="T27" fmla="*/ 177 h 209"/>
              <a:gd name="T28" fmla="*/ 447 w 492"/>
              <a:gd name="T29" fmla="*/ 163 h 209"/>
              <a:gd name="T30" fmla="*/ 468 w 492"/>
              <a:gd name="T31" fmla="*/ 148 h 209"/>
              <a:gd name="T32" fmla="*/ 483 w 492"/>
              <a:gd name="T33" fmla="*/ 130 h 209"/>
              <a:gd name="T34" fmla="*/ 490 w 492"/>
              <a:gd name="T35" fmla="*/ 112 h 209"/>
              <a:gd name="T36" fmla="*/ 490 w 492"/>
              <a:gd name="T37" fmla="*/ 95 h 209"/>
              <a:gd name="T38" fmla="*/ 483 w 492"/>
              <a:gd name="T39" fmla="*/ 77 h 209"/>
              <a:gd name="T40" fmla="*/ 468 w 492"/>
              <a:gd name="T41" fmla="*/ 59 h 209"/>
              <a:gd name="T42" fmla="*/ 447 w 492"/>
              <a:gd name="T43" fmla="*/ 44 h 209"/>
              <a:gd name="T44" fmla="*/ 419 w 492"/>
              <a:gd name="T45" fmla="*/ 30 h 209"/>
              <a:gd name="T46" fmla="*/ 386 w 492"/>
              <a:gd name="T47" fmla="*/ 19 h 209"/>
              <a:gd name="T48" fmla="*/ 350 w 492"/>
              <a:gd name="T49" fmla="*/ 9 h 209"/>
              <a:gd name="T50" fmla="*/ 309 w 492"/>
              <a:gd name="T51" fmla="*/ 3 h 209"/>
              <a:gd name="T52" fmla="*/ 267 w 492"/>
              <a:gd name="T53" fmla="*/ 0 h 209"/>
              <a:gd name="T54" fmla="*/ 224 w 492"/>
              <a:gd name="T55" fmla="*/ 0 h 209"/>
              <a:gd name="T56" fmla="*/ 182 w 492"/>
              <a:gd name="T57" fmla="*/ 3 h 209"/>
              <a:gd name="T58" fmla="*/ 142 w 492"/>
              <a:gd name="T59" fmla="*/ 9 h 209"/>
              <a:gd name="T60" fmla="*/ 105 w 492"/>
              <a:gd name="T61" fmla="*/ 19 h 209"/>
              <a:gd name="T62" fmla="*/ 72 w 492"/>
              <a:gd name="T63" fmla="*/ 30 h 209"/>
              <a:gd name="T64" fmla="*/ 44 w 492"/>
              <a:gd name="T65" fmla="*/ 44 h 209"/>
              <a:gd name="T66" fmla="*/ 23 w 492"/>
              <a:gd name="T67" fmla="*/ 60 h 209"/>
              <a:gd name="T68" fmla="*/ 8 w 492"/>
              <a:gd name="T69" fmla="*/ 77 h 209"/>
              <a:gd name="T70" fmla="*/ 1 w 492"/>
              <a:gd name="T71" fmla="*/ 95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2" h="209">
                <a:moveTo>
                  <a:pt x="0" y="104"/>
                </a:moveTo>
                <a:lnTo>
                  <a:pt x="1" y="113"/>
                </a:lnTo>
                <a:lnTo>
                  <a:pt x="4" y="122"/>
                </a:lnTo>
                <a:lnTo>
                  <a:pt x="8" y="131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3"/>
                </a:lnTo>
                <a:lnTo>
                  <a:pt x="57" y="171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8" y="194"/>
                </a:lnTo>
                <a:lnTo>
                  <a:pt x="387" y="188"/>
                </a:lnTo>
                <a:lnTo>
                  <a:pt x="404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8" y="155"/>
                </a:lnTo>
                <a:lnTo>
                  <a:pt x="468" y="148"/>
                </a:lnTo>
                <a:lnTo>
                  <a:pt x="476" y="139"/>
                </a:lnTo>
                <a:lnTo>
                  <a:pt x="483" y="130"/>
                </a:lnTo>
                <a:lnTo>
                  <a:pt x="487" y="122"/>
                </a:lnTo>
                <a:lnTo>
                  <a:pt x="490" y="112"/>
                </a:lnTo>
                <a:lnTo>
                  <a:pt x="491" y="103"/>
                </a:lnTo>
                <a:lnTo>
                  <a:pt x="490" y="95"/>
                </a:lnTo>
                <a:lnTo>
                  <a:pt x="487" y="85"/>
                </a:lnTo>
                <a:lnTo>
                  <a:pt x="483" y="77"/>
                </a:lnTo>
                <a:lnTo>
                  <a:pt x="476" y="68"/>
                </a:lnTo>
                <a:lnTo>
                  <a:pt x="468" y="59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3" y="24"/>
                </a:lnTo>
                <a:lnTo>
                  <a:pt x="386" y="19"/>
                </a:lnTo>
                <a:lnTo>
                  <a:pt x="368" y="14"/>
                </a:lnTo>
                <a:lnTo>
                  <a:pt x="350" y="9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2" y="9"/>
                </a:lnTo>
                <a:lnTo>
                  <a:pt x="123" y="14"/>
                </a:lnTo>
                <a:lnTo>
                  <a:pt x="105" y="19"/>
                </a:lnTo>
                <a:lnTo>
                  <a:pt x="87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8" y="77"/>
                </a:lnTo>
                <a:lnTo>
                  <a:pt x="4" y="85"/>
                </a:lnTo>
                <a:lnTo>
                  <a:pt x="1" y="95"/>
                </a:lnTo>
                <a:lnTo>
                  <a:pt x="0" y="1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1" name="Freeform 41"/>
          <p:cNvSpPr>
            <a:spLocks/>
          </p:cNvSpPr>
          <p:nvPr/>
        </p:nvSpPr>
        <p:spPr bwMode="auto">
          <a:xfrm>
            <a:off x="7245351" y="4648200"/>
            <a:ext cx="1476375" cy="717550"/>
          </a:xfrm>
          <a:custGeom>
            <a:avLst/>
            <a:gdLst>
              <a:gd name="T0" fmla="*/ 0 w 930"/>
              <a:gd name="T1" fmla="*/ 226 h 452"/>
              <a:gd name="T2" fmla="*/ 459 w 930"/>
              <a:gd name="T3" fmla="*/ 0 h 452"/>
              <a:gd name="T4" fmla="*/ 929 w 930"/>
              <a:gd name="T5" fmla="*/ 234 h 452"/>
              <a:gd name="T6" fmla="*/ 459 w 930"/>
              <a:gd name="T7" fmla="*/ 451 h 452"/>
              <a:gd name="T8" fmla="*/ 0 w 930"/>
              <a:gd name="T9" fmla="*/ 226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0" h="452">
                <a:moveTo>
                  <a:pt x="0" y="226"/>
                </a:moveTo>
                <a:lnTo>
                  <a:pt x="459" y="0"/>
                </a:lnTo>
                <a:lnTo>
                  <a:pt x="929" y="234"/>
                </a:lnTo>
                <a:lnTo>
                  <a:pt x="459" y="451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2" name="Freeform 42"/>
          <p:cNvSpPr>
            <a:spLocks/>
          </p:cNvSpPr>
          <p:nvPr/>
        </p:nvSpPr>
        <p:spPr bwMode="auto">
          <a:xfrm>
            <a:off x="9010650" y="4906963"/>
            <a:ext cx="1416050" cy="336550"/>
          </a:xfrm>
          <a:custGeom>
            <a:avLst/>
            <a:gdLst>
              <a:gd name="T0" fmla="*/ 891 w 892"/>
              <a:gd name="T1" fmla="*/ 211 h 212"/>
              <a:gd name="T2" fmla="*/ 891 w 892"/>
              <a:gd name="T3" fmla="*/ 0 h 212"/>
              <a:gd name="T4" fmla="*/ 0 w 892"/>
              <a:gd name="T5" fmla="*/ 0 h 212"/>
              <a:gd name="T6" fmla="*/ 0 w 892"/>
              <a:gd name="T7" fmla="*/ 211 h 212"/>
              <a:gd name="T8" fmla="*/ 891 w 892"/>
              <a:gd name="T9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2" h="212">
                <a:moveTo>
                  <a:pt x="891" y="211"/>
                </a:moveTo>
                <a:lnTo>
                  <a:pt x="891" y="0"/>
                </a:lnTo>
                <a:lnTo>
                  <a:pt x="0" y="0"/>
                </a:lnTo>
                <a:lnTo>
                  <a:pt x="0" y="211"/>
                </a:lnTo>
                <a:lnTo>
                  <a:pt x="891" y="2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3" name="Freeform 43"/>
          <p:cNvSpPr>
            <a:spLocks/>
          </p:cNvSpPr>
          <p:nvPr/>
        </p:nvSpPr>
        <p:spPr bwMode="auto">
          <a:xfrm>
            <a:off x="5664201" y="4897439"/>
            <a:ext cx="1287463" cy="346075"/>
          </a:xfrm>
          <a:custGeom>
            <a:avLst/>
            <a:gdLst>
              <a:gd name="T0" fmla="*/ 810 w 811"/>
              <a:gd name="T1" fmla="*/ 217 h 218"/>
              <a:gd name="T2" fmla="*/ 810 w 811"/>
              <a:gd name="T3" fmla="*/ 0 h 218"/>
              <a:gd name="T4" fmla="*/ 0 w 811"/>
              <a:gd name="T5" fmla="*/ 0 h 218"/>
              <a:gd name="T6" fmla="*/ 0 w 811"/>
              <a:gd name="T7" fmla="*/ 217 h 218"/>
              <a:gd name="T8" fmla="*/ 810 w 811"/>
              <a:gd name="T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1" h="218">
                <a:moveTo>
                  <a:pt x="810" y="217"/>
                </a:moveTo>
                <a:lnTo>
                  <a:pt x="810" y="0"/>
                </a:lnTo>
                <a:lnTo>
                  <a:pt x="0" y="0"/>
                </a:lnTo>
                <a:lnTo>
                  <a:pt x="0" y="217"/>
                </a:lnTo>
                <a:lnTo>
                  <a:pt x="810" y="2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50" name="Group 50"/>
          <p:cNvGrpSpPr>
            <a:grpSpLocks/>
          </p:cNvGrpSpPr>
          <p:nvPr/>
        </p:nvGrpSpPr>
        <p:grpSpPr bwMode="auto">
          <a:xfrm>
            <a:off x="8385175" y="4130676"/>
            <a:ext cx="2230438" cy="588963"/>
            <a:chOff x="4322" y="2602"/>
            <a:chExt cx="1405" cy="371"/>
          </a:xfrm>
        </p:grpSpPr>
        <p:sp>
          <p:nvSpPr>
            <p:cNvPr id="25644" name="Freeform 44"/>
            <p:cNvSpPr>
              <a:spLocks/>
            </p:cNvSpPr>
            <p:nvPr/>
          </p:nvSpPr>
          <p:spPr bwMode="auto">
            <a:xfrm>
              <a:off x="4322" y="2755"/>
              <a:ext cx="492" cy="209"/>
            </a:xfrm>
            <a:custGeom>
              <a:avLst/>
              <a:gdLst>
                <a:gd name="T0" fmla="*/ 490 w 492"/>
                <a:gd name="T1" fmla="*/ 95 h 209"/>
                <a:gd name="T2" fmla="*/ 483 w 492"/>
                <a:gd name="T3" fmla="*/ 77 h 209"/>
                <a:gd name="T4" fmla="*/ 468 w 492"/>
                <a:gd name="T5" fmla="*/ 60 h 209"/>
                <a:gd name="T6" fmla="*/ 447 w 492"/>
                <a:gd name="T7" fmla="*/ 44 h 209"/>
                <a:gd name="T8" fmla="*/ 419 w 492"/>
                <a:gd name="T9" fmla="*/ 30 h 209"/>
                <a:gd name="T10" fmla="*/ 387 w 492"/>
                <a:gd name="T11" fmla="*/ 19 h 209"/>
                <a:gd name="T12" fmla="*/ 349 w 492"/>
                <a:gd name="T13" fmla="*/ 10 h 209"/>
                <a:gd name="T14" fmla="*/ 309 w 492"/>
                <a:gd name="T15" fmla="*/ 3 h 209"/>
                <a:gd name="T16" fmla="*/ 267 w 492"/>
                <a:gd name="T17" fmla="*/ 0 h 209"/>
                <a:gd name="T18" fmla="*/ 224 w 492"/>
                <a:gd name="T19" fmla="*/ 0 h 209"/>
                <a:gd name="T20" fmla="*/ 182 w 492"/>
                <a:gd name="T21" fmla="*/ 3 h 209"/>
                <a:gd name="T22" fmla="*/ 141 w 492"/>
                <a:gd name="T23" fmla="*/ 10 h 209"/>
                <a:gd name="T24" fmla="*/ 105 w 492"/>
                <a:gd name="T25" fmla="*/ 19 h 209"/>
                <a:gd name="T26" fmla="*/ 72 w 492"/>
                <a:gd name="T27" fmla="*/ 30 h 209"/>
                <a:gd name="T28" fmla="*/ 44 w 492"/>
                <a:gd name="T29" fmla="*/ 44 h 209"/>
                <a:gd name="T30" fmla="*/ 23 w 492"/>
                <a:gd name="T31" fmla="*/ 60 h 209"/>
                <a:gd name="T32" fmla="*/ 8 w 492"/>
                <a:gd name="T33" fmla="*/ 77 h 209"/>
                <a:gd name="T34" fmla="*/ 1 w 492"/>
                <a:gd name="T35" fmla="*/ 95 h 209"/>
                <a:gd name="T36" fmla="*/ 1 w 492"/>
                <a:gd name="T37" fmla="*/ 113 h 209"/>
                <a:gd name="T38" fmla="*/ 8 w 492"/>
                <a:gd name="T39" fmla="*/ 130 h 209"/>
                <a:gd name="T40" fmla="*/ 23 w 492"/>
                <a:gd name="T41" fmla="*/ 148 h 209"/>
                <a:gd name="T42" fmla="*/ 44 w 492"/>
                <a:gd name="T43" fmla="*/ 163 h 209"/>
                <a:gd name="T44" fmla="*/ 72 w 492"/>
                <a:gd name="T45" fmla="*/ 177 h 209"/>
                <a:gd name="T46" fmla="*/ 105 w 492"/>
                <a:gd name="T47" fmla="*/ 189 h 209"/>
                <a:gd name="T48" fmla="*/ 141 w 492"/>
                <a:gd name="T49" fmla="*/ 198 h 209"/>
                <a:gd name="T50" fmla="*/ 182 w 492"/>
                <a:gd name="T51" fmla="*/ 204 h 209"/>
                <a:gd name="T52" fmla="*/ 224 w 492"/>
                <a:gd name="T53" fmla="*/ 207 h 209"/>
                <a:gd name="T54" fmla="*/ 267 w 492"/>
                <a:gd name="T55" fmla="*/ 207 h 209"/>
                <a:gd name="T56" fmla="*/ 309 w 492"/>
                <a:gd name="T57" fmla="*/ 204 h 209"/>
                <a:gd name="T58" fmla="*/ 349 w 492"/>
                <a:gd name="T59" fmla="*/ 198 h 209"/>
                <a:gd name="T60" fmla="*/ 387 w 492"/>
                <a:gd name="T61" fmla="*/ 189 h 209"/>
                <a:gd name="T62" fmla="*/ 419 w 492"/>
                <a:gd name="T63" fmla="*/ 177 h 209"/>
                <a:gd name="T64" fmla="*/ 447 w 492"/>
                <a:gd name="T65" fmla="*/ 163 h 209"/>
                <a:gd name="T66" fmla="*/ 468 w 492"/>
                <a:gd name="T67" fmla="*/ 148 h 209"/>
                <a:gd name="T68" fmla="*/ 483 w 492"/>
                <a:gd name="T69" fmla="*/ 130 h 209"/>
                <a:gd name="T70" fmla="*/ 490 w 492"/>
                <a:gd name="T71" fmla="*/ 11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2" h="209">
                  <a:moveTo>
                    <a:pt x="491" y="104"/>
                  </a:moveTo>
                  <a:lnTo>
                    <a:pt x="490" y="95"/>
                  </a:lnTo>
                  <a:lnTo>
                    <a:pt x="487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3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7" y="19"/>
                  </a:lnTo>
                  <a:lnTo>
                    <a:pt x="368" y="13"/>
                  </a:lnTo>
                  <a:lnTo>
                    <a:pt x="349" y="10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1" y="6"/>
                  </a:lnTo>
                  <a:lnTo>
                    <a:pt x="141" y="10"/>
                  </a:lnTo>
                  <a:lnTo>
                    <a:pt x="122" y="13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2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3"/>
                  </a:lnTo>
                  <a:lnTo>
                    <a:pt x="3" y="122"/>
                  </a:lnTo>
                  <a:lnTo>
                    <a:pt x="8" y="130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2" y="156"/>
                  </a:lnTo>
                  <a:lnTo>
                    <a:pt x="44" y="163"/>
                  </a:lnTo>
                  <a:lnTo>
                    <a:pt x="57" y="170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2" y="194"/>
                  </a:lnTo>
                  <a:lnTo>
                    <a:pt x="141" y="198"/>
                  </a:lnTo>
                  <a:lnTo>
                    <a:pt x="161" y="201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5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29" y="201"/>
                  </a:lnTo>
                  <a:lnTo>
                    <a:pt x="349" y="198"/>
                  </a:lnTo>
                  <a:lnTo>
                    <a:pt x="368" y="194"/>
                  </a:lnTo>
                  <a:lnTo>
                    <a:pt x="387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3" y="170"/>
                  </a:lnTo>
                  <a:lnTo>
                    <a:pt x="447" y="163"/>
                  </a:lnTo>
                  <a:lnTo>
                    <a:pt x="458" y="156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7" y="122"/>
                  </a:lnTo>
                  <a:lnTo>
                    <a:pt x="490" y="113"/>
                  </a:lnTo>
                  <a:lnTo>
                    <a:pt x="491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Freeform 45"/>
            <p:cNvSpPr>
              <a:spLocks/>
            </p:cNvSpPr>
            <p:nvPr/>
          </p:nvSpPr>
          <p:spPr bwMode="auto">
            <a:xfrm>
              <a:off x="5225" y="2755"/>
              <a:ext cx="492" cy="209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0 h 209"/>
                <a:gd name="T4" fmla="*/ 23 w 492"/>
                <a:gd name="T5" fmla="*/ 148 h 209"/>
                <a:gd name="T6" fmla="*/ 44 w 492"/>
                <a:gd name="T7" fmla="*/ 163 h 209"/>
                <a:gd name="T8" fmla="*/ 72 w 492"/>
                <a:gd name="T9" fmla="*/ 177 h 209"/>
                <a:gd name="T10" fmla="*/ 105 w 492"/>
                <a:gd name="T11" fmla="*/ 189 h 209"/>
                <a:gd name="T12" fmla="*/ 141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49 w 492"/>
                <a:gd name="T23" fmla="*/ 198 h 209"/>
                <a:gd name="T24" fmla="*/ 387 w 492"/>
                <a:gd name="T25" fmla="*/ 189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7 h 209"/>
                <a:gd name="T32" fmla="*/ 483 w 492"/>
                <a:gd name="T33" fmla="*/ 130 h 209"/>
                <a:gd name="T34" fmla="*/ 490 w 492"/>
                <a:gd name="T35" fmla="*/ 113 h 209"/>
                <a:gd name="T36" fmla="*/ 490 w 492"/>
                <a:gd name="T37" fmla="*/ 94 h 209"/>
                <a:gd name="T38" fmla="*/ 483 w 492"/>
                <a:gd name="T39" fmla="*/ 77 h 209"/>
                <a:gd name="T40" fmla="*/ 468 w 492"/>
                <a:gd name="T41" fmla="*/ 60 h 209"/>
                <a:gd name="T42" fmla="*/ 447 w 492"/>
                <a:gd name="T43" fmla="*/ 44 h 209"/>
                <a:gd name="T44" fmla="*/ 419 w 492"/>
                <a:gd name="T45" fmla="*/ 30 h 209"/>
                <a:gd name="T46" fmla="*/ 386 w 492"/>
                <a:gd name="T47" fmla="*/ 18 h 209"/>
                <a:gd name="T48" fmla="*/ 349 w 492"/>
                <a:gd name="T49" fmla="*/ 10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1 w 492"/>
                <a:gd name="T59" fmla="*/ 10 h 209"/>
                <a:gd name="T60" fmla="*/ 105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4" y="122"/>
                  </a:lnTo>
                  <a:lnTo>
                    <a:pt x="8" y="130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3"/>
                  </a:lnTo>
                  <a:lnTo>
                    <a:pt x="57" y="170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1" y="198"/>
                  </a:lnTo>
                  <a:lnTo>
                    <a:pt x="161" y="201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5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49" y="198"/>
                  </a:lnTo>
                  <a:lnTo>
                    <a:pt x="368" y="194"/>
                  </a:lnTo>
                  <a:lnTo>
                    <a:pt x="387" y="189"/>
                  </a:lnTo>
                  <a:lnTo>
                    <a:pt x="404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8" y="156"/>
                  </a:lnTo>
                  <a:lnTo>
                    <a:pt x="468" y="147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7" y="122"/>
                  </a:lnTo>
                  <a:lnTo>
                    <a:pt x="490" y="113"/>
                  </a:lnTo>
                  <a:lnTo>
                    <a:pt x="491" y="104"/>
                  </a:lnTo>
                  <a:lnTo>
                    <a:pt x="490" y="94"/>
                  </a:lnTo>
                  <a:lnTo>
                    <a:pt x="487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6" y="18"/>
                  </a:lnTo>
                  <a:lnTo>
                    <a:pt x="368" y="13"/>
                  </a:lnTo>
                  <a:lnTo>
                    <a:pt x="349" y="10"/>
                  </a:lnTo>
                  <a:lnTo>
                    <a:pt x="330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1" y="6"/>
                  </a:lnTo>
                  <a:lnTo>
                    <a:pt x="141" y="10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7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4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6" name="Freeform 46"/>
            <p:cNvSpPr>
              <a:spLocks/>
            </p:cNvSpPr>
            <p:nvPr/>
          </p:nvSpPr>
          <p:spPr bwMode="auto">
            <a:xfrm>
              <a:off x="4764" y="2602"/>
              <a:ext cx="493" cy="209"/>
            </a:xfrm>
            <a:custGeom>
              <a:avLst/>
              <a:gdLst>
                <a:gd name="T0" fmla="*/ 491 w 493"/>
                <a:gd name="T1" fmla="*/ 95 h 209"/>
                <a:gd name="T2" fmla="*/ 483 w 493"/>
                <a:gd name="T3" fmla="*/ 77 h 209"/>
                <a:gd name="T4" fmla="*/ 468 w 493"/>
                <a:gd name="T5" fmla="*/ 60 h 209"/>
                <a:gd name="T6" fmla="*/ 447 w 493"/>
                <a:gd name="T7" fmla="*/ 44 h 209"/>
                <a:gd name="T8" fmla="*/ 420 w 493"/>
                <a:gd name="T9" fmla="*/ 30 h 209"/>
                <a:gd name="T10" fmla="*/ 387 w 493"/>
                <a:gd name="T11" fmla="*/ 19 h 209"/>
                <a:gd name="T12" fmla="*/ 349 w 493"/>
                <a:gd name="T13" fmla="*/ 10 h 209"/>
                <a:gd name="T14" fmla="*/ 309 w 493"/>
                <a:gd name="T15" fmla="*/ 3 h 209"/>
                <a:gd name="T16" fmla="*/ 267 w 493"/>
                <a:gd name="T17" fmla="*/ 0 h 209"/>
                <a:gd name="T18" fmla="*/ 224 w 493"/>
                <a:gd name="T19" fmla="*/ 0 h 209"/>
                <a:gd name="T20" fmla="*/ 182 w 493"/>
                <a:gd name="T21" fmla="*/ 3 h 209"/>
                <a:gd name="T22" fmla="*/ 142 w 493"/>
                <a:gd name="T23" fmla="*/ 10 h 209"/>
                <a:gd name="T24" fmla="*/ 105 w 493"/>
                <a:gd name="T25" fmla="*/ 19 h 209"/>
                <a:gd name="T26" fmla="*/ 72 w 493"/>
                <a:gd name="T27" fmla="*/ 30 h 209"/>
                <a:gd name="T28" fmla="*/ 44 w 493"/>
                <a:gd name="T29" fmla="*/ 44 h 209"/>
                <a:gd name="T30" fmla="*/ 23 w 493"/>
                <a:gd name="T31" fmla="*/ 60 h 209"/>
                <a:gd name="T32" fmla="*/ 8 w 493"/>
                <a:gd name="T33" fmla="*/ 77 h 209"/>
                <a:gd name="T34" fmla="*/ 1 w 493"/>
                <a:gd name="T35" fmla="*/ 95 h 209"/>
                <a:gd name="T36" fmla="*/ 1 w 493"/>
                <a:gd name="T37" fmla="*/ 113 h 209"/>
                <a:gd name="T38" fmla="*/ 8 w 493"/>
                <a:gd name="T39" fmla="*/ 131 h 209"/>
                <a:gd name="T40" fmla="*/ 23 w 493"/>
                <a:gd name="T41" fmla="*/ 148 h 209"/>
                <a:gd name="T42" fmla="*/ 44 w 493"/>
                <a:gd name="T43" fmla="*/ 164 h 209"/>
                <a:gd name="T44" fmla="*/ 72 w 493"/>
                <a:gd name="T45" fmla="*/ 178 h 209"/>
                <a:gd name="T46" fmla="*/ 105 w 493"/>
                <a:gd name="T47" fmla="*/ 189 h 209"/>
                <a:gd name="T48" fmla="*/ 142 w 493"/>
                <a:gd name="T49" fmla="*/ 198 h 209"/>
                <a:gd name="T50" fmla="*/ 182 w 493"/>
                <a:gd name="T51" fmla="*/ 204 h 209"/>
                <a:gd name="T52" fmla="*/ 224 w 493"/>
                <a:gd name="T53" fmla="*/ 207 h 209"/>
                <a:gd name="T54" fmla="*/ 267 w 493"/>
                <a:gd name="T55" fmla="*/ 207 h 209"/>
                <a:gd name="T56" fmla="*/ 309 w 493"/>
                <a:gd name="T57" fmla="*/ 204 h 209"/>
                <a:gd name="T58" fmla="*/ 349 w 493"/>
                <a:gd name="T59" fmla="*/ 198 h 209"/>
                <a:gd name="T60" fmla="*/ 387 w 493"/>
                <a:gd name="T61" fmla="*/ 189 h 209"/>
                <a:gd name="T62" fmla="*/ 420 w 493"/>
                <a:gd name="T63" fmla="*/ 178 h 209"/>
                <a:gd name="T64" fmla="*/ 447 w 493"/>
                <a:gd name="T65" fmla="*/ 164 h 209"/>
                <a:gd name="T66" fmla="*/ 468 w 493"/>
                <a:gd name="T67" fmla="*/ 148 h 209"/>
                <a:gd name="T68" fmla="*/ 483 w 493"/>
                <a:gd name="T69" fmla="*/ 131 h 209"/>
                <a:gd name="T70" fmla="*/ 491 w 493"/>
                <a:gd name="T71" fmla="*/ 11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3" h="209">
                  <a:moveTo>
                    <a:pt x="492" y="104"/>
                  </a:moveTo>
                  <a:lnTo>
                    <a:pt x="491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7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20" y="30"/>
                  </a:lnTo>
                  <a:lnTo>
                    <a:pt x="404" y="24"/>
                  </a:lnTo>
                  <a:lnTo>
                    <a:pt x="387" y="19"/>
                  </a:lnTo>
                  <a:lnTo>
                    <a:pt x="369" y="14"/>
                  </a:lnTo>
                  <a:lnTo>
                    <a:pt x="349" y="10"/>
                  </a:lnTo>
                  <a:lnTo>
                    <a:pt x="330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10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4" y="86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3"/>
                  </a:lnTo>
                  <a:lnTo>
                    <a:pt x="4" y="122"/>
                  </a:lnTo>
                  <a:lnTo>
                    <a:pt x="8" y="131"/>
                  </a:lnTo>
                  <a:lnTo>
                    <a:pt x="15" y="140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4"/>
                  </a:lnTo>
                  <a:lnTo>
                    <a:pt x="57" y="171"/>
                  </a:lnTo>
                  <a:lnTo>
                    <a:pt x="72" y="178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2"/>
                  </a:lnTo>
                  <a:lnTo>
                    <a:pt x="349" y="198"/>
                  </a:lnTo>
                  <a:lnTo>
                    <a:pt x="369" y="194"/>
                  </a:lnTo>
                  <a:lnTo>
                    <a:pt x="387" y="189"/>
                  </a:lnTo>
                  <a:lnTo>
                    <a:pt x="404" y="183"/>
                  </a:lnTo>
                  <a:lnTo>
                    <a:pt x="420" y="178"/>
                  </a:lnTo>
                  <a:lnTo>
                    <a:pt x="434" y="171"/>
                  </a:lnTo>
                  <a:lnTo>
                    <a:pt x="447" y="164"/>
                  </a:lnTo>
                  <a:lnTo>
                    <a:pt x="458" y="156"/>
                  </a:lnTo>
                  <a:lnTo>
                    <a:pt x="468" y="148"/>
                  </a:lnTo>
                  <a:lnTo>
                    <a:pt x="477" y="140"/>
                  </a:lnTo>
                  <a:lnTo>
                    <a:pt x="483" y="131"/>
                  </a:lnTo>
                  <a:lnTo>
                    <a:pt x="488" y="122"/>
                  </a:lnTo>
                  <a:lnTo>
                    <a:pt x="491" y="113"/>
                  </a:lnTo>
                  <a:lnTo>
                    <a:pt x="492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Rectangle 47"/>
            <p:cNvSpPr>
              <a:spLocks noChangeArrowheads="1"/>
            </p:cNvSpPr>
            <p:nvPr/>
          </p:nvSpPr>
          <p:spPr bwMode="auto">
            <a:xfrm>
              <a:off x="4770" y="2605"/>
              <a:ext cx="5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dname</a:t>
              </a:r>
            </a:p>
          </p:txBody>
        </p:sp>
        <p:sp>
          <p:nvSpPr>
            <p:cNvPr id="25648" name="Rectangle 48"/>
            <p:cNvSpPr>
              <a:spLocks noChangeArrowheads="1"/>
            </p:cNvSpPr>
            <p:nvPr/>
          </p:nvSpPr>
          <p:spPr bwMode="auto">
            <a:xfrm>
              <a:off x="5186" y="2763"/>
              <a:ext cx="54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budget</a:t>
              </a:r>
            </a:p>
          </p:txBody>
        </p:sp>
        <p:sp>
          <p:nvSpPr>
            <p:cNvPr id="25649" name="Rectangle 49"/>
            <p:cNvSpPr>
              <a:spLocks noChangeArrowheads="1"/>
            </p:cNvSpPr>
            <p:nvPr/>
          </p:nvSpPr>
          <p:spPr bwMode="auto">
            <a:xfrm>
              <a:off x="4449" y="2728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did</a:t>
              </a:r>
            </a:p>
          </p:txBody>
        </p:sp>
      </p:grpSp>
      <p:sp>
        <p:nvSpPr>
          <p:cNvPr id="25651" name="Rectangle 51"/>
          <p:cNvSpPr>
            <a:spLocks noChangeArrowheads="1"/>
          </p:cNvSpPr>
          <p:nvPr/>
        </p:nvSpPr>
        <p:spPr bwMode="auto">
          <a:xfrm>
            <a:off x="5935663" y="4116389"/>
            <a:ext cx="71814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25652" name="Rectangle 52"/>
          <p:cNvSpPr>
            <a:spLocks noChangeArrowheads="1"/>
          </p:cNvSpPr>
          <p:nvPr/>
        </p:nvSpPr>
        <p:spPr bwMode="auto">
          <a:xfrm>
            <a:off x="9056688" y="4865689"/>
            <a:ext cx="14362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</a:p>
        </p:txBody>
      </p:sp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5370513" y="4322764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</a:p>
        </p:txBody>
      </p:sp>
      <p:sp>
        <p:nvSpPr>
          <p:cNvPr id="25654" name="Rectangle 54"/>
          <p:cNvSpPr>
            <a:spLocks noChangeArrowheads="1"/>
          </p:cNvSpPr>
          <p:nvPr/>
        </p:nvSpPr>
        <p:spPr bwMode="auto">
          <a:xfrm>
            <a:off x="6843714" y="4330701"/>
            <a:ext cx="43441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</a:p>
        </p:txBody>
      </p:sp>
      <p:sp>
        <p:nvSpPr>
          <p:cNvPr id="25655" name="Rectangle 55"/>
          <p:cNvSpPr>
            <a:spLocks noChangeArrowheads="1"/>
          </p:cNvSpPr>
          <p:nvPr/>
        </p:nvSpPr>
        <p:spPr bwMode="auto">
          <a:xfrm>
            <a:off x="5688014" y="4919664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25656" name="Rectangle 56"/>
          <p:cNvSpPr>
            <a:spLocks noChangeArrowheads="1"/>
          </p:cNvSpPr>
          <p:nvPr/>
        </p:nvSpPr>
        <p:spPr bwMode="auto">
          <a:xfrm>
            <a:off x="7388225" y="4860926"/>
            <a:ext cx="12080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Works_In4</a:t>
            </a:r>
          </a:p>
        </p:txBody>
      </p:sp>
      <p:sp>
        <p:nvSpPr>
          <p:cNvPr id="25657" name="Line 57"/>
          <p:cNvSpPr>
            <a:spLocks noChangeShapeType="1"/>
          </p:cNvSpPr>
          <p:nvPr/>
        </p:nvSpPr>
        <p:spPr bwMode="auto">
          <a:xfrm flipH="1">
            <a:off x="6927850" y="5045075"/>
            <a:ext cx="3238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8" name="Line 58"/>
          <p:cNvSpPr>
            <a:spLocks noChangeShapeType="1"/>
          </p:cNvSpPr>
          <p:nvPr/>
        </p:nvSpPr>
        <p:spPr bwMode="auto">
          <a:xfrm>
            <a:off x="8701089" y="5029200"/>
            <a:ext cx="3000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9" name="Line 59"/>
          <p:cNvSpPr>
            <a:spLocks noChangeShapeType="1"/>
          </p:cNvSpPr>
          <p:nvPr/>
        </p:nvSpPr>
        <p:spPr bwMode="auto">
          <a:xfrm>
            <a:off x="5584825" y="4700588"/>
            <a:ext cx="444500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0" name="Line 60"/>
          <p:cNvSpPr>
            <a:spLocks noChangeShapeType="1"/>
          </p:cNvSpPr>
          <p:nvPr/>
        </p:nvSpPr>
        <p:spPr bwMode="auto">
          <a:xfrm>
            <a:off x="6278563" y="4456114"/>
            <a:ext cx="0" cy="414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1" name="Line 61"/>
          <p:cNvSpPr>
            <a:spLocks noChangeShapeType="1"/>
          </p:cNvSpPr>
          <p:nvPr/>
        </p:nvSpPr>
        <p:spPr bwMode="auto">
          <a:xfrm flipH="1">
            <a:off x="6715125" y="4700589"/>
            <a:ext cx="317500" cy="185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70" name="Group 70"/>
          <p:cNvGrpSpPr>
            <a:grpSpLocks/>
          </p:cNvGrpSpPr>
          <p:nvPr/>
        </p:nvGrpSpPr>
        <p:grpSpPr bwMode="auto">
          <a:xfrm>
            <a:off x="6503989" y="5667376"/>
            <a:ext cx="2994025" cy="384175"/>
            <a:chOff x="3137" y="3570"/>
            <a:chExt cx="1886" cy="242"/>
          </a:xfrm>
        </p:grpSpPr>
        <p:sp>
          <p:nvSpPr>
            <p:cNvPr id="25662" name="Freeform 62"/>
            <p:cNvSpPr>
              <a:spLocks/>
            </p:cNvSpPr>
            <p:nvPr/>
          </p:nvSpPr>
          <p:spPr bwMode="auto">
            <a:xfrm>
              <a:off x="3137" y="3603"/>
              <a:ext cx="492" cy="209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1 h 209"/>
                <a:gd name="T4" fmla="*/ 23 w 492"/>
                <a:gd name="T5" fmla="*/ 148 h 209"/>
                <a:gd name="T6" fmla="*/ 44 w 492"/>
                <a:gd name="T7" fmla="*/ 164 h 209"/>
                <a:gd name="T8" fmla="*/ 72 w 492"/>
                <a:gd name="T9" fmla="*/ 177 h 209"/>
                <a:gd name="T10" fmla="*/ 104 w 492"/>
                <a:gd name="T11" fmla="*/ 189 h 209"/>
                <a:gd name="T12" fmla="*/ 142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50 w 492"/>
                <a:gd name="T23" fmla="*/ 198 h 209"/>
                <a:gd name="T24" fmla="*/ 386 w 492"/>
                <a:gd name="T25" fmla="*/ 189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8 h 209"/>
                <a:gd name="T32" fmla="*/ 483 w 492"/>
                <a:gd name="T33" fmla="*/ 130 h 209"/>
                <a:gd name="T34" fmla="*/ 490 w 492"/>
                <a:gd name="T35" fmla="*/ 112 h 209"/>
                <a:gd name="T36" fmla="*/ 490 w 492"/>
                <a:gd name="T37" fmla="*/ 95 h 209"/>
                <a:gd name="T38" fmla="*/ 483 w 492"/>
                <a:gd name="T39" fmla="*/ 77 h 209"/>
                <a:gd name="T40" fmla="*/ 468 w 492"/>
                <a:gd name="T41" fmla="*/ 60 h 209"/>
                <a:gd name="T42" fmla="*/ 447 w 492"/>
                <a:gd name="T43" fmla="*/ 44 h 209"/>
                <a:gd name="T44" fmla="*/ 419 w 492"/>
                <a:gd name="T45" fmla="*/ 30 h 209"/>
                <a:gd name="T46" fmla="*/ 386 w 492"/>
                <a:gd name="T47" fmla="*/ 19 h 209"/>
                <a:gd name="T48" fmla="*/ 349 w 492"/>
                <a:gd name="T49" fmla="*/ 9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2 w 492"/>
                <a:gd name="T59" fmla="*/ 9 h 209"/>
                <a:gd name="T60" fmla="*/ 104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3" y="122"/>
                  </a:lnTo>
                  <a:lnTo>
                    <a:pt x="8" y="131"/>
                  </a:lnTo>
                  <a:lnTo>
                    <a:pt x="14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4"/>
                  </a:lnTo>
                  <a:lnTo>
                    <a:pt x="58" y="171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4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50" y="198"/>
                  </a:lnTo>
                  <a:lnTo>
                    <a:pt x="369" y="193"/>
                  </a:lnTo>
                  <a:lnTo>
                    <a:pt x="386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9" y="155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8" y="122"/>
                  </a:lnTo>
                  <a:lnTo>
                    <a:pt x="490" y="112"/>
                  </a:lnTo>
                  <a:lnTo>
                    <a:pt x="491" y="103"/>
                  </a:lnTo>
                  <a:lnTo>
                    <a:pt x="490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9" y="51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6" y="19"/>
                  </a:lnTo>
                  <a:lnTo>
                    <a:pt x="369" y="13"/>
                  </a:lnTo>
                  <a:lnTo>
                    <a:pt x="349" y="9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9"/>
                  </a:lnTo>
                  <a:lnTo>
                    <a:pt x="123" y="14"/>
                  </a:lnTo>
                  <a:lnTo>
                    <a:pt x="104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8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4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3" name="Freeform 63"/>
            <p:cNvSpPr>
              <a:spLocks/>
            </p:cNvSpPr>
            <p:nvPr/>
          </p:nvSpPr>
          <p:spPr bwMode="auto">
            <a:xfrm>
              <a:off x="4531" y="3603"/>
              <a:ext cx="492" cy="209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1 h 209"/>
                <a:gd name="T4" fmla="*/ 23 w 492"/>
                <a:gd name="T5" fmla="*/ 148 h 209"/>
                <a:gd name="T6" fmla="*/ 45 w 492"/>
                <a:gd name="T7" fmla="*/ 164 h 209"/>
                <a:gd name="T8" fmla="*/ 72 w 492"/>
                <a:gd name="T9" fmla="*/ 177 h 209"/>
                <a:gd name="T10" fmla="*/ 105 w 492"/>
                <a:gd name="T11" fmla="*/ 189 h 209"/>
                <a:gd name="T12" fmla="*/ 142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50 w 492"/>
                <a:gd name="T23" fmla="*/ 198 h 209"/>
                <a:gd name="T24" fmla="*/ 387 w 492"/>
                <a:gd name="T25" fmla="*/ 189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8 h 209"/>
                <a:gd name="T32" fmla="*/ 483 w 492"/>
                <a:gd name="T33" fmla="*/ 130 h 209"/>
                <a:gd name="T34" fmla="*/ 491 w 492"/>
                <a:gd name="T35" fmla="*/ 112 h 209"/>
                <a:gd name="T36" fmla="*/ 491 w 492"/>
                <a:gd name="T37" fmla="*/ 95 h 209"/>
                <a:gd name="T38" fmla="*/ 483 w 492"/>
                <a:gd name="T39" fmla="*/ 77 h 209"/>
                <a:gd name="T40" fmla="*/ 468 w 492"/>
                <a:gd name="T41" fmla="*/ 60 h 209"/>
                <a:gd name="T42" fmla="*/ 447 w 492"/>
                <a:gd name="T43" fmla="*/ 44 h 209"/>
                <a:gd name="T44" fmla="*/ 419 w 492"/>
                <a:gd name="T45" fmla="*/ 30 h 209"/>
                <a:gd name="T46" fmla="*/ 387 w 492"/>
                <a:gd name="T47" fmla="*/ 19 h 209"/>
                <a:gd name="T48" fmla="*/ 349 w 492"/>
                <a:gd name="T49" fmla="*/ 9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2 w 492"/>
                <a:gd name="T59" fmla="*/ 9 h 209"/>
                <a:gd name="T60" fmla="*/ 105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3" y="122"/>
                  </a:lnTo>
                  <a:lnTo>
                    <a:pt x="8" y="131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5" y="164"/>
                  </a:lnTo>
                  <a:lnTo>
                    <a:pt x="58" y="171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50" y="198"/>
                  </a:lnTo>
                  <a:lnTo>
                    <a:pt x="369" y="193"/>
                  </a:lnTo>
                  <a:lnTo>
                    <a:pt x="387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9" y="155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8" y="122"/>
                  </a:lnTo>
                  <a:lnTo>
                    <a:pt x="491" y="112"/>
                  </a:lnTo>
                  <a:lnTo>
                    <a:pt x="491" y="103"/>
                  </a:lnTo>
                  <a:lnTo>
                    <a:pt x="491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9" y="51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7" y="19"/>
                  </a:lnTo>
                  <a:lnTo>
                    <a:pt x="369" y="13"/>
                  </a:lnTo>
                  <a:lnTo>
                    <a:pt x="349" y="9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9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8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4" name="Rectangle 64"/>
            <p:cNvSpPr>
              <a:spLocks noChangeArrowheads="1"/>
            </p:cNvSpPr>
            <p:nvPr/>
          </p:nvSpPr>
          <p:spPr bwMode="auto">
            <a:xfrm>
              <a:off x="3759" y="3570"/>
              <a:ext cx="6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Duration</a:t>
              </a:r>
            </a:p>
          </p:txBody>
        </p:sp>
        <p:sp>
          <p:nvSpPr>
            <p:cNvPr id="25665" name="Freeform 65"/>
            <p:cNvSpPr>
              <a:spLocks/>
            </p:cNvSpPr>
            <p:nvPr/>
          </p:nvSpPr>
          <p:spPr bwMode="auto">
            <a:xfrm>
              <a:off x="3781" y="3596"/>
              <a:ext cx="592" cy="215"/>
            </a:xfrm>
            <a:custGeom>
              <a:avLst/>
              <a:gdLst>
                <a:gd name="T0" fmla="*/ 591 w 592"/>
                <a:gd name="T1" fmla="*/ 214 h 215"/>
                <a:gd name="T2" fmla="*/ 591 w 592"/>
                <a:gd name="T3" fmla="*/ 0 h 215"/>
                <a:gd name="T4" fmla="*/ 0 w 592"/>
                <a:gd name="T5" fmla="*/ 0 h 215"/>
                <a:gd name="T6" fmla="*/ 0 w 592"/>
                <a:gd name="T7" fmla="*/ 214 h 215"/>
                <a:gd name="T8" fmla="*/ 591 w 592"/>
                <a:gd name="T9" fmla="*/ 21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2" h="215">
                  <a:moveTo>
                    <a:pt x="591" y="214"/>
                  </a:moveTo>
                  <a:lnTo>
                    <a:pt x="591" y="0"/>
                  </a:lnTo>
                  <a:lnTo>
                    <a:pt x="0" y="0"/>
                  </a:lnTo>
                  <a:lnTo>
                    <a:pt x="0" y="214"/>
                  </a:lnTo>
                  <a:lnTo>
                    <a:pt x="591" y="2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6" name="Rectangle 66"/>
            <p:cNvSpPr>
              <a:spLocks noChangeArrowheads="1"/>
            </p:cNvSpPr>
            <p:nvPr/>
          </p:nvSpPr>
          <p:spPr bwMode="auto">
            <a:xfrm>
              <a:off x="3183" y="3591"/>
              <a:ext cx="4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from</a:t>
              </a:r>
            </a:p>
          </p:txBody>
        </p:sp>
        <p:sp>
          <p:nvSpPr>
            <p:cNvPr id="25667" name="Rectangle 67"/>
            <p:cNvSpPr>
              <a:spLocks noChangeArrowheads="1"/>
            </p:cNvSpPr>
            <p:nvPr/>
          </p:nvSpPr>
          <p:spPr bwMode="auto">
            <a:xfrm>
              <a:off x="4675" y="3579"/>
              <a:ext cx="2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to</a:t>
              </a:r>
            </a:p>
          </p:txBody>
        </p:sp>
        <p:sp>
          <p:nvSpPr>
            <p:cNvPr id="25668" name="Line 68"/>
            <p:cNvSpPr>
              <a:spLocks noChangeShapeType="1"/>
            </p:cNvSpPr>
            <p:nvPr/>
          </p:nvSpPr>
          <p:spPr bwMode="auto">
            <a:xfrm>
              <a:off x="3623" y="3706"/>
              <a:ext cx="14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9" name="Line 69"/>
            <p:cNvSpPr>
              <a:spLocks noChangeShapeType="1"/>
            </p:cNvSpPr>
            <p:nvPr/>
          </p:nvSpPr>
          <p:spPr bwMode="auto">
            <a:xfrm>
              <a:off x="4380" y="3706"/>
              <a:ext cx="10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71" name="Line 71"/>
          <p:cNvSpPr>
            <a:spLocks noChangeShapeType="1"/>
          </p:cNvSpPr>
          <p:nvPr/>
        </p:nvSpPr>
        <p:spPr bwMode="auto">
          <a:xfrm>
            <a:off x="7321550" y="1682750"/>
            <a:ext cx="63500" cy="596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2" name="Line 72"/>
          <p:cNvSpPr>
            <a:spLocks noChangeShapeType="1"/>
          </p:cNvSpPr>
          <p:nvPr/>
        </p:nvSpPr>
        <p:spPr bwMode="auto">
          <a:xfrm>
            <a:off x="9372600" y="1911350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3" name="Line 73"/>
          <p:cNvSpPr>
            <a:spLocks noChangeShapeType="1"/>
          </p:cNvSpPr>
          <p:nvPr/>
        </p:nvSpPr>
        <p:spPr bwMode="auto">
          <a:xfrm>
            <a:off x="8845550" y="2139950"/>
            <a:ext cx="139700" cy="139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4" name="Line 74"/>
          <p:cNvSpPr>
            <a:spLocks noChangeShapeType="1"/>
          </p:cNvSpPr>
          <p:nvPr/>
        </p:nvSpPr>
        <p:spPr bwMode="auto">
          <a:xfrm>
            <a:off x="9074150" y="4654550"/>
            <a:ext cx="2159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5" name="Line 75"/>
          <p:cNvSpPr>
            <a:spLocks noChangeShapeType="1"/>
          </p:cNvSpPr>
          <p:nvPr/>
        </p:nvSpPr>
        <p:spPr bwMode="auto">
          <a:xfrm flipH="1">
            <a:off x="9823450" y="4654550"/>
            <a:ext cx="1651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6" name="Line 76"/>
          <p:cNvSpPr>
            <a:spLocks noChangeShapeType="1"/>
          </p:cNvSpPr>
          <p:nvPr/>
        </p:nvSpPr>
        <p:spPr bwMode="auto">
          <a:xfrm>
            <a:off x="9525000" y="4502150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7" name="Line 77"/>
          <p:cNvSpPr>
            <a:spLocks noChangeShapeType="1"/>
          </p:cNvSpPr>
          <p:nvPr/>
        </p:nvSpPr>
        <p:spPr bwMode="auto">
          <a:xfrm>
            <a:off x="8001000" y="5340350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67496"/>
      </p:ext>
    </p:extLst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Entity vs. Relationship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447800"/>
            <a:ext cx="3733800" cy="4953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First ER diagram OK if a manager gets a separate discretionary budget for each dept.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What if a manager gets a discretionary    budget that covers      </a:t>
            </a:r>
            <a:r>
              <a:rPr lang="en-US" altLang="en-US" sz="2400" i="1"/>
              <a:t>all </a:t>
            </a:r>
            <a:r>
              <a:rPr lang="en-US" altLang="en-US" sz="2400"/>
              <a:t>managed depts?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000">
                <a:solidFill>
                  <a:schemeClr val="accent2"/>
                </a:solidFill>
              </a:rPr>
              <a:t>Redundancy: </a:t>
            </a:r>
            <a:r>
              <a:rPr lang="en-US" altLang="en-US" sz="2000" i="1"/>
              <a:t>dbudget </a:t>
            </a:r>
            <a:r>
              <a:rPr lang="en-US" altLang="en-US" sz="2000"/>
              <a:t>stored for each dept managed by manager.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000">
                <a:solidFill>
                  <a:schemeClr val="accent2"/>
                </a:solidFill>
              </a:rPr>
              <a:t>Misleading:</a:t>
            </a:r>
            <a:r>
              <a:rPr lang="en-US" altLang="en-US" sz="2000"/>
              <a:t> Suggests </a:t>
            </a:r>
            <a:r>
              <a:rPr lang="en-US" altLang="en-US" sz="2000" i="1"/>
              <a:t>dbudget</a:t>
            </a:r>
            <a:r>
              <a:rPr lang="en-US" altLang="en-US" sz="2000"/>
              <a:t> associated with department-mgr combination.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000"/>
          </a:p>
        </p:txBody>
      </p:sp>
      <p:sp>
        <p:nvSpPr>
          <p:cNvPr id="27654" name="Freeform 6"/>
          <p:cNvSpPr>
            <a:spLocks/>
          </p:cNvSpPr>
          <p:nvPr/>
        </p:nvSpPr>
        <p:spPr bwMode="auto">
          <a:xfrm>
            <a:off x="5700714" y="1870076"/>
            <a:ext cx="835025" cy="352425"/>
          </a:xfrm>
          <a:custGeom>
            <a:avLst/>
            <a:gdLst>
              <a:gd name="T0" fmla="*/ 524 w 526"/>
              <a:gd name="T1" fmla="*/ 101 h 222"/>
              <a:gd name="T2" fmla="*/ 516 w 526"/>
              <a:gd name="T3" fmla="*/ 82 h 222"/>
              <a:gd name="T4" fmla="*/ 500 w 526"/>
              <a:gd name="T5" fmla="*/ 64 h 222"/>
              <a:gd name="T6" fmla="*/ 478 w 526"/>
              <a:gd name="T7" fmla="*/ 47 h 222"/>
              <a:gd name="T8" fmla="*/ 448 w 526"/>
              <a:gd name="T9" fmla="*/ 33 h 222"/>
              <a:gd name="T10" fmla="*/ 413 w 526"/>
              <a:gd name="T11" fmla="*/ 20 h 222"/>
              <a:gd name="T12" fmla="*/ 373 w 526"/>
              <a:gd name="T13" fmla="*/ 10 h 222"/>
              <a:gd name="T14" fmla="*/ 330 w 526"/>
              <a:gd name="T15" fmla="*/ 4 h 222"/>
              <a:gd name="T16" fmla="*/ 285 w 526"/>
              <a:gd name="T17" fmla="*/ 0 h 222"/>
              <a:gd name="T18" fmla="*/ 239 w 526"/>
              <a:gd name="T19" fmla="*/ 0 h 222"/>
              <a:gd name="T20" fmla="*/ 194 w 526"/>
              <a:gd name="T21" fmla="*/ 4 h 222"/>
              <a:gd name="T22" fmla="*/ 152 w 526"/>
              <a:gd name="T23" fmla="*/ 10 h 222"/>
              <a:gd name="T24" fmla="*/ 112 w 526"/>
              <a:gd name="T25" fmla="*/ 20 h 222"/>
              <a:gd name="T26" fmla="*/ 77 w 526"/>
              <a:gd name="T27" fmla="*/ 33 h 222"/>
              <a:gd name="T28" fmla="*/ 47 w 526"/>
              <a:gd name="T29" fmla="*/ 47 h 222"/>
              <a:gd name="T30" fmla="*/ 25 w 526"/>
              <a:gd name="T31" fmla="*/ 64 h 222"/>
              <a:gd name="T32" fmla="*/ 9 w 526"/>
              <a:gd name="T33" fmla="*/ 82 h 222"/>
              <a:gd name="T34" fmla="*/ 1 w 526"/>
              <a:gd name="T35" fmla="*/ 101 h 222"/>
              <a:gd name="T36" fmla="*/ 1 w 526"/>
              <a:gd name="T37" fmla="*/ 120 h 222"/>
              <a:gd name="T38" fmla="*/ 9 w 526"/>
              <a:gd name="T39" fmla="*/ 139 h 222"/>
              <a:gd name="T40" fmla="*/ 25 w 526"/>
              <a:gd name="T41" fmla="*/ 157 h 222"/>
              <a:gd name="T42" fmla="*/ 47 w 526"/>
              <a:gd name="T43" fmla="*/ 174 h 222"/>
              <a:gd name="T44" fmla="*/ 77 w 526"/>
              <a:gd name="T45" fmla="*/ 189 h 222"/>
              <a:gd name="T46" fmla="*/ 112 w 526"/>
              <a:gd name="T47" fmla="*/ 201 h 222"/>
              <a:gd name="T48" fmla="*/ 152 w 526"/>
              <a:gd name="T49" fmla="*/ 211 h 222"/>
              <a:gd name="T50" fmla="*/ 194 w 526"/>
              <a:gd name="T51" fmla="*/ 218 h 222"/>
              <a:gd name="T52" fmla="*/ 239 w 526"/>
              <a:gd name="T53" fmla="*/ 221 h 222"/>
              <a:gd name="T54" fmla="*/ 285 w 526"/>
              <a:gd name="T55" fmla="*/ 221 h 222"/>
              <a:gd name="T56" fmla="*/ 330 w 526"/>
              <a:gd name="T57" fmla="*/ 218 h 222"/>
              <a:gd name="T58" fmla="*/ 373 w 526"/>
              <a:gd name="T59" fmla="*/ 211 h 222"/>
              <a:gd name="T60" fmla="*/ 413 w 526"/>
              <a:gd name="T61" fmla="*/ 201 h 222"/>
              <a:gd name="T62" fmla="*/ 448 w 526"/>
              <a:gd name="T63" fmla="*/ 189 h 222"/>
              <a:gd name="T64" fmla="*/ 478 w 526"/>
              <a:gd name="T65" fmla="*/ 174 h 222"/>
              <a:gd name="T66" fmla="*/ 500 w 526"/>
              <a:gd name="T67" fmla="*/ 157 h 222"/>
              <a:gd name="T68" fmla="*/ 516 w 526"/>
              <a:gd name="T69" fmla="*/ 139 h 222"/>
              <a:gd name="T70" fmla="*/ 524 w 526"/>
              <a:gd name="T71" fmla="*/ 12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2">
                <a:moveTo>
                  <a:pt x="525" y="111"/>
                </a:moveTo>
                <a:lnTo>
                  <a:pt x="524" y="101"/>
                </a:lnTo>
                <a:lnTo>
                  <a:pt x="521" y="92"/>
                </a:lnTo>
                <a:lnTo>
                  <a:pt x="516" y="82"/>
                </a:lnTo>
                <a:lnTo>
                  <a:pt x="509" y="73"/>
                </a:lnTo>
                <a:lnTo>
                  <a:pt x="500" y="64"/>
                </a:lnTo>
                <a:lnTo>
                  <a:pt x="489" y="55"/>
                </a:lnTo>
                <a:lnTo>
                  <a:pt x="478" y="47"/>
                </a:lnTo>
                <a:lnTo>
                  <a:pt x="464" y="39"/>
                </a:lnTo>
                <a:lnTo>
                  <a:pt x="448" y="33"/>
                </a:lnTo>
                <a:lnTo>
                  <a:pt x="431" y="26"/>
                </a:lnTo>
                <a:lnTo>
                  <a:pt x="413" y="20"/>
                </a:lnTo>
                <a:lnTo>
                  <a:pt x="393" y="15"/>
                </a:lnTo>
                <a:lnTo>
                  <a:pt x="373" y="10"/>
                </a:lnTo>
                <a:lnTo>
                  <a:pt x="352" y="6"/>
                </a:lnTo>
                <a:lnTo>
                  <a:pt x="330" y="4"/>
                </a:lnTo>
                <a:lnTo>
                  <a:pt x="308" y="2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7" y="2"/>
                </a:lnTo>
                <a:lnTo>
                  <a:pt x="194" y="4"/>
                </a:lnTo>
                <a:lnTo>
                  <a:pt x="173" y="6"/>
                </a:lnTo>
                <a:lnTo>
                  <a:pt x="152" y="10"/>
                </a:lnTo>
                <a:lnTo>
                  <a:pt x="131" y="15"/>
                </a:lnTo>
                <a:lnTo>
                  <a:pt x="112" y="20"/>
                </a:lnTo>
                <a:lnTo>
                  <a:pt x="94" y="26"/>
                </a:lnTo>
                <a:lnTo>
                  <a:pt x="77" y="33"/>
                </a:lnTo>
                <a:lnTo>
                  <a:pt x="61" y="39"/>
                </a:lnTo>
                <a:lnTo>
                  <a:pt x="47" y="47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2"/>
                </a:lnTo>
                <a:lnTo>
                  <a:pt x="4" y="92"/>
                </a:lnTo>
                <a:lnTo>
                  <a:pt x="1" y="101"/>
                </a:lnTo>
                <a:lnTo>
                  <a:pt x="0" y="111"/>
                </a:ln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6" y="148"/>
                </a:lnTo>
                <a:lnTo>
                  <a:pt x="25" y="157"/>
                </a:lnTo>
                <a:lnTo>
                  <a:pt x="35" y="166"/>
                </a:lnTo>
                <a:lnTo>
                  <a:pt x="47" y="174"/>
                </a:lnTo>
                <a:lnTo>
                  <a:pt x="61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1"/>
                </a:lnTo>
                <a:lnTo>
                  <a:pt x="131" y="206"/>
                </a:lnTo>
                <a:lnTo>
                  <a:pt x="152" y="211"/>
                </a:lnTo>
                <a:lnTo>
                  <a:pt x="173" y="215"/>
                </a:lnTo>
                <a:lnTo>
                  <a:pt x="194" y="218"/>
                </a:lnTo>
                <a:lnTo>
                  <a:pt x="217" y="220"/>
                </a:lnTo>
                <a:lnTo>
                  <a:pt x="239" y="221"/>
                </a:lnTo>
                <a:lnTo>
                  <a:pt x="262" y="221"/>
                </a:lnTo>
                <a:lnTo>
                  <a:pt x="285" y="221"/>
                </a:lnTo>
                <a:lnTo>
                  <a:pt x="308" y="220"/>
                </a:lnTo>
                <a:lnTo>
                  <a:pt x="330" y="218"/>
                </a:lnTo>
                <a:lnTo>
                  <a:pt x="352" y="215"/>
                </a:lnTo>
                <a:lnTo>
                  <a:pt x="373" y="211"/>
                </a:lnTo>
                <a:lnTo>
                  <a:pt x="393" y="206"/>
                </a:lnTo>
                <a:lnTo>
                  <a:pt x="413" y="201"/>
                </a:lnTo>
                <a:lnTo>
                  <a:pt x="431" y="196"/>
                </a:lnTo>
                <a:lnTo>
                  <a:pt x="448" y="189"/>
                </a:lnTo>
                <a:lnTo>
                  <a:pt x="464" y="182"/>
                </a:lnTo>
                <a:lnTo>
                  <a:pt x="478" y="174"/>
                </a:lnTo>
                <a:lnTo>
                  <a:pt x="489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Freeform 7"/>
          <p:cNvSpPr>
            <a:spLocks/>
          </p:cNvSpPr>
          <p:nvPr/>
        </p:nvSpPr>
        <p:spPr bwMode="auto">
          <a:xfrm>
            <a:off x="8283576" y="2138363"/>
            <a:ext cx="835025" cy="354012"/>
          </a:xfrm>
          <a:custGeom>
            <a:avLst/>
            <a:gdLst>
              <a:gd name="T0" fmla="*/ 524 w 526"/>
              <a:gd name="T1" fmla="*/ 102 h 223"/>
              <a:gd name="T2" fmla="*/ 516 w 526"/>
              <a:gd name="T3" fmla="*/ 83 h 223"/>
              <a:gd name="T4" fmla="*/ 501 w 526"/>
              <a:gd name="T5" fmla="*/ 64 h 223"/>
              <a:gd name="T6" fmla="*/ 477 w 526"/>
              <a:gd name="T7" fmla="*/ 48 h 223"/>
              <a:gd name="T8" fmla="*/ 448 w 526"/>
              <a:gd name="T9" fmla="*/ 33 h 223"/>
              <a:gd name="T10" fmla="*/ 413 w 526"/>
              <a:gd name="T11" fmla="*/ 20 h 223"/>
              <a:gd name="T12" fmla="*/ 374 w 526"/>
              <a:gd name="T13" fmla="*/ 11 h 223"/>
              <a:gd name="T14" fmla="*/ 331 w 526"/>
              <a:gd name="T15" fmla="*/ 4 h 223"/>
              <a:gd name="T16" fmla="*/ 285 w 526"/>
              <a:gd name="T17" fmla="*/ 0 h 223"/>
              <a:gd name="T18" fmla="*/ 240 w 526"/>
              <a:gd name="T19" fmla="*/ 0 h 223"/>
              <a:gd name="T20" fmla="*/ 195 w 526"/>
              <a:gd name="T21" fmla="*/ 4 h 223"/>
              <a:gd name="T22" fmla="*/ 151 w 526"/>
              <a:gd name="T23" fmla="*/ 11 h 223"/>
              <a:gd name="T24" fmla="*/ 112 w 526"/>
              <a:gd name="T25" fmla="*/ 20 h 223"/>
              <a:gd name="T26" fmla="*/ 77 w 526"/>
              <a:gd name="T27" fmla="*/ 33 h 223"/>
              <a:gd name="T28" fmla="*/ 48 w 526"/>
              <a:gd name="T29" fmla="*/ 48 h 223"/>
              <a:gd name="T30" fmla="*/ 25 w 526"/>
              <a:gd name="T31" fmla="*/ 64 h 223"/>
              <a:gd name="T32" fmla="*/ 9 w 526"/>
              <a:gd name="T33" fmla="*/ 83 h 223"/>
              <a:gd name="T34" fmla="*/ 1 w 526"/>
              <a:gd name="T35" fmla="*/ 102 h 223"/>
              <a:gd name="T36" fmla="*/ 1 w 526"/>
              <a:gd name="T37" fmla="*/ 121 h 223"/>
              <a:gd name="T38" fmla="*/ 9 w 526"/>
              <a:gd name="T39" fmla="*/ 139 h 223"/>
              <a:gd name="T40" fmla="*/ 25 w 526"/>
              <a:gd name="T41" fmla="*/ 158 h 223"/>
              <a:gd name="T42" fmla="*/ 48 w 526"/>
              <a:gd name="T43" fmla="*/ 174 h 223"/>
              <a:gd name="T44" fmla="*/ 77 w 526"/>
              <a:gd name="T45" fmla="*/ 189 h 223"/>
              <a:gd name="T46" fmla="*/ 112 w 526"/>
              <a:gd name="T47" fmla="*/ 202 h 223"/>
              <a:gd name="T48" fmla="*/ 151 w 526"/>
              <a:gd name="T49" fmla="*/ 211 h 223"/>
              <a:gd name="T50" fmla="*/ 195 w 526"/>
              <a:gd name="T51" fmla="*/ 218 h 223"/>
              <a:gd name="T52" fmla="*/ 240 w 526"/>
              <a:gd name="T53" fmla="*/ 222 h 223"/>
              <a:gd name="T54" fmla="*/ 285 w 526"/>
              <a:gd name="T55" fmla="*/ 222 h 223"/>
              <a:gd name="T56" fmla="*/ 331 w 526"/>
              <a:gd name="T57" fmla="*/ 218 h 223"/>
              <a:gd name="T58" fmla="*/ 374 w 526"/>
              <a:gd name="T59" fmla="*/ 211 h 223"/>
              <a:gd name="T60" fmla="*/ 413 w 526"/>
              <a:gd name="T61" fmla="*/ 202 h 223"/>
              <a:gd name="T62" fmla="*/ 448 w 526"/>
              <a:gd name="T63" fmla="*/ 189 h 223"/>
              <a:gd name="T64" fmla="*/ 477 w 526"/>
              <a:gd name="T65" fmla="*/ 174 h 223"/>
              <a:gd name="T66" fmla="*/ 501 w 526"/>
              <a:gd name="T67" fmla="*/ 158 h 223"/>
              <a:gd name="T68" fmla="*/ 516 w 526"/>
              <a:gd name="T69" fmla="*/ 139 h 223"/>
              <a:gd name="T70" fmla="*/ 524 w 526"/>
              <a:gd name="T71" fmla="*/ 121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3">
                <a:moveTo>
                  <a:pt x="525" y="111"/>
                </a:moveTo>
                <a:lnTo>
                  <a:pt x="524" y="102"/>
                </a:lnTo>
                <a:lnTo>
                  <a:pt x="521" y="92"/>
                </a:lnTo>
                <a:lnTo>
                  <a:pt x="516" y="83"/>
                </a:lnTo>
                <a:lnTo>
                  <a:pt x="509" y="73"/>
                </a:lnTo>
                <a:lnTo>
                  <a:pt x="501" y="64"/>
                </a:lnTo>
                <a:lnTo>
                  <a:pt x="490" y="55"/>
                </a:lnTo>
                <a:lnTo>
                  <a:pt x="477" y="48"/>
                </a:lnTo>
                <a:lnTo>
                  <a:pt x="464" y="40"/>
                </a:lnTo>
                <a:lnTo>
                  <a:pt x="448" y="33"/>
                </a:lnTo>
                <a:lnTo>
                  <a:pt x="432" y="26"/>
                </a:lnTo>
                <a:lnTo>
                  <a:pt x="413" y="20"/>
                </a:lnTo>
                <a:lnTo>
                  <a:pt x="394" y="15"/>
                </a:lnTo>
                <a:lnTo>
                  <a:pt x="374" y="11"/>
                </a:lnTo>
                <a:lnTo>
                  <a:pt x="352" y="7"/>
                </a:lnTo>
                <a:lnTo>
                  <a:pt x="331" y="4"/>
                </a:lnTo>
                <a:lnTo>
                  <a:pt x="308" y="2"/>
                </a:lnTo>
                <a:lnTo>
                  <a:pt x="285" y="0"/>
                </a:lnTo>
                <a:lnTo>
                  <a:pt x="263" y="0"/>
                </a:lnTo>
                <a:lnTo>
                  <a:pt x="240" y="0"/>
                </a:lnTo>
                <a:lnTo>
                  <a:pt x="217" y="2"/>
                </a:lnTo>
                <a:lnTo>
                  <a:pt x="195" y="4"/>
                </a:lnTo>
                <a:lnTo>
                  <a:pt x="173" y="7"/>
                </a:lnTo>
                <a:lnTo>
                  <a:pt x="151" y="11"/>
                </a:lnTo>
                <a:lnTo>
                  <a:pt x="131" y="15"/>
                </a:lnTo>
                <a:lnTo>
                  <a:pt x="112" y="20"/>
                </a:lnTo>
                <a:lnTo>
                  <a:pt x="94" y="26"/>
                </a:lnTo>
                <a:lnTo>
                  <a:pt x="77" y="33"/>
                </a:lnTo>
                <a:lnTo>
                  <a:pt x="62" y="40"/>
                </a:lnTo>
                <a:lnTo>
                  <a:pt x="48" y="48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3"/>
                </a:lnTo>
                <a:lnTo>
                  <a:pt x="4" y="92"/>
                </a:lnTo>
                <a:lnTo>
                  <a:pt x="1" y="102"/>
                </a:lnTo>
                <a:lnTo>
                  <a:pt x="0" y="111"/>
                </a:lnTo>
                <a:lnTo>
                  <a:pt x="1" y="121"/>
                </a:lnTo>
                <a:lnTo>
                  <a:pt x="4" y="130"/>
                </a:lnTo>
                <a:lnTo>
                  <a:pt x="9" y="139"/>
                </a:lnTo>
                <a:lnTo>
                  <a:pt x="16" y="149"/>
                </a:lnTo>
                <a:lnTo>
                  <a:pt x="25" y="158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2"/>
                </a:lnTo>
                <a:lnTo>
                  <a:pt x="131" y="207"/>
                </a:lnTo>
                <a:lnTo>
                  <a:pt x="151" y="211"/>
                </a:lnTo>
                <a:lnTo>
                  <a:pt x="173" y="215"/>
                </a:lnTo>
                <a:lnTo>
                  <a:pt x="195" y="218"/>
                </a:lnTo>
                <a:lnTo>
                  <a:pt x="217" y="220"/>
                </a:lnTo>
                <a:lnTo>
                  <a:pt x="240" y="222"/>
                </a:lnTo>
                <a:lnTo>
                  <a:pt x="263" y="222"/>
                </a:lnTo>
                <a:lnTo>
                  <a:pt x="285" y="222"/>
                </a:lnTo>
                <a:lnTo>
                  <a:pt x="308" y="220"/>
                </a:lnTo>
                <a:lnTo>
                  <a:pt x="331" y="218"/>
                </a:lnTo>
                <a:lnTo>
                  <a:pt x="352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2"/>
                </a:lnTo>
                <a:lnTo>
                  <a:pt x="432" y="196"/>
                </a:lnTo>
                <a:lnTo>
                  <a:pt x="448" y="189"/>
                </a:lnTo>
                <a:lnTo>
                  <a:pt x="464" y="182"/>
                </a:lnTo>
                <a:lnTo>
                  <a:pt x="477" y="174"/>
                </a:lnTo>
                <a:lnTo>
                  <a:pt x="490" y="166"/>
                </a:lnTo>
                <a:lnTo>
                  <a:pt x="501" y="158"/>
                </a:lnTo>
                <a:lnTo>
                  <a:pt x="509" y="149"/>
                </a:lnTo>
                <a:lnTo>
                  <a:pt x="516" y="139"/>
                </a:lnTo>
                <a:lnTo>
                  <a:pt x="521" y="130"/>
                </a:lnTo>
                <a:lnTo>
                  <a:pt x="524" y="121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Freeform 8"/>
          <p:cNvSpPr>
            <a:spLocks/>
          </p:cNvSpPr>
          <p:nvPr/>
        </p:nvSpPr>
        <p:spPr bwMode="auto">
          <a:xfrm>
            <a:off x="9815514" y="2138363"/>
            <a:ext cx="835025" cy="354012"/>
          </a:xfrm>
          <a:custGeom>
            <a:avLst/>
            <a:gdLst>
              <a:gd name="T0" fmla="*/ 1 w 526"/>
              <a:gd name="T1" fmla="*/ 121 h 223"/>
              <a:gd name="T2" fmla="*/ 8 w 526"/>
              <a:gd name="T3" fmla="*/ 139 h 223"/>
              <a:gd name="T4" fmla="*/ 24 w 526"/>
              <a:gd name="T5" fmla="*/ 158 h 223"/>
              <a:gd name="T6" fmla="*/ 47 w 526"/>
              <a:gd name="T7" fmla="*/ 174 h 223"/>
              <a:gd name="T8" fmla="*/ 77 w 526"/>
              <a:gd name="T9" fmla="*/ 189 h 223"/>
              <a:gd name="T10" fmla="*/ 112 w 526"/>
              <a:gd name="T11" fmla="*/ 202 h 223"/>
              <a:gd name="T12" fmla="*/ 151 w 526"/>
              <a:gd name="T13" fmla="*/ 211 h 223"/>
              <a:gd name="T14" fmla="*/ 194 w 526"/>
              <a:gd name="T15" fmla="*/ 218 h 223"/>
              <a:gd name="T16" fmla="*/ 239 w 526"/>
              <a:gd name="T17" fmla="*/ 222 h 223"/>
              <a:gd name="T18" fmla="*/ 285 w 526"/>
              <a:gd name="T19" fmla="*/ 222 h 223"/>
              <a:gd name="T20" fmla="*/ 330 w 526"/>
              <a:gd name="T21" fmla="*/ 218 h 223"/>
              <a:gd name="T22" fmla="*/ 373 w 526"/>
              <a:gd name="T23" fmla="*/ 211 h 223"/>
              <a:gd name="T24" fmla="*/ 412 w 526"/>
              <a:gd name="T25" fmla="*/ 202 h 223"/>
              <a:gd name="T26" fmla="*/ 448 w 526"/>
              <a:gd name="T27" fmla="*/ 189 h 223"/>
              <a:gd name="T28" fmla="*/ 477 w 526"/>
              <a:gd name="T29" fmla="*/ 174 h 223"/>
              <a:gd name="T30" fmla="*/ 500 w 526"/>
              <a:gd name="T31" fmla="*/ 157 h 223"/>
              <a:gd name="T32" fmla="*/ 516 w 526"/>
              <a:gd name="T33" fmla="*/ 139 h 223"/>
              <a:gd name="T34" fmla="*/ 524 w 526"/>
              <a:gd name="T35" fmla="*/ 121 h 223"/>
              <a:gd name="T36" fmla="*/ 524 w 526"/>
              <a:gd name="T37" fmla="*/ 101 h 223"/>
              <a:gd name="T38" fmla="*/ 516 w 526"/>
              <a:gd name="T39" fmla="*/ 82 h 223"/>
              <a:gd name="T40" fmla="*/ 500 w 526"/>
              <a:gd name="T41" fmla="*/ 64 h 223"/>
              <a:gd name="T42" fmla="*/ 477 w 526"/>
              <a:gd name="T43" fmla="*/ 47 h 223"/>
              <a:gd name="T44" fmla="*/ 448 w 526"/>
              <a:gd name="T45" fmla="*/ 33 h 223"/>
              <a:gd name="T46" fmla="*/ 412 w 526"/>
              <a:gd name="T47" fmla="*/ 20 h 223"/>
              <a:gd name="T48" fmla="*/ 373 w 526"/>
              <a:gd name="T49" fmla="*/ 11 h 223"/>
              <a:gd name="T50" fmla="*/ 330 w 526"/>
              <a:gd name="T51" fmla="*/ 4 h 223"/>
              <a:gd name="T52" fmla="*/ 285 w 526"/>
              <a:gd name="T53" fmla="*/ 0 h 223"/>
              <a:gd name="T54" fmla="*/ 239 w 526"/>
              <a:gd name="T55" fmla="*/ 0 h 223"/>
              <a:gd name="T56" fmla="*/ 194 w 526"/>
              <a:gd name="T57" fmla="*/ 4 h 223"/>
              <a:gd name="T58" fmla="*/ 151 w 526"/>
              <a:gd name="T59" fmla="*/ 11 h 223"/>
              <a:gd name="T60" fmla="*/ 112 w 526"/>
              <a:gd name="T61" fmla="*/ 20 h 223"/>
              <a:gd name="T62" fmla="*/ 77 w 526"/>
              <a:gd name="T63" fmla="*/ 33 h 223"/>
              <a:gd name="T64" fmla="*/ 47 w 526"/>
              <a:gd name="T65" fmla="*/ 48 h 223"/>
              <a:gd name="T66" fmla="*/ 24 w 526"/>
              <a:gd name="T67" fmla="*/ 64 h 223"/>
              <a:gd name="T68" fmla="*/ 8 w 526"/>
              <a:gd name="T69" fmla="*/ 83 h 223"/>
              <a:gd name="T70" fmla="*/ 1 w 526"/>
              <a:gd name="T71" fmla="*/ 10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3">
                <a:moveTo>
                  <a:pt x="0" y="111"/>
                </a:moveTo>
                <a:lnTo>
                  <a:pt x="1" y="121"/>
                </a:lnTo>
                <a:lnTo>
                  <a:pt x="4" y="130"/>
                </a:lnTo>
                <a:lnTo>
                  <a:pt x="8" y="139"/>
                </a:lnTo>
                <a:lnTo>
                  <a:pt x="16" y="149"/>
                </a:lnTo>
                <a:lnTo>
                  <a:pt x="24" y="158"/>
                </a:lnTo>
                <a:lnTo>
                  <a:pt x="35" y="167"/>
                </a:lnTo>
                <a:lnTo>
                  <a:pt x="47" y="174"/>
                </a:lnTo>
                <a:lnTo>
                  <a:pt x="61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2"/>
                </a:lnTo>
                <a:lnTo>
                  <a:pt x="131" y="207"/>
                </a:lnTo>
                <a:lnTo>
                  <a:pt x="151" y="211"/>
                </a:lnTo>
                <a:lnTo>
                  <a:pt x="172" y="215"/>
                </a:lnTo>
                <a:lnTo>
                  <a:pt x="194" y="218"/>
                </a:lnTo>
                <a:lnTo>
                  <a:pt x="217" y="220"/>
                </a:lnTo>
                <a:lnTo>
                  <a:pt x="239" y="222"/>
                </a:lnTo>
                <a:lnTo>
                  <a:pt x="262" y="222"/>
                </a:lnTo>
                <a:lnTo>
                  <a:pt x="285" y="222"/>
                </a:lnTo>
                <a:lnTo>
                  <a:pt x="308" y="220"/>
                </a:lnTo>
                <a:lnTo>
                  <a:pt x="330" y="218"/>
                </a:lnTo>
                <a:lnTo>
                  <a:pt x="352" y="215"/>
                </a:lnTo>
                <a:lnTo>
                  <a:pt x="373" y="211"/>
                </a:lnTo>
                <a:lnTo>
                  <a:pt x="393" y="207"/>
                </a:lnTo>
                <a:lnTo>
                  <a:pt x="412" y="202"/>
                </a:lnTo>
                <a:lnTo>
                  <a:pt x="431" y="196"/>
                </a:lnTo>
                <a:lnTo>
                  <a:pt x="448" y="189"/>
                </a:lnTo>
                <a:lnTo>
                  <a:pt x="463" y="182"/>
                </a:lnTo>
                <a:lnTo>
                  <a:pt x="477" y="174"/>
                </a:lnTo>
                <a:lnTo>
                  <a:pt x="489" y="166"/>
                </a:lnTo>
                <a:lnTo>
                  <a:pt x="500" y="157"/>
                </a:lnTo>
                <a:lnTo>
                  <a:pt x="509" y="149"/>
                </a:lnTo>
                <a:lnTo>
                  <a:pt x="516" y="139"/>
                </a:lnTo>
                <a:lnTo>
                  <a:pt x="520" y="130"/>
                </a:lnTo>
                <a:lnTo>
                  <a:pt x="524" y="121"/>
                </a:lnTo>
                <a:lnTo>
                  <a:pt x="525" y="111"/>
                </a:lnTo>
                <a:lnTo>
                  <a:pt x="524" y="101"/>
                </a:lnTo>
                <a:lnTo>
                  <a:pt x="520" y="92"/>
                </a:lnTo>
                <a:lnTo>
                  <a:pt x="516" y="82"/>
                </a:lnTo>
                <a:lnTo>
                  <a:pt x="509" y="73"/>
                </a:lnTo>
                <a:lnTo>
                  <a:pt x="500" y="64"/>
                </a:lnTo>
                <a:lnTo>
                  <a:pt x="489" y="55"/>
                </a:lnTo>
                <a:lnTo>
                  <a:pt x="477" y="47"/>
                </a:lnTo>
                <a:lnTo>
                  <a:pt x="463" y="40"/>
                </a:lnTo>
                <a:lnTo>
                  <a:pt x="448" y="33"/>
                </a:lnTo>
                <a:lnTo>
                  <a:pt x="431" y="26"/>
                </a:lnTo>
                <a:lnTo>
                  <a:pt x="412" y="20"/>
                </a:lnTo>
                <a:lnTo>
                  <a:pt x="393" y="15"/>
                </a:lnTo>
                <a:lnTo>
                  <a:pt x="373" y="11"/>
                </a:lnTo>
                <a:lnTo>
                  <a:pt x="352" y="7"/>
                </a:lnTo>
                <a:lnTo>
                  <a:pt x="330" y="4"/>
                </a:lnTo>
                <a:lnTo>
                  <a:pt x="308" y="2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7" y="2"/>
                </a:lnTo>
                <a:lnTo>
                  <a:pt x="194" y="4"/>
                </a:lnTo>
                <a:lnTo>
                  <a:pt x="172" y="7"/>
                </a:lnTo>
                <a:lnTo>
                  <a:pt x="151" y="11"/>
                </a:lnTo>
                <a:lnTo>
                  <a:pt x="131" y="15"/>
                </a:lnTo>
                <a:lnTo>
                  <a:pt x="112" y="20"/>
                </a:lnTo>
                <a:lnTo>
                  <a:pt x="93" y="26"/>
                </a:lnTo>
                <a:lnTo>
                  <a:pt x="77" y="33"/>
                </a:lnTo>
                <a:lnTo>
                  <a:pt x="61" y="40"/>
                </a:lnTo>
                <a:lnTo>
                  <a:pt x="47" y="48"/>
                </a:lnTo>
                <a:lnTo>
                  <a:pt x="35" y="56"/>
                </a:lnTo>
                <a:lnTo>
                  <a:pt x="24" y="64"/>
                </a:lnTo>
                <a:lnTo>
                  <a:pt x="16" y="73"/>
                </a:lnTo>
                <a:lnTo>
                  <a:pt x="8" y="83"/>
                </a:lnTo>
                <a:lnTo>
                  <a:pt x="4" y="92"/>
                </a:lnTo>
                <a:lnTo>
                  <a:pt x="1" y="102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Freeform 9"/>
          <p:cNvSpPr>
            <a:spLocks/>
          </p:cNvSpPr>
          <p:nvPr/>
        </p:nvSpPr>
        <p:spPr bwMode="auto">
          <a:xfrm>
            <a:off x="4949826" y="2128839"/>
            <a:ext cx="835025" cy="352425"/>
          </a:xfrm>
          <a:custGeom>
            <a:avLst/>
            <a:gdLst>
              <a:gd name="T0" fmla="*/ 524 w 526"/>
              <a:gd name="T1" fmla="*/ 101 h 222"/>
              <a:gd name="T2" fmla="*/ 517 w 526"/>
              <a:gd name="T3" fmla="*/ 82 h 222"/>
              <a:gd name="T4" fmla="*/ 501 w 526"/>
              <a:gd name="T5" fmla="*/ 63 h 222"/>
              <a:gd name="T6" fmla="*/ 478 w 526"/>
              <a:gd name="T7" fmla="*/ 47 h 222"/>
              <a:gd name="T8" fmla="*/ 448 w 526"/>
              <a:gd name="T9" fmla="*/ 32 h 222"/>
              <a:gd name="T10" fmla="*/ 413 w 526"/>
              <a:gd name="T11" fmla="*/ 20 h 222"/>
              <a:gd name="T12" fmla="*/ 374 w 526"/>
              <a:gd name="T13" fmla="*/ 10 h 222"/>
              <a:gd name="T14" fmla="*/ 331 w 526"/>
              <a:gd name="T15" fmla="*/ 3 h 222"/>
              <a:gd name="T16" fmla="*/ 286 w 526"/>
              <a:gd name="T17" fmla="*/ 0 h 222"/>
              <a:gd name="T18" fmla="*/ 240 w 526"/>
              <a:gd name="T19" fmla="*/ 0 h 222"/>
              <a:gd name="T20" fmla="*/ 195 w 526"/>
              <a:gd name="T21" fmla="*/ 3 h 222"/>
              <a:gd name="T22" fmla="*/ 152 w 526"/>
              <a:gd name="T23" fmla="*/ 10 h 222"/>
              <a:gd name="T24" fmla="*/ 113 w 526"/>
              <a:gd name="T25" fmla="*/ 20 h 222"/>
              <a:gd name="T26" fmla="*/ 77 w 526"/>
              <a:gd name="T27" fmla="*/ 32 h 222"/>
              <a:gd name="T28" fmla="*/ 48 w 526"/>
              <a:gd name="T29" fmla="*/ 47 h 222"/>
              <a:gd name="T30" fmla="*/ 25 w 526"/>
              <a:gd name="T31" fmla="*/ 63 h 222"/>
              <a:gd name="T32" fmla="*/ 9 w 526"/>
              <a:gd name="T33" fmla="*/ 82 h 222"/>
              <a:gd name="T34" fmla="*/ 2 w 526"/>
              <a:gd name="T35" fmla="*/ 101 h 222"/>
              <a:gd name="T36" fmla="*/ 2 w 526"/>
              <a:gd name="T37" fmla="*/ 120 h 222"/>
              <a:gd name="T38" fmla="*/ 9 w 526"/>
              <a:gd name="T39" fmla="*/ 139 h 222"/>
              <a:gd name="T40" fmla="*/ 25 w 526"/>
              <a:gd name="T41" fmla="*/ 157 h 222"/>
              <a:gd name="T42" fmla="*/ 48 w 526"/>
              <a:gd name="T43" fmla="*/ 174 h 222"/>
              <a:gd name="T44" fmla="*/ 77 w 526"/>
              <a:gd name="T45" fmla="*/ 189 h 222"/>
              <a:gd name="T46" fmla="*/ 113 w 526"/>
              <a:gd name="T47" fmla="*/ 201 h 222"/>
              <a:gd name="T48" fmla="*/ 152 w 526"/>
              <a:gd name="T49" fmla="*/ 211 h 222"/>
              <a:gd name="T50" fmla="*/ 195 w 526"/>
              <a:gd name="T51" fmla="*/ 217 h 222"/>
              <a:gd name="T52" fmla="*/ 240 w 526"/>
              <a:gd name="T53" fmla="*/ 221 h 222"/>
              <a:gd name="T54" fmla="*/ 286 w 526"/>
              <a:gd name="T55" fmla="*/ 221 h 222"/>
              <a:gd name="T56" fmla="*/ 331 w 526"/>
              <a:gd name="T57" fmla="*/ 217 h 222"/>
              <a:gd name="T58" fmla="*/ 374 w 526"/>
              <a:gd name="T59" fmla="*/ 211 h 222"/>
              <a:gd name="T60" fmla="*/ 413 w 526"/>
              <a:gd name="T61" fmla="*/ 201 h 222"/>
              <a:gd name="T62" fmla="*/ 448 w 526"/>
              <a:gd name="T63" fmla="*/ 189 h 222"/>
              <a:gd name="T64" fmla="*/ 478 w 526"/>
              <a:gd name="T65" fmla="*/ 174 h 222"/>
              <a:gd name="T66" fmla="*/ 501 w 526"/>
              <a:gd name="T67" fmla="*/ 157 h 222"/>
              <a:gd name="T68" fmla="*/ 517 w 526"/>
              <a:gd name="T69" fmla="*/ 139 h 222"/>
              <a:gd name="T70" fmla="*/ 524 w 526"/>
              <a:gd name="T71" fmla="*/ 12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2">
                <a:moveTo>
                  <a:pt x="525" y="111"/>
                </a:moveTo>
                <a:lnTo>
                  <a:pt x="524" y="101"/>
                </a:lnTo>
                <a:lnTo>
                  <a:pt x="521" y="91"/>
                </a:lnTo>
                <a:lnTo>
                  <a:pt x="517" y="82"/>
                </a:lnTo>
                <a:lnTo>
                  <a:pt x="509" y="73"/>
                </a:lnTo>
                <a:lnTo>
                  <a:pt x="501" y="63"/>
                </a:lnTo>
                <a:lnTo>
                  <a:pt x="490" y="55"/>
                </a:lnTo>
                <a:lnTo>
                  <a:pt x="478" y="47"/>
                </a:lnTo>
                <a:lnTo>
                  <a:pt x="464" y="39"/>
                </a:lnTo>
                <a:lnTo>
                  <a:pt x="448" y="32"/>
                </a:lnTo>
                <a:lnTo>
                  <a:pt x="432" y="25"/>
                </a:lnTo>
                <a:lnTo>
                  <a:pt x="413" y="20"/>
                </a:lnTo>
                <a:lnTo>
                  <a:pt x="394" y="15"/>
                </a:lnTo>
                <a:lnTo>
                  <a:pt x="374" y="10"/>
                </a:lnTo>
                <a:lnTo>
                  <a:pt x="353" y="6"/>
                </a:lnTo>
                <a:lnTo>
                  <a:pt x="331" y="3"/>
                </a:lnTo>
                <a:lnTo>
                  <a:pt x="308" y="1"/>
                </a:lnTo>
                <a:lnTo>
                  <a:pt x="286" y="0"/>
                </a:lnTo>
                <a:lnTo>
                  <a:pt x="263" y="0"/>
                </a:lnTo>
                <a:lnTo>
                  <a:pt x="240" y="0"/>
                </a:lnTo>
                <a:lnTo>
                  <a:pt x="217" y="1"/>
                </a:lnTo>
                <a:lnTo>
                  <a:pt x="195" y="3"/>
                </a:lnTo>
                <a:lnTo>
                  <a:pt x="173" y="6"/>
                </a:lnTo>
                <a:lnTo>
                  <a:pt x="152" y="10"/>
                </a:lnTo>
                <a:lnTo>
                  <a:pt x="132" y="15"/>
                </a:lnTo>
                <a:lnTo>
                  <a:pt x="113" y="20"/>
                </a:lnTo>
                <a:lnTo>
                  <a:pt x="95" y="25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6" y="55"/>
                </a:lnTo>
                <a:lnTo>
                  <a:pt x="25" y="63"/>
                </a:lnTo>
                <a:lnTo>
                  <a:pt x="17" y="73"/>
                </a:lnTo>
                <a:lnTo>
                  <a:pt x="9" y="82"/>
                </a:lnTo>
                <a:lnTo>
                  <a:pt x="5" y="91"/>
                </a:lnTo>
                <a:lnTo>
                  <a:pt x="2" y="101"/>
                </a:lnTo>
                <a:lnTo>
                  <a:pt x="0" y="111"/>
                </a:lnTo>
                <a:lnTo>
                  <a:pt x="2" y="120"/>
                </a:lnTo>
                <a:lnTo>
                  <a:pt x="5" y="130"/>
                </a:lnTo>
                <a:lnTo>
                  <a:pt x="9" y="139"/>
                </a:lnTo>
                <a:lnTo>
                  <a:pt x="17" y="149"/>
                </a:lnTo>
                <a:lnTo>
                  <a:pt x="25" y="157"/>
                </a:lnTo>
                <a:lnTo>
                  <a:pt x="36" y="166"/>
                </a:lnTo>
                <a:lnTo>
                  <a:pt x="48" y="174"/>
                </a:lnTo>
                <a:lnTo>
                  <a:pt x="62" y="181"/>
                </a:lnTo>
                <a:lnTo>
                  <a:pt x="77" y="189"/>
                </a:lnTo>
                <a:lnTo>
                  <a:pt x="95" y="195"/>
                </a:lnTo>
                <a:lnTo>
                  <a:pt x="113" y="201"/>
                </a:lnTo>
                <a:lnTo>
                  <a:pt x="132" y="207"/>
                </a:lnTo>
                <a:lnTo>
                  <a:pt x="152" y="211"/>
                </a:lnTo>
                <a:lnTo>
                  <a:pt x="173" y="215"/>
                </a:lnTo>
                <a:lnTo>
                  <a:pt x="195" y="217"/>
                </a:lnTo>
                <a:lnTo>
                  <a:pt x="217" y="219"/>
                </a:lnTo>
                <a:lnTo>
                  <a:pt x="240" y="221"/>
                </a:lnTo>
                <a:lnTo>
                  <a:pt x="263" y="221"/>
                </a:lnTo>
                <a:lnTo>
                  <a:pt x="286" y="221"/>
                </a:lnTo>
                <a:lnTo>
                  <a:pt x="308" y="219"/>
                </a:lnTo>
                <a:lnTo>
                  <a:pt x="331" y="217"/>
                </a:lnTo>
                <a:lnTo>
                  <a:pt x="353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1"/>
                </a:lnTo>
                <a:lnTo>
                  <a:pt x="432" y="195"/>
                </a:lnTo>
                <a:lnTo>
                  <a:pt x="448" y="189"/>
                </a:lnTo>
                <a:lnTo>
                  <a:pt x="464" y="181"/>
                </a:lnTo>
                <a:lnTo>
                  <a:pt x="478" y="174"/>
                </a:lnTo>
                <a:lnTo>
                  <a:pt x="490" y="166"/>
                </a:lnTo>
                <a:lnTo>
                  <a:pt x="501" y="157"/>
                </a:lnTo>
                <a:lnTo>
                  <a:pt x="509" y="149"/>
                </a:lnTo>
                <a:lnTo>
                  <a:pt x="517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Freeform 10"/>
          <p:cNvSpPr>
            <a:spLocks/>
          </p:cNvSpPr>
          <p:nvPr/>
        </p:nvSpPr>
        <p:spPr bwMode="auto">
          <a:xfrm>
            <a:off x="6481764" y="2128839"/>
            <a:ext cx="835025" cy="352425"/>
          </a:xfrm>
          <a:custGeom>
            <a:avLst/>
            <a:gdLst>
              <a:gd name="T0" fmla="*/ 1 w 526"/>
              <a:gd name="T1" fmla="*/ 120 h 222"/>
              <a:gd name="T2" fmla="*/ 9 w 526"/>
              <a:gd name="T3" fmla="*/ 139 h 222"/>
              <a:gd name="T4" fmla="*/ 25 w 526"/>
              <a:gd name="T5" fmla="*/ 157 h 222"/>
              <a:gd name="T6" fmla="*/ 48 w 526"/>
              <a:gd name="T7" fmla="*/ 174 h 222"/>
              <a:gd name="T8" fmla="*/ 77 w 526"/>
              <a:gd name="T9" fmla="*/ 189 h 222"/>
              <a:gd name="T10" fmla="*/ 112 w 526"/>
              <a:gd name="T11" fmla="*/ 201 h 222"/>
              <a:gd name="T12" fmla="*/ 151 w 526"/>
              <a:gd name="T13" fmla="*/ 211 h 222"/>
              <a:gd name="T14" fmla="*/ 195 w 526"/>
              <a:gd name="T15" fmla="*/ 217 h 222"/>
              <a:gd name="T16" fmla="*/ 240 w 526"/>
              <a:gd name="T17" fmla="*/ 221 h 222"/>
              <a:gd name="T18" fmla="*/ 285 w 526"/>
              <a:gd name="T19" fmla="*/ 221 h 222"/>
              <a:gd name="T20" fmla="*/ 331 w 526"/>
              <a:gd name="T21" fmla="*/ 217 h 222"/>
              <a:gd name="T22" fmla="*/ 374 w 526"/>
              <a:gd name="T23" fmla="*/ 211 h 222"/>
              <a:gd name="T24" fmla="*/ 413 w 526"/>
              <a:gd name="T25" fmla="*/ 201 h 222"/>
              <a:gd name="T26" fmla="*/ 448 w 526"/>
              <a:gd name="T27" fmla="*/ 189 h 222"/>
              <a:gd name="T28" fmla="*/ 477 w 526"/>
              <a:gd name="T29" fmla="*/ 174 h 222"/>
              <a:gd name="T30" fmla="*/ 500 w 526"/>
              <a:gd name="T31" fmla="*/ 157 h 222"/>
              <a:gd name="T32" fmla="*/ 516 w 526"/>
              <a:gd name="T33" fmla="*/ 139 h 222"/>
              <a:gd name="T34" fmla="*/ 524 w 526"/>
              <a:gd name="T35" fmla="*/ 120 h 222"/>
              <a:gd name="T36" fmla="*/ 524 w 526"/>
              <a:gd name="T37" fmla="*/ 101 h 222"/>
              <a:gd name="T38" fmla="*/ 516 w 526"/>
              <a:gd name="T39" fmla="*/ 82 h 222"/>
              <a:gd name="T40" fmla="*/ 500 w 526"/>
              <a:gd name="T41" fmla="*/ 63 h 222"/>
              <a:gd name="T42" fmla="*/ 477 w 526"/>
              <a:gd name="T43" fmla="*/ 47 h 222"/>
              <a:gd name="T44" fmla="*/ 448 w 526"/>
              <a:gd name="T45" fmla="*/ 32 h 222"/>
              <a:gd name="T46" fmla="*/ 413 w 526"/>
              <a:gd name="T47" fmla="*/ 20 h 222"/>
              <a:gd name="T48" fmla="*/ 374 w 526"/>
              <a:gd name="T49" fmla="*/ 10 h 222"/>
              <a:gd name="T50" fmla="*/ 330 w 526"/>
              <a:gd name="T51" fmla="*/ 3 h 222"/>
              <a:gd name="T52" fmla="*/ 285 w 526"/>
              <a:gd name="T53" fmla="*/ 0 h 222"/>
              <a:gd name="T54" fmla="*/ 240 w 526"/>
              <a:gd name="T55" fmla="*/ 0 h 222"/>
              <a:gd name="T56" fmla="*/ 194 w 526"/>
              <a:gd name="T57" fmla="*/ 3 h 222"/>
              <a:gd name="T58" fmla="*/ 151 w 526"/>
              <a:gd name="T59" fmla="*/ 10 h 222"/>
              <a:gd name="T60" fmla="*/ 112 w 526"/>
              <a:gd name="T61" fmla="*/ 20 h 222"/>
              <a:gd name="T62" fmla="*/ 77 w 526"/>
              <a:gd name="T63" fmla="*/ 32 h 222"/>
              <a:gd name="T64" fmla="*/ 48 w 526"/>
              <a:gd name="T65" fmla="*/ 47 h 222"/>
              <a:gd name="T66" fmla="*/ 25 w 526"/>
              <a:gd name="T67" fmla="*/ 64 h 222"/>
              <a:gd name="T68" fmla="*/ 9 w 526"/>
              <a:gd name="T69" fmla="*/ 82 h 222"/>
              <a:gd name="T70" fmla="*/ 1 w 526"/>
              <a:gd name="T71" fmla="*/ 10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2">
                <a:moveTo>
                  <a:pt x="0" y="111"/>
                </a:move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6" y="149"/>
                </a:lnTo>
                <a:lnTo>
                  <a:pt x="25" y="157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5"/>
                </a:lnTo>
                <a:lnTo>
                  <a:pt x="112" y="201"/>
                </a:lnTo>
                <a:lnTo>
                  <a:pt x="131" y="207"/>
                </a:lnTo>
                <a:lnTo>
                  <a:pt x="151" y="211"/>
                </a:lnTo>
                <a:lnTo>
                  <a:pt x="173" y="215"/>
                </a:lnTo>
                <a:lnTo>
                  <a:pt x="195" y="217"/>
                </a:lnTo>
                <a:lnTo>
                  <a:pt x="217" y="219"/>
                </a:lnTo>
                <a:lnTo>
                  <a:pt x="240" y="221"/>
                </a:lnTo>
                <a:lnTo>
                  <a:pt x="263" y="221"/>
                </a:lnTo>
                <a:lnTo>
                  <a:pt x="285" y="221"/>
                </a:lnTo>
                <a:lnTo>
                  <a:pt x="308" y="219"/>
                </a:lnTo>
                <a:lnTo>
                  <a:pt x="331" y="217"/>
                </a:lnTo>
                <a:lnTo>
                  <a:pt x="352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1"/>
                </a:lnTo>
                <a:lnTo>
                  <a:pt x="431" y="195"/>
                </a:lnTo>
                <a:lnTo>
                  <a:pt x="448" y="189"/>
                </a:lnTo>
                <a:lnTo>
                  <a:pt x="463" y="181"/>
                </a:lnTo>
                <a:lnTo>
                  <a:pt x="477" y="174"/>
                </a:lnTo>
                <a:lnTo>
                  <a:pt x="490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  <a:lnTo>
                  <a:pt x="524" y="101"/>
                </a:lnTo>
                <a:lnTo>
                  <a:pt x="521" y="91"/>
                </a:lnTo>
                <a:lnTo>
                  <a:pt x="516" y="82"/>
                </a:lnTo>
                <a:lnTo>
                  <a:pt x="509" y="73"/>
                </a:lnTo>
                <a:lnTo>
                  <a:pt x="500" y="63"/>
                </a:lnTo>
                <a:lnTo>
                  <a:pt x="490" y="55"/>
                </a:lnTo>
                <a:lnTo>
                  <a:pt x="477" y="47"/>
                </a:lnTo>
                <a:lnTo>
                  <a:pt x="463" y="39"/>
                </a:lnTo>
                <a:lnTo>
                  <a:pt x="448" y="32"/>
                </a:lnTo>
                <a:lnTo>
                  <a:pt x="431" y="25"/>
                </a:lnTo>
                <a:lnTo>
                  <a:pt x="413" y="20"/>
                </a:lnTo>
                <a:lnTo>
                  <a:pt x="394" y="15"/>
                </a:lnTo>
                <a:lnTo>
                  <a:pt x="374" y="10"/>
                </a:lnTo>
                <a:lnTo>
                  <a:pt x="352" y="6"/>
                </a:lnTo>
                <a:lnTo>
                  <a:pt x="330" y="3"/>
                </a:lnTo>
                <a:lnTo>
                  <a:pt x="308" y="1"/>
                </a:lnTo>
                <a:lnTo>
                  <a:pt x="285" y="0"/>
                </a:lnTo>
                <a:lnTo>
                  <a:pt x="263" y="0"/>
                </a:lnTo>
                <a:lnTo>
                  <a:pt x="240" y="0"/>
                </a:lnTo>
                <a:lnTo>
                  <a:pt x="217" y="1"/>
                </a:lnTo>
                <a:lnTo>
                  <a:pt x="194" y="3"/>
                </a:lnTo>
                <a:lnTo>
                  <a:pt x="173" y="6"/>
                </a:lnTo>
                <a:lnTo>
                  <a:pt x="151" y="10"/>
                </a:lnTo>
                <a:lnTo>
                  <a:pt x="131" y="15"/>
                </a:lnTo>
                <a:lnTo>
                  <a:pt x="112" y="20"/>
                </a:lnTo>
                <a:lnTo>
                  <a:pt x="94" y="25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Freeform 11"/>
          <p:cNvSpPr>
            <a:spLocks/>
          </p:cNvSpPr>
          <p:nvPr/>
        </p:nvSpPr>
        <p:spPr bwMode="auto">
          <a:xfrm>
            <a:off x="6899276" y="1674814"/>
            <a:ext cx="835025" cy="352425"/>
          </a:xfrm>
          <a:custGeom>
            <a:avLst/>
            <a:gdLst>
              <a:gd name="T0" fmla="*/ 1 w 526"/>
              <a:gd name="T1" fmla="*/ 120 h 222"/>
              <a:gd name="T2" fmla="*/ 9 w 526"/>
              <a:gd name="T3" fmla="*/ 139 h 222"/>
              <a:gd name="T4" fmla="*/ 24 w 526"/>
              <a:gd name="T5" fmla="*/ 157 h 222"/>
              <a:gd name="T6" fmla="*/ 48 w 526"/>
              <a:gd name="T7" fmla="*/ 174 h 222"/>
              <a:gd name="T8" fmla="*/ 77 w 526"/>
              <a:gd name="T9" fmla="*/ 189 h 222"/>
              <a:gd name="T10" fmla="*/ 112 w 526"/>
              <a:gd name="T11" fmla="*/ 201 h 222"/>
              <a:gd name="T12" fmla="*/ 151 w 526"/>
              <a:gd name="T13" fmla="*/ 211 h 222"/>
              <a:gd name="T14" fmla="*/ 194 w 526"/>
              <a:gd name="T15" fmla="*/ 217 h 222"/>
              <a:gd name="T16" fmla="*/ 240 w 526"/>
              <a:gd name="T17" fmla="*/ 221 h 222"/>
              <a:gd name="T18" fmla="*/ 285 w 526"/>
              <a:gd name="T19" fmla="*/ 221 h 222"/>
              <a:gd name="T20" fmla="*/ 330 w 526"/>
              <a:gd name="T21" fmla="*/ 217 h 222"/>
              <a:gd name="T22" fmla="*/ 374 w 526"/>
              <a:gd name="T23" fmla="*/ 210 h 222"/>
              <a:gd name="T24" fmla="*/ 413 w 526"/>
              <a:gd name="T25" fmla="*/ 201 h 222"/>
              <a:gd name="T26" fmla="*/ 448 w 526"/>
              <a:gd name="T27" fmla="*/ 188 h 222"/>
              <a:gd name="T28" fmla="*/ 477 w 526"/>
              <a:gd name="T29" fmla="*/ 173 h 222"/>
              <a:gd name="T30" fmla="*/ 500 w 526"/>
              <a:gd name="T31" fmla="*/ 157 h 222"/>
              <a:gd name="T32" fmla="*/ 516 w 526"/>
              <a:gd name="T33" fmla="*/ 139 h 222"/>
              <a:gd name="T34" fmla="*/ 524 w 526"/>
              <a:gd name="T35" fmla="*/ 120 h 222"/>
              <a:gd name="T36" fmla="*/ 524 w 526"/>
              <a:gd name="T37" fmla="*/ 101 h 222"/>
              <a:gd name="T38" fmla="*/ 516 w 526"/>
              <a:gd name="T39" fmla="*/ 82 h 222"/>
              <a:gd name="T40" fmla="*/ 500 w 526"/>
              <a:gd name="T41" fmla="*/ 63 h 222"/>
              <a:gd name="T42" fmla="*/ 477 w 526"/>
              <a:gd name="T43" fmla="*/ 47 h 222"/>
              <a:gd name="T44" fmla="*/ 448 w 526"/>
              <a:gd name="T45" fmla="*/ 32 h 222"/>
              <a:gd name="T46" fmla="*/ 413 w 526"/>
              <a:gd name="T47" fmla="*/ 20 h 222"/>
              <a:gd name="T48" fmla="*/ 373 w 526"/>
              <a:gd name="T49" fmla="*/ 10 h 222"/>
              <a:gd name="T50" fmla="*/ 330 w 526"/>
              <a:gd name="T51" fmla="*/ 3 h 222"/>
              <a:gd name="T52" fmla="*/ 285 w 526"/>
              <a:gd name="T53" fmla="*/ 0 h 222"/>
              <a:gd name="T54" fmla="*/ 240 w 526"/>
              <a:gd name="T55" fmla="*/ 0 h 222"/>
              <a:gd name="T56" fmla="*/ 194 w 526"/>
              <a:gd name="T57" fmla="*/ 3 h 222"/>
              <a:gd name="T58" fmla="*/ 151 w 526"/>
              <a:gd name="T59" fmla="*/ 10 h 222"/>
              <a:gd name="T60" fmla="*/ 112 w 526"/>
              <a:gd name="T61" fmla="*/ 20 h 222"/>
              <a:gd name="T62" fmla="*/ 77 w 526"/>
              <a:gd name="T63" fmla="*/ 32 h 222"/>
              <a:gd name="T64" fmla="*/ 48 w 526"/>
              <a:gd name="T65" fmla="*/ 47 h 222"/>
              <a:gd name="T66" fmla="*/ 24 w 526"/>
              <a:gd name="T67" fmla="*/ 64 h 222"/>
              <a:gd name="T68" fmla="*/ 9 w 526"/>
              <a:gd name="T69" fmla="*/ 82 h 222"/>
              <a:gd name="T70" fmla="*/ 1 w 526"/>
              <a:gd name="T71" fmla="*/ 10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2">
                <a:moveTo>
                  <a:pt x="0" y="110"/>
                </a:moveTo>
                <a:lnTo>
                  <a:pt x="1" y="120"/>
                </a:lnTo>
                <a:lnTo>
                  <a:pt x="4" y="129"/>
                </a:lnTo>
                <a:lnTo>
                  <a:pt x="9" y="139"/>
                </a:lnTo>
                <a:lnTo>
                  <a:pt x="16" y="148"/>
                </a:lnTo>
                <a:lnTo>
                  <a:pt x="24" y="157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5"/>
                </a:lnTo>
                <a:lnTo>
                  <a:pt x="112" y="201"/>
                </a:lnTo>
                <a:lnTo>
                  <a:pt x="131" y="206"/>
                </a:lnTo>
                <a:lnTo>
                  <a:pt x="151" y="211"/>
                </a:lnTo>
                <a:lnTo>
                  <a:pt x="173" y="215"/>
                </a:lnTo>
                <a:lnTo>
                  <a:pt x="194" y="217"/>
                </a:lnTo>
                <a:lnTo>
                  <a:pt x="217" y="219"/>
                </a:lnTo>
                <a:lnTo>
                  <a:pt x="240" y="221"/>
                </a:lnTo>
                <a:lnTo>
                  <a:pt x="262" y="221"/>
                </a:lnTo>
                <a:lnTo>
                  <a:pt x="285" y="221"/>
                </a:lnTo>
                <a:lnTo>
                  <a:pt x="308" y="219"/>
                </a:lnTo>
                <a:lnTo>
                  <a:pt x="330" y="217"/>
                </a:lnTo>
                <a:lnTo>
                  <a:pt x="352" y="215"/>
                </a:lnTo>
                <a:lnTo>
                  <a:pt x="374" y="210"/>
                </a:lnTo>
                <a:lnTo>
                  <a:pt x="394" y="206"/>
                </a:lnTo>
                <a:lnTo>
                  <a:pt x="413" y="201"/>
                </a:lnTo>
                <a:lnTo>
                  <a:pt x="431" y="195"/>
                </a:lnTo>
                <a:lnTo>
                  <a:pt x="448" y="188"/>
                </a:lnTo>
                <a:lnTo>
                  <a:pt x="463" y="181"/>
                </a:lnTo>
                <a:lnTo>
                  <a:pt x="477" y="173"/>
                </a:lnTo>
                <a:lnTo>
                  <a:pt x="490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29"/>
                </a:lnTo>
                <a:lnTo>
                  <a:pt x="524" y="120"/>
                </a:lnTo>
                <a:lnTo>
                  <a:pt x="525" y="110"/>
                </a:lnTo>
                <a:lnTo>
                  <a:pt x="524" y="101"/>
                </a:lnTo>
                <a:lnTo>
                  <a:pt x="521" y="91"/>
                </a:lnTo>
                <a:lnTo>
                  <a:pt x="516" y="82"/>
                </a:lnTo>
                <a:lnTo>
                  <a:pt x="509" y="72"/>
                </a:lnTo>
                <a:lnTo>
                  <a:pt x="500" y="63"/>
                </a:lnTo>
                <a:lnTo>
                  <a:pt x="490" y="55"/>
                </a:lnTo>
                <a:lnTo>
                  <a:pt x="477" y="47"/>
                </a:lnTo>
                <a:lnTo>
                  <a:pt x="463" y="39"/>
                </a:lnTo>
                <a:lnTo>
                  <a:pt x="448" y="32"/>
                </a:lnTo>
                <a:lnTo>
                  <a:pt x="431" y="25"/>
                </a:lnTo>
                <a:lnTo>
                  <a:pt x="413" y="20"/>
                </a:lnTo>
                <a:lnTo>
                  <a:pt x="394" y="14"/>
                </a:lnTo>
                <a:lnTo>
                  <a:pt x="373" y="10"/>
                </a:lnTo>
                <a:lnTo>
                  <a:pt x="352" y="6"/>
                </a:lnTo>
                <a:lnTo>
                  <a:pt x="330" y="3"/>
                </a:lnTo>
                <a:lnTo>
                  <a:pt x="308" y="1"/>
                </a:lnTo>
                <a:lnTo>
                  <a:pt x="285" y="0"/>
                </a:lnTo>
                <a:lnTo>
                  <a:pt x="262" y="0"/>
                </a:lnTo>
                <a:lnTo>
                  <a:pt x="240" y="0"/>
                </a:lnTo>
                <a:lnTo>
                  <a:pt x="217" y="1"/>
                </a:lnTo>
                <a:lnTo>
                  <a:pt x="194" y="3"/>
                </a:lnTo>
                <a:lnTo>
                  <a:pt x="173" y="6"/>
                </a:lnTo>
                <a:lnTo>
                  <a:pt x="151" y="10"/>
                </a:lnTo>
                <a:lnTo>
                  <a:pt x="131" y="14"/>
                </a:lnTo>
                <a:lnTo>
                  <a:pt x="112" y="20"/>
                </a:lnTo>
                <a:lnTo>
                  <a:pt x="94" y="26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5" y="55"/>
                </a:lnTo>
                <a:lnTo>
                  <a:pt x="24" y="64"/>
                </a:lnTo>
                <a:lnTo>
                  <a:pt x="16" y="72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Freeform 12"/>
          <p:cNvSpPr>
            <a:spLocks/>
          </p:cNvSpPr>
          <p:nvPr/>
        </p:nvSpPr>
        <p:spPr bwMode="auto">
          <a:xfrm>
            <a:off x="7835901" y="1684339"/>
            <a:ext cx="911225" cy="352425"/>
          </a:xfrm>
          <a:custGeom>
            <a:avLst/>
            <a:gdLst>
              <a:gd name="T0" fmla="*/ 1 w 574"/>
              <a:gd name="T1" fmla="*/ 120 h 222"/>
              <a:gd name="T2" fmla="*/ 9 w 574"/>
              <a:gd name="T3" fmla="*/ 139 h 222"/>
              <a:gd name="T4" fmla="*/ 27 w 574"/>
              <a:gd name="T5" fmla="*/ 157 h 222"/>
              <a:gd name="T6" fmla="*/ 52 w 574"/>
              <a:gd name="T7" fmla="*/ 174 h 222"/>
              <a:gd name="T8" fmla="*/ 84 w 574"/>
              <a:gd name="T9" fmla="*/ 189 h 222"/>
              <a:gd name="T10" fmla="*/ 122 w 574"/>
              <a:gd name="T11" fmla="*/ 201 h 222"/>
              <a:gd name="T12" fmla="*/ 164 w 574"/>
              <a:gd name="T13" fmla="*/ 211 h 222"/>
              <a:gd name="T14" fmla="*/ 212 w 574"/>
              <a:gd name="T15" fmla="*/ 217 h 222"/>
              <a:gd name="T16" fmla="*/ 261 w 574"/>
              <a:gd name="T17" fmla="*/ 221 h 222"/>
              <a:gd name="T18" fmla="*/ 311 w 574"/>
              <a:gd name="T19" fmla="*/ 221 h 222"/>
              <a:gd name="T20" fmla="*/ 361 w 574"/>
              <a:gd name="T21" fmla="*/ 217 h 222"/>
              <a:gd name="T22" fmla="*/ 408 w 574"/>
              <a:gd name="T23" fmla="*/ 211 h 222"/>
              <a:gd name="T24" fmla="*/ 450 w 574"/>
              <a:gd name="T25" fmla="*/ 201 h 222"/>
              <a:gd name="T26" fmla="*/ 488 w 574"/>
              <a:gd name="T27" fmla="*/ 189 h 222"/>
              <a:gd name="T28" fmla="*/ 520 w 574"/>
              <a:gd name="T29" fmla="*/ 174 h 222"/>
              <a:gd name="T30" fmla="*/ 545 w 574"/>
              <a:gd name="T31" fmla="*/ 157 h 222"/>
              <a:gd name="T32" fmla="*/ 563 w 574"/>
              <a:gd name="T33" fmla="*/ 139 h 222"/>
              <a:gd name="T34" fmla="*/ 571 w 574"/>
              <a:gd name="T35" fmla="*/ 120 h 222"/>
              <a:gd name="T36" fmla="*/ 571 w 574"/>
              <a:gd name="T37" fmla="*/ 101 h 222"/>
              <a:gd name="T38" fmla="*/ 563 w 574"/>
              <a:gd name="T39" fmla="*/ 82 h 222"/>
              <a:gd name="T40" fmla="*/ 545 w 574"/>
              <a:gd name="T41" fmla="*/ 63 h 222"/>
              <a:gd name="T42" fmla="*/ 520 w 574"/>
              <a:gd name="T43" fmla="*/ 47 h 222"/>
              <a:gd name="T44" fmla="*/ 488 w 574"/>
              <a:gd name="T45" fmla="*/ 32 h 222"/>
              <a:gd name="T46" fmla="*/ 450 w 574"/>
              <a:gd name="T47" fmla="*/ 20 h 222"/>
              <a:gd name="T48" fmla="*/ 408 w 574"/>
              <a:gd name="T49" fmla="*/ 10 h 222"/>
              <a:gd name="T50" fmla="*/ 360 w 574"/>
              <a:gd name="T51" fmla="*/ 3 h 222"/>
              <a:gd name="T52" fmla="*/ 311 w 574"/>
              <a:gd name="T53" fmla="*/ 0 h 222"/>
              <a:gd name="T54" fmla="*/ 261 w 574"/>
              <a:gd name="T55" fmla="*/ 0 h 222"/>
              <a:gd name="T56" fmla="*/ 211 w 574"/>
              <a:gd name="T57" fmla="*/ 3 h 222"/>
              <a:gd name="T58" fmla="*/ 164 w 574"/>
              <a:gd name="T59" fmla="*/ 10 h 222"/>
              <a:gd name="T60" fmla="*/ 122 w 574"/>
              <a:gd name="T61" fmla="*/ 20 h 222"/>
              <a:gd name="T62" fmla="*/ 84 w 574"/>
              <a:gd name="T63" fmla="*/ 32 h 222"/>
              <a:gd name="T64" fmla="*/ 52 w 574"/>
              <a:gd name="T65" fmla="*/ 47 h 222"/>
              <a:gd name="T66" fmla="*/ 27 w 574"/>
              <a:gd name="T67" fmla="*/ 64 h 222"/>
              <a:gd name="T68" fmla="*/ 9 w 574"/>
              <a:gd name="T69" fmla="*/ 82 h 222"/>
              <a:gd name="T70" fmla="*/ 1 w 574"/>
              <a:gd name="T71" fmla="*/ 10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74" h="222">
                <a:moveTo>
                  <a:pt x="0" y="111"/>
                </a:move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7" y="149"/>
                </a:lnTo>
                <a:lnTo>
                  <a:pt x="27" y="157"/>
                </a:lnTo>
                <a:lnTo>
                  <a:pt x="38" y="166"/>
                </a:lnTo>
                <a:lnTo>
                  <a:pt x="52" y="174"/>
                </a:lnTo>
                <a:lnTo>
                  <a:pt x="67" y="181"/>
                </a:lnTo>
                <a:lnTo>
                  <a:pt x="84" y="189"/>
                </a:lnTo>
                <a:lnTo>
                  <a:pt x="102" y="195"/>
                </a:lnTo>
                <a:lnTo>
                  <a:pt x="122" y="201"/>
                </a:lnTo>
                <a:lnTo>
                  <a:pt x="142" y="206"/>
                </a:lnTo>
                <a:lnTo>
                  <a:pt x="164" y="211"/>
                </a:lnTo>
                <a:lnTo>
                  <a:pt x="188" y="215"/>
                </a:lnTo>
                <a:lnTo>
                  <a:pt x="212" y="217"/>
                </a:lnTo>
                <a:lnTo>
                  <a:pt x="236" y="219"/>
                </a:lnTo>
                <a:lnTo>
                  <a:pt x="261" y="221"/>
                </a:lnTo>
                <a:lnTo>
                  <a:pt x="285" y="221"/>
                </a:lnTo>
                <a:lnTo>
                  <a:pt x="311" y="221"/>
                </a:lnTo>
                <a:lnTo>
                  <a:pt x="336" y="219"/>
                </a:lnTo>
                <a:lnTo>
                  <a:pt x="361" y="217"/>
                </a:lnTo>
                <a:lnTo>
                  <a:pt x="384" y="214"/>
                </a:lnTo>
                <a:lnTo>
                  <a:pt x="408" y="211"/>
                </a:lnTo>
                <a:lnTo>
                  <a:pt x="430" y="206"/>
                </a:lnTo>
                <a:lnTo>
                  <a:pt x="450" y="201"/>
                </a:lnTo>
                <a:lnTo>
                  <a:pt x="470" y="195"/>
                </a:lnTo>
                <a:lnTo>
                  <a:pt x="488" y="189"/>
                </a:lnTo>
                <a:lnTo>
                  <a:pt x="505" y="181"/>
                </a:lnTo>
                <a:lnTo>
                  <a:pt x="520" y="174"/>
                </a:lnTo>
                <a:lnTo>
                  <a:pt x="534" y="165"/>
                </a:lnTo>
                <a:lnTo>
                  <a:pt x="545" y="157"/>
                </a:lnTo>
                <a:lnTo>
                  <a:pt x="555" y="148"/>
                </a:lnTo>
                <a:lnTo>
                  <a:pt x="563" y="139"/>
                </a:lnTo>
                <a:lnTo>
                  <a:pt x="568" y="130"/>
                </a:lnTo>
                <a:lnTo>
                  <a:pt x="571" y="120"/>
                </a:lnTo>
                <a:lnTo>
                  <a:pt x="573" y="110"/>
                </a:lnTo>
                <a:lnTo>
                  <a:pt x="571" y="101"/>
                </a:lnTo>
                <a:lnTo>
                  <a:pt x="568" y="91"/>
                </a:lnTo>
                <a:lnTo>
                  <a:pt x="563" y="82"/>
                </a:lnTo>
                <a:lnTo>
                  <a:pt x="555" y="73"/>
                </a:lnTo>
                <a:lnTo>
                  <a:pt x="545" y="63"/>
                </a:lnTo>
                <a:lnTo>
                  <a:pt x="534" y="55"/>
                </a:lnTo>
                <a:lnTo>
                  <a:pt x="520" y="47"/>
                </a:lnTo>
                <a:lnTo>
                  <a:pt x="505" y="39"/>
                </a:lnTo>
                <a:lnTo>
                  <a:pt x="488" y="32"/>
                </a:lnTo>
                <a:lnTo>
                  <a:pt x="470" y="25"/>
                </a:lnTo>
                <a:lnTo>
                  <a:pt x="450" y="20"/>
                </a:lnTo>
                <a:lnTo>
                  <a:pt x="430" y="15"/>
                </a:lnTo>
                <a:lnTo>
                  <a:pt x="408" y="10"/>
                </a:lnTo>
                <a:lnTo>
                  <a:pt x="384" y="6"/>
                </a:lnTo>
                <a:lnTo>
                  <a:pt x="360" y="3"/>
                </a:lnTo>
                <a:lnTo>
                  <a:pt x="336" y="1"/>
                </a:lnTo>
                <a:lnTo>
                  <a:pt x="311" y="0"/>
                </a:lnTo>
                <a:lnTo>
                  <a:pt x="285" y="0"/>
                </a:lnTo>
                <a:lnTo>
                  <a:pt x="261" y="0"/>
                </a:lnTo>
                <a:lnTo>
                  <a:pt x="236" y="1"/>
                </a:lnTo>
                <a:lnTo>
                  <a:pt x="211" y="3"/>
                </a:lnTo>
                <a:lnTo>
                  <a:pt x="188" y="6"/>
                </a:lnTo>
                <a:lnTo>
                  <a:pt x="164" y="10"/>
                </a:lnTo>
                <a:lnTo>
                  <a:pt x="142" y="15"/>
                </a:lnTo>
                <a:lnTo>
                  <a:pt x="122" y="20"/>
                </a:lnTo>
                <a:lnTo>
                  <a:pt x="102" y="25"/>
                </a:lnTo>
                <a:lnTo>
                  <a:pt x="84" y="32"/>
                </a:lnTo>
                <a:lnTo>
                  <a:pt x="67" y="39"/>
                </a:lnTo>
                <a:lnTo>
                  <a:pt x="52" y="47"/>
                </a:lnTo>
                <a:lnTo>
                  <a:pt x="38" y="55"/>
                </a:lnTo>
                <a:lnTo>
                  <a:pt x="27" y="64"/>
                </a:lnTo>
                <a:lnTo>
                  <a:pt x="17" y="73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Freeform 13"/>
          <p:cNvSpPr>
            <a:spLocks/>
          </p:cNvSpPr>
          <p:nvPr/>
        </p:nvSpPr>
        <p:spPr bwMode="auto">
          <a:xfrm>
            <a:off x="7180263" y="2562226"/>
            <a:ext cx="1409700" cy="581025"/>
          </a:xfrm>
          <a:custGeom>
            <a:avLst/>
            <a:gdLst>
              <a:gd name="T0" fmla="*/ 0 w 888"/>
              <a:gd name="T1" fmla="*/ 183 h 366"/>
              <a:gd name="T2" fmla="*/ 438 w 888"/>
              <a:gd name="T3" fmla="*/ 0 h 366"/>
              <a:gd name="T4" fmla="*/ 887 w 888"/>
              <a:gd name="T5" fmla="*/ 189 h 366"/>
              <a:gd name="T6" fmla="*/ 438 w 888"/>
              <a:gd name="T7" fmla="*/ 365 h 366"/>
              <a:gd name="T8" fmla="*/ 0 w 888"/>
              <a:gd name="T9" fmla="*/ 183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8" h="366">
                <a:moveTo>
                  <a:pt x="0" y="183"/>
                </a:moveTo>
                <a:lnTo>
                  <a:pt x="438" y="0"/>
                </a:lnTo>
                <a:lnTo>
                  <a:pt x="887" y="189"/>
                </a:lnTo>
                <a:lnTo>
                  <a:pt x="438" y="365"/>
                </a:lnTo>
                <a:lnTo>
                  <a:pt x="0" y="18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Freeform 14"/>
          <p:cNvSpPr>
            <a:spLocks/>
          </p:cNvSpPr>
          <p:nvPr/>
        </p:nvSpPr>
        <p:spPr bwMode="auto">
          <a:xfrm>
            <a:off x="9032876" y="2708276"/>
            <a:ext cx="1387475" cy="409575"/>
          </a:xfrm>
          <a:custGeom>
            <a:avLst/>
            <a:gdLst>
              <a:gd name="T0" fmla="*/ 873 w 874"/>
              <a:gd name="T1" fmla="*/ 257 h 258"/>
              <a:gd name="T2" fmla="*/ 873 w 874"/>
              <a:gd name="T3" fmla="*/ 0 h 258"/>
              <a:gd name="T4" fmla="*/ 0 w 874"/>
              <a:gd name="T5" fmla="*/ 0 h 258"/>
              <a:gd name="T6" fmla="*/ 0 w 874"/>
              <a:gd name="T7" fmla="*/ 257 h 258"/>
              <a:gd name="T8" fmla="*/ 873 w 874"/>
              <a:gd name="T9" fmla="*/ 257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258">
                <a:moveTo>
                  <a:pt x="873" y="257"/>
                </a:moveTo>
                <a:lnTo>
                  <a:pt x="873" y="0"/>
                </a:lnTo>
                <a:lnTo>
                  <a:pt x="0" y="0"/>
                </a:lnTo>
                <a:lnTo>
                  <a:pt x="0" y="257"/>
                </a:lnTo>
                <a:lnTo>
                  <a:pt x="873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Freeform 15"/>
          <p:cNvSpPr>
            <a:spLocks/>
          </p:cNvSpPr>
          <p:nvPr/>
        </p:nvSpPr>
        <p:spPr bwMode="auto">
          <a:xfrm>
            <a:off x="5557838" y="2697164"/>
            <a:ext cx="1143000" cy="358775"/>
          </a:xfrm>
          <a:custGeom>
            <a:avLst/>
            <a:gdLst>
              <a:gd name="T0" fmla="*/ 719 w 720"/>
              <a:gd name="T1" fmla="*/ 225 h 226"/>
              <a:gd name="T2" fmla="*/ 719 w 720"/>
              <a:gd name="T3" fmla="*/ 0 h 226"/>
              <a:gd name="T4" fmla="*/ 0 w 720"/>
              <a:gd name="T5" fmla="*/ 0 h 226"/>
              <a:gd name="T6" fmla="*/ 0 w 720"/>
              <a:gd name="T7" fmla="*/ 225 h 226"/>
              <a:gd name="T8" fmla="*/ 719 w 720"/>
              <a:gd name="T9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0" h="226">
                <a:moveTo>
                  <a:pt x="719" y="225"/>
                </a:moveTo>
                <a:lnTo>
                  <a:pt x="719" y="0"/>
                </a:lnTo>
                <a:lnTo>
                  <a:pt x="0" y="0"/>
                </a:lnTo>
                <a:lnTo>
                  <a:pt x="0" y="225"/>
                </a:lnTo>
                <a:lnTo>
                  <a:pt x="719" y="22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Freeform 16"/>
          <p:cNvSpPr>
            <a:spLocks/>
          </p:cNvSpPr>
          <p:nvPr/>
        </p:nvSpPr>
        <p:spPr bwMode="auto">
          <a:xfrm>
            <a:off x="9032876" y="1879601"/>
            <a:ext cx="835025" cy="354013"/>
          </a:xfrm>
          <a:custGeom>
            <a:avLst/>
            <a:gdLst>
              <a:gd name="T0" fmla="*/ 525 w 526"/>
              <a:gd name="T1" fmla="*/ 101 h 223"/>
              <a:gd name="T2" fmla="*/ 516 w 526"/>
              <a:gd name="T3" fmla="*/ 82 h 223"/>
              <a:gd name="T4" fmla="*/ 501 w 526"/>
              <a:gd name="T5" fmla="*/ 64 h 223"/>
              <a:gd name="T6" fmla="*/ 478 w 526"/>
              <a:gd name="T7" fmla="*/ 48 h 223"/>
              <a:gd name="T8" fmla="*/ 449 w 526"/>
              <a:gd name="T9" fmla="*/ 33 h 223"/>
              <a:gd name="T10" fmla="*/ 414 w 526"/>
              <a:gd name="T11" fmla="*/ 20 h 223"/>
              <a:gd name="T12" fmla="*/ 374 w 526"/>
              <a:gd name="T13" fmla="*/ 11 h 223"/>
              <a:gd name="T14" fmla="*/ 331 w 526"/>
              <a:gd name="T15" fmla="*/ 4 h 223"/>
              <a:gd name="T16" fmla="*/ 286 w 526"/>
              <a:gd name="T17" fmla="*/ 1 h 223"/>
              <a:gd name="T18" fmla="*/ 240 w 526"/>
              <a:gd name="T19" fmla="*/ 1 h 223"/>
              <a:gd name="T20" fmla="*/ 195 w 526"/>
              <a:gd name="T21" fmla="*/ 4 h 223"/>
              <a:gd name="T22" fmla="*/ 152 w 526"/>
              <a:gd name="T23" fmla="*/ 11 h 223"/>
              <a:gd name="T24" fmla="*/ 112 w 526"/>
              <a:gd name="T25" fmla="*/ 20 h 223"/>
              <a:gd name="T26" fmla="*/ 77 w 526"/>
              <a:gd name="T27" fmla="*/ 33 h 223"/>
              <a:gd name="T28" fmla="*/ 48 w 526"/>
              <a:gd name="T29" fmla="*/ 48 h 223"/>
              <a:gd name="T30" fmla="*/ 25 w 526"/>
              <a:gd name="T31" fmla="*/ 64 h 223"/>
              <a:gd name="T32" fmla="*/ 10 w 526"/>
              <a:gd name="T33" fmla="*/ 82 h 223"/>
              <a:gd name="T34" fmla="*/ 1 w 526"/>
              <a:gd name="T35" fmla="*/ 101 h 223"/>
              <a:gd name="T36" fmla="*/ 1 w 526"/>
              <a:gd name="T37" fmla="*/ 121 h 223"/>
              <a:gd name="T38" fmla="*/ 10 w 526"/>
              <a:gd name="T39" fmla="*/ 140 h 223"/>
              <a:gd name="T40" fmla="*/ 25 w 526"/>
              <a:gd name="T41" fmla="*/ 158 h 223"/>
              <a:gd name="T42" fmla="*/ 48 w 526"/>
              <a:gd name="T43" fmla="*/ 175 h 223"/>
              <a:gd name="T44" fmla="*/ 77 w 526"/>
              <a:gd name="T45" fmla="*/ 190 h 223"/>
              <a:gd name="T46" fmla="*/ 112 w 526"/>
              <a:gd name="T47" fmla="*/ 202 h 223"/>
              <a:gd name="T48" fmla="*/ 152 w 526"/>
              <a:gd name="T49" fmla="*/ 212 h 223"/>
              <a:gd name="T50" fmla="*/ 195 w 526"/>
              <a:gd name="T51" fmla="*/ 218 h 223"/>
              <a:gd name="T52" fmla="*/ 240 w 526"/>
              <a:gd name="T53" fmla="*/ 221 h 223"/>
              <a:gd name="T54" fmla="*/ 286 w 526"/>
              <a:gd name="T55" fmla="*/ 221 h 223"/>
              <a:gd name="T56" fmla="*/ 331 w 526"/>
              <a:gd name="T57" fmla="*/ 218 h 223"/>
              <a:gd name="T58" fmla="*/ 374 w 526"/>
              <a:gd name="T59" fmla="*/ 212 h 223"/>
              <a:gd name="T60" fmla="*/ 414 w 526"/>
              <a:gd name="T61" fmla="*/ 202 h 223"/>
              <a:gd name="T62" fmla="*/ 449 w 526"/>
              <a:gd name="T63" fmla="*/ 190 h 223"/>
              <a:gd name="T64" fmla="*/ 478 w 526"/>
              <a:gd name="T65" fmla="*/ 175 h 223"/>
              <a:gd name="T66" fmla="*/ 501 w 526"/>
              <a:gd name="T67" fmla="*/ 158 h 223"/>
              <a:gd name="T68" fmla="*/ 516 w 526"/>
              <a:gd name="T69" fmla="*/ 140 h 223"/>
              <a:gd name="T70" fmla="*/ 525 w 526"/>
              <a:gd name="T71" fmla="*/ 121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3">
                <a:moveTo>
                  <a:pt x="525" y="111"/>
                </a:moveTo>
                <a:lnTo>
                  <a:pt x="525" y="101"/>
                </a:lnTo>
                <a:lnTo>
                  <a:pt x="522" y="92"/>
                </a:lnTo>
                <a:lnTo>
                  <a:pt x="516" y="82"/>
                </a:lnTo>
                <a:lnTo>
                  <a:pt x="510" y="73"/>
                </a:lnTo>
                <a:lnTo>
                  <a:pt x="501" y="64"/>
                </a:lnTo>
                <a:lnTo>
                  <a:pt x="490" y="56"/>
                </a:lnTo>
                <a:lnTo>
                  <a:pt x="478" y="48"/>
                </a:lnTo>
                <a:lnTo>
                  <a:pt x="464" y="40"/>
                </a:lnTo>
                <a:lnTo>
                  <a:pt x="449" y="33"/>
                </a:lnTo>
                <a:lnTo>
                  <a:pt x="432" y="27"/>
                </a:lnTo>
                <a:lnTo>
                  <a:pt x="414" y="20"/>
                </a:lnTo>
                <a:lnTo>
                  <a:pt x="394" y="15"/>
                </a:lnTo>
                <a:lnTo>
                  <a:pt x="374" y="11"/>
                </a:lnTo>
                <a:lnTo>
                  <a:pt x="353" y="7"/>
                </a:lnTo>
                <a:lnTo>
                  <a:pt x="331" y="4"/>
                </a:lnTo>
                <a:lnTo>
                  <a:pt x="309" y="2"/>
                </a:lnTo>
                <a:lnTo>
                  <a:pt x="286" y="1"/>
                </a:lnTo>
                <a:lnTo>
                  <a:pt x="263" y="0"/>
                </a:lnTo>
                <a:lnTo>
                  <a:pt x="240" y="1"/>
                </a:lnTo>
                <a:lnTo>
                  <a:pt x="217" y="2"/>
                </a:lnTo>
                <a:lnTo>
                  <a:pt x="195" y="4"/>
                </a:lnTo>
                <a:lnTo>
                  <a:pt x="173" y="7"/>
                </a:lnTo>
                <a:lnTo>
                  <a:pt x="152" y="11"/>
                </a:lnTo>
                <a:lnTo>
                  <a:pt x="132" y="15"/>
                </a:lnTo>
                <a:lnTo>
                  <a:pt x="112" y="20"/>
                </a:lnTo>
                <a:lnTo>
                  <a:pt x="94" y="27"/>
                </a:lnTo>
                <a:lnTo>
                  <a:pt x="77" y="33"/>
                </a:lnTo>
                <a:lnTo>
                  <a:pt x="62" y="40"/>
                </a:lnTo>
                <a:lnTo>
                  <a:pt x="48" y="48"/>
                </a:lnTo>
                <a:lnTo>
                  <a:pt x="36" y="56"/>
                </a:lnTo>
                <a:lnTo>
                  <a:pt x="25" y="64"/>
                </a:lnTo>
                <a:lnTo>
                  <a:pt x="16" y="73"/>
                </a:lnTo>
                <a:lnTo>
                  <a:pt x="10" y="82"/>
                </a:lnTo>
                <a:lnTo>
                  <a:pt x="4" y="92"/>
                </a:lnTo>
                <a:lnTo>
                  <a:pt x="1" y="101"/>
                </a:lnTo>
                <a:lnTo>
                  <a:pt x="0" y="111"/>
                </a:lnTo>
                <a:lnTo>
                  <a:pt x="1" y="121"/>
                </a:lnTo>
                <a:lnTo>
                  <a:pt x="4" y="130"/>
                </a:lnTo>
                <a:lnTo>
                  <a:pt x="10" y="140"/>
                </a:lnTo>
                <a:lnTo>
                  <a:pt x="16" y="149"/>
                </a:lnTo>
                <a:lnTo>
                  <a:pt x="25" y="158"/>
                </a:lnTo>
                <a:lnTo>
                  <a:pt x="36" y="167"/>
                </a:lnTo>
                <a:lnTo>
                  <a:pt x="48" y="175"/>
                </a:lnTo>
                <a:lnTo>
                  <a:pt x="62" y="182"/>
                </a:lnTo>
                <a:lnTo>
                  <a:pt x="77" y="190"/>
                </a:lnTo>
                <a:lnTo>
                  <a:pt x="94" y="196"/>
                </a:lnTo>
                <a:lnTo>
                  <a:pt x="112" y="202"/>
                </a:lnTo>
                <a:lnTo>
                  <a:pt x="132" y="207"/>
                </a:lnTo>
                <a:lnTo>
                  <a:pt x="152" y="212"/>
                </a:lnTo>
                <a:lnTo>
                  <a:pt x="173" y="215"/>
                </a:lnTo>
                <a:lnTo>
                  <a:pt x="195" y="218"/>
                </a:lnTo>
                <a:lnTo>
                  <a:pt x="217" y="220"/>
                </a:lnTo>
                <a:lnTo>
                  <a:pt x="240" y="221"/>
                </a:lnTo>
                <a:lnTo>
                  <a:pt x="263" y="222"/>
                </a:lnTo>
                <a:lnTo>
                  <a:pt x="286" y="221"/>
                </a:lnTo>
                <a:lnTo>
                  <a:pt x="309" y="220"/>
                </a:lnTo>
                <a:lnTo>
                  <a:pt x="331" y="218"/>
                </a:lnTo>
                <a:lnTo>
                  <a:pt x="353" y="215"/>
                </a:lnTo>
                <a:lnTo>
                  <a:pt x="374" y="212"/>
                </a:lnTo>
                <a:lnTo>
                  <a:pt x="394" y="207"/>
                </a:lnTo>
                <a:lnTo>
                  <a:pt x="414" y="202"/>
                </a:lnTo>
                <a:lnTo>
                  <a:pt x="432" y="196"/>
                </a:lnTo>
                <a:lnTo>
                  <a:pt x="449" y="190"/>
                </a:lnTo>
                <a:lnTo>
                  <a:pt x="464" y="182"/>
                </a:lnTo>
                <a:lnTo>
                  <a:pt x="478" y="175"/>
                </a:lnTo>
                <a:lnTo>
                  <a:pt x="490" y="167"/>
                </a:lnTo>
                <a:lnTo>
                  <a:pt x="501" y="158"/>
                </a:lnTo>
                <a:lnTo>
                  <a:pt x="510" y="149"/>
                </a:lnTo>
                <a:lnTo>
                  <a:pt x="516" y="140"/>
                </a:lnTo>
                <a:lnTo>
                  <a:pt x="522" y="130"/>
                </a:lnTo>
                <a:lnTo>
                  <a:pt x="525" y="121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7305675" y="2700339"/>
            <a:ext cx="11636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Manages2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5715000" y="1863726"/>
            <a:ext cx="71814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9017001" y="1889126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9801225" y="2141539"/>
            <a:ext cx="8588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8505825" y="2109789"/>
            <a:ext cx="4905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did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5514976" y="2674939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9037638" y="2668589"/>
            <a:ext cx="14362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5151438" y="2101851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6724651" y="2109789"/>
            <a:ext cx="43441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7772401" y="1706564"/>
            <a:ext cx="9826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dbudget</a:t>
            </a: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6978650" y="1673226"/>
            <a:ext cx="70692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since</a:t>
            </a:r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>
            <a:off x="5356225" y="2505076"/>
            <a:ext cx="520700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6086475" y="2246313"/>
            <a:ext cx="19050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 flipH="1">
            <a:off x="6470651" y="2520951"/>
            <a:ext cx="423863" cy="1698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7321550" y="2063751"/>
            <a:ext cx="292100" cy="612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 flipH="1">
            <a:off x="8086726" y="2063751"/>
            <a:ext cx="119063" cy="612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>
            <a:off x="8693151" y="2505076"/>
            <a:ext cx="581025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 flipH="1">
            <a:off x="9426576" y="2246313"/>
            <a:ext cx="28575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 flipH="1">
            <a:off x="9853614" y="2505076"/>
            <a:ext cx="409575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 flipH="1">
            <a:off x="6715125" y="2849563"/>
            <a:ext cx="4889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8620125" y="2849563"/>
            <a:ext cx="39528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6" name="Freeform 38"/>
          <p:cNvSpPr>
            <a:spLocks/>
          </p:cNvSpPr>
          <p:nvPr/>
        </p:nvSpPr>
        <p:spPr bwMode="auto">
          <a:xfrm>
            <a:off x="9009063" y="3927475"/>
            <a:ext cx="857250" cy="363538"/>
          </a:xfrm>
          <a:custGeom>
            <a:avLst/>
            <a:gdLst>
              <a:gd name="T0" fmla="*/ 538 w 540"/>
              <a:gd name="T1" fmla="*/ 104 h 229"/>
              <a:gd name="T2" fmla="*/ 529 w 540"/>
              <a:gd name="T3" fmla="*/ 84 h 229"/>
              <a:gd name="T4" fmla="*/ 513 w 540"/>
              <a:gd name="T5" fmla="*/ 66 h 229"/>
              <a:gd name="T6" fmla="*/ 490 w 540"/>
              <a:gd name="T7" fmla="*/ 48 h 229"/>
              <a:gd name="T8" fmla="*/ 460 w 540"/>
              <a:gd name="T9" fmla="*/ 33 h 229"/>
              <a:gd name="T10" fmla="*/ 424 w 540"/>
              <a:gd name="T11" fmla="*/ 20 h 229"/>
              <a:gd name="T12" fmla="*/ 383 w 540"/>
              <a:gd name="T13" fmla="*/ 10 h 229"/>
              <a:gd name="T14" fmla="*/ 339 w 540"/>
              <a:gd name="T15" fmla="*/ 3 h 229"/>
              <a:gd name="T16" fmla="*/ 293 w 540"/>
              <a:gd name="T17" fmla="*/ 0 h 229"/>
              <a:gd name="T18" fmla="*/ 246 w 540"/>
              <a:gd name="T19" fmla="*/ 0 h 229"/>
              <a:gd name="T20" fmla="*/ 200 w 540"/>
              <a:gd name="T21" fmla="*/ 3 h 229"/>
              <a:gd name="T22" fmla="*/ 156 w 540"/>
              <a:gd name="T23" fmla="*/ 10 h 229"/>
              <a:gd name="T24" fmla="*/ 115 w 540"/>
              <a:gd name="T25" fmla="*/ 20 h 229"/>
              <a:gd name="T26" fmla="*/ 79 w 540"/>
              <a:gd name="T27" fmla="*/ 33 h 229"/>
              <a:gd name="T28" fmla="*/ 48 w 540"/>
              <a:gd name="T29" fmla="*/ 48 h 229"/>
              <a:gd name="T30" fmla="*/ 25 w 540"/>
              <a:gd name="T31" fmla="*/ 66 h 229"/>
              <a:gd name="T32" fmla="*/ 9 w 540"/>
              <a:gd name="T33" fmla="*/ 84 h 229"/>
              <a:gd name="T34" fmla="*/ 1 w 540"/>
              <a:gd name="T35" fmla="*/ 104 h 229"/>
              <a:gd name="T36" fmla="*/ 1 w 540"/>
              <a:gd name="T37" fmla="*/ 124 h 229"/>
              <a:gd name="T38" fmla="*/ 9 w 540"/>
              <a:gd name="T39" fmla="*/ 143 h 229"/>
              <a:gd name="T40" fmla="*/ 25 w 540"/>
              <a:gd name="T41" fmla="*/ 162 h 229"/>
              <a:gd name="T42" fmla="*/ 48 w 540"/>
              <a:gd name="T43" fmla="*/ 179 h 229"/>
              <a:gd name="T44" fmla="*/ 79 w 540"/>
              <a:gd name="T45" fmla="*/ 194 h 229"/>
              <a:gd name="T46" fmla="*/ 115 w 540"/>
              <a:gd name="T47" fmla="*/ 207 h 229"/>
              <a:gd name="T48" fmla="*/ 156 w 540"/>
              <a:gd name="T49" fmla="*/ 217 h 229"/>
              <a:gd name="T50" fmla="*/ 200 w 540"/>
              <a:gd name="T51" fmla="*/ 223 h 229"/>
              <a:gd name="T52" fmla="*/ 246 w 540"/>
              <a:gd name="T53" fmla="*/ 227 h 229"/>
              <a:gd name="T54" fmla="*/ 293 w 540"/>
              <a:gd name="T55" fmla="*/ 227 h 229"/>
              <a:gd name="T56" fmla="*/ 339 w 540"/>
              <a:gd name="T57" fmla="*/ 223 h 229"/>
              <a:gd name="T58" fmla="*/ 383 w 540"/>
              <a:gd name="T59" fmla="*/ 217 h 229"/>
              <a:gd name="T60" fmla="*/ 424 w 540"/>
              <a:gd name="T61" fmla="*/ 207 h 229"/>
              <a:gd name="T62" fmla="*/ 460 w 540"/>
              <a:gd name="T63" fmla="*/ 194 h 229"/>
              <a:gd name="T64" fmla="*/ 490 w 540"/>
              <a:gd name="T65" fmla="*/ 179 h 229"/>
              <a:gd name="T66" fmla="*/ 513 w 540"/>
              <a:gd name="T67" fmla="*/ 162 h 229"/>
              <a:gd name="T68" fmla="*/ 529 w 540"/>
              <a:gd name="T69" fmla="*/ 143 h 229"/>
              <a:gd name="T70" fmla="*/ 538 w 540"/>
              <a:gd name="T71" fmla="*/ 12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29" y="84"/>
                </a:lnTo>
                <a:lnTo>
                  <a:pt x="522" y="75"/>
                </a:lnTo>
                <a:lnTo>
                  <a:pt x="513" y="66"/>
                </a:lnTo>
                <a:lnTo>
                  <a:pt x="502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2" y="26"/>
                </a:lnTo>
                <a:lnTo>
                  <a:pt x="424" y="20"/>
                </a:lnTo>
                <a:lnTo>
                  <a:pt x="404" y="15"/>
                </a:lnTo>
                <a:lnTo>
                  <a:pt x="383" y="10"/>
                </a:lnTo>
                <a:lnTo>
                  <a:pt x="361" y="7"/>
                </a:lnTo>
                <a:lnTo>
                  <a:pt x="339" y="3"/>
                </a:lnTo>
                <a:lnTo>
                  <a:pt x="316" y="1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2" y="1"/>
                </a:lnTo>
                <a:lnTo>
                  <a:pt x="200" y="3"/>
                </a:lnTo>
                <a:lnTo>
                  <a:pt x="177" y="7"/>
                </a:lnTo>
                <a:lnTo>
                  <a:pt x="156" y="10"/>
                </a:lnTo>
                <a:lnTo>
                  <a:pt x="135" y="15"/>
                </a:lnTo>
                <a:lnTo>
                  <a:pt x="115" y="20"/>
                </a:lnTo>
                <a:lnTo>
                  <a:pt x="96" y="26"/>
                </a:lnTo>
                <a:lnTo>
                  <a:pt x="79" y="33"/>
                </a:lnTo>
                <a:lnTo>
                  <a:pt x="63" y="40"/>
                </a:lnTo>
                <a:lnTo>
                  <a:pt x="48" y="48"/>
                </a:lnTo>
                <a:lnTo>
                  <a:pt x="36" y="57"/>
                </a:lnTo>
                <a:lnTo>
                  <a:pt x="25" y="66"/>
                </a:lnTo>
                <a:lnTo>
                  <a:pt x="16" y="75"/>
                </a:lnTo>
                <a:lnTo>
                  <a:pt x="9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  <a:lnTo>
                  <a:pt x="1" y="124"/>
                </a:lnTo>
                <a:lnTo>
                  <a:pt x="4" y="133"/>
                </a:lnTo>
                <a:lnTo>
                  <a:pt x="9" y="143"/>
                </a:lnTo>
                <a:lnTo>
                  <a:pt x="16" y="153"/>
                </a:lnTo>
                <a:lnTo>
                  <a:pt x="25" y="162"/>
                </a:lnTo>
                <a:lnTo>
                  <a:pt x="36" y="171"/>
                </a:lnTo>
                <a:lnTo>
                  <a:pt x="48" y="179"/>
                </a:lnTo>
                <a:lnTo>
                  <a:pt x="63" y="187"/>
                </a:lnTo>
                <a:lnTo>
                  <a:pt x="79" y="194"/>
                </a:lnTo>
                <a:lnTo>
                  <a:pt x="96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7"/>
                </a:lnTo>
                <a:lnTo>
                  <a:pt x="177" y="221"/>
                </a:lnTo>
                <a:lnTo>
                  <a:pt x="200" y="223"/>
                </a:lnTo>
                <a:lnTo>
                  <a:pt x="222" y="226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6"/>
                </a:lnTo>
                <a:lnTo>
                  <a:pt x="339" y="223"/>
                </a:lnTo>
                <a:lnTo>
                  <a:pt x="361" y="221"/>
                </a:lnTo>
                <a:lnTo>
                  <a:pt x="383" y="217"/>
                </a:lnTo>
                <a:lnTo>
                  <a:pt x="404" y="212"/>
                </a:lnTo>
                <a:lnTo>
                  <a:pt x="424" y="207"/>
                </a:lnTo>
                <a:lnTo>
                  <a:pt x="442" y="201"/>
                </a:lnTo>
                <a:lnTo>
                  <a:pt x="460" y="194"/>
                </a:lnTo>
                <a:lnTo>
                  <a:pt x="476" y="187"/>
                </a:lnTo>
                <a:lnTo>
                  <a:pt x="490" y="179"/>
                </a:lnTo>
                <a:lnTo>
                  <a:pt x="502" y="171"/>
                </a:lnTo>
                <a:lnTo>
                  <a:pt x="513" y="162"/>
                </a:lnTo>
                <a:lnTo>
                  <a:pt x="522" y="153"/>
                </a:lnTo>
                <a:lnTo>
                  <a:pt x="529" y="143"/>
                </a:lnTo>
                <a:lnTo>
                  <a:pt x="535" y="133"/>
                </a:lnTo>
                <a:lnTo>
                  <a:pt x="538" y="124"/>
                </a:lnTo>
                <a:lnTo>
                  <a:pt x="539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7" name="Freeform 39"/>
          <p:cNvSpPr>
            <a:spLocks/>
          </p:cNvSpPr>
          <p:nvPr/>
        </p:nvSpPr>
        <p:spPr bwMode="auto">
          <a:xfrm>
            <a:off x="8239125" y="4192589"/>
            <a:ext cx="857250" cy="363537"/>
          </a:xfrm>
          <a:custGeom>
            <a:avLst/>
            <a:gdLst>
              <a:gd name="T0" fmla="*/ 538 w 540"/>
              <a:gd name="T1" fmla="*/ 104 h 229"/>
              <a:gd name="T2" fmla="*/ 530 w 540"/>
              <a:gd name="T3" fmla="*/ 85 h 229"/>
              <a:gd name="T4" fmla="*/ 514 w 540"/>
              <a:gd name="T5" fmla="*/ 66 h 229"/>
              <a:gd name="T6" fmla="*/ 490 w 540"/>
              <a:gd name="T7" fmla="*/ 49 h 229"/>
              <a:gd name="T8" fmla="*/ 460 w 540"/>
              <a:gd name="T9" fmla="*/ 34 h 229"/>
              <a:gd name="T10" fmla="*/ 424 w 540"/>
              <a:gd name="T11" fmla="*/ 21 h 229"/>
              <a:gd name="T12" fmla="*/ 383 w 540"/>
              <a:gd name="T13" fmla="*/ 11 h 229"/>
              <a:gd name="T14" fmla="*/ 339 w 540"/>
              <a:gd name="T15" fmla="*/ 4 h 229"/>
              <a:gd name="T16" fmla="*/ 293 w 540"/>
              <a:gd name="T17" fmla="*/ 0 h 229"/>
              <a:gd name="T18" fmla="*/ 246 w 540"/>
              <a:gd name="T19" fmla="*/ 0 h 229"/>
              <a:gd name="T20" fmla="*/ 200 w 540"/>
              <a:gd name="T21" fmla="*/ 4 h 229"/>
              <a:gd name="T22" fmla="*/ 155 w 540"/>
              <a:gd name="T23" fmla="*/ 11 h 229"/>
              <a:gd name="T24" fmla="*/ 115 w 540"/>
              <a:gd name="T25" fmla="*/ 21 h 229"/>
              <a:gd name="T26" fmla="*/ 79 w 540"/>
              <a:gd name="T27" fmla="*/ 34 h 229"/>
              <a:gd name="T28" fmla="*/ 49 w 540"/>
              <a:gd name="T29" fmla="*/ 49 h 229"/>
              <a:gd name="T30" fmla="*/ 26 w 540"/>
              <a:gd name="T31" fmla="*/ 66 h 229"/>
              <a:gd name="T32" fmla="*/ 9 w 540"/>
              <a:gd name="T33" fmla="*/ 85 h 229"/>
              <a:gd name="T34" fmla="*/ 1 w 540"/>
              <a:gd name="T35" fmla="*/ 104 h 229"/>
              <a:gd name="T36" fmla="*/ 1 w 540"/>
              <a:gd name="T37" fmla="*/ 124 h 229"/>
              <a:gd name="T38" fmla="*/ 9 w 540"/>
              <a:gd name="T39" fmla="*/ 143 h 229"/>
              <a:gd name="T40" fmla="*/ 26 w 540"/>
              <a:gd name="T41" fmla="*/ 162 h 229"/>
              <a:gd name="T42" fmla="*/ 49 w 540"/>
              <a:gd name="T43" fmla="*/ 179 h 229"/>
              <a:gd name="T44" fmla="*/ 79 w 540"/>
              <a:gd name="T45" fmla="*/ 195 h 229"/>
              <a:gd name="T46" fmla="*/ 115 w 540"/>
              <a:gd name="T47" fmla="*/ 207 h 229"/>
              <a:gd name="T48" fmla="*/ 155 w 540"/>
              <a:gd name="T49" fmla="*/ 217 h 229"/>
              <a:gd name="T50" fmla="*/ 200 w 540"/>
              <a:gd name="T51" fmla="*/ 224 h 229"/>
              <a:gd name="T52" fmla="*/ 246 w 540"/>
              <a:gd name="T53" fmla="*/ 227 h 229"/>
              <a:gd name="T54" fmla="*/ 293 w 540"/>
              <a:gd name="T55" fmla="*/ 227 h 229"/>
              <a:gd name="T56" fmla="*/ 339 w 540"/>
              <a:gd name="T57" fmla="*/ 224 h 229"/>
              <a:gd name="T58" fmla="*/ 383 w 540"/>
              <a:gd name="T59" fmla="*/ 217 h 229"/>
              <a:gd name="T60" fmla="*/ 424 w 540"/>
              <a:gd name="T61" fmla="*/ 207 h 229"/>
              <a:gd name="T62" fmla="*/ 460 w 540"/>
              <a:gd name="T63" fmla="*/ 195 h 229"/>
              <a:gd name="T64" fmla="*/ 490 w 540"/>
              <a:gd name="T65" fmla="*/ 179 h 229"/>
              <a:gd name="T66" fmla="*/ 514 w 540"/>
              <a:gd name="T67" fmla="*/ 162 h 229"/>
              <a:gd name="T68" fmla="*/ 530 w 540"/>
              <a:gd name="T69" fmla="*/ 143 h 229"/>
              <a:gd name="T70" fmla="*/ 538 w 540"/>
              <a:gd name="T71" fmla="*/ 12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30" y="85"/>
                </a:lnTo>
                <a:lnTo>
                  <a:pt x="522" y="75"/>
                </a:lnTo>
                <a:lnTo>
                  <a:pt x="514" y="66"/>
                </a:lnTo>
                <a:lnTo>
                  <a:pt x="503" y="57"/>
                </a:lnTo>
                <a:lnTo>
                  <a:pt x="490" y="49"/>
                </a:lnTo>
                <a:lnTo>
                  <a:pt x="476" y="41"/>
                </a:lnTo>
                <a:lnTo>
                  <a:pt x="460" y="34"/>
                </a:lnTo>
                <a:lnTo>
                  <a:pt x="443" y="27"/>
                </a:lnTo>
                <a:lnTo>
                  <a:pt x="424" y="21"/>
                </a:lnTo>
                <a:lnTo>
                  <a:pt x="404" y="15"/>
                </a:lnTo>
                <a:lnTo>
                  <a:pt x="383" y="11"/>
                </a:lnTo>
                <a:lnTo>
                  <a:pt x="362" y="7"/>
                </a:lnTo>
                <a:lnTo>
                  <a:pt x="339" y="4"/>
                </a:lnTo>
                <a:lnTo>
                  <a:pt x="316" y="2"/>
                </a:lnTo>
                <a:lnTo>
                  <a:pt x="293" y="0"/>
                </a:lnTo>
                <a:lnTo>
                  <a:pt x="269" y="0"/>
                </a:lnTo>
                <a:lnTo>
                  <a:pt x="246" y="0"/>
                </a:lnTo>
                <a:lnTo>
                  <a:pt x="223" y="2"/>
                </a:lnTo>
                <a:lnTo>
                  <a:pt x="200" y="4"/>
                </a:lnTo>
                <a:lnTo>
                  <a:pt x="177" y="7"/>
                </a:lnTo>
                <a:lnTo>
                  <a:pt x="155" y="11"/>
                </a:lnTo>
                <a:lnTo>
                  <a:pt x="135" y="15"/>
                </a:lnTo>
                <a:lnTo>
                  <a:pt x="115" y="21"/>
                </a:lnTo>
                <a:lnTo>
                  <a:pt x="97" y="27"/>
                </a:lnTo>
                <a:lnTo>
                  <a:pt x="79" y="34"/>
                </a:lnTo>
                <a:lnTo>
                  <a:pt x="63" y="41"/>
                </a:lnTo>
                <a:lnTo>
                  <a:pt x="49" y="49"/>
                </a:lnTo>
                <a:lnTo>
                  <a:pt x="36" y="57"/>
                </a:lnTo>
                <a:lnTo>
                  <a:pt x="26" y="66"/>
                </a:lnTo>
                <a:lnTo>
                  <a:pt x="16" y="75"/>
                </a:lnTo>
                <a:lnTo>
                  <a:pt x="9" y="85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  <a:lnTo>
                  <a:pt x="1" y="124"/>
                </a:lnTo>
                <a:lnTo>
                  <a:pt x="4" y="134"/>
                </a:lnTo>
                <a:lnTo>
                  <a:pt x="9" y="143"/>
                </a:lnTo>
                <a:lnTo>
                  <a:pt x="16" y="153"/>
                </a:lnTo>
                <a:lnTo>
                  <a:pt x="26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5"/>
                </a:lnTo>
                <a:lnTo>
                  <a:pt x="97" y="201"/>
                </a:lnTo>
                <a:lnTo>
                  <a:pt x="115" y="207"/>
                </a:lnTo>
                <a:lnTo>
                  <a:pt x="135" y="213"/>
                </a:lnTo>
                <a:lnTo>
                  <a:pt x="155" y="217"/>
                </a:lnTo>
                <a:lnTo>
                  <a:pt x="177" y="221"/>
                </a:lnTo>
                <a:lnTo>
                  <a:pt x="200" y="224"/>
                </a:lnTo>
                <a:lnTo>
                  <a:pt x="223" y="226"/>
                </a:lnTo>
                <a:lnTo>
                  <a:pt x="246" y="227"/>
                </a:lnTo>
                <a:lnTo>
                  <a:pt x="269" y="228"/>
                </a:lnTo>
                <a:lnTo>
                  <a:pt x="293" y="227"/>
                </a:lnTo>
                <a:lnTo>
                  <a:pt x="316" y="226"/>
                </a:lnTo>
                <a:lnTo>
                  <a:pt x="339" y="224"/>
                </a:lnTo>
                <a:lnTo>
                  <a:pt x="362" y="221"/>
                </a:lnTo>
                <a:lnTo>
                  <a:pt x="383" y="217"/>
                </a:lnTo>
                <a:lnTo>
                  <a:pt x="404" y="213"/>
                </a:lnTo>
                <a:lnTo>
                  <a:pt x="424" y="207"/>
                </a:lnTo>
                <a:lnTo>
                  <a:pt x="443" y="201"/>
                </a:lnTo>
                <a:lnTo>
                  <a:pt x="460" y="195"/>
                </a:lnTo>
                <a:lnTo>
                  <a:pt x="476" y="187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2" y="153"/>
                </a:lnTo>
                <a:lnTo>
                  <a:pt x="530" y="143"/>
                </a:lnTo>
                <a:lnTo>
                  <a:pt x="535" y="134"/>
                </a:lnTo>
                <a:lnTo>
                  <a:pt x="538" y="124"/>
                </a:lnTo>
                <a:lnTo>
                  <a:pt x="539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8" name="Freeform 40"/>
          <p:cNvSpPr>
            <a:spLocks/>
          </p:cNvSpPr>
          <p:nvPr/>
        </p:nvSpPr>
        <p:spPr bwMode="auto">
          <a:xfrm>
            <a:off x="9810750" y="4192589"/>
            <a:ext cx="857250" cy="363537"/>
          </a:xfrm>
          <a:custGeom>
            <a:avLst/>
            <a:gdLst>
              <a:gd name="T0" fmla="*/ 1 w 540"/>
              <a:gd name="T1" fmla="*/ 124 h 229"/>
              <a:gd name="T2" fmla="*/ 9 w 540"/>
              <a:gd name="T3" fmla="*/ 143 h 229"/>
              <a:gd name="T4" fmla="*/ 25 w 540"/>
              <a:gd name="T5" fmla="*/ 162 h 229"/>
              <a:gd name="T6" fmla="*/ 49 w 540"/>
              <a:gd name="T7" fmla="*/ 179 h 229"/>
              <a:gd name="T8" fmla="*/ 79 w 540"/>
              <a:gd name="T9" fmla="*/ 195 h 229"/>
              <a:gd name="T10" fmla="*/ 115 w 540"/>
              <a:gd name="T11" fmla="*/ 207 h 229"/>
              <a:gd name="T12" fmla="*/ 155 w 540"/>
              <a:gd name="T13" fmla="*/ 217 h 229"/>
              <a:gd name="T14" fmla="*/ 200 w 540"/>
              <a:gd name="T15" fmla="*/ 224 h 229"/>
              <a:gd name="T16" fmla="*/ 246 w 540"/>
              <a:gd name="T17" fmla="*/ 227 h 229"/>
              <a:gd name="T18" fmla="*/ 293 w 540"/>
              <a:gd name="T19" fmla="*/ 227 h 229"/>
              <a:gd name="T20" fmla="*/ 339 w 540"/>
              <a:gd name="T21" fmla="*/ 224 h 229"/>
              <a:gd name="T22" fmla="*/ 383 w 540"/>
              <a:gd name="T23" fmla="*/ 217 h 229"/>
              <a:gd name="T24" fmla="*/ 424 w 540"/>
              <a:gd name="T25" fmla="*/ 207 h 229"/>
              <a:gd name="T26" fmla="*/ 460 w 540"/>
              <a:gd name="T27" fmla="*/ 195 h 229"/>
              <a:gd name="T28" fmla="*/ 490 w 540"/>
              <a:gd name="T29" fmla="*/ 179 h 229"/>
              <a:gd name="T30" fmla="*/ 513 w 540"/>
              <a:gd name="T31" fmla="*/ 162 h 229"/>
              <a:gd name="T32" fmla="*/ 530 w 540"/>
              <a:gd name="T33" fmla="*/ 143 h 229"/>
              <a:gd name="T34" fmla="*/ 538 w 540"/>
              <a:gd name="T35" fmla="*/ 124 h 229"/>
              <a:gd name="T36" fmla="*/ 538 w 540"/>
              <a:gd name="T37" fmla="*/ 104 h 229"/>
              <a:gd name="T38" fmla="*/ 530 w 540"/>
              <a:gd name="T39" fmla="*/ 84 h 229"/>
              <a:gd name="T40" fmla="*/ 513 w 540"/>
              <a:gd name="T41" fmla="*/ 66 h 229"/>
              <a:gd name="T42" fmla="*/ 490 w 540"/>
              <a:gd name="T43" fmla="*/ 48 h 229"/>
              <a:gd name="T44" fmla="*/ 460 w 540"/>
              <a:gd name="T45" fmla="*/ 34 h 229"/>
              <a:gd name="T46" fmla="*/ 424 w 540"/>
              <a:gd name="T47" fmla="*/ 21 h 229"/>
              <a:gd name="T48" fmla="*/ 383 w 540"/>
              <a:gd name="T49" fmla="*/ 11 h 229"/>
              <a:gd name="T50" fmla="*/ 339 w 540"/>
              <a:gd name="T51" fmla="*/ 4 h 229"/>
              <a:gd name="T52" fmla="*/ 293 w 540"/>
              <a:gd name="T53" fmla="*/ 0 h 229"/>
              <a:gd name="T54" fmla="*/ 246 w 540"/>
              <a:gd name="T55" fmla="*/ 0 h 229"/>
              <a:gd name="T56" fmla="*/ 199 w 540"/>
              <a:gd name="T57" fmla="*/ 4 h 229"/>
              <a:gd name="T58" fmla="*/ 155 w 540"/>
              <a:gd name="T59" fmla="*/ 11 h 229"/>
              <a:gd name="T60" fmla="*/ 115 w 540"/>
              <a:gd name="T61" fmla="*/ 21 h 229"/>
              <a:gd name="T62" fmla="*/ 79 w 540"/>
              <a:gd name="T63" fmla="*/ 34 h 229"/>
              <a:gd name="T64" fmla="*/ 49 w 540"/>
              <a:gd name="T65" fmla="*/ 49 h 229"/>
              <a:gd name="T66" fmla="*/ 25 w 540"/>
              <a:gd name="T67" fmla="*/ 66 h 229"/>
              <a:gd name="T68" fmla="*/ 9 w 540"/>
              <a:gd name="T69" fmla="*/ 85 h 229"/>
              <a:gd name="T70" fmla="*/ 1 w 540"/>
              <a:gd name="T71" fmla="*/ 10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0" y="114"/>
                </a:moveTo>
                <a:lnTo>
                  <a:pt x="1" y="124"/>
                </a:lnTo>
                <a:lnTo>
                  <a:pt x="4" y="134"/>
                </a:lnTo>
                <a:lnTo>
                  <a:pt x="9" y="143"/>
                </a:lnTo>
                <a:lnTo>
                  <a:pt x="16" y="153"/>
                </a:lnTo>
                <a:lnTo>
                  <a:pt x="25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5"/>
                </a:lnTo>
                <a:lnTo>
                  <a:pt x="96" y="201"/>
                </a:lnTo>
                <a:lnTo>
                  <a:pt x="115" y="207"/>
                </a:lnTo>
                <a:lnTo>
                  <a:pt x="135" y="213"/>
                </a:lnTo>
                <a:lnTo>
                  <a:pt x="155" y="217"/>
                </a:lnTo>
                <a:lnTo>
                  <a:pt x="177" y="221"/>
                </a:lnTo>
                <a:lnTo>
                  <a:pt x="200" y="224"/>
                </a:lnTo>
                <a:lnTo>
                  <a:pt x="223" y="226"/>
                </a:lnTo>
                <a:lnTo>
                  <a:pt x="246" y="227"/>
                </a:lnTo>
                <a:lnTo>
                  <a:pt x="269" y="228"/>
                </a:lnTo>
                <a:lnTo>
                  <a:pt x="293" y="227"/>
                </a:lnTo>
                <a:lnTo>
                  <a:pt x="316" y="226"/>
                </a:lnTo>
                <a:lnTo>
                  <a:pt x="339" y="224"/>
                </a:lnTo>
                <a:lnTo>
                  <a:pt x="362" y="221"/>
                </a:lnTo>
                <a:lnTo>
                  <a:pt x="383" y="217"/>
                </a:lnTo>
                <a:lnTo>
                  <a:pt x="404" y="213"/>
                </a:lnTo>
                <a:lnTo>
                  <a:pt x="424" y="207"/>
                </a:lnTo>
                <a:lnTo>
                  <a:pt x="443" y="201"/>
                </a:lnTo>
                <a:lnTo>
                  <a:pt x="460" y="195"/>
                </a:lnTo>
                <a:lnTo>
                  <a:pt x="476" y="187"/>
                </a:lnTo>
                <a:lnTo>
                  <a:pt x="490" y="179"/>
                </a:lnTo>
                <a:lnTo>
                  <a:pt x="503" y="171"/>
                </a:lnTo>
                <a:lnTo>
                  <a:pt x="513" y="162"/>
                </a:lnTo>
                <a:lnTo>
                  <a:pt x="522" y="153"/>
                </a:lnTo>
                <a:lnTo>
                  <a:pt x="530" y="143"/>
                </a:lnTo>
                <a:lnTo>
                  <a:pt x="534" y="134"/>
                </a:lnTo>
                <a:lnTo>
                  <a:pt x="538" y="124"/>
                </a:lnTo>
                <a:lnTo>
                  <a:pt x="539" y="114"/>
                </a:lnTo>
                <a:lnTo>
                  <a:pt x="538" y="104"/>
                </a:lnTo>
                <a:lnTo>
                  <a:pt x="534" y="94"/>
                </a:lnTo>
                <a:lnTo>
                  <a:pt x="530" y="84"/>
                </a:lnTo>
                <a:lnTo>
                  <a:pt x="522" y="75"/>
                </a:lnTo>
                <a:lnTo>
                  <a:pt x="513" y="66"/>
                </a:lnTo>
                <a:lnTo>
                  <a:pt x="503" y="57"/>
                </a:lnTo>
                <a:lnTo>
                  <a:pt x="490" y="48"/>
                </a:lnTo>
                <a:lnTo>
                  <a:pt x="476" y="41"/>
                </a:lnTo>
                <a:lnTo>
                  <a:pt x="460" y="34"/>
                </a:lnTo>
                <a:lnTo>
                  <a:pt x="442" y="27"/>
                </a:lnTo>
                <a:lnTo>
                  <a:pt x="424" y="21"/>
                </a:lnTo>
                <a:lnTo>
                  <a:pt x="404" y="15"/>
                </a:lnTo>
                <a:lnTo>
                  <a:pt x="383" y="11"/>
                </a:lnTo>
                <a:lnTo>
                  <a:pt x="362" y="7"/>
                </a:lnTo>
                <a:lnTo>
                  <a:pt x="339" y="4"/>
                </a:lnTo>
                <a:lnTo>
                  <a:pt x="316" y="2"/>
                </a:lnTo>
                <a:lnTo>
                  <a:pt x="293" y="0"/>
                </a:lnTo>
                <a:lnTo>
                  <a:pt x="269" y="0"/>
                </a:lnTo>
                <a:lnTo>
                  <a:pt x="246" y="0"/>
                </a:lnTo>
                <a:lnTo>
                  <a:pt x="223" y="2"/>
                </a:lnTo>
                <a:lnTo>
                  <a:pt x="199" y="4"/>
                </a:lnTo>
                <a:lnTo>
                  <a:pt x="177" y="7"/>
                </a:lnTo>
                <a:lnTo>
                  <a:pt x="155" y="11"/>
                </a:lnTo>
                <a:lnTo>
                  <a:pt x="135" y="16"/>
                </a:lnTo>
                <a:lnTo>
                  <a:pt x="115" y="21"/>
                </a:lnTo>
                <a:lnTo>
                  <a:pt x="96" y="27"/>
                </a:lnTo>
                <a:lnTo>
                  <a:pt x="79" y="34"/>
                </a:lnTo>
                <a:lnTo>
                  <a:pt x="63" y="41"/>
                </a:lnTo>
                <a:lnTo>
                  <a:pt x="49" y="49"/>
                </a:lnTo>
                <a:lnTo>
                  <a:pt x="36" y="57"/>
                </a:lnTo>
                <a:lnTo>
                  <a:pt x="25" y="66"/>
                </a:lnTo>
                <a:lnTo>
                  <a:pt x="16" y="75"/>
                </a:lnTo>
                <a:lnTo>
                  <a:pt x="9" y="85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9" name="Freeform 41"/>
          <p:cNvSpPr>
            <a:spLocks/>
          </p:cNvSpPr>
          <p:nvPr/>
        </p:nvSpPr>
        <p:spPr bwMode="auto">
          <a:xfrm>
            <a:off x="7010401" y="4648200"/>
            <a:ext cx="1611313" cy="609600"/>
          </a:xfrm>
          <a:custGeom>
            <a:avLst/>
            <a:gdLst>
              <a:gd name="T0" fmla="*/ 0 w 1015"/>
              <a:gd name="T1" fmla="*/ 192 h 384"/>
              <a:gd name="T2" fmla="*/ 501 w 1015"/>
              <a:gd name="T3" fmla="*/ 0 h 384"/>
              <a:gd name="T4" fmla="*/ 1014 w 1015"/>
              <a:gd name="T5" fmla="*/ 198 h 384"/>
              <a:gd name="T6" fmla="*/ 501 w 1015"/>
              <a:gd name="T7" fmla="*/ 383 h 384"/>
              <a:gd name="T8" fmla="*/ 0 w 1015"/>
              <a:gd name="T9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5" h="384">
                <a:moveTo>
                  <a:pt x="0" y="192"/>
                </a:moveTo>
                <a:lnTo>
                  <a:pt x="501" y="0"/>
                </a:lnTo>
                <a:lnTo>
                  <a:pt x="1014" y="198"/>
                </a:lnTo>
                <a:lnTo>
                  <a:pt x="501" y="383"/>
                </a:lnTo>
                <a:lnTo>
                  <a:pt x="0" y="1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0" name="Freeform 42"/>
          <p:cNvSpPr>
            <a:spLocks/>
          </p:cNvSpPr>
          <p:nvPr/>
        </p:nvSpPr>
        <p:spPr bwMode="auto">
          <a:xfrm>
            <a:off x="9009064" y="4778375"/>
            <a:ext cx="1385887" cy="420688"/>
          </a:xfrm>
          <a:custGeom>
            <a:avLst/>
            <a:gdLst>
              <a:gd name="T0" fmla="*/ 872 w 873"/>
              <a:gd name="T1" fmla="*/ 264 h 265"/>
              <a:gd name="T2" fmla="*/ 872 w 873"/>
              <a:gd name="T3" fmla="*/ 0 h 265"/>
              <a:gd name="T4" fmla="*/ 0 w 873"/>
              <a:gd name="T5" fmla="*/ 0 h 265"/>
              <a:gd name="T6" fmla="*/ 0 w 873"/>
              <a:gd name="T7" fmla="*/ 264 h 265"/>
              <a:gd name="T8" fmla="*/ 872 w 873"/>
              <a:gd name="T9" fmla="*/ 264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3" h="265">
                <a:moveTo>
                  <a:pt x="872" y="264"/>
                </a:moveTo>
                <a:lnTo>
                  <a:pt x="872" y="0"/>
                </a:lnTo>
                <a:lnTo>
                  <a:pt x="0" y="0"/>
                </a:lnTo>
                <a:lnTo>
                  <a:pt x="0" y="264"/>
                </a:lnTo>
                <a:lnTo>
                  <a:pt x="872" y="26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9024938" y="3941764"/>
            <a:ext cx="8366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9772650" y="4202114"/>
            <a:ext cx="8588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8472488" y="4170364"/>
            <a:ext cx="4905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did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9017000" y="4745039"/>
            <a:ext cx="14362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7226301" y="4752976"/>
            <a:ext cx="117339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Manages2</a:t>
            </a:r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5421314" y="4195764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27697" name="Freeform 49"/>
          <p:cNvSpPr>
            <a:spLocks/>
          </p:cNvSpPr>
          <p:nvPr/>
        </p:nvSpPr>
        <p:spPr bwMode="auto">
          <a:xfrm>
            <a:off x="5641975" y="3344864"/>
            <a:ext cx="857250" cy="363537"/>
          </a:xfrm>
          <a:custGeom>
            <a:avLst/>
            <a:gdLst>
              <a:gd name="T0" fmla="*/ 538 w 540"/>
              <a:gd name="T1" fmla="*/ 104 h 229"/>
              <a:gd name="T2" fmla="*/ 530 w 540"/>
              <a:gd name="T3" fmla="*/ 84 h 229"/>
              <a:gd name="T4" fmla="*/ 514 w 540"/>
              <a:gd name="T5" fmla="*/ 66 h 229"/>
              <a:gd name="T6" fmla="*/ 490 w 540"/>
              <a:gd name="T7" fmla="*/ 48 h 229"/>
              <a:gd name="T8" fmla="*/ 460 w 540"/>
              <a:gd name="T9" fmla="*/ 33 h 229"/>
              <a:gd name="T10" fmla="*/ 424 w 540"/>
              <a:gd name="T11" fmla="*/ 20 h 229"/>
              <a:gd name="T12" fmla="*/ 383 w 540"/>
              <a:gd name="T13" fmla="*/ 11 h 229"/>
              <a:gd name="T14" fmla="*/ 339 w 540"/>
              <a:gd name="T15" fmla="*/ 4 h 229"/>
              <a:gd name="T16" fmla="*/ 293 w 540"/>
              <a:gd name="T17" fmla="*/ 0 h 229"/>
              <a:gd name="T18" fmla="*/ 246 w 540"/>
              <a:gd name="T19" fmla="*/ 0 h 229"/>
              <a:gd name="T20" fmla="*/ 200 w 540"/>
              <a:gd name="T21" fmla="*/ 4 h 229"/>
              <a:gd name="T22" fmla="*/ 156 w 540"/>
              <a:gd name="T23" fmla="*/ 11 h 229"/>
              <a:gd name="T24" fmla="*/ 115 w 540"/>
              <a:gd name="T25" fmla="*/ 20 h 229"/>
              <a:gd name="T26" fmla="*/ 79 w 540"/>
              <a:gd name="T27" fmla="*/ 33 h 229"/>
              <a:gd name="T28" fmla="*/ 49 w 540"/>
              <a:gd name="T29" fmla="*/ 48 h 229"/>
              <a:gd name="T30" fmla="*/ 25 w 540"/>
              <a:gd name="T31" fmla="*/ 66 h 229"/>
              <a:gd name="T32" fmla="*/ 9 w 540"/>
              <a:gd name="T33" fmla="*/ 84 h 229"/>
              <a:gd name="T34" fmla="*/ 1 w 540"/>
              <a:gd name="T35" fmla="*/ 104 h 229"/>
              <a:gd name="T36" fmla="*/ 1 w 540"/>
              <a:gd name="T37" fmla="*/ 124 h 229"/>
              <a:gd name="T38" fmla="*/ 9 w 540"/>
              <a:gd name="T39" fmla="*/ 143 h 229"/>
              <a:gd name="T40" fmla="*/ 25 w 540"/>
              <a:gd name="T41" fmla="*/ 162 h 229"/>
              <a:gd name="T42" fmla="*/ 49 w 540"/>
              <a:gd name="T43" fmla="*/ 179 h 229"/>
              <a:gd name="T44" fmla="*/ 79 w 540"/>
              <a:gd name="T45" fmla="*/ 195 h 229"/>
              <a:gd name="T46" fmla="*/ 115 w 540"/>
              <a:gd name="T47" fmla="*/ 207 h 229"/>
              <a:gd name="T48" fmla="*/ 156 w 540"/>
              <a:gd name="T49" fmla="*/ 217 h 229"/>
              <a:gd name="T50" fmla="*/ 200 w 540"/>
              <a:gd name="T51" fmla="*/ 224 h 229"/>
              <a:gd name="T52" fmla="*/ 246 w 540"/>
              <a:gd name="T53" fmla="*/ 227 h 229"/>
              <a:gd name="T54" fmla="*/ 293 w 540"/>
              <a:gd name="T55" fmla="*/ 227 h 229"/>
              <a:gd name="T56" fmla="*/ 339 w 540"/>
              <a:gd name="T57" fmla="*/ 224 h 229"/>
              <a:gd name="T58" fmla="*/ 383 w 540"/>
              <a:gd name="T59" fmla="*/ 217 h 229"/>
              <a:gd name="T60" fmla="*/ 424 w 540"/>
              <a:gd name="T61" fmla="*/ 207 h 229"/>
              <a:gd name="T62" fmla="*/ 460 w 540"/>
              <a:gd name="T63" fmla="*/ 195 h 229"/>
              <a:gd name="T64" fmla="*/ 490 w 540"/>
              <a:gd name="T65" fmla="*/ 179 h 229"/>
              <a:gd name="T66" fmla="*/ 514 w 540"/>
              <a:gd name="T67" fmla="*/ 162 h 229"/>
              <a:gd name="T68" fmla="*/ 530 w 540"/>
              <a:gd name="T69" fmla="*/ 143 h 229"/>
              <a:gd name="T70" fmla="*/ 538 w 540"/>
              <a:gd name="T71" fmla="*/ 12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3" y="75"/>
                </a:lnTo>
                <a:lnTo>
                  <a:pt x="514" y="66"/>
                </a:lnTo>
                <a:lnTo>
                  <a:pt x="503" y="57"/>
                </a:lnTo>
                <a:lnTo>
                  <a:pt x="490" y="48"/>
                </a:lnTo>
                <a:lnTo>
                  <a:pt x="476" y="41"/>
                </a:lnTo>
                <a:lnTo>
                  <a:pt x="460" y="33"/>
                </a:lnTo>
                <a:lnTo>
                  <a:pt x="443" y="27"/>
                </a:lnTo>
                <a:lnTo>
                  <a:pt x="424" y="20"/>
                </a:lnTo>
                <a:lnTo>
                  <a:pt x="404" y="15"/>
                </a:lnTo>
                <a:lnTo>
                  <a:pt x="383" y="11"/>
                </a:lnTo>
                <a:lnTo>
                  <a:pt x="361" y="7"/>
                </a:lnTo>
                <a:lnTo>
                  <a:pt x="339" y="4"/>
                </a:lnTo>
                <a:lnTo>
                  <a:pt x="316" y="2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3" y="2"/>
                </a:lnTo>
                <a:lnTo>
                  <a:pt x="200" y="4"/>
                </a:lnTo>
                <a:lnTo>
                  <a:pt x="178" y="7"/>
                </a:lnTo>
                <a:lnTo>
                  <a:pt x="156" y="11"/>
                </a:lnTo>
                <a:lnTo>
                  <a:pt x="135" y="15"/>
                </a:lnTo>
                <a:lnTo>
                  <a:pt x="115" y="20"/>
                </a:lnTo>
                <a:lnTo>
                  <a:pt x="96" y="27"/>
                </a:lnTo>
                <a:lnTo>
                  <a:pt x="79" y="33"/>
                </a:lnTo>
                <a:lnTo>
                  <a:pt x="63" y="41"/>
                </a:lnTo>
                <a:lnTo>
                  <a:pt x="49" y="48"/>
                </a:lnTo>
                <a:lnTo>
                  <a:pt x="36" y="57"/>
                </a:lnTo>
                <a:lnTo>
                  <a:pt x="25" y="66"/>
                </a:lnTo>
                <a:lnTo>
                  <a:pt x="16" y="75"/>
                </a:lnTo>
                <a:lnTo>
                  <a:pt x="9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  <a:lnTo>
                  <a:pt x="1" y="124"/>
                </a:lnTo>
                <a:lnTo>
                  <a:pt x="4" y="134"/>
                </a:lnTo>
                <a:lnTo>
                  <a:pt x="9" y="143"/>
                </a:lnTo>
                <a:lnTo>
                  <a:pt x="16" y="153"/>
                </a:lnTo>
                <a:lnTo>
                  <a:pt x="25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5"/>
                </a:lnTo>
                <a:lnTo>
                  <a:pt x="96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7"/>
                </a:lnTo>
                <a:lnTo>
                  <a:pt x="178" y="221"/>
                </a:lnTo>
                <a:lnTo>
                  <a:pt x="200" y="224"/>
                </a:lnTo>
                <a:lnTo>
                  <a:pt x="223" y="226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6"/>
                </a:lnTo>
                <a:lnTo>
                  <a:pt x="339" y="224"/>
                </a:lnTo>
                <a:lnTo>
                  <a:pt x="361" y="221"/>
                </a:lnTo>
                <a:lnTo>
                  <a:pt x="383" y="217"/>
                </a:lnTo>
                <a:lnTo>
                  <a:pt x="404" y="212"/>
                </a:lnTo>
                <a:lnTo>
                  <a:pt x="424" y="207"/>
                </a:lnTo>
                <a:lnTo>
                  <a:pt x="443" y="201"/>
                </a:lnTo>
                <a:lnTo>
                  <a:pt x="460" y="195"/>
                </a:lnTo>
                <a:lnTo>
                  <a:pt x="476" y="187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3" y="153"/>
                </a:lnTo>
                <a:lnTo>
                  <a:pt x="530" y="143"/>
                </a:lnTo>
                <a:lnTo>
                  <a:pt x="535" y="134"/>
                </a:lnTo>
                <a:lnTo>
                  <a:pt x="538" y="124"/>
                </a:lnTo>
                <a:lnTo>
                  <a:pt x="539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8" name="Freeform 50"/>
          <p:cNvSpPr>
            <a:spLocks/>
          </p:cNvSpPr>
          <p:nvPr/>
        </p:nvSpPr>
        <p:spPr bwMode="auto">
          <a:xfrm>
            <a:off x="4872038" y="3611564"/>
            <a:ext cx="857250" cy="363537"/>
          </a:xfrm>
          <a:custGeom>
            <a:avLst/>
            <a:gdLst>
              <a:gd name="T0" fmla="*/ 538 w 540"/>
              <a:gd name="T1" fmla="*/ 104 h 229"/>
              <a:gd name="T2" fmla="*/ 530 w 540"/>
              <a:gd name="T3" fmla="*/ 84 h 229"/>
              <a:gd name="T4" fmla="*/ 514 w 540"/>
              <a:gd name="T5" fmla="*/ 65 h 229"/>
              <a:gd name="T6" fmla="*/ 490 w 540"/>
              <a:gd name="T7" fmla="*/ 48 h 229"/>
              <a:gd name="T8" fmla="*/ 460 w 540"/>
              <a:gd name="T9" fmla="*/ 33 h 229"/>
              <a:gd name="T10" fmla="*/ 424 w 540"/>
              <a:gd name="T11" fmla="*/ 20 h 229"/>
              <a:gd name="T12" fmla="*/ 384 w 540"/>
              <a:gd name="T13" fmla="*/ 10 h 229"/>
              <a:gd name="T14" fmla="*/ 340 w 540"/>
              <a:gd name="T15" fmla="*/ 3 h 229"/>
              <a:gd name="T16" fmla="*/ 293 w 540"/>
              <a:gd name="T17" fmla="*/ 0 h 229"/>
              <a:gd name="T18" fmla="*/ 246 w 540"/>
              <a:gd name="T19" fmla="*/ 0 h 229"/>
              <a:gd name="T20" fmla="*/ 200 w 540"/>
              <a:gd name="T21" fmla="*/ 3 h 229"/>
              <a:gd name="T22" fmla="*/ 156 w 540"/>
              <a:gd name="T23" fmla="*/ 10 h 229"/>
              <a:gd name="T24" fmla="*/ 115 w 540"/>
              <a:gd name="T25" fmla="*/ 20 h 229"/>
              <a:gd name="T26" fmla="*/ 79 w 540"/>
              <a:gd name="T27" fmla="*/ 33 h 229"/>
              <a:gd name="T28" fmla="*/ 49 w 540"/>
              <a:gd name="T29" fmla="*/ 48 h 229"/>
              <a:gd name="T30" fmla="*/ 26 w 540"/>
              <a:gd name="T31" fmla="*/ 65 h 229"/>
              <a:gd name="T32" fmla="*/ 9 w 540"/>
              <a:gd name="T33" fmla="*/ 84 h 229"/>
              <a:gd name="T34" fmla="*/ 1 w 540"/>
              <a:gd name="T35" fmla="*/ 104 h 229"/>
              <a:gd name="T36" fmla="*/ 1 w 540"/>
              <a:gd name="T37" fmla="*/ 123 h 229"/>
              <a:gd name="T38" fmla="*/ 9 w 540"/>
              <a:gd name="T39" fmla="*/ 143 h 229"/>
              <a:gd name="T40" fmla="*/ 26 w 540"/>
              <a:gd name="T41" fmla="*/ 162 h 229"/>
              <a:gd name="T42" fmla="*/ 49 w 540"/>
              <a:gd name="T43" fmla="*/ 179 h 229"/>
              <a:gd name="T44" fmla="*/ 79 w 540"/>
              <a:gd name="T45" fmla="*/ 194 h 229"/>
              <a:gd name="T46" fmla="*/ 115 w 540"/>
              <a:gd name="T47" fmla="*/ 207 h 229"/>
              <a:gd name="T48" fmla="*/ 156 w 540"/>
              <a:gd name="T49" fmla="*/ 216 h 229"/>
              <a:gd name="T50" fmla="*/ 200 w 540"/>
              <a:gd name="T51" fmla="*/ 223 h 229"/>
              <a:gd name="T52" fmla="*/ 246 w 540"/>
              <a:gd name="T53" fmla="*/ 227 h 229"/>
              <a:gd name="T54" fmla="*/ 293 w 540"/>
              <a:gd name="T55" fmla="*/ 227 h 229"/>
              <a:gd name="T56" fmla="*/ 340 w 540"/>
              <a:gd name="T57" fmla="*/ 223 h 229"/>
              <a:gd name="T58" fmla="*/ 384 w 540"/>
              <a:gd name="T59" fmla="*/ 216 h 229"/>
              <a:gd name="T60" fmla="*/ 424 w 540"/>
              <a:gd name="T61" fmla="*/ 207 h 229"/>
              <a:gd name="T62" fmla="*/ 460 w 540"/>
              <a:gd name="T63" fmla="*/ 194 h 229"/>
              <a:gd name="T64" fmla="*/ 490 w 540"/>
              <a:gd name="T65" fmla="*/ 179 h 229"/>
              <a:gd name="T66" fmla="*/ 514 w 540"/>
              <a:gd name="T67" fmla="*/ 162 h 229"/>
              <a:gd name="T68" fmla="*/ 530 w 540"/>
              <a:gd name="T69" fmla="*/ 143 h 229"/>
              <a:gd name="T70" fmla="*/ 538 w 540"/>
              <a:gd name="T71" fmla="*/ 123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3" y="75"/>
                </a:lnTo>
                <a:lnTo>
                  <a:pt x="514" y="65"/>
                </a:lnTo>
                <a:lnTo>
                  <a:pt x="503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3" y="26"/>
                </a:lnTo>
                <a:lnTo>
                  <a:pt x="424" y="20"/>
                </a:lnTo>
                <a:lnTo>
                  <a:pt x="404" y="15"/>
                </a:lnTo>
                <a:lnTo>
                  <a:pt x="384" y="10"/>
                </a:lnTo>
                <a:lnTo>
                  <a:pt x="362" y="6"/>
                </a:lnTo>
                <a:lnTo>
                  <a:pt x="340" y="3"/>
                </a:lnTo>
                <a:lnTo>
                  <a:pt x="316" y="1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3" y="1"/>
                </a:lnTo>
                <a:lnTo>
                  <a:pt x="200" y="3"/>
                </a:lnTo>
                <a:lnTo>
                  <a:pt x="177" y="6"/>
                </a:lnTo>
                <a:lnTo>
                  <a:pt x="156" y="10"/>
                </a:lnTo>
                <a:lnTo>
                  <a:pt x="135" y="15"/>
                </a:lnTo>
                <a:lnTo>
                  <a:pt x="115" y="20"/>
                </a:lnTo>
                <a:lnTo>
                  <a:pt x="97" y="26"/>
                </a:lnTo>
                <a:lnTo>
                  <a:pt x="79" y="33"/>
                </a:lnTo>
                <a:lnTo>
                  <a:pt x="63" y="40"/>
                </a:lnTo>
                <a:lnTo>
                  <a:pt x="49" y="48"/>
                </a:lnTo>
                <a:lnTo>
                  <a:pt x="36" y="57"/>
                </a:lnTo>
                <a:lnTo>
                  <a:pt x="26" y="65"/>
                </a:lnTo>
                <a:lnTo>
                  <a:pt x="17" y="75"/>
                </a:lnTo>
                <a:lnTo>
                  <a:pt x="9" y="84"/>
                </a:lnTo>
                <a:lnTo>
                  <a:pt x="5" y="94"/>
                </a:lnTo>
                <a:lnTo>
                  <a:pt x="1" y="104"/>
                </a:lnTo>
                <a:lnTo>
                  <a:pt x="0" y="114"/>
                </a:lnTo>
                <a:lnTo>
                  <a:pt x="1" y="123"/>
                </a:lnTo>
                <a:lnTo>
                  <a:pt x="5" y="133"/>
                </a:lnTo>
                <a:lnTo>
                  <a:pt x="9" y="143"/>
                </a:lnTo>
                <a:lnTo>
                  <a:pt x="17" y="153"/>
                </a:lnTo>
                <a:lnTo>
                  <a:pt x="26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6"/>
                </a:lnTo>
                <a:lnTo>
                  <a:pt x="79" y="194"/>
                </a:lnTo>
                <a:lnTo>
                  <a:pt x="97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6"/>
                </a:lnTo>
                <a:lnTo>
                  <a:pt x="177" y="221"/>
                </a:lnTo>
                <a:lnTo>
                  <a:pt x="200" y="223"/>
                </a:lnTo>
                <a:lnTo>
                  <a:pt x="223" y="225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5"/>
                </a:lnTo>
                <a:lnTo>
                  <a:pt x="340" y="223"/>
                </a:lnTo>
                <a:lnTo>
                  <a:pt x="362" y="221"/>
                </a:lnTo>
                <a:lnTo>
                  <a:pt x="384" y="216"/>
                </a:lnTo>
                <a:lnTo>
                  <a:pt x="404" y="212"/>
                </a:lnTo>
                <a:lnTo>
                  <a:pt x="424" y="207"/>
                </a:lnTo>
                <a:lnTo>
                  <a:pt x="443" y="201"/>
                </a:lnTo>
                <a:lnTo>
                  <a:pt x="460" y="194"/>
                </a:lnTo>
                <a:lnTo>
                  <a:pt x="476" y="186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3" y="153"/>
                </a:lnTo>
                <a:lnTo>
                  <a:pt x="530" y="143"/>
                </a:lnTo>
                <a:lnTo>
                  <a:pt x="535" y="133"/>
                </a:lnTo>
                <a:lnTo>
                  <a:pt x="538" y="123"/>
                </a:lnTo>
                <a:lnTo>
                  <a:pt x="539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9" name="Freeform 51"/>
          <p:cNvSpPr>
            <a:spLocks/>
          </p:cNvSpPr>
          <p:nvPr/>
        </p:nvSpPr>
        <p:spPr bwMode="auto">
          <a:xfrm>
            <a:off x="6443663" y="3611564"/>
            <a:ext cx="857250" cy="363537"/>
          </a:xfrm>
          <a:custGeom>
            <a:avLst/>
            <a:gdLst>
              <a:gd name="T0" fmla="*/ 1 w 540"/>
              <a:gd name="T1" fmla="*/ 124 h 229"/>
              <a:gd name="T2" fmla="*/ 9 w 540"/>
              <a:gd name="T3" fmla="*/ 143 h 229"/>
              <a:gd name="T4" fmla="*/ 26 w 540"/>
              <a:gd name="T5" fmla="*/ 162 h 229"/>
              <a:gd name="T6" fmla="*/ 49 w 540"/>
              <a:gd name="T7" fmla="*/ 179 h 229"/>
              <a:gd name="T8" fmla="*/ 79 w 540"/>
              <a:gd name="T9" fmla="*/ 194 h 229"/>
              <a:gd name="T10" fmla="*/ 115 w 540"/>
              <a:gd name="T11" fmla="*/ 207 h 229"/>
              <a:gd name="T12" fmla="*/ 156 w 540"/>
              <a:gd name="T13" fmla="*/ 216 h 229"/>
              <a:gd name="T14" fmla="*/ 200 w 540"/>
              <a:gd name="T15" fmla="*/ 223 h 229"/>
              <a:gd name="T16" fmla="*/ 246 w 540"/>
              <a:gd name="T17" fmla="*/ 227 h 229"/>
              <a:gd name="T18" fmla="*/ 293 w 540"/>
              <a:gd name="T19" fmla="*/ 227 h 229"/>
              <a:gd name="T20" fmla="*/ 340 w 540"/>
              <a:gd name="T21" fmla="*/ 223 h 229"/>
              <a:gd name="T22" fmla="*/ 384 w 540"/>
              <a:gd name="T23" fmla="*/ 216 h 229"/>
              <a:gd name="T24" fmla="*/ 424 w 540"/>
              <a:gd name="T25" fmla="*/ 206 h 229"/>
              <a:gd name="T26" fmla="*/ 460 w 540"/>
              <a:gd name="T27" fmla="*/ 194 h 229"/>
              <a:gd name="T28" fmla="*/ 490 w 540"/>
              <a:gd name="T29" fmla="*/ 178 h 229"/>
              <a:gd name="T30" fmla="*/ 513 w 540"/>
              <a:gd name="T31" fmla="*/ 162 h 229"/>
              <a:gd name="T32" fmla="*/ 530 w 540"/>
              <a:gd name="T33" fmla="*/ 143 h 229"/>
              <a:gd name="T34" fmla="*/ 538 w 540"/>
              <a:gd name="T35" fmla="*/ 123 h 229"/>
              <a:gd name="T36" fmla="*/ 538 w 540"/>
              <a:gd name="T37" fmla="*/ 104 h 229"/>
              <a:gd name="T38" fmla="*/ 530 w 540"/>
              <a:gd name="T39" fmla="*/ 84 h 229"/>
              <a:gd name="T40" fmla="*/ 513 w 540"/>
              <a:gd name="T41" fmla="*/ 65 h 229"/>
              <a:gd name="T42" fmla="*/ 490 w 540"/>
              <a:gd name="T43" fmla="*/ 48 h 229"/>
              <a:gd name="T44" fmla="*/ 460 w 540"/>
              <a:gd name="T45" fmla="*/ 33 h 229"/>
              <a:gd name="T46" fmla="*/ 424 w 540"/>
              <a:gd name="T47" fmla="*/ 20 h 229"/>
              <a:gd name="T48" fmla="*/ 384 w 540"/>
              <a:gd name="T49" fmla="*/ 10 h 229"/>
              <a:gd name="T50" fmla="*/ 339 w 540"/>
              <a:gd name="T51" fmla="*/ 3 h 229"/>
              <a:gd name="T52" fmla="*/ 293 w 540"/>
              <a:gd name="T53" fmla="*/ 0 h 229"/>
              <a:gd name="T54" fmla="*/ 246 w 540"/>
              <a:gd name="T55" fmla="*/ 0 h 229"/>
              <a:gd name="T56" fmla="*/ 200 w 540"/>
              <a:gd name="T57" fmla="*/ 3 h 229"/>
              <a:gd name="T58" fmla="*/ 156 w 540"/>
              <a:gd name="T59" fmla="*/ 10 h 229"/>
              <a:gd name="T60" fmla="*/ 115 w 540"/>
              <a:gd name="T61" fmla="*/ 20 h 229"/>
              <a:gd name="T62" fmla="*/ 79 w 540"/>
              <a:gd name="T63" fmla="*/ 33 h 229"/>
              <a:gd name="T64" fmla="*/ 49 w 540"/>
              <a:gd name="T65" fmla="*/ 48 h 229"/>
              <a:gd name="T66" fmla="*/ 26 w 540"/>
              <a:gd name="T67" fmla="*/ 66 h 229"/>
              <a:gd name="T68" fmla="*/ 9 w 540"/>
              <a:gd name="T69" fmla="*/ 84 h 229"/>
              <a:gd name="T70" fmla="*/ 1 w 540"/>
              <a:gd name="T71" fmla="*/ 10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0" y="114"/>
                </a:moveTo>
                <a:lnTo>
                  <a:pt x="1" y="124"/>
                </a:lnTo>
                <a:lnTo>
                  <a:pt x="4" y="133"/>
                </a:lnTo>
                <a:lnTo>
                  <a:pt x="9" y="143"/>
                </a:lnTo>
                <a:lnTo>
                  <a:pt x="17" y="153"/>
                </a:lnTo>
                <a:lnTo>
                  <a:pt x="26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4"/>
                </a:lnTo>
                <a:lnTo>
                  <a:pt x="97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6"/>
                </a:lnTo>
                <a:lnTo>
                  <a:pt x="177" y="221"/>
                </a:lnTo>
                <a:lnTo>
                  <a:pt x="200" y="223"/>
                </a:lnTo>
                <a:lnTo>
                  <a:pt x="223" y="225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5"/>
                </a:lnTo>
                <a:lnTo>
                  <a:pt x="340" y="223"/>
                </a:lnTo>
                <a:lnTo>
                  <a:pt x="362" y="220"/>
                </a:lnTo>
                <a:lnTo>
                  <a:pt x="384" y="216"/>
                </a:lnTo>
                <a:lnTo>
                  <a:pt x="404" y="212"/>
                </a:lnTo>
                <a:lnTo>
                  <a:pt x="424" y="206"/>
                </a:lnTo>
                <a:lnTo>
                  <a:pt x="443" y="201"/>
                </a:lnTo>
                <a:lnTo>
                  <a:pt x="460" y="194"/>
                </a:lnTo>
                <a:lnTo>
                  <a:pt x="476" y="186"/>
                </a:lnTo>
                <a:lnTo>
                  <a:pt x="490" y="178"/>
                </a:lnTo>
                <a:lnTo>
                  <a:pt x="503" y="170"/>
                </a:lnTo>
                <a:lnTo>
                  <a:pt x="513" y="162"/>
                </a:lnTo>
                <a:lnTo>
                  <a:pt x="522" y="152"/>
                </a:lnTo>
                <a:lnTo>
                  <a:pt x="530" y="143"/>
                </a:lnTo>
                <a:lnTo>
                  <a:pt x="535" y="133"/>
                </a:lnTo>
                <a:lnTo>
                  <a:pt x="538" y="123"/>
                </a:lnTo>
                <a:lnTo>
                  <a:pt x="539" y="113"/>
                </a:ln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2" y="75"/>
                </a:lnTo>
                <a:lnTo>
                  <a:pt x="513" y="65"/>
                </a:lnTo>
                <a:lnTo>
                  <a:pt x="503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2" y="26"/>
                </a:lnTo>
                <a:lnTo>
                  <a:pt x="424" y="20"/>
                </a:lnTo>
                <a:lnTo>
                  <a:pt x="404" y="15"/>
                </a:lnTo>
                <a:lnTo>
                  <a:pt x="384" y="10"/>
                </a:lnTo>
                <a:lnTo>
                  <a:pt x="362" y="6"/>
                </a:lnTo>
                <a:lnTo>
                  <a:pt x="339" y="3"/>
                </a:lnTo>
                <a:lnTo>
                  <a:pt x="316" y="1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3" y="1"/>
                </a:lnTo>
                <a:lnTo>
                  <a:pt x="200" y="3"/>
                </a:lnTo>
                <a:lnTo>
                  <a:pt x="177" y="6"/>
                </a:lnTo>
                <a:lnTo>
                  <a:pt x="156" y="10"/>
                </a:lnTo>
                <a:lnTo>
                  <a:pt x="135" y="15"/>
                </a:lnTo>
                <a:lnTo>
                  <a:pt x="115" y="20"/>
                </a:lnTo>
                <a:lnTo>
                  <a:pt x="96" y="26"/>
                </a:lnTo>
                <a:lnTo>
                  <a:pt x="79" y="33"/>
                </a:lnTo>
                <a:lnTo>
                  <a:pt x="63" y="40"/>
                </a:lnTo>
                <a:lnTo>
                  <a:pt x="49" y="48"/>
                </a:lnTo>
                <a:lnTo>
                  <a:pt x="36" y="57"/>
                </a:lnTo>
                <a:lnTo>
                  <a:pt x="26" y="66"/>
                </a:lnTo>
                <a:lnTo>
                  <a:pt x="17" y="75"/>
                </a:lnTo>
                <a:lnTo>
                  <a:pt x="9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0" name="Freeform 52"/>
          <p:cNvSpPr>
            <a:spLocks/>
          </p:cNvSpPr>
          <p:nvPr/>
        </p:nvSpPr>
        <p:spPr bwMode="auto">
          <a:xfrm>
            <a:off x="5462588" y="4195764"/>
            <a:ext cx="1206500" cy="369887"/>
          </a:xfrm>
          <a:custGeom>
            <a:avLst/>
            <a:gdLst>
              <a:gd name="T0" fmla="*/ 759 w 760"/>
              <a:gd name="T1" fmla="*/ 232 h 233"/>
              <a:gd name="T2" fmla="*/ 759 w 760"/>
              <a:gd name="T3" fmla="*/ 0 h 233"/>
              <a:gd name="T4" fmla="*/ 0 w 760"/>
              <a:gd name="T5" fmla="*/ 0 h 233"/>
              <a:gd name="T6" fmla="*/ 0 w 760"/>
              <a:gd name="T7" fmla="*/ 232 h 233"/>
              <a:gd name="T8" fmla="*/ 759 w 760"/>
              <a:gd name="T9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0" h="233">
                <a:moveTo>
                  <a:pt x="759" y="232"/>
                </a:moveTo>
                <a:lnTo>
                  <a:pt x="759" y="0"/>
                </a:lnTo>
                <a:lnTo>
                  <a:pt x="0" y="0"/>
                </a:lnTo>
                <a:lnTo>
                  <a:pt x="0" y="232"/>
                </a:lnTo>
                <a:lnTo>
                  <a:pt x="759" y="23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5715000" y="3352801"/>
            <a:ext cx="71814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5083176" y="3589339"/>
            <a:ext cx="531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</a:p>
        </p:txBody>
      </p: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6697664" y="3598864"/>
            <a:ext cx="43441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</a:p>
        </p:txBody>
      </p:sp>
      <p:sp>
        <p:nvSpPr>
          <p:cNvPr id="27704" name="Line 56"/>
          <p:cNvSpPr>
            <a:spLocks noChangeShapeType="1"/>
          </p:cNvSpPr>
          <p:nvPr/>
        </p:nvSpPr>
        <p:spPr bwMode="auto">
          <a:xfrm>
            <a:off x="5272088" y="3990976"/>
            <a:ext cx="520700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5" name="Line 57"/>
          <p:cNvSpPr>
            <a:spLocks noChangeShapeType="1"/>
          </p:cNvSpPr>
          <p:nvPr/>
        </p:nvSpPr>
        <p:spPr bwMode="auto">
          <a:xfrm>
            <a:off x="6073775" y="3732214"/>
            <a:ext cx="0" cy="460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6" name="Line 58"/>
          <p:cNvSpPr>
            <a:spLocks noChangeShapeType="1"/>
          </p:cNvSpPr>
          <p:nvPr/>
        </p:nvSpPr>
        <p:spPr bwMode="auto">
          <a:xfrm flipH="1">
            <a:off x="6464300" y="3990976"/>
            <a:ext cx="407988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7" name="Line 59"/>
          <p:cNvSpPr>
            <a:spLocks noChangeShapeType="1"/>
          </p:cNvSpPr>
          <p:nvPr/>
        </p:nvSpPr>
        <p:spPr bwMode="auto">
          <a:xfrm flipV="1">
            <a:off x="6015038" y="4564063"/>
            <a:ext cx="0" cy="152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8" name="Line 60"/>
          <p:cNvSpPr>
            <a:spLocks noChangeShapeType="1"/>
          </p:cNvSpPr>
          <p:nvPr/>
        </p:nvSpPr>
        <p:spPr bwMode="auto">
          <a:xfrm>
            <a:off x="8520113" y="4937125"/>
            <a:ext cx="4810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9" name="Freeform 61"/>
          <p:cNvSpPr>
            <a:spLocks/>
          </p:cNvSpPr>
          <p:nvPr/>
        </p:nvSpPr>
        <p:spPr bwMode="auto">
          <a:xfrm>
            <a:off x="6858001" y="5715000"/>
            <a:ext cx="1025525" cy="363538"/>
          </a:xfrm>
          <a:custGeom>
            <a:avLst/>
            <a:gdLst>
              <a:gd name="T0" fmla="*/ 1 w 646"/>
              <a:gd name="T1" fmla="*/ 124 h 229"/>
              <a:gd name="T2" fmla="*/ 11 w 646"/>
              <a:gd name="T3" fmla="*/ 143 h 229"/>
              <a:gd name="T4" fmla="*/ 29 w 646"/>
              <a:gd name="T5" fmla="*/ 162 h 229"/>
              <a:gd name="T6" fmla="*/ 58 w 646"/>
              <a:gd name="T7" fmla="*/ 179 h 229"/>
              <a:gd name="T8" fmla="*/ 94 w 646"/>
              <a:gd name="T9" fmla="*/ 194 h 229"/>
              <a:gd name="T10" fmla="*/ 137 w 646"/>
              <a:gd name="T11" fmla="*/ 207 h 229"/>
              <a:gd name="T12" fmla="*/ 186 w 646"/>
              <a:gd name="T13" fmla="*/ 217 h 229"/>
              <a:gd name="T14" fmla="*/ 239 w 646"/>
              <a:gd name="T15" fmla="*/ 223 h 229"/>
              <a:gd name="T16" fmla="*/ 294 w 646"/>
              <a:gd name="T17" fmla="*/ 227 h 229"/>
              <a:gd name="T18" fmla="*/ 350 w 646"/>
              <a:gd name="T19" fmla="*/ 227 h 229"/>
              <a:gd name="T20" fmla="*/ 405 w 646"/>
              <a:gd name="T21" fmla="*/ 223 h 229"/>
              <a:gd name="T22" fmla="*/ 458 w 646"/>
              <a:gd name="T23" fmla="*/ 217 h 229"/>
              <a:gd name="T24" fmla="*/ 507 w 646"/>
              <a:gd name="T25" fmla="*/ 207 h 229"/>
              <a:gd name="T26" fmla="*/ 550 w 646"/>
              <a:gd name="T27" fmla="*/ 194 h 229"/>
              <a:gd name="T28" fmla="*/ 586 w 646"/>
              <a:gd name="T29" fmla="*/ 179 h 229"/>
              <a:gd name="T30" fmla="*/ 615 w 646"/>
              <a:gd name="T31" fmla="*/ 162 h 229"/>
              <a:gd name="T32" fmla="*/ 634 w 646"/>
              <a:gd name="T33" fmla="*/ 143 h 229"/>
              <a:gd name="T34" fmla="*/ 643 w 646"/>
              <a:gd name="T35" fmla="*/ 123 h 229"/>
              <a:gd name="T36" fmla="*/ 643 w 646"/>
              <a:gd name="T37" fmla="*/ 104 h 229"/>
              <a:gd name="T38" fmla="*/ 634 w 646"/>
              <a:gd name="T39" fmla="*/ 84 h 229"/>
              <a:gd name="T40" fmla="*/ 615 w 646"/>
              <a:gd name="T41" fmla="*/ 65 h 229"/>
              <a:gd name="T42" fmla="*/ 586 w 646"/>
              <a:gd name="T43" fmla="*/ 48 h 229"/>
              <a:gd name="T44" fmla="*/ 550 w 646"/>
              <a:gd name="T45" fmla="*/ 33 h 229"/>
              <a:gd name="T46" fmla="*/ 507 w 646"/>
              <a:gd name="T47" fmla="*/ 20 h 229"/>
              <a:gd name="T48" fmla="*/ 458 w 646"/>
              <a:gd name="T49" fmla="*/ 10 h 229"/>
              <a:gd name="T50" fmla="*/ 405 w 646"/>
              <a:gd name="T51" fmla="*/ 3 h 229"/>
              <a:gd name="T52" fmla="*/ 350 w 646"/>
              <a:gd name="T53" fmla="*/ 0 h 229"/>
              <a:gd name="T54" fmla="*/ 294 w 646"/>
              <a:gd name="T55" fmla="*/ 0 h 229"/>
              <a:gd name="T56" fmla="*/ 239 w 646"/>
              <a:gd name="T57" fmla="*/ 3 h 229"/>
              <a:gd name="T58" fmla="*/ 185 w 646"/>
              <a:gd name="T59" fmla="*/ 10 h 229"/>
              <a:gd name="T60" fmla="*/ 137 w 646"/>
              <a:gd name="T61" fmla="*/ 20 h 229"/>
              <a:gd name="T62" fmla="*/ 94 w 646"/>
              <a:gd name="T63" fmla="*/ 33 h 229"/>
              <a:gd name="T64" fmla="*/ 58 w 646"/>
              <a:gd name="T65" fmla="*/ 48 h 229"/>
              <a:gd name="T66" fmla="*/ 29 w 646"/>
              <a:gd name="T67" fmla="*/ 66 h 229"/>
              <a:gd name="T68" fmla="*/ 11 w 646"/>
              <a:gd name="T69" fmla="*/ 84 h 229"/>
              <a:gd name="T70" fmla="*/ 1 w 646"/>
              <a:gd name="T71" fmla="*/ 10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46" h="229">
                <a:moveTo>
                  <a:pt x="0" y="114"/>
                </a:moveTo>
                <a:lnTo>
                  <a:pt x="1" y="124"/>
                </a:lnTo>
                <a:lnTo>
                  <a:pt x="4" y="134"/>
                </a:lnTo>
                <a:lnTo>
                  <a:pt x="11" y="143"/>
                </a:lnTo>
                <a:lnTo>
                  <a:pt x="19" y="153"/>
                </a:lnTo>
                <a:lnTo>
                  <a:pt x="29" y="162"/>
                </a:lnTo>
                <a:lnTo>
                  <a:pt x="43" y="171"/>
                </a:lnTo>
                <a:lnTo>
                  <a:pt x="58" y="179"/>
                </a:lnTo>
                <a:lnTo>
                  <a:pt x="75" y="187"/>
                </a:lnTo>
                <a:lnTo>
                  <a:pt x="94" y="194"/>
                </a:lnTo>
                <a:lnTo>
                  <a:pt x="116" y="201"/>
                </a:lnTo>
                <a:lnTo>
                  <a:pt x="137" y="207"/>
                </a:lnTo>
                <a:lnTo>
                  <a:pt x="161" y="212"/>
                </a:lnTo>
                <a:lnTo>
                  <a:pt x="186" y="217"/>
                </a:lnTo>
                <a:lnTo>
                  <a:pt x="213" y="221"/>
                </a:lnTo>
                <a:lnTo>
                  <a:pt x="239" y="223"/>
                </a:lnTo>
                <a:lnTo>
                  <a:pt x="266" y="226"/>
                </a:lnTo>
                <a:lnTo>
                  <a:pt x="294" y="227"/>
                </a:lnTo>
                <a:lnTo>
                  <a:pt x="321" y="228"/>
                </a:lnTo>
                <a:lnTo>
                  <a:pt x="350" y="227"/>
                </a:lnTo>
                <a:lnTo>
                  <a:pt x="379" y="226"/>
                </a:lnTo>
                <a:lnTo>
                  <a:pt x="405" y="223"/>
                </a:lnTo>
                <a:lnTo>
                  <a:pt x="433" y="221"/>
                </a:lnTo>
                <a:lnTo>
                  <a:pt x="458" y="217"/>
                </a:lnTo>
                <a:lnTo>
                  <a:pt x="483" y="212"/>
                </a:lnTo>
                <a:lnTo>
                  <a:pt x="507" y="207"/>
                </a:lnTo>
                <a:lnTo>
                  <a:pt x="530" y="201"/>
                </a:lnTo>
                <a:lnTo>
                  <a:pt x="550" y="194"/>
                </a:lnTo>
                <a:lnTo>
                  <a:pt x="569" y="186"/>
                </a:lnTo>
                <a:lnTo>
                  <a:pt x="586" y="179"/>
                </a:lnTo>
                <a:lnTo>
                  <a:pt x="601" y="171"/>
                </a:lnTo>
                <a:lnTo>
                  <a:pt x="615" y="162"/>
                </a:lnTo>
                <a:lnTo>
                  <a:pt x="625" y="152"/>
                </a:lnTo>
                <a:lnTo>
                  <a:pt x="634" y="143"/>
                </a:lnTo>
                <a:lnTo>
                  <a:pt x="640" y="133"/>
                </a:lnTo>
                <a:lnTo>
                  <a:pt x="643" y="123"/>
                </a:lnTo>
                <a:lnTo>
                  <a:pt x="645" y="114"/>
                </a:lnTo>
                <a:lnTo>
                  <a:pt x="643" y="104"/>
                </a:lnTo>
                <a:lnTo>
                  <a:pt x="640" y="94"/>
                </a:lnTo>
                <a:lnTo>
                  <a:pt x="634" y="84"/>
                </a:lnTo>
                <a:lnTo>
                  <a:pt x="625" y="75"/>
                </a:lnTo>
                <a:lnTo>
                  <a:pt x="615" y="65"/>
                </a:lnTo>
                <a:lnTo>
                  <a:pt x="601" y="57"/>
                </a:lnTo>
                <a:lnTo>
                  <a:pt x="586" y="48"/>
                </a:lnTo>
                <a:lnTo>
                  <a:pt x="569" y="40"/>
                </a:lnTo>
                <a:lnTo>
                  <a:pt x="550" y="33"/>
                </a:lnTo>
                <a:lnTo>
                  <a:pt x="530" y="26"/>
                </a:lnTo>
                <a:lnTo>
                  <a:pt x="507" y="20"/>
                </a:lnTo>
                <a:lnTo>
                  <a:pt x="483" y="15"/>
                </a:lnTo>
                <a:lnTo>
                  <a:pt x="458" y="10"/>
                </a:lnTo>
                <a:lnTo>
                  <a:pt x="433" y="7"/>
                </a:lnTo>
                <a:lnTo>
                  <a:pt x="405" y="3"/>
                </a:lnTo>
                <a:lnTo>
                  <a:pt x="378" y="1"/>
                </a:lnTo>
                <a:lnTo>
                  <a:pt x="350" y="0"/>
                </a:lnTo>
                <a:lnTo>
                  <a:pt x="321" y="0"/>
                </a:lnTo>
                <a:lnTo>
                  <a:pt x="294" y="0"/>
                </a:lnTo>
                <a:lnTo>
                  <a:pt x="266" y="1"/>
                </a:lnTo>
                <a:lnTo>
                  <a:pt x="239" y="3"/>
                </a:lnTo>
                <a:lnTo>
                  <a:pt x="211" y="7"/>
                </a:lnTo>
                <a:lnTo>
                  <a:pt x="185" y="10"/>
                </a:lnTo>
                <a:lnTo>
                  <a:pt x="161" y="15"/>
                </a:lnTo>
                <a:lnTo>
                  <a:pt x="137" y="20"/>
                </a:lnTo>
                <a:lnTo>
                  <a:pt x="116" y="27"/>
                </a:lnTo>
                <a:lnTo>
                  <a:pt x="94" y="33"/>
                </a:lnTo>
                <a:lnTo>
                  <a:pt x="75" y="40"/>
                </a:lnTo>
                <a:lnTo>
                  <a:pt x="58" y="48"/>
                </a:lnTo>
                <a:lnTo>
                  <a:pt x="43" y="57"/>
                </a:lnTo>
                <a:lnTo>
                  <a:pt x="29" y="66"/>
                </a:lnTo>
                <a:lnTo>
                  <a:pt x="19" y="75"/>
                </a:lnTo>
                <a:lnTo>
                  <a:pt x="11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0" name="Freeform 62"/>
          <p:cNvSpPr>
            <a:spLocks/>
          </p:cNvSpPr>
          <p:nvPr/>
        </p:nvSpPr>
        <p:spPr bwMode="auto">
          <a:xfrm>
            <a:off x="7315200" y="3962400"/>
            <a:ext cx="857250" cy="363538"/>
          </a:xfrm>
          <a:custGeom>
            <a:avLst/>
            <a:gdLst>
              <a:gd name="T0" fmla="*/ 1 w 540"/>
              <a:gd name="T1" fmla="*/ 124 h 229"/>
              <a:gd name="T2" fmla="*/ 10 w 540"/>
              <a:gd name="T3" fmla="*/ 143 h 229"/>
              <a:gd name="T4" fmla="*/ 25 w 540"/>
              <a:gd name="T5" fmla="*/ 162 h 229"/>
              <a:gd name="T6" fmla="*/ 49 w 540"/>
              <a:gd name="T7" fmla="*/ 179 h 229"/>
              <a:gd name="T8" fmla="*/ 79 w 540"/>
              <a:gd name="T9" fmla="*/ 194 h 229"/>
              <a:gd name="T10" fmla="*/ 115 w 540"/>
              <a:gd name="T11" fmla="*/ 207 h 229"/>
              <a:gd name="T12" fmla="*/ 156 w 540"/>
              <a:gd name="T13" fmla="*/ 217 h 229"/>
              <a:gd name="T14" fmla="*/ 200 w 540"/>
              <a:gd name="T15" fmla="*/ 223 h 229"/>
              <a:gd name="T16" fmla="*/ 246 w 540"/>
              <a:gd name="T17" fmla="*/ 227 h 229"/>
              <a:gd name="T18" fmla="*/ 293 w 540"/>
              <a:gd name="T19" fmla="*/ 227 h 229"/>
              <a:gd name="T20" fmla="*/ 339 w 540"/>
              <a:gd name="T21" fmla="*/ 223 h 229"/>
              <a:gd name="T22" fmla="*/ 383 w 540"/>
              <a:gd name="T23" fmla="*/ 217 h 229"/>
              <a:gd name="T24" fmla="*/ 424 w 540"/>
              <a:gd name="T25" fmla="*/ 207 h 229"/>
              <a:gd name="T26" fmla="*/ 460 w 540"/>
              <a:gd name="T27" fmla="*/ 194 h 229"/>
              <a:gd name="T28" fmla="*/ 490 w 540"/>
              <a:gd name="T29" fmla="*/ 179 h 229"/>
              <a:gd name="T30" fmla="*/ 514 w 540"/>
              <a:gd name="T31" fmla="*/ 162 h 229"/>
              <a:gd name="T32" fmla="*/ 530 w 540"/>
              <a:gd name="T33" fmla="*/ 143 h 229"/>
              <a:gd name="T34" fmla="*/ 538 w 540"/>
              <a:gd name="T35" fmla="*/ 123 h 229"/>
              <a:gd name="T36" fmla="*/ 538 w 540"/>
              <a:gd name="T37" fmla="*/ 104 h 229"/>
              <a:gd name="T38" fmla="*/ 530 w 540"/>
              <a:gd name="T39" fmla="*/ 84 h 229"/>
              <a:gd name="T40" fmla="*/ 514 w 540"/>
              <a:gd name="T41" fmla="*/ 65 h 229"/>
              <a:gd name="T42" fmla="*/ 490 w 540"/>
              <a:gd name="T43" fmla="*/ 48 h 229"/>
              <a:gd name="T44" fmla="*/ 460 w 540"/>
              <a:gd name="T45" fmla="*/ 33 h 229"/>
              <a:gd name="T46" fmla="*/ 424 w 540"/>
              <a:gd name="T47" fmla="*/ 20 h 229"/>
              <a:gd name="T48" fmla="*/ 383 w 540"/>
              <a:gd name="T49" fmla="*/ 10 h 229"/>
              <a:gd name="T50" fmla="*/ 339 w 540"/>
              <a:gd name="T51" fmla="*/ 3 h 229"/>
              <a:gd name="T52" fmla="*/ 293 w 540"/>
              <a:gd name="T53" fmla="*/ 0 h 229"/>
              <a:gd name="T54" fmla="*/ 246 w 540"/>
              <a:gd name="T55" fmla="*/ 0 h 229"/>
              <a:gd name="T56" fmla="*/ 200 w 540"/>
              <a:gd name="T57" fmla="*/ 3 h 229"/>
              <a:gd name="T58" fmla="*/ 155 w 540"/>
              <a:gd name="T59" fmla="*/ 10 h 229"/>
              <a:gd name="T60" fmla="*/ 115 w 540"/>
              <a:gd name="T61" fmla="*/ 20 h 229"/>
              <a:gd name="T62" fmla="*/ 79 w 540"/>
              <a:gd name="T63" fmla="*/ 33 h 229"/>
              <a:gd name="T64" fmla="*/ 49 w 540"/>
              <a:gd name="T65" fmla="*/ 48 h 229"/>
              <a:gd name="T66" fmla="*/ 25 w 540"/>
              <a:gd name="T67" fmla="*/ 66 h 229"/>
              <a:gd name="T68" fmla="*/ 10 w 540"/>
              <a:gd name="T69" fmla="*/ 84 h 229"/>
              <a:gd name="T70" fmla="*/ 1 w 540"/>
              <a:gd name="T71" fmla="*/ 10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0" y="114"/>
                </a:moveTo>
                <a:lnTo>
                  <a:pt x="1" y="124"/>
                </a:lnTo>
                <a:lnTo>
                  <a:pt x="4" y="134"/>
                </a:lnTo>
                <a:lnTo>
                  <a:pt x="10" y="143"/>
                </a:lnTo>
                <a:lnTo>
                  <a:pt x="16" y="153"/>
                </a:lnTo>
                <a:lnTo>
                  <a:pt x="25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4"/>
                </a:lnTo>
                <a:lnTo>
                  <a:pt x="97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7"/>
                </a:lnTo>
                <a:lnTo>
                  <a:pt x="178" y="221"/>
                </a:lnTo>
                <a:lnTo>
                  <a:pt x="200" y="223"/>
                </a:lnTo>
                <a:lnTo>
                  <a:pt x="223" y="226"/>
                </a:lnTo>
                <a:lnTo>
                  <a:pt x="246" y="227"/>
                </a:lnTo>
                <a:lnTo>
                  <a:pt x="269" y="228"/>
                </a:lnTo>
                <a:lnTo>
                  <a:pt x="293" y="227"/>
                </a:lnTo>
                <a:lnTo>
                  <a:pt x="317" y="226"/>
                </a:lnTo>
                <a:lnTo>
                  <a:pt x="339" y="223"/>
                </a:lnTo>
                <a:lnTo>
                  <a:pt x="362" y="221"/>
                </a:lnTo>
                <a:lnTo>
                  <a:pt x="383" y="217"/>
                </a:lnTo>
                <a:lnTo>
                  <a:pt x="404" y="212"/>
                </a:lnTo>
                <a:lnTo>
                  <a:pt x="424" y="207"/>
                </a:lnTo>
                <a:lnTo>
                  <a:pt x="443" y="201"/>
                </a:lnTo>
                <a:lnTo>
                  <a:pt x="460" y="194"/>
                </a:lnTo>
                <a:lnTo>
                  <a:pt x="476" y="187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3" y="152"/>
                </a:lnTo>
                <a:lnTo>
                  <a:pt x="530" y="143"/>
                </a:lnTo>
                <a:lnTo>
                  <a:pt x="535" y="133"/>
                </a:lnTo>
                <a:lnTo>
                  <a:pt x="538" y="123"/>
                </a:lnTo>
                <a:lnTo>
                  <a:pt x="539" y="114"/>
                </a:ln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3" y="75"/>
                </a:lnTo>
                <a:lnTo>
                  <a:pt x="514" y="65"/>
                </a:lnTo>
                <a:lnTo>
                  <a:pt x="503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3" y="26"/>
                </a:lnTo>
                <a:lnTo>
                  <a:pt x="424" y="20"/>
                </a:lnTo>
                <a:lnTo>
                  <a:pt x="404" y="15"/>
                </a:lnTo>
                <a:lnTo>
                  <a:pt x="383" y="10"/>
                </a:lnTo>
                <a:lnTo>
                  <a:pt x="362" y="7"/>
                </a:lnTo>
                <a:lnTo>
                  <a:pt x="339" y="3"/>
                </a:lnTo>
                <a:lnTo>
                  <a:pt x="316" y="1"/>
                </a:lnTo>
                <a:lnTo>
                  <a:pt x="293" y="0"/>
                </a:lnTo>
                <a:lnTo>
                  <a:pt x="269" y="0"/>
                </a:lnTo>
                <a:lnTo>
                  <a:pt x="246" y="0"/>
                </a:lnTo>
                <a:lnTo>
                  <a:pt x="223" y="1"/>
                </a:lnTo>
                <a:lnTo>
                  <a:pt x="200" y="3"/>
                </a:lnTo>
                <a:lnTo>
                  <a:pt x="177" y="7"/>
                </a:lnTo>
                <a:lnTo>
                  <a:pt x="155" y="10"/>
                </a:lnTo>
                <a:lnTo>
                  <a:pt x="135" y="15"/>
                </a:lnTo>
                <a:lnTo>
                  <a:pt x="115" y="20"/>
                </a:lnTo>
                <a:lnTo>
                  <a:pt x="97" y="27"/>
                </a:lnTo>
                <a:lnTo>
                  <a:pt x="79" y="33"/>
                </a:lnTo>
                <a:lnTo>
                  <a:pt x="63" y="40"/>
                </a:lnTo>
                <a:lnTo>
                  <a:pt x="49" y="48"/>
                </a:lnTo>
                <a:lnTo>
                  <a:pt x="36" y="57"/>
                </a:lnTo>
                <a:lnTo>
                  <a:pt x="25" y="66"/>
                </a:lnTo>
                <a:lnTo>
                  <a:pt x="16" y="75"/>
                </a:lnTo>
                <a:lnTo>
                  <a:pt x="10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1" name="Rectangle 63"/>
          <p:cNvSpPr>
            <a:spLocks noChangeArrowheads="1"/>
          </p:cNvSpPr>
          <p:nvPr/>
        </p:nvSpPr>
        <p:spPr bwMode="auto">
          <a:xfrm>
            <a:off x="7391400" y="3962401"/>
            <a:ext cx="70692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since</a:t>
            </a:r>
          </a:p>
        </p:txBody>
      </p:sp>
      <p:sp>
        <p:nvSpPr>
          <p:cNvPr id="27712" name="Freeform 64"/>
          <p:cNvSpPr>
            <a:spLocks/>
          </p:cNvSpPr>
          <p:nvPr/>
        </p:nvSpPr>
        <p:spPr bwMode="auto">
          <a:xfrm>
            <a:off x="5383214" y="5656264"/>
            <a:ext cx="1241425" cy="409575"/>
          </a:xfrm>
          <a:custGeom>
            <a:avLst/>
            <a:gdLst>
              <a:gd name="T0" fmla="*/ 781 w 782"/>
              <a:gd name="T1" fmla="*/ 257 h 258"/>
              <a:gd name="T2" fmla="*/ 781 w 782"/>
              <a:gd name="T3" fmla="*/ 0 h 258"/>
              <a:gd name="T4" fmla="*/ 0 w 782"/>
              <a:gd name="T5" fmla="*/ 0 h 258"/>
              <a:gd name="T6" fmla="*/ 0 w 782"/>
              <a:gd name="T7" fmla="*/ 257 h 258"/>
              <a:gd name="T8" fmla="*/ 781 w 782"/>
              <a:gd name="T9" fmla="*/ 257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2" h="258">
                <a:moveTo>
                  <a:pt x="781" y="257"/>
                </a:moveTo>
                <a:lnTo>
                  <a:pt x="781" y="0"/>
                </a:lnTo>
                <a:lnTo>
                  <a:pt x="0" y="0"/>
                </a:lnTo>
                <a:lnTo>
                  <a:pt x="0" y="257"/>
                </a:lnTo>
                <a:lnTo>
                  <a:pt x="781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3" name="Rectangle 65"/>
          <p:cNvSpPr>
            <a:spLocks noChangeArrowheads="1"/>
          </p:cNvSpPr>
          <p:nvPr/>
        </p:nvSpPr>
        <p:spPr bwMode="auto">
          <a:xfrm>
            <a:off x="5410201" y="5715001"/>
            <a:ext cx="113973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Managers</a:t>
            </a:r>
          </a:p>
        </p:txBody>
      </p:sp>
      <p:sp>
        <p:nvSpPr>
          <p:cNvPr id="27714" name="Rectangle 66"/>
          <p:cNvSpPr>
            <a:spLocks noChangeArrowheads="1"/>
          </p:cNvSpPr>
          <p:nvPr/>
        </p:nvSpPr>
        <p:spPr bwMode="auto">
          <a:xfrm>
            <a:off x="6858001" y="5715001"/>
            <a:ext cx="9826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dbudget</a:t>
            </a:r>
          </a:p>
        </p:txBody>
      </p:sp>
      <p:sp>
        <p:nvSpPr>
          <p:cNvPr id="27715" name="Line 67"/>
          <p:cNvSpPr>
            <a:spLocks noChangeShapeType="1"/>
          </p:cNvSpPr>
          <p:nvPr/>
        </p:nvSpPr>
        <p:spPr bwMode="auto">
          <a:xfrm>
            <a:off x="7754938" y="4343400"/>
            <a:ext cx="17462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6" name="Line 68"/>
          <p:cNvSpPr>
            <a:spLocks noChangeShapeType="1"/>
          </p:cNvSpPr>
          <p:nvPr/>
        </p:nvSpPr>
        <p:spPr bwMode="auto">
          <a:xfrm>
            <a:off x="6629400" y="5867400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7" name="Line 69"/>
          <p:cNvSpPr>
            <a:spLocks noChangeShapeType="1"/>
          </p:cNvSpPr>
          <p:nvPr/>
        </p:nvSpPr>
        <p:spPr bwMode="auto">
          <a:xfrm>
            <a:off x="8662989" y="4562476"/>
            <a:ext cx="458787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8" name="Line 70"/>
          <p:cNvSpPr>
            <a:spLocks noChangeShapeType="1"/>
          </p:cNvSpPr>
          <p:nvPr/>
        </p:nvSpPr>
        <p:spPr bwMode="auto">
          <a:xfrm>
            <a:off x="9448800" y="4303713"/>
            <a:ext cx="0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9" name="Line 71"/>
          <p:cNvSpPr>
            <a:spLocks noChangeShapeType="1"/>
          </p:cNvSpPr>
          <p:nvPr/>
        </p:nvSpPr>
        <p:spPr bwMode="auto">
          <a:xfrm flipH="1">
            <a:off x="9883775" y="4578351"/>
            <a:ext cx="349250" cy="2000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0" name="Line 72"/>
          <p:cNvSpPr>
            <a:spLocks noChangeShapeType="1"/>
          </p:cNvSpPr>
          <p:nvPr/>
        </p:nvSpPr>
        <p:spPr bwMode="auto">
          <a:xfrm flipH="1">
            <a:off x="6629400" y="5257800"/>
            <a:ext cx="11430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1" name="AutoShape 73"/>
          <p:cNvSpPr>
            <a:spLocks noChangeArrowheads="1"/>
          </p:cNvSpPr>
          <p:nvPr/>
        </p:nvSpPr>
        <p:spPr bwMode="auto">
          <a:xfrm>
            <a:off x="5708651" y="4714876"/>
            <a:ext cx="612775" cy="536575"/>
          </a:xfrm>
          <a:prstGeom prst="triangle">
            <a:avLst>
              <a:gd name="adj" fmla="val 49981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2" name="Rectangle 74"/>
          <p:cNvSpPr>
            <a:spLocks noChangeArrowheads="1"/>
          </p:cNvSpPr>
          <p:nvPr/>
        </p:nvSpPr>
        <p:spPr bwMode="auto">
          <a:xfrm>
            <a:off x="5770564" y="4757738"/>
            <a:ext cx="1860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723" name="Rectangle 75"/>
          <p:cNvSpPr>
            <a:spLocks noChangeArrowheads="1"/>
          </p:cNvSpPr>
          <p:nvPr/>
        </p:nvSpPr>
        <p:spPr bwMode="auto">
          <a:xfrm>
            <a:off x="5765801" y="4948238"/>
            <a:ext cx="48250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ISA</a:t>
            </a:r>
          </a:p>
        </p:txBody>
      </p:sp>
      <p:sp>
        <p:nvSpPr>
          <p:cNvPr id="27724" name="Line 76"/>
          <p:cNvSpPr>
            <a:spLocks noChangeShapeType="1"/>
          </p:cNvSpPr>
          <p:nvPr/>
        </p:nvSpPr>
        <p:spPr bwMode="auto">
          <a:xfrm>
            <a:off x="6019800" y="5257800"/>
            <a:ext cx="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5" name="Rectangle 77"/>
          <p:cNvSpPr>
            <a:spLocks noChangeArrowheads="1"/>
          </p:cNvSpPr>
          <p:nvPr/>
        </p:nvSpPr>
        <p:spPr bwMode="auto">
          <a:xfrm>
            <a:off x="8305800" y="5486401"/>
            <a:ext cx="1404552" cy="64697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This fixes the</a:t>
            </a:r>
          </a:p>
          <a:p>
            <a:r>
              <a:rPr lang="en-US" altLang="en-US"/>
              <a:t>problem!</a:t>
            </a:r>
          </a:p>
        </p:txBody>
      </p:sp>
    </p:spTree>
    <p:extLst>
      <p:ext uri="{BB962C8B-B14F-4D97-AF65-F5344CB8AC3E}">
        <p14:creationId xmlns:p14="http://schemas.microsoft.com/office/powerpoint/2010/main" val="1659523947"/>
      </p:ext>
    </p:extLst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Binary vs. Ternary Relationships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0" y="1752600"/>
            <a:ext cx="2895600" cy="4876800"/>
          </a:xfrm>
          <a:noFill/>
          <a:ln/>
        </p:spPr>
        <p:txBody>
          <a:bodyPr/>
          <a:lstStyle/>
          <a:p>
            <a:r>
              <a:rPr lang="en-US" altLang="en-US" sz="2400"/>
              <a:t>If each policy is owned by just 1 employee, and each dependent is tied to the covering policy, first diagram is inaccurate.</a:t>
            </a:r>
          </a:p>
          <a:p>
            <a:r>
              <a:rPr lang="en-US" altLang="en-US" sz="2400"/>
              <a:t>What are the additional constraints in the 2nd diagram?</a:t>
            </a:r>
          </a:p>
        </p:txBody>
      </p:sp>
      <p:sp>
        <p:nvSpPr>
          <p:cNvPr id="29702" name="Freeform 6"/>
          <p:cNvSpPr>
            <a:spLocks/>
          </p:cNvSpPr>
          <p:nvPr/>
        </p:nvSpPr>
        <p:spPr bwMode="auto">
          <a:xfrm>
            <a:off x="8499475" y="1447801"/>
            <a:ext cx="865188" cy="314325"/>
          </a:xfrm>
          <a:custGeom>
            <a:avLst/>
            <a:gdLst>
              <a:gd name="T0" fmla="*/ 544 w 545"/>
              <a:gd name="T1" fmla="*/ 91 h 198"/>
              <a:gd name="T2" fmla="*/ 535 w 545"/>
              <a:gd name="T3" fmla="*/ 73 h 198"/>
              <a:gd name="T4" fmla="*/ 519 w 545"/>
              <a:gd name="T5" fmla="*/ 57 h 198"/>
              <a:gd name="T6" fmla="*/ 495 w 545"/>
              <a:gd name="T7" fmla="*/ 42 h 198"/>
              <a:gd name="T8" fmla="*/ 465 w 545"/>
              <a:gd name="T9" fmla="*/ 30 h 198"/>
              <a:gd name="T10" fmla="*/ 428 w 545"/>
              <a:gd name="T11" fmla="*/ 18 h 198"/>
              <a:gd name="T12" fmla="*/ 387 w 545"/>
              <a:gd name="T13" fmla="*/ 10 h 198"/>
              <a:gd name="T14" fmla="*/ 343 w 545"/>
              <a:gd name="T15" fmla="*/ 4 h 198"/>
              <a:gd name="T16" fmla="*/ 296 w 545"/>
              <a:gd name="T17" fmla="*/ 1 h 198"/>
              <a:gd name="T18" fmla="*/ 248 w 545"/>
              <a:gd name="T19" fmla="*/ 1 h 198"/>
              <a:gd name="T20" fmla="*/ 202 w 545"/>
              <a:gd name="T21" fmla="*/ 4 h 198"/>
              <a:gd name="T22" fmla="*/ 157 w 545"/>
              <a:gd name="T23" fmla="*/ 10 h 198"/>
              <a:gd name="T24" fmla="*/ 116 w 545"/>
              <a:gd name="T25" fmla="*/ 18 h 198"/>
              <a:gd name="T26" fmla="*/ 79 w 545"/>
              <a:gd name="T27" fmla="*/ 30 h 198"/>
              <a:gd name="T28" fmla="*/ 49 w 545"/>
              <a:gd name="T29" fmla="*/ 42 h 198"/>
              <a:gd name="T30" fmla="*/ 25 w 545"/>
              <a:gd name="T31" fmla="*/ 57 h 198"/>
              <a:gd name="T32" fmla="*/ 9 w 545"/>
              <a:gd name="T33" fmla="*/ 73 h 198"/>
              <a:gd name="T34" fmla="*/ 1 w 545"/>
              <a:gd name="T35" fmla="*/ 91 h 198"/>
              <a:gd name="T36" fmla="*/ 1 w 545"/>
              <a:gd name="T37" fmla="*/ 108 h 198"/>
              <a:gd name="T38" fmla="*/ 9 w 545"/>
              <a:gd name="T39" fmla="*/ 124 h 198"/>
              <a:gd name="T40" fmla="*/ 25 w 545"/>
              <a:gd name="T41" fmla="*/ 141 h 198"/>
              <a:gd name="T42" fmla="*/ 49 w 545"/>
              <a:gd name="T43" fmla="*/ 155 h 198"/>
              <a:gd name="T44" fmla="*/ 79 w 545"/>
              <a:gd name="T45" fmla="*/ 169 h 198"/>
              <a:gd name="T46" fmla="*/ 116 w 545"/>
              <a:gd name="T47" fmla="*/ 180 h 198"/>
              <a:gd name="T48" fmla="*/ 157 w 545"/>
              <a:gd name="T49" fmla="*/ 188 h 198"/>
              <a:gd name="T50" fmla="*/ 202 w 545"/>
              <a:gd name="T51" fmla="*/ 194 h 198"/>
              <a:gd name="T52" fmla="*/ 248 w 545"/>
              <a:gd name="T53" fmla="*/ 197 h 198"/>
              <a:gd name="T54" fmla="*/ 296 w 545"/>
              <a:gd name="T55" fmla="*/ 197 h 198"/>
              <a:gd name="T56" fmla="*/ 343 w 545"/>
              <a:gd name="T57" fmla="*/ 194 h 198"/>
              <a:gd name="T58" fmla="*/ 387 w 545"/>
              <a:gd name="T59" fmla="*/ 188 h 198"/>
              <a:gd name="T60" fmla="*/ 428 w 545"/>
              <a:gd name="T61" fmla="*/ 180 h 198"/>
              <a:gd name="T62" fmla="*/ 465 w 545"/>
              <a:gd name="T63" fmla="*/ 169 h 198"/>
              <a:gd name="T64" fmla="*/ 495 w 545"/>
              <a:gd name="T65" fmla="*/ 155 h 198"/>
              <a:gd name="T66" fmla="*/ 519 w 545"/>
              <a:gd name="T67" fmla="*/ 141 h 198"/>
              <a:gd name="T68" fmla="*/ 535 w 545"/>
              <a:gd name="T69" fmla="*/ 124 h 198"/>
              <a:gd name="T70" fmla="*/ 544 w 545"/>
              <a:gd name="T71" fmla="*/ 10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5" h="198">
                <a:moveTo>
                  <a:pt x="544" y="99"/>
                </a:moveTo>
                <a:lnTo>
                  <a:pt x="544" y="91"/>
                </a:lnTo>
                <a:lnTo>
                  <a:pt x="540" y="82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1" y="36"/>
                </a:lnTo>
                <a:lnTo>
                  <a:pt x="465" y="30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10"/>
                </a:lnTo>
                <a:lnTo>
                  <a:pt x="365" y="6"/>
                </a:lnTo>
                <a:lnTo>
                  <a:pt x="343" y="4"/>
                </a:lnTo>
                <a:lnTo>
                  <a:pt x="320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10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79" y="30"/>
                </a:lnTo>
                <a:lnTo>
                  <a:pt x="63" y="36"/>
                </a:lnTo>
                <a:lnTo>
                  <a:pt x="49" y="42"/>
                </a:lnTo>
                <a:lnTo>
                  <a:pt x="37" y="50"/>
                </a:lnTo>
                <a:lnTo>
                  <a:pt x="25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1"/>
                </a:lnTo>
                <a:lnTo>
                  <a:pt x="0" y="99"/>
                </a:lnTo>
                <a:lnTo>
                  <a:pt x="1" y="108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5" y="141"/>
                </a:lnTo>
                <a:lnTo>
                  <a:pt x="37" y="148"/>
                </a:lnTo>
                <a:lnTo>
                  <a:pt x="49" y="155"/>
                </a:lnTo>
                <a:lnTo>
                  <a:pt x="63" y="162"/>
                </a:lnTo>
                <a:lnTo>
                  <a:pt x="79" y="169"/>
                </a:lnTo>
                <a:lnTo>
                  <a:pt x="97" y="175"/>
                </a:lnTo>
                <a:lnTo>
                  <a:pt x="116" y="180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20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8" y="180"/>
                </a:lnTo>
                <a:lnTo>
                  <a:pt x="447" y="175"/>
                </a:lnTo>
                <a:lnTo>
                  <a:pt x="465" y="169"/>
                </a:lnTo>
                <a:lnTo>
                  <a:pt x="481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1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4" y="108"/>
                </a:lnTo>
                <a:lnTo>
                  <a:pt x="544" y="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Freeform 7"/>
          <p:cNvSpPr>
            <a:spLocks/>
          </p:cNvSpPr>
          <p:nvPr/>
        </p:nvSpPr>
        <p:spPr bwMode="auto">
          <a:xfrm>
            <a:off x="9558339" y="1457326"/>
            <a:ext cx="865187" cy="314325"/>
          </a:xfrm>
          <a:custGeom>
            <a:avLst/>
            <a:gdLst>
              <a:gd name="T0" fmla="*/ 1 w 545"/>
              <a:gd name="T1" fmla="*/ 107 h 198"/>
              <a:gd name="T2" fmla="*/ 9 w 545"/>
              <a:gd name="T3" fmla="*/ 124 h 198"/>
              <a:gd name="T4" fmla="*/ 26 w 545"/>
              <a:gd name="T5" fmla="*/ 140 h 198"/>
              <a:gd name="T6" fmla="*/ 49 w 545"/>
              <a:gd name="T7" fmla="*/ 155 h 198"/>
              <a:gd name="T8" fmla="*/ 80 w 545"/>
              <a:gd name="T9" fmla="*/ 169 h 198"/>
              <a:gd name="T10" fmla="*/ 116 w 545"/>
              <a:gd name="T11" fmla="*/ 179 h 198"/>
              <a:gd name="T12" fmla="*/ 157 w 545"/>
              <a:gd name="T13" fmla="*/ 188 h 198"/>
              <a:gd name="T14" fmla="*/ 202 w 545"/>
              <a:gd name="T15" fmla="*/ 194 h 198"/>
              <a:gd name="T16" fmla="*/ 248 w 545"/>
              <a:gd name="T17" fmla="*/ 197 h 198"/>
              <a:gd name="T18" fmla="*/ 296 w 545"/>
              <a:gd name="T19" fmla="*/ 197 h 198"/>
              <a:gd name="T20" fmla="*/ 343 w 545"/>
              <a:gd name="T21" fmla="*/ 194 h 198"/>
              <a:gd name="T22" fmla="*/ 387 w 545"/>
              <a:gd name="T23" fmla="*/ 188 h 198"/>
              <a:gd name="T24" fmla="*/ 429 w 545"/>
              <a:gd name="T25" fmla="*/ 179 h 198"/>
              <a:gd name="T26" fmla="*/ 464 w 545"/>
              <a:gd name="T27" fmla="*/ 169 h 198"/>
              <a:gd name="T28" fmla="*/ 495 w 545"/>
              <a:gd name="T29" fmla="*/ 155 h 198"/>
              <a:gd name="T30" fmla="*/ 519 w 545"/>
              <a:gd name="T31" fmla="*/ 140 h 198"/>
              <a:gd name="T32" fmla="*/ 535 w 545"/>
              <a:gd name="T33" fmla="*/ 124 h 198"/>
              <a:gd name="T34" fmla="*/ 543 w 545"/>
              <a:gd name="T35" fmla="*/ 107 h 198"/>
              <a:gd name="T36" fmla="*/ 543 w 545"/>
              <a:gd name="T37" fmla="*/ 90 h 198"/>
              <a:gd name="T38" fmla="*/ 535 w 545"/>
              <a:gd name="T39" fmla="*/ 73 h 198"/>
              <a:gd name="T40" fmla="*/ 519 w 545"/>
              <a:gd name="T41" fmla="*/ 57 h 198"/>
              <a:gd name="T42" fmla="*/ 495 w 545"/>
              <a:gd name="T43" fmla="*/ 42 h 198"/>
              <a:gd name="T44" fmla="*/ 464 w 545"/>
              <a:gd name="T45" fmla="*/ 29 h 198"/>
              <a:gd name="T46" fmla="*/ 428 w 545"/>
              <a:gd name="T47" fmla="*/ 18 h 198"/>
              <a:gd name="T48" fmla="*/ 387 w 545"/>
              <a:gd name="T49" fmla="*/ 9 h 198"/>
              <a:gd name="T50" fmla="*/ 342 w 545"/>
              <a:gd name="T51" fmla="*/ 3 h 198"/>
              <a:gd name="T52" fmla="*/ 296 w 545"/>
              <a:gd name="T53" fmla="*/ 1 h 198"/>
              <a:gd name="T54" fmla="*/ 248 w 545"/>
              <a:gd name="T55" fmla="*/ 1 h 198"/>
              <a:gd name="T56" fmla="*/ 202 w 545"/>
              <a:gd name="T57" fmla="*/ 4 h 198"/>
              <a:gd name="T58" fmla="*/ 157 w 545"/>
              <a:gd name="T59" fmla="*/ 9 h 198"/>
              <a:gd name="T60" fmla="*/ 116 w 545"/>
              <a:gd name="T61" fmla="*/ 18 h 198"/>
              <a:gd name="T62" fmla="*/ 80 w 545"/>
              <a:gd name="T63" fmla="*/ 29 h 198"/>
              <a:gd name="T64" fmla="*/ 49 w 545"/>
              <a:gd name="T65" fmla="*/ 42 h 198"/>
              <a:gd name="T66" fmla="*/ 26 w 545"/>
              <a:gd name="T67" fmla="*/ 57 h 198"/>
              <a:gd name="T68" fmla="*/ 9 w 545"/>
              <a:gd name="T69" fmla="*/ 73 h 198"/>
              <a:gd name="T70" fmla="*/ 1 w 545"/>
              <a:gd name="T71" fmla="*/ 9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5" h="198">
                <a:moveTo>
                  <a:pt x="0" y="99"/>
                </a:moveTo>
                <a:lnTo>
                  <a:pt x="1" y="107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6" y="140"/>
                </a:lnTo>
                <a:lnTo>
                  <a:pt x="36" y="148"/>
                </a:lnTo>
                <a:lnTo>
                  <a:pt x="49" y="155"/>
                </a:lnTo>
                <a:lnTo>
                  <a:pt x="64" y="162"/>
                </a:lnTo>
                <a:lnTo>
                  <a:pt x="80" y="169"/>
                </a:lnTo>
                <a:lnTo>
                  <a:pt x="97" y="174"/>
                </a:lnTo>
                <a:lnTo>
                  <a:pt x="116" y="179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19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9" y="179"/>
                </a:lnTo>
                <a:lnTo>
                  <a:pt x="447" y="174"/>
                </a:lnTo>
                <a:lnTo>
                  <a:pt x="464" y="169"/>
                </a:lnTo>
                <a:lnTo>
                  <a:pt x="480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0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3" y="107"/>
                </a:lnTo>
                <a:lnTo>
                  <a:pt x="544" y="99"/>
                </a:lnTo>
                <a:lnTo>
                  <a:pt x="543" y="90"/>
                </a:lnTo>
                <a:lnTo>
                  <a:pt x="540" y="81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0" y="35"/>
                </a:lnTo>
                <a:lnTo>
                  <a:pt x="464" y="29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9"/>
                </a:lnTo>
                <a:lnTo>
                  <a:pt x="365" y="6"/>
                </a:lnTo>
                <a:lnTo>
                  <a:pt x="342" y="3"/>
                </a:lnTo>
                <a:lnTo>
                  <a:pt x="319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9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80" y="29"/>
                </a:lnTo>
                <a:lnTo>
                  <a:pt x="64" y="35"/>
                </a:lnTo>
                <a:lnTo>
                  <a:pt x="49" y="42"/>
                </a:lnTo>
                <a:lnTo>
                  <a:pt x="36" y="50"/>
                </a:lnTo>
                <a:lnTo>
                  <a:pt x="26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0"/>
                </a:lnTo>
                <a:lnTo>
                  <a:pt x="0" y="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Freeform 8"/>
          <p:cNvSpPr>
            <a:spLocks/>
          </p:cNvSpPr>
          <p:nvPr/>
        </p:nvSpPr>
        <p:spPr bwMode="auto">
          <a:xfrm>
            <a:off x="7162800" y="1752600"/>
            <a:ext cx="1068388" cy="687388"/>
          </a:xfrm>
          <a:custGeom>
            <a:avLst/>
            <a:gdLst>
              <a:gd name="T0" fmla="*/ 0 w 673"/>
              <a:gd name="T1" fmla="*/ 217 h 433"/>
              <a:gd name="T2" fmla="*/ 331 w 673"/>
              <a:gd name="T3" fmla="*/ 0 h 433"/>
              <a:gd name="T4" fmla="*/ 672 w 673"/>
              <a:gd name="T5" fmla="*/ 224 h 433"/>
              <a:gd name="T6" fmla="*/ 331 w 673"/>
              <a:gd name="T7" fmla="*/ 432 h 433"/>
              <a:gd name="T8" fmla="*/ 0 w 673"/>
              <a:gd name="T9" fmla="*/ 217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Freeform 9"/>
          <p:cNvSpPr>
            <a:spLocks/>
          </p:cNvSpPr>
          <p:nvPr/>
        </p:nvSpPr>
        <p:spPr bwMode="auto">
          <a:xfrm>
            <a:off x="9039225" y="1981200"/>
            <a:ext cx="1339850" cy="293688"/>
          </a:xfrm>
          <a:custGeom>
            <a:avLst/>
            <a:gdLst>
              <a:gd name="T0" fmla="*/ 843 w 844"/>
              <a:gd name="T1" fmla="*/ 184 h 185"/>
              <a:gd name="T2" fmla="*/ 843 w 844"/>
              <a:gd name="T3" fmla="*/ 0 h 185"/>
              <a:gd name="T4" fmla="*/ 0 w 844"/>
              <a:gd name="T5" fmla="*/ 0 h 185"/>
              <a:gd name="T6" fmla="*/ 0 w 844"/>
              <a:gd name="T7" fmla="*/ 184 h 185"/>
              <a:gd name="T8" fmla="*/ 843 w 844"/>
              <a:gd name="T9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4" h="185">
                <a:moveTo>
                  <a:pt x="843" y="184"/>
                </a:moveTo>
                <a:lnTo>
                  <a:pt x="843" y="0"/>
                </a:lnTo>
                <a:lnTo>
                  <a:pt x="0" y="0"/>
                </a:lnTo>
                <a:lnTo>
                  <a:pt x="0" y="184"/>
                </a:lnTo>
                <a:lnTo>
                  <a:pt x="843" y="18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9675813" y="1457326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age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8488363" y="1430339"/>
            <a:ext cx="8366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pname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9083676" y="1931989"/>
            <a:ext cx="1344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Dependents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7278688" y="1962151"/>
            <a:ext cx="8699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Covers</a:t>
            </a:r>
          </a:p>
        </p:txBody>
      </p:sp>
      <p:grpSp>
        <p:nvGrpSpPr>
          <p:cNvPr id="29721" name="Group 25"/>
          <p:cNvGrpSpPr>
            <a:grpSpLocks/>
          </p:cNvGrpSpPr>
          <p:nvPr/>
        </p:nvGrpSpPr>
        <p:grpSpPr bwMode="auto">
          <a:xfrm>
            <a:off x="4424364" y="1219200"/>
            <a:ext cx="2454275" cy="1055688"/>
            <a:chOff x="1827" y="768"/>
            <a:chExt cx="1546" cy="665"/>
          </a:xfrm>
        </p:grpSpPr>
        <p:sp>
          <p:nvSpPr>
            <p:cNvPr id="29710" name="Freeform 14"/>
            <p:cNvSpPr>
              <a:spLocks/>
            </p:cNvSpPr>
            <p:nvPr/>
          </p:nvSpPr>
          <p:spPr bwMode="auto">
            <a:xfrm>
              <a:off x="1827" y="924"/>
              <a:ext cx="545" cy="198"/>
            </a:xfrm>
            <a:custGeom>
              <a:avLst/>
              <a:gdLst>
                <a:gd name="T0" fmla="*/ 543 w 545"/>
                <a:gd name="T1" fmla="*/ 90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4 w 545"/>
                <a:gd name="T9" fmla="*/ 29 h 198"/>
                <a:gd name="T10" fmla="*/ 428 w 545"/>
                <a:gd name="T11" fmla="*/ 18 h 198"/>
                <a:gd name="T12" fmla="*/ 387 w 545"/>
                <a:gd name="T13" fmla="*/ 9 h 198"/>
                <a:gd name="T14" fmla="*/ 343 w 545"/>
                <a:gd name="T15" fmla="*/ 3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3 h 198"/>
                <a:gd name="T22" fmla="*/ 157 w 545"/>
                <a:gd name="T23" fmla="*/ 9 h 198"/>
                <a:gd name="T24" fmla="*/ 116 w 545"/>
                <a:gd name="T25" fmla="*/ 18 h 198"/>
                <a:gd name="T26" fmla="*/ 80 w 545"/>
                <a:gd name="T27" fmla="*/ 29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0 h 198"/>
                <a:gd name="T36" fmla="*/ 1 w 545"/>
                <a:gd name="T37" fmla="*/ 107 h 198"/>
                <a:gd name="T38" fmla="*/ 9 w 545"/>
                <a:gd name="T39" fmla="*/ 124 h 198"/>
                <a:gd name="T40" fmla="*/ 25 w 545"/>
                <a:gd name="T41" fmla="*/ 140 h 198"/>
                <a:gd name="T42" fmla="*/ 49 w 545"/>
                <a:gd name="T43" fmla="*/ 155 h 198"/>
                <a:gd name="T44" fmla="*/ 80 w 545"/>
                <a:gd name="T45" fmla="*/ 168 h 198"/>
                <a:gd name="T46" fmla="*/ 116 w 545"/>
                <a:gd name="T47" fmla="*/ 179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79 h 198"/>
                <a:gd name="T62" fmla="*/ 464 w 545"/>
                <a:gd name="T63" fmla="*/ 168 h 198"/>
                <a:gd name="T64" fmla="*/ 495 w 545"/>
                <a:gd name="T65" fmla="*/ 155 h 198"/>
                <a:gd name="T66" fmla="*/ 519 w 545"/>
                <a:gd name="T67" fmla="*/ 140 h 198"/>
                <a:gd name="T68" fmla="*/ 535 w 545"/>
                <a:gd name="T69" fmla="*/ 124 h 198"/>
                <a:gd name="T70" fmla="*/ 543 w 545"/>
                <a:gd name="T71" fmla="*/ 10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5" h="198">
                  <a:moveTo>
                    <a:pt x="544" y="99"/>
                  </a:moveTo>
                  <a:lnTo>
                    <a:pt x="543" y="90"/>
                  </a:lnTo>
                  <a:lnTo>
                    <a:pt x="540" y="81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0" y="35"/>
                  </a:lnTo>
                  <a:lnTo>
                    <a:pt x="464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3" y="3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49" y="42"/>
                  </a:lnTo>
                  <a:lnTo>
                    <a:pt x="36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1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6" y="148"/>
                  </a:lnTo>
                  <a:lnTo>
                    <a:pt x="49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5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4" y="168"/>
                  </a:lnTo>
                  <a:lnTo>
                    <a:pt x="480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Freeform 15"/>
            <p:cNvSpPr>
              <a:spLocks/>
            </p:cNvSpPr>
            <p:nvPr/>
          </p:nvSpPr>
          <p:spPr bwMode="auto">
            <a:xfrm>
              <a:off x="2827" y="924"/>
              <a:ext cx="546" cy="198"/>
            </a:xfrm>
            <a:custGeom>
              <a:avLst/>
              <a:gdLst>
                <a:gd name="T0" fmla="*/ 1 w 546"/>
                <a:gd name="T1" fmla="*/ 107 h 198"/>
                <a:gd name="T2" fmla="*/ 9 w 546"/>
                <a:gd name="T3" fmla="*/ 124 h 198"/>
                <a:gd name="T4" fmla="*/ 26 w 546"/>
                <a:gd name="T5" fmla="*/ 140 h 198"/>
                <a:gd name="T6" fmla="*/ 50 w 546"/>
                <a:gd name="T7" fmla="*/ 155 h 198"/>
                <a:gd name="T8" fmla="*/ 80 w 546"/>
                <a:gd name="T9" fmla="*/ 168 h 198"/>
                <a:gd name="T10" fmla="*/ 117 w 546"/>
                <a:gd name="T11" fmla="*/ 179 h 198"/>
                <a:gd name="T12" fmla="*/ 157 w 546"/>
                <a:gd name="T13" fmla="*/ 188 h 198"/>
                <a:gd name="T14" fmla="*/ 202 w 546"/>
                <a:gd name="T15" fmla="*/ 194 h 198"/>
                <a:gd name="T16" fmla="*/ 249 w 546"/>
                <a:gd name="T17" fmla="*/ 197 h 198"/>
                <a:gd name="T18" fmla="*/ 296 w 546"/>
                <a:gd name="T19" fmla="*/ 197 h 198"/>
                <a:gd name="T20" fmla="*/ 343 w 546"/>
                <a:gd name="T21" fmla="*/ 194 h 198"/>
                <a:gd name="T22" fmla="*/ 388 w 546"/>
                <a:gd name="T23" fmla="*/ 188 h 198"/>
                <a:gd name="T24" fmla="*/ 428 w 546"/>
                <a:gd name="T25" fmla="*/ 179 h 198"/>
                <a:gd name="T26" fmla="*/ 465 w 546"/>
                <a:gd name="T27" fmla="*/ 168 h 198"/>
                <a:gd name="T28" fmla="*/ 495 w 546"/>
                <a:gd name="T29" fmla="*/ 155 h 198"/>
                <a:gd name="T30" fmla="*/ 519 w 546"/>
                <a:gd name="T31" fmla="*/ 140 h 198"/>
                <a:gd name="T32" fmla="*/ 536 w 546"/>
                <a:gd name="T33" fmla="*/ 124 h 198"/>
                <a:gd name="T34" fmla="*/ 544 w 546"/>
                <a:gd name="T35" fmla="*/ 107 h 198"/>
                <a:gd name="T36" fmla="*/ 544 w 546"/>
                <a:gd name="T37" fmla="*/ 90 h 198"/>
                <a:gd name="T38" fmla="*/ 536 w 546"/>
                <a:gd name="T39" fmla="*/ 73 h 198"/>
                <a:gd name="T40" fmla="*/ 519 w 546"/>
                <a:gd name="T41" fmla="*/ 57 h 198"/>
                <a:gd name="T42" fmla="*/ 495 w 546"/>
                <a:gd name="T43" fmla="*/ 42 h 198"/>
                <a:gd name="T44" fmla="*/ 465 w 546"/>
                <a:gd name="T45" fmla="*/ 29 h 198"/>
                <a:gd name="T46" fmla="*/ 428 w 546"/>
                <a:gd name="T47" fmla="*/ 18 h 198"/>
                <a:gd name="T48" fmla="*/ 388 w 546"/>
                <a:gd name="T49" fmla="*/ 9 h 198"/>
                <a:gd name="T50" fmla="*/ 343 w 546"/>
                <a:gd name="T51" fmla="*/ 3 h 198"/>
                <a:gd name="T52" fmla="*/ 296 w 546"/>
                <a:gd name="T53" fmla="*/ 1 h 198"/>
                <a:gd name="T54" fmla="*/ 249 w 546"/>
                <a:gd name="T55" fmla="*/ 1 h 198"/>
                <a:gd name="T56" fmla="*/ 202 w 546"/>
                <a:gd name="T57" fmla="*/ 3 h 198"/>
                <a:gd name="T58" fmla="*/ 157 w 546"/>
                <a:gd name="T59" fmla="*/ 9 h 198"/>
                <a:gd name="T60" fmla="*/ 117 w 546"/>
                <a:gd name="T61" fmla="*/ 18 h 198"/>
                <a:gd name="T62" fmla="*/ 80 w 546"/>
                <a:gd name="T63" fmla="*/ 29 h 198"/>
                <a:gd name="T64" fmla="*/ 50 w 546"/>
                <a:gd name="T65" fmla="*/ 42 h 198"/>
                <a:gd name="T66" fmla="*/ 26 w 546"/>
                <a:gd name="T67" fmla="*/ 57 h 198"/>
                <a:gd name="T68" fmla="*/ 9 w 546"/>
                <a:gd name="T69" fmla="*/ 73 h 198"/>
                <a:gd name="T70" fmla="*/ 1 w 546"/>
                <a:gd name="T71" fmla="*/ 9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6" h="198">
                  <a:moveTo>
                    <a:pt x="0" y="99"/>
                  </a:moveTo>
                  <a:lnTo>
                    <a:pt x="1" y="107"/>
                  </a:lnTo>
                  <a:lnTo>
                    <a:pt x="5" y="116"/>
                  </a:lnTo>
                  <a:lnTo>
                    <a:pt x="9" y="124"/>
                  </a:lnTo>
                  <a:lnTo>
                    <a:pt x="17" y="132"/>
                  </a:lnTo>
                  <a:lnTo>
                    <a:pt x="26" y="140"/>
                  </a:lnTo>
                  <a:lnTo>
                    <a:pt x="37" y="148"/>
                  </a:lnTo>
                  <a:lnTo>
                    <a:pt x="50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8" y="174"/>
                  </a:lnTo>
                  <a:lnTo>
                    <a:pt x="117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9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5"/>
                  </a:lnTo>
                  <a:lnTo>
                    <a:pt x="343" y="194"/>
                  </a:lnTo>
                  <a:lnTo>
                    <a:pt x="366" y="191"/>
                  </a:lnTo>
                  <a:lnTo>
                    <a:pt x="388" y="188"/>
                  </a:lnTo>
                  <a:lnTo>
                    <a:pt x="409" y="184"/>
                  </a:lnTo>
                  <a:lnTo>
                    <a:pt x="428" y="179"/>
                  </a:lnTo>
                  <a:lnTo>
                    <a:pt x="448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6" y="124"/>
                  </a:lnTo>
                  <a:lnTo>
                    <a:pt x="540" y="116"/>
                  </a:lnTo>
                  <a:lnTo>
                    <a:pt x="544" y="107"/>
                  </a:lnTo>
                  <a:lnTo>
                    <a:pt x="545" y="99"/>
                  </a:lnTo>
                  <a:lnTo>
                    <a:pt x="544" y="90"/>
                  </a:lnTo>
                  <a:lnTo>
                    <a:pt x="540" y="81"/>
                  </a:lnTo>
                  <a:lnTo>
                    <a:pt x="536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9" y="13"/>
                  </a:lnTo>
                  <a:lnTo>
                    <a:pt x="388" y="9"/>
                  </a:lnTo>
                  <a:lnTo>
                    <a:pt x="366" y="6"/>
                  </a:lnTo>
                  <a:lnTo>
                    <a:pt x="343" y="3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9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7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50" y="42"/>
                  </a:lnTo>
                  <a:lnTo>
                    <a:pt x="37" y="49"/>
                  </a:lnTo>
                  <a:lnTo>
                    <a:pt x="26" y="57"/>
                  </a:lnTo>
                  <a:lnTo>
                    <a:pt x="17" y="65"/>
                  </a:lnTo>
                  <a:lnTo>
                    <a:pt x="9" y="73"/>
                  </a:lnTo>
                  <a:lnTo>
                    <a:pt x="5" y="81"/>
                  </a:lnTo>
                  <a:lnTo>
                    <a:pt x="1" y="90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Freeform 16"/>
            <p:cNvSpPr>
              <a:spLocks/>
            </p:cNvSpPr>
            <p:nvPr/>
          </p:nvSpPr>
          <p:spPr bwMode="auto">
            <a:xfrm>
              <a:off x="2317" y="1242"/>
              <a:ext cx="820" cy="170"/>
            </a:xfrm>
            <a:custGeom>
              <a:avLst/>
              <a:gdLst>
                <a:gd name="T0" fmla="*/ 819 w 820"/>
                <a:gd name="T1" fmla="*/ 169 h 170"/>
                <a:gd name="T2" fmla="*/ 819 w 820"/>
                <a:gd name="T3" fmla="*/ 0 h 170"/>
                <a:gd name="T4" fmla="*/ 0 w 820"/>
                <a:gd name="T5" fmla="*/ 0 h 170"/>
                <a:gd name="T6" fmla="*/ 0 w 820"/>
                <a:gd name="T7" fmla="*/ 169 h 170"/>
                <a:gd name="T8" fmla="*/ 819 w 820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170">
                  <a:moveTo>
                    <a:pt x="819" y="169"/>
                  </a:moveTo>
                  <a:lnTo>
                    <a:pt x="819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819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Freeform 17"/>
            <p:cNvSpPr>
              <a:spLocks/>
            </p:cNvSpPr>
            <p:nvPr/>
          </p:nvSpPr>
          <p:spPr bwMode="auto">
            <a:xfrm>
              <a:off x="2317" y="779"/>
              <a:ext cx="545" cy="198"/>
            </a:xfrm>
            <a:custGeom>
              <a:avLst/>
              <a:gdLst>
                <a:gd name="T0" fmla="*/ 543 w 545"/>
                <a:gd name="T1" fmla="*/ 90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5 w 545"/>
                <a:gd name="T9" fmla="*/ 29 h 198"/>
                <a:gd name="T10" fmla="*/ 428 w 545"/>
                <a:gd name="T11" fmla="*/ 18 h 198"/>
                <a:gd name="T12" fmla="*/ 387 w 545"/>
                <a:gd name="T13" fmla="*/ 10 h 198"/>
                <a:gd name="T14" fmla="*/ 343 w 545"/>
                <a:gd name="T15" fmla="*/ 4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4 h 198"/>
                <a:gd name="T22" fmla="*/ 157 w 545"/>
                <a:gd name="T23" fmla="*/ 10 h 198"/>
                <a:gd name="T24" fmla="*/ 116 w 545"/>
                <a:gd name="T25" fmla="*/ 18 h 198"/>
                <a:gd name="T26" fmla="*/ 79 w 545"/>
                <a:gd name="T27" fmla="*/ 29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0 h 198"/>
                <a:gd name="T36" fmla="*/ 1 w 545"/>
                <a:gd name="T37" fmla="*/ 107 h 198"/>
                <a:gd name="T38" fmla="*/ 9 w 545"/>
                <a:gd name="T39" fmla="*/ 124 h 198"/>
                <a:gd name="T40" fmla="*/ 25 w 545"/>
                <a:gd name="T41" fmla="*/ 140 h 198"/>
                <a:gd name="T42" fmla="*/ 49 w 545"/>
                <a:gd name="T43" fmla="*/ 155 h 198"/>
                <a:gd name="T44" fmla="*/ 79 w 545"/>
                <a:gd name="T45" fmla="*/ 168 h 198"/>
                <a:gd name="T46" fmla="*/ 116 w 545"/>
                <a:gd name="T47" fmla="*/ 179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79 h 198"/>
                <a:gd name="T62" fmla="*/ 465 w 545"/>
                <a:gd name="T63" fmla="*/ 168 h 198"/>
                <a:gd name="T64" fmla="*/ 495 w 545"/>
                <a:gd name="T65" fmla="*/ 155 h 198"/>
                <a:gd name="T66" fmla="*/ 519 w 545"/>
                <a:gd name="T67" fmla="*/ 140 h 198"/>
                <a:gd name="T68" fmla="*/ 535 w 545"/>
                <a:gd name="T69" fmla="*/ 124 h 198"/>
                <a:gd name="T70" fmla="*/ 543 w 545"/>
                <a:gd name="T71" fmla="*/ 10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5" h="198">
                  <a:moveTo>
                    <a:pt x="544" y="99"/>
                  </a:moveTo>
                  <a:lnTo>
                    <a:pt x="543" y="90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10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79" y="29"/>
                  </a:lnTo>
                  <a:lnTo>
                    <a:pt x="63" y="35"/>
                  </a:lnTo>
                  <a:lnTo>
                    <a:pt x="49" y="42"/>
                  </a:lnTo>
                  <a:lnTo>
                    <a:pt x="37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2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7" y="148"/>
                  </a:lnTo>
                  <a:lnTo>
                    <a:pt x="49" y="155"/>
                  </a:lnTo>
                  <a:lnTo>
                    <a:pt x="63" y="162"/>
                  </a:lnTo>
                  <a:lnTo>
                    <a:pt x="79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2345" y="768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8" y="1223"/>
              <a:ext cx="79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1971" y="899"/>
              <a:ext cx="3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ssn</a:t>
              </a: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2998" y="904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lot</a:t>
              </a:r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>
              <a:off x="2097" y="1137"/>
              <a:ext cx="318" cy="9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2582" y="993"/>
              <a:ext cx="0" cy="24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 flipH="1">
              <a:off x="2809" y="1137"/>
              <a:ext cx="296" cy="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22" name="Line 26"/>
          <p:cNvSpPr>
            <a:spLocks noChangeShapeType="1"/>
          </p:cNvSpPr>
          <p:nvPr/>
        </p:nvSpPr>
        <p:spPr bwMode="auto">
          <a:xfrm>
            <a:off x="8220075" y="2117725"/>
            <a:ext cx="795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8937626" y="1774825"/>
            <a:ext cx="322263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 flipH="1">
            <a:off x="9747251" y="1804988"/>
            <a:ext cx="271463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>
            <a:off x="8553451" y="1692275"/>
            <a:ext cx="67627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34" name="Group 38"/>
          <p:cNvGrpSpPr>
            <a:grpSpLocks/>
          </p:cNvGrpSpPr>
          <p:nvPr/>
        </p:nvGrpSpPr>
        <p:grpSpPr bwMode="auto">
          <a:xfrm>
            <a:off x="6478588" y="2630488"/>
            <a:ext cx="2227262" cy="850900"/>
            <a:chOff x="3121" y="1657"/>
            <a:chExt cx="1403" cy="536"/>
          </a:xfrm>
        </p:grpSpPr>
        <p:sp>
          <p:nvSpPr>
            <p:cNvPr id="29726" name="Freeform 30"/>
            <p:cNvSpPr>
              <a:spLocks/>
            </p:cNvSpPr>
            <p:nvPr/>
          </p:nvSpPr>
          <p:spPr bwMode="auto">
            <a:xfrm>
              <a:off x="3121" y="1978"/>
              <a:ext cx="672" cy="209"/>
            </a:xfrm>
            <a:custGeom>
              <a:avLst/>
              <a:gdLst>
                <a:gd name="T0" fmla="*/ 669 w 672"/>
                <a:gd name="T1" fmla="*/ 95 h 209"/>
                <a:gd name="T2" fmla="*/ 659 w 672"/>
                <a:gd name="T3" fmla="*/ 77 h 209"/>
                <a:gd name="T4" fmla="*/ 640 w 672"/>
                <a:gd name="T5" fmla="*/ 59 h 209"/>
                <a:gd name="T6" fmla="*/ 610 w 672"/>
                <a:gd name="T7" fmla="*/ 44 h 209"/>
                <a:gd name="T8" fmla="*/ 573 w 672"/>
                <a:gd name="T9" fmla="*/ 29 h 209"/>
                <a:gd name="T10" fmla="*/ 527 w 672"/>
                <a:gd name="T11" fmla="*/ 19 h 209"/>
                <a:gd name="T12" fmla="*/ 477 w 672"/>
                <a:gd name="T13" fmla="*/ 9 h 209"/>
                <a:gd name="T14" fmla="*/ 423 w 672"/>
                <a:gd name="T15" fmla="*/ 3 h 209"/>
                <a:gd name="T16" fmla="*/ 365 w 672"/>
                <a:gd name="T17" fmla="*/ 0 h 209"/>
                <a:gd name="T18" fmla="*/ 305 w 672"/>
                <a:gd name="T19" fmla="*/ 0 h 209"/>
                <a:gd name="T20" fmla="*/ 249 w 672"/>
                <a:gd name="T21" fmla="*/ 3 h 209"/>
                <a:gd name="T22" fmla="*/ 193 w 672"/>
                <a:gd name="T23" fmla="*/ 9 h 209"/>
                <a:gd name="T24" fmla="*/ 143 w 672"/>
                <a:gd name="T25" fmla="*/ 19 h 209"/>
                <a:gd name="T26" fmla="*/ 98 w 672"/>
                <a:gd name="T27" fmla="*/ 29 h 209"/>
                <a:gd name="T28" fmla="*/ 60 w 672"/>
                <a:gd name="T29" fmla="*/ 44 h 209"/>
                <a:gd name="T30" fmla="*/ 30 w 672"/>
                <a:gd name="T31" fmla="*/ 59 h 209"/>
                <a:gd name="T32" fmla="*/ 11 w 672"/>
                <a:gd name="T33" fmla="*/ 77 h 209"/>
                <a:gd name="T34" fmla="*/ 1 w 672"/>
                <a:gd name="T35" fmla="*/ 95 h 209"/>
                <a:gd name="T36" fmla="*/ 1 w 672"/>
                <a:gd name="T37" fmla="*/ 112 h 209"/>
                <a:gd name="T38" fmla="*/ 11 w 672"/>
                <a:gd name="T39" fmla="*/ 130 h 209"/>
                <a:gd name="T40" fmla="*/ 30 w 672"/>
                <a:gd name="T41" fmla="*/ 148 h 209"/>
                <a:gd name="T42" fmla="*/ 60 w 672"/>
                <a:gd name="T43" fmla="*/ 163 h 209"/>
                <a:gd name="T44" fmla="*/ 98 w 672"/>
                <a:gd name="T45" fmla="*/ 178 h 209"/>
                <a:gd name="T46" fmla="*/ 143 w 672"/>
                <a:gd name="T47" fmla="*/ 189 h 209"/>
                <a:gd name="T48" fmla="*/ 193 w 672"/>
                <a:gd name="T49" fmla="*/ 198 h 209"/>
                <a:gd name="T50" fmla="*/ 249 w 672"/>
                <a:gd name="T51" fmla="*/ 204 h 209"/>
                <a:gd name="T52" fmla="*/ 305 w 672"/>
                <a:gd name="T53" fmla="*/ 208 h 209"/>
                <a:gd name="T54" fmla="*/ 365 w 672"/>
                <a:gd name="T55" fmla="*/ 208 h 209"/>
                <a:gd name="T56" fmla="*/ 423 w 672"/>
                <a:gd name="T57" fmla="*/ 204 h 209"/>
                <a:gd name="T58" fmla="*/ 477 w 672"/>
                <a:gd name="T59" fmla="*/ 198 h 209"/>
                <a:gd name="T60" fmla="*/ 527 w 672"/>
                <a:gd name="T61" fmla="*/ 189 h 209"/>
                <a:gd name="T62" fmla="*/ 573 w 672"/>
                <a:gd name="T63" fmla="*/ 178 h 209"/>
                <a:gd name="T64" fmla="*/ 610 w 672"/>
                <a:gd name="T65" fmla="*/ 163 h 209"/>
                <a:gd name="T66" fmla="*/ 640 w 672"/>
                <a:gd name="T67" fmla="*/ 148 h 209"/>
                <a:gd name="T68" fmla="*/ 659 w 672"/>
                <a:gd name="T69" fmla="*/ 130 h 209"/>
                <a:gd name="T70" fmla="*/ 669 w 672"/>
                <a:gd name="T71" fmla="*/ 11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2" h="209">
                  <a:moveTo>
                    <a:pt x="671" y="104"/>
                  </a:moveTo>
                  <a:lnTo>
                    <a:pt x="669" y="95"/>
                  </a:lnTo>
                  <a:lnTo>
                    <a:pt x="666" y="85"/>
                  </a:lnTo>
                  <a:lnTo>
                    <a:pt x="659" y="77"/>
                  </a:lnTo>
                  <a:lnTo>
                    <a:pt x="651" y="68"/>
                  </a:lnTo>
                  <a:lnTo>
                    <a:pt x="640" y="59"/>
                  </a:lnTo>
                  <a:lnTo>
                    <a:pt x="626" y="52"/>
                  </a:lnTo>
                  <a:lnTo>
                    <a:pt x="610" y="44"/>
                  </a:lnTo>
                  <a:lnTo>
                    <a:pt x="593" y="37"/>
                  </a:lnTo>
                  <a:lnTo>
                    <a:pt x="573" y="29"/>
                  </a:lnTo>
                  <a:lnTo>
                    <a:pt x="551" y="24"/>
                  </a:lnTo>
                  <a:lnTo>
                    <a:pt x="527" y="19"/>
                  </a:lnTo>
                  <a:lnTo>
                    <a:pt x="503" y="13"/>
                  </a:lnTo>
                  <a:lnTo>
                    <a:pt x="477" y="9"/>
                  </a:lnTo>
                  <a:lnTo>
                    <a:pt x="450" y="6"/>
                  </a:lnTo>
                  <a:lnTo>
                    <a:pt x="423" y="3"/>
                  </a:lnTo>
                  <a:lnTo>
                    <a:pt x="394" y="1"/>
                  </a:lnTo>
                  <a:lnTo>
                    <a:pt x="365" y="0"/>
                  </a:lnTo>
                  <a:lnTo>
                    <a:pt x="335" y="0"/>
                  </a:lnTo>
                  <a:lnTo>
                    <a:pt x="305" y="0"/>
                  </a:lnTo>
                  <a:lnTo>
                    <a:pt x="277" y="1"/>
                  </a:lnTo>
                  <a:lnTo>
                    <a:pt x="249" y="3"/>
                  </a:lnTo>
                  <a:lnTo>
                    <a:pt x="220" y="6"/>
                  </a:lnTo>
                  <a:lnTo>
                    <a:pt x="193" y="9"/>
                  </a:lnTo>
                  <a:lnTo>
                    <a:pt x="167" y="13"/>
                  </a:lnTo>
                  <a:lnTo>
                    <a:pt x="143" y="19"/>
                  </a:lnTo>
                  <a:lnTo>
                    <a:pt x="119" y="24"/>
                  </a:lnTo>
                  <a:lnTo>
                    <a:pt x="98" y="29"/>
                  </a:lnTo>
                  <a:lnTo>
                    <a:pt x="78" y="37"/>
                  </a:lnTo>
                  <a:lnTo>
                    <a:pt x="60" y="44"/>
                  </a:lnTo>
                  <a:lnTo>
                    <a:pt x="44" y="52"/>
                  </a:lnTo>
                  <a:lnTo>
                    <a:pt x="30" y="59"/>
                  </a:lnTo>
                  <a:lnTo>
                    <a:pt x="19" y="68"/>
                  </a:lnTo>
                  <a:lnTo>
                    <a:pt x="11" y="77"/>
                  </a:lnTo>
                  <a:lnTo>
                    <a:pt x="4" y="85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2"/>
                  </a:lnTo>
                  <a:lnTo>
                    <a:pt x="4" y="122"/>
                  </a:lnTo>
                  <a:lnTo>
                    <a:pt x="11" y="130"/>
                  </a:lnTo>
                  <a:lnTo>
                    <a:pt x="19" y="140"/>
                  </a:lnTo>
                  <a:lnTo>
                    <a:pt x="30" y="148"/>
                  </a:lnTo>
                  <a:lnTo>
                    <a:pt x="44" y="157"/>
                  </a:lnTo>
                  <a:lnTo>
                    <a:pt x="60" y="163"/>
                  </a:lnTo>
                  <a:lnTo>
                    <a:pt x="78" y="170"/>
                  </a:lnTo>
                  <a:lnTo>
                    <a:pt x="98" y="178"/>
                  </a:lnTo>
                  <a:lnTo>
                    <a:pt x="119" y="183"/>
                  </a:lnTo>
                  <a:lnTo>
                    <a:pt x="143" y="189"/>
                  </a:lnTo>
                  <a:lnTo>
                    <a:pt x="167" y="194"/>
                  </a:lnTo>
                  <a:lnTo>
                    <a:pt x="193" y="198"/>
                  </a:lnTo>
                  <a:lnTo>
                    <a:pt x="220" y="201"/>
                  </a:lnTo>
                  <a:lnTo>
                    <a:pt x="249" y="204"/>
                  </a:lnTo>
                  <a:lnTo>
                    <a:pt x="277" y="206"/>
                  </a:lnTo>
                  <a:lnTo>
                    <a:pt x="305" y="208"/>
                  </a:lnTo>
                  <a:lnTo>
                    <a:pt x="335" y="208"/>
                  </a:lnTo>
                  <a:lnTo>
                    <a:pt x="365" y="208"/>
                  </a:lnTo>
                  <a:lnTo>
                    <a:pt x="394" y="206"/>
                  </a:lnTo>
                  <a:lnTo>
                    <a:pt x="423" y="204"/>
                  </a:lnTo>
                  <a:lnTo>
                    <a:pt x="450" y="201"/>
                  </a:lnTo>
                  <a:lnTo>
                    <a:pt x="477" y="198"/>
                  </a:lnTo>
                  <a:lnTo>
                    <a:pt x="503" y="194"/>
                  </a:lnTo>
                  <a:lnTo>
                    <a:pt x="527" y="189"/>
                  </a:lnTo>
                  <a:lnTo>
                    <a:pt x="551" y="183"/>
                  </a:lnTo>
                  <a:lnTo>
                    <a:pt x="573" y="178"/>
                  </a:lnTo>
                  <a:lnTo>
                    <a:pt x="593" y="170"/>
                  </a:lnTo>
                  <a:lnTo>
                    <a:pt x="610" y="163"/>
                  </a:lnTo>
                  <a:lnTo>
                    <a:pt x="626" y="157"/>
                  </a:lnTo>
                  <a:lnTo>
                    <a:pt x="640" y="148"/>
                  </a:lnTo>
                  <a:lnTo>
                    <a:pt x="651" y="140"/>
                  </a:lnTo>
                  <a:lnTo>
                    <a:pt x="659" y="130"/>
                  </a:lnTo>
                  <a:lnTo>
                    <a:pt x="666" y="122"/>
                  </a:lnTo>
                  <a:lnTo>
                    <a:pt x="669" y="112"/>
                  </a:lnTo>
                  <a:lnTo>
                    <a:pt x="671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Freeform 31"/>
            <p:cNvSpPr>
              <a:spLocks/>
            </p:cNvSpPr>
            <p:nvPr/>
          </p:nvSpPr>
          <p:spPr bwMode="auto">
            <a:xfrm>
              <a:off x="3978" y="1995"/>
              <a:ext cx="546" cy="198"/>
            </a:xfrm>
            <a:custGeom>
              <a:avLst/>
              <a:gdLst>
                <a:gd name="T0" fmla="*/ 1 w 546"/>
                <a:gd name="T1" fmla="*/ 107 h 198"/>
                <a:gd name="T2" fmla="*/ 9 w 546"/>
                <a:gd name="T3" fmla="*/ 124 h 198"/>
                <a:gd name="T4" fmla="*/ 25 w 546"/>
                <a:gd name="T5" fmla="*/ 141 h 198"/>
                <a:gd name="T6" fmla="*/ 50 w 546"/>
                <a:gd name="T7" fmla="*/ 155 h 198"/>
                <a:gd name="T8" fmla="*/ 80 w 546"/>
                <a:gd name="T9" fmla="*/ 168 h 198"/>
                <a:gd name="T10" fmla="*/ 116 w 546"/>
                <a:gd name="T11" fmla="*/ 179 h 198"/>
                <a:gd name="T12" fmla="*/ 157 w 546"/>
                <a:gd name="T13" fmla="*/ 188 h 198"/>
                <a:gd name="T14" fmla="*/ 202 w 546"/>
                <a:gd name="T15" fmla="*/ 194 h 198"/>
                <a:gd name="T16" fmla="*/ 248 w 546"/>
                <a:gd name="T17" fmla="*/ 197 h 198"/>
                <a:gd name="T18" fmla="*/ 296 w 546"/>
                <a:gd name="T19" fmla="*/ 197 h 198"/>
                <a:gd name="T20" fmla="*/ 343 w 546"/>
                <a:gd name="T21" fmla="*/ 194 h 198"/>
                <a:gd name="T22" fmla="*/ 387 w 546"/>
                <a:gd name="T23" fmla="*/ 188 h 198"/>
                <a:gd name="T24" fmla="*/ 428 w 546"/>
                <a:gd name="T25" fmla="*/ 179 h 198"/>
                <a:gd name="T26" fmla="*/ 465 w 546"/>
                <a:gd name="T27" fmla="*/ 168 h 198"/>
                <a:gd name="T28" fmla="*/ 495 w 546"/>
                <a:gd name="T29" fmla="*/ 155 h 198"/>
                <a:gd name="T30" fmla="*/ 519 w 546"/>
                <a:gd name="T31" fmla="*/ 140 h 198"/>
                <a:gd name="T32" fmla="*/ 535 w 546"/>
                <a:gd name="T33" fmla="*/ 124 h 198"/>
                <a:gd name="T34" fmla="*/ 544 w 546"/>
                <a:gd name="T35" fmla="*/ 107 h 198"/>
                <a:gd name="T36" fmla="*/ 544 w 546"/>
                <a:gd name="T37" fmla="*/ 90 h 198"/>
                <a:gd name="T38" fmla="*/ 535 w 546"/>
                <a:gd name="T39" fmla="*/ 73 h 198"/>
                <a:gd name="T40" fmla="*/ 519 w 546"/>
                <a:gd name="T41" fmla="*/ 57 h 198"/>
                <a:gd name="T42" fmla="*/ 495 w 546"/>
                <a:gd name="T43" fmla="*/ 42 h 198"/>
                <a:gd name="T44" fmla="*/ 465 w 546"/>
                <a:gd name="T45" fmla="*/ 29 h 198"/>
                <a:gd name="T46" fmla="*/ 428 w 546"/>
                <a:gd name="T47" fmla="*/ 18 h 198"/>
                <a:gd name="T48" fmla="*/ 387 w 546"/>
                <a:gd name="T49" fmla="*/ 9 h 198"/>
                <a:gd name="T50" fmla="*/ 343 w 546"/>
                <a:gd name="T51" fmla="*/ 4 h 198"/>
                <a:gd name="T52" fmla="*/ 296 w 546"/>
                <a:gd name="T53" fmla="*/ 1 h 198"/>
                <a:gd name="T54" fmla="*/ 248 w 546"/>
                <a:gd name="T55" fmla="*/ 1 h 198"/>
                <a:gd name="T56" fmla="*/ 202 w 546"/>
                <a:gd name="T57" fmla="*/ 4 h 198"/>
                <a:gd name="T58" fmla="*/ 157 w 546"/>
                <a:gd name="T59" fmla="*/ 10 h 198"/>
                <a:gd name="T60" fmla="*/ 116 w 546"/>
                <a:gd name="T61" fmla="*/ 18 h 198"/>
                <a:gd name="T62" fmla="*/ 80 w 546"/>
                <a:gd name="T63" fmla="*/ 29 h 198"/>
                <a:gd name="T64" fmla="*/ 49 w 546"/>
                <a:gd name="T65" fmla="*/ 43 h 198"/>
                <a:gd name="T66" fmla="*/ 25 w 546"/>
                <a:gd name="T67" fmla="*/ 57 h 198"/>
                <a:gd name="T68" fmla="*/ 9 w 546"/>
                <a:gd name="T69" fmla="*/ 74 h 198"/>
                <a:gd name="T70" fmla="*/ 1 w 546"/>
                <a:gd name="T71" fmla="*/ 9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6" h="198">
                  <a:moveTo>
                    <a:pt x="0" y="99"/>
                  </a:move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1"/>
                  </a:lnTo>
                  <a:lnTo>
                    <a:pt x="37" y="148"/>
                  </a:lnTo>
                  <a:lnTo>
                    <a:pt x="50" y="155"/>
                  </a:lnTo>
                  <a:lnTo>
                    <a:pt x="63" y="162"/>
                  </a:lnTo>
                  <a:lnTo>
                    <a:pt x="80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9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4" y="107"/>
                  </a:lnTo>
                  <a:lnTo>
                    <a:pt x="545" y="99"/>
                  </a:lnTo>
                  <a:lnTo>
                    <a:pt x="544" y="90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3" y="36"/>
                  </a:lnTo>
                  <a:lnTo>
                    <a:pt x="49" y="43"/>
                  </a:lnTo>
                  <a:lnTo>
                    <a:pt x="37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4"/>
                  </a:lnTo>
                  <a:lnTo>
                    <a:pt x="4" y="82"/>
                  </a:lnTo>
                  <a:lnTo>
                    <a:pt x="1" y="91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Freeform 32"/>
            <p:cNvSpPr>
              <a:spLocks/>
            </p:cNvSpPr>
            <p:nvPr/>
          </p:nvSpPr>
          <p:spPr bwMode="auto">
            <a:xfrm>
              <a:off x="3597" y="1677"/>
              <a:ext cx="711" cy="203"/>
            </a:xfrm>
            <a:custGeom>
              <a:avLst/>
              <a:gdLst>
                <a:gd name="T0" fmla="*/ 710 w 711"/>
                <a:gd name="T1" fmla="*/ 202 h 203"/>
                <a:gd name="T2" fmla="*/ 710 w 711"/>
                <a:gd name="T3" fmla="*/ 0 h 203"/>
                <a:gd name="T4" fmla="*/ 0 w 711"/>
                <a:gd name="T5" fmla="*/ 0 h 203"/>
                <a:gd name="T6" fmla="*/ 0 w 711"/>
                <a:gd name="T7" fmla="*/ 202 h 203"/>
                <a:gd name="T8" fmla="*/ 710 w 711"/>
                <a:gd name="T9" fmla="*/ 20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1" h="203">
                  <a:moveTo>
                    <a:pt x="710" y="202"/>
                  </a:moveTo>
                  <a:lnTo>
                    <a:pt x="710" y="0"/>
                  </a:lnTo>
                  <a:lnTo>
                    <a:pt x="0" y="0"/>
                  </a:lnTo>
                  <a:lnTo>
                    <a:pt x="0" y="202"/>
                  </a:lnTo>
                  <a:lnTo>
                    <a:pt x="710" y="20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3666" y="1657"/>
              <a:ext cx="6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Policies</a:t>
              </a: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3126" y="1963"/>
              <a:ext cx="6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policyid</a:t>
              </a: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4114" y="1976"/>
              <a:ext cx="3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cost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 flipV="1">
              <a:off x="3455" y="1873"/>
              <a:ext cx="299" cy="1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Line 37"/>
            <p:cNvSpPr>
              <a:spLocks noChangeShapeType="1"/>
            </p:cNvSpPr>
            <p:nvPr/>
          </p:nvSpPr>
          <p:spPr bwMode="auto">
            <a:xfrm flipH="1" flipV="1">
              <a:off x="4009" y="1887"/>
              <a:ext cx="248" cy="1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37" name="Group 41"/>
          <p:cNvGrpSpPr>
            <a:grpSpLocks/>
          </p:cNvGrpSpPr>
          <p:nvPr/>
        </p:nvGrpSpPr>
        <p:grpSpPr bwMode="auto">
          <a:xfrm>
            <a:off x="8305800" y="4876800"/>
            <a:ext cx="1557338" cy="584200"/>
            <a:chOff x="4272" y="3072"/>
            <a:chExt cx="981" cy="368"/>
          </a:xfrm>
        </p:grpSpPr>
        <p:sp>
          <p:nvSpPr>
            <p:cNvPr id="29735" name="Freeform 39"/>
            <p:cNvSpPr>
              <a:spLocks/>
            </p:cNvSpPr>
            <p:nvPr/>
          </p:nvSpPr>
          <p:spPr bwMode="auto">
            <a:xfrm>
              <a:off x="4272" y="3072"/>
              <a:ext cx="981" cy="368"/>
            </a:xfrm>
            <a:custGeom>
              <a:avLst/>
              <a:gdLst>
                <a:gd name="T0" fmla="*/ 0 w 981"/>
                <a:gd name="T1" fmla="*/ 183 h 368"/>
                <a:gd name="T2" fmla="*/ 483 w 981"/>
                <a:gd name="T3" fmla="*/ 0 h 368"/>
                <a:gd name="T4" fmla="*/ 980 w 981"/>
                <a:gd name="T5" fmla="*/ 189 h 368"/>
                <a:gd name="T6" fmla="*/ 483 w 981"/>
                <a:gd name="T7" fmla="*/ 367 h 368"/>
                <a:gd name="T8" fmla="*/ 0 w 981"/>
                <a:gd name="T9" fmla="*/ 183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1" h="368">
                  <a:moveTo>
                    <a:pt x="0" y="183"/>
                  </a:moveTo>
                  <a:lnTo>
                    <a:pt x="483" y="0"/>
                  </a:lnTo>
                  <a:lnTo>
                    <a:pt x="980" y="189"/>
                  </a:lnTo>
                  <a:lnTo>
                    <a:pt x="483" y="367"/>
                  </a:lnTo>
                  <a:lnTo>
                    <a:pt x="0" y="18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4367" y="3133"/>
              <a:ext cx="8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Beneficiary</a:t>
              </a:r>
            </a:p>
          </p:txBody>
        </p:sp>
      </p:grpSp>
      <p:sp>
        <p:nvSpPr>
          <p:cNvPr id="29738" name="Freeform 42"/>
          <p:cNvSpPr>
            <a:spLocks/>
          </p:cNvSpPr>
          <p:nvPr/>
        </p:nvSpPr>
        <p:spPr bwMode="auto">
          <a:xfrm>
            <a:off x="8534400" y="3581400"/>
            <a:ext cx="965200" cy="382588"/>
          </a:xfrm>
          <a:custGeom>
            <a:avLst/>
            <a:gdLst>
              <a:gd name="T0" fmla="*/ 606 w 608"/>
              <a:gd name="T1" fmla="*/ 110 h 241"/>
              <a:gd name="T2" fmla="*/ 596 w 608"/>
              <a:gd name="T3" fmla="*/ 89 h 241"/>
              <a:gd name="T4" fmla="*/ 579 w 608"/>
              <a:gd name="T5" fmla="*/ 69 h 241"/>
              <a:gd name="T6" fmla="*/ 552 w 608"/>
              <a:gd name="T7" fmla="*/ 51 h 241"/>
              <a:gd name="T8" fmla="*/ 519 w 608"/>
              <a:gd name="T9" fmla="*/ 36 h 241"/>
              <a:gd name="T10" fmla="*/ 477 w 608"/>
              <a:gd name="T11" fmla="*/ 22 h 241"/>
              <a:gd name="T12" fmla="*/ 431 w 608"/>
              <a:gd name="T13" fmla="*/ 11 h 241"/>
              <a:gd name="T14" fmla="*/ 382 w 608"/>
              <a:gd name="T15" fmla="*/ 5 h 241"/>
              <a:gd name="T16" fmla="*/ 331 w 608"/>
              <a:gd name="T17" fmla="*/ 1 h 241"/>
              <a:gd name="T18" fmla="*/ 277 w 608"/>
              <a:gd name="T19" fmla="*/ 1 h 241"/>
              <a:gd name="T20" fmla="*/ 225 w 608"/>
              <a:gd name="T21" fmla="*/ 5 h 241"/>
              <a:gd name="T22" fmla="*/ 176 w 608"/>
              <a:gd name="T23" fmla="*/ 11 h 241"/>
              <a:gd name="T24" fmla="*/ 130 w 608"/>
              <a:gd name="T25" fmla="*/ 22 h 241"/>
              <a:gd name="T26" fmla="*/ 88 w 608"/>
              <a:gd name="T27" fmla="*/ 36 h 241"/>
              <a:gd name="T28" fmla="*/ 55 w 608"/>
              <a:gd name="T29" fmla="*/ 51 h 241"/>
              <a:gd name="T30" fmla="*/ 29 w 608"/>
              <a:gd name="T31" fmla="*/ 69 h 241"/>
              <a:gd name="T32" fmla="*/ 11 w 608"/>
              <a:gd name="T33" fmla="*/ 89 h 241"/>
              <a:gd name="T34" fmla="*/ 1 w 608"/>
              <a:gd name="T35" fmla="*/ 110 h 241"/>
              <a:gd name="T36" fmla="*/ 1 w 608"/>
              <a:gd name="T37" fmla="*/ 130 h 241"/>
              <a:gd name="T38" fmla="*/ 11 w 608"/>
              <a:gd name="T39" fmla="*/ 151 h 241"/>
              <a:gd name="T40" fmla="*/ 29 w 608"/>
              <a:gd name="T41" fmla="*/ 171 h 241"/>
              <a:gd name="T42" fmla="*/ 55 w 608"/>
              <a:gd name="T43" fmla="*/ 189 h 241"/>
              <a:gd name="T44" fmla="*/ 88 w 608"/>
              <a:gd name="T45" fmla="*/ 206 h 241"/>
              <a:gd name="T46" fmla="*/ 130 w 608"/>
              <a:gd name="T47" fmla="*/ 218 h 241"/>
              <a:gd name="T48" fmla="*/ 176 w 608"/>
              <a:gd name="T49" fmla="*/ 229 h 241"/>
              <a:gd name="T50" fmla="*/ 225 w 608"/>
              <a:gd name="T51" fmla="*/ 236 h 241"/>
              <a:gd name="T52" fmla="*/ 277 w 608"/>
              <a:gd name="T53" fmla="*/ 240 h 241"/>
              <a:gd name="T54" fmla="*/ 331 w 608"/>
              <a:gd name="T55" fmla="*/ 240 h 241"/>
              <a:gd name="T56" fmla="*/ 382 w 608"/>
              <a:gd name="T57" fmla="*/ 236 h 241"/>
              <a:gd name="T58" fmla="*/ 431 w 608"/>
              <a:gd name="T59" fmla="*/ 229 h 241"/>
              <a:gd name="T60" fmla="*/ 477 w 608"/>
              <a:gd name="T61" fmla="*/ 218 h 241"/>
              <a:gd name="T62" fmla="*/ 519 w 608"/>
              <a:gd name="T63" fmla="*/ 206 h 241"/>
              <a:gd name="T64" fmla="*/ 552 w 608"/>
              <a:gd name="T65" fmla="*/ 189 h 241"/>
              <a:gd name="T66" fmla="*/ 579 w 608"/>
              <a:gd name="T67" fmla="*/ 171 h 241"/>
              <a:gd name="T68" fmla="*/ 596 w 608"/>
              <a:gd name="T69" fmla="*/ 151 h 241"/>
              <a:gd name="T70" fmla="*/ 606 w 608"/>
              <a:gd name="T71" fmla="*/ 13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08" h="241">
                <a:moveTo>
                  <a:pt x="607" y="120"/>
                </a:moveTo>
                <a:lnTo>
                  <a:pt x="606" y="110"/>
                </a:lnTo>
                <a:lnTo>
                  <a:pt x="602" y="100"/>
                </a:lnTo>
                <a:lnTo>
                  <a:pt x="596" y="89"/>
                </a:lnTo>
                <a:lnTo>
                  <a:pt x="589" y="79"/>
                </a:lnTo>
                <a:lnTo>
                  <a:pt x="579" y="69"/>
                </a:lnTo>
                <a:lnTo>
                  <a:pt x="566" y="60"/>
                </a:lnTo>
                <a:lnTo>
                  <a:pt x="552" y="51"/>
                </a:lnTo>
                <a:lnTo>
                  <a:pt x="537" y="43"/>
                </a:lnTo>
                <a:lnTo>
                  <a:pt x="519" y="36"/>
                </a:lnTo>
                <a:lnTo>
                  <a:pt x="499" y="28"/>
                </a:lnTo>
                <a:lnTo>
                  <a:pt x="477" y="22"/>
                </a:lnTo>
                <a:lnTo>
                  <a:pt x="456" y="17"/>
                </a:lnTo>
                <a:lnTo>
                  <a:pt x="431" y="11"/>
                </a:lnTo>
                <a:lnTo>
                  <a:pt x="407" y="8"/>
                </a:lnTo>
                <a:lnTo>
                  <a:pt x="382" y="5"/>
                </a:lnTo>
                <a:lnTo>
                  <a:pt x="356" y="3"/>
                </a:lnTo>
                <a:lnTo>
                  <a:pt x="331" y="1"/>
                </a:lnTo>
                <a:lnTo>
                  <a:pt x="303" y="0"/>
                </a:lnTo>
                <a:lnTo>
                  <a:pt x="277" y="1"/>
                </a:lnTo>
                <a:lnTo>
                  <a:pt x="251" y="3"/>
                </a:lnTo>
                <a:lnTo>
                  <a:pt x="225" y="5"/>
                </a:lnTo>
                <a:lnTo>
                  <a:pt x="200" y="8"/>
                </a:lnTo>
                <a:lnTo>
                  <a:pt x="176" y="11"/>
                </a:lnTo>
                <a:lnTo>
                  <a:pt x="151" y="17"/>
                </a:lnTo>
                <a:lnTo>
                  <a:pt x="130" y="22"/>
                </a:lnTo>
                <a:lnTo>
                  <a:pt x="109" y="28"/>
                </a:lnTo>
                <a:lnTo>
                  <a:pt x="88" y="36"/>
                </a:lnTo>
                <a:lnTo>
                  <a:pt x="71" y="43"/>
                </a:lnTo>
                <a:lnTo>
                  <a:pt x="55" y="51"/>
                </a:lnTo>
                <a:lnTo>
                  <a:pt x="41" y="60"/>
                </a:lnTo>
                <a:lnTo>
                  <a:pt x="29" y="69"/>
                </a:lnTo>
                <a:lnTo>
                  <a:pt x="18" y="79"/>
                </a:lnTo>
                <a:lnTo>
                  <a:pt x="11" y="89"/>
                </a:lnTo>
                <a:lnTo>
                  <a:pt x="5" y="100"/>
                </a:lnTo>
                <a:lnTo>
                  <a:pt x="1" y="110"/>
                </a:lnTo>
                <a:lnTo>
                  <a:pt x="0" y="120"/>
                </a:lnTo>
                <a:lnTo>
                  <a:pt x="1" y="130"/>
                </a:lnTo>
                <a:lnTo>
                  <a:pt x="5" y="142"/>
                </a:lnTo>
                <a:lnTo>
                  <a:pt x="11" y="151"/>
                </a:lnTo>
                <a:lnTo>
                  <a:pt x="18" y="161"/>
                </a:lnTo>
                <a:lnTo>
                  <a:pt x="29" y="171"/>
                </a:lnTo>
                <a:lnTo>
                  <a:pt x="41" y="180"/>
                </a:lnTo>
                <a:lnTo>
                  <a:pt x="55" y="189"/>
                </a:lnTo>
                <a:lnTo>
                  <a:pt x="71" y="198"/>
                </a:lnTo>
                <a:lnTo>
                  <a:pt x="88" y="206"/>
                </a:lnTo>
                <a:lnTo>
                  <a:pt x="109" y="212"/>
                </a:lnTo>
                <a:lnTo>
                  <a:pt x="130" y="218"/>
                </a:lnTo>
                <a:lnTo>
                  <a:pt x="151" y="223"/>
                </a:lnTo>
                <a:lnTo>
                  <a:pt x="176" y="229"/>
                </a:lnTo>
                <a:lnTo>
                  <a:pt x="200" y="232"/>
                </a:lnTo>
                <a:lnTo>
                  <a:pt x="225" y="236"/>
                </a:lnTo>
                <a:lnTo>
                  <a:pt x="251" y="239"/>
                </a:lnTo>
                <a:lnTo>
                  <a:pt x="277" y="240"/>
                </a:lnTo>
                <a:lnTo>
                  <a:pt x="303" y="240"/>
                </a:lnTo>
                <a:lnTo>
                  <a:pt x="331" y="240"/>
                </a:lnTo>
                <a:lnTo>
                  <a:pt x="356" y="239"/>
                </a:lnTo>
                <a:lnTo>
                  <a:pt x="382" y="236"/>
                </a:lnTo>
                <a:lnTo>
                  <a:pt x="407" y="232"/>
                </a:lnTo>
                <a:lnTo>
                  <a:pt x="431" y="229"/>
                </a:lnTo>
                <a:lnTo>
                  <a:pt x="456" y="223"/>
                </a:lnTo>
                <a:lnTo>
                  <a:pt x="477" y="218"/>
                </a:lnTo>
                <a:lnTo>
                  <a:pt x="499" y="212"/>
                </a:lnTo>
                <a:lnTo>
                  <a:pt x="519" y="206"/>
                </a:lnTo>
                <a:lnTo>
                  <a:pt x="537" y="198"/>
                </a:lnTo>
                <a:lnTo>
                  <a:pt x="552" y="189"/>
                </a:lnTo>
                <a:lnTo>
                  <a:pt x="566" y="180"/>
                </a:lnTo>
                <a:lnTo>
                  <a:pt x="579" y="171"/>
                </a:lnTo>
                <a:lnTo>
                  <a:pt x="589" y="161"/>
                </a:lnTo>
                <a:lnTo>
                  <a:pt x="596" y="151"/>
                </a:lnTo>
                <a:lnTo>
                  <a:pt x="602" y="142"/>
                </a:lnTo>
                <a:lnTo>
                  <a:pt x="606" y="130"/>
                </a:lnTo>
                <a:lnTo>
                  <a:pt x="607" y="1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9" name="Freeform 43"/>
          <p:cNvSpPr>
            <a:spLocks/>
          </p:cNvSpPr>
          <p:nvPr/>
        </p:nvSpPr>
        <p:spPr bwMode="auto">
          <a:xfrm>
            <a:off x="9677400" y="3657600"/>
            <a:ext cx="795338" cy="300038"/>
          </a:xfrm>
          <a:custGeom>
            <a:avLst/>
            <a:gdLst>
              <a:gd name="T0" fmla="*/ 1 w 501"/>
              <a:gd name="T1" fmla="*/ 102 h 189"/>
              <a:gd name="T2" fmla="*/ 8 w 501"/>
              <a:gd name="T3" fmla="*/ 118 h 189"/>
              <a:gd name="T4" fmla="*/ 23 w 501"/>
              <a:gd name="T5" fmla="*/ 133 h 189"/>
              <a:gd name="T6" fmla="*/ 45 w 501"/>
              <a:gd name="T7" fmla="*/ 148 h 189"/>
              <a:gd name="T8" fmla="*/ 73 w 501"/>
              <a:gd name="T9" fmla="*/ 160 h 189"/>
              <a:gd name="T10" fmla="*/ 107 w 501"/>
              <a:gd name="T11" fmla="*/ 171 h 189"/>
              <a:gd name="T12" fmla="*/ 145 w 501"/>
              <a:gd name="T13" fmla="*/ 179 h 189"/>
              <a:gd name="T14" fmla="*/ 185 w 501"/>
              <a:gd name="T15" fmla="*/ 185 h 189"/>
              <a:gd name="T16" fmla="*/ 228 w 501"/>
              <a:gd name="T17" fmla="*/ 187 h 189"/>
              <a:gd name="T18" fmla="*/ 272 w 501"/>
              <a:gd name="T19" fmla="*/ 187 h 189"/>
              <a:gd name="T20" fmla="*/ 315 w 501"/>
              <a:gd name="T21" fmla="*/ 184 h 189"/>
              <a:gd name="T22" fmla="*/ 356 w 501"/>
              <a:gd name="T23" fmla="*/ 179 h 189"/>
              <a:gd name="T24" fmla="*/ 394 w 501"/>
              <a:gd name="T25" fmla="*/ 171 h 189"/>
              <a:gd name="T26" fmla="*/ 427 w 501"/>
              <a:gd name="T27" fmla="*/ 160 h 189"/>
              <a:gd name="T28" fmla="*/ 455 w 501"/>
              <a:gd name="T29" fmla="*/ 148 h 189"/>
              <a:gd name="T30" fmla="*/ 477 w 501"/>
              <a:gd name="T31" fmla="*/ 133 h 189"/>
              <a:gd name="T32" fmla="*/ 492 w 501"/>
              <a:gd name="T33" fmla="*/ 118 h 189"/>
              <a:gd name="T34" fmla="*/ 499 w 501"/>
              <a:gd name="T35" fmla="*/ 102 h 189"/>
              <a:gd name="T36" fmla="*/ 499 w 501"/>
              <a:gd name="T37" fmla="*/ 85 h 189"/>
              <a:gd name="T38" fmla="*/ 492 w 501"/>
              <a:gd name="T39" fmla="*/ 69 h 189"/>
              <a:gd name="T40" fmla="*/ 477 w 501"/>
              <a:gd name="T41" fmla="*/ 54 h 189"/>
              <a:gd name="T42" fmla="*/ 455 w 501"/>
              <a:gd name="T43" fmla="*/ 40 h 189"/>
              <a:gd name="T44" fmla="*/ 427 w 501"/>
              <a:gd name="T45" fmla="*/ 27 h 189"/>
              <a:gd name="T46" fmla="*/ 393 w 501"/>
              <a:gd name="T47" fmla="*/ 17 h 189"/>
              <a:gd name="T48" fmla="*/ 356 w 501"/>
              <a:gd name="T49" fmla="*/ 8 h 189"/>
              <a:gd name="T50" fmla="*/ 315 w 501"/>
              <a:gd name="T51" fmla="*/ 3 h 189"/>
              <a:gd name="T52" fmla="*/ 272 w 501"/>
              <a:gd name="T53" fmla="*/ 0 h 189"/>
              <a:gd name="T54" fmla="*/ 228 w 501"/>
              <a:gd name="T55" fmla="*/ 0 h 189"/>
              <a:gd name="T56" fmla="*/ 185 w 501"/>
              <a:gd name="T57" fmla="*/ 3 h 189"/>
              <a:gd name="T58" fmla="*/ 144 w 501"/>
              <a:gd name="T59" fmla="*/ 8 h 189"/>
              <a:gd name="T60" fmla="*/ 107 w 501"/>
              <a:gd name="T61" fmla="*/ 17 h 189"/>
              <a:gd name="T62" fmla="*/ 73 w 501"/>
              <a:gd name="T63" fmla="*/ 28 h 189"/>
              <a:gd name="T64" fmla="*/ 45 w 501"/>
              <a:gd name="T65" fmla="*/ 40 h 189"/>
              <a:gd name="T66" fmla="*/ 23 w 501"/>
              <a:gd name="T67" fmla="*/ 54 h 189"/>
              <a:gd name="T68" fmla="*/ 8 w 501"/>
              <a:gd name="T69" fmla="*/ 69 h 189"/>
              <a:gd name="T70" fmla="*/ 1 w 501"/>
              <a:gd name="T71" fmla="*/ 85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1" h="189">
                <a:moveTo>
                  <a:pt x="0" y="94"/>
                </a:moveTo>
                <a:lnTo>
                  <a:pt x="1" y="102"/>
                </a:lnTo>
                <a:lnTo>
                  <a:pt x="4" y="110"/>
                </a:lnTo>
                <a:lnTo>
                  <a:pt x="8" y="118"/>
                </a:lnTo>
                <a:lnTo>
                  <a:pt x="15" y="126"/>
                </a:lnTo>
                <a:lnTo>
                  <a:pt x="23" y="133"/>
                </a:lnTo>
                <a:lnTo>
                  <a:pt x="33" y="141"/>
                </a:lnTo>
                <a:lnTo>
                  <a:pt x="45" y="148"/>
                </a:lnTo>
                <a:lnTo>
                  <a:pt x="58" y="154"/>
                </a:lnTo>
                <a:lnTo>
                  <a:pt x="73" y="160"/>
                </a:lnTo>
                <a:lnTo>
                  <a:pt x="89" y="166"/>
                </a:lnTo>
                <a:lnTo>
                  <a:pt x="107" y="171"/>
                </a:lnTo>
                <a:lnTo>
                  <a:pt x="125" y="175"/>
                </a:lnTo>
                <a:lnTo>
                  <a:pt x="145" y="179"/>
                </a:lnTo>
                <a:lnTo>
                  <a:pt x="164" y="182"/>
                </a:lnTo>
                <a:lnTo>
                  <a:pt x="185" y="185"/>
                </a:lnTo>
                <a:lnTo>
                  <a:pt x="207" y="186"/>
                </a:lnTo>
                <a:lnTo>
                  <a:pt x="228" y="187"/>
                </a:lnTo>
                <a:lnTo>
                  <a:pt x="250" y="188"/>
                </a:lnTo>
                <a:lnTo>
                  <a:pt x="272" y="187"/>
                </a:lnTo>
                <a:lnTo>
                  <a:pt x="293" y="186"/>
                </a:lnTo>
                <a:lnTo>
                  <a:pt x="315" y="184"/>
                </a:lnTo>
                <a:lnTo>
                  <a:pt x="336" y="182"/>
                </a:lnTo>
                <a:lnTo>
                  <a:pt x="356" y="179"/>
                </a:lnTo>
                <a:lnTo>
                  <a:pt x="375" y="175"/>
                </a:lnTo>
                <a:lnTo>
                  <a:pt x="394" y="171"/>
                </a:lnTo>
                <a:lnTo>
                  <a:pt x="411" y="165"/>
                </a:lnTo>
                <a:lnTo>
                  <a:pt x="427" y="160"/>
                </a:lnTo>
                <a:lnTo>
                  <a:pt x="442" y="154"/>
                </a:lnTo>
                <a:lnTo>
                  <a:pt x="455" y="148"/>
                </a:lnTo>
                <a:lnTo>
                  <a:pt x="467" y="141"/>
                </a:lnTo>
                <a:lnTo>
                  <a:pt x="477" y="133"/>
                </a:lnTo>
                <a:lnTo>
                  <a:pt x="486" y="126"/>
                </a:lnTo>
                <a:lnTo>
                  <a:pt x="492" y="118"/>
                </a:lnTo>
                <a:lnTo>
                  <a:pt x="497" y="110"/>
                </a:lnTo>
                <a:lnTo>
                  <a:pt x="499" y="102"/>
                </a:lnTo>
                <a:lnTo>
                  <a:pt x="500" y="94"/>
                </a:lnTo>
                <a:lnTo>
                  <a:pt x="499" y="85"/>
                </a:lnTo>
                <a:lnTo>
                  <a:pt x="497" y="77"/>
                </a:lnTo>
                <a:lnTo>
                  <a:pt x="492" y="69"/>
                </a:lnTo>
                <a:lnTo>
                  <a:pt x="485" y="62"/>
                </a:lnTo>
                <a:lnTo>
                  <a:pt x="477" y="54"/>
                </a:lnTo>
                <a:lnTo>
                  <a:pt x="467" y="47"/>
                </a:lnTo>
                <a:lnTo>
                  <a:pt x="455" y="40"/>
                </a:lnTo>
                <a:lnTo>
                  <a:pt x="442" y="33"/>
                </a:lnTo>
                <a:lnTo>
                  <a:pt x="427" y="27"/>
                </a:lnTo>
                <a:lnTo>
                  <a:pt x="411" y="22"/>
                </a:lnTo>
                <a:lnTo>
                  <a:pt x="393" y="17"/>
                </a:lnTo>
                <a:lnTo>
                  <a:pt x="375" y="12"/>
                </a:lnTo>
                <a:lnTo>
                  <a:pt x="356" y="8"/>
                </a:lnTo>
                <a:lnTo>
                  <a:pt x="336" y="5"/>
                </a:lnTo>
                <a:lnTo>
                  <a:pt x="315" y="3"/>
                </a:lnTo>
                <a:lnTo>
                  <a:pt x="293" y="1"/>
                </a:lnTo>
                <a:lnTo>
                  <a:pt x="272" y="0"/>
                </a:lnTo>
                <a:lnTo>
                  <a:pt x="250" y="0"/>
                </a:lnTo>
                <a:lnTo>
                  <a:pt x="228" y="0"/>
                </a:lnTo>
                <a:lnTo>
                  <a:pt x="207" y="1"/>
                </a:lnTo>
                <a:lnTo>
                  <a:pt x="185" y="3"/>
                </a:lnTo>
                <a:lnTo>
                  <a:pt x="164" y="5"/>
                </a:lnTo>
                <a:lnTo>
                  <a:pt x="144" y="8"/>
                </a:lnTo>
                <a:lnTo>
                  <a:pt x="125" y="12"/>
                </a:lnTo>
                <a:lnTo>
                  <a:pt x="107" y="17"/>
                </a:lnTo>
                <a:lnTo>
                  <a:pt x="89" y="22"/>
                </a:lnTo>
                <a:lnTo>
                  <a:pt x="73" y="28"/>
                </a:lnTo>
                <a:lnTo>
                  <a:pt x="58" y="33"/>
                </a:lnTo>
                <a:lnTo>
                  <a:pt x="45" y="40"/>
                </a:lnTo>
                <a:lnTo>
                  <a:pt x="33" y="47"/>
                </a:lnTo>
                <a:lnTo>
                  <a:pt x="23" y="54"/>
                </a:lnTo>
                <a:lnTo>
                  <a:pt x="15" y="62"/>
                </a:lnTo>
                <a:lnTo>
                  <a:pt x="8" y="69"/>
                </a:lnTo>
                <a:lnTo>
                  <a:pt x="4" y="78"/>
                </a:lnTo>
                <a:lnTo>
                  <a:pt x="1" y="85"/>
                </a:lnTo>
                <a:lnTo>
                  <a:pt x="0" y="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0" name="Freeform 44"/>
          <p:cNvSpPr>
            <a:spLocks/>
          </p:cNvSpPr>
          <p:nvPr/>
        </p:nvSpPr>
        <p:spPr bwMode="auto">
          <a:xfrm>
            <a:off x="9199564" y="4157663"/>
            <a:ext cx="1343025" cy="279400"/>
          </a:xfrm>
          <a:custGeom>
            <a:avLst/>
            <a:gdLst>
              <a:gd name="T0" fmla="*/ 845 w 846"/>
              <a:gd name="T1" fmla="*/ 175 h 176"/>
              <a:gd name="T2" fmla="*/ 845 w 846"/>
              <a:gd name="T3" fmla="*/ 0 h 176"/>
              <a:gd name="T4" fmla="*/ 0 w 846"/>
              <a:gd name="T5" fmla="*/ 0 h 176"/>
              <a:gd name="T6" fmla="*/ 0 w 846"/>
              <a:gd name="T7" fmla="*/ 175 h 176"/>
              <a:gd name="T8" fmla="*/ 845 w 846"/>
              <a:gd name="T9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176">
                <a:moveTo>
                  <a:pt x="845" y="175"/>
                </a:moveTo>
                <a:lnTo>
                  <a:pt x="845" y="0"/>
                </a:lnTo>
                <a:lnTo>
                  <a:pt x="0" y="0"/>
                </a:lnTo>
                <a:lnTo>
                  <a:pt x="0" y="175"/>
                </a:lnTo>
                <a:lnTo>
                  <a:pt x="845" y="175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1" name="Rectangle 45"/>
          <p:cNvSpPr>
            <a:spLocks noChangeArrowheads="1"/>
          </p:cNvSpPr>
          <p:nvPr/>
        </p:nvSpPr>
        <p:spPr bwMode="auto">
          <a:xfrm>
            <a:off x="9840913" y="3606801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age</a:t>
            </a:r>
          </a:p>
        </p:txBody>
      </p:sp>
      <p:sp>
        <p:nvSpPr>
          <p:cNvPr id="29742" name="Rectangle 46"/>
          <p:cNvSpPr>
            <a:spLocks noChangeArrowheads="1"/>
          </p:cNvSpPr>
          <p:nvPr/>
        </p:nvSpPr>
        <p:spPr bwMode="auto">
          <a:xfrm>
            <a:off x="8604251" y="3554414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pname</a:t>
            </a:r>
          </a:p>
        </p:txBody>
      </p:sp>
      <p:sp>
        <p:nvSpPr>
          <p:cNvPr id="29743" name="Rectangle 47"/>
          <p:cNvSpPr>
            <a:spLocks noChangeArrowheads="1"/>
          </p:cNvSpPr>
          <p:nvPr/>
        </p:nvSpPr>
        <p:spPr bwMode="auto">
          <a:xfrm>
            <a:off x="9190038" y="4130676"/>
            <a:ext cx="13446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Dependents</a:t>
            </a:r>
          </a:p>
        </p:txBody>
      </p:sp>
      <p:sp>
        <p:nvSpPr>
          <p:cNvPr id="29744" name="Line 48"/>
          <p:cNvSpPr>
            <a:spLocks noChangeShapeType="1"/>
          </p:cNvSpPr>
          <p:nvPr/>
        </p:nvSpPr>
        <p:spPr bwMode="auto">
          <a:xfrm>
            <a:off x="8797926" y="3813175"/>
            <a:ext cx="587375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5" name="Line 49"/>
          <p:cNvSpPr>
            <a:spLocks noChangeShapeType="1"/>
          </p:cNvSpPr>
          <p:nvPr/>
        </p:nvSpPr>
        <p:spPr bwMode="auto">
          <a:xfrm>
            <a:off x="9150350" y="3952875"/>
            <a:ext cx="292100" cy="185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6" name="Line 50"/>
          <p:cNvSpPr>
            <a:spLocks noChangeShapeType="1"/>
          </p:cNvSpPr>
          <p:nvPr/>
        </p:nvSpPr>
        <p:spPr bwMode="auto">
          <a:xfrm flipH="1">
            <a:off x="9975851" y="3968751"/>
            <a:ext cx="119063" cy="1698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55" name="Group 59"/>
          <p:cNvGrpSpPr>
            <a:grpSpLocks/>
          </p:cNvGrpSpPr>
          <p:nvPr/>
        </p:nvGrpSpPr>
        <p:grpSpPr bwMode="auto">
          <a:xfrm>
            <a:off x="7239001" y="5791201"/>
            <a:ext cx="2265363" cy="898525"/>
            <a:chOff x="3600" y="3648"/>
            <a:chExt cx="1427" cy="566"/>
          </a:xfrm>
        </p:grpSpPr>
        <p:sp>
          <p:nvSpPr>
            <p:cNvPr id="29747" name="Freeform 51"/>
            <p:cNvSpPr>
              <a:spLocks/>
            </p:cNvSpPr>
            <p:nvPr/>
          </p:nvSpPr>
          <p:spPr bwMode="auto">
            <a:xfrm>
              <a:off x="3600" y="4000"/>
              <a:ext cx="713" cy="209"/>
            </a:xfrm>
            <a:custGeom>
              <a:avLst/>
              <a:gdLst>
                <a:gd name="T0" fmla="*/ 710 w 713"/>
                <a:gd name="T1" fmla="*/ 94 h 209"/>
                <a:gd name="T2" fmla="*/ 700 w 713"/>
                <a:gd name="T3" fmla="*/ 76 h 209"/>
                <a:gd name="T4" fmla="*/ 679 w 713"/>
                <a:gd name="T5" fmla="*/ 59 h 209"/>
                <a:gd name="T6" fmla="*/ 648 w 713"/>
                <a:gd name="T7" fmla="*/ 44 h 209"/>
                <a:gd name="T8" fmla="*/ 608 w 713"/>
                <a:gd name="T9" fmla="*/ 29 h 209"/>
                <a:gd name="T10" fmla="*/ 561 w 713"/>
                <a:gd name="T11" fmla="*/ 18 h 209"/>
                <a:gd name="T12" fmla="*/ 507 w 713"/>
                <a:gd name="T13" fmla="*/ 8 h 209"/>
                <a:gd name="T14" fmla="*/ 449 w 713"/>
                <a:gd name="T15" fmla="*/ 3 h 209"/>
                <a:gd name="T16" fmla="*/ 387 w 713"/>
                <a:gd name="T17" fmla="*/ 0 h 209"/>
                <a:gd name="T18" fmla="*/ 325 w 713"/>
                <a:gd name="T19" fmla="*/ 0 h 209"/>
                <a:gd name="T20" fmla="*/ 264 w 713"/>
                <a:gd name="T21" fmla="*/ 3 h 209"/>
                <a:gd name="T22" fmla="*/ 206 w 713"/>
                <a:gd name="T23" fmla="*/ 8 h 209"/>
                <a:gd name="T24" fmla="*/ 152 w 713"/>
                <a:gd name="T25" fmla="*/ 18 h 209"/>
                <a:gd name="T26" fmla="*/ 105 w 713"/>
                <a:gd name="T27" fmla="*/ 29 h 209"/>
                <a:gd name="T28" fmla="*/ 65 w 713"/>
                <a:gd name="T29" fmla="*/ 44 h 209"/>
                <a:gd name="T30" fmla="*/ 34 w 713"/>
                <a:gd name="T31" fmla="*/ 59 h 209"/>
                <a:gd name="T32" fmla="*/ 12 w 713"/>
                <a:gd name="T33" fmla="*/ 76 h 209"/>
                <a:gd name="T34" fmla="*/ 1 w 713"/>
                <a:gd name="T35" fmla="*/ 94 h 209"/>
                <a:gd name="T36" fmla="*/ 1 w 713"/>
                <a:gd name="T37" fmla="*/ 112 h 209"/>
                <a:gd name="T38" fmla="*/ 12 w 713"/>
                <a:gd name="T39" fmla="*/ 130 h 209"/>
                <a:gd name="T40" fmla="*/ 34 w 713"/>
                <a:gd name="T41" fmla="*/ 147 h 209"/>
                <a:gd name="T42" fmla="*/ 65 w 713"/>
                <a:gd name="T43" fmla="*/ 163 h 209"/>
                <a:gd name="T44" fmla="*/ 105 w 713"/>
                <a:gd name="T45" fmla="*/ 177 h 209"/>
                <a:gd name="T46" fmla="*/ 152 w 713"/>
                <a:gd name="T47" fmla="*/ 189 h 209"/>
                <a:gd name="T48" fmla="*/ 206 w 713"/>
                <a:gd name="T49" fmla="*/ 198 h 209"/>
                <a:gd name="T50" fmla="*/ 264 w 713"/>
                <a:gd name="T51" fmla="*/ 204 h 209"/>
                <a:gd name="T52" fmla="*/ 325 w 713"/>
                <a:gd name="T53" fmla="*/ 206 h 209"/>
                <a:gd name="T54" fmla="*/ 387 w 713"/>
                <a:gd name="T55" fmla="*/ 206 h 209"/>
                <a:gd name="T56" fmla="*/ 449 w 713"/>
                <a:gd name="T57" fmla="*/ 204 h 209"/>
                <a:gd name="T58" fmla="*/ 507 w 713"/>
                <a:gd name="T59" fmla="*/ 198 h 209"/>
                <a:gd name="T60" fmla="*/ 561 w 713"/>
                <a:gd name="T61" fmla="*/ 189 h 209"/>
                <a:gd name="T62" fmla="*/ 608 w 713"/>
                <a:gd name="T63" fmla="*/ 177 h 209"/>
                <a:gd name="T64" fmla="*/ 648 w 713"/>
                <a:gd name="T65" fmla="*/ 163 h 209"/>
                <a:gd name="T66" fmla="*/ 679 w 713"/>
                <a:gd name="T67" fmla="*/ 147 h 209"/>
                <a:gd name="T68" fmla="*/ 700 w 713"/>
                <a:gd name="T69" fmla="*/ 130 h 209"/>
                <a:gd name="T70" fmla="*/ 710 w 713"/>
                <a:gd name="T71" fmla="*/ 11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13" h="209">
                  <a:moveTo>
                    <a:pt x="712" y="104"/>
                  </a:moveTo>
                  <a:lnTo>
                    <a:pt x="710" y="94"/>
                  </a:lnTo>
                  <a:lnTo>
                    <a:pt x="707" y="86"/>
                  </a:lnTo>
                  <a:lnTo>
                    <a:pt x="700" y="76"/>
                  </a:lnTo>
                  <a:lnTo>
                    <a:pt x="690" y="68"/>
                  </a:lnTo>
                  <a:lnTo>
                    <a:pt x="679" y="59"/>
                  </a:lnTo>
                  <a:lnTo>
                    <a:pt x="665" y="52"/>
                  </a:lnTo>
                  <a:lnTo>
                    <a:pt x="648" y="44"/>
                  </a:lnTo>
                  <a:lnTo>
                    <a:pt x="629" y="36"/>
                  </a:lnTo>
                  <a:lnTo>
                    <a:pt x="608" y="29"/>
                  </a:lnTo>
                  <a:lnTo>
                    <a:pt x="585" y="24"/>
                  </a:lnTo>
                  <a:lnTo>
                    <a:pt x="561" y="18"/>
                  </a:lnTo>
                  <a:lnTo>
                    <a:pt x="534" y="13"/>
                  </a:lnTo>
                  <a:lnTo>
                    <a:pt x="507" y="8"/>
                  </a:lnTo>
                  <a:lnTo>
                    <a:pt x="478" y="5"/>
                  </a:lnTo>
                  <a:lnTo>
                    <a:pt x="449" y="3"/>
                  </a:lnTo>
                  <a:lnTo>
                    <a:pt x="419" y="1"/>
                  </a:lnTo>
                  <a:lnTo>
                    <a:pt x="387" y="0"/>
                  </a:lnTo>
                  <a:lnTo>
                    <a:pt x="356" y="0"/>
                  </a:lnTo>
                  <a:lnTo>
                    <a:pt x="325" y="0"/>
                  </a:lnTo>
                  <a:lnTo>
                    <a:pt x="294" y="1"/>
                  </a:lnTo>
                  <a:lnTo>
                    <a:pt x="264" y="3"/>
                  </a:lnTo>
                  <a:lnTo>
                    <a:pt x="235" y="5"/>
                  </a:lnTo>
                  <a:lnTo>
                    <a:pt x="206" y="8"/>
                  </a:lnTo>
                  <a:lnTo>
                    <a:pt x="179" y="13"/>
                  </a:lnTo>
                  <a:lnTo>
                    <a:pt x="152" y="18"/>
                  </a:lnTo>
                  <a:lnTo>
                    <a:pt x="127" y="24"/>
                  </a:lnTo>
                  <a:lnTo>
                    <a:pt x="105" y="29"/>
                  </a:lnTo>
                  <a:lnTo>
                    <a:pt x="83" y="36"/>
                  </a:lnTo>
                  <a:lnTo>
                    <a:pt x="65" y="44"/>
                  </a:lnTo>
                  <a:lnTo>
                    <a:pt x="48" y="52"/>
                  </a:lnTo>
                  <a:lnTo>
                    <a:pt x="34" y="59"/>
                  </a:lnTo>
                  <a:lnTo>
                    <a:pt x="22" y="68"/>
                  </a:lnTo>
                  <a:lnTo>
                    <a:pt x="12" y="76"/>
                  </a:lnTo>
                  <a:lnTo>
                    <a:pt x="5" y="86"/>
                  </a:lnTo>
                  <a:lnTo>
                    <a:pt x="1" y="94"/>
                  </a:lnTo>
                  <a:lnTo>
                    <a:pt x="0" y="104"/>
                  </a:lnTo>
                  <a:lnTo>
                    <a:pt x="1" y="112"/>
                  </a:lnTo>
                  <a:lnTo>
                    <a:pt x="5" y="121"/>
                  </a:lnTo>
                  <a:lnTo>
                    <a:pt x="12" y="130"/>
                  </a:lnTo>
                  <a:lnTo>
                    <a:pt x="22" y="139"/>
                  </a:lnTo>
                  <a:lnTo>
                    <a:pt x="34" y="147"/>
                  </a:lnTo>
                  <a:lnTo>
                    <a:pt x="48" y="156"/>
                  </a:lnTo>
                  <a:lnTo>
                    <a:pt x="65" y="163"/>
                  </a:lnTo>
                  <a:lnTo>
                    <a:pt x="83" y="170"/>
                  </a:lnTo>
                  <a:lnTo>
                    <a:pt x="105" y="177"/>
                  </a:lnTo>
                  <a:lnTo>
                    <a:pt x="127" y="182"/>
                  </a:lnTo>
                  <a:lnTo>
                    <a:pt x="152" y="189"/>
                  </a:lnTo>
                  <a:lnTo>
                    <a:pt x="179" y="193"/>
                  </a:lnTo>
                  <a:lnTo>
                    <a:pt x="206" y="198"/>
                  </a:lnTo>
                  <a:lnTo>
                    <a:pt x="235" y="201"/>
                  </a:lnTo>
                  <a:lnTo>
                    <a:pt x="264" y="204"/>
                  </a:lnTo>
                  <a:lnTo>
                    <a:pt x="294" y="205"/>
                  </a:lnTo>
                  <a:lnTo>
                    <a:pt x="325" y="206"/>
                  </a:lnTo>
                  <a:lnTo>
                    <a:pt x="356" y="208"/>
                  </a:lnTo>
                  <a:lnTo>
                    <a:pt x="387" y="206"/>
                  </a:lnTo>
                  <a:lnTo>
                    <a:pt x="419" y="205"/>
                  </a:lnTo>
                  <a:lnTo>
                    <a:pt x="449" y="204"/>
                  </a:lnTo>
                  <a:lnTo>
                    <a:pt x="478" y="201"/>
                  </a:lnTo>
                  <a:lnTo>
                    <a:pt x="507" y="198"/>
                  </a:lnTo>
                  <a:lnTo>
                    <a:pt x="534" y="193"/>
                  </a:lnTo>
                  <a:lnTo>
                    <a:pt x="561" y="189"/>
                  </a:lnTo>
                  <a:lnTo>
                    <a:pt x="585" y="182"/>
                  </a:lnTo>
                  <a:lnTo>
                    <a:pt x="608" y="177"/>
                  </a:lnTo>
                  <a:lnTo>
                    <a:pt x="629" y="170"/>
                  </a:lnTo>
                  <a:lnTo>
                    <a:pt x="648" y="163"/>
                  </a:lnTo>
                  <a:lnTo>
                    <a:pt x="665" y="156"/>
                  </a:lnTo>
                  <a:lnTo>
                    <a:pt x="679" y="147"/>
                  </a:lnTo>
                  <a:lnTo>
                    <a:pt x="690" y="139"/>
                  </a:lnTo>
                  <a:lnTo>
                    <a:pt x="700" y="130"/>
                  </a:lnTo>
                  <a:lnTo>
                    <a:pt x="707" y="121"/>
                  </a:lnTo>
                  <a:lnTo>
                    <a:pt x="710" y="112"/>
                  </a:lnTo>
                  <a:lnTo>
                    <a:pt x="712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8" name="Freeform 52"/>
            <p:cNvSpPr>
              <a:spLocks/>
            </p:cNvSpPr>
            <p:nvPr/>
          </p:nvSpPr>
          <p:spPr bwMode="auto">
            <a:xfrm>
              <a:off x="4525" y="4025"/>
              <a:ext cx="502" cy="189"/>
            </a:xfrm>
            <a:custGeom>
              <a:avLst/>
              <a:gdLst>
                <a:gd name="T0" fmla="*/ 1 w 502"/>
                <a:gd name="T1" fmla="*/ 103 h 189"/>
                <a:gd name="T2" fmla="*/ 8 w 502"/>
                <a:gd name="T3" fmla="*/ 119 h 189"/>
                <a:gd name="T4" fmla="*/ 23 w 502"/>
                <a:gd name="T5" fmla="*/ 134 h 189"/>
                <a:gd name="T6" fmla="*/ 45 w 502"/>
                <a:gd name="T7" fmla="*/ 148 h 189"/>
                <a:gd name="T8" fmla="*/ 73 w 502"/>
                <a:gd name="T9" fmla="*/ 161 h 189"/>
                <a:gd name="T10" fmla="*/ 107 w 502"/>
                <a:gd name="T11" fmla="*/ 171 h 189"/>
                <a:gd name="T12" fmla="*/ 145 w 502"/>
                <a:gd name="T13" fmla="*/ 180 h 189"/>
                <a:gd name="T14" fmla="*/ 185 w 502"/>
                <a:gd name="T15" fmla="*/ 185 h 189"/>
                <a:gd name="T16" fmla="*/ 228 w 502"/>
                <a:gd name="T17" fmla="*/ 188 h 189"/>
                <a:gd name="T18" fmla="*/ 272 w 502"/>
                <a:gd name="T19" fmla="*/ 188 h 189"/>
                <a:gd name="T20" fmla="*/ 315 w 502"/>
                <a:gd name="T21" fmla="*/ 185 h 189"/>
                <a:gd name="T22" fmla="*/ 356 w 502"/>
                <a:gd name="T23" fmla="*/ 179 h 189"/>
                <a:gd name="T24" fmla="*/ 394 w 502"/>
                <a:gd name="T25" fmla="*/ 171 h 189"/>
                <a:gd name="T26" fmla="*/ 427 w 502"/>
                <a:gd name="T27" fmla="*/ 160 h 189"/>
                <a:gd name="T28" fmla="*/ 456 w 502"/>
                <a:gd name="T29" fmla="*/ 148 h 189"/>
                <a:gd name="T30" fmla="*/ 477 w 502"/>
                <a:gd name="T31" fmla="*/ 134 h 189"/>
                <a:gd name="T32" fmla="*/ 492 w 502"/>
                <a:gd name="T33" fmla="*/ 118 h 189"/>
                <a:gd name="T34" fmla="*/ 500 w 502"/>
                <a:gd name="T35" fmla="*/ 102 h 189"/>
                <a:gd name="T36" fmla="*/ 500 w 502"/>
                <a:gd name="T37" fmla="*/ 86 h 189"/>
                <a:gd name="T38" fmla="*/ 492 w 502"/>
                <a:gd name="T39" fmla="*/ 70 h 189"/>
                <a:gd name="T40" fmla="*/ 477 w 502"/>
                <a:gd name="T41" fmla="*/ 54 h 189"/>
                <a:gd name="T42" fmla="*/ 456 w 502"/>
                <a:gd name="T43" fmla="*/ 40 h 189"/>
                <a:gd name="T44" fmla="*/ 427 w 502"/>
                <a:gd name="T45" fmla="*/ 28 h 189"/>
                <a:gd name="T46" fmla="*/ 394 w 502"/>
                <a:gd name="T47" fmla="*/ 17 h 189"/>
                <a:gd name="T48" fmla="*/ 356 w 502"/>
                <a:gd name="T49" fmla="*/ 9 h 189"/>
                <a:gd name="T50" fmla="*/ 315 w 502"/>
                <a:gd name="T51" fmla="*/ 3 h 189"/>
                <a:gd name="T52" fmla="*/ 272 w 502"/>
                <a:gd name="T53" fmla="*/ 1 h 189"/>
                <a:gd name="T54" fmla="*/ 228 w 502"/>
                <a:gd name="T55" fmla="*/ 1 h 189"/>
                <a:gd name="T56" fmla="*/ 185 w 502"/>
                <a:gd name="T57" fmla="*/ 3 h 189"/>
                <a:gd name="T58" fmla="*/ 145 w 502"/>
                <a:gd name="T59" fmla="*/ 9 h 189"/>
                <a:gd name="T60" fmla="*/ 107 w 502"/>
                <a:gd name="T61" fmla="*/ 17 h 189"/>
                <a:gd name="T62" fmla="*/ 73 w 502"/>
                <a:gd name="T63" fmla="*/ 28 h 189"/>
                <a:gd name="T64" fmla="*/ 45 w 502"/>
                <a:gd name="T65" fmla="*/ 40 h 189"/>
                <a:gd name="T66" fmla="*/ 23 w 502"/>
                <a:gd name="T67" fmla="*/ 55 h 189"/>
                <a:gd name="T68" fmla="*/ 8 w 502"/>
                <a:gd name="T69" fmla="*/ 70 h 189"/>
                <a:gd name="T70" fmla="*/ 1 w 502"/>
                <a:gd name="T71" fmla="*/ 8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2" h="189">
                  <a:moveTo>
                    <a:pt x="0" y="94"/>
                  </a:moveTo>
                  <a:lnTo>
                    <a:pt x="1" y="103"/>
                  </a:lnTo>
                  <a:lnTo>
                    <a:pt x="4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3" y="134"/>
                  </a:lnTo>
                  <a:lnTo>
                    <a:pt x="34" y="141"/>
                  </a:lnTo>
                  <a:lnTo>
                    <a:pt x="45" y="148"/>
                  </a:lnTo>
                  <a:lnTo>
                    <a:pt x="58" y="155"/>
                  </a:lnTo>
                  <a:lnTo>
                    <a:pt x="73" y="161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5" y="180"/>
                  </a:lnTo>
                  <a:lnTo>
                    <a:pt x="165" y="183"/>
                  </a:lnTo>
                  <a:lnTo>
                    <a:pt x="185" y="185"/>
                  </a:lnTo>
                  <a:lnTo>
                    <a:pt x="207" y="187"/>
                  </a:lnTo>
                  <a:lnTo>
                    <a:pt x="228" y="188"/>
                  </a:lnTo>
                  <a:lnTo>
                    <a:pt x="251" y="188"/>
                  </a:lnTo>
                  <a:lnTo>
                    <a:pt x="272" y="188"/>
                  </a:lnTo>
                  <a:lnTo>
                    <a:pt x="294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6" y="176"/>
                  </a:lnTo>
                  <a:lnTo>
                    <a:pt x="394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6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6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500" y="102"/>
                  </a:lnTo>
                  <a:lnTo>
                    <a:pt x="501" y="94"/>
                  </a:lnTo>
                  <a:lnTo>
                    <a:pt x="500" y="86"/>
                  </a:lnTo>
                  <a:lnTo>
                    <a:pt x="497" y="78"/>
                  </a:lnTo>
                  <a:lnTo>
                    <a:pt x="492" y="70"/>
                  </a:lnTo>
                  <a:lnTo>
                    <a:pt x="486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6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4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4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8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5" y="6"/>
                  </a:lnTo>
                  <a:lnTo>
                    <a:pt x="145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4"/>
                  </a:lnTo>
                  <a:lnTo>
                    <a:pt x="45" y="40"/>
                  </a:lnTo>
                  <a:lnTo>
                    <a:pt x="34" y="47"/>
                  </a:lnTo>
                  <a:lnTo>
                    <a:pt x="23" y="55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9" name="Freeform 53"/>
            <p:cNvSpPr>
              <a:spLocks/>
            </p:cNvSpPr>
            <p:nvPr/>
          </p:nvSpPr>
          <p:spPr bwMode="auto">
            <a:xfrm>
              <a:off x="4171" y="3688"/>
              <a:ext cx="624" cy="195"/>
            </a:xfrm>
            <a:custGeom>
              <a:avLst/>
              <a:gdLst>
                <a:gd name="T0" fmla="*/ 623 w 624"/>
                <a:gd name="T1" fmla="*/ 194 h 195"/>
                <a:gd name="T2" fmla="*/ 623 w 624"/>
                <a:gd name="T3" fmla="*/ 0 h 195"/>
                <a:gd name="T4" fmla="*/ 0 w 624"/>
                <a:gd name="T5" fmla="*/ 0 h 195"/>
                <a:gd name="T6" fmla="*/ 0 w 624"/>
                <a:gd name="T7" fmla="*/ 194 h 195"/>
                <a:gd name="T8" fmla="*/ 623 w 624"/>
                <a:gd name="T9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195">
                  <a:moveTo>
                    <a:pt x="623" y="194"/>
                  </a:moveTo>
                  <a:lnTo>
                    <a:pt x="623" y="0"/>
                  </a:lnTo>
                  <a:lnTo>
                    <a:pt x="0" y="0"/>
                  </a:lnTo>
                  <a:lnTo>
                    <a:pt x="0" y="194"/>
                  </a:lnTo>
                  <a:lnTo>
                    <a:pt x="623" y="1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3683" y="3988"/>
              <a:ext cx="6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policyid</a:t>
              </a: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4571" y="3998"/>
              <a:ext cx="3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cost</a:t>
              </a: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4168" y="3648"/>
              <a:ext cx="6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Policies</a:t>
              </a:r>
            </a:p>
          </p:txBody>
        </p:sp>
        <p:sp>
          <p:nvSpPr>
            <p:cNvPr id="29753" name="Line 57"/>
            <p:cNvSpPr>
              <a:spLocks noChangeShapeType="1"/>
            </p:cNvSpPr>
            <p:nvPr/>
          </p:nvSpPr>
          <p:spPr bwMode="auto">
            <a:xfrm flipV="1">
              <a:off x="4032" y="3880"/>
              <a:ext cx="271" cy="1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Line 58"/>
            <p:cNvSpPr>
              <a:spLocks noChangeShapeType="1"/>
            </p:cNvSpPr>
            <p:nvPr/>
          </p:nvSpPr>
          <p:spPr bwMode="auto">
            <a:xfrm flipH="1" flipV="1">
              <a:off x="4495" y="3880"/>
              <a:ext cx="257" cy="1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56" name="Line 60"/>
          <p:cNvSpPr>
            <a:spLocks noChangeShapeType="1"/>
          </p:cNvSpPr>
          <p:nvPr/>
        </p:nvSpPr>
        <p:spPr bwMode="auto">
          <a:xfrm>
            <a:off x="7696200" y="2444750"/>
            <a:ext cx="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57" name="Rectangle 61"/>
          <p:cNvSpPr>
            <a:spLocks noChangeArrowheads="1"/>
          </p:cNvSpPr>
          <p:nvPr/>
        </p:nvSpPr>
        <p:spPr bwMode="auto">
          <a:xfrm>
            <a:off x="6069013" y="4868864"/>
            <a:ext cx="1174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Purchaser</a:t>
            </a:r>
          </a:p>
        </p:txBody>
      </p:sp>
      <p:sp>
        <p:nvSpPr>
          <p:cNvPr id="29758" name="Freeform 62"/>
          <p:cNvSpPr>
            <a:spLocks/>
          </p:cNvSpPr>
          <p:nvPr/>
        </p:nvSpPr>
        <p:spPr bwMode="auto">
          <a:xfrm>
            <a:off x="5995988" y="4749801"/>
            <a:ext cx="1293812" cy="600075"/>
          </a:xfrm>
          <a:custGeom>
            <a:avLst/>
            <a:gdLst>
              <a:gd name="T0" fmla="*/ 0 w 815"/>
              <a:gd name="T1" fmla="*/ 188 h 378"/>
              <a:gd name="T2" fmla="*/ 402 w 815"/>
              <a:gd name="T3" fmla="*/ 0 h 378"/>
              <a:gd name="T4" fmla="*/ 814 w 815"/>
              <a:gd name="T5" fmla="*/ 194 h 378"/>
              <a:gd name="T6" fmla="*/ 402 w 815"/>
              <a:gd name="T7" fmla="*/ 377 h 378"/>
              <a:gd name="T8" fmla="*/ 0 w 815"/>
              <a:gd name="T9" fmla="*/ 18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" h="378">
                <a:moveTo>
                  <a:pt x="0" y="188"/>
                </a:moveTo>
                <a:lnTo>
                  <a:pt x="402" y="0"/>
                </a:lnTo>
                <a:lnTo>
                  <a:pt x="814" y="194"/>
                </a:lnTo>
                <a:lnTo>
                  <a:pt x="402" y="377"/>
                </a:lnTo>
                <a:lnTo>
                  <a:pt x="0" y="1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70" name="Group 74"/>
          <p:cNvGrpSpPr>
            <a:grpSpLocks/>
          </p:cNvGrpSpPr>
          <p:nvPr/>
        </p:nvGrpSpPr>
        <p:grpSpPr bwMode="auto">
          <a:xfrm>
            <a:off x="4238626" y="3541714"/>
            <a:ext cx="2257425" cy="1076325"/>
            <a:chOff x="1710" y="2231"/>
            <a:chExt cx="1422" cy="678"/>
          </a:xfrm>
        </p:grpSpPr>
        <p:sp>
          <p:nvSpPr>
            <p:cNvPr id="29759" name="Freeform 63"/>
            <p:cNvSpPr>
              <a:spLocks/>
            </p:cNvSpPr>
            <p:nvPr/>
          </p:nvSpPr>
          <p:spPr bwMode="auto">
            <a:xfrm>
              <a:off x="1710" y="2385"/>
              <a:ext cx="501" cy="189"/>
            </a:xfrm>
            <a:custGeom>
              <a:avLst/>
              <a:gdLst>
                <a:gd name="T0" fmla="*/ 499 w 501"/>
                <a:gd name="T1" fmla="*/ 86 h 189"/>
                <a:gd name="T2" fmla="*/ 492 w 501"/>
                <a:gd name="T3" fmla="*/ 70 h 189"/>
                <a:gd name="T4" fmla="*/ 477 w 501"/>
                <a:gd name="T5" fmla="*/ 54 h 189"/>
                <a:gd name="T6" fmla="*/ 455 w 501"/>
                <a:gd name="T7" fmla="*/ 40 h 189"/>
                <a:gd name="T8" fmla="*/ 427 w 501"/>
                <a:gd name="T9" fmla="*/ 28 h 189"/>
                <a:gd name="T10" fmla="*/ 393 w 501"/>
                <a:gd name="T11" fmla="*/ 17 h 189"/>
                <a:gd name="T12" fmla="*/ 356 w 501"/>
                <a:gd name="T13" fmla="*/ 9 h 189"/>
                <a:gd name="T14" fmla="*/ 315 w 501"/>
                <a:gd name="T15" fmla="*/ 3 h 189"/>
                <a:gd name="T16" fmla="*/ 272 w 501"/>
                <a:gd name="T17" fmla="*/ 1 h 189"/>
                <a:gd name="T18" fmla="*/ 228 w 501"/>
                <a:gd name="T19" fmla="*/ 1 h 189"/>
                <a:gd name="T20" fmla="*/ 185 w 501"/>
                <a:gd name="T21" fmla="*/ 3 h 189"/>
                <a:gd name="T22" fmla="*/ 144 w 501"/>
                <a:gd name="T23" fmla="*/ 9 h 189"/>
                <a:gd name="T24" fmla="*/ 107 w 501"/>
                <a:gd name="T25" fmla="*/ 17 h 189"/>
                <a:gd name="T26" fmla="*/ 73 w 501"/>
                <a:gd name="T27" fmla="*/ 28 h 189"/>
                <a:gd name="T28" fmla="*/ 45 w 501"/>
                <a:gd name="T29" fmla="*/ 40 h 189"/>
                <a:gd name="T30" fmla="*/ 23 w 501"/>
                <a:gd name="T31" fmla="*/ 54 h 189"/>
                <a:gd name="T32" fmla="*/ 8 w 501"/>
                <a:gd name="T33" fmla="*/ 70 h 189"/>
                <a:gd name="T34" fmla="*/ 1 w 501"/>
                <a:gd name="T35" fmla="*/ 86 h 189"/>
                <a:gd name="T36" fmla="*/ 1 w 501"/>
                <a:gd name="T37" fmla="*/ 103 h 189"/>
                <a:gd name="T38" fmla="*/ 8 w 501"/>
                <a:gd name="T39" fmla="*/ 119 h 189"/>
                <a:gd name="T40" fmla="*/ 23 w 501"/>
                <a:gd name="T41" fmla="*/ 134 h 189"/>
                <a:gd name="T42" fmla="*/ 45 w 501"/>
                <a:gd name="T43" fmla="*/ 148 h 189"/>
                <a:gd name="T44" fmla="*/ 73 w 501"/>
                <a:gd name="T45" fmla="*/ 160 h 189"/>
                <a:gd name="T46" fmla="*/ 107 w 501"/>
                <a:gd name="T47" fmla="*/ 171 h 189"/>
                <a:gd name="T48" fmla="*/ 144 w 501"/>
                <a:gd name="T49" fmla="*/ 179 h 189"/>
                <a:gd name="T50" fmla="*/ 185 w 501"/>
                <a:gd name="T51" fmla="*/ 185 h 189"/>
                <a:gd name="T52" fmla="*/ 228 w 501"/>
                <a:gd name="T53" fmla="*/ 188 h 189"/>
                <a:gd name="T54" fmla="*/ 272 w 501"/>
                <a:gd name="T55" fmla="*/ 188 h 189"/>
                <a:gd name="T56" fmla="*/ 315 w 501"/>
                <a:gd name="T57" fmla="*/ 185 h 189"/>
                <a:gd name="T58" fmla="*/ 356 w 501"/>
                <a:gd name="T59" fmla="*/ 179 h 189"/>
                <a:gd name="T60" fmla="*/ 393 w 501"/>
                <a:gd name="T61" fmla="*/ 171 h 189"/>
                <a:gd name="T62" fmla="*/ 427 w 501"/>
                <a:gd name="T63" fmla="*/ 160 h 189"/>
                <a:gd name="T64" fmla="*/ 455 w 501"/>
                <a:gd name="T65" fmla="*/ 148 h 189"/>
                <a:gd name="T66" fmla="*/ 477 w 501"/>
                <a:gd name="T67" fmla="*/ 134 h 189"/>
                <a:gd name="T68" fmla="*/ 492 w 501"/>
                <a:gd name="T69" fmla="*/ 119 h 189"/>
                <a:gd name="T70" fmla="*/ 499 w 501"/>
                <a:gd name="T71" fmla="*/ 10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1" h="189">
                  <a:moveTo>
                    <a:pt x="500" y="94"/>
                  </a:moveTo>
                  <a:lnTo>
                    <a:pt x="499" y="86"/>
                  </a:lnTo>
                  <a:lnTo>
                    <a:pt x="496" y="78"/>
                  </a:lnTo>
                  <a:lnTo>
                    <a:pt x="492" y="70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3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3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8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4" y="6"/>
                  </a:lnTo>
                  <a:lnTo>
                    <a:pt x="144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4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3" y="54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3" y="78"/>
                  </a:lnTo>
                  <a:lnTo>
                    <a:pt x="1" y="86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3" y="134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8" y="154"/>
                  </a:lnTo>
                  <a:lnTo>
                    <a:pt x="73" y="160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4" y="179"/>
                  </a:lnTo>
                  <a:lnTo>
                    <a:pt x="164" y="183"/>
                  </a:lnTo>
                  <a:lnTo>
                    <a:pt x="185" y="185"/>
                  </a:lnTo>
                  <a:lnTo>
                    <a:pt x="207" y="187"/>
                  </a:lnTo>
                  <a:lnTo>
                    <a:pt x="228" y="188"/>
                  </a:lnTo>
                  <a:lnTo>
                    <a:pt x="250" y="188"/>
                  </a:lnTo>
                  <a:lnTo>
                    <a:pt x="272" y="188"/>
                  </a:lnTo>
                  <a:lnTo>
                    <a:pt x="293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5" y="176"/>
                  </a:lnTo>
                  <a:lnTo>
                    <a:pt x="393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5" y="127"/>
                  </a:lnTo>
                  <a:lnTo>
                    <a:pt x="492" y="119"/>
                  </a:lnTo>
                  <a:lnTo>
                    <a:pt x="496" y="110"/>
                  </a:lnTo>
                  <a:lnTo>
                    <a:pt x="499" y="103"/>
                  </a:lnTo>
                  <a:lnTo>
                    <a:pt x="50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0" name="Freeform 64"/>
            <p:cNvSpPr>
              <a:spLocks/>
            </p:cNvSpPr>
            <p:nvPr/>
          </p:nvSpPr>
          <p:spPr bwMode="auto">
            <a:xfrm>
              <a:off x="2630" y="2385"/>
              <a:ext cx="502" cy="189"/>
            </a:xfrm>
            <a:custGeom>
              <a:avLst/>
              <a:gdLst>
                <a:gd name="T0" fmla="*/ 1 w 502"/>
                <a:gd name="T1" fmla="*/ 103 h 189"/>
                <a:gd name="T2" fmla="*/ 8 w 502"/>
                <a:gd name="T3" fmla="*/ 119 h 189"/>
                <a:gd name="T4" fmla="*/ 24 w 502"/>
                <a:gd name="T5" fmla="*/ 134 h 189"/>
                <a:gd name="T6" fmla="*/ 45 w 502"/>
                <a:gd name="T7" fmla="*/ 148 h 189"/>
                <a:gd name="T8" fmla="*/ 73 w 502"/>
                <a:gd name="T9" fmla="*/ 161 h 189"/>
                <a:gd name="T10" fmla="*/ 107 w 502"/>
                <a:gd name="T11" fmla="*/ 171 h 189"/>
                <a:gd name="T12" fmla="*/ 144 w 502"/>
                <a:gd name="T13" fmla="*/ 179 h 189"/>
                <a:gd name="T14" fmla="*/ 186 w 502"/>
                <a:gd name="T15" fmla="*/ 185 h 189"/>
                <a:gd name="T16" fmla="*/ 229 w 502"/>
                <a:gd name="T17" fmla="*/ 188 h 189"/>
                <a:gd name="T18" fmla="*/ 272 w 502"/>
                <a:gd name="T19" fmla="*/ 188 h 189"/>
                <a:gd name="T20" fmla="*/ 315 w 502"/>
                <a:gd name="T21" fmla="*/ 185 h 189"/>
                <a:gd name="T22" fmla="*/ 356 w 502"/>
                <a:gd name="T23" fmla="*/ 179 h 189"/>
                <a:gd name="T24" fmla="*/ 394 w 502"/>
                <a:gd name="T25" fmla="*/ 171 h 189"/>
                <a:gd name="T26" fmla="*/ 427 w 502"/>
                <a:gd name="T27" fmla="*/ 160 h 189"/>
                <a:gd name="T28" fmla="*/ 455 w 502"/>
                <a:gd name="T29" fmla="*/ 148 h 189"/>
                <a:gd name="T30" fmla="*/ 477 w 502"/>
                <a:gd name="T31" fmla="*/ 134 h 189"/>
                <a:gd name="T32" fmla="*/ 492 w 502"/>
                <a:gd name="T33" fmla="*/ 118 h 189"/>
                <a:gd name="T34" fmla="*/ 500 w 502"/>
                <a:gd name="T35" fmla="*/ 102 h 189"/>
                <a:gd name="T36" fmla="*/ 500 w 502"/>
                <a:gd name="T37" fmla="*/ 86 h 189"/>
                <a:gd name="T38" fmla="*/ 492 w 502"/>
                <a:gd name="T39" fmla="*/ 70 h 189"/>
                <a:gd name="T40" fmla="*/ 477 w 502"/>
                <a:gd name="T41" fmla="*/ 54 h 189"/>
                <a:gd name="T42" fmla="*/ 455 w 502"/>
                <a:gd name="T43" fmla="*/ 40 h 189"/>
                <a:gd name="T44" fmla="*/ 427 w 502"/>
                <a:gd name="T45" fmla="*/ 28 h 189"/>
                <a:gd name="T46" fmla="*/ 394 w 502"/>
                <a:gd name="T47" fmla="*/ 17 h 189"/>
                <a:gd name="T48" fmla="*/ 356 w 502"/>
                <a:gd name="T49" fmla="*/ 9 h 189"/>
                <a:gd name="T50" fmla="*/ 315 w 502"/>
                <a:gd name="T51" fmla="*/ 3 h 189"/>
                <a:gd name="T52" fmla="*/ 272 w 502"/>
                <a:gd name="T53" fmla="*/ 1 h 189"/>
                <a:gd name="T54" fmla="*/ 229 w 502"/>
                <a:gd name="T55" fmla="*/ 1 h 189"/>
                <a:gd name="T56" fmla="*/ 185 w 502"/>
                <a:gd name="T57" fmla="*/ 3 h 189"/>
                <a:gd name="T58" fmla="*/ 144 w 502"/>
                <a:gd name="T59" fmla="*/ 9 h 189"/>
                <a:gd name="T60" fmla="*/ 107 w 502"/>
                <a:gd name="T61" fmla="*/ 17 h 189"/>
                <a:gd name="T62" fmla="*/ 73 w 502"/>
                <a:gd name="T63" fmla="*/ 28 h 189"/>
                <a:gd name="T64" fmla="*/ 45 w 502"/>
                <a:gd name="T65" fmla="*/ 40 h 189"/>
                <a:gd name="T66" fmla="*/ 24 w 502"/>
                <a:gd name="T67" fmla="*/ 55 h 189"/>
                <a:gd name="T68" fmla="*/ 8 w 502"/>
                <a:gd name="T69" fmla="*/ 70 h 189"/>
                <a:gd name="T70" fmla="*/ 1 w 502"/>
                <a:gd name="T71" fmla="*/ 8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2" h="189">
                  <a:moveTo>
                    <a:pt x="0" y="94"/>
                  </a:moveTo>
                  <a:lnTo>
                    <a:pt x="1" y="103"/>
                  </a:lnTo>
                  <a:lnTo>
                    <a:pt x="4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4" y="134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9" y="155"/>
                  </a:lnTo>
                  <a:lnTo>
                    <a:pt x="73" y="161"/>
                  </a:lnTo>
                  <a:lnTo>
                    <a:pt x="90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4" y="179"/>
                  </a:lnTo>
                  <a:lnTo>
                    <a:pt x="165" y="183"/>
                  </a:lnTo>
                  <a:lnTo>
                    <a:pt x="186" y="185"/>
                  </a:lnTo>
                  <a:lnTo>
                    <a:pt x="207" y="187"/>
                  </a:lnTo>
                  <a:lnTo>
                    <a:pt x="229" y="188"/>
                  </a:lnTo>
                  <a:lnTo>
                    <a:pt x="250" y="188"/>
                  </a:lnTo>
                  <a:lnTo>
                    <a:pt x="272" y="188"/>
                  </a:lnTo>
                  <a:lnTo>
                    <a:pt x="294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5" y="176"/>
                  </a:lnTo>
                  <a:lnTo>
                    <a:pt x="394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5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500" y="102"/>
                  </a:lnTo>
                  <a:lnTo>
                    <a:pt x="501" y="94"/>
                  </a:lnTo>
                  <a:lnTo>
                    <a:pt x="500" y="86"/>
                  </a:lnTo>
                  <a:lnTo>
                    <a:pt x="497" y="78"/>
                  </a:lnTo>
                  <a:lnTo>
                    <a:pt x="492" y="70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4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4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9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5" y="6"/>
                  </a:lnTo>
                  <a:lnTo>
                    <a:pt x="144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9" y="34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4" y="55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1" name="Freeform 65"/>
            <p:cNvSpPr>
              <a:spLocks/>
            </p:cNvSpPr>
            <p:nvPr/>
          </p:nvSpPr>
          <p:spPr bwMode="auto">
            <a:xfrm>
              <a:off x="2160" y="2247"/>
              <a:ext cx="502" cy="189"/>
            </a:xfrm>
            <a:custGeom>
              <a:avLst/>
              <a:gdLst>
                <a:gd name="T0" fmla="*/ 500 w 502"/>
                <a:gd name="T1" fmla="*/ 86 h 189"/>
                <a:gd name="T2" fmla="*/ 493 w 502"/>
                <a:gd name="T3" fmla="*/ 70 h 189"/>
                <a:gd name="T4" fmla="*/ 478 w 502"/>
                <a:gd name="T5" fmla="*/ 54 h 189"/>
                <a:gd name="T6" fmla="*/ 456 w 502"/>
                <a:gd name="T7" fmla="*/ 40 h 189"/>
                <a:gd name="T8" fmla="*/ 428 w 502"/>
                <a:gd name="T9" fmla="*/ 28 h 189"/>
                <a:gd name="T10" fmla="*/ 394 w 502"/>
                <a:gd name="T11" fmla="*/ 17 h 189"/>
                <a:gd name="T12" fmla="*/ 356 w 502"/>
                <a:gd name="T13" fmla="*/ 9 h 189"/>
                <a:gd name="T14" fmla="*/ 316 w 502"/>
                <a:gd name="T15" fmla="*/ 4 h 189"/>
                <a:gd name="T16" fmla="*/ 273 w 502"/>
                <a:gd name="T17" fmla="*/ 1 h 189"/>
                <a:gd name="T18" fmla="*/ 229 w 502"/>
                <a:gd name="T19" fmla="*/ 1 h 189"/>
                <a:gd name="T20" fmla="*/ 186 w 502"/>
                <a:gd name="T21" fmla="*/ 4 h 189"/>
                <a:gd name="T22" fmla="*/ 145 w 502"/>
                <a:gd name="T23" fmla="*/ 9 h 189"/>
                <a:gd name="T24" fmla="*/ 107 w 502"/>
                <a:gd name="T25" fmla="*/ 17 h 189"/>
                <a:gd name="T26" fmla="*/ 74 w 502"/>
                <a:gd name="T27" fmla="*/ 28 h 189"/>
                <a:gd name="T28" fmla="*/ 45 w 502"/>
                <a:gd name="T29" fmla="*/ 40 h 189"/>
                <a:gd name="T30" fmla="*/ 24 w 502"/>
                <a:gd name="T31" fmla="*/ 54 h 189"/>
                <a:gd name="T32" fmla="*/ 9 w 502"/>
                <a:gd name="T33" fmla="*/ 70 h 189"/>
                <a:gd name="T34" fmla="*/ 1 w 502"/>
                <a:gd name="T35" fmla="*/ 86 h 189"/>
                <a:gd name="T36" fmla="*/ 1 w 502"/>
                <a:gd name="T37" fmla="*/ 102 h 189"/>
                <a:gd name="T38" fmla="*/ 9 w 502"/>
                <a:gd name="T39" fmla="*/ 118 h 189"/>
                <a:gd name="T40" fmla="*/ 24 w 502"/>
                <a:gd name="T41" fmla="*/ 134 h 189"/>
                <a:gd name="T42" fmla="*/ 45 w 502"/>
                <a:gd name="T43" fmla="*/ 148 h 189"/>
                <a:gd name="T44" fmla="*/ 74 w 502"/>
                <a:gd name="T45" fmla="*/ 161 h 189"/>
                <a:gd name="T46" fmla="*/ 107 w 502"/>
                <a:gd name="T47" fmla="*/ 171 h 189"/>
                <a:gd name="T48" fmla="*/ 145 w 502"/>
                <a:gd name="T49" fmla="*/ 179 h 189"/>
                <a:gd name="T50" fmla="*/ 186 w 502"/>
                <a:gd name="T51" fmla="*/ 185 h 189"/>
                <a:gd name="T52" fmla="*/ 229 w 502"/>
                <a:gd name="T53" fmla="*/ 188 h 189"/>
                <a:gd name="T54" fmla="*/ 273 w 502"/>
                <a:gd name="T55" fmla="*/ 188 h 189"/>
                <a:gd name="T56" fmla="*/ 316 w 502"/>
                <a:gd name="T57" fmla="*/ 185 h 189"/>
                <a:gd name="T58" fmla="*/ 356 w 502"/>
                <a:gd name="T59" fmla="*/ 179 h 189"/>
                <a:gd name="T60" fmla="*/ 394 w 502"/>
                <a:gd name="T61" fmla="*/ 171 h 189"/>
                <a:gd name="T62" fmla="*/ 428 w 502"/>
                <a:gd name="T63" fmla="*/ 161 h 189"/>
                <a:gd name="T64" fmla="*/ 456 w 502"/>
                <a:gd name="T65" fmla="*/ 148 h 189"/>
                <a:gd name="T66" fmla="*/ 478 w 502"/>
                <a:gd name="T67" fmla="*/ 134 h 189"/>
                <a:gd name="T68" fmla="*/ 493 w 502"/>
                <a:gd name="T69" fmla="*/ 118 h 189"/>
                <a:gd name="T70" fmla="*/ 500 w 502"/>
                <a:gd name="T71" fmla="*/ 10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2" h="189">
                  <a:moveTo>
                    <a:pt x="501" y="94"/>
                  </a:moveTo>
                  <a:lnTo>
                    <a:pt x="500" y="86"/>
                  </a:lnTo>
                  <a:lnTo>
                    <a:pt x="497" y="78"/>
                  </a:lnTo>
                  <a:lnTo>
                    <a:pt x="493" y="70"/>
                  </a:lnTo>
                  <a:lnTo>
                    <a:pt x="486" y="62"/>
                  </a:lnTo>
                  <a:lnTo>
                    <a:pt x="478" y="54"/>
                  </a:lnTo>
                  <a:lnTo>
                    <a:pt x="467" y="47"/>
                  </a:lnTo>
                  <a:lnTo>
                    <a:pt x="456" y="40"/>
                  </a:lnTo>
                  <a:lnTo>
                    <a:pt x="443" y="34"/>
                  </a:lnTo>
                  <a:lnTo>
                    <a:pt x="428" y="28"/>
                  </a:lnTo>
                  <a:lnTo>
                    <a:pt x="412" y="22"/>
                  </a:lnTo>
                  <a:lnTo>
                    <a:pt x="394" y="17"/>
                  </a:lnTo>
                  <a:lnTo>
                    <a:pt x="376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6" y="4"/>
                  </a:lnTo>
                  <a:lnTo>
                    <a:pt x="294" y="2"/>
                  </a:lnTo>
                  <a:lnTo>
                    <a:pt x="273" y="1"/>
                  </a:lnTo>
                  <a:lnTo>
                    <a:pt x="251" y="0"/>
                  </a:lnTo>
                  <a:lnTo>
                    <a:pt x="229" y="1"/>
                  </a:lnTo>
                  <a:lnTo>
                    <a:pt x="207" y="2"/>
                  </a:lnTo>
                  <a:lnTo>
                    <a:pt x="186" y="4"/>
                  </a:lnTo>
                  <a:lnTo>
                    <a:pt x="165" y="6"/>
                  </a:lnTo>
                  <a:lnTo>
                    <a:pt x="145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90" y="22"/>
                  </a:lnTo>
                  <a:lnTo>
                    <a:pt x="74" y="28"/>
                  </a:lnTo>
                  <a:lnTo>
                    <a:pt x="59" y="34"/>
                  </a:lnTo>
                  <a:lnTo>
                    <a:pt x="45" y="40"/>
                  </a:lnTo>
                  <a:lnTo>
                    <a:pt x="34" y="47"/>
                  </a:lnTo>
                  <a:lnTo>
                    <a:pt x="24" y="54"/>
                  </a:lnTo>
                  <a:lnTo>
                    <a:pt x="15" y="62"/>
                  </a:lnTo>
                  <a:lnTo>
                    <a:pt x="9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  <a:lnTo>
                    <a:pt x="1" y="102"/>
                  </a:lnTo>
                  <a:lnTo>
                    <a:pt x="4" y="111"/>
                  </a:lnTo>
                  <a:lnTo>
                    <a:pt x="9" y="118"/>
                  </a:lnTo>
                  <a:lnTo>
                    <a:pt x="15" y="126"/>
                  </a:lnTo>
                  <a:lnTo>
                    <a:pt x="24" y="134"/>
                  </a:lnTo>
                  <a:lnTo>
                    <a:pt x="34" y="141"/>
                  </a:lnTo>
                  <a:lnTo>
                    <a:pt x="45" y="148"/>
                  </a:lnTo>
                  <a:lnTo>
                    <a:pt x="59" y="155"/>
                  </a:lnTo>
                  <a:lnTo>
                    <a:pt x="74" y="161"/>
                  </a:lnTo>
                  <a:lnTo>
                    <a:pt x="90" y="166"/>
                  </a:lnTo>
                  <a:lnTo>
                    <a:pt x="107" y="171"/>
                  </a:lnTo>
                  <a:lnTo>
                    <a:pt x="125" y="175"/>
                  </a:lnTo>
                  <a:lnTo>
                    <a:pt x="145" y="179"/>
                  </a:lnTo>
                  <a:lnTo>
                    <a:pt x="165" y="182"/>
                  </a:lnTo>
                  <a:lnTo>
                    <a:pt x="186" y="185"/>
                  </a:lnTo>
                  <a:lnTo>
                    <a:pt x="207" y="187"/>
                  </a:lnTo>
                  <a:lnTo>
                    <a:pt x="229" y="188"/>
                  </a:lnTo>
                  <a:lnTo>
                    <a:pt x="251" y="188"/>
                  </a:lnTo>
                  <a:lnTo>
                    <a:pt x="273" y="188"/>
                  </a:lnTo>
                  <a:lnTo>
                    <a:pt x="294" y="187"/>
                  </a:lnTo>
                  <a:lnTo>
                    <a:pt x="316" y="185"/>
                  </a:lnTo>
                  <a:lnTo>
                    <a:pt x="336" y="182"/>
                  </a:lnTo>
                  <a:lnTo>
                    <a:pt x="356" y="179"/>
                  </a:lnTo>
                  <a:lnTo>
                    <a:pt x="376" y="175"/>
                  </a:lnTo>
                  <a:lnTo>
                    <a:pt x="394" y="171"/>
                  </a:lnTo>
                  <a:lnTo>
                    <a:pt x="412" y="166"/>
                  </a:lnTo>
                  <a:lnTo>
                    <a:pt x="428" y="161"/>
                  </a:lnTo>
                  <a:lnTo>
                    <a:pt x="443" y="155"/>
                  </a:lnTo>
                  <a:lnTo>
                    <a:pt x="456" y="148"/>
                  </a:lnTo>
                  <a:lnTo>
                    <a:pt x="467" y="141"/>
                  </a:lnTo>
                  <a:lnTo>
                    <a:pt x="478" y="134"/>
                  </a:lnTo>
                  <a:lnTo>
                    <a:pt x="486" y="126"/>
                  </a:lnTo>
                  <a:lnTo>
                    <a:pt x="493" y="118"/>
                  </a:lnTo>
                  <a:lnTo>
                    <a:pt x="497" y="111"/>
                  </a:lnTo>
                  <a:lnTo>
                    <a:pt x="500" y="102"/>
                  </a:lnTo>
                  <a:lnTo>
                    <a:pt x="501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2213" y="2231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2067" y="2699"/>
              <a:ext cx="8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1837" y="2354"/>
              <a:ext cx="3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ssn</a:t>
              </a: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782" y="2359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lot</a:t>
              </a:r>
            </a:p>
          </p:txBody>
        </p:sp>
        <p:sp>
          <p:nvSpPr>
            <p:cNvPr id="29766" name="Freeform 70"/>
            <p:cNvSpPr>
              <a:spLocks/>
            </p:cNvSpPr>
            <p:nvPr/>
          </p:nvSpPr>
          <p:spPr bwMode="auto">
            <a:xfrm>
              <a:off x="2063" y="2692"/>
              <a:ext cx="751" cy="170"/>
            </a:xfrm>
            <a:custGeom>
              <a:avLst/>
              <a:gdLst>
                <a:gd name="T0" fmla="*/ 750 w 751"/>
                <a:gd name="T1" fmla="*/ 169 h 170"/>
                <a:gd name="T2" fmla="*/ 750 w 751"/>
                <a:gd name="T3" fmla="*/ 0 h 170"/>
                <a:gd name="T4" fmla="*/ 0 w 751"/>
                <a:gd name="T5" fmla="*/ 0 h 170"/>
                <a:gd name="T6" fmla="*/ 0 w 751"/>
                <a:gd name="T7" fmla="*/ 169 h 170"/>
                <a:gd name="T8" fmla="*/ 750 w 751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170">
                  <a:moveTo>
                    <a:pt x="750" y="169"/>
                  </a:moveTo>
                  <a:lnTo>
                    <a:pt x="750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750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7" name="Line 71"/>
            <p:cNvSpPr>
              <a:spLocks noChangeShapeType="1"/>
            </p:cNvSpPr>
            <p:nvPr/>
          </p:nvSpPr>
          <p:spPr bwMode="auto">
            <a:xfrm>
              <a:off x="1962" y="2577"/>
              <a:ext cx="338" cy="10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8" name="Line 72"/>
            <p:cNvSpPr>
              <a:spLocks noChangeShapeType="1"/>
            </p:cNvSpPr>
            <p:nvPr/>
          </p:nvSpPr>
          <p:spPr bwMode="auto">
            <a:xfrm>
              <a:off x="2423" y="2442"/>
              <a:ext cx="31" cy="24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9" name="Line 73"/>
            <p:cNvSpPr>
              <a:spLocks noChangeShapeType="1"/>
            </p:cNvSpPr>
            <p:nvPr/>
          </p:nvSpPr>
          <p:spPr bwMode="auto">
            <a:xfrm flipV="1">
              <a:off x="2548" y="2540"/>
              <a:ext cx="184" cy="1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71" name="Line 75"/>
          <p:cNvSpPr>
            <a:spLocks noChangeShapeType="1"/>
          </p:cNvSpPr>
          <p:nvPr/>
        </p:nvSpPr>
        <p:spPr bwMode="auto">
          <a:xfrm flipH="1" flipV="1">
            <a:off x="6934200" y="5181600"/>
            <a:ext cx="1193800" cy="660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72" name="Line 76"/>
          <p:cNvSpPr>
            <a:spLocks noChangeShapeType="1"/>
          </p:cNvSpPr>
          <p:nvPr/>
        </p:nvSpPr>
        <p:spPr bwMode="auto">
          <a:xfrm flipH="1">
            <a:off x="9067800" y="4445000"/>
            <a:ext cx="711200" cy="4318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73" name="Line 77"/>
          <p:cNvSpPr>
            <a:spLocks noChangeShapeType="1"/>
          </p:cNvSpPr>
          <p:nvPr/>
        </p:nvSpPr>
        <p:spPr bwMode="auto">
          <a:xfrm flipV="1">
            <a:off x="8610600" y="5486400"/>
            <a:ext cx="4572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74" name="Line 78"/>
          <p:cNvSpPr>
            <a:spLocks noChangeShapeType="1"/>
          </p:cNvSpPr>
          <p:nvPr/>
        </p:nvSpPr>
        <p:spPr bwMode="auto">
          <a:xfrm>
            <a:off x="5492750" y="4578350"/>
            <a:ext cx="8255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75" name="Line 79"/>
          <p:cNvSpPr>
            <a:spLocks noChangeShapeType="1"/>
          </p:cNvSpPr>
          <p:nvPr/>
        </p:nvSpPr>
        <p:spPr bwMode="auto">
          <a:xfrm flipH="1">
            <a:off x="6470650" y="2133600"/>
            <a:ext cx="698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76" name="Rectangle 80"/>
          <p:cNvSpPr>
            <a:spLocks noChangeArrowheads="1"/>
          </p:cNvSpPr>
          <p:nvPr/>
        </p:nvSpPr>
        <p:spPr bwMode="auto">
          <a:xfrm>
            <a:off x="4779964" y="2417764"/>
            <a:ext cx="131766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CF0E30"/>
                </a:solidFill>
                <a:latin typeface="Book Antiqua" panose="02040602050305030304" pitchFamily="18" charset="0"/>
              </a:rPr>
              <a:t>Bad design</a:t>
            </a:r>
          </a:p>
        </p:txBody>
      </p:sp>
      <p:sp>
        <p:nvSpPr>
          <p:cNvPr id="29777" name="Rectangle 81"/>
          <p:cNvSpPr>
            <a:spLocks noChangeArrowheads="1"/>
          </p:cNvSpPr>
          <p:nvPr/>
        </p:nvSpPr>
        <p:spPr bwMode="auto">
          <a:xfrm>
            <a:off x="5715001" y="5638801"/>
            <a:ext cx="152445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CF0E30"/>
                </a:solidFill>
                <a:latin typeface="Book Antiqua" panose="02040602050305030304" pitchFamily="18" charset="0"/>
              </a:rPr>
              <a:t>Better design</a:t>
            </a:r>
          </a:p>
        </p:txBody>
      </p:sp>
    </p:spTree>
    <p:extLst>
      <p:ext uri="{BB962C8B-B14F-4D97-AF65-F5344CB8AC3E}">
        <p14:creationId xmlns:p14="http://schemas.microsoft.com/office/powerpoint/2010/main" val="3110188682"/>
      </p:ext>
    </p:extLst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2362200" y="419100"/>
            <a:ext cx="8077200" cy="1104900"/>
          </a:xfrm>
          <a:noFill/>
          <a:ln/>
        </p:spPr>
        <p:txBody>
          <a:bodyPr/>
          <a:lstStyle/>
          <a:p>
            <a:r>
              <a:rPr lang="en-US" altLang="en-US" sz="3600"/>
              <a:t>Binary vs. Ternary Relationships (Contd.)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0"/>
            <a:ext cx="8458200" cy="4800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Previous example illustrated a case when two binary relationships were better than one ternary relationship.</a:t>
            </a:r>
          </a:p>
          <a:p>
            <a:pPr>
              <a:lnSpc>
                <a:spcPct val="90000"/>
              </a:lnSpc>
            </a:pPr>
            <a:r>
              <a:rPr lang="en-US" altLang="en-US"/>
              <a:t>An example in the other direction:  a ternary relation </a:t>
            </a:r>
            <a:r>
              <a:rPr lang="en-US" altLang="en-US">
                <a:solidFill>
                  <a:schemeClr val="accent2"/>
                </a:solidFill>
              </a:rPr>
              <a:t>Contracts </a:t>
            </a:r>
            <a:r>
              <a:rPr lang="en-US" altLang="en-US"/>
              <a:t>relates entity sets </a:t>
            </a:r>
            <a:r>
              <a:rPr lang="en-US" altLang="en-US">
                <a:solidFill>
                  <a:schemeClr val="accent2"/>
                </a:solidFill>
              </a:rPr>
              <a:t>Parts, Departments </a:t>
            </a:r>
            <a:r>
              <a:rPr lang="en-US" altLang="en-US"/>
              <a:t>and</a:t>
            </a:r>
            <a:r>
              <a:rPr lang="en-US" altLang="en-US">
                <a:solidFill>
                  <a:schemeClr val="accent2"/>
                </a:solidFill>
              </a:rPr>
              <a:t> Suppliers</a:t>
            </a:r>
            <a:r>
              <a:rPr lang="en-US" altLang="en-US"/>
              <a:t>, and has descriptive attribute </a:t>
            </a:r>
            <a:r>
              <a:rPr lang="en-US" altLang="en-US" i="1"/>
              <a:t>qty</a:t>
            </a:r>
            <a:r>
              <a:rPr lang="en-US" altLang="en-US"/>
              <a:t>.  No combination of binary relationships is an adequate substitute: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/>
              <a:t>S “can-supply” P,  D “needs” P,  and D  “deals-with” S does not imply that D has agreed to buy P from S.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/>
              <a:t>How do we record </a:t>
            </a:r>
            <a:r>
              <a:rPr lang="en-US" altLang="en-US" i="1"/>
              <a:t>qty</a:t>
            </a:r>
            <a:r>
              <a:rPr lang="en-US" alt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851087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Summary of Conceptual Design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00200" y="1524000"/>
            <a:ext cx="8991600" cy="5181600"/>
          </a:xfrm>
          <a:noFill/>
          <a:ln/>
        </p:spPr>
        <p:txBody>
          <a:bodyPr/>
          <a:lstStyle/>
          <a:p>
            <a:r>
              <a:rPr lang="en-US" altLang="en-US" i="1"/>
              <a:t>Conceptual design </a:t>
            </a:r>
            <a:r>
              <a:rPr lang="en-US" altLang="en-US"/>
              <a:t>follows </a:t>
            </a:r>
            <a:r>
              <a:rPr lang="en-US" altLang="en-US" i="1"/>
              <a:t>requirements analysis</a:t>
            </a:r>
            <a:r>
              <a:rPr lang="en-US" altLang="en-US"/>
              <a:t>, </a:t>
            </a:r>
          </a:p>
          <a:p>
            <a:pPr lvl="1">
              <a:buSzPct val="75000"/>
            </a:pPr>
            <a:r>
              <a:rPr lang="en-US" altLang="en-US"/>
              <a:t>Yields a high-level description of data to be stored </a:t>
            </a:r>
          </a:p>
          <a:p>
            <a:r>
              <a:rPr lang="en-US" altLang="en-US"/>
              <a:t>ER model popular for conceptual design</a:t>
            </a:r>
          </a:p>
          <a:p>
            <a:pPr lvl="1">
              <a:buSzPct val="75000"/>
            </a:pPr>
            <a:r>
              <a:rPr lang="en-US" altLang="en-US"/>
              <a:t>Constructs are expressive, close to the way people think about their applications.</a:t>
            </a:r>
          </a:p>
          <a:p>
            <a:r>
              <a:rPr lang="en-US" altLang="en-US"/>
              <a:t>Basic constructs: </a:t>
            </a:r>
            <a:r>
              <a:rPr lang="en-US" altLang="en-US" i="1"/>
              <a:t>entities</a:t>
            </a:r>
            <a:r>
              <a:rPr lang="en-US" altLang="en-US"/>
              <a:t>, </a:t>
            </a:r>
            <a:r>
              <a:rPr lang="en-US" altLang="en-US" i="1"/>
              <a:t>relationships</a:t>
            </a:r>
            <a:r>
              <a:rPr lang="en-US" altLang="en-US"/>
              <a:t>, and </a:t>
            </a:r>
            <a:r>
              <a:rPr lang="en-US" altLang="en-US" i="1"/>
              <a:t>attributes</a:t>
            </a:r>
            <a:r>
              <a:rPr lang="en-US" altLang="en-US"/>
              <a:t> (of entities and relationships).</a:t>
            </a:r>
          </a:p>
          <a:p>
            <a:r>
              <a:rPr lang="en-US" altLang="en-US"/>
              <a:t>Some additional constructs: </a:t>
            </a:r>
            <a:r>
              <a:rPr lang="en-US" altLang="en-US" i="1"/>
              <a:t>weak entities</a:t>
            </a:r>
            <a:r>
              <a:rPr lang="en-US" altLang="en-US"/>
              <a:t>, </a:t>
            </a:r>
            <a:r>
              <a:rPr lang="en-US" altLang="en-US" i="1"/>
              <a:t>ISA hierarchies</a:t>
            </a:r>
            <a:r>
              <a:rPr lang="en-US" altLang="en-US"/>
              <a:t>, and </a:t>
            </a:r>
            <a:r>
              <a:rPr lang="en-US" altLang="en-US" i="1"/>
              <a:t>aggregation</a:t>
            </a:r>
            <a:r>
              <a:rPr lang="en-US" altLang="en-US"/>
              <a:t>.</a:t>
            </a:r>
          </a:p>
          <a:p>
            <a:r>
              <a:rPr lang="en-US" altLang="en-US"/>
              <a:t>Note: There are many variations on ER model.</a:t>
            </a:r>
          </a:p>
        </p:txBody>
      </p:sp>
    </p:spTree>
    <p:extLst>
      <p:ext uri="{BB962C8B-B14F-4D97-AF65-F5344CB8AC3E}">
        <p14:creationId xmlns:p14="http://schemas.microsoft.com/office/powerpoint/2010/main" val="1138948874"/>
      </p:ext>
    </p:extLst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Summary of ER (Contd.)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0" y="1676400"/>
            <a:ext cx="9067800" cy="4800600"/>
          </a:xfrm>
          <a:noFill/>
          <a:ln/>
        </p:spPr>
        <p:txBody>
          <a:bodyPr/>
          <a:lstStyle/>
          <a:p>
            <a:r>
              <a:rPr lang="en-US" altLang="en-US"/>
              <a:t>Several kinds of integrity constraints can be expressed in the ER model:  </a:t>
            </a:r>
            <a:r>
              <a:rPr lang="en-US" altLang="en-US" i="1"/>
              <a:t>key constraints</a:t>
            </a:r>
            <a:r>
              <a:rPr lang="en-US" altLang="en-US"/>
              <a:t>, </a:t>
            </a:r>
            <a:r>
              <a:rPr lang="en-US" altLang="en-US" i="1"/>
              <a:t>participation</a:t>
            </a:r>
            <a:r>
              <a:rPr lang="en-US" altLang="en-US"/>
              <a:t> </a:t>
            </a:r>
            <a:r>
              <a:rPr lang="en-US" altLang="en-US" i="1"/>
              <a:t>constraints</a:t>
            </a:r>
            <a:r>
              <a:rPr lang="en-US" altLang="en-US"/>
              <a:t>, and </a:t>
            </a:r>
            <a:r>
              <a:rPr lang="en-US" altLang="en-US" i="1"/>
              <a:t>overlap/covering constraints</a:t>
            </a:r>
            <a:r>
              <a:rPr lang="en-US" altLang="en-US"/>
              <a:t> for ISA hierarchies.  Some </a:t>
            </a:r>
            <a:r>
              <a:rPr lang="en-US" altLang="en-US" i="1"/>
              <a:t>foreign key constraints </a:t>
            </a:r>
            <a:r>
              <a:rPr lang="en-US" altLang="en-US"/>
              <a:t>are also implicit in the definition of a relationship set.</a:t>
            </a:r>
          </a:p>
          <a:p>
            <a:pPr lvl="1">
              <a:buSzPct val="75000"/>
            </a:pPr>
            <a:r>
              <a:rPr lang="en-US" altLang="en-US"/>
              <a:t>Some constraints (notably, </a:t>
            </a:r>
            <a:r>
              <a:rPr lang="en-US" altLang="en-US" i="1"/>
              <a:t>functional dependencies</a:t>
            </a:r>
            <a:r>
              <a:rPr lang="en-US" altLang="en-US"/>
              <a:t>) cannot be expressed in the ER model.</a:t>
            </a:r>
          </a:p>
          <a:p>
            <a:pPr lvl="1">
              <a:buSzPct val="75000"/>
            </a:pPr>
            <a:r>
              <a:rPr lang="en-US" altLang="en-US">
                <a:solidFill>
                  <a:schemeClr val="accent2"/>
                </a:solidFill>
              </a:rPr>
              <a:t>Constraints play an important role</a:t>
            </a:r>
            <a:r>
              <a:rPr lang="en-US" altLang="en-US"/>
              <a:t> in determining the best database design for an enterprise.</a:t>
            </a:r>
          </a:p>
        </p:txBody>
      </p:sp>
    </p:spTree>
    <p:extLst>
      <p:ext uri="{BB962C8B-B14F-4D97-AF65-F5344CB8AC3E}">
        <p14:creationId xmlns:p14="http://schemas.microsoft.com/office/powerpoint/2010/main" val="4036276780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69259" y="365125"/>
            <a:ext cx="10515600" cy="1325563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ERM Definitions</a:t>
            </a:r>
            <a:endParaRPr lang="en-US" altLang="en-US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>
                <a:latin typeface="+mj-lt"/>
              </a:rPr>
              <a:t>A </a:t>
            </a:r>
            <a:r>
              <a:rPr lang="en-US" altLang="en-US" u="sng" dirty="0">
                <a:latin typeface="+mj-lt"/>
              </a:rPr>
              <a:t>key attribute</a:t>
            </a:r>
            <a:r>
              <a:rPr lang="en-US" altLang="en-US" dirty="0">
                <a:latin typeface="+mj-lt"/>
              </a:rPr>
              <a:t> of an entity type is one whose value uniquely identifies an entity of that type.</a:t>
            </a:r>
          </a:p>
          <a:p>
            <a:r>
              <a:rPr lang="en-US" altLang="en-US" dirty="0">
                <a:latin typeface="+mj-lt"/>
              </a:rPr>
              <a:t>A combination of attributes may form a </a:t>
            </a:r>
            <a:r>
              <a:rPr lang="en-US" altLang="en-US" u="sng" dirty="0">
                <a:latin typeface="+mj-lt"/>
              </a:rPr>
              <a:t>composite</a:t>
            </a:r>
            <a:r>
              <a:rPr lang="en-US" altLang="en-US" dirty="0">
                <a:latin typeface="+mj-lt"/>
              </a:rPr>
              <a:t> key.</a:t>
            </a:r>
          </a:p>
          <a:p>
            <a:r>
              <a:rPr lang="en-US" altLang="en-US" dirty="0">
                <a:latin typeface="+mj-lt"/>
              </a:rPr>
              <a:t>If there is no applicable value for an attribute that attribute is set to a </a:t>
            </a:r>
            <a:r>
              <a:rPr lang="en-US" altLang="en-US" u="sng" dirty="0">
                <a:latin typeface="+mj-lt"/>
              </a:rPr>
              <a:t>null </a:t>
            </a:r>
            <a:r>
              <a:rPr lang="en-US" altLang="en-US" dirty="0">
                <a:latin typeface="+mj-lt"/>
              </a:rPr>
              <a:t>value.</a:t>
            </a:r>
          </a:p>
        </p:txBody>
      </p:sp>
    </p:spTree>
    <p:extLst>
      <p:ext uri="{BB962C8B-B14F-4D97-AF65-F5344CB8AC3E}">
        <p14:creationId xmlns:p14="http://schemas.microsoft.com/office/powerpoint/2010/main" val="1047562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Summary of ER (Contd.)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534400" cy="4572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ER design is </a:t>
            </a:r>
            <a:r>
              <a:rPr lang="en-US" altLang="en-US" i="1"/>
              <a:t>subjective</a:t>
            </a:r>
            <a:r>
              <a:rPr lang="en-US" altLang="en-US"/>
              <a:t>.  There are often many ways to model a given scenario! Analyzing alternatives can be tricky, especially for a large enterprise.  Common choices include: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/>
              <a:t>Entity vs. attribute, entity vs. relationship, binary or n-ary relationship, whether or not to use ISA hierarchies, and whether or not to use aggregation.</a:t>
            </a:r>
          </a:p>
          <a:p>
            <a:pPr>
              <a:lnSpc>
                <a:spcPct val="90000"/>
              </a:lnSpc>
            </a:pPr>
            <a:r>
              <a:rPr lang="en-US" altLang="en-US"/>
              <a:t>Ensuring good database design: resulting relational schema should be analyzed and refined further. FD information and normalization techniques are especially useful.</a:t>
            </a:r>
          </a:p>
        </p:txBody>
      </p:sp>
    </p:spTree>
    <p:extLst>
      <p:ext uri="{BB962C8B-B14F-4D97-AF65-F5344CB8AC3E}">
        <p14:creationId xmlns:p14="http://schemas.microsoft.com/office/powerpoint/2010/main" val="1448096094"/>
      </p:ext>
    </p:extLst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52500"/>
          </a:xfrm>
          <a:noFill/>
          <a:ln/>
        </p:spPr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0" y="1752600"/>
            <a:ext cx="2895600" cy="4876800"/>
          </a:xfrm>
          <a:noFill/>
          <a:ln/>
        </p:spPr>
        <p:txBody>
          <a:bodyPr/>
          <a:lstStyle/>
          <a:p>
            <a:r>
              <a:rPr lang="en-US" altLang="en-US"/>
              <a:t>What can you say about policy of the bank from the ER diagram?</a:t>
            </a:r>
          </a:p>
          <a:p>
            <a:pPr>
              <a:spcBef>
                <a:spcPct val="80000"/>
              </a:spcBef>
            </a:pPr>
            <a:r>
              <a:rPr lang="en-US" altLang="en-US"/>
              <a:t>What can you say about the policy of the company?</a:t>
            </a:r>
          </a:p>
        </p:txBody>
      </p:sp>
      <p:sp>
        <p:nvSpPr>
          <p:cNvPr id="40966" name="Freeform 6"/>
          <p:cNvSpPr>
            <a:spLocks/>
          </p:cNvSpPr>
          <p:nvPr/>
        </p:nvSpPr>
        <p:spPr bwMode="auto">
          <a:xfrm>
            <a:off x="8499475" y="1447801"/>
            <a:ext cx="865188" cy="314325"/>
          </a:xfrm>
          <a:custGeom>
            <a:avLst/>
            <a:gdLst>
              <a:gd name="T0" fmla="*/ 544 w 545"/>
              <a:gd name="T1" fmla="*/ 91 h 198"/>
              <a:gd name="T2" fmla="*/ 535 w 545"/>
              <a:gd name="T3" fmla="*/ 73 h 198"/>
              <a:gd name="T4" fmla="*/ 519 w 545"/>
              <a:gd name="T5" fmla="*/ 57 h 198"/>
              <a:gd name="T6" fmla="*/ 495 w 545"/>
              <a:gd name="T7" fmla="*/ 42 h 198"/>
              <a:gd name="T8" fmla="*/ 465 w 545"/>
              <a:gd name="T9" fmla="*/ 30 h 198"/>
              <a:gd name="T10" fmla="*/ 428 w 545"/>
              <a:gd name="T11" fmla="*/ 18 h 198"/>
              <a:gd name="T12" fmla="*/ 387 w 545"/>
              <a:gd name="T13" fmla="*/ 10 h 198"/>
              <a:gd name="T14" fmla="*/ 343 w 545"/>
              <a:gd name="T15" fmla="*/ 4 h 198"/>
              <a:gd name="T16" fmla="*/ 296 w 545"/>
              <a:gd name="T17" fmla="*/ 1 h 198"/>
              <a:gd name="T18" fmla="*/ 248 w 545"/>
              <a:gd name="T19" fmla="*/ 1 h 198"/>
              <a:gd name="T20" fmla="*/ 202 w 545"/>
              <a:gd name="T21" fmla="*/ 4 h 198"/>
              <a:gd name="T22" fmla="*/ 157 w 545"/>
              <a:gd name="T23" fmla="*/ 10 h 198"/>
              <a:gd name="T24" fmla="*/ 116 w 545"/>
              <a:gd name="T25" fmla="*/ 18 h 198"/>
              <a:gd name="T26" fmla="*/ 79 w 545"/>
              <a:gd name="T27" fmla="*/ 30 h 198"/>
              <a:gd name="T28" fmla="*/ 49 w 545"/>
              <a:gd name="T29" fmla="*/ 42 h 198"/>
              <a:gd name="T30" fmla="*/ 25 w 545"/>
              <a:gd name="T31" fmla="*/ 57 h 198"/>
              <a:gd name="T32" fmla="*/ 9 w 545"/>
              <a:gd name="T33" fmla="*/ 73 h 198"/>
              <a:gd name="T34" fmla="*/ 1 w 545"/>
              <a:gd name="T35" fmla="*/ 91 h 198"/>
              <a:gd name="T36" fmla="*/ 1 w 545"/>
              <a:gd name="T37" fmla="*/ 108 h 198"/>
              <a:gd name="T38" fmla="*/ 9 w 545"/>
              <a:gd name="T39" fmla="*/ 124 h 198"/>
              <a:gd name="T40" fmla="*/ 25 w 545"/>
              <a:gd name="T41" fmla="*/ 141 h 198"/>
              <a:gd name="T42" fmla="*/ 49 w 545"/>
              <a:gd name="T43" fmla="*/ 155 h 198"/>
              <a:gd name="T44" fmla="*/ 79 w 545"/>
              <a:gd name="T45" fmla="*/ 169 h 198"/>
              <a:gd name="T46" fmla="*/ 116 w 545"/>
              <a:gd name="T47" fmla="*/ 180 h 198"/>
              <a:gd name="T48" fmla="*/ 157 w 545"/>
              <a:gd name="T49" fmla="*/ 188 h 198"/>
              <a:gd name="T50" fmla="*/ 202 w 545"/>
              <a:gd name="T51" fmla="*/ 194 h 198"/>
              <a:gd name="T52" fmla="*/ 248 w 545"/>
              <a:gd name="T53" fmla="*/ 197 h 198"/>
              <a:gd name="T54" fmla="*/ 296 w 545"/>
              <a:gd name="T55" fmla="*/ 197 h 198"/>
              <a:gd name="T56" fmla="*/ 343 w 545"/>
              <a:gd name="T57" fmla="*/ 194 h 198"/>
              <a:gd name="T58" fmla="*/ 387 w 545"/>
              <a:gd name="T59" fmla="*/ 188 h 198"/>
              <a:gd name="T60" fmla="*/ 428 w 545"/>
              <a:gd name="T61" fmla="*/ 180 h 198"/>
              <a:gd name="T62" fmla="*/ 465 w 545"/>
              <a:gd name="T63" fmla="*/ 169 h 198"/>
              <a:gd name="T64" fmla="*/ 495 w 545"/>
              <a:gd name="T65" fmla="*/ 155 h 198"/>
              <a:gd name="T66" fmla="*/ 519 w 545"/>
              <a:gd name="T67" fmla="*/ 141 h 198"/>
              <a:gd name="T68" fmla="*/ 535 w 545"/>
              <a:gd name="T69" fmla="*/ 124 h 198"/>
              <a:gd name="T70" fmla="*/ 544 w 545"/>
              <a:gd name="T71" fmla="*/ 10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5" h="198">
                <a:moveTo>
                  <a:pt x="544" y="99"/>
                </a:moveTo>
                <a:lnTo>
                  <a:pt x="544" y="91"/>
                </a:lnTo>
                <a:lnTo>
                  <a:pt x="540" y="82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1" y="36"/>
                </a:lnTo>
                <a:lnTo>
                  <a:pt x="465" y="30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10"/>
                </a:lnTo>
                <a:lnTo>
                  <a:pt x="365" y="6"/>
                </a:lnTo>
                <a:lnTo>
                  <a:pt x="343" y="4"/>
                </a:lnTo>
                <a:lnTo>
                  <a:pt x="320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10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79" y="30"/>
                </a:lnTo>
                <a:lnTo>
                  <a:pt x="63" y="36"/>
                </a:lnTo>
                <a:lnTo>
                  <a:pt x="49" y="42"/>
                </a:lnTo>
                <a:lnTo>
                  <a:pt x="37" y="50"/>
                </a:lnTo>
                <a:lnTo>
                  <a:pt x="25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1"/>
                </a:lnTo>
                <a:lnTo>
                  <a:pt x="0" y="99"/>
                </a:lnTo>
                <a:lnTo>
                  <a:pt x="1" y="108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5" y="141"/>
                </a:lnTo>
                <a:lnTo>
                  <a:pt x="37" y="148"/>
                </a:lnTo>
                <a:lnTo>
                  <a:pt x="49" y="155"/>
                </a:lnTo>
                <a:lnTo>
                  <a:pt x="63" y="162"/>
                </a:lnTo>
                <a:lnTo>
                  <a:pt x="79" y="169"/>
                </a:lnTo>
                <a:lnTo>
                  <a:pt x="97" y="175"/>
                </a:lnTo>
                <a:lnTo>
                  <a:pt x="116" y="180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20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8" y="180"/>
                </a:lnTo>
                <a:lnTo>
                  <a:pt x="447" y="175"/>
                </a:lnTo>
                <a:lnTo>
                  <a:pt x="465" y="169"/>
                </a:lnTo>
                <a:lnTo>
                  <a:pt x="481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1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4" y="108"/>
                </a:lnTo>
                <a:lnTo>
                  <a:pt x="544" y="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Freeform 7"/>
          <p:cNvSpPr>
            <a:spLocks/>
          </p:cNvSpPr>
          <p:nvPr/>
        </p:nvSpPr>
        <p:spPr bwMode="auto">
          <a:xfrm>
            <a:off x="9558339" y="1457326"/>
            <a:ext cx="865187" cy="314325"/>
          </a:xfrm>
          <a:custGeom>
            <a:avLst/>
            <a:gdLst>
              <a:gd name="T0" fmla="*/ 1 w 545"/>
              <a:gd name="T1" fmla="*/ 107 h 198"/>
              <a:gd name="T2" fmla="*/ 9 w 545"/>
              <a:gd name="T3" fmla="*/ 124 h 198"/>
              <a:gd name="T4" fmla="*/ 26 w 545"/>
              <a:gd name="T5" fmla="*/ 140 h 198"/>
              <a:gd name="T6" fmla="*/ 49 w 545"/>
              <a:gd name="T7" fmla="*/ 155 h 198"/>
              <a:gd name="T8" fmla="*/ 80 w 545"/>
              <a:gd name="T9" fmla="*/ 169 h 198"/>
              <a:gd name="T10" fmla="*/ 116 w 545"/>
              <a:gd name="T11" fmla="*/ 179 h 198"/>
              <a:gd name="T12" fmla="*/ 157 w 545"/>
              <a:gd name="T13" fmla="*/ 188 h 198"/>
              <a:gd name="T14" fmla="*/ 202 w 545"/>
              <a:gd name="T15" fmla="*/ 194 h 198"/>
              <a:gd name="T16" fmla="*/ 248 w 545"/>
              <a:gd name="T17" fmla="*/ 197 h 198"/>
              <a:gd name="T18" fmla="*/ 296 w 545"/>
              <a:gd name="T19" fmla="*/ 197 h 198"/>
              <a:gd name="T20" fmla="*/ 343 w 545"/>
              <a:gd name="T21" fmla="*/ 194 h 198"/>
              <a:gd name="T22" fmla="*/ 387 w 545"/>
              <a:gd name="T23" fmla="*/ 188 h 198"/>
              <a:gd name="T24" fmla="*/ 429 w 545"/>
              <a:gd name="T25" fmla="*/ 179 h 198"/>
              <a:gd name="T26" fmla="*/ 464 w 545"/>
              <a:gd name="T27" fmla="*/ 169 h 198"/>
              <a:gd name="T28" fmla="*/ 495 w 545"/>
              <a:gd name="T29" fmla="*/ 155 h 198"/>
              <a:gd name="T30" fmla="*/ 519 w 545"/>
              <a:gd name="T31" fmla="*/ 140 h 198"/>
              <a:gd name="T32" fmla="*/ 535 w 545"/>
              <a:gd name="T33" fmla="*/ 124 h 198"/>
              <a:gd name="T34" fmla="*/ 543 w 545"/>
              <a:gd name="T35" fmla="*/ 107 h 198"/>
              <a:gd name="T36" fmla="*/ 543 w 545"/>
              <a:gd name="T37" fmla="*/ 90 h 198"/>
              <a:gd name="T38" fmla="*/ 535 w 545"/>
              <a:gd name="T39" fmla="*/ 73 h 198"/>
              <a:gd name="T40" fmla="*/ 519 w 545"/>
              <a:gd name="T41" fmla="*/ 57 h 198"/>
              <a:gd name="T42" fmla="*/ 495 w 545"/>
              <a:gd name="T43" fmla="*/ 42 h 198"/>
              <a:gd name="T44" fmla="*/ 464 w 545"/>
              <a:gd name="T45" fmla="*/ 29 h 198"/>
              <a:gd name="T46" fmla="*/ 428 w 545"/>
              <a:gd name="T47" fmla="*/ 18 h 198"/>
              <a:gd name="T48" fmla="*/ 387 w 545"/>
              <a:gd name="T49" fmla="*/ 9 h 198"/>
              <a:gd name="T50" fmla="*/ 342 w 545"/>
              <a:gd name="T51" fmla="*/ 3 h 198"/>
              <a:gd name="T52" fmla="*/ 296 w 545"/>
              <a:gd name="T53" fmla="*/ 1 h 198"/>
              <a:gd name="T54" fmla="*/ 248 w 545"/>
              <a:gd name="T55" fmla="*/ 1 h 198"/>
              <a:gd name="T56" fmla="*/ 202 w 545"/>
              <a:gd name="T57" fmla="*/ 4 h 198"/>
              <a:gd name="T58" fmla="*/ 157 w 545"/>
              <a:gd name="T59" fmla="*/ 9 h 198"/>
              <a:gd name="T60" fmla="*/ 116 w 545"/>
              <a:gd name="T61" fmla="*/ 18 h 198"/>
              <a:gd name="T62" fmla="*/ 80 w 545"/>
              <a:gd name="T63" fmla="*/ 29 h 198"/>
              <a:gd name="T64" fmla="*/ 49 w 545"/>
              <a:gd name="T65" fmla="*/ 42 h 198"/>
              <a:gd name="T66" fmla="*/ 26 w 545"/>
              <a:gd name="T67" fmla="*/ 57 h 198"/>
              <a:gd name="T68" fmla="*/ 9 w 545"/>
              <a:gd name="T69" fmla="*/ 73 h 198"/>
              <a:gd name="T70" fmla="*/ 1 w 545"/>
              <a:gd name="T71" fmla="*/ 9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5" h="198">
                <a:moveTo>
                  <a:pt x="0" y="99"/>
                </a:moveTo>
                <a:lnTo>
                  <a:pt x="1" y="107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6" y="140"/>
                </a:lnTo>
                <a:lnTo>
                  <a:pt x="36" y="148"/>
                </a:lnTo>
                <a:lnTo>
                  <a:pt x="49" y="155"/>
                </a:lnTo>
                <a:lnTo>
                  <a:pt x="64" y="162"/>
                </a:lnTo>
                <a:lnTo>
                  <a:pt x="80" y="169"/>
                </a:lnTo>
                <a:lnTo>
                  <a:pt x="97" y="174"/>
                </a:lnTo>
                <a:lnTo>
                  <a:pt x="116" y="179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19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9" y="179"/>
                </a:lnTo>
                <a:lnTo>
                  <a:pt x="447" y="174"/>
                </a:lnTo>
                <a:lnTo>
                  <a:pt x="464" y="169"/>
                </a:lnTo>
                <a:lnTo>
                  <a:pt x="480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0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3" y="107"/>
                </a:lnTo>
                <a:lnTo>
                  <a:pt x="544" y="99"/>
                </a:lnTo>
                <a:lnTo>
                  <a:pt x="543" y="90"/>
                </a:lnTo>
                <a:lnTo>
                  <a:pt x="540" y="81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0" y="35"/>
                </a:lnTo>
                <a:lnTo>
                  <a:pt x="464" y="29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9"/>
                </a:lnTo>
                <a:lnTo>
                  <a:pt x="365" y="6"/>
                </a:lnTo>
                <a:lnTo>
                  <a:pt x="342" y="3"/>
                </a:lnTo>
                <a:lnTo>
                  <a:pt x="319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9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80" y="29"/>
                </a:lnTo>
                <a:lnTo>
                  <a:pt x="64" y="35"/>
                </a:lnTo>
                <a:lnTo>
                  <a:pt x="49" y="42"/>
                </a:lnTo>
                <a:lnTo>
                  <a:pt x="36" y="50"/>
                </a:lnTo>
                <a:lnTo>
                  <a:pt x="26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0"/>
                </a:lnTo>
                <a:lnTo>
                  <a:pt x="0" y="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8" name="Freeform 8"/>
          <p:cNvSpPr>
            <a:spLocks/>
          </p:cNvSpPr>
          <p:nvPr/>
        </p:nvSpPr>
        <p:spPr bwMode="auto">
          <a:xfrm>
            <a:off x="7162800" y="1752600"/>
            <a:ext cx="1068388" cy="687388"/>
          </a:xfrm>
          <a:custGeom>
            <a:avLst/>
            <a:gdLst>
              <a:gd name="T0" fmla="*/ 0 w 673"/>
              <a:gd name="T1" fmla="*/ 217 h 433"/>
              <a:gd name="T2" fmla="*/ 331 w 673"/>
              <a:gd name="T3" fmla="*/ 0 h 433"/>
              <a:gd name="T4" fmla="*/ 672 w 673"/>
              <a:gd name="T5" fmla="*/ 224 h 433"/>
              <a:gd name="T6" fmla="*/ 331 w 673"/>
              <a:gd name="T7" fmla="*/ 432 h 433"/>
              <a:gd name="T8" fmla="*/ 0 w 673"/>
              <a:gd name="T9" fmla="*/ 217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9" name="Freeform 9"/>
          <p:cNvSpPr>
            <a:spLocks/>
          </p:cNvSpPr>
          <p:nvPr/>
        </p:nvSpPr>
        <p:spPr bwMode="auto">
          <a:xfrm>
            <a:off x="9039225" y="1981200"/>
            <a:ext cx="1339850" cy="293688"/>
          </a:xfrm>
          <a:custGeom>
            <a:avLst/>
            <a:gdLst>
              <a:gd name="T0" fmla="*/ 843 w 844"/>
              <a:gd name="T1" fmla="*/ 184 h 185"/>
              <a:gd name="T2" fmla="*/ 843 w 844"/>
              <a:gd name="T3" fmla="*/ 0 h 185"/>
              <a:gd name="T4" fmla="*/ 0 w 844"/>
              <a:gd name="T5" fmla="*/ 0 h 185"/>
              <a:gd name="T6" fmla="*/ 0 w 844"/>
              <a:gd name="T7" fmla="*/ 184 h 185"/>
              <a:gd name="T8" fmla="*/ 843 w 844"/>
              <a:gd name="T9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4" h="185">
                <a:moveTo>
                  <a:pt x="843" y="184"/>
                </a:moveTo>
                <a:lnTo>
                  <a:pt x="843" y="0"/>
                </a:lnTo>
                <a:lnTo>
                  <a:pt x="0" y="0"/>
                </a:lnTo>
                <a:lnTo>
                  <a:pt x="0" y="184"/>
                </a:lnTo>
                <a:lnTo>
                  <a:pt x="843" y="18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9525001" y="1447801"/>
            <a:ext cx="94577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balance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8488363" y="1430339"/>
            <a:ext cx="70692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acct#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9083675" y="1931989"/>
            <a:ext cx="100187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Account</a:t>
            </a: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7162800" y="1905001"/>
            <a:ext cx="108202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CustAcct</a:t>
            </a:r>
          </a:p>
        </p:txBody>
      </p:sp>
      <p:grpSp>
        <p:nvGrpSpPr>
          <p:cNvPr id="40974" name="Group 14"/>
          <p:cNvGrpSpPr>
            <a:grpSpLocks/>
          </p:cNvGrpSpPr>
          <p:nvPr/>
        </p:nvGrpSpPr>
        <p:grpSpPr bwMode="auto">
          <a:xfrm>
            <a:off x="4267201" y="1219201"/>
            <a:ext cx="2486025" cy="1058863"/>
            <a:chOff x="1827" y="768"/>
            <a:chExt cx="1566" cy="667"/>
          </a:xfrm>
        </p:grpSpPr>
        <p:sp>
          <p:nvSpPr>
            <p:cNvPr id="40975" name="Freeform 15"/>
            <p:cNvSpPr>
              <a:spLocks/>
            </p:cNvSpPr>
            <p:nvPr/>
          </p:nvSpPr>
          <p:spPr bwMode="auto">
            <a:xfrm>
              <a:off x="1827" y="924"/>
              <a:ext cx="545" cy="198"/>
            </a:xfrm>
            <a:custGeom>
              <a:avLst/>
              <a:gdLst>
                <a:gd name="T0" fmla="*/ 543 w 545"/>
                <a:gd name="T1" fmla="*/ 90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4 w 545"/>
                <a:gd name="T9" fmla="*/ 29 h 198"/>
                <a:gd name="T10" fmla="*/ 428 w 545"/>
                <a:gd name="T11" fmla="*/ 18 h 198"/>
                <a:gd name="T12" fmla="*/ 387 w 545"/>
                <a:gd name="T13" fmla="*/ 9 h 198"/>
                <a:gd name="T14" fmla="*/ 343 w 545"/>
                <a:gd name="T15" fmla="*/ 3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3 h 198"/>
                <a:gd name="T22" fmla="*/ 157 w 545"/>
                <a:gd name="T23" fmla="*/ 9 h 198"/>
                <a:gd name="T24" fmla="*/ 116 w 545"/>
                <a:gd name="T25" fmla="*/ 18 h 198"/>
                <a:gd name="T26" fmla="*/ 80 w 545"/>
                <a:gd name="T27" fmla="*/ 29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0 h 198"/>
                <a:gd name="T36" fmla="*/ 1 w 545"/>
                <a:gd name="T37" fmla="*/ 107 h 198"/>
                <a:gd name="T38" fmla="*/ 9 w 545"/>
                <a:gd name="T39" fmla="*/ 124 h 198"/>
                <a:gd name="T40" fmla="*/ 25 w 545"/>
                <a:gd name="T41" fmla="*/ 140 h 198"/>
                <a:gd name="T42" fmla="*/ 49 w 545"/>
                <a:gd name="T43" fmla="*/ 155 h 198"/>
                <a:gd name="T44" fmla="*/ 80 w 545"/>
                <a:gd name="T45" fmla="*/ 168 h 198"/>
                <a:gd name="T46" fmla="*/ 116 w 545"/>
                <a:gd name="T47" fmla="*/ 179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79 h 198"/>
                <a:gd name="T62" fmla="*/ 464 w 545"/>
                <a:gd name="T63" fmla="*/ 168 h 198"/>
                <a:gd name="T64" fmla="*/ 495 w 545"/>
                <a:gd name="T65" fmla="*/ 155 h 198"/>
                <a:gd name="T66" fmla="*/ 519 w 545"/>
                <a:gd name="T67" fmla="*/ 140 h 198"/>
                <a:gd name="T68" fmla="*/ 535 w 545"/>
                <a:gd name="T69" fmla="*/ 124 h 198"/>
                <a:gd name="T70" fmla="*/ 543 w 545"/>
                <a:gd name="T71" fmla="*/ 10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5" h="198">
                  <a:moveTo>
                    <a:pt x="544" y="99"/>
                  </a:moveTo>
                  <a:lnTo>
                    <a:pt x="543" y="90"/>
                  </a:lnTo>
                  <a:lnTo>
                    <a:pt x="540" y="81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0" y="35"/>
                  </a:lnTo>
                  <a:lnTo>
                    <a:pt x="464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3" y="3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49" y="42"/>
                  </a:lnTo>
                  <a:lnTo>
                    <a:pt x="36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1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6" y="148"/>
                  </a:lnTo>
                  <a:lnTo>
                    <a:pt x="49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5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4" y="168"/>
                  </a:lnTo>
                  <a:lnTo>
                    <a:pt x="480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auto">
            <a:xfrm>
              <a:off x="2827" y="924"/>
              <a:ext cx="546" cy="198"/>
            </a:xfrm>
            <a:custGeom>
              <a:avLst/>
              <a:gdLst>
                <a:gd name="T0" fmla="*/ 1 w 546"/>
                <a:gd name="T1" fmla="*/ 107 h 198"/>
                <a:gd name="T2" fmla="*/ 9 w 546"/>
                <a:gd name="T3" fmla="*/ 124 h 198"/>
                <a:gd name="T4" fmla="*/ 26 w 546"/>
                <a:gd name="T5" fmla="*/ 140 h 198"/>
                <a:gd name="T6" fmla="*/ 50 w 546"/>
                <a:gd name="T7" fmla="*/ 155 h 198"/>
                <a:gd name="T8" fmla="*/ 80 w 546"/>
                <a:gd name="T9" fmla="*/ 168 h 198"/>
                <a:gd name="T10" fmla="*/ 117 w 546"/>
                <a:gd name="T11" fmla="*/ 179 h 198"/>
                <a:gd name="T12" fmla="*/ 157 w 546"/>
                <a:gd name="T13" fmla="*/ 188 h 198"/>
                <a:gd name="T14" fmla="*/ 202 w 546"/>
                <a:gd name="T15" fmla="*/ 194 h 198"/>
                <a:gd name="T16" fmla="*/ 249 w 546"/>
                <a:gd name="T17" fmla="*/ 197 h 198"/>
                <a:gd name="T18" fmla="*/ 296 w 546"/>
                <a:gd name="T19" fmla="*/ 197 h 198"/>
                <a:gd name="T20" fmla="*/ 343 w 546"/>
                <a:gd name="T21" fmla="*/ 194 h 198"/>
                <a:gd name="T22" fmla="*/ 388 w 546"/>
                <a:gd name="T23" fmla="*/ 188 h 198"/>
                <a:gd name="T24" fmla="*/ 428 w 546"/>
                <a:gd name="T25" fmla="*/ 179 h 198"/>
                <a:gd name="T26" fmla="*/ 465 w 546"/>
                <a:gd name="T27" fmla="*/ 168 h 198"/>
                <a:gd name="T28" fmla="*/ 495 w 546"/>
                <a:gd name="T29" fmla="*/ 155 h 198"/>
                <a:gd name="T30" fmla="*/ 519 w 546"/>
                <a:gd name="T31" fmla="*/ 140 h 198"/>
                <a:gd name="T32" fmla="*/ 536 w 546"/>
                <a:gd name="T33" fmla="*/ 124 h 198"/>
                <a:gd name="T34" fmla="*/ 544 w 546"/>
                <a:gd name="T35" fmla="*/ 107 h 198"/>
                <a:gd name="T36" fmla="*/ 544 w 546"/>
                <a:gd name="T37" fmla="*/ 90 h 198"/>
                <a:gd name="T38" fmla="*/ 536 w 546"/>
                <a:gd name="T39" fmla="*/ 73 h 198"/>
                <a:gd name="T40" fmla="*/ 519 w 546"/>
                <a:gd name="T41" fmla="*/ 57 h 198"/>
                <a:gd name="T42" fmla="*/ 495 w 546"/>
                <a:gd name="T43" fmla="*/ 42 h 198"/>
                <a:gd name="T44" fmla="*/ 465 w 546"/>
                <a:gd name="T45" fmla="*/ 29 h 198"/>
                <a:gd name="T46" fmla="*/ 428 w 546"/>
                <a:gd name="T47" fmla="*/ 18 h 198"/>
                <a:gd name="T48" fmla="*/ 388 w 546"/>
                <a:gd name="T49" fmla="*/ 9 h 198"/>
                <a:gd name="T50" fmla="*/ 343 w 546"/>
                <a:gd name="T51" fmla="*/ 3 h 198"/>
                <a:gd name="T52" fmla="*/ 296 w 546"/>
                <a:gd name="T53" fmla="*/ 1 h 198"/>
                <a:gd name="T54" fmla="*/ 249 w 546"/>
                <a:gd name="T55" fmla="*/ 1 h 198"/>
                <a:gd name="T56" fmla="*/ 202 w 546"/>
                <a:gd name="T57" fmla="*/ 3 h 198"/>
                <a:gd name="T58" fmla="*/ 157 w 546"/>
                <a:gd name="T59" fmla="*/ 9 h 198"/>
                <a:gd name="T60" fmla="*/ 117 w 546"/>
                <a:gd name="T61" fmla="*/ 18 h 198"/>
                <a:gd name="T62" fmla="*/ 80 w 546"/>
                <a:gd name="T63" fmla="*/ 29 h 198"/>
                <a:gd name="T64" fmla="*/ 50 w 546"/>
                <a:gd name="T65" fmla="*/ 42 h 198"/>
                <a:gd name="T66" fmla="*/ 26 w 546"/>
                <a:gd name="T67" fmla="*/ 57 h 198"/>
                <a:gd name="T68" fmla="*/ 9 w 546"/>
                <a:gd name="T69" fmla="*/ 73 h 198"/>
                <a:gd name="T70" fmla="*/ 1 w 546"/>
                <a:gd name="T71" fmla="*/ 9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6" h="198">
                  <a:moveTo>
                    <a:pt x="0" y="99"/>
                  </a:moveTo>
                  <a:lnTo>
                    <a:pt x="1" y="107"/>
                  </a:lnTo>
                  <a:lnTo>
                    <a:pt x="5" y="116"/>
                  </a:lnTo>
                  <a:lnTo>
                    <a:pt x="9" y="124"/>
                  </a:lnTo>
                  <a:lnTo>
                    <a:pt x="17" y="132"/>
                  </a:lnTo>
                  <a:lnTo>
                    <a:pt x="26" y="140"/>
                  </a:lnTo>
                  <a:lnTo>
                    <a:pt x="37" y="148"/>
                  </a:lnTo>
                  <a:lnTo>
                    <a:pt x="50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8" y="174"/>
                  </a:lnTo>
                  <a:lnTo>
                    <a:pt x="117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9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5"/>
                  </a:lnTo>
                  <a:lnTo>
                    <a:pt x="343" y="194"/>
                  </a:lnTo>
                  <a:lnTo>
                    <a:pt x="366" y="191"/>
                  </a:lnTo>
                  <a:lnTo>
                    <a:pt x="388" y="188"/>
                  </a:lnTo>
                  <a:lnTo>
                    <a:pt x="409" y="184"/>
                  </a:lnTo>
                  <a:lnTo>
                    <a:pt x="428" y="179"/>
                  </a:lnTo>
                  <a:lnTo>
                    <a:pt x="448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6" y="124"/>
                  </a:lnTo>
                  <a:lnTo>
                    <a:pt x="540" y="116"/>
                  </a:lnTo>
                  <a:lnTo>
                    <a:pt x="544" y="107"/>
                  </a:lnTo>
                  <a:lnTo>
                    <a:pt x="545" y="99"/>
                  </a:lnTo>
                  <a:lnTo>
                    <a:pt x="544" y="90"/>
                  </a:lnTo>
                  <a:lnTo>
                    <a:pt x="540" y="81"/>
                  </a:lnTo>
                  <a:lnTo>
                    <a:pt x="536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9" y="13"/>
                  </a:lnTo>
                  <a:lnTo>
                    <a:pt x="388" y="9"/>
                  </a:lnTo>
                  <a:lnTo>
                    <a:pt x="366" y="6"/>
                  </a:lnTo>
                  <a:lnTo>
                    <a:pt x="343" y="3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9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7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50" y="42"/>
                  </a:lnTo>
                  <a:lnTo>
                    <a:pt x="37" y="49"/>
                  </a:lnTo>
                  <a:lnTo>
                    <a:pt x="26" y="57"/>
                  </a:lnTo>
                  <a:lnTo>
                    <a:pt x="17" y="65"/>
                  </a:lnTo>
                  <a:lnTo>
                    <a:pt x="9" y="73"/>
                  </a:lnTo>
                  <a:lnTo>
                    <a:pt x="5" y="81"/>
                  </a:lnTo>
                  <a:lnTo>
                    <a:pt x="1" y="90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auto">
            <a:xfrm>
              <a:off x="2317" y="1242"/>
              <a:ext cx="820" cy="170"/>
            </a:xfrm>
            <a:custGeom>
              <a:avLst/>
              <a:gdLst>
                <a:gd name="T0" fmla="*/ 819 w 820"/>
                <a:gd name="T1" fmla="*/ 169 h 170"/>
                <a:gd name="T2" fmla="*/ 819 w 820"/>
                <a:gd name="T3" fmla="*/ 0 h 170"/>
                <a:gd name="T4" fmla="*/ 0 w 820"/>
                <a:gd name="T5" fmla="*/ 0 h 170"/>
                <a:gd name="T6" fmla="*/ 0 w 820"/>
                <a:gd name="T7" fmla="*/ 169 h 170"/>
                <a:gd name="T8" fmla="*/ 819 w 820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170">
                  <a:moveTo>
                    <a:pt x="819" y="169"/>
                  </a:moveTo>
                  <a:lnTo>
                    <a:pt x="819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819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auto">
            <a:xfrm>
              <a:off x="2317" y="779"/>
              <a:ext cx="545" cy="198"/>
            </a:xfrm>
            <a:custGeom>
              <a:avLst/>
              <a:gdLst>
                <a:gd name="T0" fmla="*/ 543 w 545"/>
                <a:gd name="T1" fmla="*/ 90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5 w 545"/>
                <a:gd name="T9" fmla="*/ 29 h 198"/>
                <a:gd name="T10" fmla="*/ 428 w 545"/>
                <a:gd name="T11" fmla="*/ 18 h 198"/>
                <a:gd name="T12" fmla="*/ 387 w 545"/>
                <a:gd name="T13" fmla="*/ 10 h 198"/>
                <a:gd name="T14" fmla="*/ 343 w 545"/>
                <a:gd name="T15" fmla="*/ 4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4 h 198"/>
                <a:gd name="T22" fmla="*/ 157 w 545"/>
                <a:gd name="T23" fmla="*/ 10 h 198"/>
                <a:gd name="T24" fmla="*/ 116 w 545"/>
                <a:gd name="T25" fmla="*/ 18 h 198"/>
                <a:gd name="T26" fmla="*/ 79 w 545"/>
                <a:gd name="T27" fmla="*/ 29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0 h 198"/>
                <a:gd name="T36" fmla="*/ 1 w 545"/>
                <a:gd name="T37" fmla="*/ 107 h 198"/>
                <a:gd name="T38" fmla="*/ 9 w 545"/>
                <a:gd name="T39" fmla="*/ 124 h 198"/>
                <a:gd name="T40" fmla="*/ 25 w 545"/>
                <a:gd name="T41" fmla="*/ 140 h 198"/>
                <a:gd name="T42" fmla="*/ 49 w 545"/>
                <a:gd name="T43" fmla="*/ 155 h 198"/>
                <a:gd name="T44" fmla="*/ 79 w 545"/>
                <a:gd name="T45" fmla="*/ 168 h 198"/>
                <a:gd name="T46" fmla="*/ 116 w 545"/>
                <a:gd name="T47" fmla="*/ 179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79 h 198"/>
                <a:gd name="T62" fmla="*/ 465 w 545"/>
                <a:gd name="T63" fmla="*/ 168 h 198"/>
                <a:gd name="T64" fmla="*/ 495 w 545"/>
                <a:gd name="T65" fmla="*/ 155 h 198"/>
                <a:gd name="T66" fmla="*/ 519 w 545"/>
                <a:gd name="T67" fmla="*/ 140 h 198"/>
                <a:gd name="T68" fmla="*/ 535 w 545"/>
                <a:gd name="T69" fmla="*/ 124 h 198"/>
                <a:gd name="T70" fmla="*/ 543 w 545"/>
                <a:gd name="T71" fmla="*/ 10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5" h="198">
                  <a:moveTo>
                    <a:pt x="544" y="99"/>
                  </a:moveTo>
                  <a:lnTo>
                    <a:pt x="543" y="90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10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79" y="29"/>
                  </a:lnTo>
                  <a:lnTo>
                    <a:pt x="63" y="35"/>
                  </a:lnTo>
                  <a:lnTo>
                    <a:pt x="49" y="42"/>
                  </a:lnTo>
                  <a:lnTo>
                    <a:pt x="37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2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7" y="148"/>
                  </a:lnTo>
                  <a:lnTo>
                    <a:pt x="49" y="155"/>
                  </a:lnTo>
                  <a:lnTo>
                    <a:pt x="63" y="162"/>
                  </a:lnTo>
                  <a:lnTo>
                    <a:pt x="79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Rectangle 19"/>
            <p:cNvSpPr>
              <a:spLocks noChangeArrowheads="1"/>
            </p:cNvSpPr>
            <p:nvPr/>
          </p:nvSpPr>
          <p:spPr bwMode="auto">
            <a:xfrm>
              <a:off x="2345" y="768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40980" name="Rectangle 20"/>
            <p:cNvSpPr>
              <a:spLocks noChangeArrowheads="1"/>
            </p:cNvSpPr>
            <p:nvPr/>
          </p:nvSpPr>
          <p:spPr bwMode="auto">
            <a:xfrm>
              <a:off x="2358" y="1223"/>
              <a:ext cx="7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Customer</a:t>
              </a:r>
            </a:p>
          </p:txBody>
        </p:sp>
        <p:sp>
          <p:nvSpPr>
            <p:cNvPr id="40981" name="Rectangle 21"/>
            <p:cNvSpPr>
              <a:spLocks noChangeArrowheads="1"/>
            </p:cNvSpPr>
            <p:nvPr/>
          </p:nvSpPr>
          <p:spPr bwMode="auto">
            <a:xfrm>
              <a:off x="1971" y="899"/>
              <a:ext cx="3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ssn</a:t>
              </a:r>
            </a:p>
          </p:txBody>
        </p:sp>
        <p:sp>
          <p:nvSpPr>
            <p:cNvPr id="40982" name="Rectangle 22"/>
            <p:cNvSpPr>
              <a:spLocks noChangeArrowheads="1"/>
            </p:cNvSpPr>
            <p:nvPr/>
          </p:nvSpPr>
          <p:spPr bwMode="auto">
            <a:xfrm>
              <a:off x="2998" y="904"/>
              <a:ext cx="39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addr</a:t>
              </a:r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>
              <a:off x="2097" y="1137"/>
              <a:ext cx="318" cy="9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>
              <a:off x="2582" y="993"/>
              <a:ext cx="0" cy="24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25"/>
            <p:cNvSpPr>
              <a:spLocks noChangeShapeType="1"/>
            </p:cNvSpPr>
            <p:nvPr/>
          </p:nvSpPr>
          <p:spPr bwMode="auto">
            <a:xfrm flipH="1">
              <a:off x="2809" y="1137"/>
              <a:ext cx="296" cy="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8220075" y="2117725"/>
            <a:ext cx="795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>
            <a:off x="8937626" y="1774825"/>
            <a:ext cx="322263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 flipH="1">
            <a:off x="9747251" y="1804988"/>
            <a:ext cx="271463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8553451" y="1692275"/>
            <a:ext cx="67627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11" name="Group 51"/>
          <p:cNvGrpSpPr>
            <a:grpSpLocks/>
          </p:cNvGrpSpPr>
          <p:nvPr/>
        </p:nvGrpSpPr>
        <p:grpSpPr bwMode="auto">
          <a:xfrm>
            <a:off x="7239002" y="5791201"/>
            <a:ext cx="2406651" cy="898525"/>
            <a:chOff x="3600" y="3648"/>
            <a:chExt cx="1516" cy="566"/>
          </a:xfrm>
        </p:grpSpPr>
        <p:sp>
          <p:nvSpPr>
            <p:cNvPr id="41012" name="Freeform 52"/>
            <p:cNvSpPr>
              <a:spLocks/>
            </p:cNvSpPr>
            <p:nvPr/>
          </p:nvSpPr>
          <p:spPr bwMode="auto">
            <a:xfrm>
              <a:off x="3600" y="4000"/>
              <a:ext cx="713" cy="209"/>
            </a:xfrm>
            <a:custGeom>
              <a:avLst/>
              <a:gdLst>
                <a:gd name="T0" fmla="*/ 710 w 713"/>
                <a:gd name="T1" fmla="*/ 94 h 209"/>
                <a:gd name="T2" fmla="*/ 700 w 713"/>
                <a:gd name="T3" fmla="*/ 76 h 209"/>
                <a:gd name="T4" fmla="*/ 679 w 713"/>
                <a:gd name="T5" fmla="*/ 59 h 209"/>
                <a:gd name="T6" fmla="*/ 648 w 713"/>
                <a:gd name="T7" fmla="*/ 44 h 209"/>
                <a:gd name="T8" fmla="*/ 608 w 713"/>
                <a:gd name="T9" fmla="*/ 29 h 209"/>
                <a:gd name="T10" fmla="*/ 561 w 713"/>
                <a:gd name="T11" fmla="*/ 18 h 209"/>
                <a:gd name="T12" fmla="*/ 507 w 713"/>
                <a:gd name="T13" fmla="*/ 8 h 209"/>
                <a:gd name="T14" fmla="*/ 449 w 713"/>
                <a:gd name="T15" fmla="*/ 3 h 209"/>
                <a:gd name="T16" fmla="*/ 387 w 713"/>
                <a:gd name="T17" fmla="*/ 0 h 209"/>
                <a:gd name="T18" fmla="*/ 325 w 713"/>
                <a:gd name="T19" fmla="*/ 0 h 209"/>
                <a:gd name="T20" fmla="*/ 264 w 713"/>
                <a:gd name="T21" fmla="*/ 3 h 209"/>
                <a:gd name="T22" fmla="*/ 206 w 713"/>
                <a:gd name="T23" fmla="*/ 8 h 209"/>
                <a:gd name="T24" fmla="*/ 152 w 713"/>
                <a:gd name="T25" fmla="*/ 18 h 209"/>
                <a:gd name="T26" fmla="*/ 105 w 713"/>
                <a:gd name="T27" fmla="*/ 29 h 209"/>
                <a:gd name="T28" fmla="*/ 65 w 713"/>
                <a:gd name="T29" fmla="*/ 44 h 209"/>
                <a:gd name="T30" fmla="*/ 34 w 713"/>
                <a:gd name="T31" fmla="*/ 59 h 209"/>
                <a:gd name="T32" fmla="*/ 12 w 713"/>
                <a:gd name="T33" fmla="*/ 76 h 209"/>
                <a:gd name="T34" fmla="*/ 1 w 713"/>
                <a:gd name="T35" fmla="*/ 94 h 209"/>
                <a:gd name="T36" fmla="*/ 1 w 713"/>
                <a:gd name="T37" fmla="*/ 112 h 209"/>
                <a:gd name="T38" fmla="*/ 12 w 713"/>
                <a:gd name="T39" fmla="*/ 130 h 209"/>
                <a:gd name="T40" fmla="*/ 34 w 713"/>
                <a:gd name="T41" fmla="*/ 147 h 209"/>
                <a:gd name="T42" fmla="*/ 65 w 713"/>
                <a:gd name="T43" fmla="*/ 163 h 209"/>
                <a:gd name="T44" fmla="*/ 105 w 713"/>
                <a:gd name="T45" fmla="*/ 177 h 209"/>
                <a:gd name="T46" fmla="*/ 152 w 713"/>
                <a:gd name="T47" fmla="*/ 189 h 209"/>
                <a:gd name="T48" fmla="*/ 206 w 713"/>
                <a:gd name="T49" fmla="*/ 198 h 209"/>
                <a:gd name="T50" fmla="*/ 264 w 713"/>
                <a:gd name="T51" fmla="*/ 204 h 209"/>
                <a:gd name="T52" fmla="*/ 325 w 713"/>
                <a:gd name="T53" fmla="*/ 206 h 209"/>
                <a:gd name="T54" fmla="*/ 387 w 713"/>
                <a:gd name="T55" fmla="*/ 206 h 209"/>
                <a:gd name="T56" fmla="*/ 449 w 713"/>
                <a:gd name="T57" fmla="*/ 204 h 209"/>
                <a:gd name="T58" fmla="*/ 507 w 713"/>
                <a:gd name="T59" fmla="*/ 198 h 209"/>
                <a:gd name="T60" fmla="*/ 561 w 713"/>
                <a:gd name="T61" fmla="*/ 189 h 209"/>
                <a:gd name="T62" fmla="*/ 608 w 713"/>
                <a:gd name="T63" fmla="*/ 177 h 209"/>
                <a:gd name="T64" fmla="*/ 648 w 713"/>
                <a:gd name="T65" fmla="*/ 163 h 209"/>
                <a:gd name="T66" fmla="*/ 679 w 713"/>
                <a:gd name="T67" fmla="*/ 147 h 209"/>
                <a:gd name="T68" fmla="*/ 700 w 713"/>
                <a:gd name="T69" fmla="*/ 130 h 209"/>
                <a:gd name="T70" fmla="*/ 710 w 713"/>
                <a:gd name="T71" fmla="*/ 11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13" h="209">
                  <a:moveTo>
                    <a:pt x="712" y="104"/>
                  </a:moveTo>
                  <a:lnTo>
                    <a:pt x="710" y="94"/>
                  </a:lnTo>
                  <a:lnTo>
                    <a:pt x="707" y="86"/>
                  </a:lnTo>
                  <a:lnTo>
                    <a:pt x="700" y="76"/>
                  </a:lnTo>
                  <a:lnTo>
                    <a:pt x="690" y="68"/>
                  </a:lnTo>
                  <a:lnTo>
                    <a:pt x="679" y="59"/>
                  </a:lnTo>
                  <a:lnTo>
                    <a:pt x="665" y="52"/>
                  </a:lnTo>
                  <a:lnTo>
                    <a:pt x="648" y="44"/>
                  </a:lnTo>
                  <a:lnTo>
                    <a:pt x="629" y="36"/>
                  </a:lnTo>
                  <a:lnTo>
                    <a:pt x="608" y="29"/>
                  </a:lnTo>
                  <a:lnTo>
                    <a:pt x="585" y="24"/>
                  </a:lnTo>
                  <a:lnTo>
                    <a:pt x="561" y="18"/>
                  </a:lnTo>
                  <a:lnTo>
                    <a:pt x="534" y="13"/>
                  </a:lnTo>
                  <a:lnTo>
                    <a:pt x="507" y="8"/>
                  </a:lnTo>
                  <a:lnTo>
                    <a:pt x="478" y="5"/>
                  </a:lnTo>
                  <a:lnTo>
                    <a:pt x="449" y="3"/>
                  </a:lnTo>
                  <a:lnTo>
                    <a:pt x="419" y="1"/>
                  </a:lnTo>
                  <a:lnTo>
                    <a:pt x="387" y="0"/>
                  </a:lnTo>
                  <a:lnTo>
                    <a:pt x="356" y="0"/>
                  </a:lnTo>
                  <a:lnTo>
                    <a:pt x="325" y="0"/>
                  </a:lnTo>
                  <a:lnTo>
                    <a:pt x="294" y="1"/>
                  </a:lnTo>
                  <a:lnTo>
                    <a:pt x="264" y="3"/>
                  </a:lnTo>
                  <a:lnTo>
                    <a:pt x="235" y="5"/>
                  </a:lnTo>
                  <a:lnTo>
                    <a:pt x="206" y="8"/>
                  </a:lnTo>
                  <a:lnTo>
                    <a:pt x="179" y="13"/>
                  </a:lnTo>
                  <a:lnTo>
                    <a:pt x="152" y="18"/>
                  </a:lnTo>
                  <a:lnTo>
                    <a:pt x="127" y="24"/>
                  </a:lnTo>
                  <a:lnTo>
                    <a:pt x="105" y="29"/>
                  </a:lnTo>
                  <a:lnTo>
                    <a:pt x="83" y="36"/>
                  </a:lnTo>
                  <a:lnTo>
                    <a:pt x="65" y="44"/>
                  </a:lnTo>
                  <a:lnTo>
                    <a:pt x="48" y="52"/>
                  </a:lnTo>
                  <a:lnTo>
                    <a:pt x="34" y="59"/>
                  </a:lnTo>
                  <a:lnTo>
                    <a:pt x="22" y="68"/>
                  </a:lnTo>
                  <a:lnTo>
                    <a:pt x="12" y="76"/>
                  </a:lnTo>
                  <a:lnTo>
                    <a:pt x="5" y="86"/>
                  </a:lnTo>
                  <a:lnTo>
                    <a:pt x="1" y="94"/>
                  </a:lnTo>
                  <a:lnTo>
                    <a:pt x="0" y="104"/>
                  </a:lnTo>
                  <a:lnTo>
                    <a:pt x="1" y="112"/>
                  </a:lnTo>
                  <a:lnTo>
                    <a:pt x="5" y="121"/>
                  </a:lnTo>
                  <a:lnTo>
                    <a:pt x="12" y="130"/>
                  </a:lnTo>
                  <a:lnTo>
                    <a:pt x="22" y="139"/>
                  </a:lnTo>
                  <a:lnTo>
                    <a:pt x="34" y="147"/>
                  </a:lnTo>
                  <a:lnTo>
                    <a:pt x="48" y="156"/>
                  </a:lnTo>
                  <a:lnTo>
                    <a:pt x="65" y="163"/>
                  </a:lnTo>
                  <a:lnTo>
                    <a:pt x="83" y="170"/>
                  </a:lnTo>
                  <a:lnTo>
                    <a:pt x="105" y="177"/>
                  </a:lnTo>
                  <a:lnTo>
                    <a:pt x="127" y="182"/>
                  </a:lnTo>
                  <a:lnTo>
                    <a:pt x="152" y="189"/>
                  </a:lnTo>
                  <a:lnTo>
                    <a:pt x="179" y="193"/>
                  </a:lnTo>
                  <a:lnTo>
                    <a:pt x="206" y="198"/>
                  </a:lnTo>
                  <a:lnTo>
                    <a:pt x="235" y="201"/>
                  </a:lnTo>
                  <a:lnTo>
                    <a:pt x="264" y="204"/>
                  </a:lnTo>
                  <a:lnTo>
                    <a:pt x="294" y="205"/>
                  </a:lnTo>
                  <a:lnTo>
                    <a:pt x="325" y="206"/>
                  </a:lnTo>
                  <a:lnTo>
                    <a:pt x="356" y="208"/>
                  </a:lnTo>
                  <a:lnTo>
                    <a:pt x="387" y="206"/>
                  </a:lnTo>
                  <a:lnTo>
                    <a:pt x="419" y="205"/>
                  </a:lnTo>
                  <a:lnTo>
                    <a:pt x="449" y="204"/>
                  </a:lnTo>
                  <a:lnTo>
                    <a:pt x="478" y="201"/>
                  </a:lnTo>
                  <a:lnTo>
                    <a:pt x="507" y="198"/>
                  </a:lnTo>
                  <a:lnTo>
                    <a:pt x="534" y="193"/>
                  </a:lnTo>
                  <a:lnTo>
                    <a:pt x="561" y="189"/>
                  </a:lnTo>
                  <a:lnTo>
                    <a:pt x="585" y="182"/>
                  </a:lnTo>
                  <a:lnTo>
                    <a:pt x="608" y="177"/>
                  </a:lnTo>
                  <a:lnTo>
                    <a:pt x="629" y="170"/>
                  </a:lnTo>
                  <a:lnTo>
                    <a:pt x="648" y="163"/>
                  </a:lnTo>
                  <a:lnTo>
                    <a:pt x="665" y="156"/>
                  </a:lnTo>
                  <a:lnTo>
                    <a:pt x="679" y="147"/>
                  </a:lnTo>
                  <a:lnTo>
                    <a:pt x="690" y="139"/>
                  </a:lnTo>
                  <a:lnTo>
                    <a:pt x="700" y="130"/>
                  </a:lnTo>
                  <a:lnTo>
                    <a:pt x="707" y="121"/>
                  </a:lnTo>
                  <a:lnTo>
                    <a:pt x="710" y="112"/>
                  </a:lnTo>
                  <a:lnTo>
                    <a:pt x="712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3" name="Freeform 53"/>
            <p:cNvSpPr>
              <a:spLocks/>
            </p:cNvSpPr>
            <p:nvPr/>
          </p:nvSpPr>
          <p:spPr bwMode="auto">
            <a:xfrm>
              <a:off x="4525" y="4025"/>
              <a:ext cx="502" cy="189"/>
            </a:xfrm>
            <a:custGeom>
              <a:avLst/>
              <a:gdLst>
                <a:gd name="T0" fmla="*/ 1 w 502"/>
                <a:gd name="T1" fmla="*/ 103 h 189"/>
                <a:gd name="T2" fmla="*/ 8 w 502"/>
                <a:gd name="T3" fmla="*/ 119 h 189"/>
                <a:gd name="T4" fmla="*/ 23 w 502"/>
                <a:gd name="T5" fmla="*/ 134 h 189"/>
                <a:gd name="T6" fmla="*/ 45 w 502"/>
                <a:gd name="T7" fmla="*/ 148 h 189"/>
                <a:gd name="T8" fmla="*/ 73 w 502"/>
                <a:gd name="T9" fmla="*/ 161 h 189"/>
                <a:gd name="T10" fmla="*/ 107 w 502"/>
                <a:gd name="T11" fmla="*/ 171 h 189"/>
                <a:gd name="T12" fmla="*/ 145 w 502"/>
                <a:gd name="T13" fmla="*/ 180 h 189"/>
                <a:gd name="T14" fmla="*/ 185 w 502"/>
                <a:gd name="T15" fmla="*/ 185 h 189"/>
                <a:gd name="T16" fmla="*/ 228 w 502"/>
                <a:gd name="T17" fmla="*/ 188 h 189"/>
                <a:gd name="T18" fmla="*/ 272 w 502"/>
                <a:gd name="T19" fmla="*/ 188 h 189"/>
                <a:gd name="T20" fmla="*/ 315 w 502"/>
                <a:gd name="T21" fmla="*/ 185 h 189"/>
                <a:gd name="T22" fmla="*/ 356 w 502"/>
                <a:gd name="T23" fmla="*/ 179 h 189"/>
                <a:gd name="T24" fmla="*/ 394 w 502"/>
                <a:gd name="T25" fmla="*/ 171 h 189"/>
                <a:gd name="T26" fmla="*/ 427 w 502"/>
                <a:gd name="T27" fmla="*/ 160 h 189"/>
                <a:gd name="T28" fmla="*/ 456 w 502"/>
                <a:gd name="T29" fmla="*/ 148 h 189"/>
                <a:gd name="T30" fmla="*/ 477 w 502"/>
                <a:gd name="T31" fmla="*/ 134 h 189"/>
                <a:gd name="T32" fmla="*/ 492 w 502"/>
                <a:gd name="T33" fmla="*/ 118 h 189"/>
                <a:gd name="T34" fmla="*/ 500 w 502"/>
                <a:gd name="T35" fmla="*/ 102 h 189"/>
                <a:gd name="T36" fmla="*/ 500 w 502"/>
                <a:gd name="T37" fmla="*/ 86 h 189"/>
                <a:gd name="T38" fmla="*/ 492 w 502"/>
                <a:gd name="T39" fmla="*/ 70 h 189"/>
                <a:gd name="T40" fmla="*/ 477 w 502"/>
                <a:gd name="T41" fmla="*/ 54 h 189"/>
                <a:gd name="T42" fmla="*/ 456 w 502"/>
                <a:gd name="T43" fmla="*/ 40 h 189"/>
                <a:gd name="T44" fmla="*/ 427 w 502"/>
                <a:gd name="T45" fmla="*/ 28 h 189"/>
                <a:gd name="T46" fmla="*/ 394 w 502"/>
                <a:gd name="T47" fmla="*/ 17 h 189"/>
                <a:gd name="T48" fmla="*/ 356 w 502"/>
                <a:gd name="T49" fmla="*/ 9 h 189"/>
                <a:gd name="T50" fmla="*/ 315 w 502"/>
                <a:gd name="T51" fmla="*/ 3 h 189"/>
                <a:gd name="T52" fmla="*/ 272 w 502"/>
                <a:gd name="T53" fmla="*/ 1 h 189"/>
                <a:gd name="T54" fmla="*/ 228 w 502"/>
                <a:gd name="T55" fmla="*/ 1 h 189"/>
                <a:gd name="T56" fmla="*/ 185 w 502"/>
                <a:gd name="T57" fmla="*/ 3 h 189"/>
                <a:gd name="T58" fmla="*/ 145 w 502"/>
                <a:gd name="T59" fmla="*/ 9 h 189"/>
                <a:gd name="T60" fmla="*/ 107 w 502"/>
                <a:gd name="T61" fmla="*/ 17 h 189"/>
                <a:gd name="T62" fmla="*/ 73 w 502"/>
                <a:gd name="T63" fmla="*/ 28 h 189"/>
                <a:gd name="T64" fmla="*/ 45 w 502"/>
                <a:gd name="T65" fmla="*/ 40 h 189"/>
                <a:gd name="T66" fmla="*/ 23 w 502"/>
                <a:gd name="T67" fmla="*/ 55 h 189"/>
                <a:gd name="T68" fmla="*/ 8 w 502"/>
                <a:gd name="T69" fmla="*/ 70 h 189"/>
                <a:gd name="T70" fmla="*/ 1 w 502"/>
                <a:gd name="T71" fmla="*/ 8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2" h="189">
                  <a:moveTo>
                    <a:pt x="0" y="94"/>
                  </a:moveTo>
                  <a:lnTo>
                    <a:pt x="1" y="103"/>
                  </a:lnTo>
                  <a:lnTo>
                    <a:pt x="4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3" y="134"/>
                  </a:lnTo>
                  <a:lnTo>
                    <a:pt x="34" y="141"/>
                  </a:lnTo>
                  <a:lnTo>
                    <a:pt x="45" y="148"/>
                  </a:lnTo>
                  <a:lnTo>
                    <a:pt x="58" y="155"/>
                  </a:lnTo>
                  <a:lnTo>
                    <a:pt x="73" y="161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5" y="180"/>
                  </a:lnTo>
                  <a:lnTo>
                    <a:pt x="165" y="183"/>
                  </a:lnTo>
                  <a:lnTo>
                    <a:pt x="185" y="185"/>
                  </a:lnTo>
                  <a:lnTo>
                    <a:pt x="207" y="187"/>
                  </a:lnTo>
                  <a:lnTo>
                    <a:pt x="228" y="188"/>
                  </a:lnTo>
                  <a:lnTo>
                    <a:pt x="251" y="188"/>
                  </a:lnTo>
                  <a:lnTo>
                    <a:pt x="272" y="188"/>
                  </a:lnTo>
                  <a:lnTo>
                    <a:pt x="294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6" y="176"/>
                  </a:lnTo>
                  <a:lnTo>
                    <a:pt x="394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6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6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500" y="102"/>
                  </a:lnTo>
                  <a:lnTo>
                    <a:pt x="501" y="94"/>
                  </a:lnTo>
                  <a:lnTo>
                    <a:pt x="500" y="86"/>
                  </a:lnTo>
                  <a:lnTo>
                    <a:pt x="497" y="78"/>
                  </a:lnTo>
                  <a:lnTo>
                    <a:pt x="492" y="70"/>
                  </a:lnTo>
                  <a:lnTo>
                    <a:pt x="486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6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4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4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8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5" y="6"/>
                  </a:lnTo>
                  <a:lnTo>
                    <a:pt x="145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4"/>
                  </a:lnTo>
                  <a:lnTo>
                    <a:pt x="45" y="40"/>
                  </a:lnTo>
                  <a:lnTo>
                    <a:pt x="34" y="47"/>
                  </a:lnTo>
                  <a:lnTo>
                    <a:pt x="23" y="55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4" name="Freeform 54"/>
            <p:cNvSpPr>
              <a:spLocks/>
            </p:cNvSpPr>
            <p:nvPr/>
          </p:nvSpPr>
          <p:spPr bwMode="auto">
            <a:xfrm>
              <a:off x="4171" y="3688"/>
              <a:ext cx="624" cy="195"/>
            </a:xfrm>
            <a:custGeom>
              <a:avLst/>
              <a:gdLst>
                <a:gd name="T0" fmla="*/ 623 w 624"/>
                <a:gd name="T1" fmla="*/ 194 h 195"/>
                <a:gd name="T2" fmla="*/ 623 w 624"/>
                <a:gd name="T3" fmla="*/ 0 h 195"/>
                <a:gd name="T4" fmla="*/ 0 w 624"/>
                <a:gd name="T5" fmla="*/ 0 h 195"/>
                <a:gd name="T6" fmla="*/ 0 w 624"/>
                <a:gd name="T7" fmla="*/ 194 h 195"/>
                <a:gd name="T8" fmla="*/ 623 w 624"/>
                <a:gd name="T9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195">
                  <a:moveTo>
                    <a:pt x="623" y="194"/>
                  </a:moveTo>
                  <a:lnTo>
                    <a:pt x="623" y="0"/>
                  </a:lnTo>
                  <a:lnTo>
                    <a:pt x="0" y="0"/>
                  </a:lnTo>
                  <a:lnTo>
                    <a:pt x="0" y="194"/>
                  </a:lnTo>
                  <a:lnTo>
                    <a:pt x="623" y="1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5" name="Rectangle 55"/>
            <p:cNvSpPr>
              <a:spLocks noChangeArrowheads="1"/>
            </p:cNvSpPr>
            <p:nvPr/>
          </p:nvSpPr>
          <p:spPr bwMode="auto">
            <a:xfrm>
              <a:off x="3683" y="3988"/>
              <a:ext cx="5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deptid</a:t>
              </a:r>
            </a:p>
          </p:txBody>
        </p:sp>
        <p:sp>
          <p:nvSpPr>
            <p:cNvPr id="41016" name="Rectangle 56"/>
            <p:cNvSpPr>
              <a:spLocks noChangeArrowheads="1"/>
            </p:cNvSpPr>
            <p:nvPr/>
          </p:nvSpPr>
          <p:spPr bwMode="auto">
            <a:xfrm>
              <a:off x="4571" y="3998"/>
              <a:ext cx="5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budget</a:t>
              </a:r>
            </a:p>
          </p:txBody>
        </p:sp>
        <p:sp>
          <p:nvSpPr>
            <p:cNvPr id="41017" name="Rectangle 57"/>
            <p:cNvSpPr>
              <a:spLocks noChangeArrowheads="1"/>
            </p:cNvSpPr>
            <p:nvPr/>
          </p:nvSpPr>
          <p:spPr bwMode="auto">
            <a:xfrm>
              <a:off x="4168" y="3648"/>
              <a:ext cx="4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Dept</a:t>
              </a:r>
            </a:p>
          </p:txBody>
        </p:sp>
        <p:sp>
          <p:nvSpPr>
            <p:cNvPr id="41018" name="Line 58"/>
            <p:cNvSpPr>
              <a:spLocks noChangeShapeType="1"/>
            </p:cNvSpPr>
            <p:nvPr/>
          </p:nvSpPr>
          <p:spPr bwMode="auto">
            <a:xfrm flipV="1">
              <a:off x="4032" y="3880"/>
              <a:ext cx="271" cy="1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9" name="Line 59"/>
            <p:cNvSpPr>
              <a:spLocks noChangeShapeType="1"/>
            </p:cNvSpPr>
            <p:nvPr/>
          </p:nvSpPr>
          <p:spPr bwMode="auto">
            <a:xfrm flipH="1" flipV="1">
              <a:off x="4495" y="3880"/>
              <a:ext cx="257" cy="1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21" name="Rectangle 61"/>
          <p:cNvSpPr>
            <a:spLocks noChangeArrowheads="1"/>
          </p:cNvSpPr>
          <p:nvPr/>
        </p:nvSpPr>
        <p:spPr bwMode="auto">
          <a:xfrm>
            <a:off x="6069013" y="4843464"/>
            <a:ext cx="105958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Manages</a:t>
            </a:r>
          </a:p>
        </p:txBody>
      </p:sp>
      <p:sp>
        <p:nvSpPr>
          <p:cNvPr id="41022" name="Freeform 62"/>
          <p:cNvSpPr>
            <a:spLocks/>
          </p:cNvSpPr>
          <p:nvPr/>
        </p:nvSpPr>
        <p:spPr bwMode="auto">
          <a:xfrm>
            <a:off x="5995988" y="4724401"/>
            <a:ext cx="1293812" cy="600075"/>
          </a:xfrm>
          <a:custGeom>
            <a:avLst/>
            <a:gdLst>
              <a:gd name="T0" fmla="*/ 0 w 815"/>
              <a:gd name="T1" fmla="*/ 188 h 378"/>
              <a:gd name="T2" fmla="*/ 402 w 815"/>
              <a:gd name="T3" fmla="*/ 0 h 378"/>
              <a:gd name="T4" fmla="*/ 814 w 815"/>
              <a:gd name="T5" fmla="*/ 194 h 378"/>
              <a:gd name="T6" fmla="*/ 402 w 815"/>
              <a:gd name="T7" fmla="*/ 377 h 378"/>
              <a:gd name="T8" fmla="*/ 0 w 815"/>
              <a:gd name="T9" fmla="*/ 18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" h="378">
                <a:moveTo>
                  <a:pt x="0" y="188"/>
                </a:moveTo>
                <a:lnTo>
                  <a:pt x="402" y="0"/>
                </a:lnTo>
                <a:lnTo>
                  <a:pt x="814" y="194"/>
                </a:lnTo>
                <a:lnTo>
                  <a:pt x="402" y="377"/>
                </a:lnTo>
                <a:lnTo>
                  <a:pt x="0" y="1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23" name="Group 63"/>
          <p:cNvGrpSpPr>
            <a:grpSpLocks/>
          </p:cNvGrpSpPr>
          <p:nvPr/>
        </p:nvGrpSpPr>
        <p:grpSpPr bwMode="auto">
          <a:xfrm>
            <a:off x="4238626" y="3541714"/>
            <a:ext cx="2257425" cy="1076325"/>
            <a:chOff x="1710" y="2231"/>
            <a:chExt cx="1422" cy="678"/>
          </a:xfrm>
        </p:grpSpPr>
        <p:sp>
          <p:nvSpPr>
            <p:cNvPr id="41024" name="Freeform 64"/>
            <p:cNvSpPr>
              <a:spLocks/>
            </p:cNvSpPr>
            <p:nvPr/>
          </p:nvSpPr>
          <p:spPr bwMode="auto">
            <a:xfrm>
              <a:off x="1710" y="2385"/>
              <a:ext cx="501" cy="189"/>
            </a:xfrm>
            <a:custGeom>
              <a:avLst/>
              <a:gdLst>
                <a:gd name="T0" fmla="*/ 499 w 501"/>
                <a:gd name="T1" fmla="*/ 86 h 189"/>
                <a:gd name="T2" fmla="*/ 492 w 501"/>
                <a:gd name="T3" fmla="*/ 70 h 189"/>
                <a:gd name="T4" fmla="*/ 477 w 501"/>
                <a:gd name="T5" fmla="*/ 54 h 189"/>
                <a:gd name="T6" fmla="*/ 455 w 501"/>
                <a:gd name="T7" fmla="*/ 40 h 189"/>
                <a:gd name="T8" fmla="*/ 427 w 501"/>
                <a:gd name="T9" fmla="*/ 28 h 189"/>
                <a:gd name="T10" fmla="*/ 393 w 501"/>
                <a:gd name="T11" fmla="*/ 17 h 189"/>
                <a:gd name="T12" fmla="*/ 356 w 501"/>
                <a:gd name="T13" fmla="*/ 9 h 189"/>
                <a:gd name="T14" fmla="*/ 315 w 501"/>
                <a:gd name="T15" fmla="*/ 3 h 189"/>
                <a:gd name="T16" fmla="*/ 272 w 501"/>
                <a:gd name="T17" fmla="*/ 1 h 189"/>
                <a:gd name="T18" fmla="*/ 228 w 501"/>
                <a:gd name="T19" fmla="*/ 1 h 189"/>
                <a:gd name="T20" fmla="*/ 185 w 501"/>
                <a:gd name="T21" fmla="*/ 3 h 189"/>
                <a:gd name="T22" fmla="*/ 144 w 501"/>
                <a:gd name="T23" fmla="*/ 9 h 189"/>
                <a:gd name="T24" fmla="*/ 107 w 501"/>
                <a:gd name="T25" fmla="*/ 17 h 189"/>
                <a:gd name="T26" fmla="*/ 73 w 501"/>
                <a:gd name="T27" fmla="*/ 28 h 189"/>
                <a:gd name="T28" fmla="*/ 45 w 501"/>
                <a:gd name="T29" fmla="*/ 40 h 189"/>
                <a:gd name="T30" fmla="*/ 23 w 501"/>
                <a:gd name="T31" fmla="*/ 54 h 189"/>
                <a:gd name="T32" fmla="*/ 8 w 501"/>
                <a:gd name="T33" fmla="*/ 70 h 189"/>
                <a:gd name="T34" fmla="*/ 1 w 501"/>
                <a:gd name="T35" fmla="*/ 86 h 189"/>
                <a:gd name="T36" fmla="*/ 1 w 501"/>
                <a:gd name="T37" fmla="*/ 103 h 189"/>
                <a:gd name="T38" fmla="*/ 8 w 501"/>
                <a:gd name="T39" fmla="*/ 119 h 189"/>
                <a:gd name="T40" fmla="*/ 23 w 501"/>
                <a:gd name="T41" fmla="*/ 134 h 189"/>
                <a:gd name="T42" fmla="*/ 45 w 501"/>
                <a:gd name="T43" fmla="*/ 148 h 189"/>
                <a:gd name="T44" fmla="*/ 73 w 501"/>
                <a:gd name="T45" fmla="*/ 160 h 189"/>
                <a:gd name="T46" fmla="*/ 107 w 501"/>
                <a:gd name="T47" fmla="*/ 171 h 189"/>
                <a:gd name="T48" fmla="*/ 144 w 501"/>
                <a:gd name="T49" fmla="*/ 179 h 189"/>
                <a:gd name="T50" fmla="*/ 185 w 501"/>
                <a:gd name="T51" fmla="*/ 185 h 189"/>
                <a:gd name="T52" fmla="*/ 228 w 501"/>
                <a:gd name="T53" fmla="*/ 188 h 189"/>
                <a:gd name="T54" fmla="*/ 272 w 501"/>
                <a:gd name="T55" fmla="*/ 188 h 189"/>
                <a:gd name="T56" fmla="*/ 315 w 501"/>
                <a:gd name="T57" fmla="*/ 185 h 189"/>
                <a:gd name="T58" fmla="*/ 356 w 501"/>
                <a:gd name="T59" fmla="*/ 179 h 189"/>
                <a:gd name="T60" fmla="*/ 393 w 501"/>
                <a:gd name="T61" fmla="*/ 171 h 189"/>
                <a:gd name="T62" fmla="*/ 427 w 501"/>
                <a:gd name="T63" fmla="*/ 160 h 189"/>
                <a:gd name="T64" fmla="*/ 455 w 501"/>
                <a:gd name="T65" fmla="*/ 148 h 189"/>
                <a:gd name="T66" fmla="*/ 477 w 501"/>
                <a:gd name="T67" fmla="*/ 134 h 189"/>
                <a:gd name="T68" fmla="*/ 492 w 501"/>
                <a:gd name="T69" fmla="*/ 119 h 189"/>
                <a:gd name="T70" fmla="*/ 499 w 501"/>
                <a:gd name="T71" fmla="*/ 10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1" h="189">
                  <a:moveTo>
                    <a:pt x="500" y="94"/>
                  </a:moveTo>
                  <a:lnTo>
                    <a:pt x="499" y="86"/>
                  </a:lnTo>
                  <a:lnTo>
                    <a:pt x="496" y="78"/>
                  </a:lnTo>
                  <a:lnTo>
                    <a:pt x="492" y="70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3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3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8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4" y="6"/>
                  </a:lnTo>
                  <a:lnTo>
                    <a:pt x="144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4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3" y="54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3" y="78"/>
                  </a:lnTo>
                  <a:lnTo>
                    <a:pt x="1" y="86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3" y="134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8" y="154"/>
                  </a:lnTo>
                  <a:lnTo>
                    <a:pt x="73" y="160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4" y="179"/>
                  </a:lnTo>
                  <a:lnTo>
                    <a:pt x="164" y="183"/>
                  </a:lnTo>
                  <a:lnTo>
                    <a:pt x="185" y="185"/>
                  </a:lnTo>
                  <a:lnTo>
                    <a:pt x="207" y="187"/>
                  </a:lnTo>
                  <a:lnTo>
                    <a:pt x="228" y="188"/>
                  </a:lnTo>
                  <a:lnTo>
                    <a:pt x="250" y="188"/>
                  </a:lnTo>
                  <a:lnTo>
                    <a:pt x="272" y="188"/>
                  </a:lnTo>
                  <a:lnTo>
                    <a:pt x="293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5" y="176"/>
                  </a:lnTo>
                  <a:lnTo>
                    <a:pt x="393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5" y="127"/>
                  </a:lnTo>
                  <a:lnTo>
                    <a:pt x="492" y="119"/>
                  </a:lnTo>
                  <a:lnTo>
                    <a:pt x="496" y="110"/>
                  </a:lnTo>
                  <a:lnTo>
                    <a:pt x="499" y="103"/>
                  </a:lnTo>
                  <a:lnTo>
                    <a:pt x="50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5" name="Freeform 65"/>
            <p:cNvSpPr>
              <a:spLocks/>
            </p:cNvSpPr>
            <p:nvPr/>
          </p:nvSpPr>
          <p:spPr bwMode="auto">
            <a:xfrm>
              <a:off x="2630" y="2385"/>
              <a:ext cx="502" cy="189"/>
            </a:xfrm>
            <a:custGeom>
              <a:avLst/>
              <a:gdLst>
                <a:gd name="T0" fmla="*/ 1 w 502"/>
                <a:gd name="T1" fmla="*/ 103 h 189"/>
                <a:gd name="T2" fmla="*/ 8 w 502"/>
                <a:gd name="T3" fmla="*/ 119 h 189"/>
                <a:gd name="T4" fmla="*/ 24 w 502"/>
                <a:gd name="T5" fmla="*/ 134 h 189"/>
                <a:gd name="T6" fmla="*/ 45 w 502"/>
                <a:gd name="T7" fmla="*/ 148 h 189"/>
                <a:gd name="T8" fmla="*/ 73 w 502"/>
                <a:gd name="T9" fmla="*/ 161 h 189"/>
                <a:gd name="T10" fmla="*/ 107 w 502"/>
                <a:gd name="T11" fmla="*/ 171 h 189"/>
                <a:gd name="T12" fmla="*/ 144 w 502"/>
                <a:gd name="T13" fmla="*/ 179 h 189"/>
                <a:gd name="T14" fmla="*/ 186 w 502"/>
                <a:gd name="T15" fmla="*/ 185 h 189"/>
                <a:gd name="T16" fmla="*/ 229 w 502"/>
                <a:gd name="T17" fmla="*/ 188 h 189"/>
                <a:gd name="T18" fmla="*/ 272 w 502"/>
                <a:gd name="T19" fmla="*/ 188 h 189"/>
                <a:gd name="T20" fmla="*/ 315 w 502"/>
                <a:gd name="T21" fmla="*/ 185 h 189"/>
                <a:gd name="T22" fmla="*/ 356 w 502"/>
                <a:gd name="T23" fmla="*/ 179 h 189"/>
                <a:gd name="T24" fmla="*/ 394 w 502"/>
                <a:gd name="T25" fmla="*/ 171 h 189"/>
                <a:gd name="T26" fmla="*/ 427 w 502"/>
                <a:gd name="T27" fmla="*/ 160 h 189"/>
                <a:gd name="T28" fmla="*/ 455 w 502"/>
                <a:gd name="T29" fmla="*/ 148 h 189"/>
                <a:gd name="T30" fmla="*/ 477 w 502"/>
                <a:gd name="T31" fmla="*/ 134 h 189"/>
                <a:gd name="T32" fmla="*/ 492 w 502"/>
                <a:gd name="T33" fmla="*/ 118 h 189"/>
                <a:gd name="T34" fmla="*/ 500 w 502"/>
                <a:gd name="T35" fmla="*/ 102 h 189"/>
                <a:gd name="T36" fmla="*/ 500 w 502"/>
                <a:gd name="T37" fmla="*/ 86 h 189"/>
                <a:gd name="T38" fmla="*/ 492 w 502"/>
                <a:gd name="T39" fmla="*/ 70 h 189"/>
                <a:gd name="T40" fmla="*/ 477 w 502"/>
                <a:gd name="T41" fmla="*/ 54 h 189"/>
                <a:gd name="T42" fmla="*/ 455 w 502"/>
                <a:gd name="T43" fmla="*/ 40 h 189"/>
                <a:gd name="T44" fmla="*/ 427 w 502"/>
                <a:gd name="T45" fmla="*/ 28 h 189"/>
                <a:gd name="T46" fmla="*/ 394 w 502"/>
                <a:gd name="T47" fmla="*/ 17 h 189"/>
                <a:gd name="T48" fmla="*/ 356 w 502"/>
                <a:gd name="T49" fmla="*/ 9 h 189"/>
                <a:gd name="T50" fmla="*/ 315 w 502"/>
                <a:gd name="T51" fmla="*/ 3 h 189"/>
                <a:gd name="T52" fmla="*/ 272 w 502"/>
                <a:gd name="T53" fmla="*/ 1 h 189"/>
                <a:gd name="T54" fmla="*/ 229 w 502"/>
                <a:gd name="T55" fmla="*/ 1 h 189"/>
                <a:gd name="T56" fmla="*/ 185 w 502"/>
                <a:gd name="T57" fmla="*/ 3 h 189"/>
                <a:gd name="T58" fmla="*/ 144 w 502"/>
                <a:gd name="T59" fmla="*/ 9 h 189"/>
                <a:gd name="T60" fmla="*/ 107 w 502"/>
                <a:gd name="T61" fmla="*/ 17 h 189"/>
                <a:gd name="T62" fmla="*/ 73 w 502"/>
                <a:gd name="T63" fmla="*/ 28 h 189"/>
                <a:gd name="T64" fmla="*/ 45 w 502"/>
                <a:gd name="T65" fmla="*/ 40 h 189"/>
                <a:gd name="T66" fmla="*/ 24 w 502"/>
                <a:gd name="T67" fmla="*/ 55 h 189"/>
                <a:gd name="T68" fmla="*/ 8 w 502"/>
                <a:gd name="T69" fmla="*/ 70 h 189"/>
                <a:gd name="T70" fmla="*/ 1 w 502"/>
                <a:gd name="T71" fmla="*/ 8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2" h="189">
                  <a:moveTo>
                    <a:pt x="0" y="94"/>
                  </a:moveTo>
                  <a:lnTo>
                    <a:pt x="1" y="103"/>
                  </a:lnTo>
                  <a:lnTo>
                    <a:pt x="4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4" y="134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9" y="155"/>
                  </a:lnTo>
                  <a:lnTo>
                    <a:pt x="73" y="161"/>
                  </a:lnTo>
                  <a:lnTo>
                    <a:pt x="90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4" y="179"/>
                  </a:lnTo>
                  <a:lnTo>
                    <a:pt x="165" y="183"/>
                  </a:lnTo>
                  <a:lnTo>
                    <a:pt x="186" y="185"/>
                  </a:lnTo>
                  <a:lnTo>
                    <a:pt x="207" y="187"/>
                  </a:lnTo>
                  <a:lnTo>
                    <a:pt x="229" y="188"/>
                  </a:lnTo>
                  <a:lnTo>
                    <a:pt x="250" y="188"/>
                  </a:lnTo>
                  <a:lnTo>
                    <a:pt x="272" y="188"/>
                  </a:lnTo>
                  <a:lnTo>
                    <a:pt x="294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5" y="176"/>
                  </a:lnTo>
                  <a:lnTo>
                    <a:pt x="394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5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500" y="102"/>
                  </a:lnTo>
                  <a:lnTo>
                    <a:pt x="501" y="94"/>
                  </a:lnTo>
                  <a:lnTo>
                    <a:pt x="500" y="86"/>
                  </a:lnTo>
                  <a:lnTo>
                    <a:pt x="497" y="78"/>
                  </a:lnTo>
                  <a:lnTo>
                    <a:pt x="492" y="70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4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4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9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5" y="6"/>
                  </a:lnTo>
                  <a:lnTo>
                    <a:pt x="144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9" y="34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4" y="55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6" name="Freeform 66"/>
            <p:cNvSpPr>
              <a:spLocks/>
            </p:cNvSpPr>
            <p:nvPr/>
          </p:nvSpPr>
          <p:spPr bwMode="auto">
            <a:xfrm>
              <a:off x="2160" y="2247"/>
              <a:ext cx="502" cy="189"/>
            </a:xfrm>
            <a:custGeom>
              <a:avLst/>
              <a:gdLst>
                <a:gd name="T0" fmla="*/ 500 w 502"/>
                <a:gd name="T1" fmla="*/ 86 h 189"/>
                <a:gd name="T2" fmla="*/ 493 w 502"/>
                <a:gd name="T3" fmla="*/ 70 h 189"/>
                <a:gd name="T4" fmla="*/ 478 w 502"/>
                <a:gd name="T5" fmla="*/ 54 h 189"/>
                <a:gd name="T6" fmla="*/ 456 w 502"/>
                <a:gd name="T7" fmla="*/ 40 h 189"/>
                <a:gd name="T8" fmla="*/ 428 w 502"/>
                <a:gd name="T9" fmla="*/ 28 h 189"/>
                <a:gd name="T10" fmla="*/ 394 w 502"/>
                <a:gd name="T11" fmla="*/ 17 h 189"/>
                <a:gd name="T12" fmla="*/ 356 w 502"/>
                <a:gd name="T13" fmla="*/ 9 h 189"/>
                <a:gd name="T14" fmla="*/ 316 w 502"/>
                <a:gd name="T15" fmla="*/ 4 h 189"/>
                <a:gd name="T16" fmla="*/ 273 w 502"/>
                <a:gd name="T17" fmla="*/ 1 h 189"/>
                <a:gd name="T18" fmla="*/ 229 w 502"/>
                <a:gd name="T19" fmla="*/ 1 h 189"/>
                <a:gd name="T20" fmla="*/ 186 w 502"/>
                <a:gd name="T21" fmla="*/ 4 h 189"/>
                <a:gd name="T22" fmla="*/ 145 w 502"/>
                <a:gd name="T23" fmla="*/ 9 h 189"/>
                <a:gd name="T24" fmla="*/ 107 w 502"/>
                <a:gd name="T25" fmla="*/ 17 h 189"/>
                <a:gd name="T26" fmla="*/ 74 w 502"/>
                <a:gd name="T27" fmla="*/ 28 h 189"/>
                <a:gd name="T28" fmla="*/ 45 w 502"/>
                <a:gd name="T29" fmla="*/ 40 h 189"/>
                <a:gd name="T30" fmla="*/ 24 w 502"/>
                <a:gd name="T31" fmla="*/ 54 h 189"/>
                <a:gd name="T32" fmla="*/ 9 w 502"/>
                <a:gd name="T33" fmla="*/ 70 h 189"/>
                <a:gd name="T34" fmla="*/ 1 w 502"/>
                <a:gd name="T35" fmla="*/ 86 h 189"/>
                <a:gd name="T36" fmla="*/ 1 w 502"/>
                <a:gd name="T37" fmla="*/ 102 h 189"/>
                <a:gd name="T38" fmla="*/ 9 w 502"/>
                <a:gd name="T39" fmla="*/ 118 h 189"/>
                <a:gd name="T40" fmla="*/ 24 w 502"/>
                <a:gd name="T41" fmla="*/ 134 h 189"/>
                <a:gd name="T42" fmla="*/ 45 w 502"/>
                <a:gd name="T43" fmla="*/ 148 h 189"/>
                <a:gd name="T44" fmla="*/ 74 w 502"/>
                <a:gd name="T45" fmla="*/ 161 h 189"/>
                <a:gd name="T46" fmla="*/ 107 w 502"/>
                <a:gd name="T47" fmla="*/ 171 h 189"/>
                <a:gd name="T48" fmla="*/ 145 w 502"/>
                <a:gd name="T49" fmla="*/ 179 h 189"/>
                <a:gd name="T50" fmla="*/ 186 w 502"/>
                <a:gd name="T51" fmla="*/ 185 h 189"/>
                <a:gd name="T52" fmla="*/ 229 w 502"/>
                <a:gd name="T53" fmla="*/ 188 h 189"/>
                <a:gd name="T54" fmla="*/ 273 w 502"/>
                <a:gd name="T55" fmla="*/ 188 h 189"/>
                <a:gd name="T56" fmla="*/ 316 w 502"/>
                <a:gd name="T57" fmla="*/ 185 h 189"/>
                <a:gd name="T58" fmla="*/ 356 w 502"/>
                <a:gd name="T59" fmla="*/ 179 h 189"/>
                <a:gd name="T60" fmla="*/ 394 w 502"/>
                <a:gd name="T61" fmla="*/ 171 h 189"/>
                <a:gd name="T62" fmla="*/ 428 w 502"/>
                <a:gd name="T63" fmla="*/ 161 h 189"/>
                <a:gd name="T64" fmla="*/ 456 w 502"/>
                <a:gd name="T65" fmla="*/ 148 h 189"/>
                <a:gd name="T66" fmla="*/ 478 w 502"/>
                <a:gd name="T67" fmla="*/ 134 h 189"/>
                <a:gd name="T68" fmla="*/ 493 w 502"/>
                <a:gd name="T69" fmla="*/ 118 h 189"/>
                <a:gd name="T70" fmla="*/ 500 w 502"/>
                <a:gd name="T71" fmla="*/ 10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2" h="189">
                  <a:moveTo>
                    <a:pt x="501" y="94"/>
                  </a:moveTo>
                  <a:lnTo>
                    <a:pt x="500" y="86"/>
                  </a:lnTo>
                  <a:lnTo>
                    <a:pt x="497" y="78"/>
                  </a:lnTo>
                  <a:lnTo>
                    <a:pt x="493" y="70"/>
                  </a:lnTo>
                  <a:lnTo>
                    <a:pt x="486" y="62"/>
                  </a:lnTo>
                  <a:lnTo>
                    <a:pt x="478" y="54"/>
                  </a:lnTo>
                  <a:lnTo>
                    <a:pt x="467" y="47"/>
                  </a:lnTo>
                  <a:lnTo>
                    <a:pt x="456" y="40"/>
                  </a:lnTo>
                  <a:lnTo>
                    <a:pt x="443" y="34"/>
                  </a:lnTo>
                  <a:lnTo>
                    <a:pt x="428" y="28"/>
                  </a:lnTo>
                  <a:lnTo>
                    <a:pt x="412" y="22"/>
                  </a:lnTo>
                  <a:lnTo>
                    <a:pt x="394" y="17"/>
                  </a:lnTo>
                  <a:lnTo>
                    <a:pt x="376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6" y="4"/>
                  </a:lnTo>
                  <a:lnTo>
                    <a:pt x="294" y="2"/>
                  </a:lnTo>
                  <a:lnTo>
                    <a:pt x="273" y="1"/>
                  </a:lnTo>
                  <a:lnTo>
                    <a:pt x="251" y="0"/>
                  </a:lnTo>
                  <a:lnTo>
                    <a:pt x="229" y="1"/>
                  </a:lnTo>
                  <a:lnTo>
                    <a:pt x="207" y="2"/>
                  </a:lnTo>
                  <a:lnTo>
                    <a:pt x="186" y="4"/>
                  </a:lnTo>
                  <a:lnTo>
                    <a:pt x="165" y="6"/>
                  </a:lnTo>
                  <a:lnTo>
                    <a:pt x="145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90" y="22"/>
                  </a:lnTo>
                  <a:lnTo>
                    <a:pt x="74" y="28"/>
                  </a:lnTo>
                  <a:lnTo>
                    <a:pt x="59" y="34"/>
                  </a:lnTo>
                  <a:lnTo>
                    <a:pt x="45" y="40"/>
                  </a:lnTo>
                  <a:lnTo>
                    <a:pt x="34" y="47"/>
                  </a:lnTo>
                  <a:lnTo>
                    <a:pt x="24" y="54"/>
                  </a:lnTo>
                  <a:lnTo>
                    <a:pt x="15" y="62"/>
                  </a:lnTo>
                  <a:lnTo>
                    <a:pt x="9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  <a:lnTo>
                    <a:pt x="1" y="102"/>
                  </a:lnTo>
                  <a:lnTo>
                    <a:pt x="4" y="111"/>
                  </a:lnTo>
                  <a:lnTo>
                    <a:pt x="9" y="118"/>
                  </a:lnTo>
                  <a:lnTo>
                    <a:pt x="15" y="126"/>
                  </a:lnTo>
                  <a:lnTo>
                    <a:pt x="24" y="134"/>
                  </a:lnTo>
                  <a:lnTo>
                    <a:pt x="34" y="141"/>
                  </a:lnTo>
                  <a:lnTo>
                    <a:pt x="45" y="148"/>
                  </a:lnTo>
                  <a:lnTo>
                    <a:pt x="59" y="155"/>
                  </a:lnTo>
                  <a:lnTo>
                    <a:pt x="74" y="161"/>
                  </a:lnTo>
                  <a:lnTo>
                    <a:pt x="90" y="166"/>
                  </a:lnTo>
                  <a:lnTo>
                    <a:pt x="107" y="171"/>
                  </a:lnTo>
                  <a:lnTo>
                    <a:pt x="125" y="175"/>
                  </a:lnTo>
                  <a:lnTo>
                    <a:pt x="145" y="179"/>
                  </a:lnTo>
                  <a:lnTo>
                    <a:pt x="165" y="182"/>
                  </a:lnTo>
                  <a:lnTo>
                    <a:pt x="186" y="185"/>
                  </a:lnTo>
                  <a:lnTo>
                    <a:pt x="207" y="187"/>
                  </a:lnTo>
                  <a:lnTo>
                    <a:pt x="229" y="188"/>
                  </a:lnTo>
                  <a:lnTo>
                    <a:pt x="251" y="188"/>
                  </a:lnTo>
                  <a:lnTo>
                    <a:pt x="273" y="188"/>
                  </a:lnTo>
                  <a:lnTo>
                    <a:pt x="294" y="187"/>
                  </a:lnTo>
                  <a:lnTo>
                    <a:pt x="316" y="185"/>
                  </a:lnTo>
                  <a:lnTo>
                    <a:pt x="336" y="182"/>
                  </a:lnTo>
                  <a:lnTo>
                    <a:pt x="356" y="179"/>
                  </a:lnTo>
                  <a:lnTo>
                    <a:pt x="376" y="175"/>
                  </a:lnTo>
                  <a:lnTo>
                    <a:pt x="394" y="171"/>
                  </a:lnTo>
                  <a:lnTo>
                    <a:pt x="412" y="166"/>
                  </a:lnTo>
                  <a:lnTo>
                    <a:pt x="428" y="161"/>
                  </a:lnTo>
                  <a:lnTo>
                    <a:pt x="443" y="155"/>
                  </a:lnTo>
                  <a:lnTo>
                    <a:pt x="456" y="148"/>
                  </a:lnTo>
                  <a:lnTo>
                    <a:pt x="467" y="141"/>
                  </a:lnTo>
                  <a:lnTo>
                    <a:pt x="478" y="134"/>
                  </a:lnTo>
                  <a:lnTo>
                    <a:pt x="486" y="126"/>
                  </a:lnTo>
                  <a:lnTo>
                    <a:pt x="493" y="118"/>
                  </a:lnTo>
                  <a:lnTo>
                    <a:pt x="497" y="111"/>
                  </a:lnTo>
                  <a:lnTo>
                    <a:pt x="500" y="102"/>
                  </a:lnTo>
                  <a:lnTo>
                    <a:pt x="501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7" name="Rectangle 67"/>
            <p:cNvSpPr>
              <a:spLocks noChangeArrowheads="1"/>
            </p:cNvSpPr>
            <p:nvPr/>
          </p:nvSpPr>
          <p:spPr bwMode="auto">
            <a:xfrm>
              <a:off x="2213" y="2231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41028" name="Rectangle 68"/>
            <p:cNvSpPr>
              <a:spLocks noChangeArrowheads="1"/>
            </p:cNvSpPr>
            <p:nvPr/>
          </p:nvSpPr>
          <p:spPr bwMode="auto">
            <a:xfrm>
              <a:off x="2067" y="2699"/>
              <a:ext cx="8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  <p:sp>
          <p:nvSpPr>
            <p:cNvPr id="41029" name="Rectangle 69"/>
            <p:cNvSpPr>
              <a:spLocks noChangeArrowheads="1"/>
            </p:cNvSpPr>
            <p:nvPr/>
          </p:nvSpPr>
          <p:spPr bwMode="auto">
            <a:xfrm>
              <a:off x="1837" y="2354"/>
              <a:ext cx="3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ssn</a:t>
              </a:r>
            </a:p>
          </p:txBody>
        </p:sp>
        <p:sp>
          <p:nvSpPr>
            <p:cNvPr id="41030" name="Rectangle 70"/>
            <p:cNvSpPr>
              <a:spLocks noChangeArrowheads="1"/>
            </p:cNvSpPr>
            <p:nvPr/>
          </p:nvSpPr>
          <p:spPr bwMode="auto">
            <a:xfrm>
              <a:off x="2782" y="2359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lot</a:t>
              </a:r>
            </a:p>
          </p:txBody>
        </p:sp>
        <p:sp>
          <p:nvSpPr>
            <p:cNvPr id="41031" name="Freeform 71"/>
            <p:cNvSpPr>
              <a:spLocks/>
            </p:cNvSpPr>
            <p:nvPr/>
          </p:nvSpPr>
          <p:spPr bwMode="auto">
            <a:xfrm>
              <a:off x="2063" y="2692"/>
              <a:ext cx="751" cy="170"/>
            </a:xfrm>
            <a:custGeom>
              <a:avLst/>
              <a:gdLst>
                <a:gd name="T0" fmla="*/ 750 w 751"/>
                <a:gd name="T1" fmla="*/ 169 h 170"/>
                <a:gd name="T2" fmla="*/ 750 w 751"/>
                <a:gd name="T3" fmla="*/ 0 h 170"/>
                <a:gd name="T4" fmla="*/ 0 w 751"/>
                <a:gd name="T5" fmla="*/ 0 h 170"/>
                <a:gd name="T6" fmla="*/ 0 w 751"/>
                <a:gd name="T7" fmla="*/ 169 h 170"/>
                <a:gd name="T8" fmla="*/ 750 w 751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170">
                  <a:moveTo>
                    <a:pt x="750" y="169"/>
                  </a:moveTo>
                  <a:lnTo>
                    <a:pt x="750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750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2" name="Line 72"/>
            <p:cNvSpPr>
              <a:spLocks noChangeShapeType="1"/>
            </p:cNvSpPr>
            <p:nvPr/>
          </p:nvSpPr>
          <p:spPr bwMode="auto">
            <a:xfrm>
              <a:off x="1962" y="2577"/>
              <a:ext cx="338" cy="10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3" name="Line 73"/>
            <p:cNvSpPr>
              <a:spLocks noChangeShapeType="1"/>
            </p:cNvSpPr>
            <p:nvPr/>
          </p:nvSpPr>
          <p:spPr bwMode="auto">
            <a:xfrm>
              <a:off x="2423" y="2442"/>
              <a:ext cx="31" cy="24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4" name="Line 74"/>
            <p:cNvSpPr>
              <a:spLocks noChangeShapeType="1"/>
            </p:cNvSpPr>
            <p:nvPr/>
          </p:nvSpPr>
          <p:spPr bwMode="auto">
            <a:xfrm flipV="1">
              <a:off x="2548" y="2540"/>
              <a:ext cx="184" cy="1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35" name="Line 75"/>
          <p:cNvSpPr>
            <a:spLocks noChangeShapeType="1"/>
          </p:cNvSpPr>
          <p:nvPr/>
        </p:nvSpPr>
        <p:spPr bwMode="auto">
          <a:xfrm flipH="1" flipV="1">
            <a:off x="6934200" y="5156200"/>
            <a:ext cx="1193800" cy="660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8" name="Line 78"/>
          <p:cNvSpPr>
            <a:spLocks noChangeShapeType="1"/>
          </p:cNvSpPr>
          <p:nvPr/>
        </p:nvSpPr>
        <p:spPr bwMode="auto">
          <a:xfrm>
            <a:off x="5492750" y="4552950"/>
            <a:ext cx="8255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9" name="Line 79"/>
          <p:cNvSpPr>
            <a:spLocks noChangeShapeType="1"/>
          </p:cNvSpPr>
          <p:nvPr/>
        </p:nvSpPr>
        <p:spPr bwMode="auto">
          <a:xfrm flipH="1">
            <a:off x="6477000" y="2133600"/>
            <a:ext cx="698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3" name="Line 83"/>
          <p:cNvSpPr>
            <a:spLocks noChangeShapeType="1"/>
          </p:cNvSpPr>
          <p:nvPr/>
        </p:nvSpPr>
        <p:spPr bwMode="auto">
          <a:xfrm flipH="1">
            <a:off x="6400800" y="2133600"/>
            <a:ext cx="76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24856"/>
      </p:ext>
    </p:extLst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Design Exercise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0" y="1676400"/>
            <a:ext cx="9144000" cy="4495800"/>
          </a:xfrm>
          <a:noFill/>
          <a:ln/>
        </p:spPr>
        <p:txBody>
          <a:bodyPr/>
          <a:lstStyle/>
          <a:p>
            <a:r>
              <a:rPr lang="en-US" altLang="en-US" sz="2400"/>
              <a:t>Design a DB using ER, and sketch the resulting diagram. State any important assumptions you made in reaching the design. Show explicitly whether relationships are 1-1, 1-M, or N-M.</a:t>
            </a:r>
          </a:p>
          <a:p>
            <a:pPr lvl="1">
              <a:buSzPct val="75000"/>
            </a:pPr>
            <a:r>
              <a:rPr lang="en-US" altLang="en-US"/>
              <a:t>UVA registrar’s office: It maintains data about each class, including the instructor, students, enrollment, time and place of the class meetings. For each student-class pair, a grade is recorded. </a:t>
            </a:r>
          </a:p>
          <a:p>
            <a:pPr lvl="1">
              <a:buSzPct val="75000"/>
            </a:pPr>
            <a:r>
              <a:rPr lang="en-US" altLang="en-US"/>
              <a:t>Hospital: It maintains all patients visited, including age and address. It also keeps track of the information about billing, visits, data, reason for visit, and treatment. </a:t>
            </a:r>
          </a:p>
        </p:txBody>
      </p:sp>
    </p:spTree>
    <p:extLst>
      <p:ext uri="{BB962C8B-B14F-4D97-AF65-F5344CB8AC3E}">
        <p14:creationId xmlns:p14="http://schemas.microsoft.com/office/powerpoint/2010/main" val="1800709166"/>
      </p:ext>
    </p:extLst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Specialization Example</a:t>
            </a: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1" t="1050" r="12599" b="787"/>
          <a:stretch>
            <a:fillRect/>
          </a:stretch>
        </p:blipFill>
        <p:spPr bwMode="auto">
          <a:xfrm>
            <a:off x="3124200" y="828676"/>
            <a:ext cx="5689600" cy="55848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7405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Generalization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1114426"/>
            <a:ext cx="7848600" cy="276066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A bottom-up design process – combine a number of entity sets that share the same features into a higher-level entity set.</a:t>
            </a:r>
          </a:p>
          <a:p>
            <a:r>
              <a:rPr lang="en-US" altLang="en-US"/>
              <a:t>Specialization and generalization are simple inversions of each other; they are represented in an E-R diagram in the same way.</a:t>
            </a:r>
          </a:p>
          <a:p>
            <a:r>
              <a:rPr lang="en-US" altLang="en-US"/>
              <a:t>The terms specialization and generalization are used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35920126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1"/>
            <a:ext cx="8077200" cy="10445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Specialization and Generalization (Contd.)</a:t>
            </a:r>
          </a:p>
        </p:txBody>
      </p:sp>
      <p:sp>
        <p:nvSpPr>
          <p:cNvPr id="134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31988" y="1419226"/>
            <a:ext cx="8031162" cy="3940175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Can have multiple specializations of an entity set based on different features.  </a:t>
            </a:r>
          </a:p>
          <a:p>
            <a:r>
              <a:rPr lang="en-US" altLang="en-US"/>
              <a:t>E.g. </a:t>
            </a:r>
            <a:r>
              <a:rPr lang="en-US" altLang="en-US" i="1"/>
              <a:t>permanent-employee </a:t>
            </a:r>
            <a:r>
              <a:rPr lang="en-US" altLang="en-US"/>
              <a:t>vs. </a:t>
            </a:r>
            <a:r>
              <a:rPr lang="en-US" altLang="en-US" i="1"/>
              <a:t>temporary-employee</a:t>
            </a:r>
            <a:r>
              <a:rPr lang="en-US" altLang="en-US"/>
              <a:t>, in addition to </a:t>
            </a:r>
            <a:r>
              <a:rPr lang="en-US" altLang="en-US" i="1"/>
              <a:t>officer </a:t>
            </a:r>
            <a:r>
              <a:rPr lang="en-US" altLang="en-US"/>
              <a:t>vs. </a:t>
            </a:r>
            <a:r>
              <a:rPr lang="en-US" altLang="en-US" i="1"/>
              <a:t>secretary </a:t>
            </a:r>
            <a:r>
              <a:rPr lang="en-US" altLang="en-US"/>
              <a:t>vs. </a:t>
            </a:r>
            <a:r>
              <a:rPr lang="en-US" altLang="en-US" i="1"/>
              <a:t>teller</a:t>
            </a:r>
          </a:p>
          <a:p>
            <a:r>
              <a:rPr lang="en-US" altLang="en-US"/>
              <a:t>Each particular employee would be </a:t>
            </a:r>
          </a:p>
          <a:p>
            <a:pPr lvl="1"/>
            <a:r>
              <a:rPr lang="en-US" altLang="en-US"/>
              <a:t>a member of one of </a:t>
            </a:r>
            <a:r>
              <a:rPr lang="en-US" altLang="en-US" i="1"/>
              <a:t>permanent-employee </a:t>
            </a:r>
            <a:r>
              <a:rPr lang="en-US" altLang="en-US"/>
              <a:t>or </a:t>
            </a:r>
            <a:r>
              <a:rPr lang="en-US" altLang="en-US" i="1"/>
              <a:t>temporary-employee</a:t>
            </a:r>
            <a:r>
              <a:rPr lang="en-US" altLang="en-US"/>
              <a:t>, </a:t>
            </a:r>
          </a:p>
          <a:p>
            <a:pPr lvl="1"/>
            <a:r>
              <a:rPr lang="en-US" altLang="en-US"/>
              <a:t>and also a member of one of </a:t>
            </a:r>
            <a:r>
              <a:rPr lang="en-US" altLang="en-US" i="1"/>
              <a:t>officer</a:t>
            </a:r>
            <a:r>
              <a:rPr lang="en-US" altLang="en-US"/>
              <a:t>, </a:t>
            </a:r>
            <a:r>
              <a:rPr lang="en-US" altLang="en-US" i="1"/>
              <a:t>secretary</a:t>
            </a:r>
            <a:r>
              <a:rPr lang="en-US" altLang="en-US"/>
              <a:t>, or </a:t>
            </a:r>
            <a:r>
              <a:rPr lang="en-US" altLang="en-US" i="1"/>
              <a:t>teller</a:t>
            </a:r>
          </a:p>
          <a:p>
            <a:r>
              <a:rPr lang="en-US" altLang="en-US"/>
              <a:t>The ISA relationship also referred to as </a:t>
            </a:r>
            <a:r>
              <a:rPr lang="en-US" altLang="en-US" b="1"/>
              <a:t>superclass - subclass </a:t>
            </a:r>
            <a:r>
              <a:rPr lang="en-US" altLang="en-US"/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17233011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22525" y="85725"/>
            <a:ext cx="8077200" cy="8763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Design Constraints on a Specialization/Generalization</a:t>
            </a:r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57426" y="1227138"/>
            <a:ext cx="7502525" cy="49196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Constraint on which entities can be members of a given lower-level entity set.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condition-defined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E.g. all customers over 65 years are members of </a:t>
            </a:r>
            <a:r>
              <a:rPr lang="en-US" altLang="en-US" i="1"/>
              <a:t>senior-citizen </a:t>
            </a:r>
            <a:r>
              <a:rPr lang="en-US" altLang="en-US"/>
              <a:t>entity set; </a:t>
            </a:r>
            <a:r>
              <a:rPr lang="en-US" altLang="en-US" i="1"/>
              <a:t>senior-citizen</a:t>
            </a:r>
            <a:r>
              <a:rPr lang="en-US" altLang="en-US"/>
              <a:t> ISA  </a:t>
            </a:r>
            <a:r>
              <a:rPr lang="en-US" altLang="en-US" i="1"/>
              <a:t>person</a:t>
            </a:r>
            <a:r>
              <a:rPr lang="en-US" alt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user-defined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Constraint on whether or not entities may belong to more than one lower-level entity set within a single generalization.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Disjoint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an entity can belong to only one lower-level entity set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Noted in E-R diagram by writing </a:t>
            </a:r>
            <a:r>
              <a:rPr lang="en-US" altLang="en-US" i="1"/>
              <a:t>disjoint</a:t>
            </a:r>
            <a:r>
              <a:rPr lang="en-US" altLang="en-US"/>
              <a:t> next to the ISA triangle</a:t>
            </a:r>
            <a:endParaRPr lang="en-US" altLang="en-US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Overlapping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an entity can belong to more than one lower-level entity set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902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6950" y="1"/>
            <a:ext cx="8077200" cy="115252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Design Constraints on a Specialization/Generalization (Contd.)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8350" y="1466850"/>
            <a:ext cx="7848600" cy="2865438"/>
          </a:xfrm>
        </p:spPr>
        <p:txBody>
          <a:bodyPr>
            <a:normAutofit lnSpcReduction="10000"/>
          </a:bodyPr>
          <a:lstStyle/>
          <a:p>
            <a:r>
              <a:rPr lang="en-US" altLang="en-US">
                <a:solidFill>
                  <a:schemeClr val="tx2"/>
                </a:solidFill>
              </a:rPr>
              <a:t>Completeness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constraint</a:t>
            </a:r>
            <a:r>
              <a:rPr lang="en-US" altLang="en-US"/>
              <a:t> 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altLang="en-US" b="1">
                <a:solidFill>
                  <a:schemeClr val="tx2"/>
                </a:solidFill>
              </a:rPr>
              <a:t>total</a:t>
            </a:r>
            <a:r>
              <a:rPr lang="en-US" altLang="en-US" b="1"/>
              <a:t> </a:t>
            </a:r>
            <a:r>
              <a:rPr lang="en-US" altLang="en-US"/>
              <a:t>: an entity must belong to one of the lower-level entity sets</a:t>
            </a:r>
          </a:p>
          <a:p>
            <a:pPr lvl="1"/>
            <a:r>
              <a:rPr lang="en-US" altLang="en-US" b="1">
                <a:solidFill>
                  <a:schemeClr val="tx2"/>
                </a:solidFill>
              </a:rPr>
              <a:t>partial</a:t>
            </a:r>
            <a:r>
              <a:rPr lang="en-US" altLang="en-US"/>
              <a:t>: an entity need not belong to one of the lower-level entity sets</a:t>
            </a:r>
          </a:p>
        </p:txBody>
      </p:sp>
    </p:spTree>
    <p:extLst>
      <p:ext uri="{BB962C8B-B14F-4D97-AF65-F5344CB8AC3E}">
        <p14:creationId xmlns:p14="http://schemas.microsoft.com/office/powerpoint/2010/main" val="3708426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Aggregation</a:t>
            </a:r>
          </a:p>
        </p:txBody>
      </p:sp>
      <p:pic>
        <p:nvPicPr>
          <p:cNvPr id="98307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" t="3641" r="2002" b="3398"/>
          <a:stretch>
            <a:fillRect/>
          </a:stretch>
        </p:blipFill>
        <p:spPr bwMode="auto">
          <a:xfrm>
            <a:off x="3243263" y="2105025"/>
            <a:ext cx="6196012" cy="44656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308" name="Rectangle 1028"/>
          <p:cNvSpPr>
            <a:spLocks noChangeArrowheads="1"/>
          </p:cNvSpPr>
          <p:nvPr/>
        </p:nvSpPr>
        <p:spPr bwMode="auto">
          <a:xfrm>
            <a:off x="2058989" y="866776"/>
            <a:ext cx="798512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/>
              <a:t> Consider the ternary relationship </a:t>
            </a:r>
            <a:r>
              <a:rPr kumimoji="1" lang="en-US" altLang="en-US" sz="2000" i="1"/>
              <a:t>works-on</a:t>
            </a:r>
            <a:r>
              <a:rPr kumimoji="1" lang="en-US" altLang="en-US" sz="2000"/>
              <a:t>, which we saw earlier</a:t>
            </a:r>
          </a:p>
          <a:p>
            <a:pPr algn="l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/>
              <a:t> Suppose we want to record managers for tasks performed by an   </a:t>
            </a:r>
            <a:br>
              <a:rPr kumimoji="1" lang="en-US" altLang="en-US" sz="2000"/>
            </a:br>
            <a:r>
              <a:rPr kumimoji="1" lang="en-US" altLang="en-US" sz="2000"/>
              <a:t>   employee at a branch</a:t>
            </a:r>
          </a:p>
        </p:txBody>
      </p:sp>
    </p:spTree>
    <p:extLst>
      <p:ext uri="{BB962C8B-B14F-4D97-AF65-F5344CB8AC3E}">
        <p14:creationId xmlns:p14="http://schemas.microsoft.com/office/powerpoint/2010/main" val="42683241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Aggregation (Cont.)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776" y="1023938"/>
            <a:ext cx="8556625" cy="522605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Relationship sets </a:t>
            </a:r>
            <a:r>
              <a:rPr lang="en-US" altLang="en-US" i="1"/>
              <a:t>works-on </a:t>
            </a:r>
            <a:r>
              <a:rPr lang="en-US" altLang="en-US"/>
              <a:t>and </a:t>
            </a:r>
            <a:r>
              <a:rPr lang="en-US" altLang="en-US" i="1"/>
              <a:t>manages</a:t>
            </a:r>
            <a:r>
              <a:rPr lang="en-US" altLang="en-US"/>
              <a:t> represent overlapping information</a:t>
            </a:r>
          </a:p>
          <a:p>
            <a:pPr lvl="1"/>
            <a:r>
              <a:rPr lang="en-US" altLang="en-US"/>
              <a:t>Every </a:t>
            </a:r>
            <a:r>
              <a:rPr lang="en-US" altLang="en-US" i="1"/>
              <a:t>manages</a:t>
            </a:r>
            <a:r>
              <a:rPr lang="en-US" altLang="en-US"/>
              <a:t> relationship corresponds to a </a:t>
            </a:r>
            <a:r>
              <a:rPr lang="en-US" altLang="en-US" i="1"/>
              <a:t>works-on</a:t>
            </a:r>
            <a:r>
              <a:rPr lang="en-US" altLang="en-US"/>
              <a:t> relationship</a:t>
            </a:r>
          </a:p>
          <a:p>
            <a:pPr lvl="1"/>
            <a:r>
              <a:rPr lang="en-US" altLang="en-US"/>
              <a:t>However, some </a:t>
            </a:r>
            <a:r>
              <a:rPr lang="en-US" altLang="en-US" i="1"/>
              <a:t>works-on</a:t>
            </a:r>
            <a:r>
              <a:rPr lang="en-US" altLang="en-US"/>
              <a:t> relationships may not correspond to any </a:t>
            </a:r>
            <a:r>
              <a:rPr lang="en-US" altLang="en-US" i="1"/>
              <a:t>manages</a:t>
            </a:r>
            <a:r>
              <a:rPr lang="en-US" altLang="en-US"/>
              <a:t> relationships </a:t>
            </a:r>
          </a:p>
          <a:p>
            <a:pPr lvl="2"/>
            <a:r>
              <a:rPr lang="en-US" altLang="en-US"/>
              <a:t>So we can’t discard the </a:t>
            </a:r>
            <a:r>
              <a:rPr lang="en-US" altLang="en-US" i="1"/>
              <a:t>works-on</a:t>
            </a:r>
            <a:r>
              <a:rPr lang="en-US" altLang="en-US"/>
              <a:t> relationship</a:t>
            </a:r>
          </a:p>
          <a:p>
            <a:r>
              <a:rPr lang="en-US" altLang="en-US"/>
              <a:t>Eliminate this redundancy via </a:t>
            </a:r>
            <a:r>
              <a:rPr lang="en-US" altLang="en-US" i="1"/>
              <a:t>aggregation</a:t>
            </a:r>
            <a:endParaRPr lang="en-US" altLang="en-US"/>
          </a:p>
          <a:p>
            <a:pPr lvl="1"/>
            <a:r>
              <a:rPr lang="en-US" altLang="en-US"/>
              <a:t>Treat relationship as an abstract entity</a:t>
            </a:r>
          </a:p>
          <a:p>
            <a:pPr lvl="1"/>
            <a:r>
              <a:rPr lang="en-US" altLang="en-US"/>
              <a:t>Allows relationships between relationships </a:t>
            </a:r>
          </a:p>
          <a:p>
            <a:pPr lvl="1"/>
            <a:r>
              <a:rPr lang="en-US" altLang="en-US"/>
              <a:t>Abstraction of relationship into new entity</a:t>
            </a:r>
          </a:p>
          <a:p>
            <a:r>
              <a:rPr lang="en-US" altLang="en-US"/>
              <a:t>Without introducing redundancy, the following diagram represents:</a:t>
            </a:r>
          </a:p>
          <a:p>
            <a:pPr lvl="1"/>
            <a:r>
              <a:rPr lang="en-US" altLang="en-US"/>
              <a:t>An employee works on a particular job at a particular branch </a:t>
            </a:r>
          </a:p>
          <a:p>
            <a:pPr lvl="1"/>
            <a:r>
              <a:rPr lang="en-US" altLang="en-US"/>
              <a:t>An employee, branch, job combination may have an associated manager</a:t>
            </a:r>
          </a:p>
        </p:txBody>
      </p:sp>
    </p:spTree>
    <p:extLst>
      <p:ext uri="{BB962C8B-B14F-4D97-AF65-F5344CB8AC3E}">
        <p14:creationId xmlns:p14="http://schemas.microsoft.com/office/powerpoint/2010/main" val="172460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729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Entity Sets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3352" y="159655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latin typeface="+mj-lt"/>
              </a:rPr>
              <a:t>A </a:t>
            </a:r>
            <a:r>
              <a:rPr lang="en-US" altLang="en-US" i="1" dirty="0">
                <a:latin typeface="+mj-lt"/>
              </a:rPr>
              <a:t>database</a:t>
            </a:r>
            <a:r>
              <a:rPr lang="en-US" altLang="en-US" dirty="0">
                <a:latin typeface="+mj-lt"/>
              </a:rPr>
              <a:t> can be modeled as:</a:t>
            </a:r>
          </a:p>
          <a:p>
            <a:pPr lvl="1"/>
            <a:r>
              <a:rPr lang="en-US" altLang="en-US" dirty="0">
                <a:latin typeface="+mj-lt"/>
              </a:rPr>
              <a:t>a collection of entities,</a:t>
            </a:r>
          </a:p>
          <a:p>
            <a:pPr lvl="1"/>
            <a:r>
              <a:rPr lang="en-US" altLang="en-US" dirty="0">
                <a:latin typeface="+mj-lt"/>
              </a:rPr>
              <a:t>relationship among entities.</a:t>
            </a:r>
          </a:p>
          <a:p>
            <a:r>
              <a:rPr lang="en-US" altLang="en-US" dirty="0">
                <a:latin typeface="+mj-lt"/>
              </a:rPr>
              <a:t>An </a:t>
            </a:r>
            <a:r>
              <a:rPr lang="en-US" altLang="en-US" i="1" dirty="0">
                <a:solidFill>
                  <a:schemeClr val="tx2"/>
                </a:solidFill>
                <a:latin typeface="+mj-lt"/>
              </a:rPr>
              <a:t>entity</a:t>
            </a:r>
            <a:r>
              <a:rPr lang="en-US" altLang="en-US" dirty="0">
                <a:latin typeface="+mj-lt"/>
              </a:rPr>
              <a:t> is an object that exists and is distinguishable from other objects.</a:t>
            </a:r>
          </a:p>
          <a:p>
            <a:pPr lvl="1"/>
            <a:r>
              <a:rPr lang="en-US" altLang="en-US" sz="2000" dirty="0">
                <a:latin typeface="+mj-lt"/>
              </a:rPr>
              <a:t>Example:  person, tweet, company, event, film  (a thing, a noun)</a:t>
            </a:r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Entities have </a:t>
            </a:r>
            <a:r>
              <a:rPr lang="en-US" altLang="en-US" i="1" dirty="0">
                <a:latin typeface="+mj-lt"/>
              </a:rPr>
              <a:t>attributes</a:t>
            </a:r>
          </a:p>
          <a:p>
            <a:pPr lvl="1"/>
            <a:r>
              <a:rPr lang="en-US" altLang="en-US" dirty="0">
                <a:latin typeface="+mj-lt"/>
              </a:rPr>
              <a:t>Example: people have </a:t>
            </a:r>
            <a:r>
              <a:rPr lang="en-US" altLang="en-US" i="1" dirty="0">
                <a:latin typeface="+mj-lt"/>
              </a:rPr>
              <a:t>names </a:t>
            </a:r>
            <a:r>
              <a:rPr lang="en-US" altLang="en-US" dirty="0">
                <a:latin typeface="+mj-lt"/>
              </a:rPr>
              <a:t>and </a:t>
            </a:r>
            <a:r>
              <a:rPr lang="en-US" altLang="en-US" i="1" dirty="0">
                <a:latin typeface="+mj-lt"/>
              </a:rPr>
              <a:t>addresses	</a:t>
            </a:r>
          </a:p>
          <a:p>
            <a:r>
              <a:rPr lang="en-US" altLang="en-US" dirty="0">
                <a:latin typeface="+mj-lt"/>
              </a:rPr>
              <a:t>An </a:t>
            </a:r>
            <a:r>
              <a:rPr lang="en-US" altLang="en-US" i="1" dirty="0">
                <a:solidFill>
                  <a:schemeClr val="tx2"/>
                </a:solidFill>
                <a:latin typeface="+mj-lt"/>
              </a:rPr>
              <a:t>entity set</a:t>
            </a:r>
            <a:r>
              <a:rPr lang="en-US" altLang="en-US" dirty="0">
                <a:latin typeface="+mj-lt"/>
              </a:rPr>
              <a:t> is a set of entities of the same type that share the same properties.</a:t>
            </a:r>
          </a:p>
          <a:p>
            <a:pPr lvl="1"/>
            <a:r>
              <a:rPr lang="en-US" altLang="en-US" dirty="0">
                <a:latin typeface="+mj-lt"/>
              </a:rPr>
              <a:t>Example: set of all persons, companies, tweets</a:t>
            </a:r>
          </a:p>
        </p:txBody>
      </p:sp>
    </p:spTree>
    <p:extLst>
      <p:ext uri="{BB962C8B-B14F-4D97-AF65-F5344CB8AC3E}">
        <p14:creationId xmlns:p14="http://schemas.microsoft.com/office/powerpoint/2010/main" val="42092407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E-R Diagram With Aggregation</a:t>
            </a:r>
          </a:p>
        </p:txBody>
      </p:sp>
      <p:pic>
        <p:nvPicPr>
          <p:cNvPr id="99331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" t="1308" r="2942" b="1569"/>
          <a:stretch>
            <a:fillRect/>
          </a:stretch>
        </p:blipFill>
        <p:spPr bwMode="auto">
          <a:xfrm>
            <a:off x="3187700" y="831850"/>
            <a:ext cx="6108700" cy="47180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4511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E-R Design Decisions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use of an attribute or entity set to represent an object.</a:t>
            </a:r>
          </a:p>
          <a:p>
            <a:r>
              <a:rPr lang="en-US" altLang="en-US"/>
              <a:t>Whether a real-world concept is best expressed by an entity set or a relationship set.</a:t>
            </a:r>
          </a:p>
          <a:p>
            <a:r>
              <a:rPr lang="en-US" altLang="en-US"/>
              <a:t>The use of a ternary relationship versus a pair of binary relationships.</a:t>
            </a:r>
          </a:p>
          <a:p>
            <a:r>
              <a:rPr lang="en-US" altLang="en-US"/>
              <a:t>The use of a strong or weak entity set.</a:t>
            </a:r>
          </a:p>
          <a:p>
            <a:r>
              <a:rPr lang="en-US" altLang="en-US"/>
              <a:t>The use of specialization/generalization – contributes to modularity in the design.</a:t>
            </a:r>
          </a:p>
          <a:p>
            <a:r>
              <a:rPr lang="en-US" altLang="en-US"/>
              <a:t>The use of aggregation – can treat the aggregate entity set as a single unit without concern for the details of its internal structure.</a:t>
            </a:r>
          </a:p>
        </p:txBody>
      </p:sp>
    </p:spTree>
    <p:extLst>
      <p:ext uri="{BB962C8B-B14F-4D97-AF65-F5344CB8AC3E}">
        <p14:creationId xmlns:p14="http://schemas.microsoft.com/office/powerpoint/2010/main" val="19239813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E-R Diagram for a Banking Enterprise</a:t>
            </a:r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7" t="894" r="14095" b="1343"/>
          <a:stretch>
            <a:fillRect/>
          </a:stretch>
        </p:blipFill>
        <p:spPr bwMode="auto">
          <a:xfrm>
            <a:off x="3581400" y="723900"/>
            <a:ext cx="5448300" cy="55499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2397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How about doing another ER design interactively on the board?</a:t>
            </a:r>
          </a:p>
        </p:txBody>
      </p:sp>
    </p:spTree>
    <p:extLst>
      <p:ext uri="{BB962C8B-B14F-4D97-AF65-F5344CB8AC3E}">
        <p14:creationId xmlns:p14="http://schemas.microsoft.com/office/powerpoint/2010/main" val="37546057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4400" y="32702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Summary of Symbols Used in E-R Notation</a:t>
            </a: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1402" r="22781" b="53848"/>
          <a:stretch>
            <a:fillRect/>
          </a:stretch>
        </p:blipFill>
        <p:spPr bwMode="auto">
          <a:xfrm>
            <a:off x="2540000" y="1493838"/>
            <a:ext cx="6935788" cy="42211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6188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of Symbols (Cont.)</a:t>
            </a:r>
          </a:p>
        </p:txBody>
      </p:sp>
      <p:pic>
        <p:nvPicPr>
          <p:cNvPr id="116739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46487" r="22781" b="6075"/>
          <a:stretch>
            <a:fillRect/>
          </a:stretch>
        </p:blipFill>
        <p:spPr bwMode="auto">
          <a:xfrm>
            <a:off x="2679700" y="1138238"/>
            <a:ext cx="6896100" cy="44497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9401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E-R Notations</a:t>
            </a:r>
          </a:p>
        </p:txBody>
      </p: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" t="6154" r="1154" b="5641"/>
          <a:stretch>
            <a:fillRect/>
          </a:stretch>
        </p:blipFill>
        <p:spPr bwMode="auto">
          <a:xfrm>
            <a:off x="2641601" y="825500"/>
            <a:ext cx="6958013" cy="4711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1450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UML	</a:t>
            </a:r>
          </a:p>
        </p:txBody>
      </p:sp>
      <p:sp>
        <p:nvSpPr>
          <p:cNvPr id="1372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UML: Unified Modeling Language</a:t>
            </a:r>
          </a:p>
          <a:p>
            <a:r>
              <a:rPr lang="en-US" altLang="en-US"/>
              <a:t>UML has many components to graphically model different aspects of an entire software system</a:t>
            </a:r>
          </a:p>
          <a:p>
            <a:r>
              <a:rPr lang="en-US" altLang="en-US"/>
              <a:t>UML Class Diagrams correspond to E-R Diagram, but several differences.</a:t>
            </a:r>
          </a:p>
        </p:txBody>
      </p:sp>
    </p:spTree>
    <p:extLst>
      <p:ext uri="{BB962C8B-B14F-4D97-AF65-F5344CB8AC3E}">
        <p14:creationId xmlns:p14="http://schemas.microsoft.com/office/powerpoint/2010/main" val="29684555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8077200" cy="609600"/>
          </a:xfrm>
        </p:spPr>
        <p:txBody>
          <a:bodyPr/>
          <a:lstStyle/>
          <a:p>
            <a:r>
              <a:rPr lang="en-US" altLang="en-US" sz="2800"/>
              <a:t>Summary of UML Class Diagram Notation</a:t>
            </a:r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9" t="720" r="18919" b="49730"/>
          <a:stretch>
            <a:fillRect/>
          </a:stretch>
        </p:blipFill>
        <p:spPr bwMode="auto">
          <a:xfrm>
            <a:off x="2222500" y="1000126"/>
            <a:ext cx="8027988" cy="47847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97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UML Class Diagrams (Contd.)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8976" y="1114426"/>
            <a:ext cx="8213725" cy="501491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Entity sets are shown as boxes, and attributes are shown within  the box, rather than as separate ellipses in E-R diagrams.</a:t>
            </a:r>
          </a:p>
          <a:p>
            <a:r>
              <a:rPr lang="en-US" altLang="en-US"/>
              <a:t>Binary relationship sets are represented in UML by just drawing a line connecting the entity sets. The relationship set name is written adjacent to the line.  </a:t>
            </a:r>
          </a:p>
          <a:p>
            <a:r>
              <a:rPr lang="en-US" altLang="en-US"/>
              <a:t>The role played by an entity set in a relationship set may also be specified by writing the role name on the line, adjacent to the entity set. </a:t>
            </a:r>
          </a:p>
          <a:p>
            <a:r>
              <a:rPr lang="en-US" altLang="en-US"/>
              <a:t>The relationship set name may alternatively be written in a box, along with attributes of the relationship set, and the box is connected, using a dotted line, to the line depicting the  relationship set.</a:t>
            </a:r>
          </a:p>
          <a:p>
            <a:r>
              <a:rPr lang="en-US" altLang="en-US"/>
              <a:t> Non-binary relationships drawn using diamonds, just as in ER diagrams</a:t>
            </a:r>
          </a:p>
        </p:txBody>
      </p:sp>
    </p:spTree>
    <p:extLst>
      <p:ext uri="{BB962C8B-B14F-4D97-AF65-F5344CB8AC3E}">
        <p14:creationId xmlns:p14="http://schemas.microsoft.com/office/powerpoint/2010/main" val="131715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ER Model Basics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6459" y="1793875"/>
            <a:ext cx="10515600" cy="4351338"/>
          </a:xfrm>
          <a:noFill/>
          <a:ln/>
        </p:spPr>
        <p:txBody>
          <a:bodyPr/>
          <a:lstStyle/>
          <a:p>
            <a:r>
              <a:rPr lang="en-US" altLang="en-US" dirty="0">
                <a:solidFill>
                  <a:srgbClr val="CD0000"/>
                </a:solidFill>
                <a:latin typeface="+mj-lt"/>
              </a:rPr>
              <a:t>Entity</a:t>
            </a:r>
            <a:r>
              <a:rPr lang="en-US" altLang="en-US" dirty="0">
                <a:latin typeface="+mj-lt"/>
              </a:rPr>
              <a:t>:  Real-world object distinguishable from other objects. An entity is described (in DB) using a set of attributes. </a:t>
            </a:r>
          </a:p>
          <a:p>
            <a:r>
              <a:rPr lang="en-US" altLang="en-US" dirty="0">
                <a:solidFill>
                  <a:srgbClr val="CD0000"/>
                </a:solidFill>
                <a:latin typeface="+mj-lt"/>
              </a:rPr>
              <a:t>Entity Set</a:t>
            </a:r>
            <a:r>
              <a:rPr lang="en-US" altLang="en-US" dirty="0">
                <a:latin typeface="+mj-lt"/>
              </a:rPr>
              <a:t>:  A collection of similar entities.  E.g., all employees.  </a:t>
            </a:r>
          </a:p>
          <a:p>
            <a:r>
              <a:rPr lang="en-US" altLang="en-US" dirty="0">
                <a:latin typeface="+mj-lt"/>
              </a:rPr>
              <a:t>All entities in an entity set have the same set of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attributes</a:t>
            </a:r>
            <a:r>
              <a:rPr lang="en-US" altLang="en-US" dirty="0">
                <a:latin typeface="+mj-lt"/>
              </a:rPr>
              <a:t>.  (Until we consider ISA hierarchies, anyway!)</a:t>
            </a:r>
          </a:p>
          <a:p>
            <a:r>
              <a:rPr lang="en-US" altLang="en-US" dirty="0">
                <a:latin typeface="+mj-lt"/>
              </a:rPr>
              <a:t>Each entity set has a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key</a:t>
            </a:r>
            <a:r>
              <a:rPr lang="en-US" altLang="en-US" dirty="0">
                <a:latin typeface="+mj-lt"/>
              </a:rPr>
              <a:t>.</a:t>
            </a:r>
          </a:p>
          <a:p>
            <a:r>
              <a:rPr lang="en-US" altLang="en-US" dirty="0">
                <a:latin typeface="+mj-lt"/>
              </a:rPr>
              <a:t>Each attribute has a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domain</a:t>
            </a:r>
            <a:r>
              <a:rPr lang="en-US" altLang="en-US" dirty="0">
                <a:latin typeface="+mj-lt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07708"/>
      </p:ext>
    </p:extLst>
  </p:cSld>
  <p:clrMapOvr>
    <a:masterClrMapping/>
  </p:clrMapOvr>
  <p:transition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UML Class Diagram Notation (Cont.)</a:t>
            </a:r>
          </a:p>
        </p:txBody>
      </p: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9" t="50691" r="18919" b="2402"/>
          <a:stretch>
            <a:fillRect/>
          </a:stretch>
        </p:blipFill>
        <p:spPr bwMode="auto">
          <a:xfrm>
            <a:off x="2362200" y="1076326"/>
            <a:ext cx="7569200" cy="427196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486025" y="5600700"/>
            <a:ext cx="626588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*</a:t>
            </a:r>
            <a:r>
              <a:rPr lang="en-US" altLang="en-US">
                <a:solidFill>
                  <a:schemeClr val="tx2"/>
                </a:solidFill>
              </a:rPr>
              <a:t>Note reversal of position in cardinality constraint depiction</a:t>
            </a: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*</a:t>
            </a:r>
            <a:r>
              <a:rPr lang="en-US" altLang="en-US"/>
              <a:t>Generalization can use merged or separate arrows independent</a:t>
            </a:r>
          </a:p>
          <a:p>
            <a:pPr algn="l"/>
            <a:r>
              <a:rPr lang="en-US" altLang="en-US"/>
              <a:t>  of disjoint/overlapping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7635876" y="2905125"/>
            <a:ext cx="11334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8639175" y="2673350"/>
            <a:ext cx="1049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Perpetua" panose="02020502060401020303" pitchFamily="18" charset="0"/>
              </a:rPr>
              <a:t>overlapping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8782050" y="4354513"/>
            <a:ext cx="725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Perpetua" panose="02020502060401020303" pitchFamily="18" charset="0"/>
              </a:rPr>
              <a:t>disjoint</a:t>
            </a:r>
          </a:p>
        </p:txBody>
      </p:sp>
      <p:grpSp>
        <p:nvGrpSpPr>
          <p:cNvPr id="117772" name="Group 12"/>
          <p:cNvGrpSpPr>
            <a:grpSpLocks/>
          </p:cNvGrpSpPr>
          <p:nvPr/>
        </p:nvGrpSpPr>
        <p:grpSpPr bwMode="auto">
          <a:xfrm>
            <a:off x="7588251" y="2636839"/>
            <a:ext cx="314325" cy="179387"/>
            <a:chOff x="5395" y="1332"/>
            <a:chExt cx="198" cy="113"/>
          </a:xfrm>
        </p:grpSpPr>
        <p:sp>
          <p:nvSpPr>
            <p:cNvPr id="117768" name="Rectangle 8"/>
            <p:cNvSpPr>
              <a:spLocks noChangeArrowheads="1"/>
            </p:cNvSpPr>
            <p:nvPr/>
          </p:nvSpPr>
          <p:spPr bwMode="auto">
            <a:xfrm>
              <a:off x="5395" y="1334"/>
              <a:ext cx="198" cy="1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9" name="AutoShape 9"/>
            <p:cNvSpPr>
              <a:spLocks noChangeArrowheads="1"/>
            </p:cNvSpPr>
            <p:nvPr/>
          </p:nvSpPr>
          <p:spPr bwMode="auto">
            <a:xfrm>
              <a:off x="5445" y="1332"/>
              <a:ext cx="96" cy="1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773" name="Group 13"/>
          <p:cNvGrpSpPr>
            <a:grpSpLocks/>
          </p:cNvGrpSpPr>
          <p:nvPr/>
        </p:nvGrpSpPr>
        <p:grpSpPr bwMode="auto">
          <a:xfrm>
            <a:off x="8366126" y="2627314"/>
            <a:ext cx="314325" cy="179387"/>
            <a:chOff x="5395" y="1332"/>
            <a:chExt cx="198" cy="113"/>
          </a:xfrm>
        </p:grpSpPr>
        <p:sp>
          <p:nvSpPr>
            <p:cNvPr id="117774" name="Rectangle 14"/>
            <p:cNvSpPr>
              <a:spLocks noChangeArrowheads="1"/>
            </p:cNvSpPr>
            <p:nvPr/>
          </p:nvSpPr>
          <p:spPr bwMode="auto">
            <a:xfrm>
              <a:off x="5395" y="1334"/>
              <a:ext cx="198" cy="1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5" name="AutoShape 15"/>
            <p:cNvSpPr>
              <a:spLocks noChangeArrowheads="1"/>
            </p:cNvSpPr>
            <p:nvPr/>
          </p:nvSpPr>
          <p:spPr bwMode="auto">
            <a:xfrm>
              <a:off x="5445" y="1332"/>
              <a:ext cx="96" cy="1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776" name="Group 16"/>
          <p:cNvGrpSpPr>
            <a:grpSpLocks/>
          </p:cNvGrpSpPr>
          <p:nvPr/>
        </p:nvGrpSpPr>
        <p:grpSpPr bwMode="auto">
          <a:xfrm>
            <a:off x="8054976" y="4308475"/>
            <a:ext cx="314325" cy="179388"/>
            <a:chOff x="5395" y="1332"/>
            <a:chExt cx="198" cy="113"/>
          </a:xfrm>
        </p:grpSpPr>
        <p:sp>
          <p:nvSpPr>
            <p:cNvPr id="117777" name="Rectangle 17"/>
            <p:cNvSpPr>
              <a:spLocks noChangeArrowheads="1"/>
            </p:cNvSpPr>
            <p:nvPr/>
          </p:nvSpPr>
          <p:spPr bwMode="auto">
            <a:xfrm>
              <a:off x="5395" y="1334"/>
              <a:ext cx="198" cy="1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8" name="AutoShape 18"/>
            <p:cNvSpPr>
              <a:spLocks noChangeArrowheads="1"/>
            </p:cNvSpPr>
            <p:nvPr/>
          </p:nvSpPr>
          <p:spPr bwMode="auto">
            <a:xfrm>
              <a:off x="5445" y="1332"/>
              <a:ext cx="96" cy="1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350757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33613" y="27622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UML Class Diagrams (Contd.)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32000" y="1176339"/>
            <a:ext cx="8369300" cy="431482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Cardinality constraints are specified in the form </a:t>
            </a:r>
            <a:r>
              <a:rPr lang="en-US" altLang="en-US" i="1"/>
              <a:t>l..h</a:t>
            </a:r>
            <a:r>
              <a:rPr lang="en-US" altLang="en-US"/>
              <a:t>,  where </a:t>
            </a:r>
            <a:r>
              <a:rPr lang="en-US" altLang="en-US" i="1"/>
              <a:t>l </a:t>
            </a:r>
            <a:r>
              <a:rPr lang="en-US" altLang="en-US"/>
              <a:t>denotes the minimum and </a:t>
            </a:r>
            <a:r>
              <a:rPr lang="en-US" altLang="en-US" i="1"/>
              <a:t>h </a:t>
            </a:r>
            <a:r>
              <a:rPr lang="en-US" altLang="en-US"/>
              <a:t>the maximum number of relationships an entity can participate in.</a:t>
            </a:r>
          </a:p>
          <a:p>
            <a:r>
              <a:rPr lang="en-US" altLang="en-US"/>
              <a:t>Beware: the positioning of the constraints is exactly the reverse of the positioning of constraints in E-R diagrams.</a:t>
            </a:r>
          </a:p>
          <a:p>
            <a:r>
              <a:rPr lang="en-US" altLang="en-US"/>
              <a:t>The constraint 0..* on the </a:t>
            </a:r>
            <a:r>
              <a:rPr lang="en-US" altLang="en-US" i="1"/>
              <a:t>E</a:t>
            </a:r>
            <a:r>
              <a:rPr lang="en-US" altLang="en-US"/>
              <a:t>2</a:t>
            </a:r>
            <a:r>
              <a:rPr lang="en-US" altLang="en-US" i="1"/>
              <a:t> </a:t>
            </a:r>
            <a:r>
              <a:rPr lang="en-US" altLang="en-US"/>
              <a:t>side and 0..1 on the </a:t>
            </a:r>
            <a:r>
              <a:rPr lang="en-US" altLang="en-US" i="1"/>
              <a:t>E</a:t>
            </a:r>
            <a:r>
              <a:rPr lang="en-US" altLang="en-US"/>
              <a:t>1 side means that each </a:t>
            </a:r>
            <a:r>
              <a:rPr lang="en-US" altLang="en-US" i="1"/>
              <a:t>E</a:t>
            </a:r>
            <a:r>
              <a:rPr lang="en-US" altLang="en-US"/>
              <a:t>2 entity can participate in at most one relationship, whereas each </a:t>
            </a:r>
            <a:r>
              <a:rPr lang="en-US" altLang="en-US" i="1"/>
              <a:t>E</a:t>
            </a:r>
            <a:r>
              <a:rPr lang="en-US" altLang="en-US"/>
              <a:t>1 entity can participate in many relationships; in other words, the relationship is many to one from </a:t>
            </a:r>
            <a:r>
              <a:rPr lang="en-US" altLang="en-US" i="1"/>
              <a:t>E</a:t>
            </a:r>
            <a:r>
              <a:rPr lang="en-US" altLang="en-US"/>
              <a:t>2 to </a:t>
            </a:r>
            <a:r>
              <a:rPr lang="en-US" altLang="en-US" i="1"/>
              <a:t>E</a:t>
            </a:r>
            <a:r>
              <a:rPr lang="en-US" altLang="en-US"/>
              <a:t>1.</a:t>
            </a:r>
          </a:p>
          <a:p>
            <a:r>
              <a:rPr lang="en-US" altLang="en-US"/>
              <a:t>Single values, such as 1 or * may be written on edges; The single value 1 on an edge is treated as equivalent to 1..1, while * is equivalent to 0..*.</a:t>
            </a:r>
          </a:p>
        </p:txBody>
      </p:sp>
    </p:spTree>
    <p:extLst>
      <p:ext uri="{BB962C8B-B14F-4D97-AF65-F5344CB8AC3E}">
        <p14:creationId xmlns:p14="http://schemas.microsoft.com/office/powerpoint/2010/main" val="33343424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52663" y="4762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Reduction of an E-R Schema to Tables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0" y="1158875"/>
            <a:ext cx="7029450" cy="41148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/>
              <a:t>Primary keys allow entity sets and relationship sets to be expressed uniformly as </a:t>
            </a:r>
            <a:r>
              <a:rPr lang="en-US" altLang="en-US" i="1"/>
              <a:t>tables </a:t>
            </a:r>
            <a:r>
              <a:rPr lang="en-US" altLang="en-US"/>
              <a:t>which represent the contents of the database.</a:t>
            </a:r>
          </a:p>
          <a:p>
            <a:r>
              <a:rPr lang="en-US" altLang="en-US"/>
              <a:t>A database which conforms to an E-R diagram can be represented by a collection of tables.</a:t>
            </a:r>
          </a:p>
          <a:p>
            <a:r>
              <a:rPr lang="en-US" altLang="en-US"/>
              <a:t>For each entity set and relationship set there is a unique table which is assigned the name of the corresponding entity set or relationship set.</a:t>
            </a:r>
          </a:p>
          <a:p>
            <a:r>
              <a:rPr lang="en-US" altLang="en-US"/>
              <a:t>Each table has a number of columns (generally corresponding to attributes), which have unique names.</a:t>
            </a:r>
          </a:p>
          <a:p>
            <a:r>
              <a:rPr lang="en-US" altLang="en-US"/>
              <a:t>Converting an E-R diagram to a table format is the basis for deriving a relational database design from an E-R diagram.</a:t>
            </a:r>
          </a:p>
        </p:txBody>
      </p:sp>
    </p:spTree>
    <p:extLst>
      <p:ext uri="{BB962C8B-B14F-4D97-AF65-F5344CB8AC3E}">
        <p14:creationId xmlns:p14="http://schemas.microsoft.com/office/powerpoint/2010/main" val="23850107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Entity Sets as Tables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1" y="909639"/>
            <a:ext cx="7478713" cy="63023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/>
              <a:t>A strong entity set reduces to a table with the same attributes.</a:t>
            </a:r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2430464" y="3119438"/>
            <a:ext cx="74517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en-US" altLang="en-US" sz="2000"/>
          </a:p>
        </p:txBody>
      </p:sp>
      <p:pic>
        <p:nvPicPr>
          <p:cNvPr id="59422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" t="23239" r="1056" b="23474"/>
          <a:stretch>
            <a:fillRect/>
          </a:stretch>
        </p:blipFill>
        <p:spPr bwMode="auto">
          <a:xfrm>
            <a:off x="2209801" y="1447800"/>
            <a:ext cx="7889875" cy="3238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85928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Composite and Multivalued Attributes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17701" y="996951"/>
            <a:ext cx="8328025" cy="5381625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Composite attributes are flattened out by creating a separate attribute for each component attribute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 given entity set </a:t>
            </a:r>
            <a:r>
              <a:rPr lang="en-US" altLang="en-US" i="1"/>
              <a:t>custome</a:t>
            </a:r>
            <a:r>
              <a:rPr lang="en-US" altLang="en-US"/>
              <a:t>r with composite attribute </a:t>
            </a:r>
            <a:r>
              <a:rPr lang="en-US" altLang="en-US" i="1"/>
              <a:t>name</a:t>
            </a:r>
            <a:r>
              <a:rPr lang="en-US" altLang="en-US"/>
              <a:t> with component attributes </a:t>
            </a:r>
            <a:r>
              <a:rPr lang="en-US" altLang="en-US" i="1"/>
              <a:t>first-name </a:t>
            </a:r>
            <a:r>
              <a:rPr lang="en-US" altLang="en-US"/>
              <a:t>and </a:t>
            </a:r>
            <a:r>
              <a:rPr lang="en-US" altLang="en-US" i="1"/>
              <a:t>last-name</a:t>
            </a:r>
            <a:r>
              <a:rPr lang="en-US" altLang="en-US"/>
              <a:t> the table corresponding to the entity set has two attributes</a:t>
            </a:r>
            <a:br>
              <a:rPr lang="en-US" altLang="en-US"/>
            </a:br>
            <a:r>
              <a:rPr lang="en-US" altLang="en-US"/>
              <a:t>                 </a:t>
            </a:r>
            <a:r>
              <a:rPr lang="en-US" altLang="en-US" i="1"/>
              <a:t>name.first-name</a:t>
            </a:r>
            <a:r>
              <a:rPr lang="en-US" altLang="en-US"/>
              <a:t>  and </a:t>
            </a:r>
            <a:r>
              <a:rPr lang="en-US" altLang="en-US" i="1"/>
              <a:t>name.last-name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multivalued attribute M of an entity E is represented by a separate table EM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Table EM has attributes corresponding to the primary key of E and an attribute corresponding to multivalued attribute 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  Multivalued attribute </a:t>
            </a:r>
            <a:r>
              <a:rPr lang="en-US" altLang="en-US" i="1"/>
              <a:t>dependent-names</a:t>
            </a:r>
            <a:r>
              <a:rPr lang="en-US" altLang="en-US"/>
              <a:t> of </a:t>
            </a:r>
            <a:r>
              <a:rPr lang="en-US" altLang="en-US" i="1"/>
              <a:t>employee</a:t>
            </a:r>
            <a:r>
              <a:rPr lang="en-US" altLang="en-US"/>
              <a:t> is represented by a table</a:t>
            </a:r>
            <a:br>
              <a:rPr lang="en-US" altLang="en-US"/>
            </a:br>
            <a:r>
              <a:rPr lang="en-US" altLang="en-US"/>
              <a:t>    </a:t>
            </a:r>
            <a:r>
              <a:rPr lang="en-US" altLang="en-US" i="1"/>
              <a:t>employee-dependent-names</a:t>
            </a:r>
            <a:r>
              <a:rPr lang="en-US" altLang="en-US"/>
              <a:t>(</a:t>
            </a:r>
            <a:r>
              <a:rPr lang="en-US" altLang="en-US" i="1"/>
              <a:t> employee-id, dname</a:t>
            </a:r>
            <a:r>
              <a:rPr lang="en-US" altLang="en-US"/>
              <a:t>)</a:t>
            </a:r>
            <a:r>
              <a:rPr lang="en-US" altLang="en-US" i="1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value of the multivalued attribute maps to a separate row of the table EM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E.g.,  an employee entity with primary key  John and </a:t>
            </a:r>
            <a:br>
              <a:rPr lang="en-US" altLang="en-US"/>
            </a:br>
            <a:r>
              <a:rPr lang="en-US" altLang="en-US"/>
              <a:t>dependents  Johnson and Johndotir maps to two rows:   </a:t>
            </a:r>
            <a:br>
              <a:rPr lang="en-US" altLang="en-US"/>
            </a:br>
            <a:r>
              <a:rPr lang="en-US" altLang="en-US"/>
              <a:t>   (John, Johnson) and (John, Johndotir) </a:t>
            </a:r>
          </a:p>
        </p:txBody>
      </p:sp>
    </p:spTree>
    <p:extLst>
      <p:ext uri="{BB962C8B-B14F-4D97-AF65-F5344CB8AC3E}">
        <p14:creationId xmlns:p14="http://schemas.microsoft.com/office/powerpoint/2010/main" val="22918495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Weak Entity Sets</a:t>
            </a:r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" t="22263" r="908" b="22020"/>
          <a:stretch>
            <a:fillRect/>
          </a:stretch>
        </p:blipFill>
        <p:spPr bwMode="auto">
          <a:xfrm>
            <a:off x="2413001" y="1965326"/>
            <a:ext cx="7527925" cy="32035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2413001" y="909639"/>
            <a:ext cx="7478713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>
                <a:latin typeface="Helvetica" panose="020B0604020202020204" pitchFamily="34" charset="0"/>
              </a:rPr>
              <a:t>A weak entity set becomes a table that includes a column for the primary key of the identifying strong entity set</a:t>
            </a:r>
          </a:p>
        </p:txBody>
      </p:sp>
    </p:spTree>
    <p:extLst>
      <p:ext uri="{BB962C8B-B14F-4D97-AF65-F5344CB8AC3E}">
        <p14:creationId xmlns:p14="http://schemas.microsoft.com/office/powerpoint/2010/main" val="324720170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38375" y="495300"/>
            <a:ext cx="7405688" cy="4572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Representing Relationship Sets as Tables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5688" y="985838"/>
            <a:ext cx="7029450" cy="10842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1800"/>
              <a:t>A many-to-many relationship set is represented as a table with columns for the primary keys of the two participating entity sets, and any descriptive attributes of the relationship set. 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E.g.: table for relationship set </a:t>
            </a:r>
            <a:r>
              <a:rPr lang="en-US" altLang="en-US" sz="1800" i="1"/>
              <a:t>borrower</a:t>
            </a:r>
          </a:p>
        </p:txBody>
      </p:sp>
      <p:pic>
        <p:nvPicPr>
          <p:cNvPr id="60444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8" t="2570" r="10164" b="3038"/>
          <a:stretch>
            <a:fillRect/>
          </a:stretch>
        </p:blipFill>
        <p:spPr bwMode="auto">
          <a:xfrm>
            <a:off x="3302000" y="2560638"/>
            <a:ext cx="3995738" cy="35433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23272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Redundancy of Tables</a:t>
            </a:r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t="30377" r="832" b="30377"/>
          <a:stretch>
            <a:fillRect/>
          </a:stretch>
        </p:blipFill>
        <p:spPr bwMode="auto">
          <a:xfrm>
            <a:off x="2070100" y="3454400"/>
            <a:ext cx="8077200" cy="2425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2389188" y="1036638"/>
            <a:ext cx="7524750" cy="212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>
                <a:latin typeface="Helvetica" panose="020B0604020202020204" pitchFamily="34" charset="0"/>
              </a:rPr>
              <a:t>Many-to-one and one-to-many relationship sets that are total on the many-side can be represented by adding an extra attribute to the many side, containing the primary key of the one side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>
                <a:latin typeface="Helvetica" panose="020B0604020202020204" pitchFamily="34" charset="0"/>
              </a:rPr>
              <a:t>E.g.: Instead of creating a table for relationship </a:t>
            </a:r>
            <a:r>
              <a:rPr kumimoji="1" lang="en-US" altLang="en-US" sz="2000" i="1">
                <a:latin typeface="Helvetica" panose="020B0604020202020204" pitchFamily="34" charset="0"/>
              </a:rPr>
              <a:t>account-branch</a:t>
            </a:r>
            <a:r>
              <a:rPr kumimoji="1" lang="en-US" altLang="en-US" sz="2000">
                <a:latin typeface="Helvetica" panose="020B0604020202020204" pitchFamily="34" charset="0"/>
              </a:rPr>
              <a:t>, add an attribute </a:t>
            </a:r>
            <a:r>
              <a:rPr kumimoji="1" lang="en-US" altLang="en-US" sz="2000" i="1">
                <a:latin typeface="Helvetica" panose="020B0604020202020204" pitchFamily="34" charset="0"/>
              </a:rPr>
              <a:t>branch</a:t>
            </a:r>
            <a:r>
              <a:rPr kumimoji="1" lang="en-US" altLang="en-US" sz="2000">
                <a:latin typeface="Helvetica" panose="020B0604020202020204" pitchFamily="34" charset="0"/>
              </a:rPr>
              <a:t> to the entity set </a:t>
            </a:r>
            <a:r>
              <a:rPr kumimoji="1" lang="en-US" altLang="en-US" sz="2000" i="1">
                <a:latin typeface="Helvetica" panose="020B0604020202020204" pitchFamily="34" charset="0"/>
              </a:rPr>
              <a:t>account</a:t>
            </a:r>
          </a:p>
        </p:txBody>
      </p:sp>
    </p:spTree>
    <p:extLst>
      <p:ext uri="{BB962C8B-B14F-4D97-AF65-F5344CB8AC3E}">
        <p14:creationId xmlns:p14="http://schemas.microsoft.com/office/powerpoint/2010/main" val="158625230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Redundancy of Tables (Cont.)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That is, extra attribute can be added to either of the tables corresponding to the two entity sets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If participation is </a:t>
            </a:r>
            <a:r>
              <a:rPr lang="en-US" altLang="en-US" i="1"/>
              <a:t>partial</a:t>
            </a:r>
            <a:r>
              <a:rPr lang="en-US" altLang="en-US"/>
              <a:t> on the many side, replacing a table by an extra attribute in the relation corresponding to the “many” side could result in null values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table corresponding to a relationship set linking a weak entity set to its identifying strong entity set is redundant.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 The </a:t>
            </a:r>
            <a:r>
              <a:rPr lang="en-US" altLang="en-US" i="1"/>
              <a:t>payment</a:t>
            </a:r>
            <a:r>
              <a:rPr lang="en-US" altLang="en-US"/>
              <a:t> table already contains the information that would appear in the </a:t>
            </a:r>
            <a:r>
              <a:rPr lang="en-US" altLang="en-US" i="1"/>
              <a:t>loan-payment</a:t>
            </a:r>
            <a:r>
              <a:rPr lang="en-US" altLang="en-US"/>
              <a:t> table (i.e., the columns loan-number and </a:t>
            </a:r>
            <a:r>
              <a:rPr lang="en-US" altLang="en-US" i="1"/>
              <a:t>payment-number</a:t>
            </a:r>
            <a:r>
              <a:rPr lang="en-US" altLang="en-US"/>
              <a:t>).</a:t>
            </a:r>
          </a:p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8658239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390775" y="188913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Representing Specialization as Tables</a:t>
            </a:r>
          </a:p>
        </p:txBody>
      </p:sp>
      <p:sp>
        <p:nvSpPr>
          <p:cNvPr id="1413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97050" y="874713"/>
            <a:ext cx="8453438" cy="5461000"/>
          </a:xfrm>
        </p:spPr>
        <p:txBody>
          <a:bodyPr/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400"/>
              <a:t>Method 1: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000"/>
              <a:t>Form a table for the higher level entity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000"/>
              <a:t>Form a table for each lower level entity set, include primary key of higher level entity set and local attributes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>
                <a:solidFill>
                  <a:srgbClr val="990000"/>
                </a:solidFill>
              </a:rPr>
              <a:t>   table</a:t>
            </a:r>
            <a:r>
              <a:rPr lang="en-US" altLang="en-US" sz="2000"/>
              <a:t>	    </a:t>
            </a:r>
            <a:r>
              <a:rPr lang="en-US" altLang="en-US" sz="2000">
                <a:solidFill>
                  <a:srgbClr val="990000"/>
                </a:solidFill>
              </a:rPr>
              <a:t>table attributes</a:t>
            </a:r>
            <a:br>
              <a:rPr lang="en-US" altLang="en-US" sz="2000">
                <a:solidFill>
                  <a:schemeClr val="hlink"/>
                </a:solidFill>
              </a:rPr>
            </a:br>
            <a:r>
              <a:rPr lang="en-US" altLang="en-US" sz="2000" i="1"/>
              <a:t>person	name, street, city  </a:t>
            </a:r>
            <a:br>
              <a:rPr lang="en-US" altLang="en-US" sz="2000" i="1"/>
            </a:br>
            <a:r>
              <a:rPr lang="en-US" altLang="en-US" sz="2000" i="1"/>
              <a:t>customer	name, credit-rating</a:t>
            </a:r>
            <a:br>
              <a:rPr lang="en-US" altLang="en-US" sz="2000" i="1"/>
            </a:br>
            <a:r>
              <a:rPr lang="en-US" altLang="en-US" sz="2000" i="1"/>
              <a:t>employee	name, salary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000"/>
              <a:t>Drawback:  getting information about, e.g., </a:t>
            </a:r>
            <a:r>
              <a:rPr lang="en-US" altLang="en-US" sz="2000" i="1"/>
              <a:t>employee</a:t>
            </a:r>
            <a:r>
              <a:rPr lang="en-US" altLang="en-US" sz="2000"/>
              <a:t> requires accessing two tables</a:t>
            </a:r>
          </a:p>
        </p:txBody>
      </p:sp>
      <p:sp>
        <p:nvSpPr>
          <p:cNvPr id="141316" name="Line 1028"/>
          <p:cNvSpPr>
            <a:spLocks noChangeShapeType="1"/>
          </p:cNvSpPr>
          <p:nvPr/>
        </p:nvSpPr>
        <p:spPr bwMode="auto">
          <a:xfrm>
            <a:off x="2503489" y="3048000"/>
            <a:ext cx="611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17" name="Line 1029"/>
          <p:cNvSpPr>
            <a:spLocks noChangeShapeType="1"/>
          </p:cNvSpPr>
          <p:nvPr/>
        </p:nvSpPr>
        <p:spPr bwMode="auto">
          <a:xfrm>
            <a:off x="3962400" y="2695575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1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7317</Words>
  <Application>Microsoft Macintosh PowerPoint</Application>
  <PresentationFormat>Widescreen</PresentationFormat>
  <Paragraphs>806</Paragraphs>
  <Slides>108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20" baseType="lpstr">
      <vt:lpstr>Arial</vt:lpstr>
      <vt:lpstr>Book Antiqua</vt:lpstr>
      <vt:lpstr>Calibri</vt:lpstr>
      <vt:lpstr>Calibri Light</vt:lpstr>
      <vt:lpstr>Courier New</vt:lpstr>
      <vt:lpstr>Franklin Gothic Medium</vt:lpstr>
      <vt:lpstr>Helvetica</vt:lpstr>
      <vt:lpstr>Monotype Sorts</vt:lpstr>
      <vt:lpstr>Perpetua</vt:lpstr>
      <vt:lpstr>Times New Roman</vt:lpstr>
      <vt:lpstr>Wingdings</vt:lpstr>
      <vt:lpstr>Office Theme</vt:lpstr>
      <vt:lpstr>DAMG 6210 Database Design</vt:lpstr>
      <vt:lpstr>Topics</vt:lpstr>
      <vt:lpstr>Database Design Process</vt:lpstr>
      <vt:lpstr>Conceptual Design</vt:lpstr>
      <vt:lpstr>Entity-Relationship Model (ERM)</vt:lpstr>
      <vt:lpstr>ERM Definitions</vt:lpstr>
      <vt:lpstr>ERM Definitions</vt:lpstr>
      <vt:lpstr>Entity Sets</vt:lpstr>
      <vt:lpstr>ER Model Basics</vt:lpstr>
      <vt:lpstr>ER Model Example - Twitter</vt:lpstr>
      <vt:lpstr>Twitter API</vt:lpstr>
      <vt:lpstr>Twitter API JSON</vt:lpstr>
      <vt:lpstr>Social Network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Tie goals to metrics to measure success</vt:lpstr>
      <vt:lpstr>Tools used to track metrics</vt:lpstr>
      <vt:lpstr>Segment your audience with Twitter lists</vt:lpstr>
      <vt:lpstr>Find great content to share</vt:lpstr>
      <vt:lpstr>Join Twitter Chats</vt:lpstr>
      <vt:lpstr>#Hashtags... use sparingly</vt:lpstr>
      <vt:lpstr>Entity Sets customer and loan</vt:lpstr>
      <vt:lpstr>Attributes</vt:lpstr>
      <vt:lpstr>ER Model Basics (Contd.)</vt:lpstr>
      <vt:lpstr>Relationship Sets</vt:lpstr>
      <vt:lpstr>Degree of a Relationship Set</vt:lpstr>
      <vt:lpstr>Mapping Cardinalities</vt:lpstr>
      <vt:lpstr>Key Constraints</vt:lpstr>
      <vt:lpstr>E-R Diagrams</vt:lpstr>
      <vt:lpstr>PowerPoint Presentation</vt:lpstr>
      <vt:lpstr>E-R Diagram With Composite, Multivalued, and Derived Attributes</vt:lpstr>
      <vt:lpstr>Relationship Sets with Attributes</vt:lpstr>
      <vt:lpstr>Roles</vt:lpstr>
      <vt:lpstr>Structural Constraints</vt:lpstr>
      <vt:lpstr>Structural Constraint Min, Max</vt:lpstr>
      <vt:lpstr>Cardinality Constraints</vt:lpstr>
      <vt:lpstr>One-To-Many Relationship</vt:lpstr>
      <vt:lpstr>Many-To-One Relationships</vt:lpstr>
      <vt:lpstr>Many-To-Many Relationship</vt:lpstr>
      <vt:lpstr>Participation of an Entity Set in a Relationship Set</vt:lpstr>
      <vt:lpstr>Alternative Notation for Cardinality Limits</vt:lpstr>
      <vt:lpstr>Keys</vt:lpstr>
      <vt:lpstr>Keys for Relationship Sets</vt:lpstr>
      <vt:lpstr>E-R Diagram with a Ternary Relationship</vt:lpstr>
      <vt:lpstr>Cardinality Constraints on Ternary Relationship</vt:lpstr>
      <vt:lpstr>Binary Vs. Non-Binary Relationships</vt:lpstr>
      <vt:lpstr>Converting Non-Binary Relationships to Binary Form</vt:lpstr>
      <vt:lpstr>Converting Non-Binary Relationships (Cont.)</vt:lpstr>
      <vt:lpstr>Design Issues</vt:lpstr>
      <vt:lpstr>How about doing an ER design interactively on the board? Suggest an application to be modeled.</vt:lpstr>
      <vt:lpstr>Weak Entities</vt:lpstr>
      <vt:lpstr>Weak Entity Sets</vt:lpstr>
      <vt:lpstr>Weak Entity Sets (Cont.)</vt:lpstr>
      <vt:lpstr>Weak Entity Sets (Cont.)</vt:lpstr>
      <vt:lpstr>More Weak Entity Set Examples</vt:lpstr>
      <vt:lpstr>Specialization</vt:lpstr>
      <vt:lpstr>Entity vs. Attribute</vt:lpstr>
      <vt:lpstr>Entity vs. Attribute (Contd.)</vt:lpstr>
      <vt:lpstr>Entity vs. Relationship</vt:lpstr>
      <vt:lpstr>Binary vs. Ternary Relationships</vt:lpstr>
      <vt:lpstr>Binary vs. Ternary Relationships (Contd.)</vt:lpstr>
      <vt:lpstr>Summary of Conceptual Design</vt:lpstr>
      <vt:lpstr>Summary of ER (Contd.)</vt:lpstr>
      <vt:lpstr>Summary of ER (Contd.)</vt:lpstr>
      <vt:lpstr>Exercise</vt:lpstr>
      <vt:lpstr>Design Exercise</vt:lpstr>
      <vt:lpstr>Specialization Example</vt:lpstr>
      <vt:lpstr>Generalization</vt:lpstr>
      <vt:lpstr>Specialization and Generalization (Contd.)</vt:lpstr>
      <vt:lpstr>Design Constraints on a Specialization/Generalization</vt:lpstr>
      <vt:lpstr>Design Constraints on a Specialization/Generalization (Contd.)</vt:lpstr>
      <vt:lpstr>Aggregation</vt:lpstr>
      <vt:lpstr>Aggregation (Cont.)</vt:lpstr>
      <vt:lpstr>E-R Diagram With Aggregation</vt:lpstr>
      <vt:lpstr>E-R Design Decisions</vt:lpstr>
      <vt:lpstr>E-R Diagram for a Banking Enterprise</vt:lpstr>
      <vt:lpstr>How about doing another ER design interactively on the board?</vt:lpstr>
      <vt:lpstr>Summary of Symbols Used in E-R Notation</vt:lpstr>
      <vt:lpstr>Summary of Symbols (Cont.)</vt:lpstr>
      <vt:lpstr>Alternative E-R Notations</vt:lpstr>
      <vt:lpstr>UML </vt:lpstr>
      <vt:lpstr>Summary of UML Class Diagram Notation</vt:lpstr>
      <vt:lpstr>UML Class Diagrams (Contd.)</vt:lpstr>
      <vt:lpstr>UML Class Diagram Notation (Cont.)</vt:lpstr>
      <vt:lpstr>UML Class Diagrams (Contd.)</vt:lpstr>
      <vt:lpstr>Reduction of an E-R Schema to Tables</vt:lpstr>
      <vt:lpstr>Representing Entity Sets as Tables</vt:lpstr>
      <vt:lpstr>Composite and Multivalued Attributes</vt:lpstr>
      <vt:lpstr>Representing Weak Entity Sets</vt:lpstr>
      <vt:lpstr>Representing Relationship Sets as Tables</vt:lpstr>
      <vt:lpstr>Redundancy of Tables</vt:lpstr>
      <vt:lpstr>Redundancy of Tables (Cont.)</vt:lpstr>
      <vt:lpstr>Representing Specialization as Tables</vt:lpstr>
      <vt:lpstr>Representing Specialization as Tables (Cont.)</vt:lpstr>
      <vt:lpstr>Relations Corresponding to Aggregation</vt:lpstr>
      <vt:lpstr>Relations Corresponding to Aggregation (Cont.)</vt:lpstr>
      <vt:lpstr>End of Chapter 2</vt:lpstr>
      <vt:lpstr>E-R Diagram for Exercise 2.10</vt:lpstr>
      <vt:lpstr>E-R Diagram for Exercise 2.15</vt:lpstr>
      <vt:lpstr>E-R Diagram for Exercise 2.22</vt:lpstr>
      <vt:lpstr>E-R Diagram for Exercise 2.15</vt:lpstr>
      <vt:lpstr>Existence Dependencies</vt:lpstr>
    </vt:vector>
  </TitlesOfParts>
  <Company>CCIS - 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Brown, Nicholas</cp:lastModifiedBy>
  <cp:revision>62</cp:revision>
  <dcterms:created xsi:type="dcterms:W3CDTF">2013-09-03T20:38:17Z</dcterms:created>
  <dcterms:modified xsi:type="dcterms:W3CDTF">2022-10-10T18:49:26Z</dcterms:modified>
</cp:coreProperties>
</file>