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9"/>
  </p:notesMasterIdLst>
  <p:sldIdLst>
    <p:sldId id="256" r:id="rId2"/>
    <p:sldId id="258" r:id="rId3"/>
    <p:sldId id="391" r:id="rId4"/>
    <p:sldId id="598" r:id="rId5"/>
    <p:sldId id="395" r:id="rId6"/>
    <p:sldId id="397" r:id="rId7"/>
    <p:sldId id="398" r:id="rId8"/>
    <p:sldId id="400" r:id="rId9"/>
    <p:sldId id="401" r:id="rId10"/>
    <p:sldId id="402" r:id="rId11"/>
    <p:sldId id="599" r:id="rId12"/>
    <p:sldId id="403" r:id="rId13"/>
    <p:sldId id="600" r:id="rId14"/>
    <p:sldId id="601" r:id="rId15"/>
    <p:sldId id="602" r:id="rId16"/>
    <p:sldId id="603" r:id="rId17"/>
    <p:sldId id="404" r:id="rId18"/>
    <p:sldId id="405" r:id="rId19"/>
    <p:sldId id="406" r:id="rId20"/>
    <p:sldId id="407" r:id="rId21"/>
    <p:sldId id="408" r:id="rId22"/>
    <p:sldId id="605" r:id="rId23"/>
    <p:sldId id="409" r:id="rId24"/>
    <p:sldId id="410" r:id="rId25"/>
    <p:sldId id="411" r:id="rId26"/>
    <p:sldId id="412" r:id="rId27"/>
    <p:sldId id="420" r:id="rId28"/>
    <p:sldId id="421" r:id="rId29"/>
    <p:sldId id="422" r:id="rId30"/>
    <p:sldId id="424" r:id="rId31"/>
    <p:sldId id="425" r:id="rId32"/>
    <p:sldId id="606" r:id="rId33"/>
    <p:sldId id="607" r:id="rId34"/>
    <p:sldId id="608" r:id="rId35"/>
    <p:sldId id="609" r:id="rId36"/>
    <p:sldId id="611" r:id="rId37"/>
    <p:sldId id="612" r:id="rId38"/>
    <p:sldId id="613" r:id="rId39"/>
    <p:sldId id="614" r:id="rId40"/>
    <p:sldId id="615" r:id="rId41"/>
    <p:sldId id="616" r:id="rId42"/>
    <p:sldId id="617" r:id="rId43"/>
    <p:sldId id="618" r:id="rId44"/>
    <p:sldId id="619" r:id="rId45"/>
    <p:sldId id="426" r:id="rId46"/>
    <p:sldId id="427" r:id="rId47"/>
    <p:sldId id="428" r:id="rId48"/>
    <p:sldId id="429" r:id="rId49"/>
    <p:sldId id="430" r:id="rId50"/>
    <p:sldId id="431" r:id="rId51"/>
    <p:sldId id="433" r:id="rId52"/>
    <p:sldId id="435" r:id="rId53"/>
    <p:sldId id="437" r:id="rId54"/>
    <p:sldId id="438" r:id="rId55"/>
    <p:sldId id="439" r:id="rId56"/>
    <p:sldId id="440" r:id="rId57"/>
    <p:sldId id="441" r:id="rId58"/>
    <p:sldId id="442" r:id="rId59"/>
    <p:sldId id="443" r:id="rId60"/>
    <p:sldId id="444" r:id="rId61"/>
    <p:sldId id="445" r:id="rId62"/>
    <p:sldId id="446" r:id="rId63"/>
    <p:sldId id="447" r:id="rId64"/>
    <p:sldId id="449" r:id="rId65"/>
    <p:sldId id="450" r:id="rId66"/>
    <p:sldId id="452" r:id="rId67"/>
    <p:sldId id="453" r:id="rId68"/>
    <p:sldId id="454" r:id="rId69"/>
    <p:sldId id="456" r:id="rId70"/>
    <p:sldId id="457" r:id="rId71"/>
    <p:sldId id="459" r:id="rId72"/>
    <p:sldId id="460" r:id="rId73"/>
    <p:sldId id="461" r:id="rId74"/>
    <p:sldId id="463" r:id="rId75"/>
    <p:sldId id="464" r:id="rId76"/>
    <p:sldId id="466" r:id="rId77"/>
    <p:sldId id="620" r:id="rId78"/>
    <p:sldId id="621" r:id="rId79"/>
    <p:sldId id="622" r:id="rId80"/>
    <p:sldId id="623" r:id="rId81"/>
    <p:sldId id="624" r:id="rId82"/>
    <p:sldId id="625" r:id="rId83"/>
    <p:sldId id="626" r:id="rId84"/>
    <p:sldId id="490" r:id="rId85"/>
    <p:sldId id="491" r:id="rId86"/>
    <p:sldId id="492" r:id="rId87"/>
    <p:sldId id="494" r:id="rId88"/>
    <p:sldId id="495" r:id="rId89"/>
    <p:sldId id="627" r:id="rId90"/>
    <p:sldId id="468" r:id="rId91"/>
    <p:sldId id="469" r:id="rId92"/>
    <p:sldId id="470" r:id="rId93"/>
    <p:sldId id="471" r:id="rId94"/>
    <p:sldId id="628" r:id="rId95"/>
    <p:sldId id="629" r:id="rId96"/>
    <p:sldId id="472" r:id="rId97"/>
    <p:sldId id="630" r:id="rId98"/>
    <p:sldId id="475" r:id="rId99"/>
    <p:sldId id="473" r:id="rId100"/>
    <p:sldId id="477" r:id="rId101"/>
    <p:sldId id="479" r:id="rId102"/>
    <p:sldId id="480" r:id="rId103"/>
    <p:sldId id="481" r:id="rId104"/>
    <p:sldId id="482" r:id="rId105"/>
    <p:sldId id="483" r:id="rId106"/>
    <p:sldId id="484" r:id="rId107"/>
    <p:sldId id="485" r:id="rId108"/>
    <p:sldId id="486" r:id="rId109"/>
    <p:sldId id="487" r:id="rId110"/>
    <p:sldId id="488" r:id="rId111"/>
    <p:sldId id="489" r:id="rId112"/>
    <p:sldId id="631" r:id="rId113"/>
    <p:sldId id="632" r:id="rId114"/>
    <p:sldId id="633" r:id="rId115"/>
    <p:sldId id="634" r:id="rId116"/>
    <p:sldId id="635" r:id="rId117"/>
    <p:sldId id="636" r:id="rId118"/>
    <p:sldId id="639" r:id="rId119"/>
    <p:sldId id="641" r:id="rId120"/>
    <p:sldId id="642" r:id="rId121"/>
    <p:sldId id="496" r:id="rId122"/>
    <p:sldId id="497" r:id="rId123"/>
    <p:sldId id="498" r:id="rId124"/>
    <p:sldId id="499" r:id="rId125"/>
    <p:sldId id="500" r:id="rId126"/>
    <p:sldId id="640" r:id="rId127"/>
    <p:sldId id="501" r:id="rId128"/>
    <p:sldId id="502" r:id="rId129"/>
    <p:sldId id="503" r:id="rId130"/>
    <p:sldId id="504" r:id="rId131"/>
    <p:sldId id="505" r:id="rId132"/>
    <p:sldId id="506" r:id="rId133"/>
    <p:sldId id="507" r:id="rId134"/>
    <p:sldId id="508" r:id="rId135"/>
    <p:sldId id="509" r:id="rId136"/>
    <p:sldId id="510" r:id="rId137"/>
    <p:sldId id="511" r:id="rId138"/>
    <p:sldId id="512" r:id="rId139"/>
    <p:sldId id="513" r:id="rId140"/>
    <p:sldId id="515" r:id="rId141"/>
    <p:sldId id="516" r:id="rId142"/>
    <p:sldId id="517" r:id="rId143"/>
    <p:sldId id="518" r:id="rId144"/>
    <p:sldId id="519" r:id="rId145"/>
    <p:sldId id="520" r:id="rId146"/>
    <p:sldId id="524" r:id="rId147"/>
    <p:sldId id="536" r:id="rId148"/>
    <p:sldId id="537" r:id="rId149"/>
    <p:sldId id="538" r:id="rId150"/>
    <p:sldId id="539" r:id="rId151"/>
    <p:sldId id="540" r:id="rId152"/>
    <p:sldId id="542" r:id="rId153"/>
    <p:sldId id="543" r:id="rId154"/>
    <p:sldId id="544" r:id="rId155"/>
    <p:sldId id="545" r:id="rId156"/>
    <p:sldId id="546" r:id="rId157"/>
    <p:sldId id="547" r:id="rId158"/>
    <p:sldId id="548" r:id="rId159"/>
    <p:sldId id="549" r:id="rId160"/>
    <p:sldId id="550" r:id="rId161"/>
    <p:sldId id="551" r:id="rId162"/>
    <p:sldId id="552" r:id="rId163"/>
    <p:sldId id="553" r:id="rId164"/>
    <p:sldId id="555" r:id="rId165"/>
    <p:sldId id="556" r:id="rId166"/>
    <p:sldId id="557" r:id="rId167"/>
    <p:sldId id="558" r:id="rId168"/>
    <p:sldId id="559" r:id="rId169"/>
    <p:sldId id="560" r:id="rId170"/>
    <p:sldId id="561" r:id="rId171"/>
    <p:sldId id="562" r:id="rId172"/>
    <p:sldId id="563" r:id="rId173"/>
    <p:sldId id="564" r:id="rId174"/>
    <p:sldId id="565" r:id="rId175"/>
    <p:sldId id="566" r:id="rId176"/>
    <p:sldId id="567" r:id="rId177"/>
    <p:sldId id="568" r:id="rId178"/>
    <p:sldId id="569" r:id="rId179"/>
    <p:sldId id="570" r:id="rId180"/>
    <p:sldId id="571" r:id="rId181"/>
    <p:sldId id="572" r:id="rId182"/>
    <p:sldId id="573" r:id="rId183"/>
    <p:sldId id="574" r:id="rId184"/>
    <p:sldId id="575" r:id="rId185"/>
    <p:sldId id="576" r:id="rId186"/>
    <p:sldId id="577" r:id="rId187"/>
    <p:sldId id="578" r:id="rId188"/>
    <p:sldId id="579" r:id="rId189"/>
    <p:sldId id="580" r:id="rId190"/>
    <p:sldId id="581" r:id="rId191"/>
    <p:sldId id="582" r:id="rId192"/>
    <p:sldId id="583" r:id="rId193"/>
    <p:sldId id="584" r:id="rId194"/>
    <p:sldId id="585" r:id="rId195"/>
    <p:sldId id="586" r:id="rId196"/>
    <p:sldId id="587" r:id="rId197"/>
    <p:sldId id="588" r:id="rId198"/>
    <p:sldId id="589" r:id="rId199"/>
    <p:sldId id="590" r:id="rId200"/>
    <p:sldId id="591" r:id="rId201"/>
    <p:sldId id="592" r:id="rId202"/>
    <p:sldId id="593" r:id="rId203"/>
    <p:sldId id="594" r:id="rId204"/>
    <p:sldId id="596" r:id="rId205"/>
    <p:sldId id="637" r:id="rId206"/>
    <p:sldId id="638" r:id="rId207"/>
    <p:sldId id="525" r:id="rId208"/>
    <p:sldId id="526" r:id="rId209"/>
    <p:sldId id="527" r:id="rId210"/>
    <p:sldId id="528" r:id="rId211"/>
    <p:sldId id="529" r:id="rId212"/>
    <p:sldId id="530" r:id="rId213"/>
    <p:sldId id="531" r:id="rId214"/>
    <p:sldId id="532" r:id="rId215"/>
    <p:sldId id="533" r:id="rId216"/>
    <p:sldId id="534" r:id="rId217"/>
    <p:sldId id="535" r:id="rId2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viewProps" Target="viewProp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tableStyles" Target="tableStyle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700"/>
            <a:ext cx="10363200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144000" y="61722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C795588-E07E-4302-92FD-36C01ACD1A6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5897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10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DAMG 6210</a:t>
            </a:r>
            <a:br>
              <a:rPr lang="en-US" dirty="0">
                <a:ea typeface="ＭＳ Ｐゴシック" panose="020B0600070205080204" pitchFamily="34" charset="-128"/>
              </a:rPr>
            </a:br>
            <a:r>
              <a:rPr lang="en-US" dirty="0"/>
              <a:t>Database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1544"/>
            <a:ext cx="9144000" cy="2665758"/>
          </a:xfrm>
        </p:spPr>
        <p:txBody>
          <a:bodyPr>
            <a:noAutofit/>
          </a:bodyPr>
          <a:lstStyle/>
          <a:p>
            <a:r>
              <a:rPr lang="en-US" sz="3200" dirty="0">
                <a:ea typeface="ＭＳ Ｐゴシック" panose="020B0600070205080204" pitchFamily="34" charset="-128"/>
              </a:rPr>
              <a:t>Nik Bear Brown</a:t>
            </a:r>
          </a:p>
          <a:p>
            <a:r>
              <a:rPr lang="en-US" sz="3200" dirty="0"/>
              <a:t>@</a:t>
            </a:r>
            <a:r>
              <a:rPr lang="en-US" sz="3200" dirty="0" err="1"/>
              <a:t>NikBearBrown</a:t>
            </a:r>
            <a:endParaRPr lang="en-US" sz="3200" dirty="0"/>
          </a:p>
          <a:p>
            <a:r>
              <a:rPr lang="en-US" altLang="en-US" sz="3200" dirty="0">
                <a:latin typeface="+mj-lt"/>
              </a:rPr>
              <a:t>Relational Algebra </a:t>
            </a:r>
          </a:p>
          <a:p>
            <a:r>
              <a:rPr lang="en-US" altLang="en-US" sz="3200" dirty="0">
                <a:latin typeface="+mj-lt"/>
              </a:rPr>
              <a:t>Relational Calculus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3781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3438" y="2444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History of SQL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>
          <a:xfrm>
            <a:off x="1262062" y="950914"/>
            <a:ext cx="9667875" cy="5507037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In late 70s, ORACLE appeared and was probably first commercial RDBMS based on SQL.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In 1987, ANSI and ISO published an initial standard for SQL.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In 1989, ISO published an addendum that defined an ‘Integrity Enhancement Feature’.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In 1992, first major revision to ISO standard occurred, referred to as SQL2 or SQL/92.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In 1999, SQL:1999 was released with support for object-oriented data management.</a:t>
            </a:r>
          </a:p>
          <a:p>
            <a:pPr algn="just" eaLnBrk="1" hangingPunct="1"/>
            <a:r>
              <a:rPr lang="en-GB" altLang="en-US" dirty="0">
                <a:latin typeface="+mj-lt"/>
              </a:rPr>
              <a:t>In late 2003, SQL:2003 was released.</a:t>
            </a:r>
          </a:p>
          <a:p>
            <a:pPr algn="just" eaLnBrk="1" hangingPunct="1"/>
            <a:r>
              <a:rPr lang="en-GB" altLang="en-US" dirty="0">
                <a:latin typeface="+mj-lt"/>
              </a:rPr>
              <a:t>In summer 2008, SQL:2008 was released.</a:t>
            </a:r>
          </a:p>
          <a:p>
            <a:pPr algn="just" eaLnBrk="1" hangingPunct="1"/>
            <a:r>
              <a:rPr lang="en-GB" altLang="en-US" dirty="0">
                <a:latin typeface="+mj-lt"/>
              </a:rPr>
              <a:t>In late 2011, SQL:2011 was released.</a:t>
            </a:r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329474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4587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Multiple Grouping Columns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>
          <a:xfrm>
            <a:off x="1542256" y="1525589"/>
            <a:ext cx="8716169" cy="4103686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Find number of properties handled by each staff member.</a:t>
            </a:r>
          </a:p>
          <a:p>
            <a:pPr algn="just" eaLnBrk="1" hangingPunct="1">
              <a:lnSpc>
                <a:spcPct val="8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COUNT(*) AS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 s,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3830192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5159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Computing a Join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xfrm>
            <a:off x="1385887" y="1495425"/>
            <a:ext cx="8502650" cy="446405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Procedure for generating results of a join are:</a:t>
            </a:r>
          </a:p>
          <a:p>
            <a:pPr algn="just" eaLnBrk="1" hangingPunct="1">
              <a:lnSpc>
                <a:spcPct val="30000"/>
              </a:lnSpc>
              <a:buFontTx/>
              <a:buChar char="•"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1. Form Cartesian product of the tables named in  FROM clause. 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2. If there is a WHERE clause, apply the search condition to each row of the product table, retaining those rows that satisfy the condition.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3. For each remaining row, determine value of each item in SELECT list to produce a single row in result table.</a:t>
            </a:r>
          </a:p>
        </p:txBody>
      </p:sp>
    </p:spTree>
    <p:extLst>
      <p:ext uri="{BB962C8B-B14F-4D97-AF65-F5344CB8AC3E}">
        <p14:creationId xmlns:p14="http://schemas.microsoft.com/office/powerpoint/2010/main" val="150940220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5" y="35877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Computing a Join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>
          <a:xfrm>
            <a:off x="1549401" y="1168399"/>
            <a:ext cx="8866187" cy="4960937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4. If DISTINCT has been specified, eliminate any duplicate rows from the result table.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5. If there is an ORDER BY clause, sort result table as required.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SQL provides special format of SELECT for Cartesian product: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	[DISTINCT | ALL]	{* |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Table1 CROSS JOIN Table2</a:t>
            </a:r>
          </a:p>
        </p:txBody>
      </p:sp>
    </p:spTree>
    <p:extLst>
      <p:ext uri="{BB962C8B-B14F-4D97-AF65-F5344CB8AC3E}">
        <p14:creationId xmlns:p14="http://schemas.microsoft.com/office/powerpoint/2010/main" val="135396687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7" y="5159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Outer Joins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381125"/>
            <a:ext cx="8153400" cy="41910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If one row of a joined table is unmatched, row is omitted from result table.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Outer join operations retain rows that do not satisfy the join condition.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Consider following tables: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b="1" dirty="0"/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       </a:t>
            </a:r>
            <a:endParaRPr lang="en-US" altLang="en-US" dirty="0"/>
          </a:p>
        </p:txBody>
      </p:sp>
      <p:pic>
        <p:nvPicPr>
          <p:cNvPr id="297988" name="Picture 4" descr="DS3-Table 05-Ms1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63" y="4161631"/>
            <a:ext cx="6483350" cy="21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1754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446091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Outer Joins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>
          <a:xfrm>
            <a:off x="1792288" y="1511302"/>
            <a:ext cx="8153400" cy="2236787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The (inner) join of these two tables: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SELECT b.*, p.*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Branch1 b, PropertyForRent1 p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p.pCity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b="1" dirty="0"/>
          </a:p>
        </p:txBody>
      </p:sp>
      <p:pic>
        <p:nvPicPr>
          <p:cNvPr id="1218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044951"/>
            <a:ext cx="55626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057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9051" y="530227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Outer Joins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1657351" y="1525588"/>
            <a:ext cx="8013700" cy="3455988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Result table has two rows where cities are same.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There are no rows corresponding to branches in Bristol and Aberdeen.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To include unmatched rows in result table, use an Outer join.</a:t>
            </a:r>
            <a:endParaRPr lang="en-US" alt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999895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19175" y="48736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Left Outer Join</a:t>
            </a:r>
          </a:p>
        </p:txBody>
      </p:sp>
      <p:sp>
        <p:nvSpPr>
          <p:cNvPr id="283651" name="Rectangle 1027"/>
          <p:cNvSpPr>
            <a:spLocks noGrp="1" noChangeArrowheads="1"/>
          </p:cNvSpPr>
          <p:nvPr>
            <p:ph idx="1"/>
          </p:nvPr>
        </p:nvSpPr>
        <p:spPr>
          <a:xfrm>
            <a:off x="1404937" y="1468439"/>
            <a:ext cx="8910638" cy="358933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en-US" dirty="0">
                <a:latin typeface="+mj-lt"/>
              </a:rPr>
              <a:t>	List branches and properties that are in same city along with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any unmatched properties.</a:t>
            </a:r>
          </a:p>
          <a:p>
            <a:pPr algn="just"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b.*, p.*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FROM Branch1 b LEFT JOIN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PropertyForRent1 p ON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p.pCity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4155805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51769" y="6302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Left Outer Join</a:t>
            </a:r>
          </a:p>
        </p:txBody>
      </p:sp>
      <p:sp>
        <p:nvSpPr>
          <p:cNvPr id="307203" name="Rectangle 1027"/>
          <p:cNvSpPr>
            <a:spLocks noGrp="1" noChangeArrowheads="1"/>
          </p:cNvSpPr>
          <p:nvPr>
            <p:ph idx="1"/>
          </p:nvPr>
        </p:nvSpPr>
        <p:spPr>
          <a:xfrm>
            <a:off x="1571625" y="1641476"/>
            <a:ext cx="8142288" cy="42672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Includes those rows of first (left) table unmatched with rows from second (right) table.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Columns from second table are filled with NULLs.</a:t>
            </a:r>
          </a:p>
        </p:txBody>
      </p:sp>
      <p:pic>
        <p:nvPicPr>
          <p:cNvPr id="1249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9" y="3663951"/>
            <a:ext cx="6048375" cy="224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97467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2087" y="6302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Right Outer Join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>
          <a:xfrm>
            <a:off x="1609723" y="1854199"/>
            <a:ext cx="8877301" cy="3389313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branches and properties in same city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and any unmatched properties.</a:t>
            </a:r>
          </a:p>
          <a:p>
            <a:pPr algn="just" eaLnBrk="1" hangingPunct="1">
              <a:lnSpc>
                <a:spcPct val="6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  SELECT b.*, p.*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Branch1 b RIGHT JOIN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PropertyForRent1 p ON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p.pCity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217162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950" y="367507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Right Outer Join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1454151"/>
            <a:ext cx="8142288" cy="42672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Right Outer join includes those rows of second (right) table that are unmatched with rows from first (left) table.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Columns from first table are filled with NULLs.</a:t>
            </a:r>
            <a:endParaRPr lang="en-US" altLang="en-US" sz="2500" dirty="0">
              <a:latin typeface="+mj-lt"/>
            </a:endParaRPr>
          </a:p>
        </p:txBody>
      </p:sp>
      <p:pic>
        <p:nvPicPr>
          <p:cNvPr id="12698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3735388"/>
            <a:ext cx="6115050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830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SQL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SQL is the programming language used for accessing and manipulating data and objects in relational databases.</a:t>
            </a:r>
          </a:p>
          <a:p>
            <a:r>
              <a:rPr lang="en-US" dirty="0">
                <a:latin typeface="+mj-lt"/>
              </a:rPr>
              <a:t>The first versions of SQL were developed by IBM in the 1970s.</a:t>
            </a:r>
          </a:p>
          <a:p>
            <a:r>
              <a:rPr lang="en-US" dirty="0">
                <a:latin typeface="+mj-lt"/>
              </a:rPr>
              <a:t>SQL  first became an ANSI standard in 1986 and an ISO standard in 1987.</a:t>
            </a:r>
          </a:p>
          <a:p>
            <a:r>
              <a:rPr lang="en-US" dirty="0">
                <a:latin typeface="+mj-lt"/>
              </a:rPr>
              <a:t>There was a major revision to the standard in 1992.</a:t>
            </a:r>
          </a:p>
          <a:p>
            <a:r>
              <a:rPr lang="en-US" dirty="0">
                <a:latin typeface="+mj-lt"/>
              </a:rPr>
              <a:t>Additional modifications were made in 1999, 2003, and 2006.</a:t>
            </a:r>
          </a:p>
        </p:txBody>
      </p:sp>
    </p:spTree>
    <p:extLst>
      <p:ext uri="{BB962C8B-B14F-4D97-AF65-F5344CB8AC3E}">
        <p14:creationId xmlns:p14="http://schemas.microsoft.com/office/powerpoint/2010/main" val="198375323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9039" y="530226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Full Outer Join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>
          <a:xfrm>
            <a:off x="1400176" y="1697036"/>
            <a:ext cx="9486899" cy="3146425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/>
              <a:t>	List branches and properties in same city and </a:t>
            </a:r>
            <a:r>
              <a:rPr lang="en-US" altLang="en-US" dirty="0">
                <a:solidFill>
                  <a:srgbClr val="CD0000"/>
                </a:solidFill>
              </a:rPr>
              <a:t>any unmatched branches or properties. (on both sides)</a:t>
            </a:r>
          </a:p>
          <a:p>
            <a:pPr algn="just" eaLnBrk="1" hangingPunct="1">
              <a:lnSpc>
                <a:spcPct val="70000"/>
              </a:lnSpc>
              <a:buFont typeface="Monotype Sorts"/>
              <a:buNone/>
            </a:pPr>
            <a:endParaRPr lang="en-US" altLang="en-US" dirty="0"/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  SELECT b.*, p.*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Branch1 b FULL JOIN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PropertyForRent1 p ON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p.pCity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0887263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58777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Full Outer Join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>
          <a:xfrm>
            <a:off x="1969294" y="1511300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Includes rows that are unmatched in both tables.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Unmatched columns are filled with NULLs. </a:t>
            </a:r>
          </a:p>
        </p:txBody>
      </p:sp>
      <p:pic>
        <p:nvPicPr>
          <p:cNvPr id="129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2995613"/>
            <a:ext cx="5592762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58287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2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OUTER JOIN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Outer joins return records that are not matched. The following query returns s that have no sessions scheduled.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&lt;column1&gt;, &lt;column2&gt;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&lt;table1&gt;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 OUTER JOIN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&lt;table2&gt;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&lt;table1&gt;.&lt;column&gt;=&lt;table2&gt;.&lt;column&gt;</a:t>
            </a:r>
          </a:p>
        </p:txBody>
      </p:sp>
    </p:spTree>
    <p:extLst>
      <p:ext uri="{BB962C8B-B14F-4D97-AF65-F5344CB8AC3E}">
        <p14:creationId xmlns:p14="http://schemas.microsoft.com/office/powerpoint/2010/main" val="361162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487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Outer Join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087" y="1854200"/>
            <a:ext cx="10515600" cy="4351338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t.Key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800100" lvl="2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SessionDateKey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t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 OUTER JOIN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 s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t.Key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s.Key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SessionDateKey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Null</a:t>
            </a:r>
          </a:p>
        </p:txBody>
      </p:sp>
    </p:spTree>
    <p:extLst>
      <p:ext uri="{BB962C8B-B14F-4D97-AF65-F5344CB8AC3E}">
        <p14:creationId xmlns:p14="http://schemas.microsoft.com/office/powerpoint/2010/main" val="212225463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3937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Inserts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  <a:cs typeface="Consolas" panose="020B0609020204030204" pitchFamily="49" charset="0"/>
              </a:rPr>
              <a:t>To insert a record into a table, you use the following syntax: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&lt;tablename&gt;(&lt;ColumnName&gt;, &lt;columnName&gt;, ...)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(&lt;value1&gt;, &lt;value2&gt;, ...)</a:t>
            </a:r>
          </a:p>
        </p:txBody>
      </p:sp>
    </p:spTree>
    <p:extLst>
      <p:ext uri="{BB962C8B-B14F-4D97-AF65-F5344CB8AC3E}">
        <p14:creationId xmlns:p14="http://schemas.microsoft.com/office/powerpoint/2010/main" val="307182425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7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Updates allow you to change existing records. The syntax is:</a:t>
            </a:r>
          </a:p>
          <a:p>
            <a:pPr marL="0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&lt;TableName&gt;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&lt;ColumnName&gt; = &lt;New Value&gt;,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&lt;ColumnName&gt;=&lt;new value&gt;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&lt;ColumnName&gt; = &lt;criteria&gt;</a:t>
            </a:r>
          </a:p>
        </p:txBody>
      </p:sp>
    </p:spTree>
    <p:extLst>
      <p:ext uri="{BB962C8B-B14F-4D97-AF65-F5344CB8AC3E}">
        <p14:creationId xmlns:p14="http://schemas.microsoft.com/office/powerpoint/2010/main" val="74881032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Deletes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375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Deletes allow you to remove a record from a table: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&lt;TableName&gt;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&lt;columnName&gt; = &lt;criteria&gt;</a:t>
            </a:r>
          </a:p>
        </p:txBody>
      </p:sp>
    </p:spTree>
    <p:extLst>
      <p:ext uri="{BB962C8B-B14F-4D97-AF65-F5344CB8AC3E}">
        <p14:creationId xmlns:p14="http://schemas.microsoft.com/office/powerpoint/2010/main" val="293635967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Deletes and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418" y="1690688"/>
            <a:ext cx="10063163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Deletes and updates are dangerous. If you do not specify a criteria, the update or delete will be applied to all the rows in a table.</a:t>
            </a:r>
          </a:p>
          <a:p>
            <a:r>
              <a:rPr lang="en-US" dirty="0">
                <a:latin typeface="+mj-lt"/>
              </a:rPr>
              <a:t>Also, referential integrity may prevent a deletion. You cannot delete a parent that has children in another table.</a:t>
            </a:r>
          </a:p>
        </p:txBody>
      </p:sp>
    </p:spTree>
    <p:extLst>
      <p:ext uri="{BB962C8B-B14F-4D97-AF65-F5344CB8AC3E}">
        <p14:creationId xmlns:p14="http://schemas.microsoft.com/office/powerpoint/2010/main" val="139167645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20086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SubQuery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424"/>
            <a:ext cx="9605963" cy="3810406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 DISTINCT COUNT(*) AS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Total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(SELECT COUNT(*)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Session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WHERE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SessionStatus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'NS'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AS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NoShow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(SELECT COUNT(*)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Session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WHERE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SessionStatus='c'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AS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Completed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Session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1" y="5594005"/>
            <a:ext cx="10519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This example shows subqueries used in the SELECT clause to return Aggregate values.</a:t>
            </a:r>
          </a:p>
        </p:txBody>
      </p:sp>
    </p:spTree>
    <p:extLst>
      <p:ext uri="{BB962C8B-B14F-4D97-AF65-F5344CB8AC3E}">
        <p14:creationId xmlns:p14="http://schemas.microsoft.com/office/powerpoint/2010/main" val="251897878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Locating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60562"/>
            <a:ext cx="85915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Lastname, firstname, email, phone,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COUNT(*) 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[duplicates]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contact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Lastname, firstName, email, Phone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HAVING COUNT(*) &gt;1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6493" y="5664528"/>
            <a:ext cx="717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This SQL finds duplicate values in in a table.</a:t>
            </a:r>
          </a:p>
        </p:txBody>
      </p:sp>
    </p:spTree>
    <p:extLst>
      <p:ext uri="{BB962C8B-B14F-4D97-AF65-F5344CB8AC3E}">
        <p14:creationId xmlns:p14="http://schemas.microsoft.com/office/powerpoint/2010/main" val="292738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4938" y="53022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Importance of SQL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1924050" y="1525588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SQL has become part of application architectures such as IBM’s Systems Application Architecture.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It is strategic choice of many large and influential organizations (e.g. X/OPEN).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SQL is Federal Information Processing Standard (FIPS) to which conformance is required for all sales of databases to American Government. </a:t>
            </a:r>
          </a:p>
        </p:txBody>
      </p:sp>
    </p:spTree>
    <p:extLst>
      <p:ext uri="{BB962C8B-B14F-4D97-AF65-F5344CB8AC3E}">
        <p14:creationId xmlns:p14="http://schemas.microsoft.com/office/powerpoint/2010/main" val="191200793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0798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Documentation: Testing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1911350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When testing the database, you should document all your SQL queries and their results.</a:t>
            </a:r>
          </a:p>
          <a:p>
            <a:r>
              <a:rPr lang="en-US" dirty="0">
                <a:latin typeface="+mj-lt"/>
              </a:rPr>
              <a:t>On the next slide is a sample of a test table, showing the test and results.</a:t>
            </a:r>
          </a:p>
        </p:txBody>
      </p:sp>
    </p:spTree>
    <p:extLst>
      <p:ext uri="{BB962C8B-B14F-4D97-AF65-F5344CB8AC3E}">
        <p14:creationId xmlns:p14="http://schemas.microsoft.com/office/powerpoint/2010/main" val="346264913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889" y="3587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Union, Intersect, and Difference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1357314" y="1095376"/>
            <a:ext cx="8156575" cy="5184775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Can use normal set operations of Union, Intersection, and Difference to combine results of two or more queries into a single result table.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Union of two tables, A and B, is table containing all rows in either A or B or both.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Intersection is table containing all rows common to both A and B.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Difference is table containing all rows in A but not in B.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Two tables must be </a:t>
            </a:r>
            <a:r>
              <a:rPr lang="en-US" altLang="en-US" i="1" dirty="0">
                <a:latin typeface="+mj-lt"/>
              </a:rPr>
              <a:t>union compatible</a:t>
            </a:r>
            <a:r>
              <a:rPr lang="en-US" alt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61055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3444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Union, Intersect, and Difference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idx="1"/>
          </p:nvPr>
        </p:nvSpPr>
        <p:spPr>
          <a:xfrm>
            <a:off x="1366838" y="1282700"/>
            <a:ext cx="8748712" cy="438943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Format of set operator clause in each case is:</a:t>
            </a:r>
          </a:p>
          <a:p>
            <a:pPr lvl="1" algn="just" eaLnBrk="1" hangingPunct="1">
              <a:lnSpc>
                <a:spcPct val="2000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i="1" dirty="0">
                <a:latin typeface="+mj-lt"/>
              </a:rPr>
              <a:t>op</a:t>
            </a:r>
            <a:r>
              <a:rPr lang="en-US" altLang="en-US" sz="2800" dirty="0">
                <a:latin typeface="+mj-lt"/>
              </a:rPr>
              <a:t> [ALL] [CORRESPONDING [BY {column1 [, ...]}]]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If CORRESPONDING BY specified, set operation performed on the named column(s).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CORRESPONDING specified but not BY clause, operation performed on common columns.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ALL specified, result can include duplicate rows.</a:t>
            </a:r>
          </a:p>
        </p:txBody>
      </p:sp>
    </p:spTree>
    <p:extLst>
      <p:ext uri="{BB962C8B-B14F-4D97-AF65-F5344CB8AC3E}">
        <p14:creationId xmlns:p14="http://schemas.microsoft.com/office/powerpoint/2010/main" val="240476459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50165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Union, Intersect, and Difference</a:t>
            </a:r>
          </a:p>
        </p:txBody>
      </p:sp>
      <p:pic>
        <p:nvPicPr>
          <p:cNvPr id="325637" name="Picture 5" descr="DS3-Figure 05-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557339"/>
            <a:ext cx="784860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76378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2062" y="37544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UNION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>
          <a:xfrm>
            <a:off x="1751013" y="1354137"/>
            <a:ext cx="8964611" cy="4114800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all cities where there is either a branch office or  a property.</a:t>
            </a:r>
          </a:p>
          <a:p>
            <a:pPr algn="just" eaLnBrk="1" hangingPunct="1">
              <a:lnSpc>
                <a:spcPct val="50000"/>
              </a:lnSpc>
              <a:buFontTx/>
              <a:buChar char="•"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	(SELECT city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city IS NOT NULL) UNION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city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city IS NOT NULL);</a:t>
            </a:r>
          </a:p>
        </p:txBody>
      </p:sp>
    </p:spTree>
    <p:extLst>
      <p:ext uri="{BB962C8B-B14F-4D97-AF65-F5344CB8AC3E}">
        <p14:creationId xmlns:p14="http://schemas.microsoft.com/office/powerpoint/2010/main" val="359680386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1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UNION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2035176" y="1341439"/>
            <a:ext cx="8580437" cy="420211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+mj-lt"/>
              </a:rPr>
              <a:t>Or</a:t>
            </a:r>
          </a:p>
          <a:p>
            <a:pPr lvl="1" eaLnBrk="1" hangingPunct="1">
              <a:lnSpc>
                <a:spcPct val="40000"/>
              </a:lnSpc>
            </a:pPr>
            <a:endParaRPr lang="en-US" altLang="en-US" sz="2800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		(SELECT *</a:t>
            </a:r>
            <a:b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Branch</a:t>
            </a:r>
            <a:b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city IS NOT NULL)</a:t>
            </a:r>
            <a:b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UNION CORRESPONDING BY city</a:t>
            </a:r>
            <a:b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(SELECT *</a:t>
            </a:r>
            <a:b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b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city IS NOT NULL);</a:t>
            </a:r>
          </a:p>
        </p:txBody>
      </p:sp>
    </p:spTree>
    <p:extLst>
      <p:ext uri="{BB962C8B-B14F-4D97-AF65-F5344CB8AC3E}">
        <p14:creationId xmlns:p14="http://schemas.microsoft.com/office/powerpoint/2010/main" val="18658269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63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Union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187" y="1662113"/>
            <a:ext cx="6662738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Contact(LastName, FirstName, Email, Phone)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StudentLastName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StudentFirstName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StudentEmail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StudentPhone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StudentEmail 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2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NULL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NOT NULL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16888" y="2256367"/>
            <a:ext cx="2971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This UNION query joins the tables Student and  into a single result and writes them to the table Contact.</a:t>
            </a:r>
          </a:p>
        </p:txBody>
      </p:sp>
    </p:spTree>
    <p:extLst>
      <p:ext uri="{BB962C8B-B14F-4D97-AF65-F5344CB8AC3E}">
        <p14:creationId xmlns:p14="http://schemas.microsoft.com/office/powerpoint/2010/main" val="252228706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41354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UNION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>
          <a:xfrm>
            <a:off x="2000250" y="1587500"/>
            <a:ext cx="8229600" cy="41910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Produces result tables from both queries and merges both tables together.</a:t>
            </a:r>
          </a:p>
        </p:txBody>
      </p:sp>
      <p:pic>
        <p:nvPicPr>
          <p:cNvPr id="14131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7" y="3006725"/>
            <a:ext cx="20574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76976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950" y="4873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INTERSECT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1957388" y="1782764"/>
            <a:ext cx="8229600" cy="2770187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all cities where there is both a branch office and a property.</a:t>
            </a:r>
          </a:p>
          <a:p>
            <a:pPr algn="just" eaLnBrk="1" hangingPunct="1">
              <a:lnSpc>
                <a:spcPct val="60000"/>
              </a:lnSpc>
              <a:buFontTx/>
              <a:buChar char="•"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 (SELECT city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INTERSECT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(SELECT city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6353351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62745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INTERSECT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125538"/>
            <a:ext cx="8229600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Or</a:t>
            </a:r>
          </a:p>
          <a:p>
            <a:pPr lvl="1" algn="just" eaLnBrk="1" hangingPunct="1">
              <a:lnSpc>
                <a:spcPct val="1000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(SELECT *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INTERSECT CORRESPONDING BY city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(SELECT *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pic>
        <p:nvPicPr>
          <p:cNvPr id="1433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900489"/>
            <a:ext cx="2076450" cy="21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84785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Nature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087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SQL is a declarative language.</a:t>
            </a:r>
          </a:p>
          <a:p>
            <a:r>
              <a:rPr lang="en-US" dirty="0">
                <a:latin typeface="+mj-lt"/>
              </a:rPr>
              <a:t>Procedural languages like C# or Java describe how to accomplish a task step by step. </a:t>
            </a:r>
          </a:p>
          <a:p>
            <a:r>
              <a:rPr lang="en-US" dirty="0">
                <a:latin typeface="+mj-lt"/>
              </a:rPr>
              <a:t>In a declarative language, you say </a:t>
            </a:r>
            <a:r>
              <a:rPr lang="en-US" i="1" dirty="0">
                <a:latin typeface="+mj-lt"/>
              </a:rPr>
              <a:t>what</a:t>
            </a:r>
            <a:r>
              <a:rPr lang="en-US" dirty="0">
                <a:latin typeface="+mj-lt"/>
              </a:rPr>
              <a:t> you want to do, not </a:t>
            </a:r>
            <a:r>
              <a:rPr lang="en-US" i="1" dirty="0">
                <a:latin typeface="+mj-lt"/>
              </a:rPr>
              <a:t>how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2496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47069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INTERSECT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1263"/>
            <a:ext cx="8161338" cy="526415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Could rewrite this query without INTERSECT operator: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b.city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Branch b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Or: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SELECT DISTINCT city FROM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EXISTS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*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78200513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7" y="3302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EXCEPT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>
          <a:xfrm>
            <a:off x="1300163" y="1096964"/>
            <a:ext cx="8229600" cy="5113337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of all cities where there is a branch office but no  properties.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(SELECT city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(SELECT city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Or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(SELECT *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EXCEPT CORRESPONDING BY city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(SELECT *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600" b="1" dirty="0"/>
          </a:p>
        </p:txBody>
      </p:sp>
      <p:pic>
        <p:nvPicPr>
          <p:cNvPr id="1454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938" y="3963988"/>
            <a:ext cx="1682750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1535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2873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EXCEPT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>
          <a:xfrm>
            <a:off x="1666874" y="1154112"/>
            <a:ext cx="8863013" cy="538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Could rewrite this query without EXCEPT: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DISTINCT city 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city NOT IN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city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Or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DISTINCT city FROM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NOT EXISTS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*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2626942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3587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>
          <a:xfrm>
            <a:off x="1428750" y="1268414"/>
            <a:ext cx="8229600" cy="4824413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INSERT INTO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[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 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VALUES 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dataValueList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i="1" dirty="0" err="1">
                <a:latin typeface="+mj-lt"/>
              </a:rPr>
              <a:t>columnList</a:t>
            </a:r>
            <a:r>
              <a:rPr lang="en-US" altLang="en-US" dirty="0">
                <a:latin typeface="+mj-lt"/>
              </a:rPr>
              <a:t> is optional; if omitted, SQL assumes a list of all columns in their original CREATE TABLE order. </a:t>
            </a: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Any columns omitted must have been declared as NULL when table was created, unless DEFAULT was specified when creating column.</a:t>
            </a:r>
          </a:p>
        </p:txBody>
      </p:sp>
    </p:spTree>
    <p:extLst>
      <p:ext uri="{BB962C8B-B14F-4D97-AF65-F5344CB8AC3E}">
        <p14:creationId xmlns:p14="http://schemas.microsoft.com/office/powerpoint/2010/main" val="619250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588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2019300" y="1654176"/>
            <a:ext cx="7924800" cy="4114800"/>
          </a:xfrm>
        </p:spPr>
        <p:txBody>
          <a:bodyPr/>
          <a:lstStyle/>
          <a:p>
            <a:pPr algn="just" eaLnBrk="1" hangingPunct="1"/>
            <a:r>
              <a:rPr lang="en-US" altLang="en-US" i="1" dirty="0" err="1">
                <a:latin typeface="+mj-lt"/>
              </a:rPr>
              <a:t>dataValueList</a:t>
            </a:r>
            <a:r>
              <a:rPr lang="en-US" altLang="en-US" dirty="0">
                <a:latin typeface="+mj-lt"/>
              </a:rPr>
              <a:t> must match </a:t>
            </a:r>
            <a:r>
              <a:rPr lang="en-US" altLang="en-US" i="1" dirty="0" err="1">
                <a:latin typeface="+mj-lt"/>
              </a:rPr>
              <a:t>columnList</a:t>
            </a:r>
            <a:r>
              <a:rPr lang="en-US" altLang="en-US" dirty="0">
                <a:latin typeface="+mj-lt"/>
              </a:rPr>
              <a:t> as follows:</a:t>
            </a:r>
          </a:p>
          <a:p>
            <a:pPr lvl="1" algn="just" eaLnBrk="1" hangingPunct="1"/>
            <a:r>
              <a:rPr lang="en-US" altLang="en-US" dirty="0">
                <a:latin typeface="+mj-lt"/>
              </a:rPr>
              <a:t>number of items in each list must be same;</a:t>
            </a:r>
          </a:p>
          <a:p>
            <a:pPr lvl="1" algn="just" eaLnBrk="1" hangingPunct="1"/>
            <a:r>
              <a:rPr lang="en-US" altLang="en-US" dirty="0">
                <a:latin typeface="+mj-lt"/>
              </a:rPr>
              <a:t>must be direct correspondence in position of items in two lists;</a:t>
            </a:r>
          </a:p>
          <a:p>
            <a:pPr lvl="1" algn="just" eaLnBrk="1" hangingPunct="1"/>
            <a:r>
              <a:rPr lang="en-US" altLang="en-US" dirty="0">
                <a:latin typeface="+mj-lt"/>
              </a:rPr>
              <a:t>data type of each item in </a:t>
            </a:r>
            <a:r>
              <a:rPr lang="en-US" altLang="en-US" i="1" dirty="0" err="1">
                <a:latin typeface="+mj-lt"/>
              </a:rPr>
              <a:t>dataValueList</a:t>
            </a:r>
            <a:r>
              <a:rPr lang="en-US" altLang="en-US" dirty="0">
                <a:latin typeface="+mj-lt"/>
              </a:rPr>
              <a:t> must be compatible with data type of corresponding column.</a:t>
            </a:r>
          </a:p>
        </p:txBody>
      </p:sp>
    </p:spTree>
    <p:extLst>
      <p:ext uri="{BB962C8B-B14F-4D97-AF65-F5344CB8AC3E}">
        <p14:creationId xmlns:p14="http://schemas.microsoft.com/office/powerpoint/2010/main" val="3994438159"/>
      </p:ext>
    </p:extLst>
  </p:cSld>
  <p:clrMapOvr>
    <a:masterClrMapping/>
  </p:clrMapOvr>
  <p:transition>
    <p:wipe dir="d"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7" y="8302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 … VALUES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>
          <a:xfrm>
            <a:off x="1209674" y="1911350"/>
            <a:ext cx="9248775" cy="2763838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Insert a new row into Staff table supplying data for all columns.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INSERT INTO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VALUES (‘SG16’, ‘Alan’, ‘Brown’, ‘Assistant’, ‘M’, Date‘1957-05-25’, 8300, ‘B003’);</a:t>
            </a:r>
          </a:p>
        </p:txBody>
      </p:sp>
    </p:spTree>
    <p:extLst>
      <p:ext uri="{BB962C8B-B14F-4D97-AF65-F5344CB8AC3E}">
        <p14:creationId xmlns:p14="http://schemas.microsoft.com/office/powerpoint/2010/main" val="23420402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49" y="27305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 using Defaults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>
          <a:xfrm>
            <a:off x="1062037" y="982662"/>
            <a:ext cx="9674226" cy="5303838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Insert a new row into Staff table supplying data for all mandatory columns.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INSERT INTO Staff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position, salary,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VALUES (‘SG44’, ‘Anne’, ‘Jones’,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‘Assistant’, 8100, ‘B003’);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Or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INSERT INTO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VALUES (‘SG44’, ‘Anne’, ‘Jones’, ‘Assistant’, NULL,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NULL, 8100, ‘B003’);</a:t>
            </a:r>
          </a:p>
          <a:p>
            <a:pPr lvl="1" algn="just" eaLnBrk="1" hangingPunct="1">
              <a:buFontTx/>
              <a:buNone/>
            </a:pPr>
            <a:endParaRPr lang="en-US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15596418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194" y="5730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 … SELECT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682751"/>
            <a:ext cx="7926388" cy="28876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Second form of INSERT allows multiple rows to be copied from one or more tables to another:</a:t>
            </a:r>
          </a:p>
          <a:p>
            <a:pPr algn="just" eaLnBrk="1" hangingPunct="1"/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INSERT INTO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[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 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...</a:t>
            </a:r>
          </a:p>
        </p:txBody>
      </p:sp>
    </p:spTree>
    <p:extLst>
      <p:ext uri="{BB962C8B-B14F-4D97-AF65-F5344CB8AC3E}">
        <p14:creationId xmlns:p14="http://schemas.microsoft.com/office/powerpoint/2010/main" val="55432718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3327" y="5588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 … SELECT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>
          <a:xfrm>
            <a:off x="1585914" y="1597027"/>
            <a:ext cx="7999413" cy="3487737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Assume there is a table </a:t>
            </a:r>
            <a:r>
              <a:rPr lang="en-US" altLang="en-US" dirty="0" err="1">
                <a:latin typeface="+mj-lt"/>
              </a:rPr>
              <a:t>StaffPropCount</a:t>
            </a:r>
            <a:r>
              <a:rPr lang="en-US" altLang="en-US" dirty="0">
                <a:latin typeface="+mj-lt"/>
              </a:rPr>
              <a:t> that contains names of staff and number of properties they manage: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StaffPropCount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propCnt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just" eaLnBrk="1" hangingPunct="1"/>
            <a:endParaRPr lang="en-US" altLang="en-US" sz="2600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Populate </a:t>
            </a:r>
            <a:r>
              <a:rPr lang="en-US" altLang="en-US" dirty="0" err="1">
                <a:latin typeface="+mj-lt"/>
              </a:rPr>
              <a:t>StaffPropCount</a:t>
            </a:r>
            <a:r>
              <a:rPr lang="en-US" altLang="en-US" dirty="0">
                <a:latin typeface="+mj-lt"/>
              </a:rPr>
              <a:t> using Staff and </a:t>
            </a:r>
            <a:r>
              <a:rPr lang="en-US" altLang="en-US" dirty="0" err="1">
                <a:latin typeface="+mj-lt"/>
              </a:rPr>
              <a:t>PropertyForRent</a:t>
            </a:r>
            <a:r>
              <a:rPr lang="en-US" altLang="en-US" dirty="0">
                <a:latin typeface="+mj-lt"/>
              </a:rPr>
              <a:t> tables.</a:t>
            </a:r>
          </a:p>
        </p:txBody>
      </p:sp>
    </p:spTree>
    <p:extLst>
      <p:ext uri="{BB962C8B-B14F-4D97-AF65-F5344CB8AC3E}">
        <p14:creationId xmlns:p14="http://schemas.microsoft.com/office/powerpoint/2010/main" val="82048626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92237" y="344488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 … SELECT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1492250" y="1139826"/>
            <a:ext cx="9366250" cy="5127625"/>
          </a:xfrm>
        </p:spPr>
        <p:txBody>
          <a:bodyPr>
            <a:normAutofit/>
          </a:bodyPr>
          <a:lstStyle/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StaffPropCount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(SELECT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COUNT(*)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 s,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UNION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(SELECT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0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NOT IN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DISTINCT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027703033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SQL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375" y="173831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SQL is not case sensitive.</a:t>
            </a:r>
          </a:p>
          <a:p>
            <a:r>
              <a:rPr lang="en-US" dirty="0">
                <a:latin typeface="+mj-lt"/>
              </a:rPr>
              <a:t>In some environments SQL statements must be ended with a semicolon.</a:t>
            </a:r>
          </a:p>
          <a:p>
            <a:r>
              <a:rPr lang="en-US" dirty="0">
                <a:latin typeface="+mj-lt"/>
              </a:rPr>
              <a:t>SQL is usually divided into two broad areas of functionality:</a:t>
            </a:r>
          </a:p>
          <a:p>
            <a:pPr lvl="1"/>
            <a:r>
              <a:rPr lang="en-US" sz="2800" dirty="0">
                <a:latin typeface="+mj-lt"/>
              </a:rPr>
              <a:t>DDL (Data Definition Language)</a:t>
            </a:r>
          </a:p>
          <a:p>
            <a:pPr lvl="1"/>
            <a:r>
              <a:rPr lang="en-US" sz="2800" dirty="0">
                <a:latin typeface="+mj-lt"/>
              </a:rPr>
              <a:t>DML (Data Manipulation Language)</a:t>
            </a:r>
          </a:p>
        </p:txBody>
      </p:sp>
    </p:spTree>
    <p:extLst>
      <p:ext uri="{BB962C8B-B14F-4D97-AF65-F5344CB8AC3E}">
        <p14:creationId xmlns:p14="http://schemas.microsoft.com/office/powerpoint/2010/main" val="209601792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38" y="44450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UPDATE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1214438" y="1254125"/>
            <a:ext cx="9272588" cy="4114800"/>
          </a:xfrm>
        </p:spPr>
        <p:txBody>
          <a:bodyPr>
            <a:normAutofit/>
          </a:bodyPr>
          <a:lstStyle/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SET columnName1 = dataValue1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[, columnName2 = dataValue2...]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searchCondition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i="1" dirty="0" err="1">
                <a:latin typeface="+mj-lt"/>
              </a:rPr>
              <a:t>TableName</a:t>
            </a:r>
            <a:r>
              <a:rPr lang="en-US" altLang="en-US" dirty="0">
                <a:latin typeface="+mj-lt"/>
              </a:rPr>
              <a:t> can be name of a base table or an updatable view.</a:t>
            </a: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SET clause specifies names of one or more columns that are to be updated. </a:t>
            </a:r>
          </a:p>
        </p:txBody>
      </p:sp>
    </p:spTree>
    <p:extLst>
      <p:ext uri="{BB962C8B-B14F-4D97-AF65-F5344CB8AC3E}">
        <p14:creationId xmlns:p14="http://schemas.microsoft.com/office/powerpoint/2010/main" val="96801581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7631" y="53022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UPDATE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411287"/>
            <a:ext cx="7993063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WHERE clause is optional: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if omitted, named columns are updated for all rows in table;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if specified, only those rows that satisfy </a:t>
            </a:r>
            <a:r>
              <a:rPr lang="en-US" altLang="en-US" sz="2800" i="1" dirty="0" err="1">
                <a:latin typeface="+mj-lt"/>
              </a:rPr>
              <a:t>searchCondition</a:t>
            </a:r>
            <a:r>
              <a:rPr lang="en-US" altLang="en-US" sz="2800" dirty="0">
                <a:latin typeface="+mj-lt"/>
              </a:rPr>
              <a:t> are updated.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New </a:t>
            </a:r>
            <a:r>
              <a:rPr lang="en-US" altLang="en-US" i="1" dirty="0" err="1">
                <a:latin typeface="+mj-lt"/>
              </a:rPr>
              <a:t>dataValue</a:t>
            </a:r>
            <a:r>
              <a:rPr lang="en-US" altLang="en-US" i="1" dirty="0">
                <a:latin typeface="+mj-lt"/>
              </a:rPr>
              <a:t>(s)</a:t>
            </a:r>
            <a:r>
              <a:rPr lang="en-US" altLang="en-US" dirty="0">
                <a:latin typeface="+mj-lt"/>
              </a:rPr>
              <a:t> must be compatible with data type for corresponding column.</a:t>
            </a:r>
          </a:p>
        </p:txBody>
      </p:sp>
    </p:spTree>
    <p:extLst>
      <p:ext uri="{BB962C8B-B14F-4D97-AF65-F5344CB8AC3E}">
        <p14:creationId xmlns:p14="http://schemas.microsoft.com/office/powerpoint/2010/main" val="386751651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730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UPDATE All Rows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196975"/>
            <a:ext cx="7920038" cy="4764088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Give all staff a 3% pay increase.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 UPDATE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SET salary = salary*1.03;</a:t>
            </a:r>
          </a:p>
          <a:p>
            <a:pPr lvl="1" algn="just" eaLnBrk="1" hangingPunct="1">
              <a:lnSpc>
                <a:spcPct val="40000"/>
              </a:lnSpc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Give all Managers a 5% pay increase.</a:t>
            </a:r>
          </a:p>
          <a:p>
            <a:pPr algn="just" eaLnBrk="1" hangingPunct="1">
              <a:lnSpc>
                <a:spcPct val="5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UPDATE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SET salary = salary*1.05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position = ‘Manager’;</a:t>
            </a:r>
          </a:p>
          <a:p>
            <a:pPr lvl="1" algn="just" eaLnBrk="1" hangingPunct="1">
              <a:buFontTx/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88903144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7762" y="6302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UPDATE Multiple Columns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>
          <a:xfrm>
            <a:off x="1300163" y="1754189"/>
            <a:ext cx="9172574" cy="4160836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Promote David Ford (</a:t>
            </a:r>
            <a:r>
              <a:rPr lang="en-US" altLang="en-US" dirty="0" err="1">
                <a:latin typeface="+mj-lt"/>
              </a:rPr>
              <a:t>staffNo</a:t>
            </a:r>
            <a:r>
              <a:rPr lang="en-US" altLang="en-US" dirty="0">
                <a:latin typeface="+mj-lt"/>
              </a:rPr>
              <a:t>=‘SG14’) to Manager and change his salary to £18,000.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UPDATE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SET position = ‘Manager’, salary = 18000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‘SG14’;</a:t>
            </a:r>
          </a:p>
          <a:p>
            <a:pPr lvl="3" algn="just" eaLnBrk="1" hangingPunct="1"/>
            <a:endParaRPr lang="en-US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185132363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487" y="3159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DELETE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>
          <a:xfrm>
            <a:off x="1452562" y="1268411"/>
            <a:ext cx="8834438" cy="4460875"/>
          </a:xfrm>
        </p:spPr>
        <p:txBody>
          <a:bodyPr>
            <a:normAutofit/>
          </a:bodyPr>
          <a:lstStyle/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searchCondition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i="1" dirty="0" err="1">
                <a:latin typeface="+mj-lt"/>
              </a:rPr>
              <a:t>TableName</a:t>
            </a:r>
            <a:r>
              <a:rPr lang="en-US" altLang="en-US" dirty="0">
                <a:latin typeface="+mj-lt"/>
              </a:rPr>
              <a:t> can be name of a base table or an updatable view. </a:t>
            </a:r>
          </a:p>
          <a:p>
            <a:pPr algn="just" eaLnBrk="1" hangingPunct="1">
              <a:buFontTx/>
              <a:buChar char="•"/>
            </a:pPr>
            <a:r>
              <a:rPr lang="en-US" altLang="en-US" i="1" dirty="0" err="1">
                <a:latin typeface="+mj-lt"/>
              </a:rPr>
              <a:t>searchCondition</a:t>
            </a:r>
            <a:r>
              <a:rPr lang="en-US" altLang="en-US" dirty="0">
                <a:latin typeface="+mj-lt"/>
              </a:rPr>
              <a:t> is optional; if omitted, all rows are deleted from table. This does not delete table. If </a:t>
            </a:r>
            <a:r>
              <a:rPr lang="en-US" altLang="en-US" i="1" dirty="0" err="1">
                <a:latin typeface="+mj-lt"/>
              </a:rPr>
              <a:t>search_condition</a:t>
            </a:r>
            <a:r>
              <a:rPr lang="en-US" altLang="en-US" dirty="0">
                <a:latin typeface="+mj-lt"/>
              </a:rPr>
              <a:t> is specified, only those rows that satisfy condition are deleted.</a:t>
            </a:r>
          </a:p>
        </p:txBody>
      </p:sp>
    </p:spTree>
    <p:extLst>
      <p:ext uri="{BB962C8B-B14F-4D97-AF65-F5344CB8AC3E}">
        <p14:creationId xmlns:p14="http://schemas.microsoft.com/office/powerpoint/2010/main" val="221131011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1592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DELETE Specific Rows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2028826" y="1425575"/>
            <a:ext cx="7999413" cy="4114800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Delete all viewings that relate to property PG4.</a:t>
            </a:r>
          </a:p>
          <a:p>
            <a:pPr algn="just" eaLnBrk="1" hangingPunct="1">
              <a:lnSpc>
                <a:spcPct val="40000"/>
              </a:lnSpc>
              <a:buFontTx/>
              <a:buChar char="•"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DELETE FROM Viewing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‘PG4’;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Delete all records from the Viewing table.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DELETE FROM Viewing;</a:t>
            </a:r>
          </a:p>
          <a:p>
            <a:pPr lvl="1" algn="just" eaLnBrk="1" hangingPunct="1">
              <a:buFontTx/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61763087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6302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ISO SQL Data Types</a:t>
            </a:r>
          </a:p>
        </p:txBody>
      </p:sp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919" y="1754188"/>
            <a:ext cx="8777287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8444212"/>
      </p:ext>
    </p:extLst>
  </p:cSld>
  <p:clrMapOvr>
    <a:masterClrMapping/>
  </p:clrMapOvr>
  <p:transition>
    <p:wipe dir="d"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4016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Data Definition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>
          <a:xfrm>
            <a:off x="1547811" y="1225551"/>
            <a:ext cx="9110663" cy="496728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SQL DDL allows database objects such as schemas, domains, tables, views, and indexes to be created and destroyed. </a:t>
            </a:r>
          </a:p>
          <a:p>
            <a:pPr algn="just" eaLnBrk="1" hangingPunct="1"/>
            <a:r>
              <a:rPr lang="en-US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Main SQL DDL statements are: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CREATE SCHEMA		DROP SCHEMA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CREATE/ALTER DOMAIN	DROP DOMAIN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CREATE/ALTER TABLE	DROP TABLE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CREATE VIEW			DROP VIEW</a:t>
            </a:r>
          </a:p>
          <a:p>
            <a:pPr lvl="1" algn="just" eaLnBrk="1" hangingPunct="1">
              <a:lnSpc>
                <a:spcPct val="30000"/>
              </a:lnSpc>
              <a:buFontTx/>
              <a:buNone/>
            </a:pPr>
            <a:endParaRPr lang="en-US" altLang="en-US" sz="2800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 eaLnBrk="1" hangingPunct="1"/>
            <a:r>
              <a:rPr lang="en-US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DBMSs also provide: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CREATE INDEX	DROP INDEX</a:t>
            </a:r>
          </a:p>
        </p:txBody>
      </p:sp>
    </p:spTree>
    <p:extLst>
      <p:ext uri="{BB962C8B-B14F-4D97-AF65-F5344CB8AC3E}">
        <p14:creationId xmlns:p14="http://schemas.microsoft.com/office/powerpoint/2010/main" val="317500325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50165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Data Definition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>
          <a:xfrm>
            <a:off x="1795462" y="1382712"/>
            <a:ext cx="8305800" cy="48958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Relations and other database objects exist in an </a:t>
            </a:r>
            <a:r>
              <a:rPr lang="en-US" altLang="en-US" i="1" dirty="0">
                <a:latin typeface="+mj-lt"/>
              </a:rPr>
              <a:t>environment</a:t>
            </a:r>
            <a:r>
              <a:rPr lang="en-US" altLang="en-US" dirty="0">
                <a:latin typeface="+mj-lt"/>
              </a:rPr>
              <a:t>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Each environment contains one or more </a:t>
            </a:r>
            <a:r>
              <a:rPr lang="en-US" altLang="en-US" i="1" dirty="0">
                <a:latin typeface="+mj-lt"/>
              </a:rPr>
              <a:t>catalogs</a:t>
            </a:r>
            <a:r>
              <a:rPr lang="en-US" altLang="en-US" dirty="0">
                <a:latin typeface="+mj-lt"/>
              </a:rPr>
              <a:t>, and each catalog consists of set of schemas.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Schema is named collection of related database objects.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Objects in a schema can be tables, views, domains, assertions, collations, translations, and character sets. All have same owner. </a:t>
            </a:r>
          </a:p>
        </p:txBody>
      </p:sp>
    </p:spTree>
    <p:extLst>
      <p:ext uri="{BB962C8B-B14F-4D97-AF65-F5344CB8AC3E}">
        <p14:creationId xmlns:p14="http://schemas.microsoft.com/office/powerpoint/2010/main" val="104673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4587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CREATE SCHEMA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>
          <a:xfrm>
            <a:off x="1385888" y="1397001"/>
            <a:ext cx="8901112" cy="4918075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CREATE SCHEMA [Name |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AUTHORIZATION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CreatorId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DROP SCHEMA Name [RESTRICT | CASCADE ]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With RESTRICT (default), schema must be empty or operation fails.</a:t>
            </a: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With CASCADE, operation cascades to drop all objects associated with schema in order defined above. If any of these operations fail, DROP SCHEMA fails. </a:t>
            </a:r>
          </a:p>
          <a:p>
            <a:pPr eaLnBrk="1" hangingPunct="1">
              <a:buFontTx/>
              <a:buChar char="•"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2754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525" y="155416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Data definition language is the set of SQL keywords and commands used to create, alter, and remove database objects.</a:t>
            </a:r>
          </a:p>
          <a:p>
            <a:r>
              <a:rPr lang="en-US" dirty="0">
                <a:latin typeface="+mj-lt"/>
              </a:rPr>
              <a:t>An example is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CREATE TABLE </a:t>
            </a:r>
            <a:r>
              <a:rPr lang="en-US" dirty="0">
                <a:latin typeface="+mj-lt"/>
              </a:rPr>
              <a:t>command: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CREATE TABLE </a:t>
            </a:r>
            <a:r>
              <a:rPr lang="en-US" dirty="0">
                <a:latin typeface="+mj-lt"/>
              </a:rPr>
              <a:t>TestTable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(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	TestID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IDENTITY </a:t>
            </a:r>
            <a:r>
              <a:rPr lang="en-US" dirty="0">
                <a:latin typeface="+mj-lt"/>
              </a:rPr>
              <a:t>(1,1),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	TestDescription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NVARCHAR(255)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109653483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76312" y="3730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CREATE TABLE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idx="1"/>
          </p:nvPr>
        </p:nvSpPr>
        <p:spPr>
          <a:xfrm>
            <a:off x="1173956" y="1225551"/>
            <a:ext cx="9958388" cy="5027613"/>
          </a:xfrm>
        </p:spPr>
        <p:txBody>
          <a:bodyPr>
            <a:normAutofit lnSpcReduction="10000"/>
          </a:bodyPr>
          <a:lstStyle/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[NOT NULL] [UNIQUE]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[DEFAULT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defaultOption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[CHECK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searchCondition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 [,...]}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[PRIMARY KEY 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listOfColumns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),]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{[UNIQUE 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listOfColumns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),] […,]}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{[FOREIGN KEY 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listOfFKColumns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REFERENCES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ParentTableName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[(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listOfCKColumns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)],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[ON UPDATE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referentialAction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[ON DELETE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referentialAction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]] [,…]}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{[CHECK 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searchCondition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)] [,…] })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7126995"/>
      </p:ext>
    </p:extLst>
  </p:cSld>
  <p:clrMapOvr>
    <a:masterClrMapping/>
  </p:clrMapOvr>
  <p:transition>
    <p:wipe dir="d"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458788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CREATE TABLE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354139"/>
            <a:ext cx="8229600" cy="4752975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Creates a table with one or more columns of the specified </a:t>
            </a:r>
            <a:r>
              <a:rPr lang="en-US" altLang="en-US" i="1" dirty="0" err="1">
                <a:latin typeface="+mj-lt"/>
              </a:rPr>
              <a:t>dataType</a:t>
            </a:r>
            <a:r>
              <a:rPr lang="en-US" altLang="en-US" dirty="0">
                <a:latin typeface="+mj-lt"/>
              </a:rPr>
              <a:t>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NOT NULL, system rejects any attempt to insert a null in the column.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Can specify a DEFAULT value for the column.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Primary keys should always be specified as NOT NULL.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FOREIGN KEY clause specifies FK along with the referential action.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425628200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3444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CREATE TABLE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057275" y="1054101"/>
            <a:ext cx="10077450" cy="4760913"/>
          </a:xfrm>
        </p:spPr>
        <p:txBody>
          <a:bodyPr>
            <a:noAutofit/>
          </a:bodyPr>
          <a:lstStyle/>
          <a:p>
            <a:pPr algn="just"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PNumber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NOT NULL, ….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rooms		   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PRooms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NOT NULL 	DEFAULT 4, 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rent		       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PRent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NOT NULL, 	DEFAULT 600, 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ownerNo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OwnerNumber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NOT NULL, 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StaffNumber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lvl="1" defTabSz="29210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				Constraint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StaffNotHandlingTooMuch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….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BranchNumber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NOT NULL,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PRIMARY KEY (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FOREIGN KEY (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REFERENCES Staff </a:t>
            </a:r>
          </a:p>
          <a:p>
            <a:pPr lvl="1" defTabSz="29210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ON DELETE SET NULL ON UPDATE CASCADE ….);</a:t>
            </a:r>
          </a:p>
        </p:txBody>
      </p:sp>
    </p:spTree>
    <p:extLst>
      <p:ext uri="{BB962C8B-B14F-4D97-AF65-F5344CB8AC3E}">
        <p14:creationId xmlns:p14="http://schemas.microsoft.com/office/powerpoint/2010/main" val="2192037804"/>
      </p:ext>
    </p:extLst>
  </p:cSld>
  <p:clrMapOvr>
    <a:masterClrMapping/>
  </p:clrMapOvr>
  <p:transition>
    <p:wipe dir="d"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473077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ALTER TABLE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781175" y="1354138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Add a new column to a table.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Drop a column from a table.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Add a new table constraint.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Drop a table constraint.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Set a default for a column.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Drop a default for a column.</a:t>
            </a:r>
          </a:p>
        </p:txBody>
      </p:sp>
    </p:spTree>
    <p:extLst>
      <p:ext uri="{BB962C8B-B14F-4D97-AF65-F5344CB8AC3E}">
        <p14:creationId xmlns:p14="http://schemas.microsoft.com/office/powerpoint/2010/main" val="3393087090"/>
      </p:ext>
    </p:extLst>
  </p:cSld>
  <p:clrMapOvr>
    <a:masterClrMapping/>
  </p:clrMapOvr>
  <p:transition>
    <p:wipe dir="d"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30350" y="4016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ALTER TABLE</a:t>
            </a:r>
          </a:p>
        </p:txBody>
      </p:sp>
      <p:sp>
        <p:nvSpPr>
          <p:cNvPr id="318467" name="Rectangle 1027"/>
          <p:cNvSpPr>
            <a:spLocks noGrp="1" noChangeArrowheads="1"/>
          </p:cNvSpPr>
          <p:nvPr>
            <p:ph idx="1"/>
          </p:nvPr>
        </p:nvSpPr>
        <p:spPr>
          <a:xfrm>
            <a:off x="2098675" y="1311275"/>
            <a:ext cx="7937500" cy="3538538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Change Staff table by removing default of ‘Assistant’ for position column and setting default for sex column to female (‘F’).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ALTER TABLE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ALTER position DROP DEFAULT;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ALTER TABLE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ALTER sex SET DEFAULT ‘F’;</a:t>
            </a:r>
          </a:p>
        </p:txBody>
      </p:sp>
    </p:spTree>
    <p:extLst>
      <p:ext uri="{BB962C8B-B14F-4D97-AF65-F5344CB8AC3E}">
        <p14:creationId xmlns:p14="http://schemas.microsoft.com/office/powerpoint/2010/main" val="126987105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4445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ALTER TABLE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1719262" y="1325563"/>
            <a:ext cx="9767888" cy="4114800"/>
          </a:xfrm>
        </p:spPr>
        <p:txBody>
          <a:bodyPr>
            <a:normAutofit/>
          </a:bodyPr>
          <a:lstStyle/>
          <a:p>
            <a:pPr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Remove constraint from </a:t>
            </a:r>
            <a:r>
              <a:rPr lang="en-US" altLang="en-US" dirty="0" err="1">
                <a:latin typeface="+mj-lt"/>
              </a:rPr>
              <a:t>PropertyForRent</a:t>
            </a:r>
            <a:r>
              <a:rPr lang="en-US" altLang="en-US" dirty="0">
                <a:latin typeface="+mj-lt"/>
              </a:rPr>
              <a:t> that staff are not allowed to handle more than 100 properties at a time. Add new column to Client table.</a:t>
            </a:r>
          </a:p>
          <a:p>
            <a:pPr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ALTER TABLE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DROP CONSTRAINT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StaffNotHandlingTooMuch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ALTER TABLE Client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prefNoRooms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PRooms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4817275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41592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DROP TABLE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>
          <a:xfrm>
            <a:off x="1566862" y="1296988"/>
            <a:ext cx="8305800" cy="467995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DROP TABLE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[RESTRICT | CASCADE]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e.g.	DROP TABLE </a:t>
            </a:r>
            <a:r>
              <a:rPr lang="en-US" altLang="en-US" sz="2800" dirty="0" err="1">
                <a:latin typeface="+mj-lt"/>
              </a:rPr>
              <a:t>PropertyForRent</a:t>
            </a:r>
            <a:r>
              <a:rPr lang="en-US" altLang="en-US" sz="2800" dirty="0">
                <a:latin typeface="+mj-lt"/>
              </a:rPr>
              <a:t>;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Removes named table and all rows within it.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RESTRICT, if any other objects depend for their existence on continued existence of this table, SQL does not allow request.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CASCADE, SQL drops all dependent objects (and objects dependent on these objects).</a:t>
            </a:r>
          </a:p>
        </p:txBody>
      </p:sp>
    </p:spTree>
    <p:extLst>
      <p:ext uri="{BB962C8B-B14F-4D97-AF65-F5344CB8AC3E}">
        <p14:creationId xmlns:p14="http://schemas.microsoft.com/office/powerpoint/2010/main" val="265116068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612" y="41592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1477963" y="1282700"/>
            <a:ext cx="8909050" cy="411480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u="sng" dirty="0">
                <a:latin typeface="+mj-lt"/>
              </a:rPr>
              <a:t>View</a:t>
            </a: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Dynamic result of one or more relational operations operating on base relations to produce another relation. 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Virtual relation that does not necessarily actually exist in the database but is produced upon request, at time of request.</a:t>
            </a:r>
          </a:p>
        </p:txBody>
      </p:sp>
    </p:spTree>
    <p:extLst>
      <p:ext uri="{BB962C8B-B14F-4D97-AF65-F5344CB8AC3E}">
        <p14:creationId xmlns:p14="http://schemas.microsoft.com/office/powerpoint/2010/main" val="42163347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950" y="50165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2019300" y="1425575"/>
            <a:ext cx="81534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Contents of a view are defined as a query on one or more base relations.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</a:t>
            </a:r>
            <a:r>
              <a:rPr lang="en-US" altLang="en-US" u="sng" dirty="0">
                <a:latin typeface="+mj-lt"/>
              </a:rPr>
              <a:t>view resolution</a:t>
            </a:r>
            <a:r>
              <a:rPr lang="en-US" altLang="en-US" dirty="0">
                <a:latin typeface="+mj-lt"/>
              </a:rPr>
              <a:t>, any operations on view are automatically translated into operations on relations from which it is derived.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</a:t>
            </a:r>
            <a:r>
              <a:rPr lang="en-US" altLang="en-US" u="sng" dirty="0">
                <a:latin typeface="+mj-lt"/>
              </a:rPr>
              <a:t>view materialization</a:t>
            </a:r>
            <a:r>
              <a:rPr lang="en-US" altLang="en-US" dirty="0">
                <a:latin typeface="+mj-lt"/>
              </a:rPr>
              <a:t>, the view is stored as a temporary table, which is maintained as the underlying base tables are updated. </a:t>
            </a:r>
          </a:p>
        </p:txBody>
      </p:sp>
    </p:spTree>
    <p:extLst>
      <p:ext uri="{BB962C8B-B14F-4D97-AF65-F5344CB8AC3E}">
        <p14:creationId xmlns:p14="http://schemas.microsoft.com/office/powerpoint/2010/main" val="129698464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37" y="3444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SQL - CREATE VIEW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1606551" y="1154113"/>
            <a:ext cx="9237662" cy="4608513"/>
          </a:xfrm>
        </p:spPr>
        <p:txBody>
          <a:bodyPr>
            <a:normAutofit/>
          </a:bodyPr>
          <a:lstStyle/>
          <a:p>
            <a:pPr marL="288925" indent="-288925" algn="just">
              <a:buNone/>
            </a:pPr>
            <a:r>
              <a:rPr lang="en-US" altLang="en-US" dirty="0">
                <a:latin typeface="+mj-lt"/>
              </a:rPr>
              <a:t>CREATE VIEW </a:t>
            </a:r>
            <a:r>
              <a:rPr lang="en-US" altLang="en-US" dirty="0" err="1">
                <a:latin typeface="+mj-lt"/>
              </a:rPr>
              <a:t>ViewName</a:t>
            </a:r>
            <a:r>
              <a:rPr lang="en-US" altLang="en-US" dirty="0">
                <a:latin typeface="+mj-lt"/>
              </a:rPr>
              <a:t> [ (</a:t>
            </a:r>
            <a:r>
              <a:rPr lang="en-US" altLang="en-US" dirty="0" err="1">
                <a:latin typeface="+mj-lt"/>
              </a:rPr>
              <a:t>newColumnName</a:t>
            </a:r>
            <a:r>
              <a:rPr lang="en-US" altLang="en-US" dirty="0">
                <a:latin typeface="+mj-lt"/>
              </a:rPr>
              <a:t> [,...]) ]</a:t>
            </a:r>
          </a:p>
          <a:p>
            <a:pPr marL="555625" lvl="1" indent="-76200" algn="just">
              <a:buNone/>
            </a:pPr>
            <a:r>
              <a:rPr lang="en-US" altLang="en-US" sz="2800" dirty="0">
                <a:latin typeface="+mj-lt"/>
              </a:rPr>
              <a:t>AS </a:t>
            </a:r>
            <a:r>
              <a:rPr lang="en-US" altLang="en-US" sz="2800" dirty="0" err="1">
                <a:latin typeface="+mj-lt"/>
              </a:rPr>
              <a:t>subselect</a:t>
            </a:r>
            <a:r>
              <a:rPr lang="en-US" altLang="en-US" sz="2800" dirty="0">
                <a:latin typeface="+mj-lt"/>
              </a:rPr>
              <a:t> </a:t>
            </a:r>
          </a:p>
          <a:p>
            <a:pPr marL="555625" lvl="1" indent="-76200" algn="just">
              <a:buNone/>
            </a:pPr>
            <a:r>
              <a:rPr lang="en-US" altLang="en-US" sz="2800" dirty="0">
                <a:latin typeface="+mj-lt"/>
              </a:rPr>
              <a:t>[WITH [CASCADED | LOCAL] CHECK OPTION]</a:t>
            </a:r>
          </a:p>
          <a:p>
            <a:pPr marL="288925" indent="-288925" algn="just">
              <a:lnSpc>
                <a:spcPct val="30000"/>
              </a:lnSpc>
              <a:buNone/>
            </a:pPr>
            <a:endParaRPr lang="en-US" altLang="en-US" dirty="0">
              <a:latin typeface="+mj-lt"/>
            </a:endParaRPr>
          </a:p>
          <a:p>
            <a:pPr marL="288925" indent="-288925" algn="just">
              <a:buFontTx/>
              <a:buChar char="•"/>
            </a:pPr>
            <a:r>
              <a:rPr lang="en-US" altLang="en-US" dirty="0">
                <a:latin typeface="+mj-lt"/>
              </a:rPr>
              <a:t>Can assign a name to each column in view. </a:t>
            </a:r>
          </a:p>
          <a:p>
            <a:pPr marL="288925" indent="-288925" algn="just">
              <a:buFontTx/>
              <a:buChar char="•"/>
            </a:pPr>
            <a:r>
              <a:rPr lang="en-US" altLang="en-US" dirty="0">
                <a:latin typeface="+mj-lt"/>
              </a:rPr>
              <a:t>If list of column names is specified, it must have same number of items as number of columns produced by </a:t>
            </a:r>
            <a:r>
              <a:rPr lang="en-US" altLang="en-US" i="1" dirty="0" err="1">
                <a:latin typeface="+mj-lt"/>
              </a:rPr>
              <a:t>subselect</a:t>
            </a:r>
            <a:r>
              <a:rPr lang="en-US" altLang="en-US" dirty="0">
                <a:latin typeface="+mj-lt"/>
              </a:rPr>
              <a:t>. </a:t>
            </a:r>
          </a:p>
          <a:p>
            <a:pPr marL="288925" indent="-288925" algn="just">
              <a:buFontTx/>
              <a:buChar char="•"/>
            </a:pPr>
            <a:r>
              <a:rPr lang="en-US" altLang="en-US" dirty="0">
                <a:latin typeface="+mj-lt"/>
              </a:rPr>
              <a:t>If omitted, each column takes name of corresponding column in </a:t>
            </a:r>
            <a:r>
              <a:rPr lang="en-US" altLang="en-US" i="1" dirty="0" err="1">
                <a:latin typeface="+mj-lt"/>
              </a:rPr>
              <a:t>subselect</a:t>
            </a:r>
            <a:r>
              <a:rPr lang="en-US" altLang="en-US" dirty="0"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093163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3794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Data manipulation language is the set of key words and commands used to retrieve and modify data.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SELECT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UPDATE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INSERT</a:t>
            </a:r>
            <a:r>
              <a:rPr lang="en-US" dirty="0">
                <a:latin typeface="+mj-lt"/>
              </a:rPr>
              <a:t>, and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DELETE</a:t>
            </a:r>
            <a:r>
              <a:rPr lang="en-US" dirty="0">
                <a:latin typeface="+mj-lt"/>
              </a:rPr>
              <a:t> are the primary actions of DML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948952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19212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SQL - CREATE VIEW</a:t>
            </a:r>
          </a:p>
        </p:txBody>
      </p:sp>
      <p:sp>
        <p:nvSpPr>
          <p:cNvPr id="104451" name="Rectangle 1027"/>
          <p:cNvSpPr>
            <a:spLocks noGrp="1" noChangeArrowheads="1"/>
          </p:cNvSpPr>
          <p:nvPr>
            <p:ph idx="1"/>
          </p:nvPr>
        </p:nvSpPr>
        <p:spPr>
          <a:xfrm>
            <a:off x="1720851" y="1425577"/>
            <a:ext cx="8229600" cy="4824413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List must be specified if there is any ambiguity in a column name.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The </a:t>
            </a:r>
            <a:r>
              <a:rPr lang="en-US" altLang="en-US" i="1" dirty="0" err="1">
                <a:latin typeface="+mj-lt"/>
              </a:rPr>
              <a:t>subselect</a:t>
            </a:r>
            <a:r>
              <a:rPr lang="en-US" altLang="en-US" dirty="0">
                <a:latin typeface="+mj-lt"/>
              </a:rPr>
              <a:t> is known as the </a:t>
            </a:r>
            <a:r>
              <a:rPr lang="en-US" altLang="en-US" u="sng" dirty="0">
                <a:latin typeface="+mj-lt"/>
              </a:rPr>
              <a:t>defining query</a:t>
            </a:r>
            <a:r>
              <a:rPr lang="en-US" altLang="en-US" dirty="0">
                <a:latin typeface="+mj-lt"/>
              </a:rPr>
              <a:t>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CHECK OPTION ensures that if a row fails to satisfy WHERE clause of defining query, it is not added to underlying base table.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Need SELECT privilege on all tables referenced in </a:t>
            </a:r>
            <a:r>
              <a:rPr lang="en-US" altLang="en-US" dirty="0" err="1">
                <a:latin typeface="+mj-lt"/>
              </a:rPr>
              <a:t>subselect</a:t>
            </a:r>
            <a:r>
              <a:rPr lang="en-US" altLang="en-US" dirty="0">
                <a:latin typeface="+mj-lt"/>
              </a:rPr>
              <a:t> and USAGE privilege on any domains used in referenced columns.</a:t>
            </a:r>
          </a:p>
        </p:txBody>
      </p:sp>
    </p:spTree>
    <p:extLst>
      <p:ext uri="{BB962C8B-B14F-4D97-AF65-F5344CB8AC3E}">
        <p14:creationId xmlns:p14="http://schemas.microsoft.com/office/powerpoint/2010/main" val="356194516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1136" y="429420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Create Horizontal View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1695448" y="1468438"/>
            <a:ext cx="8696327" cy="2860675"/>
          </a:xfrm>
        </p:spPr>
        <p:txBody>
          <a:bodyPr>
            <a:normAutofit/>
          </a:bodyPr>
          <a:lstStyle/>
          <a:p>
            <a:pPr marL="374650" lvl="1" indent="0" algn="just">
              <a:buNone/>
            </a:pPr>
            <a:r>
              <a:rPr lang="en-US" altLang="en-US" sz="2800" dirty="0">
                <a:latin typeface="+mj-lt"/>
              </a:rPr>
              <a:t>Create view so that manager at branch B003 can only see details for staff who work in his or her office.</a:t>
            </a:r>
          </a:p>
          <a:p>
            <a:pPr marL="374650" lvl="1" indent="0" algn="just">
              <a:lnSpc>
                <a:spcPct val="0"/>
              </a:lnSpc>
              <a:buNone/>
            </a:pPr>
            <a:endParaRPr lang="en-US" altLang="en-US" sz="2800" dirty="0">
              <a:latin typeface="+mj-lt"/>
            </a:endParaRPr>
          </a:p>
          <a:p>
            <a:pPr marL="0" indent="0" algn="just">
              <a:lnSpc>
                <a:spcPct val="70000"/>
              </a:lnSpc>
              <a:buNone/>
            </a:pPr>
            <a:r>
              <a:rPr lang="en-US" altLang="en-US" dirty="0">
                <a:latin typeface="+mj-lt"/>
              </a:rPr>
              <a:t>	CREATE VIEW Manager3Staff</a:t>
            </a:r>
          </a:p>
          <a:p>
            <a:pPr marL="374650" lvl="1" indent="0" algn="just">
              <a:lnSpc>
                <a:spcPct val="70000"/>
              </a:lnSpc>
              <a:buNone/>
            </a:pPr>
            <a:r>
              <a:rPr lang="en-US" altLang="en-US" sz="2800" dirty="0">
                <a:latin typeface="+mj-lt"/>
              </a:rPr>
              <a:t>	AS	SELECT *</a:t>
            </a:r>
          </a:p>
          <a:p>
            <a:pPr marL="374650" lvl="1" indent="0" algn="just">
              <a:lnSpc>
                <a:spcPct val="70000"/>
              </a:lnSpc>
              <a:buNone/>
            </a:pPr>
            <a:r>
              <a:rPr lang="en-US" altLang="en-US" sz="2800" dirty="0">
                <a:latin typeface="+mj-lt"/>
              </a:rPr>
              <a:t>		FROM Staff</a:t>
            </a:r>
          </a:p>
          <a:p>
            <a:pPr marL="374650" lvl="1" indent="0" algn="just">
              <a:lnSpc>
                <a:spcPct val="70000"/>
              </a:lnSpc>
              <a:buNone/>
            </a:pPr>
            <a:r>
              <a:rPr lang="en-US" altLang="en-US" sz="2800" dirty="0">
                <a:latin typeface="+mj-lt"/>
              </a:rPr>
              <a:t>		WHERE </a:t>
            </a:r>
            <a:r>
              <a:rPr lang="en-US" altLang="en-US" sz="2800" dirty="0" err="1">
                <a:latin typeface="+mj-lt"/>
              </a:rPr>
              <a:t>branchNo</a:t>
            </a:r>
            <a:r>
              <a:rPr lang="en-US" altLang="en-US" sz="2800" dirty="0">
                <a:latin typeface="+mj-lt"/>
              </a:rPr>
              <a:t> = ‘B003’;</a:t>
            </a:r>
          </a:p>
        </p:txBody>
      </p:sp>
      <p:pic>
        <p:nvPicPr>
          <p:cNvPr id="1054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9" y="4441825"/>
            <a:ext cx="7858125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342620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1" y="44450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Create Vertical View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1966914" y="1125538"/>
            <a:ext cx="8161337" cy="295275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Create view of staff details at branch B003 excluding salaries.</a:t>
            </a:r>
          </a:p>
          <a:p>
            <a:pPr algn="just" eaLnBrk="1" hangingPunct="1">
              <a:lnSpc>
                <a:spcPct val="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CREATE VIEW Staff3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AS 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position, sex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 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‘B003’;</a:t>
            </a:r>
          </a:p>
        </p:txBody>
      </p:sp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4592638"/>
            <a:ext cx="6273800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46744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544513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Grouped and Joined Views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1338262" y="1482727"/>
            <a:ext cx="9577388" cy="4289425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Create view of staff who manage properties for rent, including branch number they work at, staff number, and number of properties they manage.</a:t>
            </a:r>
          </a:p>
          <a:p>
            <a:pPr algn="just" eaLnBrk="1" hangingPunct="1">
              <a:lnSpc>
                <a:spcPct val="1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CREATE VIEW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StaffPropCnt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AS 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COUNT(*)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FROM Staff s,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465231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31938" y="7731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SQL - DROP VIEW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1781174" y="1954213"/>
            <a:ext cx="8920163" cy="2757488"/>
          </a:xfrm>
        </p:spPr>
        <p:txBody>
          <a:bodyPr>
            <a:normAutofit/>
          </a:bodyPr>
          <a:lstStyle/>
          <a:p>
            <a:pPr marL="552450" lvl="1" indent="-9525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DROP VIEW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ViewName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[RESTRICT | CASCADE]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Causes definition of view to be deleted from  database.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For example:</a:t>
            </a:r>
          </a:p>
          <a:p>
            <a:pPr marL="552450" lvl="1" indent="-95250" algn="just">
              <a:lnSpc>
                <a:spcPct val="10000"/>
              </a:lnSpc>
            </a:pPr>
            <a:endParaRPr lang="en-US" altLang="en-US" sz="2800" dirty="0">
              <a:latin typeface="+mj-lt"/>
            </a:endParaRPr>
          </a:p>
          <a:p>
            <a:pPr marL="552450" lvl="1" indent="-9525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DROP VIEW Manager3Staff;</a:t>
            </a:r>
          </a:p>
        </p:txBody>
      </p:sp>
    </p:spTree>
    <p:extLst>
      <p:ext uri="{BB962C8B-B14F-4D97-AF65-F5344CB8AC3E}">
        <p14:creationId xmlns:p14="http://schemas.microsoft.com/office/powerpoint/2010/main" val="48905404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2087" y="58737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SQL - DROP VIEW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1792288" y="1554164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With CASCADE, all related dependent objects are deleted; i.e. any views defined on view being dropped.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RESTRICT (default), if any other objects depend for their existence on continued existence of view being dropped, command is rejected. </a:t>
            </a:r>
            <a:endParaRPr lang="en-US" alt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564197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15927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Resolution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>
          <a:xfrm>
            <a:off x="1443037" y="1397001"/>
            <a:ext cx="9101138" cy="4114800"/>
          </a:xfrm>
        </p:spPr>
        <p:txBody>
          <a:bodyPr>
            <a:normAutofit/>
          </a:bodyPr>
          <a:lstStyle/>
          <a:p>
            <a:pPr marL="101600" indent="-101600" algn="just">
              <a:buNone/>
            </a:pPr>
            <a:r>
              <a:rPr lang="en-US" altLang="en-US" dirty="0">
                <a:latin typeface="+mj-lt"/>
              </a:rPr>
              <a:t>	Count number of properties managed by each member at branch B003.</a:t>
            </a:r>
          </a:p>
          <a:p>
            <a:pPr marL="101600" indent="-101600" algn="just">
              <a:buNone/>
            </a:pPr>
            <a:endParaRPr lang="en-US" altLang="en-US" dirty="0">
              <a:latin typeface="+mj-lt"/>
            </a:endParaRPr>
          </a:p>
          <a:p>
            <a:pPr marL="476250" lvl="1" indent="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6250" lvl="1" indent="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StaffPropCnt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6250" lvl="1" indent="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</a:t>
            </a:r>
          </a:p>
          <a:p>
            <a:pPr marL="476250" lvl="1" indent="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0445060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0638" y="4873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Resolution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idx="1"/>
          </p:nvPr>
        </p:nvSpPr>
        <p:spPr>
          <a:xfrm>
            <a:off x="1620837" y="1468438"/>
            <a:ext cx="8666163" cy="3606800"/>
          </a:xfrm>
        </p:spPr>
        <p:txBody>
          <a:bodyPr>
            <a:normAutofit/>
          </a:bodyPr>
          <a:lstStyle/>
          <a:p>
            <a:pPr marL="663575" indent="-663575" algn="just">
              <a:buNone/>
            </a:pPr>
            <a:r>
              <a:rPr lang="en-US" altLang="en-US" dirty="0">
                <a:latin typeface="+mj-lt"/>
              </a:rPr>
              <a:t>(a) View column names in SELECT list are translated into their corresponding column names in the defining query:</a:t>
            </a:r>
          </a:p>
          <a:p>
            <a:pPr marL="1139825" lvl="1" algn="just">
              <a:lnSpc>
                <a:spcPct val="10000"/>
              </a:lnSpc>
              <a:buNone/>
            </a:pPr>
            <a:endParaRPr lang="en-US" altLang="en-US" sz="2800" dirty="0">
              <a:latin typeface="+mj-lt"/>
            </a:endParaRPr>
          </a:p>
          <a:p>
            <a:pPr marL="1139825" lvl="1" algn="just">
              <a:buNone/>
            </a:pPr>
            <a:r>
              <a:rPr lang="en-US" altLang="en-US" sz="2800" dirty="0">
                <a:latin typeface="+mj-lt"/>
              </a:rPr>
              <a:t>SELECT </a:t>
            </a:r>
            <a:r>
              <a:rPr lang="en-US" altLang="en-US" sz="2800" dirty="0" err="1">
                <a:latin typeface="+mj-lt"/>
              </a:rPr>
              <a:t>s.staffNo</a:t>
            </a:r>
            <a:r>
              <a:rPr lang="en-US" altLang="en-US" sz="2800" dirty="0">
                <a:latin typeface="+mj-lt"/>
              </a:rPr>
              <a:t> As </a:t>
            </a:r>
            <a:r>
              <a:rPr lang="en-US" altLang="en-US" sz="2800" dirty="0" err="1">
                <a:latin typeface="+mj-lt"/>
              </a:rPr>
              <a:t>staffNo</a:t>
            </a:r>
            <a:r>
              <a:rPr lang="en-US" altLang="en-US" sz="2800" dirty="0">
                <a:latin typeface="+mj-lt"/>
              </a:rPr>
              <a:t>, COUNT(*) As </a:t>
            </a:r>
            <a:r>
              <a:rPr lang="en-US" altLang="en-US" sz="2800" dirty="0" err="1">
                <a:latin typeface="+mj-lt"/>
              </a:rPr>
              <a:t>cnt</a:t>
            </a:r>
            <a:endParaRPr lang="en-US" altLang="en-US" sz="2800" dirty="0">
              <a:latin typeface="+mj-lt"/>
            </a:endParaRPr>
          </a:p>
          <a:p>
            <a:pPr marL="663575" indent="-663575" algn="just">
              <a:lnSpc>
                <a:spcPct val="10000"/>
              </a:lnSpc>
              <a:buNone/>
            </a:pPr>
            <a:endParaRPr lang="en-US" altLang="en-US" dirty="0">
              <a:latin typeface="+mj-lt"/>
            </a:endParaRPr>
          </a:p>
          <a:p>
            <a:pPr marL="663575" indent="-663575" algn="just">
              <a:buNone/>
            </a:pPr>
            <a:r>
              <a:rPr lang="en-US" altLang="en-US" dirty="0">
                <a:latin typeface="+mj-lt"/>
              </a:rPr>
              <a:t>(b) View names in FROM are replaced with corresponding FROM lists of defining query:</a:t>
            </a:r>
          </a:p>
          <a:p>
            <a:pPr marL="1139825" lvl="1" algn="just">
              <a:lnSpc>
                <a:spcPct val="10000"/>
              </a:lnSpc>
              <a:buNone/>
            </a:pPr>
            <a:endParaRPr lang="en-US" altLang="en-US" sz="2800" dirty="0">
              <a:latin typeface="+mj-lt"/>
            </a:endParaRPr>
          </a:p>
          <a:p>
            <a:pPr marL="1139825" lvl="1" algn="just">
              <a:buNone/>
            </a:pPr>
            <a:r>
              <a:rPr lang="en-US" altLang="en-US" sz="2800" dirty="0">
                <a:latin typeface="+mj-lt"/>
              </a:rPr>
              <a:t>FROM Staff s, </a:t>
            </a:r>
            <a:r>
              <a:rPr lang="en-US" altLang="en-US" sz="2800" dirty="0" err="1">
                <a:latin typeface="+mj-lt"/>
              </a:rPr>
              <a:t>PropertyForRent</a:t>
            </a:r>
            <a:r>
              <a:rPr lang="en-US" altLang="en-US" sz="2800" dirty="0">
                <a:latin typeface="+mj-lt"/>
              </a:rPr>
              <a:t> p</a:t>
            </a:r>
          </a:p>
        </p:txBody>
      </p:sp>
    </p:spTree>
    <p:extLst>
      <p:ext uri="{BB962C8B-B14F-4D97-AF65-F5344CB8AC3E}">
        <p14:creationId xmlns:p14="http://schemas.microsoft.com/office/powerpoint/2010/main" val="73532998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>
          <a:xfrm>
            <a:off x="1869281" y="1323975"/>
            <a:ext cx="8567737" cy="5151438"/>
          </a:xfrm>
        </p:spPr>
        <p:txBody>
          <a:bodyPr>
            <a:normAutofit/>
          </a:bodyPr>
          <a:lstStyle/>
          <a:p>
            <a:pPr marL="577850" indent="-577850" algn="just">
              <a:buNone/>
            </a:pPr>
            <a:r>
              <a:rPr lang="en-US" altLang="en-US" dirty="0">
                <a:latin typeface="+mj-lt"/>
              </a:rPr>
              <a:t>(c) WHERE from user query is combined with WHERE of defining query using AND:</a:t>
            </a:r>
          </a:p>
          <a:p>
            <a:pPr marL="1054100" lvl="1" algn="just">
              <a:lnSpc>
                <a:spcPct val="0"/>
              </a:lnSpc>
              <a:buNone/>
            </a:pPr>
            <a:endParaRPr lang="en-US" altLang="en-US" sz="2800" dirty="0">
              <a:latin typeface="+mj-lt"/>
            </a:endParaRPr>
          </a:p>
          <a:p>
            <a:pPr marL="1054100" lvl="1" algn="just">
              <a:lnSpc>
                <a:spcPct val="80000"/>
              </a:lnSpc>
              <a:buNone/>
            </a:pPr>
            <a:r>
              <a:rPr lang="en-US" altLang="en-US" sz="2800" dirty="0">
                <a:latin typeface="+mj-lt"/>
              </a:rPr>
              <a:t>WHERE </a:t>
            </a:r>
            <a:r>
              <a:rPr lang="en-US" altLang="en-US" sz="2800" dirty="0" err="1">
                <a:latin typeface="+mj-lt"/>
              </a:rPr>
              <a:t>s.staffNo</a:t>
            </a:r>
            <a:r>
              <a:rPr lang="en-US" altLang="en-US" sz="2800" dirty="0">
                <a:latin typeface="+mj-lt"/>
              </a:rPr>
              <a:t> = </a:t>
            </a:r>
            <a:r>
              <a:rPr lang="en-US" altLang="en-US" sz="2800" dirty="0" err="1">
                <a:latin typeface="+mj-lt"/>
              </a:rPr>
              <a:t>p.staffNo</a:t>
            </a:r>
            <a:r>
              <a:rPr lang="en-US" altLang="en-US" sz="2800" dirty="0">
                <a:latin typeface="+mj-lt"/>
              </a:rPr>
              <a:t> AND </a:t>
            </a:r>
            <a:r>
              <a:rPr lang="en-US" altLang="en-US" sz="2800" dirty="0" err="1">
                <a:latin typeface="+mj-lt"/>
              </a:rPr>
              <a:t>branchNo</a:t>
            </a:r>
            <a:r>
              <a:rPr lang="en-US" altLang="en-US" sz="2800" dirty="0">
                <a:latin typeface="+mj-lt"/>
              </a:rPr>
              <a:t> = ‘B003’</a:t>
            </a:r>
          </a:p>
          <a:p>
            <a:pPr marL="577850" indent="-577850" algn="just">
              <a:lnSpc>
                <a:spcPct val="0"/>
              </a:lnSpc>
              <a:buNone/>
            </a:pPr>
            <a:endParaRPr lang="en-US" altLang="en-US" dirty="0">
              <a:latin typeface="+mj-lt"/>
            </a:endParaRPr>
          </a:p>
          <a:p>
            <a:pPr marL="577850" indent="-577850" algn="just">
              <a:buNone/>
            </a:pPr>
            <a:r>
              <a:rPr lang="en-US" altLang="en-US" dirty="0">
                <a:latin typeface="+mj-lt"/>
              </a:rPr>
              <a:t>(d) GROUP BY and HAVING clauses copied from defining query:</a:t>
            </a:r>
          </a:p>
          <a:p>
            <a:pPr marL="1054100" lvl="1" algn="just">
              <a:lnSpc>
                <a:spcPct val="0"/>
              </a:lnSpc>
              <a:buNone/>
            </a:pPr>
            <a:endParaRPr lang="en-US" altLang="en-US" sz="2800" dirty="0">
              <a:latin typeface="+mj-lt"/>
            </a:endParaRPr>
          </a:p>
          <a:p>
            <a:pPr marL="1054100" lvl="1" algn="just">
              <a:lnSpc>
                <a:spcPct val="80000"/>
              </a:lnSpc>
              <a:buNone/>
            </a:pPr>
            <a:r>
              <a:rPr lang="en-US" altLang="en-US" sz="2800" dirty="0">
                <a:latin typeface="+mj-lt"/>
              </a:rPr>
              <a:t>	GROUP BY </a:t>
            </a:r>
            <a:r>
              <a:rPr lang="en-US" altLang="en-US" sz="2800" dirty="0" err="1">
                <a:latin typeface="+mj-lt"/>
              </a:rPr>
              <a:t>s.branchNo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s.staffNo</a:t>
            </a:r>
            <a:endParaRPr lang="en-US" altLang="en-US" sz="2800" dirty="0">
              <a:latin typeface="+mj-lt"/>
            </a:endParaRPr>
          </a:p>
          <a:p>
            <a:pPr marL="577850" indent="-577850" algn="just">
              <a:lnSpc>
                <a:spcPct val="100000"/>
              </a:lnSpc>
              <a:buNone/>
            </a:pPr>
            <a:r>
              <a:rPr lang="en-US" altLang="en-US" dirty="0">
                <a:latin typeface="+mj-lt"/>
              </a:rPr>
              <a:t>(e)  ORDER BY copied from query with view column name translated into defining query column name</a:t>
            </a:r>
          </a:p>
          <a:p>
            <a:pPr marL="1054100" lvl="1">
              <a:lnSpc>
                <a:spcPct val="10000"/>
              </a:lnSpc>
              <a:buNone/>
            </a:pPr>
            <a:endParaRPr lang="en-US" altLang="en-US" sz="2800" dirty="0">
              <a:latin typeface="+mj-lt"/>
            </a:endParaRPr>
          </a:p>
          <a:p>
            <a:pPr marL="1054100" lvl="1">
              <a:buNone/>
            </a:pPr>
            <a:r>
              <a:rPr lang="en-US" altLang="en-US" sz="2800" dirty="0">
                <a:latin typeface="+mj-lt"/>
              </a:rPr>
              <a:t>	ORDER BY </a:t>
            </a:r>
            <a:r>
              <a:rPr lang="en-US" altLang="en-US" sz="2800" dirty="0" err="1">
                <a:latin typeface="+mj-lt"/>
              </a:rPr>
              <a:t>s.staffNo</a:t>
            </a:r>
            <a:endParaRPr lang="en-US" altLang="en-US" sz="28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487" y="4302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View Resolution</a:t>
            </a:r>
          </a:p>
        </p:txBody>
      </p:sp>
    </p:spTree>
    <p:extLst>
      <p:ext uri="{BB962C8B-B14F-4D97-AF65-F5344CB8AC3E}">
        <p14:creationId xmlns:p14="http://schemas.microsoft.com/office/powerpoint/2010/main" val="290497707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>
          <a:xfrm>
            <a:off x="1880393" y="1468439"/>
            <a:ext cx="8431213" cy="4162425"/>
          </a:xfrm>
        </p:spPr>
        <p:txBody>
          <a:bodyPr/>
          <a:lstStyle/>
          <a:p>
            <a:pPr marL="490538" indent="-490538" algn="just">
              <a:buNone/>
            </a:pPr>
            <a:r>
              <a:rPr lang="en-US" altLang="en-US" dirty="0">
                <a:latin typeface="+mj-lt"/>
              </a:rPr>
              <a:t>(f) Final merged query is now executed to produce the result:</a:t>
            </a:r>
          </a:p>
          <a:p>
            <a:pPr marL="490538" indent="-490538" algn="just">
              <a:lnSpc>
                <a:spcPct val="0"/>
              </a:lnSpc>
              <a:buNone/>
            </a:pPr>
            <a:endParaRPr lang="en-US" altLang="en-US" dirty="0">
              <a:latin typeface="+mj-lt"/>
            </a:endParaRPr>
          </a:p>
          <a:p>
            <a:pPr marL="681038" lvl="1" indent="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COUNT(*)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1038" lvl="1" indent="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 s,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marL="681038" lvl="1" indent="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</a:p>
          <a:p>
            <a:pPr marL="681038" lvl="1" indent="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</a:t>
            </a:r>
          </a:p>
          <a:p>
            <a:pPr marL="681038" lvl="1" indent="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1038" lvl="1" indent="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90538" indent="-490538" algn="just">
              <a:buNone/>
            </a:pPr>
            <a:endParaRPr lang="en-US" altLang="en-US" sz="21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813" y="55880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View Resolution</a:t>
            </a:r>
          </a:p>
        </p:txBody>
      </p:sp>
    </p:spTree>
    <p:extLst>
      <p:ext uri="{BB962C8B-B14F-4D97-AF65-F5344CB8AC3E}">
        <p14:creationId xmlns:p14="http://schemas.microsoft.com/office/powerpoint/2010/main" val="1092821187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487" y="4587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Importance of SQL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1757363" y="1482725"/>
            <a:ext cx="8229600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SQL is used in other standards and even influences development of other standards as a definitional tool. Examples include: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ISO’s Information Resource Directory System (IRDS) Standard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Remote Data Access (RDA) Standard. </a:t>
            </a:r>
          </a:p>
        </p:txBody>
      </p:sp>
    </p:spTree>
    <p:extLst>
      <p:ext uri="{BB962C8B-B14F-4D97-AF65-F5344CB8AC3E}">
        <p14:creationId xmlns:p14="http://schemas.microsoft.com/office/powerpoint/2010/main" val="197648032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2063" y="55880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Restrictions on Views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1466849" y="1668463"/>
            <a:ext cx="9363075" cy="4114800"/>
          </a:xfrm>
        </p:spPr>
        <p:txBody>
          <a:bodyPr>
            <a:normAutofit/>
          </a:bodyPr>
          <a:lstStyle/>
          <a:p>
            <a:pPr marL="571500" indent="-571500" algn="just">
              <a:buNone/>
            </a:pPr>
            <a:r>
              <a:rPr lang="en-US" altLang="en-US" dirty="0">
                <a:latin typeface="+mj-lt"/>
              </a:rPr>
              <a:t>	SQL imposes several restrictions on creation and use of views.</a:t>
            </a:r>
          </a:p>
          <a:p>
            <a:pPr marL="571500" indent="-571500" algn="just">
              <a:lnSpc>
                <a:spcPct val="40000"/>
              </a:lnSpc>
              <a:buFontTx/>
              <a:buChar char="•"/>
            </a:pPr>
            <a:endParaRPr lang="en-US" altLang="en-US" dirty="0">
              <a:latin typeface="+mj-lt"/>
            </a:endParaRPr>
          </a:p>
          <a:p>
            <a:pPr marL="571500" indent="-571500" algn="just">
              <a:buNone/>
            </a:pPr>
            <a:r>
              <a:rPr lang="en-US" altLang="en-US" dirty="0">
                <a:latin typeface="+mj-lt"/>
              </a:rPr>
              <a:t>(a) If column in view is based on an aggregate function:</a:t>
            </a:r>
          </a:p>
          <a:p>
            <a:pPr marL="1047750" lvl="1" algn="just"/>
            <a:r>
              <a:rPr lang="en-US" altLang="en-US" sz="2800" dirty="0">
                <a:latin typeface="+mj-lt"/>
              </a:rPr>
              <a:t>Column may appear only in SELECT and ORDER BY clauses of queries that access view.</a:t>
            </a:r>
          </a:p>
          <a:p>
            <a:pPr marL="1047750" lvl="1" algn="just"/>
            <a:r>
              <a:rPr lang="en-US" altLang="en-US" sz="2800" dirty="0">
                <a:latin typeface="+mj-lt"/>
              </a:rPr>
              <a:t>Column may not be used in WHERE nor be an argument to an aggregate function in any query based on view. </a:t>
            </a:r>
          </a:p>
        </p:txBody>
      </p:sp>
    </p:spTree>
    <p:extLst>
      <p:ext uri="{BB962C8B-B14F-4D97-AF65-F5344CB8AC3E}">
        <p14:creationId xmlns:p14="http://schemas.microsoft.com/office/powerpoint/2010/main" val="262384793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5445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Restrictions on Views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97012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For example, following query would fail: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+mj-lt"/>
              </a:rPr>
              <a:t>		SELECT COUNT(</a:t>
            </a:r>
            <a:r>
              <a:rPr lang="en-US" altLang="en-US" dirty="0" err="1">
                <a:latin typeface="+mj-lt"/>
              </a:rPr>
              <a:t>cnt</a:t>
            </a:r>
            <a:r>
              <a:rPr lang="en-US" altLang="en-US" dirty="0">
                <a:latin typeface="+mj-lt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+mj-lt"/>
              </a:rPr>
              <a:t>		FROM </a:t>
            </a:r>
            <a:r>
              <a:rPr lang="en-US" altLang="en-US" dirty="0" err="1">
                <a:latin typeface="+mj-lt"/>
              </a:rPr>
              <a:t>StaffPropCnt</a:t>
            </a:r>
            <a:r>
              <a:rPr lang="en-US" altLang="en-US" dirty="0">
                <a:latin typeface="+mj-lt"/>
              </a:rPr>
              <a:t>;</a:t>
            </a:r>
          </a:p>
          <a:p>
            <a:pPr lvl="1" algn="just" eaLnBrk="1" hangingPunct="1">
              <a:lnSpc>
                <a:spcPct val="40000"/>
              </a:lnSpc>
              <a:buFontTx/>
              <a:buNone/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Similarly, following query would also fail: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+mj-lt"/>
              </a:rPr>
              <a:t>		SELECT *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+mj-lt"/>
              </a:rPr>
              <a:t>		FROM </a:t>
            </a:r>
            <a:r>
              <a:rPr lang="en-US" altLang="en-US" dirty="0" err="1">
                <a:latin typeface="+mj-lt"/>
              </a:rPr>
              <a:t>StaffPropCnt</a:t>
            </a: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+mj-lt"/>
              </a:rPr>
              <a:t>		WHERE </a:t>
            </a:r>
            <a:r>
              <a:rPr lang="en-US" altLang="en-US" dirty="0" err="1">
                <a:latin typeface="+mj-lt"/>
              </a:rPr>
              <a:t>cnt</a:t>
            </a:r>
            <a:r>
              <a:rPr lang="en-US" altLang="en-US" dirty="0">
                <a:latin typeface="+mj-lt"/>
              </a:rPr>
              <a:t> &gt; 2;</a:t>
            </a:r>
          </a:p>
        </p:txBody>
      </p:sp>
    </p:spTree>
    <p:extLst>
      <p:ext uri="{BB962C8B-B14F-4D97-AF65-F5344CB8AC3E}">
        <p14:creationId xmlns:p14="http://schemas.microsoft.com/office/powerpoint/2010/main" val="255801703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730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Restrictions on Views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1947863" y="1439862"/>
            <a:ext cx="8147050" cy="4114800"/>
          </a:xfrm>
        </p:spPr>
        <p:txBody>
          <a:bodyPr/>
          <a:lstStyle/>
          <a:p>
            <a:pPr marL="571500" indent="-571500" algn="just">
              <a:buNone/>
            </a:pPr>
            <a:r>
              <a:rPr lang="en-US" altLang="en-US" dirty="0">
                <a:latin typeface="+mj-lt"/>
                <a:cs typeface="Consolas" panose="020B0609020204030204" pitchFamily="49" charset="0"/>
              </a:rPr>
              <a:t>(b) Grouped view may never be joined with a base table or a view.</a:t>
            </a:r>
            <a:r>
              <a:rPr lang="en-US" altLang="en-US" sz="2400" dirty="0">
                <a:latin typeface="+mj-lt"/>
                <a:cs typeface="Consolas" panose="020B0609020204030204" pitchFamily="49" charset="0"/>
              </a:rPr>
              <a:t> </a:t>
            </a:r>
          </a:p>
          <a:p>
            <a:pPr marL="571500" indent="-571500" algn="just">
              <a:buNone/>
            </a:pPr>
            <a:endParaRPr lang="en-US" altLang="en-US" sz="2400" dirty="0">
              <a:latin typeface="+mj-lt"/>
              <a:cs typeface="Consolas" panose="020B0609020204030204" pitchFamily="49" charset="0"/>
            </a:endParaRPr>
          </a:p>
          <a:p>
            <a:pPr marL="571500" indent="-571500" algn="just">
              <a:buFontTx/>
              <a:buChar char="•"/>
            </a:pPr>
            <a:r>
              <a:rPr lang="en-US" altLang="en-US" dirty="0">
                <a:latin typeface="+mj-lt"/>
                <a:cs typeface="Consolas" panose="020B0609020204030204" pitchFamily="49" charset="0"/>
              </a:rPr>
              <a:t>For example, </a:t>
            </a:r>
            <a:r>
              <a:rPr lang="en-US" altLang="en-US" dirty="0" err="1">
                <a:latin typeface="+mj-lt"/>
                <a:cs typeface="Consolas" panose="020B0609020204030204" pitchFamily="49" charset="0"/>
              </a:rPr>
              <a:t>StaffPropCnt</a:t>
            </a:r>
            <a:r>
              <a:rPr lang="en-US" altLang="en-US" dirty="0">
                <a:latin typeface="+mj-lt"/>
                <a:cs typeface="Consolas" panose="020B0609020204030204" pitchFamily="49" charset="0"/>
              </a:rPr>
              <a:t> view is a grouped view, so any attempt to join this view with another table or view fails.</a:t>
            </a:r>
          </a:p>
        </p:txBody>
      </p:sp>
    </p:spTree>
    <p:extLst>
      <p:ext uri="{BB962C8B-B14F-4D97-AF65-F5344CB8AC3E}">
        <p14:creationId xmlns:p14="http://schemas.microsoft.com/office/powerpoint/2010/main" val="295533130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144" y="55880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Updatability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54162"/>
            <a:ext cx="8142288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All updates to base table reflected in all views that encompass base table.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Similarly, may expect that if view is updated then base table(s) will reflect change.</a:t>
            </a:r>
          </a:p>
        </p:txBody>
      </p:sp>
    </p:spTree>
    <p:extLst>
      <p:ext uri="{BB962C8B-B14F-4D97-AF65-F5344CB8AC3E}">
        <p14:creationId xmlns:p14="http://schemas.microsoft.com/office/powerpoint/2010/main" val="149505580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9050" y="3444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Updatability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1763712" y="1282701"/>
            <a:ext cx="8064500" cy="4752975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However, consider again view </a:t>
            </a:r>
            <a:r>
              <a:rPr lang="en-US" altLang="en-US" dirty="0" err="1">
                <a:latin typeface="+mj-lt"/>
              </a:rPr>
              <a:t>StaffPropCnt</a:t>
            </a:r>
            <a:r>
              <a:rPr lang="en-US" altLang="en-US" dirty="0">
                <a:latin typeface="+mj-lt"/>
              </a:rPr>
              <a:t>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we tried to insert record showing that at branch B003, SG5 manages 2 properties:</a:t>
            </a:r>
          </a:p>
          <a:p>
            <a:pPr lvl="1"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+mj-lt"/>
              </a:rPr>
              <a:t>		INSERT INTO </a:t>
            </a:r>
            <a:r>
              <a:rPr lang="en-US" altLang="en-US" dirty="0" err="1">
                <a:latin typeface="+mj-lt"/>
              </a:rPr>
              <a:t>StaffPropCnt</a:t>
            </a: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+mj-lt"/>
              </a:rPr>
              <a:t>		VALUES (‘B003’, ‘SG5’, 2);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Have to insert 2 records into </a:t>
            </a:r>
            <a:r>
              <a:rPr lang="en-US" altLang="en-US" dirty="0" err="1">
                <a:latin typeface="+mj-lt"/>
              </a:rPr>
              <a:t>PropertyForRent</a:t>
            </a:r>
            <a:r>
              <a:rPr lang="en-US" altLang="en-US" dirty="0">
                <a:latin typeface="+mj-lt"/>
              </a:rPr>
              <a:t> showing which properties SG5 manages. However, do not know which properties they are; i.e. do not know primary keys! </a:t>
            </a:r>
          </a:p>
        </p:txBody>
      </p:sp>
    </p:spTree>
    <p:extLst>
      <p:ext uri="{BB962C8B-B14F-4D97-AF65-F5344CB8AC3E}">
        <p14:creationId xmlns:p14="http://schemas.microsoft.com/office/powerpoint/2010/main" val="96311930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4938" y="387351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Updatability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762125" y="1411287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If change definition of view and replace count with actual property numbers: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marL="552450" lvl="1" indent="-95250" algn="just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StaffPropList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552450" lvl="1" indent="-95250" algn="just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52450" lvl="1" indent="-95250" algn="just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AS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p.propertyNo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52450" lvl="1" indent="-95250" algn="just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FROM Staff s,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marL="552450" lvl="1" indent="-95250" algn="just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WHERE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47825840"/>
      </p:ext>
    </p:extLst>
  </p:cSld>
  <p:clrMapOvr>
    <a:masterClrMapping/>
  </p:clrMapOvr>
  <p:transition>
    <p:wipe dir="d"/>
  </p:transition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658813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Updatability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625600"/>
            <a:ext cx="81534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Now try to insert the record:</a:t>
            </a:r>
          </a:p>
          <a:p>
            <a:pPr lvl="1"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+mj-lt"/>
              </a:rPr>
              <a:t>		INSERT INTO </a:t>
            </a:r>
            <a:r>
              <a:rPr lang="en-US" altLang="en-US" dirty="0" err="1">
                <a:latin typeface="+mj-lt"/>
              </a:rPr>
              <a:t>StaffPropList</a:t>
            </a: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+mj-lt"/>
              </a:rPr>
              <a:t>		VALUES (‘B003’, ‘SG5’, ‘PG19’);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Still problem, because in </a:t>
            </a:r>
            <a:r>
              <a:rPr lang="en-US" altLang="en-US" dirty="0" err="1">
                <a:latin typeface="+mj-lt"/>
              </a:rPr>
              <a:t>PropertyForRent</a:t>
            </a:r>
            <a:r>
              <a:rPr lang="en-US" altLang="en-US" dirty="0">
                <a:latin typeface="+mj-lt"/>
              </a:rPr>
              <a:t> all columns except postcode/</a:t>
            </a:r>
            <a:r>
              <a:rPr lang="en-US" altLang="en-US" dirty="0" err="1">
                <a:latin typeface="+mj-lt"/>
              </a:rPr>
              <a:t>staffNo</a:t>
            </a:r>
            <a:r>
              <a:rPr lang="en-US" altLang="en-US" dirty="0">
                <a:latin typeface="+mj-lt"/>
              </a:rPr>
              <a:t> are not allowed nulls. </a:t>
            </a: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However, have no way of giving remaining non-null columns values.</a:t>
            </a:r>
          </a:p>
        </p:txBody>
      </p:sp>
    </p:spTree>
    <p:extLst>
      <p:ext uri="{BB962C8B-B14F-4D97-AF65-F5344CB8AC3E}">
        <p14:creationId xmlns:p14="http://schemas.microsoft.com/office/powerpoint/2010/main" val="16133633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4925" y="30162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Updatability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1663701" y="1268412"/>
            <a:ext cx="8229600" cy="4535488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ISO specifies that a view is updatable if and only if: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+mj-lt"/>
              </a:rPr>
              <a:t>	- DISTINCT is not specified. 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+mj-lt"/>
              </a:rPr>
              <a:t>	- Every element in SELECT list of defining query is a column name and no column appears more than once.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+mj-lt"/>
              </a:rPr>
              <a:t>	- FROM clause specifies only one table, excluding any views based on a join, union, intersection or difference.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+mj-lt"/>
              </a:rPr>
              <a:t>	- No nested SELECT referencing outer table.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+mj-lt"/>
              </a:rPr>
              <a:t>	- No GROUP BY or HAVING clause. 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+mj-lt"/>
              </a:rPr>
              <a:t>	- Also, every row added through view must not violate integrity constraints of base table. </a:t>
            </a:r>
          </a:p>
          <a:p>
            <a:pPr algn="just" eaLnBrk="1" hangingPunct="1">
              <a:buFont typeface="Monotype Sorts"/>
              <a:buNone/>
            </a:pP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3455593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290638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Updatable View</a:t>
            </a:r>
          </a:p>
        </p:txBody>
      </p:sp>
      <p:sp>
        <p:nvSpPr>
          <p:cNvPr id="80899" name="Rectangle 2051"/>
          <p:cNvSpPr>
            <a:spLocks noGrp="1" noChangeArrowheads="1"/>
          </p:cNvSpPr>
          <p:nvPr>
            <p:ph idx="1"/>
          </p:nvPr>
        </p:nvSpPr>
        <p:spPr>
          <a:xfrm>
            <a:off x="1819275" y="1482725"/>
            <a:ext cx="7993063" cy="4114800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For view to be updatable, DBMS must be able to trace any row or column back to its row or column in the source table. </a:t>
            </a:r>
            <a:endParaRPr lang="en-US" alt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3856337"/>
      </p:ext>
    </p:extLst>
  </p:cSld>
  <p:clrMapOvr>
    <a:masterClrMapping/>
  </p:clrMapOvr>
  <p:transition>
    <p:wipe dir="d"/>
  </p:transition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44501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WITH CHECK OPTION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1400175" y="1311277"/>
            <a:ext cx="9201150" cy="518318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Rows exist in a view because they satisfy WHERE condition of defining query.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a row changes and no longer satisfies condition, it disappears from the view.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New rows appear within view when insert/update on view cause them to satisfy WHERE condition.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Rows that enter or leave a view are called </a:t>
            </a:r>
            <a:r>
              <a:rPr lang="en-US" altLang="en-US" i="1" dirty="0">
                <a:latin typeface="+mj-lt"/>
              </a:rPr>
              <a:t>migrating rows</a:t>
            </a:r>
            <a:r>
              <a:rPr lang="en-US" altLang="en-US" dirty="0">
                <a:latin typeface="+mj-lt"/>
              </a:rPr>
              <a:t>.</a:t>
            </a:r>
          </a:p>
          <a:p>
            <a:pPr eaLnBrk="1" hangingPunct="1"/>
            <a:r>
              <a:rPr lang="en-US" altLang="en-US" dirty="0">
                <a:latin typeface="+mj-lt"/>
              </a:rPr>
              <a:t>WITH CHECK OPTION prohibits a row migrating out of the view.</a:t>
            </a:r>
          </a:p>
        </p:txBody>
      </p:sp>
    </p:spTree>
    <p:extLst>
      <p:ext uri="{BB962C8B-B14F-4D97-AF65-F5344CB8AC3E}">
        <p14:creationId xmlns:p14="http://schemas.microsoft.com/office/powerpoint/2010/main" val="364003854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25" y="5730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Writing SQL Commands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5588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SQL statement consists of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reserved words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and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user-defined words</a:t>
            </a:r>
            <a:r>
              <a:rPr lang="en-US" altLang="en-US" dirty="0">
                <a:latin typeface="+mj-lt"/>
              </a:rPr>
              <a:t>.</a:t>
            </a:r>
          </a:p>
          <a:p>
            <a:pPr algn="just" eaLnBrk="1" hangingPunct="1">
              <a:lnSpc>
                <a:spcPct val="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en-US" dirty="0">
                <a:latin typeface="+mj-lt"/>
              </a:rPr>
              <a:t>Reserved words are a fixed part of SQL and must be spelt exactly as required and cannot be split across lines. </a:t>
            </a:r>
          </a:p>
          <a:p>
            <a:pPr algn="just" eaLnBrk="1" hangingPunct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en-US" dirty="0">
                <a:latin typeface="+mj-lt"/>
              </a:rPr>
              <a:t>User-defined words are made up by user and represent names of various database objects such as relations, columns, views.</a:t>
            </a:r>
          </a:p>
        </p:txBody>
      </p:sp>
    </p:spTree>
    <p:extLst>
      <p:ext uri="{BB962C8B-B14F-4D97-AF65-F5344CB8AC3E}">
        <p14:creationId xmlns:p14="http://schemas.microsoft.com/office/powerpoint/2010/main" val="295232394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47724" y="53022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WITH CHECK OPTION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1133475" y="1396999"/>
            <a:ext cx="9467850" cy="489585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LOCAL/CASCADED apply to view hierarchies.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LOCAL, any row insert/update on view and any view directly or indirectly defined on this view must not cause row to disappear from view unless row also disappears from derived view/table.</a:t>
            </a:r>
          </a:p>
          <a:p>
            <a:pPr algn="just">
              <a:spcBef>
                <a:spcPts val="1200"/>
              </a:spcBef>
              <a:spcAft>
                <a:spcPts val="300"/>
              </a:spcAft>
            </a:pPr>
            <a:r>
              <a:rPr lang="en-US" altLang="en-US" dirty="0">
                <a:latin typeface="+mj-lt"/>
              </a:rPr>
              <a:t>With CASCADED (default), any row insert/ update on this view and on any view directly or indirectly defined on this view must not cause row to disappear from the view.</a:t>
            </a:r>
            <a:endParaRPr lang="en-US" alt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300468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37" y="5730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WITH CHECK OPTION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1643062" y="1497012"/>
            <a:ext cx="8229600" cy="5170488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VIEW Manager3Staff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AS	SELECT *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WHERE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‘B003’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WITH CHECK OPTION;</a:t>
            </a:r>
          </a:p>
          <a:p>
            <a:pPr lvl="1" algn="just" eaLnBrk="1" hangingPunct="1">
              <a:buFontTx/>
              <a:buNone/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Cannot update branch number of row B003 to B002 as this would cause row to migrate from view.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Also cannot insert a row into view with a branch number that does not equal B003.</a:t>
            </a:r>
          </a:p>
          <a:p>
            <a:pPr lvl="1" algn="just" eaLnBrk="1" hangingPunct="1">
              <a:buFontTx/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25064540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8244" y="2587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WITH CHECK OPTION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1614487" y="1055689"/>
            <a:ext cx="9158288" cy="52514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Now consider the following:</a:t>
            </a:r>
          </a:p>
          <a:p>
            <a:pPr algn="just" eaLnBrk="1" hangingPunct="1"/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CREATE VIEW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LowSalary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AS	SELECT * FROM Staff WHERE salary &gt; 9000;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CREATE VIEW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HighSalary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AS	SELECT *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LowSalary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salary &gt; 10000	</a:t>
            </a:r>
          </a:p>
          <a:p>
            <a:pPr lvl="1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WITH LOCAL CHECK OPTION;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CREATE VIEW Manager3Staff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AS	SELECT *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HighSalary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‘B003’;</a:t>
            </a:r>
          </a:p>
        </p:txBody>
      </p:sp>
    </p:spTree>
    <p:extLst>
      <p:ext uri="{BB962C8B-B14F-4D97-AF65-F5344CB8AC3E}">
        <p14:creationId xmlns:p14="http://schemas.microsoft.com/office/powerpoint/2010/main" val="183076334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5" y="48736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WITH CHECK OPTION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1747837" y="1411289"/>
            <a:ext cx="8782050" cy="4968875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UPDATE Manager3Staff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SET salary = 9500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‘SG37’;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This update would fail: although update would cause row to disappear from </a:t>
            </a:r>
            <a:r>
              <a:rPr lang="en-US" altLang="en-US" dirty="0" err="1">
                <a:latin typeface="+mj-lt"/>
              </a:rPr>
              <a:t>HighSalary</a:t>
            </a:r>
            <a:r>
              <a:rPr lang="en-US" altLang="en-US" dirty="0">
                <a:latin typeface="+mj-lt"/>
              </a:rPr>
              <a:t>, row would not disappear from </a:t>
            </a:r>
            <a:r>
              <a:rPr lang="en-US" altLang="en-US" dirty="0" err="1">
                <a:latin typeface="+mj-lt"/>
              </a:rPr>
              <a:t>LowSalary</a:t>
            </a:r>
            <a:r>
              <a:rPr lang="en-US" altLang="en-US" dirty="0">
                <a:latin typeface="+mj-lt"/>
              </a:rPr>
              <a:t>. </a:t>
            </a: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However, if update tried to set salary to 8000, update would succeed as row would no longer be part of </a:t>
            </a:r>
            <a:r>
              <a:rPr lang="en-US" altLang="en-US" dirty="0" err="1">
                <a:latin typeface="+mj-lt"/>
              </a:rPr>
              <a:t>LowSalary</a:t>
            </a:r>
            <a:r>
              <a:rPr lang="en-US" altLang="en-US" dirty="0"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913245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7763" y="715965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WITH CHECK OPTION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1492251" y="1782761"/>
            <a:ext cx="8780462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If </a:t>
            </a:r>
            <a:r>
              <a:rPr lang="en-US" altLang="en-US" dirty="0" err="1">
                <a:latin typeface="+mj-lt"/>
              </a:rPr>
              <a:t>HighSalary</a:t>
            </a:r>
            <a:r>
              <a:rPr lang="en-US" altLang="en-US" dirty="0">
                <a:latin typeface="+mj-lt"/>
              </a:rPr>
              <a:t> had specified WITH CASCADED CHECK OPTION, setting salary to 9500 or 8000 would be rejected because row would disappear from </a:t>
            </a:r>
            <a:r>
              <a:rPr lang="en-US" altLang="en-US" dirty="0" err="1">
                <a:latin typeface="+mj-lt"/>
              </a:rPr>
              <a:t>HighSalary</a:t>
            </a:r>
            <a:r>
              <a:rPr lang="en-US" altLang="en-US" dirty="0">
                <a:latin typeface="+mj-lt"/>
              </a:rPr>
              <a:t>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To prevent anomalies like this, each view should be created using WITH CASCADED CHECK OPTION.</a:t>
            </a:r>
            <a:endParaRPr lang="en-US" alt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850044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0675" y="50165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Advantages of Views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11288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Data independence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Currency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Improved security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Reduced complexity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Convenience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Customization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Data integrity</a:t>
            </a:r>
            <a:endParaRPr lang="en-US" alt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8069801"/>
      </p:ext>
    </p:extLst>
  </p:cSld>
  <p:clrMapOvr>
    <a:masterClrMapping/>
  </p:clrMapOvr>
  <p:transition>
    <p:wipe dir="d"/>
  </p:transition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19213" y="530226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Disadvantages of Views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1990725" y="1497012"/>
            <a:ext cx="81534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Update restriction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Structure restriction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Performance</a:t>
            </a:r>
            <a:endParaRPr lang="en-US" alt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6010222"/>
      </p:ext>
    </p:extLst>
  </p:cSld>
  <p:clrMapOvr>
    <a:masterClrMapping/>
  </p:clrMapOvr>
  <p:transition>
    <p:wipe dir="d"/>
  </p:transition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01651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Materialization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>
          <a:xfrm>
            <a:off x="1262062" y="1539875"/>
            <a:ext cx="9110663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View resolution mechanism may be slow, particularly if view is accessed frequently.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View materialization stores view as temporary table when view is first queried.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Thereafter, queries based on materialized view can be faster than </a:t>
            </a:r>
            <a:r>
              <a:rPr lang="en-US" altLang="en-US" dirty="0" err="1">
                <a:latin typeface="+mj-lt"/>
              </a:rPr>
              <a:t>recomputing</a:t>
            </a:r>
            <a:r>
              <a:rPr lang="en-US" altLang="en-US" dirty="0">
                <a:latin typeface="+mj-lt"/>
              </a:rPr>
              <a:t> view each time.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Difficulty is maintaining the currency of view while base tables(s) are being updated.</a:t>
            </a:r>
          </a:p>
        </p:txBody>
      </p:sp>
    </p:spTree>
    <p:extLst>
      <p:ext uri="{BB962C8B-B14F-4D97-AF65-F5344CB8AC3E}">
        <p14:creationId xmlns:p14="http://schemas.microsoft.com/office/powerpoint/2010/main" val="42347303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3259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Maintenance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>
          <a:xfrm>
            <a:off x="1331912" y="1430338"/>
            <a:ext cx="9126537" cy="3798887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altLang="en-US" u="sng" dirty="0">
                <a:latin typeface="+mj-lt"/>
              </a:rPr>
              <a:t>View maintenance</a:t>
            </a:r>
            <a:r>
              <a:rPr lang="en-US" altLang="en-US" dirty="0">
                <a:latin typeface="+mj-lt"/>
              </a:rPr>
              <a:t> aims to apply only those changes necessary to keep view current.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Consider following view:</a:t>
            </a:r>
          </a:p>
          <a:p>
            <a:pPr marL="0" indent="0" algn="just" eaLnBrk="1" hangingPunct="1"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StaffPropRent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AS	SELECT DISTINCT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 AND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rent &gt; 400;</a:t>
            </a:r>
          </a:p>
        </p:txBody>
      </p:sp>
    </p:spTree>
    <p:extLst>
      <p:ext uri="{BB962C8B-B14F-4D97-AF65-F5344CB8AC3E}">
        <p14:creationId xmlns:p14="http://schemas.microsoft.com/office/powerpoint/2010/main" val="590318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358776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Materialization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1335087" y="1282700"/>
            <a:ext cx="9366250" cy="4679950"/>
          </a:xfrm>
        </p:spPr>
        <p:txBody>
          <a:bodyPr>
            <a:normAutofit fontScale="92500"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If insert row into </a:t>
            </a:r>
            <a:r>
              <a:rPr lang="en-US" altLang="en-US" dirty="0" err="1">
                <a:latin typeface="+mj-lt"/>
              </a:rPr>
              <a:t>PropertyForRent</a:t>
            </a:r>
            <a:r>
              <a:rPr lang="en-US" altLang="en-US" dirty="0">
                <a:latin typeface="+mj-lt"/>
              </a:rPr>
              <a:t> with rent 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</a:t>
            </a:r>
            <a:r>
              <a:rPr lang="en-US" altLang="en-US" dirty="0">
                <a:latin typeface="+mj-lt"/>
              </a:rPr>
              <a:t>400 then view would be unchanged.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insert row for property PG24 at branch B003 with </a:t>
            </a:r>
            <a:r>
              <a:rPr lang="en-US" altLang="en-US" dirty="0" err="1">
                <a:latin typeface="+mj-lt"/>
              </a:rPr>
              <a:t>staffNo</a:t>
            </a:r>
            <a:r>
              <a:rPr lang="en-US" altLang="en-US" dirty="0">
                <a:latin typeface="+mj-lt"/>
              </a:rPr>
              <a:t> = SG19 and rent = 550, then row would appear in materialized view.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insert row for property PG54 at branch B003 with </a:t>
            </a:r>
            <a:r>
              <a:rPr lang="en-US" altLang="en-US" dirty="0" err="1">
                <a:latin typeface="+mj-lt"/>
              </a:rPr>
              <a:t>staffNo</a:t>
            </a:r>
            <a:r>
              <a:rPr lang="en-US" altLang="en-US" dirty="0">
                <a:latin typeface="+mj-lt"/>
              </a:rPr>
              <a:t> = SG37 and rent = 450, then no new row would need to be added to materialized view.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delete property PG24, row should be deleted from materialized view.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delete property PG54, then row for PG37 should not be deleted (because of existing property PG21).</a:t>
            </a:r>
          </a:p>
          <a:p>
            <a:pPr algn="just" eaLnBrk="1" hangingPunct="1">
              <a:buFont typeface="Monotype Sorts"/>
              <a:buNone/>
            </a:pPr>
            <a:endParaRPr lang="en-US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11484881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7" y="41592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Writing SQL Commands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1462087" y="1325564"/>
            <a:ext cx="9767888" cy="489743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Most components of an SQL statement are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case insensitive</a:t>
            </a:r>
            <a:r>
              <a:rPr lang="en-US" altLang="en-US" dirty="0">
                <a:latin typeface="+mj-lt"/>
              </a:rPr>
              <a:t>, except for literal character data.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More readable with indentation and lineation: 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Each clause should begin on a new line.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Start of a clause should line up with start of other clauses.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If clause has several parts, should each appear on a separate line and be indented under start of clause.</a:t>
            </a:r>
          </a:p>
        </p:txBody>
      </p:sp>
    </p:spTree>
    <p:extLst>
      <p:ext uri="{BB962C8B-B14F-4D97-AF65-F5344CB8AC3E}">
        <p14:creationId xmlns:p14="http://schemas.microsoft.com/office/powerpoint/2010/main" val="12261507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4587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Transactions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1243013" y="1454151"/>
            <a:ext cx="10244138" cy="5183187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SQL defines transaction model based on COMMIT and ROLLBACK.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Transaction is logical unit of work with one or more SQL statements guaranteed to be atomic with respect to recovery.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An SQL transaction automatically begins with a </a:t>
            </a:r>
            <a:r>
              <a:rPr lang="en-US" altLang="en-US" i="1" dirty="0">
                <a:latin typeface="+mj-lt"/>
              </a:rPr>
              <a:t>transaction-initiating</a:t>
            </a:r>
            <a:r>
              <a:rPr lang="en-US" altLang="en-US" dirty="0">
                <a:latin typeface="+mj-lt"/>
              </a:rPr>
              <a:t> SQL statement (e.g., SELECT, INSERT).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Changes made by transaction are not visible to other concurrently executing transactions until transaction completes. </a:t>
            </a:r>
          </a:p>
        </p:txBody>
      </p:sp>
    </p:spTree>
    <p:extLst>
      <p:ext uri="{BB962C8B-B14F-4D97-AF65-F5344CB8AC3E}">
        <p14:creationId xmlns:p14="http://schemas.microsoft.com/office/powerpoint/2010/main" val="15451618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3636" y="38735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Transactions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xfrm>
            <a:off x="1477961" y="1095377"/>
            <a:ext cx="8623301" cy="518477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Transaction can complete in one of four ways: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COMMIT ends transaction successfully, making changes permanent. 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ROLLBACK aborts transaction, backing out any changes made by transaction. 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For programmatic SQL, successful program termination ends final transaction successfully, even if COMMIT has not been executed.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For programmatic SQL, abnormal program end aborts transaction.</a:t>
            </a:r>
          </a:p>
        </p:txBody>
      </p:sp>
    </p:spTree>
    <p:extLst>
      <p:ext uri="{BB962C8B-B14F-4D97-AF65-F5344CB8AC3E}">
        <p14:creationId xmlns:p14="http://schemas.microsoft.com/office/powerpoint/2010/main" val="140862245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38" y="4730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Transactions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1470025" y="1325563"/>
            <a:ext cx="9251950" cy="4495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New transaction starts with next transaction-initiating statement.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SQL transactions cannot be nested.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SET TRANSACTION configures transaction: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SET TRANSACTION </a:t>
            </a:r>
          </a:p>
          <a:p>
            <a:pPr marL="566738" lvl="1" indent="-33338" algn="just">
              <a:buNone/>
            </a:pPr>
            <a:r>
              <a:rPr lang="en-US" altLang="en-US" sz="2800" dirty="0">
                <a:latin typeface="+mj-lt"/>
              </a:rPr>
              <a:t>	[READ ONLY | READ WRITE] |</a:t>
            </a:r>
          </a:p>
          <a:p>
            <a:pPr marL="566738" lvl="1" indent="-33338" algn="just">
              <a:buNone/>
            </a:pPr>
            <a:r>
              <a:rPr lang="en-US" altLang="en-US" sz="2800" dirty="0">
                <a:latin typeface="+mj-lt"/>
              </a:rPr>
              <a:t>	[ISOLATION LEVEL READ UNCOMMITTED | </a:t>
            </a:r>
          </a:p>
          <a:p>
            <a:pPr marL="566738" lvl="1" indent="-33338" algn="just">
              <a:buNone/>
            </a:pPr>
            <a:r>
              <a:rPr lang="en-US" altLang="en-US" sz="2800" dirty="0">
                <a:latin typeface="+mj-lt"/>
              </a:rPr>
              <a:t>	READ COMMITTED|REPEATABLE READ |SERIALIZABLE ]</a:t>
            </a:r>
          </a:p>
        </p:txBody>
      </p:sp>
    </p:spTree>
    <p:extLst>
      <p:ext uri="{BB962C8B-B14F-4D97-AF65-F5344CB8AC3E}">
        <p14:creationId xmlns:p14="http://schemas.microsoft.com/office/powerpoint/2010/main" val="149904608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573089"/>
            <a:ext cx="9539288" cy="4984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Immediate and Deferred Integrity Constraints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1348582" y="1382713"/>
            <a:ext cx="9195594" cy="511175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Do not always want constraints to be checked immediately, but instead at transaction commit.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Constraint may be defined as INITIALLY IMMEDIATE or INITIALLY DEFERRED, indicating mode the constraint assumes at start of each transaction.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In former case, also possible to specify whether mode can be changed subsequently using qualifier [NOT] DEFERRABLE.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Default mode is INITIALLY IMMEDIATE.</a:t>
            </a:r>
          </a:p>
        </p:txBody>
      </p:sp>
    </p:spTree>
    <p:extLst>
      <p:ext uri="{BB962C8B-B14F-4D97-AF65-F5344CB8AC3E}">
        <p14:creationId xmlns:p14="http://schemas.microsoft.com/office/powerpoint/2010/main" val="222618866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467520"/>
            <a:ext cx="9667875" cy="498475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Immediate and Deferred Integrity Constraints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1938338" y="1497013"/>
            <a:ext cx="9048749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SET CONSTRAINTS statement used to set mode for specified constraints for current transaction:</a:t>
            </a:r>
          </a:p>
          <a:p>
            <a:pPr algn="just" eaLnBrk="1" hangingPunct="1">
              <a:lnSpc>
                <a:spcPct val="6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SET CONSTRAINTS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{ALL |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constraintName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[, . . . ]}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{DEFERRED ¦ IMMEDIATE}</a:t>
            </a:r>
          </a:p>
        </p:txBody>
      </p:sp>
    </p:spTree>
    <p:extLst>
      <p:ext uri="{BB962C8B-B14F-4D97-AF65-F5344CB8AC3E}">
        <p14:creationId xmlns:p14="http://schemas.microsoft.com/office/powerpoint/2010/main" val="3630272421"/>
      </p:ext>
    </p:extLst>
  </p:cSld>
  <p:clrMapOvr>
    <a:masterClrMapping/>
  </p:clrMapOvr>
  <p:transition>
    <p:wipe dir="d"/>
  </p:transition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501651"/>
            <a:ext cx="10467976" cy="4159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Access Control - Authorization and Ownership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1671638" y="1254125"/>
            <a:ext cx="8229600" cy="4824412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Authorization identifier is normal SQL identifier used to establish identity of a user. Usually has an associated password.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Used to determine which objects user may reference and what operations may be performed on those objects.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Each object created in SQL has an owner, as defined in AUTHORIZATION clause of schema to which object belongs.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Owner is only person who may know about it.</a:t>
            </a:r>
          </a:p>
        </p:txBody>
      </p:sp>
    </p:spTree>
    <p:extLst>
      <p:ext uri="{BB962C8B-B14F-4D97-AF65-F5344CB8AC3E}">
        <p14:creationId xmlns:p14="http://schemas.microsoft.com/office/powerpoint/2010/main" val="197395409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38" y="4302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Privileges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1493043" y="1325563"/>
            <a:ext cx="9205913" cy="5040312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Actions user permitted to carry out on given base table or view: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SELECT	Retrieve data from a table.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INSERT	Insert new rows into a table.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UPDATE	Modify rows of data in a table. 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DELETE	Delete rows of data from a table.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REFERENCES	Reference columns of named table in integrity constraints.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USAGE	Use domains, collations, character sets, and translations.</a:t>
            </a:r>
          </a:p>
        </p:txBody>
      </p:sp>
    </p:spTree>
    <p:extLst>
      <p:ext uri="{BB962C8B-B14F-4D97-AF65-F5344CB8AC3E}">
        <p14:creationId xmlns:p14="http://schemas.microsoft.com/office/powerpoint/2010/main" val="320287626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404938" y="6302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Privileges</a:t>
            </a:r>
          </a:p>
        </p:txBody>
      </p:sp>
      <p:sp>
        <p:nvSpPr>
          <p:cNvPr id="219139" name="Rectangle 2051"/>
          <p:cNvSpPr>
            <a:spLocks noGrp="1" noChangeArrowheads="1"/>
          </p:cNvSpPr>
          <p:nvPr>
            <p:ph idx="1"/>
          </p:nvPr>
        </p:nvSpPr>
        <p:spPr>
          <a:xfrm>
            <a:off x="1638300" y="1711324"/>
            <a:ext cx="83058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Can restrict INSERT/UPDATE/REFERENCES to named columns.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Owner of table must grant other users the necessary privileges using GRANT statement.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To create view, user must have SELECT privilege on all tables that make up view and REFERENCES privilege on the named columns.</a:t>
            </a:r>
          </a:p>
        </p:txBody>
      </p:sp>
    </p:spTree>
    <p:extLst>
      <p:ext uri="{BB962C8B-B14F-4D97-AF65-F5344CB8AC3E}">
        <p14:creationId xmlns:p14="http://schemas.microsoft.com/office/powerpoint/2010/main" val="319098096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644526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GRANT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1619250" y="1625600"/>
            <a:ext cx="8953500" cy="4114800"/>
          </a:xfrm>
        </p:spPr>
        <p:txBody>
          <a:bodyPr>
            <a:normAutofit/>
          </a:bodyPr>
          <a:lstStyle/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GRANT	{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PrivilegeList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| ALL PRIVILEGES}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ON	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TO	{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AuthorizationIdList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| PUBLIC}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[WITH GRANT OPTION]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i="1" dirty="0" err="1">
                <a:latin typeface="+mj-lt"/>
              </a:rPr>
              <a:t>PrivilegeList</a:t>
            </a:r>
            <a:r>
              <a:rPr lang="en-US" altLang="en-US" dirty="0">
                <a:latin typeface="+mj-lt"/>
              </a:rPr>
              <a:t> consists of one or more of above privileges separated by commas.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ALL PRIVILEGES grants all privileges to a user.</a:t>
            </a:r>
          </a:p>
        </p:txBody>
      </p:sp>
    </p:spTree>
    <p:extLst>
      <p:ext uri="{BB962C8B-B14F-4D97-AF65-F5344CB8AC3E}">
        <p14:creationId xmlns:p14="http://schemas.microsoft.com/office/powerpoint/2010/main" val="257488621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2088" y="9302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GRANT</a:t>
            </a:r>
            <a:endParaRPr sz="4000" i="1" dirty="0">
              <a:solidFill>
                <a:srgbClr val="CD0000"/>
              </a:solidFill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2039938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+mj-lt"/>
              </a:rPr>
              <a:t>PUBLIC allows access to be granted to all present and future authorized users.</a:t>
            </a:r>
            <a:endParaRPr lang="en-US" altLang="en-US" i="1" dirty="0">
              <a:latin typeface="+mj-lt"/>
            </a:endParaRPr>
          </a:p>
          <a:p>
            <a:pPr algn="just" eaLnBrk="1" hangingPunct="1"/>
            <a:r>
              <a:rPr lang="en-US" altLang="en-US" i="1" dirty="0" err="1">
                <a:latin typeface="+mj-lt"/>
              </a:rPr>
              <a:t>ObjectName</a:t>
            </a:r>
            <a:r>
              <a:rPr lang="en-US" altLang="en-US" dirty="0">
                <a:latin typeface="+mj-lt"/>
              </a:rPr>
              <a:t> can be a base table, view, domain, character set, collation or translation.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GRANT OPTION allows privileges to be passed on.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048199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435" y="143155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+mj-lt"/>
              </a:rPr>
              <a:t>Relational Algebra </a:t>
            </a:r>
          </a:p>
          <a:p>
            <a:r>
              <a:rPr lang="en-US" altLang="en-US" sz="3000" dirty="0">
                <a:latin typeface="+mj-lt"/>
              </a:rPr>
              <a:t>Relational Calculus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6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47307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Writing SQL Commands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1643062" y="1325563"/>
            <a:ext cx="8643937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Use extended form of BNF notation:</a:t>
            </a:r>
          </a:p>
          <a:p>
            <a:pPr algn="just" eaLnBrk="1" hangingPunct="1">
              <a:lnSpc>
                <a:spcPct val="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Upper-case letters represent reserved words.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Lower-case letters represent user-defined words.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| indicates a </a:t>
            </a:r>
            <a:r>
              <a:rPr lang="en-US" altLang="en-US" i="1" dirty="0">
                <a:latin typeface="+mj-lt"/>
              </a:rPr>
              <a:t>choice</a:t>
            </a:r>
            <a:r>
              <a:rPr lang="en-US" altLang="en-US" dirty="0">
                <a:latin typeface="+mj-lt"/>
              </a:rPr>
              <a:t> among alternatives.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Curly braces indicate a </a:t>
            </a:r>
            <a:r>
              <a:rPr lang="en-US" altLang="en-US" i="1" dirty="0">
                <a:latin typeface="+mj-lt"/>
              </a:rPr>
              <a:t>required element</a:t>
            </a:r>
            <a:r>
              <a:rPr lang="en-US" altLang="en-US" dirty="0">
                <a:latin typeface="+mj-lt"/>
              </a:rPr>
              <a:t>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Square brackets indicate an </a:t>
            </a:r>
            <a:r>
              <a:rPr lang="en-US" altLang="en-US" i="1" dirty="0">
                <a:latin typeface="+mj-lt"/>
              </a:rPr>
              <a:t>optional element</a:t>
            </a:r>
            <a:r>
              <a:rPr lang="en-US" altLang="en-US" dirty="0">
                <a:latin typeface="+mj-lt"/>
              </a:rPr>
              <a:t>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… indicates </a:t>
            </a:r>
            <a:r>
              <a:rPr lang="en-US" altLang="en-US" i="1" dirty="0">
                <a:latin typeface="+mj-lt"/>
              </a:rPr>
              <a:t>optional repetition</a:t>
            </a:r>
            <a:r>
              <a:rPr lang="en-US" altLang="en-US" dirty="0">
                <a:latin typeface="+mj-lt"/>
              </a:rPr>
              <a:t> (0 or more). </a:t>
            </a:r>
          </a:p>
        </p:txBody>
      </p:sp>
    </p:spTree>
    <p:extLst>
      <p:ext uri="{BB962C8B-B14F-4D97-AF65-F5344CB8AC3E}">
        <p14:creationId xmlns:p14="http://schemas.microsoft.com/office/powerpoint/2010/main" val="249631420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4925" y="358776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Example GRANT 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2043112" y="912813"/>
            <a:ext cx="9001125" cy="5638800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endParaRPr lang="en-US" altLang="en-US" b="1" dirty="0"/>
          </a:p>
          <a:p>
            <a:pPr algn="just">
              <a:buNone/>
            </a:pPr>
            <a:r>
              <a:rPr lang="en-US" altLang="en-US" dirty="0">
                <a:latin typeface="+mj-lt"/>
              </a:rPr>
              <a:t>	Give Manager full privileges to Staff table.</a:t>
            </a:r>
          </a:p>
          <a:p>
            <a:pPr algn="just">
              <a:lnSpc>
                <a:spcPct val="10000"/>
              </a:lnSpc>
              <a:buNone/>
            </a:pPr>
            <a:endParaRPr lang="en-US" altLang="en-US" dirty="0">
              <a:latin typeface="+mj-lt"/>
            </a:endParaRPr>
          </a:p>
          <a:p>
            <a:pPr lvl="1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GRANT ALL PRIVILEGES</a:t>
            </a:r>
          </a:p>
          <a:p>
            <a:pPr lvl="1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ON Staff</a:t>
            </a:r>
          </a:p>
          <a:p>
            <a:pPr lvl="1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TO Manager WITH GRANT OPTION;</a:t>
            </a:r>
          </a:p>
          <a:p>
            <a:pPr lvl="1" algn="just">
              <a:lnSpc>
                <a:spcPct val="10000"/>
              </a:lnSpc>
              <a:buNone/>
            </a:pPr>
            <a:endParaRPr lang="en-US" altLang="en-US" sz="2800" dirty="0">
              <a:latin typeface="+mj-lt"/>
            </a:endParaRPr>
          </a:p>
          <a:p>
            <a:pPr algn="just">
              <a:lnSpc>
                <a:spcPct val="20000"/>
              </a:lnSpc>
              <a:buNone/>
            </a:pPr>
            <a:r>
              <a:rPr lang="en-US" altLang="en-US" dirty="0">
                <a:latin typeface="+mj-lt"/>
              </a:rPr>
              <a:t>	</a:t>
            </a:r>
          </a:p>
          <a:p>
            <a:pPr algn="just">
              <a:buNone/>
            </a:pPr>
            <a:r>
              <a:rPr lang="en-US" altLang="en-US" dirty="0">
                <a:latin typeface="+mj-lt"/>
              </a:rPr>
              <a:t>	Give users Personnel and Director SELECT and UPDATE on column salary of Staff.</a:t>
            </a:r>
          </a:p>
          <a:p>
            <a:pPr algn="just">
              <a:lnSpc>
                <a:spcPct val="10000"/>
              </a:lnSpc>
              <a:buNone/>
            </a:pPr>
            <a:endParaRPr lang="en-US" altLang="en-US" dirty="0">
              <a:latin typeface="+mj-lt"/>
            </a:endParaRPr>
          </a:p>
          <a:p>
            <a:pPr lvl="1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GRANT SELECT, UPDATE (salary)</a:t>
            </a:r>
          </a:p>
          <a:p>
            <a:pPr lvl="1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ON Staff</a:t>
            </a:r>
          </a:p>
          <a:p>
            <a:pPr lvl="1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TO Personnel, Director;</a:t>
            </a: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722009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6975" y="687388"/>
            <a:ext cx="8382000" cy="4429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GRANT Specific Privileges to PUBLIC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1730375" y="1825625"/>
            <a:ext cx="8229600" cy="2259013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Give all users SELECT on Branch table.</a:t>
            </a:r>
          </a:p>
          <a:p>
            <a:pPr algn="just" eaLnBrk="1" hangingPunct="1">
              <a:lnSpc>
                <a:spcPct val="6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GRANT SELECT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ON Branch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TO PUBLIC;</a:t>
            </a:r>
          </a:p>
        </p:txBody>
      </p:sp>
    </p:spTree>
    <p:extLst>
      <p:ext uri="{BB962C8B-B14F-4D97-AF65-F5344CB8AC3E}">
        <p14:creationId xmlns:p14="http://schemas.microsoft.com/office/powerpoint/2010/main" val="189435066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2" y="38735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REVOKE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1320801" y="1282700"/>
            <a:ext cx="9194800" cy="458628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REVOKE takes away privileges granted with GRANT. 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REVOKE [GRANT OPTION FOR]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	{</a:t>
            </a:r>
            <a:r>
              <a:rPr lang="en-US" altLang="en-US" sz="2800" dirty="0" err="1">
                <a:latin typeface="+mj-lt"/>
              </a:rPr>
              <a:t>PrivilegeList</a:t>
            </a:r>
            <a:r>
              <a:rPr lang="en-US" altLang="en-US" sz="2800" dirty="0">
                <a:latin typeface="+mj-lt"/>
              </a:rPr>
              <a:t> | ALL PRIVILEGES}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ON </a:t>
            </a:r>
            <a:r>
              <a:rPr lang="en-US" altLang="en-US" sz="2800" dirty="0" err="1">
                <a:latin typeface="+mj-lt"/>
              </a:rPr>
              <a:t>ObjectName</a:t>
            </a: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FROM {</a:t>
            </a:r>
            <a:r>
              <a:rPr lang="en-US" altLang="en-US" sz="2800" dirty="0" err="1">
                <a:latin typeface="+mj-lt"/>
              </a:rPr>
              <a:t>AuthorizationIdList</a:t>
            </a:r>
            <a:r>
              <a:rPr lang="en-US" altLang="en-US" sz="2800" dirty="0">
                <a:latin typeface="+mj-lt"/>
              </a:rPr>
              <a:t> | PUBLIC}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	  [RESTRICT | CASCADE]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ALL PRIVILEGES refers to all privileges granted to a user by user revoking privileges. </a:t>
            </a:r>
          </a:p>
        </p:txBody>
      </p:sp>
    </p:spTree>
    <p:extLst>
      <p:ext uri="{BB962C8B-B14F-4D97-AF65-F5344CB8AC3E}">
        <p14:creationId xmlns:p14="http://schemas.microsoft.com/office/powerpoint/2010/main" val="363810014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9175" y="6588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REVOKE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1338262" y="1682750"/>
            <a:ext cx="92202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GRANT OPTION FOR allows privileges passed on via WITH GRANT OPTION of GRANT to be revoked separately from the privileges themselves.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REVOKE fails if it results in an abandoned object, such as a view, unless the CASCADE keyword has been specified.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Privileges granted to this user by other users are not affected.</a:t>
            </a:r>
          </a:p>
        </p:txBody>
      </p:sp>
    </p:spTree>
    <p:extLst>
      <p:ext uri="{BB962C8B-B14F-4D97-AF65-F5344CB8AC3E}">
        <p14:creationId xmlns:p14="http://schemas.microsoft.com/office/powerpoint/2010/main" val="272866521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509590"/>
            <a:ext cx="8382000" cy="4984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REVOKE Specific Privileges 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1643063" y="1325563"/>
            <a:ext cx="9472612" cy="5014913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Revoke privilege SELECT on Branch table from all users.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lnSpc>
                <a:spcPct val="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REVOKE SELECT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ON Branch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FROM PUBLIC;</a:t>
            </a:r>
          </a:p>
          <a:p>
            <a:pPr lvl="1" algn="just" eaLnBrk="1" hangingPunct="1">
              <a:buFontTx/>
              <a:buNone/>
            </a:pP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Revoke all privileges given to Director on Staff table.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REVOKE ALL PRIVILEGES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ON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FROM Director;</a:t>
            </a:r>
          </a:p>
        </p:txBody>
      </p:sp>
    </p:spTree>
    <p:extLst>
      <p:ext uri="{BB962C8B-B14F-4D97-AF65-F5344CB8AC3E}">
        <p14:creationId xmlns:p14="http://schemas.microsoft.com/office/powerpoint/2010/main" val="88702071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Creating a 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300"/>
            <a:ext cx="9829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+mj-lt"/>
              </a:rPr>
              <a:t>Triggers are programs that are triggered by an event, typically INSERT, UPDATE, or DELETE.</a:t>
            </a:r>
          </a:p>
          <a:p>
            <a:r>
              <a:rPr lang="en-US" dirty="0">
                <a:latin typeface="+mj-lt"/>
              </a:rPr>
              <a:t>They can be used to enforce business rules that referential integrity and constraints alone cannot enforce.</a:t>
            </a:r>
          </a:p>
          <a:p>
            <a:r>
              <a:rPr lang="en-US" dirty="0">
                <a:latin typeface="+mj-lt"/>
              </a:rPr>
              <a:t>The basic syntax for creating a trigger is:</a:t>
            </a:r>
          </a:p>
          <a:p>
            <a:endParaRPr lang="en-US" dirty="0">
              <a:latin typeface="+mj-lt"/>
            </a:endParaRP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TRIGGER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&lt;trigger_name&gt;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&lt;table_name&gt;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[FOR, AFTER, INSTEAD OF] [INSERT, UPDATE, DELETE]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{SQL Code}</a:t>
            </a:r>
          </a:p>
        </p:txBody>
      </p:sp>
    </p:spTree>
    <p:extLst>
      <p:ext uri="{BB962C8B-B14F-4D97-AF65-F5344CB8AC3E}">
        <p14:creationId xmlns:p14="http://schemas.microsoft.com/office/powerpoint/2010/main" val="364772417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2" y="32226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Advanced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5" y="164782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SQL is a powerful language and there is much more that can be done with it.</a:t>
            </a:r>
          </a:p>
          <a:p>
            <a:r>
              <a:rPr lang="en-US" dirty="0">
                <a:latin typeface="+mj-lt"/>
              </a:rPr>
              <a:t>Subqueries allow a user to embed whole independent SELECT statements in the SELECT clause or as a criterion in the WHERE clause.</a:t>
            </a:r>
          </a:p>
          <a:p>
            <a:r>
              <a:rPr lang="en-US" dirty="0">
                <a:latin typeface="+mj-lt"/>
              </a:rPr>
              <a:t>Unions allow a user to blend the results of a two-result set into a single tabular output.</a:t>
            </a:r>
          </a:p>
          <a:p>
            <a:r>
              <a:rPr lang="en-US" dirty="0">
                <a:latin typeface="+mj-lt"/>
              </a:rPr>
              <a:t>You can use SQL to find and remove duplicates.</a:t>
            </a:r>
          </a:p>
          <a:p>
            <a:r>
              <a:rPr lang="en-US" dirty="0">
                <a:latin typeface="+mj-lt"/>
              </a:rPr>
              <a:t>Indexes help a database administrator speed up query results and optimize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164878407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2" y="5159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Integrity Enhancement Feature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762918" y="1482724"/>
            <a:ext cx="8751888" cy="456088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>
                <a:latin typeface="+mj-lt"/>
              </a:rPr>
              <a:t>Consider five types of integrity constraints:</a:t>
            </a:r>
          </a:p>
          <a:p>
            <a:pPr eaLnBrk="1" hangingPunct="1">
              <a:lnSpc>
                <a:spcPct val="30000"/>
              </a:lnSpc>
            </a:pPr>
            <a:endParaRPr lang="en-US" altLang="en-US" dirty="0">
              <a:latin typeface="+mj-lt"/>
            </a:endParaRPr>
          </a:p>
          <a:p>
            <a:pPr lvl="1" eaLnBrk="1" hangingPunct="1"/>
            <a:r>
              <a:rPr lang="en-US" altLang="en-US" sz="2800" dirty="0">
                <a:latin typeface="+mj-lt"/>
              </a:rPr>
              <a:t>required data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domain constraints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entity integrity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referential integrity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general constraints.</a:t>
            </a:r>
          </a:p>
        </p:txBody>
      </p:sp>
    </p:spTree>
    <p:extLst>
      <p:ext uri="{BB962C8B-B14F-4D97-AF65-F5344CB8AC3E}">
        <p14:creationId xmlns:p14="http://schemas.microsoft.com/office/powerpoint/2010/main" val="1229855533"/>
      </p:ext>
    </p:extLst>
  </p:cSld>
  <p:clrMapOvr>
    <a:masterClrMapping/>
  </p:clrMapOvr>
  <p:transition>
    <p:wipe dir="d"/>
  </p:transition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4938" y="5445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Integrity Enhancement Feature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68438"/>
            <a:ext cx="8229600" cy="411480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u="sng" dirty="0">
                <a:latin typeface="+mj-lt"/>
              </a:rPr>
              <a:t>Required Data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position	VARCHAR(10)	NOT NULL</a:t>
            </a:r>
          </a:p>
          <a:p>
            <a:pPr lvl="1" algn="just" eaLnBrk="1" hangingPunct="1"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u="sng" dirty="0">
                <a:latin typeface="+mj-lt"/>
              </a:rPr>
              <a:t>Domain Constraints</a:t>
            </a: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(a) </a:t>
            </a:r>
            <a:r>
              <a:rPr lang="en-US" altLang="en-US" sz="2800" u="sng" dirty="0">
                <a:latin typeface="+mj-lt"/>
              </a:rPr>
              <a:t>CHECK</a:t>
            </a: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sex	CHAR	NOT NULL 	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		CHECK (sex IN (‘M’, ‘F’))</a:t>
            </a:r>
          </a:p>
        </p:txBody>
      </p:sp>
    </p:spTree>
    <p:extLst>
      <p:ext uri="{BB962C8B-B14F-4D97-AF65-F5344CB8AC3E}">
        <p14:creationId xmlns:p14="http://schemas.microsoft.com/office/powerpoint/2010/main" val="113033981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016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Integrity Enhancement Feature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>
          <a:xfrm>
            <a:off x="1978024" y="1282700"/>
            <a:ext cx="8751887" cy="4464050"/>
          </a:xfrm>
        </p:spPr>
        <p:txBody>
          <a:bodyPr>
            <a:normAutofit/>
          </a:bodyPr>
          <a:lstStyle/>
          <a:p>
            <a:pPr marL="765175" lvl="1" indent="-487363" algn="just">
              <a:buNone/>
            </a:pPr>
            <a:r>
              <a:rPr lang="en-US" altLang="en-US" sz="2800" dirty="0">
                <a:latin typeface="+mj-lt"/>
              </a:rPr>
              <a:t>(b) </a:t>
            </a:r>
            <a:r>
              <a:rPr lang="en-US" altLang="en-US" sz="2800" u="sng" dirty="0">
                <a:latin typeface="+mj-lt"/>
              </a:rPr>
              <a:t>CREATE DOMAIN</a:t>
            </a:r>
          </a:p>
          <a:p>
            <a:pPr marL="765175" lvl="1" indent="-487363" algn="just">
              <a:buNone/>
            </a:pPr>
            <a:endParaRPr lang="en-US" altLang="en-US" sz="2800" dirty="0">
              <a:latin typeface="+mj-lt"/>
            </a:endParaRPr>
          </a:p>
          <a:p>
            <a:pPr marL="1184275" lvl="2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CREATE DOMAIN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DomainName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[AS]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4275" lvl="2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[DEFAULT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defaultOption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1184275" lvl="2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[CHECK 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searchCondition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87313" indent="-87313" algn="just">
              <a:lnSpc>
                <a:spcPct val="20000"/>
              </a:lnSpc>
              <a:buNone/>
            </a:pPr>
            <a:endParaRPr lang="en-US" altLang="en-US" dirty="0">
              <a:latin typeface="+mj-lt"/>
            </a:endParaRPr>
          </a:p>
          <a:p>
            <a:pPr marL="87313" indent="-87313" algn="just">
              <a:buNone/>
            </a:pPr>
            <a:r>
              <a:rPr lang="en-US" altLang="en-US" dirty="0">
                <a:latin typeface="+mj-lt"/>
              </a:rPr>
              <a:t>	  For example:</a:t>
            </a:r>
          </a:p>
          <a:p>
            <a:pPr marL="765175" lvl="1" indent="-487363" algn="just">
              <a:lnSpc>
                <a:spcPct val="0"/>
              </a:lnSpc>
              <a:buNone/>
            </a:pPr>
            <a:endParaRPr lang="en-US" altLang="en-US" sz="2800" dirty="0">
              <a:latin typeface="+mj-lt"/>
            </a:endParaRPr>
          </a:p>
          <a:p>
            <a:pPr marL="765175" lvl="1" indent="-487363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CREATE DOMAIN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SexType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AS CHAR</a:t>
            </a:r>
          </a:p>
          <a:p>
            <a:pPr marL="765175" lvl="1" indent="-487363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CHECK (VALUE IN (‘M’, ‘F’));</a:t>
            </a:r>
          </a:p>
          <a:p>
            <a:pPr marL="765175" lvl="1" indent="-487363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sex	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SexType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NOT NULL</a:t>
            </a:r>
          </a:p>
        </p:txBody>
      </p:sp>
    </p:spTree>
    <p:extLst>
      <p:ext uri="{BB962C8B-B14F-4D97-AF65-F5344CB8AC3E}">
        <p14:creationId xmlns:p14="http://schemas.microsoft.com/office/powerpoint/2010/main" val="362946278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62075" y="47307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Literals</a:t>
            </a:r>
          </a:p>
        </p:txBody>
      </p:sp>
      <p:sp>
        <p:nvSpPr>
          <p:cNvPr id="403459" name="Rectangle 1027"/>
          <p:cNvSpPr>
            <a:spLocks noGrp="1" noChangeArrowheads="1"/>
          </p:cNvSpPr>
          <p:nvPr>
            <p:ph idx="1"/>
          </p:nvPr>
        </p:nvSpPr>
        <p:spPr>
          <a:xfrm>
            <a:off x="1800225" y="1428751"/>
            <a:ext cx="80772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Literals are constants used in SQL statements.</a:t>
            </a:r>
          </a:p>
          <a:p>
            <a:pPr algn="just" eaLnBrk="1" hangingPunct="1">
              <a:lnSpc>
                <a:spcPct val="7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All non-numeric literals must be enclosed in single quotes (e.g. ‘London’).</a:t>
            </a:r>
          </a:p>
          <a:p>
            <a:pPr algn="just" eaLnBrk="1" hangingPunct="1">
              <a:lnSpc>
                <a:spcPct val="7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All numeric literals must not be enclosed in quotes (e.g. 650.00).</a:t>
            </a:r>
          </a:p>
        </p:txBody>
      </p:sp>
    </p:spTree>
    <p:extLst>
      <p:ext uri="{BB962C8B-B14F-4D97-AF65-F5344CB8AC3E}">
        <p14:creationId xmlns:p14="http://schemas.microsoft.com/office/powerpoint/2010/main" val="15823762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Integrity Enhancement Feature</a:t>
            </a:r>
            <a:r>
              <a:rPr sz="4000" i="1" dirty="0">
                <a:solidFill>
                  <a:srgbClr val="CD0000"/>
                </a:solidFill>
              </a:rPr>
              <a:t> 	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xfrm>
            <a:off x="1892299" y="1738313"/>
            <a:ext cx="8694737" cy="44259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i="1" dirty="0" err="1">
                <a:latin typeface="+mj-lt"/>
              </a:rPr>
              <a:t>searchCondition</a:t>
            </a:r>
            <a:r>
              <a:rPr lang="en-US" altLang="en-US" dirty="0">
                <a:latin typeface="+mj-lt"/>
              </a:rPr>
              <a:t> can involve a table lookup: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CREATE DOMAIN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AS CHAR(4)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CHECK (VALUE IN (SELECT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FROM Branch));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Domains can be removed using DROP DOMAIN: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DROP DOMAIN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DomainName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[RESTRICT | CASCADE]</a:t>
            </a:r>
          </a:p>
        </p:txBody>
      </p:sp>
    </p:spTree>
    <p:extLst>
      <p:ext uri="{BB962C8B-B14F-4D97-AF65-F5344CB8AC3E}">
        <p14:creationId xmlns:p14="http://schemas.microsoft.com/office/powerpoint/2010/main" val="25100730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90575" y="4873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IEF - Entity Integrity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>
          <a:xfrm>
            <a:off x="1377950" y="1368425"/>
            <a:ext cx="9123362" cy="497998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Primary key of a table must contain a unique, non-null value for each row.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ISO standard supports FOREIGN KEY clause in CREATE and ALTER TABLE statements: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PRIMARY KEY(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PRIMARY KEY(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lnSpc>
                <a:spcPct val="0"/>
              </a:lnSpc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Can only have one PRIMARY KEY clause per table. Can still ensure uniqueness for alternate keys using UNIQUE: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UNIQUE(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telNo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00460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487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IEF - Referential Integrity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>
          <a:xfrm>
            <a:off x="1609725" y="1254126"/>
            <a:ext cx="8677275" cy="482441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FK is column or set of columns that links each row in child table containing foreign FK to row of parent table containing matching PK.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Referential integrity means that, if FK contains a value, that value must refer to existing row in parent table.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ISO standard supports definition of FKs with FOREIGN KEY clause in CREATE and ALTER TABLE: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FOREIGN KEY(</a:t>
            </a:r>
            <a:r>
              <a:rPr lang="en-US" altLang="en-US" sz="2800" dirty="0" err="1">
                <a:latin typeface="+mj-lt"/>
              </a:rPr>
              <a:t>branchNo</a:t>
            </a:r>
            <a:r>
              <a:rPr lang="en-US" altLang="en-US" sz="2800" dirty="0">
                <a:latin typeface="+mj-lt"/>
              </a:rPr>
              <a:t>) REFERENCES Branch</a:t>
            </a:r>
          </a:p>
        </p:txBody>
      </p:sp>
    </p:spTree>
    <p:extLst>
      <p:ext uri="{BB962C8B-B14F-4D97-AF65-F5344CB8AC3E}">
        <p14:creationId xmlns:p14="http://schemas.microsoft.com/office/powerpoint/2010/main" val="237402277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5" y="41592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IEF - Referential Integrity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>
          <a:xfrm>
            <a:off x="1743074" y="1354139"/>
            <a:ext cx="8886825" cy="496887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Any INSERT/UPDATE attempting to create FK value in child table without matching CK value in parent is rejected.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Action taken attempting to update/delete a CK value in parent table with matching rows in child is dependent on </a:t>
            </a:r>
            <a:r>
              <a:rPr lang="en-US" altLang="en-US" u="sng" dirty="0">
                <a:latin typeface="+mj-lt"/>
              </a:rPr>
              <a:t>referential action</a:t>
            </a:r>
            <a:r>
              <a:rPr lang="en-US" altLang="en-US" dirty="0">
                <a:latin typeface="+mj-lt"/>
              </a:rPr>
              <a:t> specified using ON UPDATE and ON DELETE </a:t>
            </a:r>
            <a:r>
              <a:rPr lang="en-US" altLang="en-US" dirty="0" err="1">
                <a:latin typeface="+mj-lt"/>
              </a:rPr>
              <a:t>subclauses</a:t>
            </a:r>
            <a:r>
              <a:rPr lang="en-US" altLang="en-US" dirty="0">
                <a:latin typeface="+mj-lt"/>
              </a:rPr>
              <a:t>:</a:t>
            </a:r>
          </a:p>
          <a:p>
            <a:pPr algn="just" eaLnBrk="1" hangingPunct="1">
              <a:lnSpc>
                <a:spcPct val="3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/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CASCADE			-  SET NULL</a:t>
            </a:r>
          </a:p>
          <a:p>
            <a:pPr lvl="1" algn="just" eaLnBrk="1" hangingPunct="1"/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SET DEFAULT		-  NO ACTION</a:t>
            </a:r>
          </a:p>
        </p:txBody>
      </p:sp>
    </p:spTree>
    <p:extLst>
      <p:ext uri="{BB962C8B-B14F-4D97-AF65-F5344CB8AC3E}">
        <p14:creationId xmlns:p14="http://schemas.microsoft.com/office/powerpoint/2010/main" val="92576918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445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IEF - Referential Integrity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1652587" y="1368426"/>
            <a:ext cx="8886825" cy="51704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u="sng" dirty="0">
                <a:latin typeface="+mj-lt"/>
              </a:rPr>
              <a:t>CASCADE</a:t>
            </a:r>
            <a:r>
              <a:rPr lang="en-US" altLang="en-US" dirty="0">
                <a:latin typeface="+mj-lt"/>
              </a:rPr>
              <a:t>: Delete row from parent and delete matching rows in child, and so on in cascading manner.</a:t>
            </a:r>
          </a:p>
          <a:p>
            <a:pPr marL="0" indent="0" algn="just">
              <a:buNone/>
            </a:pPr>
            <a:r>
              <a:rPr lang="en-US" altLang="en-US" u="sng" dirty="0">
                <a:latin typeface="+mj-lt"/>
              </a:rPr>
              <a:t>SET NULL</a:t>
            </a:r>
            <a:r>
              <a:rPr lang="en-US" altLang="en-US" dirty="0">
                <a:latin typeface="+mj-lt"/>
              </a:rPr>
              <a:t>: Delete row from parent and set FK column(s) in child to NULL. Only valid if FK columns are NOT NULL.</a:t>
            </a:r>
          </a:p>
          <a:p>
            <a:pPr marL="0" indent="0" algn="just">
              <a:buNone/>
            </a:pPr>
            <a:r>
              <a:rPr lang="en-US" altLang="en-US" u="sng" dirty="0">
                <a:latin typeface="+mj-lt"/>
              </a:rPr>
              <a:t>SET DEFAULT</a:t>
            </a:r>
            <a:r>
              <a:rPr lang="en-US" altLang="en-US" dirty="0">
                <a:latin typeface="+mj-lt"/>
              </a:rPr>
              <a:t>: Delete row from parent and set each component of FK in child to specified default. Only valid if DEFAULT specified for FK columns.</a:t>
            </a:r>
          </a:p>
          <a:p>
            <a:pPr marL="0" indent="0" algn="just">
              <a:buNone/>
            </a:pPr>
            <a:r>
              <a:rPr lang="en-US" altLang="en-US" u="sng" dirty="0">
                <a:latin typeface="+mj-lt"/>
              </a:rPr>
              <a:t>NO ACTION</a:t>
            </a:r>
            <a:r>
              <a:rPr lang="en-US" altLang="en-US" dirty="0">
                <a:latin typeface="+mj-lt"/>
              </a:rPr>
              <a:t>: Reject delete from parent. Default. </a:t>
            </a:r>
          </a:p>
        </p:txBody>
      </p:sp>
    </p:spTree>
    <p:extLst>
      <p:ext uri="{BB962C8B-B14F-4D97-AF65-F5344CB8AC3E}">
        <p14:creationId xmlns:p14="http://schemas.microsoft.com/office/powerpoint/2010/main" val="166499190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90650" y="4873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IEF - Referential Integrity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>
          <a:xfrm>
            <a:off x="1947863" y="1454149"/>
            <a:ext cx="8229600" cy="411480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FOREIGN KEY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 REFERENCES Staff            ON DELETE SET NULL</a:t>
            </a:r>
          </a:p>
          <a:p>
            <a:pPr lvl="1" algn="just" eaLnBrk="1" hangingPunct="1">
              <a:lnSpc>
                <a:spcPct val="20000"/>
              </a:lnSpc>
              <a:buFontTx/>
              <a:buNone/>
            </a:pP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FOREIGN KEY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ownerNo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 REFERENCES Owner       ON UPDATE CASCADE</a:t>
            </a:r>
          </a:p>
        </p:txBody>
      </p:sp>
    </p:spTree>
    <p:extLst>
      <p:ext uri="{BB962C8B-B14F-4D97-AF65-F5344CB8AC3E}">
        <p14:creationId xmlns:p14="http://schemas.microsoft.com/office/powerpoint/2010/main" val="426347392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6873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IEF - General Constraints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25612"/>
            <a:ext cx="8229600" cy="254793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Could use CHECK/UNIQUE in CREATE and ALTER TABLE.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Similar to the CHECK clause, also have:</a:t>
            </a:r>
          </a:p>
          <a:p>
            <a:pPr lvl="1" algn="just" eaLnBrk="1" hangingPunct="1">
              <a:lnSpc>
                <a:spcPct val="2000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CREATE ASSERTION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AssertionName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CHECK 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searchCondition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703601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6873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IEF - General Constraints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571624" y="1739901"/>
            <a:ext cx="8486775" cy="2817812"/>
          </a:xfrm>
        </p:spPr>
        <p:txBody>
          <a:bodyPr>
            <a:normAutofit/>
          </a:bodyPr>
          <a:lstStyle/>
          <a:p>
            <a:pPr lvl="1" indent="-55245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CREATE ASSERTION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StaffNotHandlingTooMuch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55245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CHECK (NOT EXISTS    (SELECT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55245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55245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55245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HAVING COUNT(*) &gt; 100))</a:t>
            </a:r>
          </a:p>
        </p:txBody>
      </p:sp>
    </p:spTree>
    <p:extLst>
      <p:ext uri="{BB962C8B-B14F-4D97-AF65-F5344CB8AC3E}">
        <p14:creationId xmlns:p14="http://schemas.microsoft.com/office/powerpoint/2010/main" val="3530800529"/>
      </p:ext>
    </p:extLst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3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Select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The SELECT statement is used to retrieve data from the database.</a:t>
            </a:r>
          </a:p>
          <a:p>
            <a:r>
              <a:rPr lang="en-US" dirty="0">
                <a:latin typeface="+mj-lt"/>
              </a:rPr>
              <a:t>The basic syntax is: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SELECT</a:t>
            </a:r>
            <a:r>
              <a:rPr lang="en-US" sz="2800" dirty="0">
                <a:latin typeface="+mj-lt"/>
              </a:rPr>
              <a:t> &lt;columnName&gt;, &lt;columnName&gt;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FROM</a:t>
            </a:r>
            <a:r>
              <a:rPr lang="en-US" sz="2800" dirty="0">
                <a:latin typeface="+mj-lt"/>
              </a:rPr>
              <a:t> &lt;TableName&gt;</a:t>
            </a:r>
          </a:p>
          <a:p>
            <a:pPr marL="457200" lvl="1" indent="0">
              <a:buNone/>
            </a:pPr>
            <a:endParaRPr lang="en-US" sz="2800" dirty="0">
              <a:latin typeface="+mj-lt"/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SELECT</a:t>
            </a:r>
            <a:r>
              <a:rPr lang="en-US" sz="2800" dirty="0">
                <a:latin typeface="+mj-lt"/>
              </a:rPr>
              <a:t> StudentFirstName, StudentLastName, StudentPhone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FROM</a:t>
            </a:r>
            <a:r>
              <a:rPr lang="en-US" sz="2800" dirty="0">
                <a:latin typeface="+mj-lt"/>
              </a:rPr>
              <a:t> Student</a:t>
            </a:r>
          </a:p>
        </p:txBody>
      </p:sp>
    </p:spTree>
    <p:extLst>
      <p:ext uri="{BB962C8B-B14F-4D97-AF65-F5344CB8AC3E}">
        <p14:creationId xmlns:p14="http://schemas.microsoft.com/office/powerpoint/2010/main" val="2301101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624012" y="1411288"/>
            <a:ext cx="8382000" cy="4114800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[DISTINCT | ALL] 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{* | [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columnExpression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[AS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]] [,...] }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FROM		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[alias] [, ...]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[WHERE	condition]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[GROUP BY	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  [HAVING	condition]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[ORDER BY	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45667573"/>
      </p:ext>
    </p:extLst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4445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706563" y="1325563"/>
            <a:ext cx="9023349" cy="457200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FROM	Specifies table(s) to be used.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WHERE	Filters rows.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GROUP BY	Forms groups of rows with same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column value.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HAVING	Filters groups subject to some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condition.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	Specifies which columns are to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appear in output.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ORDER BY 	Specifies the order of the output.</a:t>
            </a:r>
          </a:p>
        </p:txBody>
      </p:sp>
    </p:spTree>
    <p:extLst>
      <p:ext uri="{BB962C8B-B14F-4D97-AF65-F5344CB8AC3E}">
        <p14:creationId xmlns:p14="http://schemas.microsoft.com/office/powerpoint/2010/main" val="4127962839"/>
      </p:ext>
    </p:extLst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0" y="4016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2006600" y="1554163"/>
            <a:ext cx="81534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Order of the clauses cannot be changed.</a:t>
            </a:r>
          </a:p>
          <a:p>
            <a:pPr algn="just" eaLnBrk="1" hangingPunct="1">
              <a:lnSpc>
                <a:spcPct val="6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Only SELECT and FROM are mandatory.</a:t>
            </a:r>
          </a:p>
        </p:txBody>
      </p:sp>
    </p:spTree>
    <p:extLst>
      <p:ext uri="{BB962C8B-B14F-4D97-AF65-F5344CB8AC3E}">
        <p14:creationId xmlns:p14="http://schemas.microsoft.com/office/powerpoint/2010/main" val="37106038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7763" y="490538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All Columns, All Rows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1714500" y="1366044"/>
            <a:ext cx="8229600" cy="4684712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full details of all staff.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address,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position, sex, DOB, salary,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Staff;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Can use * as an abbreviation for ‘all columns’:</a:t>
            </a:r>
          </a:p>
          <a:p>
            <a:pPr algn="just" eaLnBrk="1" hangingPunct="1">
              <a:lnSpc>
                <a:spcPct val="3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*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Staff;</a:t>
            </a:r>
          </a:p>
          <a:p>
            <a:pPr lvl="1" algn="just" eaLnBrk="1" hangingPunct="1">
              <a:buFontTx/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07678992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1764" y="385764"/>
            <a:ext cx="865505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Comparison Search Condition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1196975"/>
            <a:ext cx="8229600" cy="2622550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List all staff with a salary greater than 10,000.</a:t>
            </a:r>
          </a:p>
          <a:p>
            <a:pPr algn="just" eaLnBrk="1" hangingPunct="1">
              <a:lnSpc>
                <a:spcPct val="1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WHERE salary &gt; 10000;</a:t>
            </a:r>
          </a:p>
          <a:p>
            <a:pPr algn="just" eaLnBrk="1" hangingPunct="1"/>
            <a:endParaRPr lang="en-US" altLang="en-US" b="1" dirty="0"/>
          </a:p>
        </p:txBody>
      </p:sp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3819525"/>
            <a:ext cx="6213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34295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30189"/>
            <a:ext cx="10074275" cy="1108075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Compound Comparison Search Condition 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1528762" y="1487491"/>
            <a:ext cx="8229600" cy="3021012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addresses of all branch offices in London or Glasgow.</a:t>
            </a:r>
          </a:p>
          <a:p>
            <a:pPr algn="just" eaLnBrk="1" hangingPunct="1">
              <a:lnSpc>
                <a:spcPct val="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*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WHERE city = ‘London’ OR city = ‘Glasgow’;</a:t>
            </a:r>
          </a:p>
          <a:p>
            <a:pPr algn="just" eaLnBrk="1" hangingPunct="1"/>
            <a:endParaRPr lang="en-US" altLang="en-US" b="1" dirty="0"/>
          </a:p>
        </p:txBody>
      </p:sp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4" y="4364038"/>
            <a:ext cx="6143625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3949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3730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Range Search Condition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1785938" y="1411289"/>
            <a:ext cx="8229600" cy="4141787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all staff with a salary between 20,000 and 30,000.</a:t>
            </a:r>
          </a:p>
          <a:p>
            <a:pPr algn="just" eaLnBrk="1" hangingPunct="1">
              <a:lnSpc>
                <a:spcPct val="6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salary BETWEEN 20000 AND 30000;</a:t>
            </a:r>
          </a:p>
          <a:p>
            <a:pPr lvl="1" algn="just" eaLnBrk="1" hangingPunct="1">
              <a:lnSpc>
                <a:spcPct val="70000"/>
              </a:lnSpc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BETWEEN test includes the endpoints of range.</a:t>
            </a:r>
          </a:p>
        </p:txBody>
      </p:sp>
    </p:spTree>
    <p:extLst>
      <p:ext uri="{BB962C8B-B14F-4D97-AF65-F5344CB8AC3E}">
        <p14:creationId xmlns:p14="http://schemas.microsoft.com/office/powerpoint/2010/main" val="163015208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en-US" sz="4000" dirty="0">
                <a:solidFill>
                  <a:srgbClr val="CD0000"/>
                </a:solidFill>
              </a:rPr>
              <a:t>Relational algebra and relational calculus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335" y="1556218"/>
            <a:ext cx="10515600" cy="4351338"/>
          </a:xfrm>
        </p:spPr>
        <p:txBody>
          <a:bodyPr>
            <a:normAutofit/>
          </a:bodyPr>
          <a:lstStyle/>
          <a:p>
            <a:r>
              <a:rPr lang="en-GB" altLang="en-US" dirty="0">
                <a:latin typeface="+mj-lt"/>
              </a:rPr>
              <a:t>Relational algebra and relational calculus are formal languages associated with the relational model.</a:t>
            </a:r>
          </a:p>
          <a:p>
            <a:r>
              <a:rPr lang="en-GB" altLang="en-US" dirty="0">
                <a:latin typeface="+mj-lt"/>
              </a:rPr>
              <a:t>Informally, relational algebra is a (high-level) procedural language and relational calculus a non-procedural language.</a:t>
            </a:r>
          </a:p>
          <a:p>
            <a:r>
              <a:rPr lang="en-GB" altLang="en-US" dirty="0">
                <a:latin typeface="+mj-lt"/>
              </a:rPr>
              <a:t>However, formally both are equivalent to one another.</a:t>
            </a:r>
          </a:p>
          <a:p>
            <a:r>
              <a:rPr lang="en-GB" altLang="en-US" dirty="0">
                <a:latin typeface="+mj-lt"/>
              </a:rPr>
              <a:t>A language that produces a relation that can be derived using relational calculus is </a:t>
            </a:r>
            <a:r>
              <a:rPr lang="en-GB" altLang="en-US" u="sng" dirty="0">
                <a:latin typeface="+mj-lt"/>
              </a:rPr>
              <a:t>relationally complete</a:t>
            </a:r>
            <a:r>
              <a:rPr lang="en-GB" alt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359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4730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Range Search Condition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1349375" y="1568450"/>
            <a:ext cx="9837738" cy="41973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Also a negated version NOT BETWEEN.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BETWEEN does not add much to SQL’s expressive power. Could also write:</a:t>
            </a:r>
          </a:p>
          <a:p>
            <a:pPr algn="just" eaLnBrk="1" hangingPunct="1">
              <a:lnSpc>
                <a:spcPct val="6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salary&gt;=20000 AND salary &lt;= 30000;</a:t>
            </a:r>
          </a:p>
          <a:p>
            <a:pPr lvl="1" algn="just" eaLnBrk="1" hangingPunct="1">
              <a:lnSpc>
                <a:spcPct val="60000"/>
              </a:lnSpc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Useful, though, for a range of values.</a:t>
            </a:r>
          </a:p>
        </p:txBody>
      </p:sp>
    </p:spTree>
    <p:extLst>
      <p:ext uri="{BB962C8B-B14F-4D97-AF65-F5344CB8AC3E}">
        <p14:creationId xmlns:p14="http://schemas.microsoft.com/office/powerpoint/2010/main" val="89025943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37068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Set Membership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1763712" y="1282700"/>
            <a:ext cx="8153400" cy="411480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List all managers and supervisors.</a:t>
            </a:r>
          </a:p>
          <a:p>
            <a:pPr algn="just" eaLnBrk="1" hangingPunct="1">
              <a:lnSpc>
                <a:spcPct val="1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position IN (‘Manager’, ‘Supervisor’);</a:t>
            </a:r>
          </a:p>
        </p:txBody>
      </p:sp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4105275"/>
            <a:ext cx="6399212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81510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The * WildCard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975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Instead of listing each of the columns, you can use an * to include all columns.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SELECT</a:t>
            </a:r>
            <a:r>
              <a:rPr lang="en-US" dirty="0">
                <a:latin typeface="+mj-lt"/>
              </a:rPr>
              <a:t> *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FROM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Listing the columns does give you the ability to choose both which columns and which order to present them.</a:t>
            </a:r>
          </a:p>
          <a:p>
            <a:r>
              <a:rPr lang="en-US" dirty="0">
                <a:latin typeface="+mj-lt"/>
              </a:rPr>
              <a:t>With the * you return all the columns in the order they have in the underlying table.</a:t>
            </a:r>
          </a:p>
        </p:txBody>
      </p:sp>
    </p:spTree>
    <p:extLst>
      <p:ext uri="{BB962C8B-B14F-4D97-AF65-F5344CB8AC3E}">
        <p14:creationId xmlns:p14="http://schemas.microsoft.com/office/powerpoint/2010/main" val="146003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Distinct Key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225" y="1724026"/>
            <a:ext cx="9934575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Sometimes a query will return multiple duplicate values.</a:t>
            </a:r>
          </a:p>
          <a:p>
            <a:r>
              <a:rPr lang="en-US" dirty="0">
                <a:latin typeface="+mj-lt"/>
              </a:rPr>
              <a:t>For instance the statement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SELECT</a:t>
            </a:r>
            <a:r>
              <a:rPr lang="en-US" dirty="0">
                <a:latin typeface="+mj-lt"/>
              </a:rPr>
              <a:t> Key </a:t>
            </a:r>
            <a:br>
              <a:rPr lang="en-US" dirty="0">
                <a:latin typeface="+mj-lt"/>
              </a:rPr>
            </a:br>
            <a:r>
              <a:rPr lang="en-US" dirty="0">
                <a:solidFill>
                  <a:schemeClr val="tx2"/>
                </a:solidFill>
                <a:latin typeface="+mj-lt"/>
              </a:rPr>
              <a:t>FROM</a:t>
            </a:r>
            <a:r>
              <a:rPr lang="en-US" dirty="0">
                <a:latin typeface="+mj-lt"/>
              </a:rPr>
              <a:t> Session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Could return numerous instances of each customer.</a:t>
            </a:r>
          </a:p>
          <a:p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DISTINCT</a:t>
            </a:r>
            <a:r>
              <a:rPr lang="en-US" dirty="0">
                <a:latin typeface="+mj-lt"/>
              </a:rPr>
              <a:t> keyword will make it so it only returns one instance of each Key.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73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Distinct Key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DISTINCT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</a:p>
          <a:p>
            <a:pPr marL="457200" lvl="1" indent="0">
              <a:buNone/>
            </a:pPr>
            <a:endParaRPr lang="en-US" sz="2800" dirty="0">
              <a:latin typeface="+mj-lt"/>
            </a:endParaRPr>
          </a:p>
          <a:p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DISTINCT</a:t>
            </a:r>
            <a:r>
              <a:rPr lang="en-US" dirty="0">
                <a:latin typeface="+mj-lt"/>
              </a:rPr>
              <a:t> keyword always operates on the whole role, not on individual columns.</a:t>
            </a:r>
          </a:p>
          <a:p>
            <a:r>
              <a:rPr lang="en-US" dirty="0">
                <a:latin typeface="+mj-lt"/>
              </a:rPr>
              <a:t>It only returns distinct rows.</a:t>
            </a:r>
          </a:p>
        </p:txBody>
      </p:sp>
    </p:spTree>
    <p:extLst>
      <p:ext uri="{BB962C8B-B14F-4D97-AF65-F5344CB8AC3E}">
        <p14:creationId xmlns:p14="http://schemas.microsoft.com/office/powerpoint/2010/main" val="644101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006" y="1690688"/>
            <a:ext cx="9805988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You can do calculations in SELECT statements.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ItemNumber, ItemPrice, Quantity, ItemPrice * Quantity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CustomerOrder</a:t>
            </a:r>
          </a:p>
        </p:txBody>
      </p:sp>
    </p:spTree>
    <p:extLst>
      <p:ext uri="{BB962C8B-B14F-4D97-AF65-F5344CB8AC3E}">
        <p14:creationId xmlns:p14="http://schemas.microsoft.com/office/powerpoint/2010/main" val="3515015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3794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Order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The order of operation is the same as in algebra.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Whatever is in parentheses is executed first. If parentheses are nested, the innermost is executed first, then the next most inner, etc.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Then all division and multiplication left to right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And finally all addition and subtraction left to right</a:t>
            </a:r>
          </a:p>
        </p:txBody>
      </p:sp>
    </p:spTree>
    <p:extLst>
      <p:ext uri="{BB962C8B-B14F-4D97-AF65-F5344CB8AC3E}">
        <p14:creationId xmlns:p14="http://schemas.microsoft.com/office/powerpoint/2010/main" val="4097306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3222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You can sort the results of a query by using the keywords ORDER BY.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SessionDate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ORDER BY </a:t>
            </a:r>
            <a:r>
              <a:rPr lang="en-US" dirty="0">
                <a:latin typeface="+mj-lt"/>
              </a:rPr>
              <a:t>does an ascending A-Z, 1-10, etc. sort by default.</a:t>
            </a:r>
          </a:p>
          <a:p>
            <a:r>
              <a:rPr lang="en-US" dirty="0">
                <a:latin typeface="+mj-lt"/>
              </a:rPr>
              <a:t>You can change the direction by using 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DESC</a:t>
            </a:r>
            <a:r>
              <a:rPr lang="en-US" dirty="0">
                <a:latin typeface="+mj-lt"/>
              </a:rPr>
              <a:t> keyword after the field to be sorted.</a:t>
            </a:r>
          </a:p>
        </p:txBody>
      </p:sp>
    </p:spTree>
    <p:extLst>
      <p:ext uri="{BB962C8B-B14F-4D97-AF65-F5344CB8AC3E}">
        <p14:creationId xmlns:p14="http://schemas.microsoft.com/office/powerpoint/2010/main" val="2512658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3508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Aliasing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212" y="1676400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Sometimes it is useful to alias a column name to make a more readable result set.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StudentLastName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[Last Name], StudentFirstName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[First Name] 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</a:p>
          <a:p>
            <a:pPr marL="457200" indent="-457200"/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AS</a:t>
            </a:r>
            <a:r>
              <a:rPr lang="en-US" dirty="0">
                <a:latin typeface="+mj-lt"/>
              </a:rPr>
              <a:t> keyword is optional.</a:t>
            </a:r>
          </a:p>
          <a:p>
            <a:pPr marL="457200" indent="-457200"/>
            <a:r>
              <a:rPr lang="en-US" dirty="0">
                <a:latin typeface="+mj-lt"/>
              </a:rPr>
              <a:t>Double quotes “ “ can be used instead of square brackets.</a:t>
            </a:r>
          </a:p>
        </p:txBody>
      </p:sp>
    </p:spTree>
    <p:extLst>
      <p:ext uri="{BB962C8B-B14F-4D97-AF65-F5344CB8AC3E}">
        <p14:creationId xmlns:p14="http://schemas.microsoft.com/office/powerpoint/2010/main" val="1730926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782762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clause allows you to limit the rows you return in a query.</a:t>
            </a:r>
          </a:p>
          <a:p>
            <a:r>
              <a:rPr lang="en-US" dirty="0">
                <a:latin typeface="+mj-lt"/>
              </a:rPr>
              <a:t>You use 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clause to specify the criteria by which the rows will be filtered.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LastName, FirstName, Phone, City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Customer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City = ‘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Boston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9729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SQL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088" y="1854200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SQL is the language of relational databases.</a:t>
            </a:r>
          </a:p>
          <a:p>
            <a:r>
              <a:rPr lang="en-US" dirty="0">
                <a:latin typeface="+mj-lt"/>
              </a:rPr>
              <a:t>It is used for every aspect of database development and management.</a:t>
            </a:r>
          </a:p>
          <a:p>
            <a:r>
              <a:rPr lang="en-US" dirty="0">
                <a:latin typeface="+mj-lt"/>
              </a:rPr>
              <a:t>Anyone who works with relational databases is expected to have a knowledge of SQL.</a:t>
            </a:r>
          </a:p>
        </p:txBody>
      </p:sp>
    </p:spTree>
    <p:extLst>
      <p:ext uri="{BB962C8B-B14F-4D97-AF65-F5344CB8AC3E}">
        <p14:creationId xmlns:p14="http://schemas.microsoft.com/office/powerpoint/2010/main" val="136859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350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Other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As well as equal you can use other operators for the criteria: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&gt;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&lt;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&gt;=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=&lt;</a:t>
            </a:r>
          </a:p>
          <a:p>
            <a:r>
              <a:rPr lang="en-US" dirty="0">
                <a:latin typeface="+mj-lt"/>
              </a:rPr>
              <a:t>Character and date values in the criteria are quoted with single quotes.</a:t>
            </a:r>
          </a:p>
          <a:p>
            <a:r>
              <a:rPr lang="en-US" dirty="0">
                <a:latin typeface="+mj-lt"/>
              </a:rPr>
              <a:t>Numerical values are not quoted.</a:t>
            </a:r>
          </a:p>
        </p:txBody>
      </p:sp>
    </p:spTree>
    <p:extLst>
      <p:ext uri="{BB962C8B-B14F-4D97-AF65-F5344CB8AC3E}">
        <p14:creationId xmlns:p14="http://schemas.microsoft.com/office/powerpoint/2010/main" val="3259709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LIKE</a:t>
            </a:r>
            <a:r>
              <a:rPr lang="en-US" dirty="0">
                <a:latin typeface="+mj-lt"/>
              </a:rPr>
              <a:t> keyword used in a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operator with a wildcard (% or _) allows you to search for patterns in character-based fields.</a:t>
            </a:r>
          </a:p>
          <a:p>
            <a:r>
              <a:rPr lang="en-US" dirty="0">
                <a:latin typeface="+mj-lt"/>
              </a:rPr>
              <a:t>The following returns all items whose name starts with “T.”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ItemName, ItemPrice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Inventory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ItemName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LIKE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‘T%’</a:t>
            </a:r>
          </a:p>
        </p:txBody>
      </p:sp>
    </p:spTree>
    <p:extLst>
      <p:ext uri="{BB962C8B-B14F-4D97-AF65-F5344CB8AC3E}">
        <p14:creationId xmlns:p14="http://schemas.microsoft.com/office/powerpoint/2010/main" val="1126824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63" y="3937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Between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BETWEEN</a:t>
            </a:r>
            <a:r>
              <a:rPr lang="en-US" dirty="0">
                <a:latin typeface="+mj-lt"/>
              </a:rPr>
              <a:t> keyword can be used in criteria to return values between to other values.</a:t>
            </a:r>
          </a:p>
          <a:p>
            <a:r>
              <a:rPr lang="en-US" dirty="0">
                <a:latin typeface="+mj-lt"/>
              </a:rPr>
              <a:t>BETWEEN is inclusive of its ends.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Key, SessionDate, StudentKey 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SessionDate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’11/1/2014’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‘11/30/2014’</a:t>
            </a:r>
          </a:p>
        </p:txBody>
      </p:sp>
    </p:spTree>
    <p:extLst>
      <p:ext uri="{BB962C8B-B14F-4D97-AF65-F5344CB8AC3E}">
        <p14:creationId xmlns:p14="http://schemas.microsoft.com/office/powerpoint/2010/main" val="1650571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AND OR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You can use keywords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OR,</a:t>
            </a:r>
            <a:r>
              <a:rPr lang="en-US" dirty="0">
                <a:latin typeface="+mj-lt"/>
              </a:rPr>
              <a:t> and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NOT</a:t>
            </a:r>
            <a:r>
              <a:rPr lang="en-US" dirty="0">
                <a:latin typeface="+mj-lt"/>
              </a:rPr>
              <a:t> to combine criteria in a query.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is exclusive.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Or</a:t>
            </a:r>
            <a:r>
              <a:rPr lang="en-US" dirty="0">
                <a:latin typeface="+mj-lt"/>
              </a:rPr>
              <a:t> is Inclusive.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City = ‘Boston’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OR</a:t>
            </a:r>
            <a:r>
              <a:rPr lang="en-US" dirty="0">
                <a:latin typeface="+mj-lt"/>
              </a:rPr>
              <a:t> City=‘Los Angeles’ returns all records that have either Boston or Los Angeles for their city. 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City=‘Boston’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City=‘Los Angeles’ returns nothing because the record cannot have both at the same time.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NOT</a:t>
            </a:r>
            <a:r>
              <a:rPr lang="en-US" dirty="0">
                <a:latin typeface="+mj-lt"/>
              </a:rPr>
              <a:t> excludes.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NOT</a:t>
            </a:r>
            <a:r>
              <a:rPr lang="en-US" dirty="0">
                <a:latin typeface="+mj-lt"/>
              </a:rPr>
              <a:t> City = ‘Los Angeles’ returns every city except Los Angeles.</a:t>
            </a:r>
          </a:p>
        </p:txBody>
      </p:sp>
    </p:spTree>
    <p:extLst>
      <p:ext uri="{BB962C8B-B14F-4D97-AF65-F5344CB8AC3E}">
        <p14:creationId xmlns:p14="http://schemas.microsoft.com/office/powerpoint/2010/main" val="3156100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Nulls are special cases. They are not a value and so cannot be compared to a value using = or &lt; or &gt;.</a:t>
            </a:r>
          </a:p>
          <a:p>
            <a:r>
              <a:rPr lang="en-US" dirty="0">
                <a:latin typeface="+mj-lt"/>
              </a:rPr>
              <a:t>To locate nulls you can use the IS keyword in a criteria: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StudentKey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NULL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StudentKey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NOT NULL</a:t>
            </a:r>
          </a:p>
        </p:txBody>
      </p:sp>
    </p:spTree>
    <p:extLst>
      <p:ext uri="{BB962C8B-B14F-4D97-AF65-F5344CB8AC3E}">
        <p14:creationId xmlns:p14="http://schemas.microsoft.com/office/powerpoint/2010/main" val="27120246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0638" y="360363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Set Membership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1765302" y="1263651"/>
            <a:ext cx="8305800" cy="4824412"/>
          </a:xfrm>
        </p:spPr>
        <p:txBody>
          <a:bodyPr>
            <a:normAutofit/>
          </a:bodyPr>
          <a:lstStyle/>
          <a:p>
            <a:pPr marL="0" indent="0" algn="just"/>
            <a:r>
              <a:rPr lang="en-US" altLang="en-US" dirty="0">
                <a:latin typeface="+mj-lt"/>
              </a:rPr>
              <a:t> There is a negated version (NOT IN). </a:t>
            </a:r>
          </a:p>
          <a:p>
            <a:pPr marL="0" indent="0" algn="just"/>
            <a:r>
              <a:rPr lang="en-US" altLang="en-US" dirty="0">
                <a:latin typeface="+mj-lt"/>
              </a:rPr>
              <a:t> IN does not add much to SQL’s expressive power. Could have expressed this as:</a:t>
            </a:r>
          </a:p>
          <a:p>
            <a:pPr marL="374650" lvl="1" indent="-184150" algn="just">
              <a:lnSpc>
                <a:spcPct val="50000"/>
              </a:lnSpc>
              <a:buNone/>
            </a:pPr>
            <a:endParaRPr lang="en-US" altLang="en-US" sz="2800" dirty="0">
              <a:latin typeface="+mj-lt"/>
            </a:endParaRPr>
          </a:p>
          <a:p>
            <a:pPr marL="374650" lvl="1" indent="-184150" algn="just">
              <a:buNone/>
            </a:pPr>
            <a:r>
              <a:rPr lang="en-US" altLang="en-US" sz="2800" dirty="0">
                <a:latin typeface="+mj-lt"/>
              </a:rPr>
              <a:t>   SELECT </a:t>
            </a:r>
            <a:r>
              <a:rPr lang="en-US" altLang="en-US" sz="2800" dirty="0" err="1">
                <a:latin typeface="+mj-lt"/>
              </a:rPr>
              <a:t>staffNo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fName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lName</a:t>
            </a:r>
            <a:r>
              <a:rPr lang="en-US" altLang="en-US" sz="2800" dirty="0">
                <a:latin typeface="+mj-lt"/>
              </a:rPr>
              <a:t>, position</a:t>
            </a:r>
          </a:p>
          <a:p>
            <a:pPr marL="374650" lvl="1" indent="-184150" algn="just">
              <a:buNone/>
            </a:pPr>
            <a:r>
              <a:rPr lang="en-US" altLang="en-US" sz="2800" dirty="0">
                <a:latin typeface="+mj-lt"/>
              </a:rPr>
              <a:t>	 FROM Staff</a:t>
            </a:r>
          </a:p>
          <a:p>
            <a:pPr marL="374650" lvl="1" indent="-184150" algn="just">
              <a:buNone/>
            </a:pPr>
            <a:r>
              <a:rPr lang="en-US" altLang="en-US" sz="2800" dirty="0">
                <a:latin typeface="+mj-lt"/>
              </a:rPr>
              <a:t>   WHERE position=‘Manager’ OR</a:t>
            </a:r>
          </a:p>
          <a:p>
            <a:pPr marL="374650" lvl="1" indent="-184150" algn="just">
              <a:buNone/>
            </a:pPr>
            <a:r>
              <a:rPr lang="en-US" altLang="en-US" sz="2800" dirty="0">
                <a:latin typeface="+mj-lt"/>
              </a:rPr>
              <a:t>                   position=‘Supervisor’;</a:t>
            </a:r>
          </a:p>
          <a:p>
            <a:pPr marL="0" indent="0" algn="just">
              <a:lnSpc>
                <a:spcPct val="40000"/>
              </a:lnSpc>
              <a:buNone/>
            </a:pPr>
            <a:endParaRPr lang="en-US" altLang="en-US" dirty="0">
              <a:latin typeface="+mj-lt"/>
            </a:endParaRPr>
          </a:p>
          <a:p>
            <a:pPr marL="0" indent="0" algn="just">
              <a:buFontTx/>
              <a:buChar char="•"/>
            </a:pPr>
            <a:r>
              <a:rPr lang="en-US" altLang="en-US" dirty="0">
                <a:latin typeface="+mj-lt"/>
              </a:rPr>
              <a:t> IN is more efficient when set contains many values.</a:t>
            </a:r>
          </a:p>
        </p:txBody>
      </p:sp>
    </p:spTree>
    <p:extLst>
      <p:ext uri="{BB962C8B-B14F-4D97-AF65-F5344CB8AC3E}">
        <p14:creationId xmlns:p14="http://schemas.microsoft.com/office/powerpoint/2010/main" val="395160150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40640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3600" dirty="0">
                <a:solidFill>
                  <a:srgbClr val="CD0000"/>
                </a:solidFill>
              </a:rPr>
              <a:t>Select </a:t>
            </a:r>
            <a:r>
              <a:rPr sz="3600" dirty="0">
                <a:solidFill>
                  <a:srgbClr val="CD0000"/>
                </a:solidFill>
              </a:rPr>
              <a:t>Pattern Matching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1690688" y="1239839"/>
            <a:ext cx="8724900" cy="2946399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Find all owners with the string ‘Glasgow’ in their address.</a:t>
            </a:r>
          </a:p>
          <a:p>
            <a:pPr algn="just" eaLnBrk="1" hangingPunct="1">
              <a:lnSpc>
                <a:spcPct val="0"/>
              </a:lnSpc>
              <a:buFont typeface="Monotype Sorts"/>
              <a:buNone/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ownerNo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address,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telNo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PrivateOwner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address LIKE ‘%Glasgow%’;</a:t>
            </a:r>
          </a:p>
        </p:txBody>
      </p:sp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448175"/>
            <a:ext cx="729615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63552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0638" y="4826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Pattern Matching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1663700" y="1661319"/>
            <a:ext cx="8229600" cy="4114800"/>
          </a:xfrm>
        </p:spPr>
        <p:txBody>
          <a:bodyPr>
            <a:normAutofit/>
          </a:bodyPr>
          <a:lstStyle/>
          <a:p>
            <a:pPr algn="just" eaLnBrk="1" hangingPunct="1"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SQL has two special pattern matching symbols: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%: sequence of zero or more characters;</a:t>
            </a:r>
          </a:p>
          <a:p>
            <a:pPr lvl="1" eaLnBrk="1" hangingPunct="1">
              <a:spcAft>
                <a:spcPct val="25000"/>
              </a:spcAft>
            </a:pPr>
            <a:r>
              <a:rPr lang="en-US" altLang="en-US" sz="2800" dirty="0">
                <a:latin typeface="+mj-lt"/>
              </a:rPr>
              <a:t>_ (underscore): any single character.</a:t>
            </a:r>
          </a:p>
          <a:p>
            <a:pPr algn="just" eaLnBrk="1" hangingPunct="1">
              <a:spcBef>
                <a:spcPct val="25000"/>
              </a:spcBef>
            </a:pPr>
            <a:r>
              <a:rPr lang="en-US" altLang="en-US" dirty="0">
                <a:latin typeface="+mj-lt"/>
              </a:rPr>
              <a:t>LIKE ‘%Glasgow%’ means a sequence of characters of any length containing ‘</a:t>
            </a:r>
            <a:r>
              <a:rPr lang="en-US" altLang="en-US" i="1" dirty="0">
                <a:latin typeface="+mj-lt"/>
              </a:rPr>
              <a:t>Glasgow</a:t>
            </a:r>
            <a:r>
              <a:rPr lang="en-US" altLang="en-US" dirty="0">
                <a:latin typeface="+mj-lt"/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224779812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90588" y="387351"/>
            <a:ext cx="8382000" cy="554037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NULL Search Condition</a:t>
            </a:r>
          </a:p>
        </p:txBody>
      </p:sp>
      <p:sp>
        <p:nvSpPr>
          <p:cNvPr id="215043" name="Rectangle 1027"/>
          <p:cNvSpPr>
            <a:spLocks noGrp="1" noChangeArrowheads="1"/>
          </p:cNvSpPr>
          <p:nvPr>
            <p:ph idx="1"/>
          </p:nvPr>
        </p:nvSpPr>
        <p:spPr>
          <a:xfrm>
            <a:off x="1263651" y="1139825"/>
            <a:ext cx="10109199" cy="5111750"/>
          </a:xfrm>
        </p:spPr>
        <p:txBody>
          <a:bodyPr>
            <a:normAutofit/>
          </a:bodyPr>
          <a:lstStyle/>
          <a:p>
            <a:pPr algn="just" eaLnBrk="1" hangingPunct="1"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	List details of all viewings on property PG4 where a comment has not been supplied.</a:t>
            </a:r>
          </a:p>
          <a:p>
            <a:pPr algn="just" eaLnBrk="1" hangingPunct="1">
              <a:spcBef>
                <a:spcPct val="25000"/>
              </a:spcBef>
              <a:buFontTx/>
              <a:buChar char="•"/>
            </a:pPr>
            <a:r>
              <a:rPr lang="en-US" altLang="en-US" dirty="0">
                <a:latin typeface="+mj-lt"/>
              </a:rPr>
              <a:t>There are 2 viewings for property PG4, one with and one without a comment. </a:t>
            </a:r>
          </a:p>
          <a:p>
            <a:pPr algn="just" eaLnBrk="1" hangingPunct="1">
              <a:spcAft>
                <a:spcPct val="25000"/>
              </a:spcAft>
              <a:buFontTx/>
              <a:buChar char="•"/>
            </a:pPr>
            <a:r>
              <a:rPr lang="en-US" altLang="en-US" dirty="0">
                <a:latin typeface="+mj-lt"/>
              </a:rPr>
              <a:t>Have to test for null explicitly using special keyword IS NULL: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clientNo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viewDate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Viewing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‘PG4’ AND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comment IS NULL;</a:t>
            </a:r>
          </a:p>
        </p:txBody>
      </p:sp>
    </p:spTree>
    <p:extLst>
      <p:ext uri="{BB962C8B-B14F-4D97-AF65-F5344CB8AC3E}">
        <p14:creationId xmlns:p14="http://schemas.microsoft.com/office/powerpoint/2010/main" val="199245300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4924" y="957261"/>
            <a:ext cx="7772400" cy="554038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NULL Search Condition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8951" y="2990850"/>
            <a:ext cx="8885237" cy="2941638"/>
          </a:xfrm>
        </p:spPr>
        <p:txBody>
          <a:bodyPr>
            <a:normAutofit/>
          </a:bodyPr>
          <a:lstStyle/>
          <a:p>
            <a:pPr algn="just" eaLnBrk="1" hangingPunct="1"/>
            <a:endParaRPr lang="en-US" altLang="en-US" sz="2400" b="1" dirty="0"/>
          </a:p>
          <a:p>
            <a:pPr algn="just" eaLnBrk="1" hangingPunct="1"/>
            <a:endParaRPr lang="en-US" altLang="en-US" sz="2400" b="1" dirty="0"/>
          </a:p>
          <a:p>
            <a:pPr algn="just" eaLnBrk="1" hangingPunct="1"/>
            <a:endParaRPr lang="en-US" altLang="en-US" sz="2400" b="1" dirty="0"/>
          </a:p>
          <a:p>
            <a:pPr algn="just" eaLnBrk="1" hangingPunct="1"/>
            <a:endParaRPr lang="en-US" altLang="en-US" sz="2400" b="1" dirty="0"/>
          </a:p>
          <a:p>
            <a:pPr algn="just" eaLnBrk="1" hangingPunct="1"/>
            <a:endParaRPr lang="en-US" altLang="en-US" sz="2400" b="1" dirty="0"/>
          </a:p>
          <a:p>
            <a:pPr algn="just" eaLnBrk="1" hangingPunct="1"/>
            <a:r>
              <a:rPr lang="en-US" altLang="en-US" dirty="0">
                <a:latin typeface="+mj-lt"/>
              </a:rPr>
              <a:t>Negated version (IS NOT NULL) can test for non-null values.</a:t>
            </a:r>
          </a:p>
        </p:txBody>
      </p:sp>
      <p:pic>
        <p:nvPicPr>
          <p:cNvPr id="216070" name="Picture 6" descr="C05NT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7826" y="2284412"/>
            <a:ext cx="3787775" cy="1938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63847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613" y="4587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Objectives of SQL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1620838" y="1397002"/>
            <a:ext cx="8153400" cy="4752975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Ideally, database language should allow user to:</a:t>
            </a:r>
          </a:p>
          <a:p>
            <a:pPr lvl="1" algn="just" eaLnBrk="1" hangingPunct="1"/>
            <a:r>
              <a:rPr lang="en-US" altLang="en-US" dirty="0">
                <a:latin typeface="+mj-lt"/>
              </a:rPr>
              <a:t>create the database and relation structures; </a:t>
            </a:r>
          </a:p>
          <a:p>
            <a:pPr lvl="1" algn="just" eaLnBrk="1" hangingPunct="1"/>
            <a:r>
              <a:rPr lang="en-US" altLang="en-US" dirty="0">
                <a:latin typeface="+mj-lt"/>
              </a:rPr>
              <a:t>perform insertion, modification, deletion of data from relations; </a:t>
            </a:r>
          </a:p>
          <a:p>
            <a:pPr lvl="1" algn="just" eaLnBrk="1" hangingPunct="1"/>
            <a:r>
              <a:rPr lang="en-US" altLang="en-US" dirty="0">
                <a:latin typeface="+mj-lt"/>
              </a:rPr>
              <a:t>perform simple and complex queries.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Must perform these tasks with minimal user effort and command structure/syntax must be easy to learn.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It must be portable.</a:t>
            </a:r>
          </a:p>
        </p:txBody>
      </p:sp>
    </p:spTree>
    <p:extLst>
      <p:ext uri="{BB962C8B-B14F-4D97-AF65-F5344CB8AC3E}">
        <p14:creationId xmlns:p14="http://schemas.microsoft.com/office/powerpoint/2010/main" val="150861265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5588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Single Column Ordering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1519238" y="1697039"/>
            <a:ext cx="8153400" cy="281940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salaries for all staff, arranged in descending order of salary.</a:t>
            </a:r>
          </a:p>
          <a:p>
            <a:pPr algn="just" eaLnBrk="1" hangingPunct="1">
              <a:lnSpc>
                <a:spcPct val="7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ORDER BY salary DESC;</a:t>
            </a:r>
          </a:p>
        </p:txBody>
      </p:sp>
    </p:spTree>
    <p:extLst>
      <p:ext uri="{BB962C8B-B14F-4D97-AF65-F5344CB8AC3E}">
        <p14:creationId xmlns:p14="http://schemas.microsoft.com/office/powerpoint/2010/main" val="280437204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19212" y="5159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Multiple Column Ordering</a:t>
            </a:r>
          </a:p>
        </p:txBody>
      </p:sp>
      <p:sp>
        <p:nvSpPr>
          <p:cNvPr id="220163" name="Rectangle 1027"/>
          <p:cNvSpPr>
            <a:spLocks noGrp="1" noChangeArrowheads="1"/>
          </p:cNvSpPr>
          <p:nvPr>
            <p:ph idx="1"/>
          </p:nvPr>
        </p:nvSpPr>
        <p:spPr>
          <a:xfrm>
            <a:off x="1719262" y="1582739"/>
            <a:ext cx="8229600" cy="2917825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Produce abbreviated list of properties in order of property type.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type, rooms, rent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ORDER BY type;</a:t>
            </a:r>
          </a:p>
        </p:txBody>
      </p:sp>
    </p:spTree>
    <p:extLst>
      <p:ext uri="{BB962C8B-B14F-4D97-AF65-F5344CB8AC3E}">
        <p14:creationId xmlns:p14="http://schemas.microsoft.com/office/powerpoint/2010/main" val="335041127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74814" y="368301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Multiple Column Ordering</a:t>
            </a:r>
          </a:p>
        </p:txBody>
      </p:sp>
      <p:sp>
        <p:nvSpPr>
          <p:cNvPr id="396291" name="Rectangle 1027"/>
          <p:cNvSpPr>
            <a:spLocks noGrp="1" noChangeArrowheads="1"/>
          </p:cNvSpPr>
          <p:nvPr>
            <p:ph idx="1"/>
          </p:nvPr>
        </p:nvSpPr>
        <p:spPr>
          <a:xfrm>
            <a:off x="2046288" y="1341438"/>
            <a:ext cx="8153400" cy="4640262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en-US" b="1" dirty="0">
                <a:latin typeface="+mj-lt"/>
              </a:rPr>
              <a:t>To arrange in order of rent, specify minor order:</a:t>
            </a:r>
          </a:p>
          <a:p>
            <a:pPr eaLnBrk="1" hangingPunct="1">
              <a:lnSpc>
                <a:spcPct val="40000"/>
              </a:lnSpc>
              <a:buFont typeface="Monotype Sorts"/>
              <a:buNone/>
            </a:pPr>
            <a:endParaRPr lang="en-US" altLang="en-US" b="1" dirty="0">
              <a:latin typeface="+mj-lt"/>
            </a:endParaRPr>
          </a:p>
          <a:p>
            <a:pPr eaLnBrk="1" hangingPunct="1">
              <a:buFont typeface="Monotype Sorts"/>
              <a:buNone/>
            </a:pP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type, rooms, rent</a:t>
            </a:r>
          </a:p>
          <a:p>
            <a:pPr lvl="1" eaLnBrk="1" hangingPunct="1">
              <a:buFontTx/>
              <a:buNone/>
            </a:pPr>
            <a:r>
              <a:rPr lang="en-US" alt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en-US" alt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ORDER BY type, rent DESC;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557219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6313" y="284165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Aggregates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>
          <a:xfrm>
            <a:off x="1680369" y="1112838"/>
            <a:ext cx="8382000" cy="5040313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ISO standard defines five aggregate functions:</a:t>
            </a:r>
          </a:p>
          <a:p>
            <a:pPr algn="just" eaLnBrk="1" hangingPunct="1">
              <a:lnSpc>
                <a:spcPct val="6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COUNT returns number of values in specified column.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SUM	returns sum of values in specified column.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AVG	returns average of values in specified column.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MIN	returns smallest value in specified column.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MAX	returns largest value in specified column.</a:t>
            </a:r>
          </a:p>
        </p:txBody>
      </p:sp>
    </p:spTree>
    <p:extLst>
      <p:ext uri="{BB962C8B-B14F-4D97-AF65-F5344CB8AC3E}">
        <p14:creationId xmlns:p14="http://schemas.microsoft.com/office/powerpoint/2010/main" val="230727633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5159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Aggregates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1181100" y="1525587"/>
            <a:ext cx="9348788" cy="4114800"/>
          </a:xfrm>
        </p:spPr>
        <p:txBody>
          <a:bodyPr/>
          <a:lstStyle/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Each operates on a single column of a table and returns a single value.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COUNT, MIN, and MAX apply to numeric and non-numeric fields, but SUM and AVG may be used on numeric fields only.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Apart from COUNT(*), each function eliminates nulls first and operates only on remaining non-null values. </a:t>
            </a:r>
          </a:p>
        </p:txBody>
      </p:sp>
    </p:spTree>
    <p:extLst>
      <p:ext uri="{BB962C8B-B14F-4D97-AF65-F5344CB8AC3E}">
        <p14:creationId xmlns:p14="http://schemas.microsoft.com/office/powerpoint/2010/main" val="294862638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0663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Aggregates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11300"/>
            <a:ext cx="81661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COUNT(*) counts all rows of a table, regardless of whether nulls or duplicate values occur.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Can use DISTINCT before column name to eliminate duplicates.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DISTINCT has no effect with MIN/MAX, but may have with SUM/AVG.</a:t>
            </a:r>
          </a:p>
        </p:txBody>
      </p:sp>
    </p:spTree>
    <p:extLst>
      <p:ext uri="{BB962C8B-B14F-4D97-AF65-F5344CB8AC3E}">
        <p14:creationId xmlns:p14="http://schemas.microsoft.com/office/powerpoint/2010/main" val="241138600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75" y="41592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Aggregates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1195389" y="1339851"/>
            <a:ext cx="10291762" cy="48958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Aggregate functions can be used only in SELECT list and in HAVING clause. </a:t>
            </a:r>
          </a:p>
          <a:p>
            <a:pPr algn="just" eaLnBrk="1" hangingPunct="1">
              <a:lnSpc>
                <a:spcPct val="5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If SELECT list includes an aggregate function and there is no GROUP BY clause, SELECT list cannot reference a column out with an aggregate function. For example, the following is illegal: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COUNT(salary)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Staff;</a:t>
            </a:r>
          </a:p>
        </p:txBody>
      </p:sp>
    </p:spTree>
    <p:extLst>
      <p:ext uri="{BB962C8B-B14F-4D97-AF65-F5344CB8AC3E}">
        <p14:creationId xmlns:p14="http://schemas.microsoft.com/office/powerpoint/2010/main" val="187507292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2" y="336550"/>
            <a:ext cx="7772400" cy="554038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COUNT(*)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77999" y="1368424"/>
            <a:ext cx="7966075" cy="2879725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How many properties cost more than £350 per month to rent?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COUNT(*) AS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rent &gt; 350;</a:t>
            </a:r>
          </a:p>
        </p:txBody>
      </p:sp>
      <p:pic>
        <p:nvPicPr>
          <p:cNvPr id="223243" name="Picture 11" descr="C05NT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47455" y="4383085"/>
            <a:ext cx="1855788" cy="17145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49700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07974"/>
            <a:ext cx="7772400" cy="554038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COUNT(DISTINCT)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92313" y="1196975"/>
            <a:ext cx="8280400" cy="2979738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  <a:defRPr/>
            </a:pPr>
            <a:r>
              <a:rPr lang="en-US" dirty="0">
                <a:latin typeface="+mj-lt"/>
              </a:rPr>
              <a:t>	How many different properties viewed in May ‘13?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  <a:defRPr/>
            </a:pPr>
            <a:endParaRPr lang="en-US" dirty="0">
              <a:latin typeface="+mj-lt"/>
            </a:endParaRPr>
          </a:p>
          <a:p>
            <a:pPr marL="533400" indent="-76200" algn="just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SELECT COUNT(DISTINCT propertyNo) AS myCount</a:t>
            </a:r>
          </a:p>
          <a:p>
            <a:pPr marL="533400" lvl="1" indent="-76200" algn="just"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Viewing</a:t>
            </a:r>
          </a:p>
          <a:p>
            <a:pPr marL="533400" lvl="1" indent="-76200" algn="just"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viewDate BETWEEN ‘1-May-13’</a:t>
            </a:r>
          </a:p>
          <a:p>
            <a:pPr marL="533400" lvl="1" indent="-76200" algn="just"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       	AND ‘31-May-13’;</a:t>
            </a:r>
          </a:p>
        </p:txBody>
      </p:sp>
      <p:pic>
        <p:nvPicPr>
          <p:cNvPr id="224268" name="Picture 12" descr="C05NT1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0625" y="4511676"/>
            <a:ext cx="1879600" cy="18399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45917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377824"/>
            <a:ext cx="7772400" cy="554038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COUNT and SUM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63725" y="1287464"/>
            <a:ext cx="7785100" cy="3046412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    Find number of Managers and sum of their salaries.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COUNT(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533400" lvl="1" indent="-7620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SUM(salary)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mySum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3400" lvl="1" indent="-7620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marL="533400" lvl="1" indent="-7620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position = ‘Manager’;</a:t>
            </a:r>
          </a:p>
        </p:txBody>
      </p:sp>
      <p:pic>
        <p:nvPicPr>
          <p:cNvPr id="225292" name="Picture 12" descr="C05NT1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28281" y="4689478"/>
            <a:ext cx="3455988" cy="1863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24734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0" y="615952"/>
            <a:ext cx="8382000" cy="554037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n-US" sz="4000" dirty="0">
                <a:solidFill>
                  <a:srgbClr val="CD0000"/>
                </a:solidFill>
              </a:rPr>
              <a:t>Non-procedural </a:t>
            </a:r>
            <a:r>
              <a:rPr sz="4000" dirty="0">
                <a:solidFill>
                  <a:srgbClr val="CD0000"/>
                </a:solidFill>
              </a:rPr>
              <a:t>SQL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1606550" y="1882776"/>
            <a:ext cx="8153400" cy="4114800"/>
          </a:xfrm>
        </p:spPr>
        <p:txBody>
          <a:bodyPr>
            <a:normAutofit/>
          </a:bodyPr>
          <a:lstStyle/>
          <a:p>
            <a:pPr marL="457200" lvl="1" indent="0" algn="just" eaLnBrk="1" hangingPunct="1">
              <a:buNone/>
            </a:pPr>
            <a:r>
              <a:rPr lang="en-US" altLang="en-US" sz="2800" dirty="0">
                <a:latin typeface="+mj-lt"/>
              </a:rPr>
              <a:t>It is non-procedural - you specify </a:t>
            </a:r>
            <a:r>
              <a:rPr lang="en-US" altLang="en-US" sz="2800" i="1" dirty="0">
                <a:solidFill>
                  <a:srgbClr val="CD0000"/>
                </a:solidFill>
                <a:latin typeface="+mj-lt"/>
              </a:rPr>
              <a:t>what</a:t>
            </a:r>
            <a:r>
              <a:rPr lang="en-US" altLang="en-US" sz="2800" dirty="0">
                <a:latin typeface="+mj-lt"/>
              </a:rPr>
              <a:t> information you require, rather than </a:t>
            </a:r>
            <a:r>
              <a:rPr lang="en-US" altLang="en-US" sz="2800" i="1" dirty="0">
                <a:solidFill>
                  <a:srgbClr val="CD0000"/>
                </a:solidFill>
                <a:latin typeface="+mj-lt"/>
              </a:rPr>
              <a:t>how</a:t>
            </a:r>
            <a:r>
              <a:rPr lang="en-US" altLang="en-US" sz="2800" dirty="0">
                <a:latin typeface="+mj-lt"/>
              </a:rPr>
              <a:t> to get it;</a:t>
            </a:r>
          </a:p>
          <a:p>
            <a:pPr marL="457200" lvl="1" indent="0" algn="just" eaLnBrk="1" hangingPunct="1">
              <a:buNone/>
            </a:pPr>
            <a:endParaRPr lang="en-US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77059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473870"/>
            <a:ext cx="7772400" cy="554038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MIN, MAX, AVG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54200" y="1362870"/>
            <a:ext cx="7353300" cy="3046413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Find minimum, maximum, and average staff salary.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	SELECT MIN(salary) AS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myMin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 MAX(salary)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myMax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 AVG(salary)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myAvg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Staff;</a:t>
            </a:r>
          </a:p>
        </p:txBody>
      </p:sp>
      <p:pic>
        <p:nvPicPr>
          <p:cNvPr id="226317" name="Picture 13" descr="C05NT1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00476" y="4744245"/>
            <a:ext cx="4105275" cy="16557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02921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9212" y="5445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Grouping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439863"/>
            <a:ext cx="8089900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Use GROUP BY clause to get sub-totals.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SELECT and GROUP BY closely integrated: each item in SELECT list must be </a:t>
            </a:r>
            <a:r>
              <a:rPr lang="en-US" altLang="en-US" i="1" dirty="0">
                <a:latin typeface="+mj-lt"/>
              </a:rPr>
              <a:t>single-valued per group</a:t>
            </a:r>
            <a:r>
              <a:rPr lang="en-US" altLang="en-US" dirty="0">
                <a:latin typeface="+mj-lt"/>
              </a:rPr>
              <a:t>, and SELECT clause may only contain: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column names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aggregate functions 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constants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expression involving combinations of the above.</a:t>
            </a:r>
          </a:p>
        </p:txBody>
      </p:sp>
    </p:spTree>
    <p:extLst>
      <p:ext uri="{BB962C8B-B14F-4D97-AF65-F5344CB8AC3E}">
        <p14:creationId xmlns:p14="http://schemas.microsoft.com/office/powerpoint/2010/main" val="331772186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4445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Grouping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1419225" y="1411287"/>
            <a:ext cx="8142288" cy="4114800"/>
          </a:xfrm>
        </p:spPr>
        <p:txBody>
          <a:bodyPr/>
          <a:lstStyle/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All column names in SELECT list must appear in GROUP BY clause unless name is used only in an aggregate function.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If WHERE is used with GROUP BY, WHERE is applied first, then groups are formed from remaining rows satisfying predicate.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ISO considers two nulls to be equal for purposes of GROUP BY.</a:t>
            </a:r>
          </a:p>
        </p:txBody>
      </p:sp>
    </p:spTree>
    <p:extLst>
      <p:ext uri="{BB962C8B-B14F-4D97-AF65-F5344CB8AC3E}">
        <p14:creationId xmlns:p14="http://schemas.microsoft.com/office/powerpoint/2010/main" val="390648971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4913" y="4016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GROUP BY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1792289" y="1325564"/>
            <a:ext cx="7994650" cy="411480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Find number of staff in each branch and their total salaries.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COUNT(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 SUM(salary)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mySum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8580800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188" y="50165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Restricted Groupings – HAVING clause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1662112" y="1525588"/>
            <a:ext cx="8153400" cy="4824412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HAVING clause is designed for use with GROUP BY to restrict groups that appear in final result table.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Similar to WHERE, but WHERE filters individual rows whereas HAVING filters groups.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Column names in HAVING clause must also appear in the GROUP BY list or be contained within an aggregate function.</a:t>
            </a:r>
          </a:p>
        </p:txBody>
      </p:sp>
    </p:spTree>
    <p:extLst>
      <p:ext uri="{BB962C8B-B14F-4D97-AF65-F5344CB8AC3E}">
        <p14:creationId xmlns:p14="http://schemas.microsoft.com/office/powerpoint/2010/main" val="3921168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2" y="37306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HAVING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>
          <a:xfrm>
            <a:off x="1105694" y="1311275"/>
            <a:ext cx="9866312" cy="5040312"/>
          </a:xfrm>
        </p:spPr>
        <p:txBody>
          <a:bodyPr>
            <a:normAutofit/>
          </a:bodyPr>
          <a:lstStyle/>
          <a:p>
            <a:pPr algn="just" eaLnBrk="1" hangingPunct="1">
              <a:spcAft>
                <a:spcPct val="20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	For each branch with more than 1 member of staff, find number of staff in each branch and sum of their salaries.</a:t>
            </a:r>
          </a:p>
          <a:p>
            <a:pPr algn="just" eaLnBrk="1" hangingPunct="1">
              <a:lnSpc>
                <a:spcPct val="0"/>
              </a:lnSpc>
              <a:spcAft>
                <a:spcPct val="20000"/>
              </a:spcAft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COUNT(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		    SUM(salary)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mySum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HAVING COUNT(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 &gt; 1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0303055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2227" y="5730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err="1">
                <a:solidFill>
                  <a:srgbClr val="CD0000"/>
                </a:solidFill>
              </a:rPr>
              <a:t>Subqueries</a:t>
            </a:r>
            <a:endParaRPr sz="4000" dirty="0">
              <a:solidFill>
                <a:srgbClr val="CD0000"/>
              </a:solidFill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1898651" y="1568449"/>
            <a:ext cx="8013700" cy="4114800"/>
          </a:xfrm>
        </p:spPr>
        <p:txBody>
          <a:bodyPr/>
          <a:lstStyle/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Some SQL statements can have a SELECT embedded within them.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A </a:t>
            </a:r>
            <a:r>
              <a:rPr lang="en-US" altLang="en-US" dirty="0" err="1">
                <a:latin typeface="+mj-lt"/>
              </a:rPr>
              <a:t>subselect</a:t>
            </a:r>
            <a:r>
              <a:rPr lang="en-US" altLang="en-US" dirty="0">
                <a:latin typeface="+mj-lt"/>
              </a:rPr>
              <a:t> can be used in WHERE and HAVING clauses of an outer SELECT, where it is called a </a:t>
            </a:r>
            <a:r>
              <a:rPr lang="en-US" altLang="en-US" i="1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or </a:t>
            </a:r>
            <a:r>
              <a:rPr lang="en-US" altLang="en-US" i="1" dirty="0">
                <a:latin typeface="+mj-lt"/>
              </a:rPr>
              <a:t>nested query</a:t>
            </a:r>
            <a:r>
              <a:rPr lang="en-US" altLang="en-US" dirty="0">
                <a:latin typeface="+mj-lt"/>
              </a:rPr>
              <a:t>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 err="1">
                <a:latin typeface="+mj-lt"/>
              </a:rPr>
              <a:t>Subselects</a:t>
            </a:r>
            <a:r>
              <a:rPr lang="en-US" altLang="en-US" dirty="0">
                <a:latin typeface="+mj-lt"/>
              </a:rPr>
              <a:t> may also appear in INSERT, UPDATE, and DELETE statements.</a:t>
            </a:r>
          </a:p>
        </p:txBody>
      </p:sp>
    </p:spTree>
    <p:extLst>
      <p:ext uri="{BB962C8B-B14F-4D97-AF65-F5344CB8AC3E}">
        <p14:creationId xmlns:p14="http://schemas.microsoft.com/office/powerpoint/2010/main" val="220637104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1" y="5445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with Equality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2171700" y="1682751"/>
            <a:ext cx="8153400" cy="3649663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+mj-lt"/>
              </a:rPr>
              <a:t>List staff who work in branch at ‘163 Main St’.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sz="2400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	(SELECT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	 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	 WHERE street = ‘163 Main St’);</a:t>
            </a:r>
          </a:p>
        </p:txBody>
      </p:sp>
    </p:spTree>
    <p:extLst>
      <p:ext uri="{BB962C8B-B14F-4D97-AF65-F5344CB8AC3E}">
        <p14:creationId xmlns:p14="http://schemas.microsoft.com/office/powerpoint/2010/main" val="71267590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47737" y="3159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with Equality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1491456" y="1196976"/>
            <a:ext cx="9209088" cy="4889499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Inner SELECT finds branch number for branch at ‘163 Main St’ (‘B003’).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Outer SELECT then retrieves details of all staff who work at this branch.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Outer SELECT then becomes:</a:t>
            </a:r>
          </a:p>
          <a:p>
            <a:pPr lvl="1" algn="just" eaLnBrk="1" hangingPunct="1">
              <a:lnSpc>
                <a:spcPct val="40000"/>
              </a:lnSpc>
              <a:buFontTx/>
              <a:buNone/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position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‘B003’;</a:t>
            </a:r>
          </a:p>
        </p:txBody>
      </p:sp>
    </p:spTree>
    <p:extLst>
      <p:ext uri="{BB962C8B-B14F-4D97-AF65-F5344CB8AC3E}">
        <p14:creationId xmlns:p14="http://schemas.microsoft.com/office/powerpoint/2010/main" val="4370097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4" y="585788"/>
            <a:ext cx="8382000" cy="384176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with Aggregate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>
          <a:xfrm>
            <a:off x="1677989" y="1525588"/>
            <a:ext cx="9366249" cy="4203700"/>
          </a:xfrm>
        </p:spPr>
        <p:txBody>
          <a:bodyPr>
            <a:no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all staff whose salary is greater than the average salary, and show by how much.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position,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salary – (SELECT AVG(salary) FROM Staff)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SalDiff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salary &gt;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AVG(salary)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FROM Staff);</a:t>
            </a:r>
          </a:p>
        </p:txBody>
      </p:sp>
    </p:spTree>
    <p:extLst>
      <p:ext uri="{BB962C8B-B14F-4D97-AF65-F5344CB8AC3E}">
        <p14:creationId xmlns:p14="http://schemas.microsoft.com/office/powerpoint/2010/main" val="281402924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7775" y="38735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Objectives of SQL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2006600" y="1368425"/>
            <a:ext cx="81534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Consists of standard English words: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sz="2600" dirty="0">
                <a:latin typeface="+mj-lt"/>
              </a:rPr>
              <a:t>1) CREATE TABLE Staff(</a:t>
            </a:r>
            <a:r>
              <a:rPr lang="en-US" altLang="en-US" sz="2600" dirty="0" err="1">
                <a:latin typeface="+mj-lt"/>
              </a:rPr>
              <a:t>staffNo</a:t>
            </a:r>
            <a:r>
              <a:rPr lang="en-US" altLang="en-US" sz="2600" dirty="0">
                <a:latin typeface="+mj-lt"/>
              </a:rPr>
              <a:t> VARCHAR(5), </a:t>
            </a:r>
          </a:p>
          <a:p>
            <a:pPr lvl="1" algn="just" eaLnBrk="1" hangingPunct="1">
              <a:buFontTx/>
              <a:buNone/>
            </a:pPr>
            <a:r>
              <a:rPr lang="en-US" altLang="en-US" sz="2600" dirty="0">
                <a:latin typeface="+mj-lt"/>
              </a:rPr>
              <a:t>			</a:t>
            </a:r>
            <a:r>
              <a:rPr lang="en-US" altLang="en-US" sz="2600" dirty="0" err="1">
                <a:latin typeface="+mj-lt"/>
              </a:rPr>
              <a:t>lName</a:t>
            </a:r>
            <a:r>
              <a:rPr lang="en-US" altLang="en-US" sz="2600" dirty="0">
                <a:latin typeface="+mj-lt"/>
              </a:rPr>
              <a:t> VARCHAR(15), </a:t>
            </a:r>
          </a:p>
          <a:p>
            <a:pPr lvl="1" algn="just" eaLnBrk="1" hangingPunct="1">
              <a:buFontTx/>
              <a:buNone/>
            </a:pPr>
            <a:r>
              <a:rPr lang="en-US" altLang="en-US" sz="2600" dirty="0">
                <a:latin typeface="+mj-lt"/>
              </a:rPr>
              <a:t>			salary DECIMAL(7,2));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600" dirty="0">
                <a:latin typeface="+mj-lt"/>
              </a:rPr>
              <a:t>2) INSERT INTO Staff VALUES (‘SG16’, ‘Brown’, 8300);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600" dirty="0">
                <a:latin typeface="+mj-lt"/>
              </a:rPr>
              <a:t>3) SELECT </a:t>
            </a:r>
            <a:r>
              <a:rPr lang="en-US" altLang="en-US" sz="2600" dirty="0" err="1">
                <a:latin typeface="+mj-lt"/>
              </a:rPr>
              <a:t>staffNo</a:t>
            </a:r>
            <a:r>
              <a:rPr lang="en-US" altLang="en-US" sz="2600" dirty="0">
                <a:latin typeface="+mj-lt"/>
              </a:rPr>
              <a:t>, </a:t>
            </a:r>
            <a:r>
              <a:rPr lang="en-US" altLang="en-US" sz="2600" dirty="0" err="1">
                <a:latin typeface="+mj-lt"/>
              </a:rPr>
              <a:t>lName</a:t>
            </a:r>
            <a:r>
              <a:rPr lang="en-US" altLang="en-US" sz="2600" dirty="0">
                <a:latin typeface="+mj-lt"/>
              </a:rPr>
              <a:t>, salary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600" dirty="0">
                <a:latin typeface="+mj-lt"/>
              </a:rPr>
              <a:t>    FROM Staff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600" dirty="0">
                <a:latin typeface="+mj-lt"/>
              </a:rPr>
              <a:t>    WHERE salary &gt; 10000;</a:t>
            </a:r>
          </a:p>
        </p:txBody>
      </p:sp>
    </p:spTree>
    <p:extLst>
      <p:ext uri="{BB962C8B-B14F-4D97-AF65-F5344CB8AC3E}">
        <p14:creationId xmlns:p14="http://schemas.microsoft.com/office/powerpoint/2010/main" val="241507290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87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with Aggregate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1502568" y="1482726"/>
            <a:ext cx="9215438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Cannot write ‘WHERE salary &gt; AVG(salary)’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Instead, use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to find average salary (17000), and then use outer SELECT to find those staff with salary greater than this: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SELECT </a:t>
            </a:r>
            <a:r>
              <a:rPr lang="en-US" altLang="en-US" sz="2800" dirty="0" err="1">
                <a:latin typeface="+mj-lt"/>
              </a:rPr>
              <a:t>staffNo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fName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lName</a:t>
            </a:r>
            <a:r>
              <a:rPr lang="en-US" altLang="en-US" sz="2800" dirty="0">
                <a:latin typeface="+mj-lt"/>
              </a:rPr>
              <a:t>, position,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     salary – 17000 As </a:t>
            </a:r>
            <a:r>
              <a:rPr lang="en-US" altLang="en-US" sz="2800" dirty="0" err="1">
                <a:latin typeface="+mj-lt"/>
              </a:rPr>
              <a:t>salDiff</a:t>
            </a: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WHERE salary &gt; 17000;</a:t>
            </a:r>
          </a:p>
        </p:txBody>
      </p:sp>
    </p:spTree>
    <p:extLst>
      <p:ext uri="{BB962C8B-B14F-4D97-AF65-F5344CB8AC3E}">
        <p14:creationId xmlns:p14="http://schemas.microsoft.com/office/powerpoint/2010/main" val="119650296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0165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Rules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1292226" y="1454150"/>
            <a:ext cx="9266237" cy="4824412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ORDER BY clause may not be used in a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(although it may be used in outermost SELECT).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SELECT list must consist of a single column name or expression, except for </a:t>
            </a:r>
            <a:r>
              <a:rPr lang="en-US" altLang="en-US" dirty="0" err="1">
                <a:latin typeface="+mj-lt"/>
              </a:rPr>
              <a:t>subqueries</a:t>
            </a:r>
            <a:r>
              <a:rPr lang="en-US" altLang="en-US" dirty="0">
                <a:latin typeface="+mj-lt"/>
              </a:rPr>
              <a:t> that use EXISTS.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By default, column names refer to table name in FROM clause of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. Can refer to a table in FROM using an </a:t>
            </a:r>
            <a:r>
              <a:rPr lang="en-US" altLang="en-US" i="1" dirty="0">
                <a:latin typeface="+mj-lt"/>
              </a:rPr>
              <a:t>alias</a:t>
            </a:r>
            <a:r>
              <a:rPr lang="en-US" alt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66107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0607" y="5873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Rules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1235076" y="1697038"/>
            <a:ext cx="7993063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When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is an operand in a comparison,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must appear on right-hand side.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A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may not be used as an operand in an expression.</a:t>
            </a:r>
          </a:p>
        </p:txBody>
      </p:sp>
    </p:spTree>
    <p:extLst>
      <p:ext uri="{BB962C8B-B14F-4D97-AF65-F5344CB8AC3E}">
        <p14:creationId xmlns:p14="http://schemas.microsoft.com/office/powerpoint/2010/main" val="212392410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501651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Nested </a:t>
            </a: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: use of IN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>
          <a:xfrm>
            <a:off x="1171575" y="1454150"/>
            <a:ext cx="9848850" cy="45720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   List properties handled by staff at ‘163 Main St’.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street, city, postcode, type, rooms, rent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IN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FROM Staff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FROM Branch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WHERE street = ‘163 Main St’));</a:t>
            </a: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331221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38735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ANY and ALL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1397000" y="1368425"/>
            <a:ext cx="8890000" cy="5040312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ANY and ALL may be used with </a:t>
            </a:r>
            <a:r>
              <a:rPr lang="en-US" altLang="en-US" dirty="0" err="1">
                <a:latin typeface="+mj-lt"/>
              </a:rPr>
              <a:t>subqueries</a:t>
            </a:r>
            <a:r>
              <a:rPr lang="en-US" altLang="en-US" dirty="0">
                <a:latin typeface="+mj-lt"/>
              </a:rPr>
              <a:t> that produce a single column of numbers.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ALL, condition will only be true if it is satisfied by </a:t>
            </a:r>
            <a:r>
              <a:rPr lang="en-US" altLang="en-US" i="1" dirty="0">
                <a:latin typeface="+mj-lt"/>
              </a:rPr>
              <a:t>all</a:t>
            </a:r>
            <a:r>
              <a:rPr lang="en-US" altLang="en-US" dirty="0">
                <a:latin typeface="+mj-lt"/>
              </a:rPr>
              <a:t> values produced by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ANY, condition will be true if it is satisfied by </a:t>
            </a:r>
            <a:r>
              <a:rPr lang="en-US" altLang="en-US" i="1" dirty="0">
                <a:latin typeface="+mj-lt"/>
              </a:rPr>
              <a:t>any</a:t>
            </a:r>
            <a:r>
              <a:rPr lang="en-US" altLang="en-US" dirty="0">
                <a:latin typeface="+mj-lt"/>
              </a:rPr>
              <a:t> values produced by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is empty, ALL returns true, ANY returns false.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SOME may be used in place of ANY.</a:t>
            </a:r>
          </a:p>
        </p:txBody>
      </p:sp>
    </p:spTree>
    <p:extLst>
      <p:ext uri="{BB962C8B-B14F-4D97-AF65-F5344CB8AC3E}">
        <p14:creationId xmlns:p14="http://schemas.microsoft.com/office/powerpoint/2010/main" val="223431252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47775" y="515940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ANY/SOME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1628775" y="1654174"/>
            <a:ext cx="8801100" cy="4246563"/>
          </a:xfrm>
        </p:spPr>
        <p:txBody>
          <a:bodyPr>
            <a:no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Find staff whose salary is larger than salary of at least one member of staff at branch B003.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salary &gt; SOME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(SELECT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 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‘B003’);</a:t>
            </a:r>
          </a:p>
        </p:txBody>
      </p:sp>
    </p:spTree>
    <p:extLst>
      <p:ext uri="{BB962C8B-B14F-4D97-AF65-F5344CB8AC3E}">
        <p14:creationId xmlns:p14="http://schemas.microsoft.com/office/powerpoint/2010/main" val="55315486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38" y="4302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ALL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1550194" y="1325563"/>
            <a:ext cx="9148762" cy="4846637"/>
          </a:xfrm>
        </p:spPr>
        <p:txBody>
          <a:bodyPr>
            <a:no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Find staff whose salary is larger than salary of every member of staff at branch B003.</a:t>
            </a:r>
          </a:p>
          <a:p>
            <a:pPr algn="just" eaLnBrk="1" hangingPunct="1">
              <a:lnSpc>
                <a:spcPct val="60000"/>
              </a:lnSpc>
              <a:buFont typeface="Monotype Sorts"/>
              <a:buNone/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 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salary &gt; ALL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(SELECT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 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‘B003’);</a:t>
            </a:r>
          </a:p>
        </p:txBody>
      </p:sp>
    </p:spTree>
    <p:extLst>
      <p:ext uri="{BB962C8B-B14F-4D97-AF65-F5344CB8AC3E}">
        <p14:creationId xmlns:p14="http://schemas.microsoft.com/office/powerpoint/2010/main" val="42643248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088" y="1690688"/>
            <a:ext cx="9805988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Functions always have the same basic syntax: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&lt;function name&gt;(function arguments)</a:t>
            </a:r>
          </a:p>
          <a:p>
            <a:r>
              <a:rPr lang="en-US" dirty="0">
                <a:latin typeface="+mj-lt"/>
              </a:rPr>
              <a:t>There are hundreds of built-in functions.</a:t>
            </a:r>
          </a:p>
          <a:p>
            <a:r>
              <a:rPr lang="en-US" dirty="0">
                <a:latin typeface="+mj-lt"/>
              </a:rPr>
              <a:t>We will be concerned with two broad types of functions:</a:t>
            </a:r>
          </a:p>
          <a:p>
            <a:pPr lvl="1"/>
            <a:r>
              <a:rPr lang="en-US" dirty="0">
                <a:latin typeface="+mj-lt"/>
              </a:rPr>
              <a:t>Scalar functions</a:t>
            </a:r>
          </a:p>
          <a:p>
            <a:pPr lvl="1"/>
            <a:r>
              <a:rPr lang="en-US" dirty="0">
                <a:latin typeface="+mj-lt"/>
              </a:rPr>
              <a:t>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18305212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Scalar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Scalar functions operate on a single row at a time.</a:t>
            </a:r>
          </a:p>
          <a:p>
            <a:r>
              <a:rPr lang="en-US" dirty="0">
                <a:latin typeface="+mj-lt"/>
              </a:rPr>
              <a:t>Here is a list of scalar functions used in this chapter.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350178"/>
              </p:ext>
            </p:extLst>
          </p:nvPr>
        </p:nvGraphicFramePr>
        <p:xfrm>
          <a:off x="2214563" y="3414712"/>
          <a:ext cx="6705600" cy="2102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2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Function Name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GETDATE()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Returns current date and time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8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MONTH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Returns the month as an integer (1 to 12) from a Date value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8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YEAR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Returns the Year as a four-digit integer from a date value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0156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588" y="3508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Aggregate functions operate on multiple rows at a time.</a:t>
            </a:r>
          </a:p>
          <a:p>
            <a:r>
              <a:rPr lang="en-US" dirty="0">
                <a:latin typeface="+mj-lt"/>
              </a:rPr>
              <a:t>Here is a table of common aggregate functions: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0" y="3200400"/>
          <a:ext cx="6705600" cy="3137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3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Aggregate Function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COUNT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Counts the number of values : COUNT(*) counts all the rows. COUNT(columnName) counts all the values in the column but ignores nulls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SUM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Sums or totals numeric values: SUM (InStock)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AVG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the mean average of a set of numeric values: AVG(Price). By default nulls are ignored. 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MAX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the highest value in a set of numeric or datetime values: MAX(price)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MIN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the smallest value in a set of numeric or datetime values: MIN(Price)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93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341313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History of SQL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692275" y="1425576"/>
            <a:ext cx="81534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In 1974, D. Chamberlin (IBM San Jose Laboratory) defined language called ‘Structured English Query Language’ (SEQUEL).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A revised version, SEQUEL/2, was defined in 1976 but name was subsequently changed to SQL for legal reasons.</a:t>
            </a:r>
          </a:p>
        </p:txBody>
      </p:sp>
    </p:spTree>
    <p:extLst>
      <p:ext uri="{BB962C8B-B14F-4D97-AF65-F5344CB8AC3E}">
        <p14:creationId xmlns:p14="http://schemas.microsoft.com/office/powerpoint/2010/main" val="296111931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2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Using Distinct in 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You can use 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DISTINCT</a:t>
            </a:r>
            <a:r>
              <a:rPr lang="en-US" dirty="0">
                <a:latin typeface="+mj-lt"/>
              </a:rPr>
              <a:t> keyword with aggregate functions.</a:t>
            </a:r>
          </a:p>
          <a:p>
            <a:r>
              <a:rPr lang="en-US" dirty="0">
                <a:latin typeface="+mj-lt"/>
              </a:rPr>
              <a:t>Doing so means the function will ignore duplicate values in its calculation.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DISTINCT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StudentKey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[Unduplicated] 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</a:p>
        </p:txBody>
      </p:sp>
    </p:spTree>
    <p:extLst>
      <p:ext uri="{BB962C8B-B14F-4D97-AF65-F5344CB8AC3E}">
        <p14:creationId xmlns:p14="http://schemas.microsoft.com/office/powerpoint/2010/main" val="41865216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4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7" y="188277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When a SELECT clause includes an aggregate function and columns that are not a part of that function, you must use the GROUP BY keywords to group by each of the non-included columns.</a:t>
            </a:r>
          </a:p>
          <a:p>
            <a:r>
              <a:rPr lang="en-US" dirty="0">
                <a:latin typeface="+mj-lt"/>
              </a:rPr>
              <a:t>This is necessary because you are mixing functions that operate on multiple rows with columns that refer to values in individual rows only.</a:t>
            </a:r>
          </a:p>
        </p:txBody>
      </p:sp>
    </p:spTree>
    <p:extLst>
      <p:ext uri="{BB962C8B-B14F-4D97-AF65-F5344CB8AC3E}">
        <p14:creationId xmlns:p14="http://schemas.microsoft.com/office/powerpoint/2010/main" val="25269966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Group By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843" y="1690688"/>
            <a:ext cx="101203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Key,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(SessionTimeKey)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[Total Sessions]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6625112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7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Having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HAVING keyword is used when there is an aggregate function in the criteria of a query.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Key,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(SessionTimeKey)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[Total Sessions]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HAVING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(SessionTimeKey)&lt;4</a:t>
            </a:r>
          </a:p>
        </p:txBody>
      </p:sp>
    </p:spTree>
    <p:extLst>
      <p:ext uri="{BB962C8B-B14F-4D97-AF65-F5344CB8AC3E}">
        <p14:creationId xmlns:p14="http://schemas.microsoft.com/office/powerpoint/2010/main" val="41558903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612" y="50165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EXISTS and NOT EXISTS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>
          <a:xfrm>
            <a:off x="1400176" y="1539876"/>
            <a:ext cx="8815387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EXISTS and NOT EXISTS are for use only with </a:t>
            </a:r>
            <a:r>
              <a:rPr lang="en-US" altLang="en-US" dirty="0" err="1">
                <a:latin typeface="+mj-lt"/>
              </a:rPr>
              <a:t>subqueries</a:t>
            </a:r>
            <a:r>
              <a:rPr lang="en-US" altLang="en-US" dirty="0">
                <a:latin typeface="+mj-lt"/>
              </a:rPr>
              <a:t>. 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Produce a simple true/false result. 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True if and only if there exists at least one row in result table returned by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.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False if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returns an empty result table. 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NOT EXISTS is the opposite of EXISTS. </a:t>
            </a:r>
          </a:p>
        </p:txBody>
      </p:sp>
    </p:spTree>
    <p:extLst>
      <p:ext uri="{BB962C8B-B14F-4D97-AF65-F5344CB8AC3E}">
        <p14:creationId xmlns:p14="http://schemas.microsoft.com/office/powerpoint/2010/main" val="139500897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90650" y="64452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EXISTS and NOT EXISTS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idx="1"/>
          </p:nvPr>
        </p:nvSpPr>
        <p:spPr>
          <a:xfrm>
            <a:off x="1766887" y="1668463"/>
            <a:ext cx="8305800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As (NOT) EXISTS check only for existence or non-existence of rows in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result table,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can contain any number of columns. 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Common for </a:t>
            </a:r>
            <a:r>
              <a:rPr lang="en-US" altLang="en-US" dirty="0" err="1">
                <a:latin typeface="+mj-lt"/>
              </a:rPr>
              <a:t>subqueries</a:t>
            </a:r>
            <a:r>
              <a:rPr lang="en-US" altLang="en-US" dirty="0">
                <a:latin typeface="+mj-lt"/>
              </a:rPr>
              <a:t> following (NOT) EXISTS to be of form: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	(SELECT * ...)</a:t>
            </a:r>
          </a:p>
        </p:txBody>
      </p:sp>
    </p:spTree>
    <p:extLst>
      <p:ext uri="{BB962C8B-B14F-4D97-AF65-F5344CB8AC3E}">
        <p14:creationId xmlns:p14="http://schemas.microsoft.com/office/powerpoint/2010/main" val="429275119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4016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Query using EXISTS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1328739" y="1254123"/>
            <a:ext cx="9329737" cy="4818063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Find all staff who work in a London branch.</a:t>
            </a:r>
          </a:p>
          <a:p>
            <a:pPr algn="just" eaLnBrk="1" hangingPunct="1">
              <a:lnSpc>
                <a:spcPct val="70000"/>
              </a:lnSpc>
              <a:buFontTx/>
              <a:buChar char="•"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FROM Staff 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WHERE EXISTS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*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FROM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 		     city = ‘London’);</a:t>
            </a:r>
          </a:p>
        </p:txBody>
      </p:sp>
    </p:spTree>
    <p:extLst>
      <p:ext uri="{BB962C8B-B14F-4D97-AF65-F5344CB8AC3E}">
        <p14:creationId xmlns:p14="http://schemas.microsoft.com/office/powerpoint/2010/main" val="18258619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8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Query using EXISTS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1514475" y="1325564"/>
            <a:ext cx="8858250" cy="468471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Note, search condition </a:t>
            </a:r>
            <a:r>
              <a:rPr lang="en-US" altLang="en-US" dirty="0" err="1">
                <a:latin typeface="+mj-lt"/>
              </a:rPr>
              <a:t>s.branchNo</a:t>
            </a:r>
            <a:r>
              <a:rPr lang="en-US" altLang="en-US" dirty="0">
                <a:latin typeface="+mj-lt"/>
              </a:rPr>
              <a:t> = </a:t>
            </a:r>
            <a:r>
              <a:rPr lang="en-US" altLang="en-US" dirty="0" err="1">
                <a:latin typeface="+mj-lt"/>
              </a:rPr>
              <a:t>b.branchNo</a:t>
            </a:r>
            <a:r>
              <a:rPr lang="en-US" altLang="en-US" dirty="0">
                <a:latin typeface="+mj-lt"/>
              </a:rPr>
              <a:t> is necessary to consider correct branch record for each member of staff.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omitted, would get all staff records listed out because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: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SELECT * FROM Branch WHERE city=‘London’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would always be true and query would be: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SELECT </a:t>
            </a:r>
            <a:r>
              <a:rPr lang="en-US" altLang="en-US" sz="2800" dirty="0" err="1">
                <a:latin typeface="+mj-lt"/>
              </a:rPr>
              <a:t>staffNo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fName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lName</a:t>
            </a:r>
            <a:r>
              <a:rPr lang="en-US" altLang="en-US" sz="2800" dirty="0">
                <a:latin typeface="+mj-lt"/>
              </a:rPr>
              <a:t>, position 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WHERE true;</a:t>
            </a:r>
          </a:p>
        </p:txBody>
      </p:sp>
    </p:spTree>
    <p:extLst>
      <p:ext uri="{BB962C8B-B14F-4D97-AF65-F5344CB8AC3E}">
        <p14:creationId xmlns:p14="http://schemas.microsoft.com/office/powerpoint/2010/main" val="390498137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3" y="6302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Query using EXISTS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25588"/>
            <a:ext cx="7999413" cy="4114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Could also write this query using join construct:</a:t>
            </a:r>
          </a:p>
          <a:p>
            <a:pPr marL="0" indent="0" algn="just" eaLnBrk="1" hangingPunct="1"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lnSpc>
                <a:spcPct val="2000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 s,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city = ‘London’;</a:t>
            </a:r>
          </a:p>
        </p:txBody>
      </p:sp>
    </p:spTree>
    <p:extLst>
      <p:ext uri="{BB962C8B-B14F-4D97-AF65-F5344CB8AC3E}">
        <p14:creationId xmlns:p14="http://schemas.microsoft.com/office/powerpoint/2010/main" val="371537722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3937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In database design and normalization, the data are broken into several discrete tables.</a:t>
            </a:r>
          </a:p>
          <a:p>
            <a:r>
              <a:rPr lang="en-US" dirty="0">
                <a:latin typeface="+mj-lt"/>
              </a:rPr>
              <a:t>Joins are the mechanism for recombining the data into one result set.</a:t>
            </a:r>
          </a:p>
          <a:p>
            <a:r>
              <a:rPr lang="en-US" dirty="0">
                <a:latin typeface="+mj-lt"/>
              </a:rPr>
              <a:t>We will look at three kinds of joins:</a:t>
            </a:r>
          </a:p>
          <a:p>
            <a:pPr lvl="1"/>
            <a:r>
              <a:rPr lang="en-US" sz="2800" dirty="0">
                <a:latin typeface="+mj-lt"/>
              </a:rPr>
              <a:t>Inner joins</a:t>
            </a:r>
          </a:p>
          <a:p>
            <a:pPr lvl="1"/>
            <a:r>
              <a:rPr lang="en-US" sz="2800" dirty="0">
                <a:latin typeface="+mj-lt"/>
              </a:rPr>
              <a:t>Equi joins</a:t>
            </a:r>
          </a:p>
          <a:p>
            <a:pPr lvl="1"/>
            <a:r>
              <a:rPr lang="en-US" sz="2800" dirty="0">
                <a:latin typeface="+mj-lt"/>
              </a:rPr>
              <a:t>Outer joins</a:t>
            </a:r>
          </a:p>
        </p:txBody>
      </p:sp>
    </p:spTree>
    <p:extLst>
      <p:ext uri="{BB962C8B-B14F-4D97-AF65-F5344CB8AC3E}">
        <p14:creationId xmlns:p14="http://schemas.microsoft.com/office/powerpoint/2010/main" val="410734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25" y="4826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History of SQL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2066132" y="1425575"/>
            <a:ext cx="8229600" cy="4114800"/>
          </a:xfrm>
        </p:spPr>
        <p:txBody>
          <a:bodyPr/>
          <a:lstStyle/>
          <a:p>
            <a:pPr algn="just"/>
            <a:r>
              <a:rPr lang="en-US" altLang="en-US" dirty="0">
                <a:latin typeface="+mj-lt"/>
              </a:rPr>
              <a:t>Still pronounced ‘see-</a:t>
            </a:r>
            <a:r>
              <a:rPr lang="en-US" altLang="en-US" dirty="0" err="1">
                <a:latin typeface="+mj-lt"/>
              </a:rPr>
              <a:t>quel</a:t>
            </a:r>
            <a:r>
              <a:rPr lang="en-US" altLang="en-US" dirty="0">
                <a:latin typeface="+mj-lt"/>
              </a:rPr>
              <a:t>’, though official pronunciation is ‘S-Q-L’.  (or squirrel or ‘s-</a:t>
            </a:r>
            <a:r>
              <a:rPr lang="en-US" altLang="en-US" dirty="0" err="1">
                <a:latin typeface="+mj-lt"/>
              </a:rPr>
              <a:t>quel</a:t>
            </a:r>
            <a:r>
              <a:rPr lang="en-US" altLang="en-US" dirty="0">
                <a:latin typeface="+mj-lt"/>
              </a:rPr>
              <a:t>’, )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IBM subsequently produced a prototype DBMS called </a:t>
            </a:r>
            <a:r>
              <a:rPr lang="en-US" altLang="en-US" i="1" dirty="0">
                <a:latin typeface="+mj-lt"/>
              </a:rPr>
              <a:t>System R</a:t>
            </a:r>
            <a:r>
              <a:rPr lang="en-US" altLang="en-US" dirty="0">
                <a:latin typeface="+mj-lt"/>
              </a:rPr>
              <a:t>, based on SEQUEL/2.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Roots of SQL, however, are in SQUARE (Specifying Queries as Relational Expressions), which predates System R project.</a:t>
            </a:r>
          </a:p>
        </p:txBody>
      </p:sp>
    </p:spTree>
    <p:extLst>
      <p:ext uri="{BB962C8B-B14F-4D97-AF65-F5344CB8AC3E}">
        <p14:creationId xmlns:p14="http://schemas.microsoft.com/office/powerpoint/2010/main" val="39652603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10507" y="358776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Multi-Table Queries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>
          <a:xfrm>
            <a:off x="1630363" y="1228726"/>
            <a:ext cx="8142288" cy="4764087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Can use </a:t>
            </a:r>
            <a:r>
              <a:rPr lang="en-US" altLang="en-US" dirty="0" err="1">
                <a:latin typeface="+mj-lt"/>
              </a:rPr>
              <a:t>subqueries</a:t>
            </a:r>
            <a:r>
              <a:rPr lang="en-US" altLang="en-US" dirty="0">
                <a:latin typeface="+mj-lt"/>
              </a:rPr>
              <a:t> provided result columns come from same table.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If result columns come from more than one table must use a join.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To perform join, include more than one table in FROM clause.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Use comma as separator and typically include WHERE clause to specify join column(s). </a:t>
            </a:r>
          </a:p>
        </p:txBody>
      </p:sp>
    </p:spTree>
    <p:extLst>
      <p:ext uri="{BB962C8B-B14F-4D97-AF65-F5344CB8AC3E}">
        <p14:creationId xmlns:p14="http://schemas.microsoft.com/office/powerpoint/2010/main" val="2396000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61595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Multi-Table Queries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1677988" y="1625601"/>
            <a:ext cx="80645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Also possible to use an alias for a table named in FROM clause. 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Alias is separated from table name with a space. 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Alias can be used to qualify column names when there is ambiguity.</a:t>
            </a:r>
          </a:p>
        </p:txBody>
      </p:sp>
    </p:spTree>
    <p:extLst>
      <p:ext uri="{BB962C8B-B14F-4D97-AF65-F5344CB8AC3E}">
        <p14:creationId xmlns:p14="http://schemas.microsoft.com/office/powerpoint/2010/main" val="188112311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1" y="48736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Simple Join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1443039" y="1482724"/>
            <a:ext cx="9101136" cy="4160837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names of all clients who have viewed a property along with any comment supplied.</a:t>
            </a:r>
          </a:p>
          <a:p>
            <a:pPr algn="just" eaLnBrk="1" hangingPunct="1">
              <a:lnSpc>
                <a:spcPct val="6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c.clientNo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comment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Client c, Viewing v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c.clientNo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v.clientNo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3162557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337345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Simple Join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2057399" y="1254126"/>
            <a:ext cx="8431213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Only those rows from both tables that have identical values in the </a:t>
            </a:r>
            <a:r>
              <a:rPr lang="en-US" altLang="en-US" dirty="0" err="1">
                <a:latin typeface="+mj-lt"/>
              </a:rPr>
              <a:t>clientNo</a:t>
            </a:r>
            <a:r>
              <a:rPr lang="en-US" altLang="en-US" dirty="0">
                <a:latin typeface="+mj-lt"/>
              </a:rPr>
              <a:t> columns (</a:t>
            </a:r>
            <a:r>
              <a:rPr lang="en-US" altLang="en-US" dirty="0" err="1">
                <a:latin typeface="+mj-lt"/>
              </a:rPr>
              <a:t>c.clientNo</a:t>
            </a:r>
            <a:r>
              <a:rPr lang="en-US" altLang="en-US" dirty="0">
                <a:latin typeface="+mj-lt"/>
              </a:rPr>
              <a:t> = </a:t>
            </a:r>
            <a:r>
              <a:rPr lang="en-US" altLang="en-US" dirty="0" err="1">
                <a:latin typeface="+mj-lt"/>
              </a:rPr>
              <a:t>v.clientNo</a:t>
            </a:r>
            <a:r>
              <a:rPr lang="en-US" altLang="en-US" dirty="0">
                <a:latin typeface="+mj-lt"/>
              </a:rPr>
              <a:t>) are included in result. 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lnSpc>
                <a:spcPct val="60000"/>
              </a:lnSpc>
            </a:pPr>
            <a:r>
              <a:rPr lang="en-US" altLang="en-US" dirty="0">
                <a:latin typeface="+mj-lt"/>
              </a:rPr>
              <a:t>Equivalent to </a:t>
            </a:r>
            <a:r>
              <a:rPr lang="en-US" altLang="en-US" dirty="0" err="1">
                <a:latin typeface="+mj-lt"/>
              </a:rPr>
              <a:t>equi</a:t>
            </a:r>
            <a:r>
              <a:rPr lang="en-US" altLang="en-US" dirty="0">
                <a:latin typeface="+mj-lt"/>
              </a:rPr>
              <a:t>-join in relational algebra.</a:t>
            </a:r>
          </a:p>
        </p:txBody>
      </p:sp>
      <p:pic>
        <p:nvPicPr>
          <p:cNvPr id="1105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292" y="3781425"/>
            <a:ext cx="6321425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25739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Basic INNER JOIN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1854200"/>
            <a:ext cx="101917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&lt;column1, column2&gt;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&lt;table1&gt;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&lt;table2&gt;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&lt;table1&gt;.&lt;column&gt;=&lt;table2&gt;.&lt;column&gt;</a:t>
            </a:r>
          </a:p>
        </p:txBody>
      </p:sp>
    </p:spTree>
    <p:extLst>
      <p:ext uri="{BB962C8B-B14F-4D97-AF65-F5344CB8AC3E}">
        <p14:creationId xmlns:p14="http://schemas.microsoft.com/office/powerpoint/2010/main" val="19491149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62" y="29368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Inner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013"/>
            <a:ext cx="10877550" cy="48895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Inner joins return related records from each of the tables joined.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SessionDateKey,</a:t>
            </a:r>
          </a:p>
          <a:p>
            <a:pPr marL="40005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SessionTimeKey,</a:t>
            </a:r>
          </a:p>
          <a:p>
            <a:pPr marL="40005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StudentKey</a:t>
            </a:r>
          </a:p>
          <a:p>
            <a:pPr marL="40005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SessionStatus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.Key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Session.Key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78349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188" y="4016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Alternative JOIN Constructs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>
          <a:xfrm>
            <a:off x="1519236" y="1425575"/>
            <a:ext cx="8653463" cy="42354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SQL provides alternative ways to specify joins: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FROM Client c JOIN Viewing v ON </a:t>
            </a:r>
            <a:r>
              <a:rPr lang="en-US" altLang="en-US" dirty="0" err="1">
                <a:latin typeface="+mj-lt"/>
              </a:rPr>
              <a:t>c.clientNo</a:t>
            </a:r>
            <a:r>
              <a:rPr lang="en-US" altLang="en-US" dirty="0">
                <a:latin typeface="+mj-lt"/>
              </a:rPr>
              <a:t> = </a:t>
            </a:r>
            <a:r>
              <a:rPr lang="en-US" altLang="en-US" dirty="0" err="1">
                <a:latin typeface="+mj-lt"/>
              </a:rPr>
              <a:t>v.clientNo</a:t>
            </a: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FROM Client JOIN Viewing USING </a:t>
            </a:r>
            <a:r>
              <a:rPr lang="en-US" altLang="en-US" dirty="0" err="1">
                <a:latin typeface="+mj-lt"/>
              </a:rPr>
              <a:t>clientNo</a:t>
            </a: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FROM Client NATURAL JOIN Viewing</a:t>
            </a:r>
          </a:p>
          <a:p>
            <a:pPr algn="just" eaLnBrk="1" hangingPunct="1">
              <a:lnSpc>
                <a:spcPct val="5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In each case, FROM replaces original FROM and WHERE. However, first produces table with two identical </a:t>
            </a:r>
            <a:r>
              <a:rPr lang="en-US" altLang="en-US" dirty="0" err="1">
                <a:latin typeface="+mj-lt"/>
              </a:rPr>
              <a:t>clientNo</a:t>
            </a:r>
            <a:r>
              <a:rPr lang="en-US" altLang="en-US" dirty="0">
                <a:latin typeface="+mj-lt"/>
              </a:rPr>
              <a:t> columns.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220048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2365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Equi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4" y="1439862"/>
            <a:ext cx="11020425" cy="48895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+mj-lt"/>
              </a:rPr>
              <a:t>Equi joins present an alternative way to perform inner joins. Some older RDMSs only support this alternative form. The example below also uses an alias for the table name.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t.Key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SessionDateKey,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SessionTimeKey,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StudentKey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Session s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t.Key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s.Key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‘Brown’</a:t>
            </a:r>
          </a:p>
        </p:txBody>
      </p:sp>
    </p:spTree>
    <p:extLst>
      <p:ext uri="{BB962C8B-B14F-4D97-AF65-F5344CB8AC3E}">
        <p14:creationId xmlns:p14="http://schemas.microsoft.com/office/powerpoint/2010/main" val="63407213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62012" y="6429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Three Table Join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>
          <a:xfrm>
            <a:off x="1173163" y="1439863"/>
            <a:ext cx="9613900" cy="4462463"/>
          </a:xfrm>
        </p:spPr>
        <p:txBody>
          <a:bodyPr>
            <a:no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For each branch, list staff who manage properties, including city in which branch is located and properties they manage.</a:t>
            </a:r>
          </a:p>
          <a:p>
            <a:pPr algn="just" eaLnBrk="1" hangingPunct="1">
              <a:lnSpc>
                <a:spcPct val="8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b.branchNo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b.city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FROM Branch b, Staff s,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9012955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04924" y="5159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Sorting a join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>
          <a:xfrm>
            <a:off x="1433512" y="1468437"/>
            <a:ext cx="9396411" cy="4675188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For each branch, list numbers and names of staff who manage properties, and properties they manage.</a:t>
            </a:r>
          </a:p>
          <a:p>
            <a:pPr algn="just" eaLnBrk="1" hangingPunct="1">
              <a:buFontTx/>
              <a:buChar char="•"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 s,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2730838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5765</TotalTime>
  <Words>11374</Words>
  <Application>Microsoft Macintosh PowerPoint</Application>
  <PresentationFormat>Widescreen</PresentationFormat>
  <Paragraphs>1495</Paragraphs>
  <Slides>217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217</vt:i4>
      </vt:variant>
    </vt:vector>
  </HeadingPairs>
  <TitlesOfParts>
    <vt:vector size="224" baseType="lpstr">
      <vt:lpstr>Arial</vt:lpstr>
      <vt:lpstr>Calibri</vt:lpstr>
      <vt:lpstr>Calibri Light</vt:lpstr>
      <vt:lpstr>Consolas</vt:lpstr>
      <vt:lpstr>Monotype Sorts</vt:lpstr>
      <vt:lpstr>Times New Roman</vt:lpstr>
      <vt:lpstr>Office Theme</vt:lpstr>
      <vt:lpstr>DAMG 6210 Database Design</vt:lpstr>
      <vt:lpstr>Topics</vt:lpstr>
      <vt:lpstr>Relational algebra and relational calculus</vt:lpstr>
      <vt:lpstr>SQL Overview</vt:lpstr>
      <vt:lpstr>Objectives of SQL</vt:lpstr>
      <vt:lpstr>Non-procedural SQL</vt:lpstr>
      <vt:lpstr>Objectives of SQL</vt:lpstr>
      <vt:lpstr>History of SQL</vt:lpstr>
      <vt:lpstr>History of SQL</vt:lpstr>
      <vt:lpstr>History of SQL</vt:lpstr>
      <vt:lpstr>SQL History</vt:lpstr>
      <vt:lpstr>Importance of SQL</vt:lpstr>
      <vt:lpstr>Nature of SQL</vt:lpstr>
      <vt:lpstr>SQL Functionality</vt:lpstr>
      <vt:lpstr>DDL</vt:lpstr>
      <vt:lpstr>DML</vt:lpstr>
      <vt:lpstr>Importance of SQL</vt:lpstr>
      <vt:lpstr>Writing SQL Commands</vt:lpstr>
      <vt:lpstr>Writing SQL Commands</vt:lpstr>
      <vt:lpstr>Writing SQL Commands</vt:lpstr>
      <vt:lpstr>Literals</vt:lpstr>
      <vt:lpstr>Select Statement</vt:lpstr>
      <vt:lpstr>SELECT Statement</vt:lpstr>
      <vt:lpstr>SELECT Statement</vt:lpstr>
      <vt:lpstr>SELECT Statement</vt:lpstr>
      <vt:lpstr>Select All Columns, All Rows</vt:lpstr>
      <vt:lpstr>Select Comparison Search Condition</vt:lpstr>
      <vt:lpstr>Select Compound Comparison Search Condition </vt:lpstr>
      <vt:lpstr>Select Range Search Condition</vt:lpstr>
      <vt:lpstr>Select Range Search Condition</vt:lpstr>
      <vt:lpstr>Select Set Membership</vt:lpstr>
      <vt:lpstr>The * WildCard</vt:lpstr>
      <vt:lpstr>Distinct Key Word</vt:lpstr>
      <vt:lpstr>Distinct Key Word</vt:lpstr>
      <vt:lpstr>Calculations</vt:lpstr>
      <vt:lpstr>Order of Operations</vt:lpstr>
      <vt:lpstr>Sorting</vt:lpstr>
      <vt:lpstr>Aliasing</vt:lpstr>
      <vt:lpstr>Where Clause</vt:lpstr>
      <vt:lpstr>Other Criteria</vt:lpstr>
      <vt:lpstr>Like</vt:lpstr>
      <vt:lpstr>Between</vt:lpstr>
      <vt:lpstr>AND OR NOT</vt:lpstr>
      <vt:lpstr>NULL</vt:lpstr>
      <vt:lpstr>Select Set Membership</vt:lpstr>
      <vt:lpstr>Select Pattern Matching</vt:lpstr>
      <vt:lpstr>Select Pattern Matching</vt:lpstr>
      <vt:lpstr>Select NULL Search Condition</vt:lpstr>
      <vt:lpstr>Select NULL Search Condition</vt:lpstr>
      <vt:lpstr>Select Single Column Ordering</vt:lpstr>
      <vt:lpstr>Select Multiple Column Ordering</vt:lpstr>
      <vt:lpstr>Select Multiple Column Ordering</vt:lpstr>
      <vt:lpstr>SELECT Statement - Aggregates</vt:lpstr>
      <vt:lpstr>SELECT Statement - Aggregates</vt:lpstr>
      <vt:lpstr>SELECT Statement - Aggregates</vt:lpstr>
      <vt:lpstr>SELECT Statement - Aggregates</vt:lpstr>
      <vt:lpstr>Select - Use of COUNT(*)</vt:lpstr>
      <vt:lpstr>Select - Use of COUNT(DISTINCT)</vt:lpstr>
      <vt:lpstr>Select - Use of COUNT and SUM</vt:lpstr>
      <vt:lpstr>Select - Use of MIN, MAX, AVG</vt:lpstr>
      <vt:lpstr>SELECT Statement - Grouping</vt:lpstr>
      <vt:lpstr>SELECT Statement - Grouping</vt:lpstr>
      <vt:lpstr>Select - Use of GROUP BY</vt:lpstr>
      <vt:lpstr>Restricted Groupings – HAVING clause</vt:lpstr>
      <vt:lpstr>Select - Use of HAVING</vt:lpstr>
      <vt:lpstr>Subqueries</vt:lpstr>
      <vt:lpstr>Select - Subquery with Equality</vt:lpstr>
      <vt:lpstr>Select - Subquery with Equality</vt:lpstr>
      <vt:lpstr>Select - Subquery with Aggregate</vt:lpstr>
      <vt:lpstr>Select - Subquery with Aggregate</vt:lpstr>
      <vt:lpstr>Subquery Rules</vt:lpstr>
      <vt:lpstr>Subquery Rules</vt:lpstr>
      <vt:lpstr>Select - Nested subquery: use of IN</vt:lpstr>
      <vt:lpstr>ANY and ALL</vt:lpstr>
      <vt:lpstr>Select - Use of ANY/SOME</vt:lpstr>
      <vt:lpstr>Use of ALL</vt:lpstr>
      <vt:lpstr>Functions</vt:lpstr>
      <vt:lpstr>Scalar Functions</vt:lpstr>
      <vt:lpstr>Aggregate Functions</vt:lpstr>
      <vt:lpstr>Using Distinct in Aggregate Functions</vt:lpstr>
      <vt:lpstr>Group By</vt:lpstr>
      <vt:lpstr>Group By Example</vt:lpstr>
      <vt:lpstr>Having</vt:lpstr>
      <vt:lpstr>EXISTS and NOT EXISTS</vt:lpstr>
      <vt:lpstr>EXISTS and NOT EXISTS</vt:lpstr>
      <vt:lpstr>Query using EXISTS</vt:lpstr>
      <vt:lpstr>Query using EXISTS</vt:lpstr>
      <vt:lpstr>Query using EXISTS</vt:lpstr>
      <vt:lpstr>Joins</vt:lpstr>
      <vt:lpstr>Multi-Table Queries</vt:lpstr>
      <vt:lpstr>Multi-Table Queries</vt:lpstr>
      <vt:lpstr>Simple Join</vt:lpstr>
      <vt:lpstr>Simple Join</vt:lpstr>
      <vt:lpstr>Basic INNER JOIN Syntax</vt:lpstr>
      <vt:lpstr>Inner Joins</vt:lpstr>
      <vt:lpstr>Alternative JOIN Constructs</vt:lpstr>
      <vt:lpstr>Equi Joins</vt:lpstr>
      <vt:lpstr>Three Table Join</vt:lpstr>
      <vt:lpstr>Sorting a join</vt:lpstr>
      <vt:lpstr>Multiple Grouping Columns</vt:lpstr>
      <vt:lpstr>Computing a Join</vt:lpstr>
      <vt:lpstr>Computing a Join</vt:lpstr>
      <vt:lpstr>Outer Joins</vt:lpstr>
      <vt:lpstr>Outer Joins</vt:lpstr>
      <vt:lpstr>Outer Joins</vt:lpstr>
      <vt:lpstr>Left Outer Join</vt:lpstr>
      <vt:lpstr>Left Outer Join</vt:lpstr>
      <vt:lpstr>Right Outer Join</vt:lpstr>
      <vt:lpstr>Right Outer Join</vt:lpstr>
      <vt:lpstr>Full Outer Join</vt:lpstr>
      <vt:lpstr>Full Outer Join</vt:lpstr>
      <vt:lpstr>OUTER JOIN Syntax</vt:lpstr>
      <vt:lpstr>Outer Join Example</vt:lpstr>
      <vt:lpstr>Inserts</vt:lpstr>
      <vt:lpstr>Updates</vt:lpstr>
      <vt:lpstr>Deletes</vt:lpstr>
      <vt:lpstr>Deletes and Updates</vt:lpstr>
      <vt:lpstr>SubQuery Example</vt:lpstr>
      <vt:lpstr>Locating Duplicates</vt:lpstr>
      <vt:lpstr>Documentation: Testing Plans</vt:lpstr>
      <vt:lpstr>Union, Intersect, and Difference</vt:lpstr>
      <vt:lpstr>Union, Intersect, and Difference</vt:lpstr>
      <vt:lpstr>Union, Intersect, and Difference</vt:lpstr>
      <vt:lpstr>Use of UNION</vt:lpstr>
      <vt:lpstr>Use of UNION</vt:lpstr>
      <vt:lpstr>Union Example</vt:lpstr>
      <vt:lpstr>Use of UNION</vt:lpstr>
      <vt:lpstr>Use of INTERSECT</vt:lpstr>
      <vt:lpstr>Use of INTERSECT</vt:lpstr>
      <vt:lpstr>Use of INTERSECT</vt:lpstr>
      <vt:lpstr>Use of EXCEPT</vt:lpstr>
      <vt:lpstr>Use of EXCEPT</vt:lpstr>
      <vt:lpstr>INSERT</vt:lpstr>
      <vt:lpstr>INSERT</vt:lpstr>
      <vt:lpstr>INSERT … VALUES</vt:lpstr>
      <vt:lpstr>INSERT using Defaults</vt:lpstr>
      <vt:lpstr>INSERT … SELECT</vt:lpstr>
      <vt:lpstr>INSERT … SELECT</vt:lpstr>
      <vt:lpstr>INSERT … SELECT</vt:lpstr>
      <vt:lpstr>UPDATE</vt:lpstr>
      <vt:lpstr>UPDATE</vt:lpstr>
      <vt:lpstr>UPDATE All Rows</vt:lpstr>
      <vt:lpstr>UPDATE Multiple Columns</vt:lpstr>
      <vt:lpstr>DELETE</vt:lpstr>
      <vt:lpstr>DELETE Specific Rows</vt:lpstr>
      <vt:lpstr>ISO SQL Data Types</vt:lpstr>
      <vt:lpstr>Data Definition</vt:lpstr>
      <vt:lpstr>Data Definition</vt:lpstr>
      <vt:lpstr>CREATE SCHEMA</vt:lpstr>
      <vt:lpstr>CREATE TABLE</vt:lpstr>
      <vt:lpstr>CREATE TABLE</vt:lpstr>
      <vt:lpstr>CREATE TABLE</vt:lpstr>
      <vt:lpstr>ALTER TABLE</vt:lpstr>
      <vt:lpstr>ALTER TABLE</vt:lpstr>
      <vt:lpstr>ALTER TABLE</vt:lpstr>
      <vt:lpstr>DROP TABLE</vt:lpstr>
      <vt:lpstr>Views</vt:lpstr>
      <vt:lpstr>Views</vt:lpstr>
      <vt:lpstr>SQL - CREATE VIEW</vt:lpstr>
      <vt:lpstr>SQL - CREATE VIEW</vt:lpstr>
      <vt:lpstr>Create Horizontal View</vt:lpstr>
      <vt:lpstr>Create Vertical View</vt:lpstr>
      <vt:lpstr>Grouped and Joined Views</vt:lpstr>
      <vt:lpstr>SQL - DROP VIEW</vt:lpstr>
      <vt:lpstr>SQL - DROP VIEW</vt:lpstr>
      <vt:lpstr>View Resolution</vt:lpstr>
      <vt:lpstr>View Resolution</vt:lpstr>
      <vt:lpstr>View Resolution</vt:lpstr>
      <vt:lpstr>View Resolution</vt:lpstr>
      <vt:lpstr>Restrictions on Views</vt:lpstr>
      <vt:lpstr>Restrictions on Views</vt:lpstr>
      <vt:lpstr>Restrictions on Views</vt:lpstr>
      <vt:lpstr>View Updatability</vt:lpstr>
      <vt:lpstr>View Updatability</vt:lpstr>
      <vt:lpstr>View Updatability</vt:lpstr>
      <vt:lpstr>View Updatability</vt:lpstr>
      <vt:lpstr>View Updatability</vt:lpstr>
      <vt:lpstr>Updatable View</vt:lpstr>
      <vt:lpstr>WITH CHECK OPTION</vt:lpstr>
      <vt:lpstr>WITH CHECK OPTION</vt:lpstr>
      <vt:lpstr>WITH CHECK OPTION</vt:lpstr>
      <vt:lpstr>WITH CHECK OPTION</vt:lpstr>
      <vt:lpstr>WITH CHECK OPTION</vt:lpstr>
      <vt:lpstr>WITH CHECK OPTION</vt:lpstr>
      <vt:lpstr>Advantages of Views</vt:lpstr>
      <vt:lpstr>Disadvantages of Views</vt:lpstr>
      <vt:lpstr>View Materialization</vt:lpstr>
      <vt:lpstr>View Maintenance</vt:lpstr>
      <vt:lpstr>View Materialization</vt:lpstr>
      <vt:lpstr>Transactions</vt:lpstr>
      <vt:lpstr>Transactions</vt:lpstr>
      <vt:lpstr>Transactions</vt:lpstr>
      <vt:lpstr>Immediate and Deferred Integrity Constraints</vt:lpstr>
      <vt:lpstr>Immediate and Deferred Integrity Constraints</vt:lpstr>
      <vt:lpstr>Access Control - Authorization and Ownership</vt:lpstr>
      <vt:lpstr>Privileges</vt:lpstr>
      <vt:lpstr>Privileges</vt:lpstr>
      <vt:lpstr>GRANT</vt:lpstr>
      <vt:lpstr>GRANT</vt:lpstr>
      <vt:lpstr>Example GRANT </vt:lpstr>
      <vt:lpstr>GRANT Specific Privileges to PUBLIC</vt:lpstr>
      <vt:lpstr>REVOKE</vt:lpstr>
      <vt:lpstr>REVOKE</vt:lpstr>
      <vt:lpstr>REVOKE Specific Privileges </vt:lpstr>
      <vt:lpstr>Creating a Trigger</vt:lpstr>
      <vt:lpstr>Advanced SQL</vt:lpstr>
      <vt:lpstr>Integrity Enhancement Feature</vt:lpstr>
      <vt:lpstr>Integrity Enhancement Feature</vt:lpstr>
      <vt:lpstr>Integrity Enhancement Feature</vt:lpstr>
      <vt:lpstr>Integrity Enhancement Feature  </vt:lpstr>
      <vt:lpstr>IEF - Entity Integrity</vt:lpstr>
      <vt:lpstr>IEF - Referential Integrity</vt:lpstr>
      <vt:lpstr>IEF - Referential Integrity</vt:lpstr>
      <vt:lpstr>IEF - Referential Integrity</vt:lpstr>
      <vt:lpstr>IEF - Referential Integrity</vt:lpstr>
      <vt:lpstr>IEF - General Constraints</vt:lpstr>
      <vt:lpstr>IEF - General Constraints</vt:lpstr>
    </vt:vector>
  </TitlesOfParts>
  <Company>CCIS - 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Brown, Nicholas</cp:lastModifiedBy>
  <cp:revision>467</cp:revision>
  <dcterms:created xsi:type="dcterms:W3CDTF">2013-09-03T20:38:17Z</dcterms:created>
  <dcterms:modified xsi:type="dcterms:W3CDTF">2022-10-10T18:52:49Z</dcterms:modified>
</cp:coreProperties>
</file>