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/>
          </a:p>
          <a:p>
            <a:r>
              <a:rPr lang="en-US" sz="3200" dirty="0">
                <a:ea typeface="ＭＳ Ｐゴシック" panose="020B0600070205080204" pitchFamily="34" charset="-128"/>
              </a:rPr>
              <a:t>SQL Functions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600" b="1" u="sng">
                <a:latin typeface="FranklinGothic-Book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 are the means to pass values to and from the calling environment to the server. 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 the values that will be processed or returned via the execution of the procedure.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three types of parameters: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IN, OUT, and IN OUT.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Modes specify whether the parameter passed is read in or a receptacle for what comes out.</a:t>
            </a:r>
          </a:p>
          <a:p>
            <a:pPr marL="781050" indent="-609600" algn="l">
              <a:buFontTx/>
              <a:buChar char="•"/>
            </a:pPr>
            <a:endParaRPr lang="en-US" altLang="en-US" sz="2800">
              <a:latin typeface="GillSans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95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4000" b="1" u="sng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Parameters</a:t>
            </a:r>
          </a:p>
        </p:txBody>
      </p:sp>
      <p:pic>
        <p:nvPicPr>
          <p:cNvPr id="583683" name="Picture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990600"/>
            <a:ext cx="8534400" cy="5410200"/>
          </a:xfrm>
        </p:spPr>
      </p:pic>
    </p:spTree>
    <p:extLst>
      <p:ext uri="{BB962C8B-B14F-4D97-AF65-F5344CB8AC3E}">
        <p14:creationId xmlns:p14="http://schemas.microsoft.com/office/powerpoint/2010/main" val="256326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FORMAL AND ACTUAL PARAMETERS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 sz="28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Formal parameters 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are the names specified within parentheses as part of the header of a module. 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Actual parameters 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are the values—expressions specified within parentheses as a parameter list—when a call is made to the module.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formal parameter and the related actual parameter must be of the same or compatible data types.</a:t>
            </a:r>
          </a:p>
          <a:p>
            <a:pPr marL="781050" indent="-609600" algn="just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3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9144000" cy="838200"/>
          </a:xfrm>
        </p:spPr>
        <p:txBody>
          <a:bodyPr anchor="ctr"/>
          <a:lstStyle/>
          <a:p>
            <a:r>
              <a:rPr lang="en-US" altLang="en-US" sz="2800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 ACTUAL AND FORMAL PARAMETERS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Two methods can be used to match actual and formal parameters: positional notation and named notation. </a:t>
            </a:r>
          </a:p>
          <a:p>
            <a:pPr marL="781050" indent="-609600" algn="l">
              <a:buFontTx/>
              <a:buChar char="•"/>
            </a:pPr>
            <a:r>
              <a:rPr lang="en-US" altLang="en-US" i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Positional notation </a:t>
            </a: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is simply association by position: The order of the parameters used when executing the procedure matches the order in the procedure’s header exactly.</a:t>
            </a:r>
          </a:p>
          <a:p>
            <a:pPr marL="781050" indent="-609600" algn="l">
              <a:buFontTx/>
              <a:buChar char="•"/>
            </a:pPr>
            <a:r>
              <a:rPr lang="en-US" altLang="en-US" i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Named notation </a:t>
            </a: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is explicit association using the symbol =&gt;</a:t>
            </a:r>
          </a:p>
          <a:p>
            <a:pPr marL="1530350" lvl="1" indent="-533400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Syntax: formal_parameter_name =&gt; argument_value</a:t>
            </a:r>
          </a:p>
          <a:p>
            <a:pPr marL="781050" indent="-609600" algn="l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named notation, the order does not matter. </a:t>
            </a:r>
          </a:p>
          <a:p>
            <a:pPr marL="781050" indent="-609600" algn="l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you mix notation, list positional notation before named notation.</a:t>
            </a:r>
          </a:p>
          <a:p>
            <a:pPr marL="781050" indent="-609600" algn="l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21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9144000" cy="838200"/>
          </a:xfrm>
        </p:spPr>
        <p:txBody>
          <a:bodyPr anchor="ctr"/>
          <a:lstStyle/>
          <a:p>
            <a:r>
              <a:rPr lang="en-US" altLang="en-US" sz="2800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 ACTUAL AND FORMAL PARAMETERS</a:t>
            </a:r>
          </a:p>
        </p:txBody>
      </p:sp>
      <p:pic>
        <p:nvPicPr>
          <p:cNvPr id="586755" name="Picture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990600"/>
            <a:ext cx="8077200" cy="2895600"/>
          </a:xfrm>
        </p:spPr>
      </p:pic>
    </p:spTree>
    <p:extLst>
      <p:ext uri="{BB962C8B-B14F-4D97-AF65-F5344CB8AC3E}">
        <p14:creationId xmlns:p14="http://schemas.microsoft.com/office/powerpoint/2010/main" val="370921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>
            <a:normAutofit lnSpcReduction="10000"/>
          </a:bodyPr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Functions are a type of stored code and are very similar to procedures.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The significant difference is that a function is a PL/SQL block that </a:t>
            </a:r>
            <a:r>
              <a:rPr lang="en-US" altLang="en-US" sz="2800" i="1"/>
              <a:t>returns </a:t>
            </a:r>
            <a:r>
              <a:rPr lang="en-US" altLang="en-US" sz="2800"/>
              <a:t>a single value. 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Functions can accept one, many, or no parameters, but a function must have a return clause in the executable section of the function.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The datatype of the return value must be declared in the header of the function.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A function is not a stand-alone executable in the way that a procedure is: It must be used in some context. You can think of it as a sentence fragment.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A function has output that needs to be assigned to a variable, or it can be used in a SELECT statement.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3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/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The syntax for creating a function is as follows:</a:t>
            </a:r>
          </a:p>
          <a:p>
            <a:pPr marL="2136775" lvl="2" indent="-568325" algn="l">
              <a:lnSpc>
                <a:spcPct val="80000"/>
              </a:lnSpc>
            </a:pPr>
            <a:endParaRPr lang="en-US" altLang="en-US" sz="2800"/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CREATE [OR REPLACE] FUNCTION function_name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(parameter list)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RETURN datatype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IS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BEGIN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&lt;body&gt;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RETURN (</a:t>
            </a:r>
            <a:r>
              <a:rPr lang="en-US" altLang="en-US" sz="2400" i="1"/>
              <a:t>return_value</a:t>
            </a:r>
            <a:r>
              <a:rPr lang="en-US" altLang="en-US" sz="2400"/>
              <a:t>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END;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54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/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3200"/>
              <a:t>The function does not necessarily have to have any parameters, but it must have a RETURN value declared in the header, and it must return values for all the varying possible execution streams.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3200"/>
              <a:t>The RETURN statement does not have to appear as the last line of the main execution section, and there may be more than one RETURN statement (there should be a RETURN statement for each exception). 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3200"/>
              <a:t>A function may have IN, OUT, or IN OUT parameters.  but you rarely see anything except IN parameters.  </a:t>
            </a:r>
            <a:endParaRPr lang="en-US" altLang="en-US" sz="3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70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>
            <a:normAutofit lnSpcReduction="10000"/>
          </a:bodyPr>
          <a:lstStyle/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CREATE OR REPLACE FUNCTION show_description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(i_course_no number)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RETURN varchar2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AS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v_description varchar2(50);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BEGIN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SELECT description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INTO v_description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FROM course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WHERE course_no = i_course_no;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RETURN v_description;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EXCEPTION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WHEN NO_DATA_FOUND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THEN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RETURN('The Course is not in the database');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WHEN OTHERS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THEN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RETURN('Error in running show_description');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6433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Making Use Of  Functions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/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 b="1"/>
              <a:t>In a anonymous block</a:t>
            </a:r>
          </a:p>
          <a:p>
            <a:pPr marL="2136775" lvl="2" indent="-568325" algn="l">
              <a:lnSpc>
                <a:spcPct val="80000"/>
              </a:lnSpc>
            </a:pPr>
            <a:endParaRPr lang="en-US" altLang="en-US" sz="700" b="1"/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SET SERVEROUTPUT 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DECLARE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v_description VARCHAR2(50);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BEGIN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v_description := show_description(&amp;sv_cnumber);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DBMS_OUTPUT.PUT_LINE(v_description);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END;</a:t>
            </a:r>
          </a:p>
          <a:p>
            <a:pPr marL="2136775" lvl="2" indent="-568325" algn="l">
              <a:lnSpc>
                <a:spcPct val="80000"/>
              </a:lnSpc>
            </a:pPr>
            <a:endParaRPr lang="en-US" altLang="en-US" sz="1200"/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 b="1"/>
              <a:t>In a SQL statement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 sz="2800" b="1"/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SELECT course_no, show_description(course_no)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FROM course;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 sz="4400"/>
          </a:p>
        </p:txBody>
      </p:sp>
    </p:spTree>
    <p:extLst>
      <p:ext uri="{BB962C8B-B14F-4D97-AF65-F5344CB8AC3E}">
        <p14:creationId xmlns:p14="http://schemas.microsoft.com/office/powerpoint/2010/main" val="6104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752600"/>
            <a:ext cx="9144000" cy="4343400"/>
          </a:xfrm>
        </p:spPr>
        <p:txBody>
          <a:bodyPr/>
          <a:lstStyle/>
          <a:p>
            <a:pPr marL="742950" indent="-571500" algn="l"/>
            <a:r>
              <a:rPr lang="en-US" altLang="en-US">
                <a:effectLst/>
              </a:rPr>
              <a:t>      </a:t>
            </a:r>
            <a:r>
              <a:rPr lang="en-US" altLang="en-US" sz="3200"/>
              <a:t>A database trigger is a stored PL/SQL program unit associated with a specific database table. ORACLE executes (fires) a database trigger automatically when a given SQL operation (like INSERT, UPDATE or DELETE) affects the table. Unlike a procedure, or a function, which must be invoked explicitly, database triggers are invoked implicitly. </a:t>
            </a:r>
          </a:p>
        </p:txBody>
      </p:sp>
    </p:spTree>
    <p:extLst>
      <p:ext uri="{BB962C8B-B14F-4D97-AF65-F5344CB8AC3E}">
        <p14:creationId xmlns:p14="http://schemas.microsoft.com/office/powerpoint/2010/main" val="1474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143000"/>
            <a:ext cx="9144000" cy="4953000"/>
          </a:xfrm>
        </p:spPr>
        <p:txBody>
          <a:bodyPr/>
          <a:lstStyle/>
          <a:p>
            <a:pPr marL="742950" indent="-571500" algn="l"/>
            <a:r>
              <a:rPr lang="en-US" altLang="en-US" sz="3200"/>
              <a:t>Database triggers can be used to perform any of the following: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Audit data modification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Log events transparently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Enforce complex business rules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Derive column values automatically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Implement complex security authorizations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Maintain replicate tables </a:t>
            </a:r>
          </a:p>
        </p:txBody>
      </p:sp>
    </p:spTree>
    <p:extLst>
      <p:ext uri="{BB962C8B-B14F-4D97-AF65-F5344CB8AC3E}">
        <p14:creationId xmlns:p14="http://schemas.microsoft.com/office/powerpoint/2010/main" val="406376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524000"/>
            <a:ext cx="9144000" cy="4572000"/>
          </a:xfrm>
          <a:noFill/>
        </p:spPr>
        <p:txBody>
          <a:bodyPr/>
          <a:lstStyle/>
          <a:p>
            <a:pPr marL="742950" indent="-571500" algn="l">
              <a:buFontTx/>
              <a:buChar char="•"/>
            </a:pPr>
            <a:r>
              <a:rPr lang="en-US" altLang="en-US" sz="3000"/>
              <a:t>You can associate up to 12 database triggers with a given table. A database trigger has three parts: a </a:t>
            </a:r>
            <a:r>
              <a:rPr lang="en-US" altLang="en-US" sz="3000" b="1"/>
              <a:t>triggering event</a:t>
            </a:r>
            <a:r>
              <a:rPr lang="en-US" altLang="en-US" sz="3000"/>
              <a:t>, an </a:t>
            </a:r>
            <a:r>
              <a:rPr lang="en-US" altLang="en-US" sz="3000" b="1"/>
              <a:t>optional trigger constraint</a:t>
            </a:r>
            <a:r>
              <a:rPr lang="en-US" altLang="en-US" sz="3000"/>
              <a:t>, and a </a:t>
            </a:r>
            <a:r>
              <a:rPr lang="en-US" altLang="en-US" sz="3000" b="1"/>
              <a:t>trigger action</a:t>
            </a:r>
            <a:r>
              <a:rPr lang="en-US" altLang="en-US" sz="3000"/>
              <a:t>. </a:t>
            </a:r>
          </a:p>
          <a:p>
            <a:pPr marL="742950" indent="-571500" algn="l">
              <a:buFontTx/>
              <a:buChar char="•"/>
            </a:pPr>
            <a:endParaRPr lang="en-US" altLang="en-US" sz="3000"/>
          </a:p>
          <a:p>
            <a:pPr marL="742950" indent="-571500" algn="l">
              <a:buFontTx/>
              <a:buChar char="•"/>
            </a:pPr>
            <a:r>
              <a:rPr lang="en-US" altLang="en-US" sz="3000"/>
              <a:t>When an event occurs, a database trigger is fired, and an predefined PL/SQL block will perform the necessary action.</a:t>
            </a:r>
            <a:r>
              <a:rPr lang="en-US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77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fontScale="92500" lnSpcReduction="20000"/>
          </a:bodyPr>
          <a:lstStyle/>
          <a:p>
            <a:pPr marL="742950" indent="-571500" algn="l"/>
            <a:r>
              <a:rPr lang="en-US" altLang="en-US" b="1" u="sng">
                <a:effectLst/>
              </a:rPr>
              <a:t>SYNTAX:</a:t>
            </a:r>
          </a:p>
          <a:p>
            <a:pPr marL="742950" indent="-571500" algn="l"/>
            <a:r>
              <a:rPr lang="en-GB" altLang="en-US" b="1">
                <a:effectLst/>
              </a:rPr>
              <a:t>CREATE [OR REPLACE] TRIGGER trigger_name</a:t>
            </a:r>
          </a:p>
          <a:p>
            <a:pPr marL="742950" indent="-571500" algn="l"/>
            <a:r>
              <a:rPr lang="en-GB" altLang="en-US" b="1">
                <a:effectLst/>
              </a:rPr>
              <a:t>{BEFORE|AFTER} triggering_event ON table_name</a:t>
            </a:r>
          </a:p>
          <a:p>
            <a:pPr marL="742950" indent="-571500" algn="l"/>
            <a:r>
              <a:rPr lang="en-GB" altLang="en-US" b="1">
                <a:effectLst/>
              </a:rPr>
              <a:t>[FOR EACH ROW]</a:t>
            </a:r>
          </a:p>
          <a:p>
            <a:pPr marL="742950" indent="-571500" algn="l"/>
            <a:r>
              <a:rPr lang="en-GB" altLang="en-US" b="1">
                <a:effectLst/>
              </a:rPr>
              <a:t>[WHEN condition]</a:t>
            </a:r>
          </a:p>
          <a:p>
            <a:pPr marL="742950" indent="-571500" algn="l"/>
            <a:r>
              <a:rPr lang="en-GB" altLang="en-US" b="1">
                <a:effectLst/>
              </a:rPr>
              <a:t>DECLARE</a:t>
            </a:r>
          </a:p>
          <a:p>
            <a:pPr marL="742950" indent="-571500" algn="l"/>
            <a:r>
              <a:rPr lang="en-GB" altLang="en-US" b="1">
                <a:effectLst/>
              </a:rPr>
              <a:t>Declaration statements</a:t>
            </a:r>
          </a:p>
          <a:p>
            <a:pPr marL="742950" indent="-571500" algn="l"/>
            <a:r>
              <a:rPr lang="en-GB" altLang="en-US" b="1">
                <a:effectLst/>
              </a:rPr>
              <a:t>BEGIN</a:t>
            </a:r>
          </a:p>
          <a:p>
            <a:pPr marL="742950" indent="-571500" algn="l"/>
            <a:r>
              <a:rPr lang="en-GB" altLang="en-US" b="1">
                <a:effectLst/>
              </a:rPr>
              <a:t>Executable statements</a:t>
            </a:r>
          </a:p>
          <a:p>
            <a:pPr marL="742950" indent="-571500" algn="l"/>
            <a:r>
              <a:rPr lang="en-GB" altLang="en-US" b="1">
                <a:effectLst/>
              </a:rPr>
              <a:t>EXCEPTION</a:t>
            </a:r>
          </a:p>
          <a:p>
            <a:pPr marL="742950" indent="-571500" algn="l"/>
            <a:r>
              <a:rPr lang="en-GB" altLang="en-US" b="1">
                <a:effectLst/>
              </a:rPr>
              <a:t>Exception-handling statements</a:t>
            </a:r>
          </a:p>
          <a:p>
            <a:pPr marL="742950" indent="-571500" algn="l"/>
            <a:r>
              <a:rPr lang="en-GB" altLang="en-US" b="1">
                <a:effectLst/>
              </a:rPr>
              <a:t>END;</a:t>
            </a:r>
            <a:endParaRPr lang="en-US" altLang="en-US" b="1">
              <a:effectLst/>
            </a:endParaRPr>
          </a:p>
          <a:p>
            <a:pPr marL="742950" indent="-571500" algn="l"/>
            <a:r>
              <a:rPr lang="en-US" altLang="en-US">
                <a:effectLst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090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/>
            <a:r>
              <a:rPr lang="en-GB" altLang="en-US" b="1">
                <a:effectLst/>
              </a:rPr>
              <a:t>The trigger_name references the name of the trigger. </a:t>
            </a:r>
          </a:p>
          <a:p>
            <a:pPr marL="742950" indent="-571500" algn="l"/>
            <a:r>
              <a:rPr lang="en-GB" altLang="en-US" b="1">
                <a:effectLst/>
              </a:rPr>
              <a:t>BEFORE or AFTER specify when the trigger is fired (before or after the triggering event). </a:t>
            </a:r>
          </a:p>
          <a:p>
            <a:pPr marL="742950" indent="-571500" algn="l"/>
            <a:r>
              <a:rPr lang="en-GB" altLang="en-US" b="1">
                <a:effectLst/>
              </a:rPr>
              <a:t>The triggering_event references a DML statement issued against the table (e.g., INSERT, DELETE, UPDATE). </a:t>
            </a:r>
          </a:p>
          <a:p>
            <a:pPr marL="742950" indent="-571500" algn="l"/>
            <a:r>
              <a:rPr lang="en-GB" altLang="en-US" b="1">
                <a:effectLst/>
              </a:rPr>
              <a:t>The table_name is the name of the table associated with the trigger. </a:t>
            </a:r>
          </a:p>
          <a:p>
            <a:pPr marL="742950" indent="-571500" algn="l"/>
            <a:r>
              <a:rPr lang="en-GB" altLang="en-US" b="1">
                <a:effectLst/>
              </a:rPr>
              <a:t>The clause, FOR EACH ROW, specifies a trigger is a row trigger and fires once for each modified row. </a:t>
            </a:r>
          </a:p>
          <a:p>
            <a:pPr marL="742950" indent="-571500" algn="l"/>
            <a:r>
              <a:rPr lang="en-GB" altLang="en-US" b="1">
                <a:effectLst/>
              </a:rPr>
              <a:t>A WHEN clause specifies the condition for a trigger to be fired. </a:t>
            </a:r>
          </a:p>
          <a:p>
            <a:pPr marL="742950" indent="-571500" algn="l"/>
            <a:r>
              <a:rPr lang="en-GB" altLang="en-US" b="1">
                <a:effectLst/>
              </a:rPr>
              <a:t>Bear in mind that if you drop a table, all the associated triggers for the table are dropped as well.</a:t>
            </a:r>
            <a:r>
              <a:rPr lang="en-GB" altLang="en-US" sz="3200" b="1"/>
              <a:t> </a:t>
            </a:r>
            <a:endParaRPr lang="en-US" altLang="en-US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25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lnSpcReduction="10000"/>
          </a:bodyPr>
          <a:lstStyle/>
          <a:p>
            <a:pPr marL="742950" indent="-571500" algn="l"/>
            <a:r>
              <a:rPr lang="en-GB" altLang="en-US" sz="3200"/>
              <a:t>Triggers may be called BEFORE or AFTER the following events: </a:t>
            </a:r>
          </a:p>
          <a:p>
            <a:pPr marL="742950" indent="-571500" algn="l"/>
            <a:r>
              <a:rPr lang="en-GB" altLang="en-US" sz="3200"/>
              <a:t>INSERT, UPDATE and DELETE.</a:t>
            </a:r>
          </a:p>
          <a:p>
            <a:pPr marL="742950" indent="-571500" algn="l"/>
            <a:r>
              <a:rPr lang="en-GB" altLang="en-US" sz="3200"/>
              <a:t>The before/after options can be used to specify when the trigger body should be fired with respect to the triggering statement. If the user indicates a BEFORE option, then Oracle fires the trigger before executing the triggering statement. On the other hand, if an AFTER is used, Oracle fires the trigger after executing the triggering statement.</a:t>
            </a:r>
            <a:r>
              <a:rPr lang="en-US" altLang="en-US">
                <a:effectLst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5954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>
              <a:buFontTx/>
              <a:buChar char="•"/>
            </a:pPr>
            <a:r>
              <a:rPr lang="en-GB" altLang="en-US" sz="3200"/>
              <a:t>A trigger may be a ROW or STATEMENT type. If the statement FOR EACH ROW is present in the CREATE TRIGGER clause of a trigger, the trigger is a row trigger. A row trigger is fired for each row affected by an triggering statement.</a:t>
            </a:r>
          </a:p>
          <a:p>
            <a:pPr marL="742950" indent="-571500" algn="l">
              <a:buFontTx/>
              <a:buChar char="•"/>
            </a:pPr>
            <a:r>
              <a:rPr lang="en-GB" altLang="en-US" sz="3200"/>
              <a:t> A statement trigger, however, is fired only once for the triggering statement, regardless of the number of rows affected by the triggering statement</a:t>
            </a:r>
            <a:r>
              <a:rPr lang="en-US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01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742950" indent="-571500" algn="l"/>
            <a:r>
              <a:rPr lang="en-GB" altLang="en-US" sz="2800" b="1" u="sng"/>
              <a:t>Example: statement trigger</a:t>
            </a:r>
          </a:p>
          <a:p>
            <a:pPr marL="742950" indent="-571500" algn="l"/>
            <a:endParaRPr lang="en-GB" altLang="en-US" sz="2000" b="1"/>
          </a:p>
          <a:p>
            <a:pPr marL="742950" indent="-571500" algn="l"/>
            <a:r>
              <a:rPr lang="en-GB" altLang="en-US" sz="2000" b="1"/>
              <a:t>CREATE OR REPLACE TRIGGER mytrig1 BEFORE DELETE OR INSERT OR UPDATE ON employee</a:t>
            </a:r>
          </a:p>
          <a:p>
            <a:pPr marL="742950" indent="-571500" algn="l"/>
            <a:r>
              <a:rPr lang="en-GB" altLang="en-US" sz="2000" b="1"/>
              <a:t>BEGIN     </a:t>
            </a:r>
          </a:p>
          <a:p>
            <a:pPr marL="742950" indent="-571500" algn="l"/>
            <a:r>
              <a:rPr lang="en-GB" altLang="en-US" sz="2000" b="1"/>
              <a:t>IF (TO_CHAR(SYSDATE, 'day') IN ('sat', 'sun')) OR     (TO_CHAR(SYSDATE,'hh:mi') NOT BETWEEN '08:30' AND '18:30') THEN           RAISE_APPLICATION_ERROR(-20500, 'table is secured');     </a:t>
            </a:r>
          </a:p>
          <a:p>
            <a:pPr marL="742950" indent="-571500" algn="l"/>
            <a:r>
              <a:rPr lang="en-GB" altLang="en-US" sz="2000" b="1"/>
              <a:t>END IF;</a:t>
            </a:r>
          </a:p>
          <a:p>
            <a:pPr marL="742950" indent="-571500" algn="l"/>
            <a:r>
              <a:rPr lang="en-GB" altLang="en-US" sz="2000" b="1"/>
              <a:t>END;</a:t>
            </a:r>
          </a:p>
          <a:p>
            <a:pPr marL="742950" indent="-571500" algn="l"/>
            <a:r>
              <a:rPr lang="en-GB" altLang="en-US" sz="2000" b="1"/>
              <a:t>/</a:t>
            </a:r>
          </a:p>
          <a:p>
            <a:pPr marL="742950" indent="-571500" algn="l"/>
            <a:r>
              <a:rPr lang="en-GB" altLang="en-US" sz="2600"/>
              <a:t>     The above example shows a trigger that limits the DML actions to the employee table to weekdays from 8.30am to 6.30pm. If a user tries to insert/update/delete a row in the EMPLOYEE table, a warning message will be prompted. </a:t>
            </a: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125936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533400"/>
          </a:xfrm>
        </p:spPr>
        <p:txBody>
          <a:bodyPr anchor="ctr">
            <a:normAutofit fontScale="90000"/>
          </a:bodyPr>
          <a:lstStyle/>
          <a:p>
            <a:r>
              <a:rPr lang="en-US" altLang="en-US" sz="2400" b="1" u="sng"/>
              <a:t>Example: ROW Trigger</a:t>
            </a:r>
            <a:br>
              <a:rPr lang="en-US" altLang="en-US" sz="2400" b="1" u="sng"/>
            </a:br>
            <a:endParaRPr lang="en-US" altLang="en-US" sz="2400" b="1" u="sng"/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85800"/>
            <a:ext cx="9144000" cy="5638800"/>
          </a:xfrm>
        </p:spPr>
        <p:txBody>
          <a:bodyPr>
            <a:normAutofit fontScale="92500" lnSpcReduction="20000"/>
          </a:bodyPr>
          <a:lstStyle/>
          <a:p>
            <a:pPr marL="742950" indent="-571500" algn="l"/>
            <a:r>
              <a:rPr lang="en-GB" altLang="en-US" sz="1800" b="1"/>
              <a:t>CREATE OR REPLACE TRIGGER mytrig2 </a:t>
            </a:r>
          </a:p>
          <a:p>
            <a:pPr marL="742950" indent="-571500" algn="l"/>
            <a:r>
              <a:rPr lang="en-GB" altLang="en-US" sz="1800" b="1"/>
              <a:t>AFTER DELETE OR INSERT OR UPDATE ON employee </a:t>
            </a:r>
          </a:p>
          <a:p>
            <a:pPr marL="742950" indent="-571500" algn="l"/>
            <a:r>
              <a:rPr lang="en-GB" altLang="en-US" sz="1800" b="1"/>
              <a:t>FOR EACH ROW</a:t>
            </a:r>
          </a:p>
          <a:p>
            <a:pPr marL="742950" indent="-571500" algn="l"/>
            <a:r>
              <a:rPr lang="en-GB" altLang="en-US" sz="1800" b="1"/>
              <a:t>BEGIN        </a:t>
            </a:r>
          </a:p>
          <a:p>
            <a:pPr marL="742950" indent="-571500" algn="l"/>
            <a:r>
              <a:rPr lang="en-GB" altLang="en-US" sz="1800" b="1"/>
              <a:t>IF DELETING THEN   </a:t>
            </a:r>
          </a:p>
          <a:p>
            <a:pPr marL="742950" indent="-571500" algn="l"/>
            <a:r>
              <a:rPr lang="en-GB" altLang="en-US" sz="1800" b="1"/>
              <a:t>INSERT INTO xemployee (emp_ssn, emp_last_name,emp_first_name, deldate)          </a:t>
            </a:r>
          </a:p>
          <a:p>
            <a:pPr marL="742950" indent="-571500" algn="l"/>
            <a:r>
              <a:rPr lang="en-GB" altLang="en-US" sz="1800" b="1"/>
              <a:t>VALUES (:old.emp_ssn, :old.emp_last_name,:old.emp_first_name, sysdate);         </a:t>
            </a:r>
          </a:p>
          <a:p>
            <a:pPr marL="742950" indent="-571500" algn="l"/>
            <a:r>
              <a:rPr lang="en-GB" altLang="en-US" sz="1800" b="1"/>
              <a:t>ELSIF INSERTING THEN         </a:t>
            </a:r>
          </a:p>
          <a:p>
            <a:pPr marL="742950" indent="-571500" algn="l"/>
            <a:r>
              <a:rPr lang="en-GB" altLang="en-US" sz="1800" b="1"/>
              <a:t> INSERT INTO nemployee (emp_ssn, emp_last_name,emp_first_name, adddate)           </a:t>
            </a:r>
          </a:p>
          <a:p>
            <a:pPr marL="742950" indent="-571500" algn="l"/>
            <a:r>
              <a:rPr lang="en-GB" altLang="en-US" sz="1800" b="1"/>
              <a:t>VALUES (:new.emp_ssn, :new.emp_last_name,:new.emp_first_name, sysdate);    </a:t>
            </a:r>
          </a:p>
          <a:p>
            <a:pPr marL="742950" indent="-571500" algn="l"/>
            <a:r>
              <a:rPr lang="en-GB" altLang="en-US" sz="1800" b="1"/>
              <a:t> ELSIF UPDATING('emp_salary') THEN          </a:t>
            </a:r>
          </a:p>
          <a:p>
            <a:pPr marL="742950" indent="-571500" algn="l"/>
            <a:r>
              <a:rPr lang="en-GB" altLang="en-US" sz="1800" b="1"/>
              <a:t>INSERT INTO cemployee (emp_ssn, oldsalary, newsalary, up_date)         </a:t>
            </a:r>
          </a:p>
          <a:p>
            <a:pPr marL="742950" indent="-571500" algn="l"/>
            <a:r>
              <a:rPr lang="en-GB" altLang="en-US" sz="1800" b="1"/>
              <a:t>VALUES (:old.emp_ssn,:old.emp_salary, :new.emp_salary, sysdate);     ELSE          </a:t>
            </a:r>
          </a:p>
          <a:p>
            <a:pPr marL="742950" indent="-571500" algn="l"/>
            <a:r>
              <a:rPr lang="en-GB" altLang="en-US" sz="1800" b="1"/>
              <a:t>INSERT INTO uemployee (emp_ssn, emp_address, up_date)           </a:t>
            </a:r>
          </a:p>
          <a:p>
            <a:pPr marL="742950" indent="-571500" algn="l"/>
            <a:r>
              <a:rPr lang="en-GB" altLang="en-US" sz="1800" b="1"/>
              <a:t>VALUES (:old.emp_ssn, :new.emp_address, sysdate);        </a:t>
            </a:r>
          </a:p>
          <a:p>
            <a:pPr marL="742950" indent="-571500" algn="l"/>
            <a:r>
              <a:rPr lang="en-GB" altLang="en-US" sz="1800" b="1"/>
              <a:t>END IF;</a:t>
            </a:r>
          </a:p>
          <a:p>
            <a:pPr marL="742950" indent="-571500" algn="l"/>
            <a:r>
              <a:rPr lang="en-GB" altLang="en-US" sz="1800" b="1"/>
              <a:t>END;</a:t>
            </a:r>
          </a:p>
          <a:p>
            <a:pPr marL="742950" indent="-571500" algn="l"/>
            <a:r>
              <a:rPr lang="en-GB" altLang="en-US" sz="1800"/>
              <a:t>/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1135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lnSpcReduction="10000"/>
          </a:bodyPr>
          <a:lstStyle/>
          <a:p>
            <a:pPr marL="742950" indent="-571500" algn="l">
              <a:lnSpc>
                <a:spcPct val="80000"/>
              </a:lnSpc>
            </a:pPr>
            <a:r>
              <a:rPr lang="en-US" altLang="en-US" b="1" u="sng">
                <a:effectLst/>
              </a:rPr>
              <a:t>Example: ROW Trigger</a:t>
            </a:r>
            <a:endParaRPr lang="en-GB" altLang="en-US" sz="3200"/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GB" altLang="en-US" sz="3200"/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GB" altLang="en-US" sz="3200"/>
              <a:t>The previous trigger is used to keep track of all the transactions performed on the employee table. If any employee is deleted, a new row containing the details of this employee is stored in a table called xemployee. Similarly, if a new employee is inserted, a new row is created in another table called nemployee, and so on.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GB" altLang="en-US" sz="3200"/>
              <a:t>Note that we can specify the old and new values of an updated row by prefixing the column names with the :OLD and :NEW qualifiers.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46953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/>
            <a:r>
              <a:rPr lang="en-GB" altLang="en-US" sz="3200"/>
              <a:t>SQL&gt;  DELETE FROM  employee WHERE emp_last_name = 'Joshi';</a:t>
            </a:r>
          </a:p>
          <a:p>
            <a:pPr marL="742950" indent="-571500" algn="l"/>
            <a:r>
              <a:rPr lang="en-GB" altLang="en-US" sz="3200"/>
              <a:t>1 row deleted.</a:t>
            </a:r>
          </a:p>
          <a:p>
            <a:pPr marL="742950" indent="-571500" algn="l"/>
            <a:r>
              <a:rPr lang="en-GB" altLang="en-US" sz="3200"/>
              <a:t>SQL&gt; SELECT * FROM xemployee;</a:t>
            </a:r>
          </a:p>
          <a:p>
            <a:pPr marL="742950" indent="-571500" algn="l"/>
            <a:endParaRPr lang="en-GB" altLang="en-US" sz="2000"/>
          </a:p>
          <a:p>
            <a:pPr marL="742950" indent="-571500" algn="l"/>
            <a:endParaRPr lang="en-GB" altLang="en-US" sz="2000"/>
          </a:p>
          <a:p>
            <a:pPr marL="742950" indent="-571500" algn="l"/>
            <a:r>
              <a:rPr lang="en-GB" altLang="en-US" sz="2000"/>
              <a:t>EMP_SSN   EMP_LAST_NAME   EMP_FIRST_NAME DELDATE</a:t>
            </a:r>
          </a:p>
          <a:p>
            <a:pPr marL="742950" indent="-571500" algn="l"/>
            <a:r>
              <a:rPr lang="en-GB" altLang="en-US" sz="2000"/>
              <a:t>-------------   -----------------------    -------------------------- -----------------</a:t>
            </a:r>
          </a:p>
          <a:p>
            <a:pPr marL="742950" indent="-571500" algn="l"/>
            <a:r>
              <a:rPr lang="en-GB" altLang="en-US" sz="2000"/>
              <a:t>999333333  Joshi                              Dinesh                         02-MAY-03</a:t>
            </a:r>
            <a:endParaRPr lang="en-US" altLang="en-US" sz="2000"/>
          </a:p>
          <a:p>
            <a:pPr marL="742950" indent="-571500" algn="l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0249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ENABLING, DISABLING, DROPPING TRIGGERS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/>
            <a:r>
              <a:rPr lang="en-GB" altLang="en-US" sz="2800"/>
              <a:t>SQL&gt;ALTER TRIGGER trigger_name DISABLE;</a:t>
            </a:r>
          </a:p>
          <a:p>
            <a:pPr marL="742950" indent="-571500" algn="l"/>
            <a:r>
              <a:rPr lang="en-GB" altLang="en-US" sz="2800"/>
              <a:t>SQL&gt;ALTER TABLE table_name DISABLE ALL TRIGGERS;</a:t>
            </a:r>
          </a:p>
          <a:p>
            <a:pPr marL="742950" indent="-571500" algn="l"/>
            <a:r>
              <a:rPr lang="en-GB" altLang="en-US" sz="2800" b="1"/>
              <a:t>To enable a trigger, which is disabled, we can use the following syntax:</a:t>
            </a:r>
          </a:p>
          <a:p>
            <a:pPr marL="742950" indent="-571500" algn="l"/>
            <a:r>
              <a:rPr lang="en-GB" altLang="en-US" sz="2800"/>
              <a:t>SQL&gt;ALTER TABLE table_name ENABLE trigger_name;</a:t>
            </a:r>
          </a:p>
          <a:p>
            <a:pPr marL="742950" indent="-571500" algn="l"/>
            <a:r>
              <a:rPr lang="en-GB" altLang="en-US" sz="2800" b="1"/>
              <a:t>All triggers can be enabled for a specific table by using the following command</a:t>
            </a:r>
          </a:p>
          <a:p>
            <a:pPr marL="742950" indent="-571500" algn="l"/>
            <a:r>
              <a:rPr lang="en-GB" altLang="en-US" sz="2800"/>
              <a:t>SQL&gt; ALTER TABLE table_name ENABLE ALL TRIGGERS;</a:t>
            </a:r>
            <a:endParaRPr lang="en-US" altLang="en-US" sz="2800" b="1"/>
          </a:p>
          <a:p>
            <a:pPr marL="742950" indent="-571500" algn="l"/>
            <a:r>
              <a:rPr lang="en-GB" altLang="en-US" sz="2800"/>
              <a:t>SQL&gt; DROP TRIGGER trigger_name</a:t>
            </a:r>
            <a:r>
              <a:rPr lang="en-US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931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839200" cy="5181600"/>
          </a:xfrm>
        </p:spPr>
        <p:txBody>
          <a:bodyPr/>
          <a:lstStyle/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r>
              <a:rPr lang="en-US" altLang="en-US" sz="6000"/>
              <a:t>			</a:t>
            </a:r>
          </a:p>
          <a:p>
            <a:pPr marL="1263650" indent="-1263650">
              <a:buNone/>
            </a:pPr>
            <a:r>
              <a:rPr lang="en-US" altLang="en-US" sz="6000"/>
              <a:t>							END</a:t>
            </a:r>
          </a:p>
        </p:txBody>
      </p:sp>
      <p:pic>
        <p:nvPicPr>
          <p:cNvPr id="588803" name="Picture 3" descr="DD0135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1"/>
            <a:ext cx="312420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590800"/>
            <a:ext cx="8382000" cy="838200"/>
          </a:xfrm>
        </p:spPr>
        <p:txBody>
          <a:bodyPr anchor="ctr"/>
          <a:lstStyle/>
          <a:p>
            <a:r>
              <a:rPr lang="en-US" altLang="en-US" sz="4000" dirty="0"/>
              <a:t>PROCEDURES, FUNCTIONS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222977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600" b="1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763000" cy="5105400"/>
          </a:xfrm>
        </p:spPr>
        <p:txBody>
          <a:bodyPr/>
          <a:lstStyle/>
          <a:p>
            <a:pPr marL="742950" indent="-5715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 procedure is a module performing one or more actions; it does not need to return any values. </a:t>
            </a:r>
          </a:p>
          <a:p>
            <a:pPr marL="742950" indent="-5715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syntax for creating a procedure is as follows: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OR REPLACE PROCEDURE name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[(parameter[, parameter, ...])]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[local declarations]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executable statements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[EXCEPTION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exception handlers]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 [name];</a:t>
            </a:r>
          </a:p>
          <a:p>
            <a:pPr marL="742950" indent="-571500" algn="l">
              <a:buFontTx/>
              <a:buChar char="•"/>
            </a:pPr>
            <a:endParaRPr lang="en-US" altLang="en-US" sz="3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indent="-571500" algn="l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58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6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>
            <a:normAutofit lnSpcReduction="10000"/>
          </a:bodyPr>
          <a:lstStyle/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 procedure may have 0 to many parameters. </a:t>
            </a:r>
          </a:p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procedure has two parts: </a:t>
            </a:r>
          </a:p>
          <a:p>
            <a:pPr marL="1530350" lvl="1" indent="-533400" algn="just">
              <a:buFontTx/>
              <a:buAutoNum type="arabicPeriod"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The header portion, which comes before AS (sometimes you will see IS—they are interchangeable), keyword (this contains the procedure name and the parameter list),</a:t>
            </a:r>
          </a:p>
          <a:p>
            <a:pPr marL="1530350" lvl="1" indent="-533400" algn="just">
              <a:buFontTx/>
              <a:buAutoNum type="arabicPeriod"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The body, which is everything after the IS keyword.</a:t>
            </a:r>
          </a:p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word REPLACE is optional.</a:t>
            </a:r>
          </a:p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 word REPLACE is not used in the header of the procedure, in order to change the code in the procedure, it must be dropped first and then re-created. </a:t>
            </a:r>
          </a:p>
        </p:txBody>
      </p:sp>
    </p:spTree>
    <p:extLst>
      <p:ext uri="{BB962C8B-B14F-4D97-AF65-F5344CB8AC3E}">
        <p14:creationId xmlns:p14="http://schemas.microsoft.com/office/powerpoint/2010/main" val="30764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86106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-- ch11_01a.sql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OR REPLACE PROCEDURE Discount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CURSOR c_group_discount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IS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SELECT distinct s.course_no, c.description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FROM section s, enrollment e, course c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WHERE s.section_id = e.section_id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AND c.course_no = s.course_no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GROUP BY s.course_no, c.description,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e.section_id, s.section_id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HAVING COUNT(*) &gt;=8;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marL="781050" indent="-609600" algn="just"/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86106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686800" cy="5410200"/>
          </a:xfrm>
        </p:spPr>
        <p:txBody>
          <a:bodyPr>
            <a:normAutofit lnSpcReduction="10000"/>
          </a:bodyPr>
          <a:lstStyle/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r_group_discount IN c_group_discount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LOOP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UPDATE course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SET cost = cost * .95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WHERE course_no = r_group_discount.course_no;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DBMS_OUTPUT.PUT_LINE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('A 5% discount has been given to'||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r_group_discount.course_no||' '||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r_group_discount.description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);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END LOOP;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END;</a:t>
            </a:r>
          </a:p>
          <a:p>
            <a:pPr marL="781050" indent="-609600" algn="just"/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8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86106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6868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 to execute a procedure in SQL*Plus use the following syntax:</a:t>
            </a:r>
          </a:p>
          <a:p>
            <a:pPr marL="781050" indent="-609600" algn="l"/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</a:p>
          <a:p>
            <a:pPr marL="781050" indent="-609600" algn="l"/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			EXECUTE Procedure_name</a:t>
            </a:r>
          </a:p>
          <a:p>
            <a:pPr marL="781050" indent="-609600" algn="l"/>
            <a:r>
              <a:rPr lang="en-US" altLang="en-US" sz="28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781050" indent="-609600" algn="l"/>
            <a:r>
              <a:rPr lang="en-US" altLang="en-US" sz="28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SQL&gt; EXECUTE Discount</a:t>
            </a:r>
          </a:p>
          <a:p>
            <a:pPr marL="781050" indent="-609600" algn="l"/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/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4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2319</Words>
  <Application>Microsoft Macintosh PowerPoint</Application>
  <PresentationFormat>Widescreen</PresentationFormat>
  <Paragraphs>273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FranklinGothic-Book</vt:lpstr>
      <vt:lpstr>GillSans</vt:lpstr>
      <vt:lpstr>StoneSerif</vt:lpstr>
      <vt:lpstr>Office Theme</vt:lpstr>
      <vt:lpstr>DAMG 6210 Database Design</vt:lpstr>
      <vt:lpstr>Topics</vt:lpstr>
      <vt:lpstr>Relational algebra and relational calculus</vt:lpstr>
      <vt:lpstr>PROCEDURES, FUNCTIONS &amp; TRIGGERS</vt:lpstr>
      <vt:lpstr>PROCEDURES</vt:lpstr>
      <vt:lpstr>PROCEDURES</vt:lpstr>
      <vt:lpstr>Example</vt:lpstr>
      <vt:lpstr>Example</vt:lpstr>
      <vt:lpstr>Example</vt:lpstr>
      <vt:lpstr>PARAMETERS</vt:lpstr>
      <vt:lpstr>Types of Parameters</vt:lpstr>
      <vt:lpstr>FORMAL AND ACTUAL PARAMETERS</vt:lpstr>
      <vt:lpstr>MATCHING ACTUAL AND FORMAL PARAMETERS</vt:lpstr>
      <vt:lpstr>MATCHING ACTUAL AND FORMAL PARAMETERS</vt:lpstr>
      <vt:lpstr>FUNCTIONS</vt:lpstr>
      <vt:lpstr>FUNCTIONS</vt:lpstr>
      <vt:lpstr>FUNCTIONS</vt:lpstr>
      <vt:lpstr>Example</vt:lpstr>
      <vt:lpstr>Making Use Of  Functions</vt:lpstr>
      <vt:lpstr>TRIGGERS</vt:lpstr>
      <vt:lpstr>TRIGGERS</vt:lpstr>
      <vt:lpstr>TRIGGERS</vt:lpstr>
      <vt:lpstr>TRIGGERS</vt:lpstr>
      <vt:lpstr>TRIGGERS</vt:lpstr>
      <vt:lpstr>TYPES OF TRIGGERS</vt:lpstr>
      <vt:lpstr>TYPES OF TRIGGERS</vt:lpstr>
      <vt:lpstr>TYPES OF TRIGGERS</vt:lpstr>
      <vt:lpstr>Example: ROW Trigger </vt:lpstr>
      <vt:lpstr>TYPES OF TRIGGERS</vt:lpstr>
      <vt:lpstr>TYPES OF TRIGGERS</vt:lpstr>
      <vt:lpstr>ENABLING, DISABLING, DROPPING TRIGGERS</vt:lpstr>
      <vt:lpstr>PowerPoint Presentation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469</cp:revision>
  <dcterms:created xsi:type="dcterms:W3CDTF">2013-09-03T20:38:17Z</dcterms:created>
  <dcterms:modified xsi:type="dcterms:W3CDTF">2022-10-10T18:49:50Z</dcterms:modified>
</cp:coreProperties>
</file>