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Lst>
  <p:sldSz cy="5143500" cx="9144000"/>
  <p:notesSz cx="6858000" cy="9144000"/>
  <p:embeddedFontLst>
    <p:embeddedFont>
      <p:font typeface="Tahoma"/>
      <p:regular r:id="rId98"/>
      <p:bold r:id="rId9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font" Target="fonts/Tahoma-bold.fntdata"/><Relationship Id="rId10" Type="http://schemas.openxmlformats.org/officeDocument/2006/relationships/slide" Target="slides/slide4.xml"/><Relationship Id="rId98" Type="http://schemas.openxmlformats.org/officeDocument/2006/relationships/font" Target="fonts/Tahoma-regular.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8125868894_2_8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18125868894_2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8125868894_2_162: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g18125868894_2_1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8125868894_2_167: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g18125868894_2_1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8125868894_2_17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g18125868894_2_172:notes"/>
          <p:cNvSpPr/>
          <p:nvPr>
            <p:ph idx="2" type="sldImg"/>
          </p:nvPr>
        </p:nvSpPr>
        <p:spPr>
          <a:xfrm>
            <a:off x="546100" y="657225"/>
            <a:ext cx="5765800" cy="3244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g18125868894_2_1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8125868894_2_1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41" name="Google Shape;241;g18125868894_2_178:notes"/>
          <p:cNvSpPr/>
          <p:nvPr>
            <p:ph idx="2" type="sldImg"/>
          </p:nvPr>
        </p:nvSpPr>
        <p:spPr>
          <a:xfrm>
            <a:off x="546100" y="657225"/>
            <a:ext cx="5765800" cy="3244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g18125868894_2_1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8125868894_2_18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18125868894_2_1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8125868894_2_189:notes"/>
          <p:cNvSpPr/>
          <p:nvPr/>
        </p:nvSpPr>
        <p:spPr>
          <a:xfrm>
            <a:off x="3886200" y="0"/>
            <a:ext cx="2971800" cy="4556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g18125868894_2_189:notes"/>
          <p:cNvSpPr/>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r>
              <a:rPr i="1" lang="en" sz="1000">
                <a:solidFill>
                  <a:schemeClr val="dk1"/>
                </a:solidFill>
                <a:latin typeface="Calibri"/>
                <a:ea typeface="Calibri"/>
                <a:cs typeface="Calibri"/>
                <a:sym typeface="Calibri"/>
              </a:rPr>
              <a:t>3</a:t>
            </a:r>
            <a:endParaRPr/>
          </a:p>
        </p:txBody>
      </p:sp>
      <p:sp>
        <p:nvSpPr>
          <p:cNvPr id="255" name="Google Shape;255;g18125868894_2_189: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g18125868894_2_189:notes"/>
          <p:cNvSpPr/>
          <p:nvPr/>
        </p:nvSpPr>
        <p:spPr>
          <a:xfrm>
            <a:off x="0" y="0"/>
            <a:ext cx="2971800" cy="4556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g18125868894_2_189: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8" name="Google Shape;258;g18125868894_2_1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8125868894_2_200:notes"/>
          <p:cNvSpPr/>
          <p:nvPr/>
        </p:nvSpPr>
        <p:spPr>
          <a:xfrm>
            <a:off x="3886200" y="0"/>
            <a:ext cx="2971800" cy="4556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g18125868894_2_200:notes"/>
          <p:cNvSpPr/>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r>
              <a:rPr i="1" lang="en" sz="1000">
                <a:solidFill>
                  <a:schemeClr val="dk1"/>
                </a:solidFill>
                <a:latin typeface="Calibri"/>
                <a:ea typeface="Calibri"/>
                <a:cs typeface="Calibri"/>
                <a:sym typeface="Calibri"/>
              </a:rPr>
              <a:t>3</a:t>
            </a:r>
            <a:endParaRPr/>
          </a:p>
        </p:txBody>
      </p:sp>
      <p:sp>
        <p:nvSpPr>
          <p:cNvPr id="267" name="Google Shape;267;g18125868894_2_200: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g18125868894_2_200:notes"/>
          <p:cNvSpPr/>
          <p:nvPr/>
        </p:nvSpPr>
        <p:spPr>
          <a:xfrm>
            <a:off x="0" y="0"/>
            <a:ext cx="2971800" cy="4556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g18125868894_2_200: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0" name="Google Shape;270;g18125868894_2_20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8125868894_2_211:notes"/>
          <p:cNvSpPr/>
          <p:nvPr/>
        </p:nvSpPr>
        <p:spPr>
          <a:xfrm>
            <a:off x="3886200" y="0"/>
            <a:ext cx="2971800" cy="4556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g18125868894_2_211:notes"/>
          <p:cNvSpPr/>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r>
              <a:rPr i="1" lang="en" sz="1000">
                <a:solidFill>
                  <a:schemeClr val="dk1"/>
                </a:solidFill>
                <a:latin typeface="Calibri"/>
                <a:ea typeface="Calibri"/>
                <a:cs typeface="Calibri"/>
                <a:sym typeface="Calibri"/>
              </a:rPr>
              <a:t>3</a:t>
            </a:r>
            <a:endParaRPr/>
          </a:p>
        </p:txBody>
      </p:sp>
      <p:sp>
        <p:nvSpPr>
          <p:cNvPr id="279" name="Google Shape;279;g18125868894_2_211: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g18125868894_2_211:notes"/>
          <p:cNvSpPr/>
          <p:nvPr/>
        </p:nvSpPr>
        <p:spPr>
          <a:xfrm>
            <a:off x="0" y="0"/>
            <a:ext cx="2971800" cy="4556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g18125868894_2_211: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g18125868894_2_2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8125868894_2_222:notes"/>
          <p:cNvSpPr/>
          <p:nvPr/>
        </p:nvSpPr>
        <p:spPr>
          <a:xfrm>
            <a:off x="3886200" y="0"/>
            <a:ext cx="2971800" cy="4556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g18125868894_2_222:notes"/>
          <p:cNvSpPr/>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r>
              <a:rPr i="1" lang="en" sz="1000">
                <a:solidFill>
                  <a:schemeClr val="dk1"/>
                </a:solidFill>
                <a:latin typeface="Calibri"/>
                <a:ea typeface="Calibri"/>
                <a:cs typeface="Calibri"/>
                <a:sym typeface="Calibri"/>
              </a:rPr>
              <a:t>3</a:t>
            </a:r>
            <a:endParaRPr/>
          </a:p>
        </p:txBody>
      </p:sp>
      <p:sp>
        <p:nvSpPr>
          <p:cNvPr id="291" name="Google Shape;291;g18125868894_2_222: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 name="Google Shape;292;g18125868894_2_222:notes"/>
          <p:cNvSpPr/>
          <p:nvPr/>
        </p:nvSpPr>
        <p:spPr>
          <a:xfrm>
            <a:off x="0" y="0"/>
            <a:ext cx="2971800" cy="4556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 name="Google Shape;293;g18125868894_2_222: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g18125868894_2_2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8125868894_2_2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02" name="Google Shape;302;g18125868894_2_2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3" name="Google Shape;303;g18125868894_2_233:notes"/>
          <p:cNvSpPr txBox="1"/>
          <p:nvPr>
            <p:ph idx="1" type="body"/>
          </p:nvPr>
        </p:nvSpPr>
        <p:spPr>
          <a:xfrm>
            <a:off x="685800" y="4400550"/>
            <a:ext cx="5486400" cy="360045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8125868894_2_8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18125868894_2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8125868894_2_2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g18125868894_2_2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18125868894_2_2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8125868894_2_2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18" name="Google Shape;318;g18125868894_2_2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9" name="Google Shape;319;g18125868894_2_2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8125868894_2_2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g18125868894_2_2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g18125868894_2_2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8125868894_2_2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g18125868894_2_2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18125868894_2_2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8125868894_2_26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18125868894_2_2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8125868894_2_27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18125868894_2_2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8125868894_2_276: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352" name="Google Shape;352;g18125868894_2_276: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 sz="1200">
                <a:solidFill>
                  <a:schemeClr val="dk1"/>
                </a:solidFill>
                <a:latin typeface="Times New Roman"/>
                <a:ea typeface="Times New Roman"/>
                <a:cs typeface="Times New Roman"/>
                <a:sym typeface="Times New Roman"/>
              </a:rPr>
              <a:t>5</a:t>
            </a:r>
            <a:endParaRPr/>
          </a:p>
        </p:txBody>
      </p:sp>
      <p:sp>
        <p:nvSpPr>
          <p:cNvPr id="353" name="Google Shape;353;g18125868894_2_276: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354" name="Google Shape;354;g18125868894_2_276: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355" name="Google Shape;355;g18125868894_2_276: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6" name="Google Shape;356;g18125868894_2_2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8125868894_2_285:notes"/>
          <p:cNvSpPr/>
          <p:nvPr/>
        </p:nvSpPr>
        <p:spPr>
          <a:xfrm>
            <a:off x="3886200" y="0"/>
            <a:ext cx="2971800" cy="4556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g18125868894_2_285:notes"/>
          <p:cNvSpPr/>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r>
              <a:rPr i="1" lang="en" sz="1000">
                <a:solidFill>
                  <a:schemeClr val="dk1"/>
                </a:solidFill>
                <a:latin typeface="Calibri"/>
                <a:ea typeface="Calibri"/>
                <a:cs typeface="Calibri"/>
                <a:sym typeface="Calibri"/>
              </a:rPr>
              <a:t>4</a:t>
            </a:r>
            <a:endParaRPr/>
          </a:p>
        </p:txBody>
      </p:sp>
      <p:sp>
        <p:nvSpPr>
          <p:cNvPr id="363" name="Google Shape;363;g18125868894_2_285: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 name="Google Shape;364;g18125868894_2_285:notes"/>
          <p:cNvSpPr/>
          <p:nvPr/>
        </p:nvSpPr>
        <p:spPr>
          <a:xfrm>
            <a:off x="0" y="0"/>
            <a:ext cx="2971800" cy="4556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 name="Google Shape;365;g18125868894_2_285: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6" name="Google Shape;366;g18125868894_2_28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8125868894_2_29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g18125868894_2_2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8125868894_2_30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g18125868894_2_3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8125868894_2_93:notes"/>
          <p:cNvSpPr/>
          <p:nvPr/>
        </p:nvSpPr>
        <p:spPr>
          <a:xfrm>
            <a:off x="3886200" y="0"/>
            <a:ext cx="2971800" cy="4556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g18125868894_2_93:notes"/>
          <p:cNvSpPr/>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r>
              <a:rPr i="1" lang="en" sz="1000">
                <a:solidFill>
                  <a:schemeClr val="dk1"/>
                </a:solidFill>
                <a:latin typeface="Calibri"/>
                <a:ea typeface="Calibri"/>
                <a:cs typeface="Calibri"/>
                <a:sym typeface="Calibri"/>
              </a:rPr>
              <a:t>2</a:t>
            </a:r>
            <a:endParaRPr/>
          </a:p>
        </p:txBody>
      </p:sp>
      <p:sp>
        <p:nvSpPr>
          <p:cNvPr id="147" name="Google Shape;147;g18125868894_2_93: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g18125868894_2_93:notes"/>
          <p:cNvSpPr/>
          <p:nvPr/>
        </p:nvSpPr>
        <p:spPr>
          <a:xfrm>
            <a:off x="0" y="0"/>
            <a:ext cx="2971800" cy="4556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g18125868894_2_93: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 name="Google Shape;150;g18125868894_2_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8125868894_2_30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g18125868894_2_3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8125868894_2_31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g18125868894_2_3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8125868894_2_31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g18125868894_2_3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8125868894_2_32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g18125868894_2_3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8125868894_2_32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g18125868894_2_3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8125868894_2_33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g18125868894_2_3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8125868894_2_33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g18125868894_2_3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8125868894_2_34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g18125868894_2_3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8125868894_2_34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g18125868894_2_3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8125868894_2_35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g18125868894_2_3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8125868894_2_104:notes"/>
          <p:cNvSpPr/>
          <p:nvPr/>
        </p:nvSpPr>
        <p:spPr>
          <a:xfrm>
            <a:off x="3886200" y="0"/>
            <a:ext cx="2971800" cy="4556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g18125868894_2_104:notes"/>
          <p:cNvSpPr/>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r>
              <a:rPr i="1" lang="en" sz="1000">
                <a:solidFill>
                  <a:schemeClr val="dk1"/>
                </a:solidFill>
                <a:latin typeface="Calibri"/>
                <a:ea typeface="Calibri"/>
                <a:cs typeface="Calibri"/>
                <a:sym typeface="Calibri"/>
              </a:rPr>
              <a:t>2</a:t>
            </a:r>
            <a:endParaRPr/>
          </a:p>
        </p:txBody>
      </p:sp>
      <p:sp>
        <p:nvSpPr>
          <p:cNvPr id="159" name="Google Shape;159;g18125868894_2_104: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g18125868894_2_104:notes"/>
          <p:cNvSpPr/>
          <p:nvPr/>
        </p:nvSpPr>
        <p:spPr>
          <a:xfrm>
            <a:off x="0" y="0"/>
            <a:ext cx="2971800" cy="4556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g18125868894_2_104: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g18125868894_2_10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8125868894_2_356:notes"/>
          <p:cNvSpPr/>
          <p:nvPr>
            <p:ph idx="2" type="sldImg"/>
          </p:nvPr>
        </p:nvSpPr>
        <p:spPr>
          <a:xfrm>
            <a:off x="393700" y="857250"/>
            <a:ext cx="607060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46" name="Google Shape;446;g18125868894_2_356:notes"/>
          <p:cNvSpPr txBox="1"/>
          <p:nvPr>
            <p:ph idx="1" type="body"/>
          </p:nvPr>
        </p:nvSpPr>
        <p:spPr>
          <a:xfrm>
            <a:off x="947738" y="4633913"/>
            <a:ext cx="4975225" cy="41179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8125868894_2_361:notes"/>
          <p:cNvSpPr/>
          <p:nvPr>
            <p:ph idx="2" type="sldImg"/>
          </p:nvPr>
        </p:nvSpPr>
        <p:spPr>
          <a:xfrm>
            <a:off x="393700" y="857250"/>
            <a:ext cx="607060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52" name="Google Shape;452;g18125868894_2_361:notes"/>
          <p:cNvSpPr txBox="1"/>
          <p:nvPr>
            <p:ph idx="1" type="body"/>
          </p:nvPr>
        </p:nvSpPr>
        <p:spPr>
          <a:xfrm>
            <a:off x="947738" y="4633913"/>
            <a:ext cx="4975225" cy="41179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8125868894_2_366:notes"/>
          <p:cNvSpPr/>
          <p:nvPr>
            <p:ph idx="2" type="sldImg"/>
          </p:nvPr>
        </p:nvSpPr>
        <p:spPr>
          <a:xfrm>
            <a:off x="393700" y="857250"/>
            <a:ext cx="607060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58" name="Google Shape;458;g18125868894_2_366:notes"/>
          <p:cNvSpPr txBox="1"/>
          <p:nvPr>
            <p:ph idx="1" type="body"/>
          </p:nvPr>
        </p:nvSpPr>
        <p:spPr>
          <a:xfrm>
            <a:off x="947738" y="4633913"/>
            <a:ext cx="4975225" cy="41179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8125868894_2_371:notes"/>
          <p:cNvSpPr/>
          <p:nvPr>
            <p:ph idx="2" type="sldImg"/>
          </p:nvPr>
        </p:nvSpPr>
        <p:spPr>
          <a:xfrm>
            <a:off x="393700" y="857250"/>
            <a:ext cx="607060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64" name="Google Shape;464;g18125868894_2_371:notes"/>
          <p:cNvSpPr txBox="1"/>
          <p:nvPr>
            <p:ph idx="1" type="body"/>
          </p:nvPr>
        </p:nvSpPr>
        <p:spPr>
          <a:xfrm>
            <a:off x="947738" y="4633913"/>
            <a:ext cx="4975225" cy="41179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8125868894_2_37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g18125868894_2_3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8125868894_2_38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g18125868894_2_3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8125868894_2_38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g18125868894_2_3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8125868894_2_39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g18125868894_2_3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8125868894_2_39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g18125868894_2_3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8125868894_2_40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g18125868894_2_4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8125868894_2_115:notes"/>
          <p:cNvSpPr/>
          <p:nvPr/>
        </p:nvSpPr>
        <p:spPr>
          <a:xfrm>
            <a:off x="3886200" y="0"/>
            <a:ext cx="2971800" cy="4556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g18125868894_2_115:notes"/>
          <p:cNvSpPr/>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r>
              <a:rPr i="1" lang="en" sz="1000">
                <a:solidFill>
                  <a:schemeClr val="dk1"/>
                </a:solidFill>
                <a:latin typeface="Calibri"/>
                <a:ea typeface="Calibri"/>
                <a:cs typeface="Calibri"/>
                <a:sym typeface="Calibri"/>
              </a:rPr>
              <a:t>2</a:t>
            </a:r>
            <a:endParaRPr/>
          </a:p>
        </p:txBody>
      </p:sp>
      <p:sp>
        <p:nvSpPr>
          <p:cNvPr id="171" name="Google Shape;171;g18125868894_2_115: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g18125868894_2_115:notes"/>
          <p:cNvSpPr/>
          <p:nvPr/>
        </p:nvSpPr>
        <p:spPr>
          <a:xfrm>
            <a:off x="0" y="0"/>
            <a:ext cx="2971800" cy="4556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g18125868894_2_115: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g18125868894_2_1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8125868894_2_408:notes"/>
          <p:cNvSpPr/>
          <p:nvPr/>
        </p:nvSpPr>
        <p:spPr>
          <a:xfrm>
            <a:off x="3886200" y="0"/>
            <a:ext cx="2971800" cy="4556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8" name="Google Shape;508;g18125868894_2_408:notes"/>
          <p:cNvSpPr/>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r>
              <a:rPr i="1" lang="en" sz="1000">
                <a:solidFill>
                  <a:schemeClr val="dk1"/>
                </a:solidFill>
                <a:latin typeface="Calibri"/>
                <a:ea typeface="Calibri"/>
                <a:cs typeface="Calibri"/>
                <a:sym typeface="Calibri"/>
              </a:rPr>
              <a:t>6</a:t>
            </a:r>
            <a:endParaRPr/>
          </a:p>
        </p:txBody>
      </p:sp>
      <p:sp>
        <p:nvSpPr>
          <p:cNvPr id="509" name="Google Shape;509;g18125868894_2_408: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 name="Google Shape;510;g18125868894_2_408:notes"/>
          <p:cNvSpPr/>
          <p:nvPr/>
        </p:nvSpPr>
        <p:spPr>
          <a:xfrm>
            <a:off x="0" y="0"/>
            <a:ext cx="2971800" cy="4556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1" name="Google Shape;511;g18125868894_2_408: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2" name="Google Shape;512;g18125868894_2_40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8125868894_2_48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g18125868894_2_4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8125868894_2_49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g18125868894_2_4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8125868894_2_49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g18125868894_2_4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8125868894_2_50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g18125868894_2_5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18125868894_2_5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g18125868894_2_5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8125868894_2_51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g18125868894_2_5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8125868894_2_5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630" name="Google Shape;630;g18125868894_2_523:notes"/>
          <p:cNvSpPr/>
          <p:nvPr>
            <p:ph idx="2" type="sldImg"/>
          </p:nvPr>
        </p:nvSpPr>
        <p:spPr>
          <a:xfrm>
            <a:off x="546100" y="657225"/>
            <a:ext cx="5765800" cy="3244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1" name="Google Shape;631;g18125868894_2_5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18125868894_2_5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637" name="Google Shape;637;g18125868894_2_529:notes"/>
          <p:cNvSpPr/>
          <p:nvPr>
            <p:ph idx="2" type="sldImg"/>
          </p:nvPr>
        </p:nvSpPr>
        <p:spPr>
          <a:xfrm>
            <a:off x="546100" y="657225"/>
            <a:ext cx="5765800" cy="3244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8" name="Google Shape;638;g18125868894_2_5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18125868894_2_53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g18125868894_2_5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8125868894_2_126:notes"/>
          <p:cNvSpPr/>
          <p:nvPr/>
        </p:nvSpPr>
        <p:spPr>
          <a:xfrm>
            <a:off x="3886200" y="0"/>
            <a:ext cx="2971800" cy="4556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g18125868894_2_126:notes"/>
          <p:cNvSpPr/>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r>
              <a:rPr i="1" lang="en" sz="1000">
                <a:solidFill>
                  <a:schemeClr val="dk1"/>
                </a:solidFill>
                <a:latin typeface="Calibri"/>
                <a:ea typeface="Calibri"/>
                <a:cs typeface="Calibri"/>
                <a:sym typeface="Calibri"/>
              </a:rPr>
              <a:t>2</a:t>
            </a:r>
            <a:endParaRPr/>
          </a:p>
        </p:txBody>
      </p:sp>
      <p:sp>
        <p:nvSpPr>
          <p:cNvPr id="183" name="Google Shape;183;g18125868894_2_126: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g18125868894_2_126:notes"/>
          <p:cNvSpPr/>
          <p:nvPr/>
        </p:nvSpPr>
        <p:spPr>
          <a:xfrm>
            <a:off x="0" y="0"/>
            <a:ext cx="2971800" cy="4556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g18125868894_2_126: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g18125868894_2_1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8125868894_2_54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g18125868894_2_5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8125868894_2_54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g18125868894_2_5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18125868894_2_55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g18125868894_2_5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18125868894_2_555: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8" name="Google Shape;668;g18125868894_2_5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18125868894_2_560: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4" name="Google Shape;674;g18125868894_2_5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18125868894_2_56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g18125868894_2_5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8125868894_2_57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g18125868894_2_5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18125868894_2_5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g18125868894_2_5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18125868894_2_58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g18125868894_2_5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18125868894_2_58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g18125868894_2_5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8125868894_2_137:notes"/>
          <p:cNvSpPr/>
          <p:nvPr/>
        </p:nvSpPr>
        <p:spPr>
          <a:xfrm>
            <a:off x="3886200" y="0"/>
            <a:ext cx="2971800" cy="4556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g18125868894_2_137:notes"/>
          <p:cNvSpPr/>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r>
              <a:rPr i="1" lang="en" sz="1000">
                <a:solidFill>
                  <a:schemeClr val="dk1"/>
                </a:solidFill>
                <a:latin typeface="Calibri"/>
                <a:ea typeface="Calibri"/>
                <a:cs typeface="Calibri"/>
                <a:sym typeface="Calibri"/>
              </a:rPr>
              <a:t>2</a:t>
            </a:r>
            <a:endParaRPr/>
          </a:p>
        </p:txBody>
      </p:sp>
      <p:sp>
        <p:nvSpPr>
          <p:cNvPr id="195" name="Google Shape;195;g18125868894_2_137: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g18125868894_2_137:notes"/>
          <p:cNvSpPr/>
          <p:nvPr/>
        </p:nvSpPr>
        <p:spPr>
          <a:xfrm>
            <a:off x="0" y="0"/>
            <a:ext cx="2971800" cy="4556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g18125868894_2_137: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 name="Google Shape;198;g18125868894_2_1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18125868894_2_59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g18125868894_2_5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18125868894_2_59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g18125868894_2_5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18125868894_2_60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g18125868894_2_6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8125868894_2_60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g18125868894_2_6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8125868894_2_610:notes"/>
          <p:cNvSpPr/>
          <p:nvPr/>
        </p:nvSpPr>
        <p:spPr>
          <a:xfrm>
            <a:off x="3886200" y="0"/>
            <a:ext cx="2971800" cy="4556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4" name="Google Shape;734;g18125868894_2_610:notes"/>
          <p:cNvSpPr/>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r>
              <a:rPr i="1" lang="en" sz="1000">
                <a:solidFill>
                  <a:schemeClr val="dk1"/>
                </a:solidFill>
                <a:latin typeface="Calibri"/>
                <a:ea typeface="Calibri"/>
                <a:cs typeface="Calibri"/>
                <a:sym typeface="Calibri"/>
              </a:rPr>
              <a:t>10</a:t>
            </a:r>
            <a:endParaRPr/>
          </a:p>
        </p:txBody>
      </p:sp>
      <p:sp>
        <p:nvSpPr>
          <p:cNvPr id="735" name="Google Shape;735;g18125868894_2_610: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6" name="Google Shape;736;g18125868894_2_610:notes"/>
          <p:cNvSpPr/>
          <p:nvPr/>
        </p:nvSpPr>
        <p:spPr>
          <a:xfrm>
            <a:off x="0" y="0"/>
            <a:ext cx="2971800" cy="4556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7" name="Google Shape;737;g18125868894_2_610: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8" name="Google Shape;738;g18125868894_2_6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18125868894_2_61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g18125868894_2_6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18125868894_2_62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g18125868894_2_6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18125868894_2_62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g18125868894_2_6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18125868894_2_634: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2" name="Google Shape;762;g18125868894_2_6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18125868894_2_63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g18125868894_2_6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8125868894_2_14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18125868894_2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18125868894_2_64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g18125868894_2_6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18125868894_2_65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g18125868894_2_6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18125868894_2_65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g18125868894_2_6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18125868894_2_66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g18125868894_2_6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18125868894_2_66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g18125868894_2_6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18125868894_2_67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g18125868894_2_6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18125868894_2_67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g18125868894_2_6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18125868894_2_68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g18125868894_2_6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18125868894_2_68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g18125868894_2_6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18125868894_2_694: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3" name="Google Shape;833;g18125868894_2_694:notes"/>
          <p:cNvSpPr/>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r>
              <a:rPr i="1" lang="en" sz="1000">
                <a:solidFill>
                  <a:schemeClr val="dk1"/>
                </a:solidFill>
                <a:latin typeface="Calibri"/>
                <a:ea typeface="Calibri"/>
                <a:cs typeface="Calibri"/>
                <a:sym typeface="Calibri"/>
              </a:rPr>
              <a:t>11</a:t>
            </a:r>
            <a:endParaRPr/>
          </a:p>
        </p:txBody>
      </p:sp>
      <p:sp>
        <p:nvSpPr>
          <p:cNvPr id="834" name="Google Shape;834;g18125868894_2_694: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5" name="Google Shape;835;g18125868894_2_694: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6" name="Google Shape;836;g18125868894_2_694: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7" name="Google Shape;837;g18125868894_2_69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8125868894_2_153: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212" name="Google Shape;212;g18125868894_2_153: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 sz="1200">
                <a:solidFill>
                  <a:schemeClr val="dk1"/>
                </a:solidFill>
                <a:latin typeface="Times New Roman"/>
                <a:ea typeface="Times New Roman"/>
                <a:cs typeface="Times New Roman"/>
                <a:sym typeface="Times New Roman"/>
              </a:rPr>
              <a:t>2</a:t>
            </a:r>
            <a:endParaRPr/>
          </a:p>
        </p:txBody>
      </p:sp>
      <p:sp>
        <p:nvSpPr>
          <p:cNvPr id="213" name="Google Shape;213;g18125868894_2_153: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214" name="Google Shape;214;g18125868894_2_153: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215" name="Google Shape;215;g18125868894_2_153: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6" name="Google Shape;216;g18125868894_2_1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18125868894_2_705: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5" name="Google Shape;845;g18125868894_2_705:notes"/>
          <p:cNvSpPr/>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r>
              <a:rPr i="1" lang="en" sz="1000">
                <a:solidFill>
                  <a:schemeClr val="dk1"/>
                </a:solidFill>
                <a:latin typeface="Calibri"/>
                <a:ea typeface="Calibri"/>
                <a:cs typeface="Calibri"/>
                <a:sym typeface="Calibri"/>
              </a:rPr>
              <a:t>12</a:t>
            </a:r>
            <a:endParaRPr/>
          </a:p>
        </p:txBody>
      </p:sp>
      <p:sp>
        <p:nvSpPr>
          <p:cNvPr id="846" name="Google Shape;846;g18125868894_2_705: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7" name="Google Shape;847;g18125868894_2_705: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8" name="Google Shape;848;g18125868894_2_705: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9" name="Google Shape;849;g18125868894_2_70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18125868894_2_716: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7" name="Google Shape;857;g18125868894_2_716:notes"/>
          <p:cNvSpPr/>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r>
              <a:rPr i="1" lang="en" sz="1000">
                <a:solidFill>
                  <a:schemeClr val="dk1"/>
                </a:solidFill>
                <a:latin typeface="Calibri"/>
                <a:ea typeface="Calibri"/>
                <a:cs typeface="Calibri"/>
                <a:sym typeface="Calibri"/>
              </a:rPr>
              <a:t>13</a:t>
            </a:r>
            <a:endParaRPr/>
          </a:p>
        </p:txBody>
      </p:sp>
      <p:sp>
        <p:nvSpPr>
          <p:cNvPr id="858" name="Google Shape;858;g18125868894_2_716: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9" name="Google Shape;859;g18125868894_2_716: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0" name="Google Shape;860;g18125868894_2_716: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1" name="Google Shape;861;g18125868894_2_7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72" name="Shape 72"/>
        <p:cNvGrpSpPr/>
        <p:nvPr/>
      </p:nvGrpSpPr>
      <p:grpSpPr>
        <a:xfrm>
          <a:off x="0" y="0"/>
          <a:ext cx="0" cy="0"/>
          <a:chOff x="0" y="0"/>
          <a:chExt cx="0" cy="0"/>
        </a:xfrm>
      </p:grpSpPr>
      <p:sp>
        <p:nvSpPr>
          <p:cNvPr id="73" name="Google Shape;73;p17"/>
          <p:cNvSpPr txBox="1"/>
          <p:nvPr>
            <p:ph type="title"/>
          </p:nvPr>
        </p:nvSpPr>
        <p:spPr>
          <a:xfrm>
            <a:off x="381000" y="200025"/>
            <a:ext cx="7772400" cy="828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7"/>
          <p:cNvSpPr txBox="1"/>
          <p:nvPr>
            <p:ph idx="12" type="sldNum"/>
          </p:nvPr>
        </p:nvSpPr>
        <p:spPr>
          <a:xfrm>
            <a:off x="6858000" y="4629150"/>
            <a:ext cx="1905000" cy="342900"/>
          </a:xfrm>
          <a:prstGeom prst="rect">
            <a:avLst/>
          </a:prstGeom>
          <a:noFill/>
          <a:ln>
            <a:noFill/>
          </a:ln>
        </p:spPr>
        <p:txBody>
          <a:bodyPr anchorCtr="0" anchor="t" bIns="34275" lIns="68575" spcFirstLastPara="1" rIns="68575" wrap="square" tIns="34275">
            <a:noAutofit/>
          </a:bodyPr>
          <a:lstStyle>
            <a:lvl1pPr indent="0" lvl="0" marL="0" marR="0" algn="ctr">
              <a:spcBef>
                <a:spcPts val="0"/>
              </a:spcBef>
              <a:buNone/>
              <a:defRPr sz="900">
                <a:solidFill>
                  <a:srgbClr val="888888"/>
                </a:solidFill>
                <a:latin typeface="Calibri"/>
                <a:ea typeface="Calibri"/>
                <a:cs typeface="Calibri"/>
                <a:sym typeface="Calibri"/>
              </a:defRPr>
            </a:lvl1pPr>
            <a:lvl2pPr indent="0" lvl="1" marL="0" marR="0" algn="ctr">
              <a:spcBef>
                <a:spcPts val="0"/>
              </a:spcBef>
              <a:buNone/>
              <a:defRPr sz="900">
                <a:solidFill>
                  <a:srgbClr val="888888"/>
                </a:solidFill>
                <a:latin typeface="Calibri"/>
                <a:ea typeface="Calibri"/>
                <a:cs typeface="Calibri"/>
                <a:sym typeface="Calibri"/>
              </a:defRPr>
            </a:lvl2pPr>
            <a:lvl3pPr indent="0" lvl="2" marL="0" marR="0" algn="ctr">
              <a:spcBef>
                <a:spcPts val="0"/>
              </a:spcBef>
              <a:buNone/>
              <a:defRPr sz="900">
                <a:solidFill>
                  <a:srgbClr val="888888"/>
                </a:solidFill>
                <a:latin typeface="Calibri"/>
                <a:ea typeface="Calibri"/>
                <a:cs typeface="Calibri"/>
                <a:sym typeface="Calibri"/>
              </a:defRPr>
            </a:lvl3pPr>
            <a:lvl4pPr indent="0" lvl="3" marL="0" marR="0" algn="ctr">
              <a:spcBef>
                <a:spcPts val="0"/>
              </a:spcBef>
              <a:buNone/>
              <a:defRPr sz="900">
                <a:solidFill>
                  <a:srgbClr val="888888"/>
                </a:solidFill>
                <a:latin typeface="Calibri"/>
                <a:ea typeface="Calibri"/>
                <a:cs typeface="Calibri"/>
                <a:sym typeface="Calibri"/>
              </a:defRPr>
            </a:lvl4pPr>
            <a:lvl5pPr indent="0" lvl="4" marL="0" marR="0" algn="ctr">
              <a:spcBef>
                <a:spcPts val="0"/>
              </a:spcBef>
              <a:buNone/>
              <a:defRPr sz="900">
                <a:solidFill>
                  <a:srgbClr val="888888"/>
                </a:solidFill>
                <a:latin typeface="Calibri"/>
                <a:ea typeface="Calibri"/>
                <a:cs typeface="Calibri"/>
                <a:sym typeface="Calibri"/>
              </a:defRPr>
            </a:lvl5pPr>
            <a:lvl6pPr indent="0" lvl="5" marL="0" marR="0" algn="ctr">
              <a:spcBef>
                <a:spcPts val="0"/>
              </a:spcBef>
              <a:buNone/>
              <a:defRPr sz="900">
                <a:solidFill>
                  <a:srgbClr val="888888"/>
                </a:solidFill>
                <a:latin typeface="Calibri"/>
                <a:ea typeface="Calibri"/>
                <a:cs typeface="Calibri"/>
                <a:sym typeface="Calibri"/>
              </a:defRPr>
            </a:lvl6pPr>
            <a:lvl7pPr indent="0" lvl="6" marL="0" marR="0" algn="ctr">
              <a:spcBef>
                <a:spcPts val="0"/>
              </a:spcBef>
              <a:buNone/>
              <a:defRPr sz="900">
                <a:solidFill>
                  <a:srgbClr val="888888"/>
                </a:solidFill>
                <a:latin typeface="Calibri"/>
                <a:ea typeface="Calibri"/>
                <a:cs typeface="Calibri"/>
                <a:sym typeface="Calibri"/>
              </a:defRPr>
            </a:lvl7pPr>
            <a:lvl8pPr indent="0" lvl="7" marL="0" marR="0" algn="ctr">
              <a:spcBef>
                <a:spcPts val="0"/>
              </a:spcBef>
              <a:buNone/>
              <a:defRPr sz="900">
                <a:solidFill>
                  <a:srgbClr val="888888"/>
                </a:solidFill>
                <a:latin typeface="Calibri"/>
                <a:ea typeface="Calibri"/>
                <a:cs typeface="Calibri"/>
                <a:sym typeface="Calibri"/>
              </a:defRPr>
            </a:lvl8pPr>
            <a:lvl9pPr indent="0" lvl="8" marL="0" marR="0" algn="ctr">
              <a:spcBef>
                <a:spcPts val="0"/>
              </a:spcBef>
              <a:buNone/>
              <a:defRPr sz="900">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type="txAndClipArt">
  <p:cSld name="TEXT_AND_CLIPART">
    <p:spTree>
      <p:nvGrpSpPr>
        <p:cNvPr id="75" name="Shape 75"/>
        <p:cNvGrpSpPr/>
        <p:nvPr/>
      </p:nvGrpSpPr>
      <p:grpSpPr>
        <a:xfrm>
          <a:off x="0" y="0"/>
          <a:ext cx="0" cy="0"/>
          <a:chOff x="0" y="0"/>
          <a:chExt cx="0" cy="0"/>
        </a:xfrm>
      </p:grpSpPr>
      <p:sp>
        <p:nvSpPr>
          <p:cNvPr id="76" name="Google Shape;76;p18"/>
          <p:cNvSpPr txBox="1"/>
          <p:nvPr>
            <p:ph type="title"/>
          </p:nvPr>
        </p:nvSpPr>
        <p:spPr>
          <a:xfrm>
            <a:off x="838200" y="314325"/>
            <a:ext cx="7772400" cy="828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7" name="Google Shape;77;p18"/>
          <p:cNvSpPr txBox="1"/>
          <p:nvPr>
            <p:ph idx="1" type="body"/>
          </p:nvPr>
        </p:nvSpPr>
        <p:spPr>
          <a:xfrm>
            <a:off x="838200" y="1485900"/>
            <a:ext cx="3810000" cy="30575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8"/>
          <p:cNvSpPr/>
          <p:nvPr>
            <p:ph idx="2" type="clipArt"/>
          </p:nvPr>
        </p:nvSpPr>
        <p:spPr>
          <a:xfrm>
            <a:off x="4800600" y="1485900"/>
            <a:ext cx="3810000" cy="3057525"/>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1" name="Google Shape;81;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4" name="Shape 84"/>
        <p:cNvGrpSpPr/>
        <p:nvPr/>
      </p:nvGrpSpPr>
      <p:grpSpPr>
        <a:xfrm>
          <a:off x="0" y="0"/>
          <a:ext cx="0" cy="0"/>
          <a:chOff x="0" y="0"/>
          <a:chExt cx="0" cy="0"/>
        </a:xfrm>
      </p:grpSpPr>
      <p:sp>
        <p:nvSpPr>
          <p:cNvPr id="85" name="Google Shape;85;p20"/>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6" name="Google Shape;86;p20"/>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87" name="Google Shape;87;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0" name="Shape 90"/>
        <p:cNvGrpSpPr/>
        <p:nvPr/>
      </p:nvGrpSpPr>
      <p:grpSpPr>
        <a:xfrm>
          <a:off x="0" y="0"/>
          <a:ext cx="0" cy="0"/>
          <a:chOff x="0" y="0"/>
          <a:chExt cx="0" cy="0"/>
        </a:xfrm>
      </p:grpSpPr>
      <p:sp>
        <p:nvSpPr>
          <p:cNvPr id="91" name="Google Shape;91;p2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21"/>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3" name="Google Shape;93;p21"/>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4" name="Google Shape;94;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7" name="Shape 97"/>
        <p:cNvGrpSpPr/>
        <p:nvPr/>
      </p:nvGrpSpPr>
      <p:grpSpPr>
        <a:xfrm>
          <a:off x="0" y="0"/>
          <a:ext cx="0" cy="0"/>
          <a:chOff x="0" y="0"/>
          <a:chExt cx="0" cy="0"/>
        </a:xfrm>
      </p:grpSpPr>
      <p:sp>
        <p:nvSpPr>
          <p:cNvPr id="98" name="Google Shape;98;p22"/>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9" name="Google Shape;99;p22"/>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0" name="Google Shape;100;p22"/>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1" name="Google Shape;101;p22"/>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2" name="Google Shape;102;p22"/>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3" name="Google Shape;103;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6" name="Shape 106"/>
        <p:cNvGrpSpPr/>
        <p:nvPr/>
      </p:nvGrpSpPr>
      <p:grpSpPr>
        <a:xfrm>
          <a:off x="0" y="0"/>
          <a:ext cx="0" cy="0"/>
          <a:chOff x="0" y="0"/>
          <a:chExt cx="0" cy="0"/>
        </a:xfrm>
      </p:grpSpPr>
      <p:sp>
        <p:nvSpPr>
          <p:cNvPr id="107" name="Google Shape;107;p23"/>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3"/>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9" name="Google Shape;109;p23"/>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3" name="Shape 113"/>
        <p:cNvGrpSpPr/>
        <p:nvPr/>
      </p:nvGrpSpPr>
      <p:grpSpPr>
        <a:xfrm>
          <a:off x="0" y="0"/>
          <a:ext cx="0" cy="0"/>
          <a:chOff x="0" y="0"/>
          <a:chExt cx="0" cy="0"/>
        </a:xfrm>
      </p:grpSpPr>
      <p:sp>
        <p:nvSpPr>
          <p:cNvPr id="114" name="Google Shape;114;p24"/>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4"/>
          <p:cNvSpPr/>
          <p:nvPr>
            <p:ph idx="2" type="pic"/>
          </p:nvPr>
        </p:nvSpPr>
        <p:spPr>
          <a:xfrm>
            <a:off x="3887391" y="740569"/>
            <a:ext cx="4629150" cy="3655219"/>
          </a:xfrm>
          <a:prstGeom prst="rect">
            <a:avLst/>
          </a:prstGeom>
          <a:noFill/>
          <a:ln>
            <a:noFill/>
          </a:ln>
        </p:spPr>
      </p:sp>
      <p:sp>
        <p:nvSpPr>
          <p:cNvPr id="116" name="Google Shape;116;p24"/>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7" name="Google Shape;117;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0" name="Shape 120"/>
        <p:cNvGrpSpPr/>
        <p:nvPr/>
      </p:nvGrpSpPr>
      <p:grpSpPr>
        <a:xfrm>
          <a:off x="0" y="0"/>
          <a:ext cx="0" cy="0"/>
          <a:chOff x="0" y="0"/>
          <a:chExt cx="0" cy="0"/>
        </a:xfrm>
      </p:grpSpPr>
      <p:sp>
        <p:nvSpPr>
          <p:cNvPr id="121" name="Google Shape;121;p2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2" name="Google Shape;122;p25"/>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3" name="Google Shape;123;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6" name="Shape 126"/>
        <p:cNvGrpSpPr/>
        <p:nvPr/>
      </p:nvGrpSpPr>
      <p:grpSpPr>
        <a:xfrm>
          <a:off x="0" y="0"/>
          <a:ext cx="0" cy="0"/>
          <a:chOff x="0" y="0"/>
          <a:chExt cx="0" cy="0"/>
        </a:xfrm>
      </p:grpSpPr>
      <p:sp>
        <p:nvSpPr>
          <p:cNvPr id="127" name="Google Shape;127;p26"/>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8" name="Google Shape;128;p26"/>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9" name="Google Shape;129;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hyperlink" Target="https://dev.twitter.com/" TargetMode="External"/><Relationship Id="rId4" Type="http://schemas.openxmlformats.org/officeDocument/2006/relationships/hyperlink" Target="https://dev.twitter.com/rest/public" TargetMode="External"/><Relationship Id="rId5" Type="http://schemas.openxmlformats.org/officeDocument/2006/relationships/hyperlink" Target="https://dev.twitter.com/rest/public/search"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s://dev.twitter.com/rest/reference/get/statuses/user_timeline" TargetMode="External"/><Relationship Id="rId4" Type="http://schemas.openxmlformats.org/officeDocument/2006/relationships/hyperlink" Target="https://api.twitter.com/1.1/statuses/user_timeline.js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6.jpg"/><Relationship Id="rId4" Type="http://schemas.openxmlformats.org/officeDocument/2006/relationships/image" Target="../media/image3.jpg"/><Relationship Id="rId5"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hyperlink" Target="http://commoncraft.com/twitter-search" TargetMode="Externa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1" Type="http://schemas.openxmlformats.org/officeDocument/2006/relationships/hyperlink" Target="http://cis275topics.blogspot.com/2010/09/evolution-and-impact-of-twitter.html" TargetMode="External"/><Relationship Id="rId10" Type="http://schemas.openxmlformats.org/officeDocument/2006/relationships/hyperlink" Target="http://cis275topics.blogspot.com/2010/09/how-social-media-can-make-history.html" TargetMode="External"/><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hyperlink" Target="https://support.twitter.com/" TargetMode="External"/><Relationship Id="rId4" Type="http://schemas.openxmlformats.org/officeDocument/2006/relationships/hyperlink" Target="http://screencast.com/t/Sf1wAW8ta" TargetMode="External"/><Relationship Id="rId9" Type="http://schemas.openxmlformats.org/officeDocument/2006/relationships/hyperlink" Target="http://commoncraft.com/twitter-search" TargetMode="External"/><Relationship Id="rId5" Type="http://schemas.openxmlformats.org/officeDocument/2006/relationships/hyperlink" Target="http://bit.ly/fQ3pbK" TargetMode="External"/><Relationship Id="rId6" Type="http://schemas.openxmlformats.org/officeDocument/2006/relationships/hyperlink" Target="http://yourtech.typepad.com/twitinbiz/" TargetMode="External"/><Relationship Id="rId7" Type="http://schemas.openxmlformats.org/officeDocument/2006/relationships/hyperlink" Target="http://www.onthemedia.org/transcripts/2008/08/22/06" TargetMode="External"/><Relationship Id="rId8" Type="http://schemas.openxmlformats.org/officeDocument/2006/relationships/hyperlink" Target="http://business.twitter.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 Id="rId3" Type="http://schemas.openxmlformats.org/officeDocument/2006/relationships/image" Target="../media/image9.png"/></Relationships>
</file>

<file path=ppt/slides/_rels/slide49.xml.rels><?xml version="1.0" encoding="UTF-8" standalone="yes"?><Relationships xmlns="http://schemas.openxmlformats.org/package/2006/relationships"><Relationship Id="rId11" Type="http://schemas.openxmlformats.org/officeDocument/2006/relationships/hyperlink" Target="http://en.wikipedia.org/wiki/Object-Role_Modeling" TargetMode="External"/><Relationship Id="rId10" Type="http://schemas.openxmlformats.org/officeDocument/2006/relationships/hyperlink" Target="http://en.wikipedia.org/wiki/Merise" TargetMode="External"/><Relationship Id="rId1" Type="http://schemas.openxmlformats.org/officeDocument/2006/relationships/slideLayout" Target="../slideLayouts/slideLayout13.xml"/><Relationship Id="rId2" Type="http://schemas.openxmlformats.org/officeDocument/2006/relationships/notesSlide" Target="../notesSlides/notesSlide49.xml"/><Relationship Id="rId3" Type="http://schemas.openxmlformats.org/officeDocument/2006/relationships/hyperlink" Target="http://en.wikipedia.org/wiki/Bachman_diagram" TargetMode="External"/><Relationship Id="rId4" Type="http://schemas.openxmlformats.org/officeDocument/2006/relationships/hyperlink" Target="http://en.wikipedia.org/wiki/Barker%27s_Notation" TargetMode="External"/><Relationship Id="rId9" Type="http://schemas.openxmlformats.org/officeDocument/2006/relationships/hyperlink" Target="http://en.wikipedia.org/wiki/Class_diagram" TargetMode="External"/><Relationship Id="rId5" Type="http://schemas.openxmlformats.org/officeDocument/2006/relationships/hyperlink" Target="http://en.wikipedia.org/wiki/EXPRESS_(data_modeling_language)" TargetMode="External"/><Relationship Id="rId6" Type="http://schemas.openxmlformats.org/officeDocument/2006/relationships/hyperlink" Target="http://en.wikipedia.org/wiki/James_Martin_(author)" TargetMode="External"/><Relationship Id="rId7" Type="http://schemas.openxmlformats.org/officeDocument/2006/relationships/hyperlink" Target="http://en.wikipedia.org/w/index.php?title=Min-Max-Notation&amp;action=edit&amp;redlink=1" TargetMode="External"/><Relationship Id="rId8" Type="http://schemas.openxmlformats.org/officeDocument/2006/relationships/hyperlink" Target="http://en.wikipedia.org/wiki/Jean-Raymond_Abria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2.xml"/><Relationship Id="rId3"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3.xml"/><Relationship Id="rId3" Type="http://schemas.openxmlformats.org/officeDocument/2006/relationships/hyperlink" Target="http://en.wikipedia.org/wiki/File:Erd-entity-relationship-example1.svg" TargetMode="Externa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4.xml"/><Relationship Id="rId3" Type="http://schemas.openxmlformats.org/officeDocument/2006/relationships/image" Target="../media/image1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5.xml"/><Relationship Id="rId3" Type="http://schemas.openxmlformats.org/officeDocument/2006/relationships/image" Target="../media/image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Relationship Id="rId3" Type="http://schemas.openxmlformats.org/officeDocument/2006/relationships/image" Target="../media/image11.gi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 Id="rId3" Type="http://schemas.openxmlformats.org/officeDocument/2006/relationships/image" Target="../media/image1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 Id="rId3" Type="http://schemas.openxmlformats.org/officeDocument/2006/relationships/image" Target="../media/image13.gi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Relationship Id="rId3" Type="http://schemas.openxmlformats.org/officeDocument/2006/relationships/image" Target="../media/image1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5.xml"/><Relationship Id="rId3" Type="http://schemas.openxmlformats.org/officeDocument/2006/relationships/image" Target="../media/image7.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143000" y="617328"/>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rPr lang="en"/>
              <a:t>DAMG 6210</a:t>
            </a:r>
            <a:br>
              <a:rPr lang="en"/>
            </a:br>
            <a:r>
              <a:rPr lang="en"/>
              <a:t>Database Design</a:t>
            </a:r>
            <a:endParaRPr/>
          </a:p>
        </p:txBody>
      </p:sp>
      <p:sp>
        <p:nvSpPr>
          <p:cNvPr id="137" name="Google Shape;137;p27"/>
          <p:cNvSpPr txBox="1"/>
          <p:nvPr>
            <p:ph idx="1" type="subTitle"/>
          </p:nvPr>
        </p:nvSpPr>
        <p:spPr>
          <a:xfrm>
            <a:off x="1143000" y="2851158"/>
            <a:ext cx="6858000" cy="1999318"/>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2400"/>
              <a:buNone/>
            </a:pPr>
            <a:r>
              <a:rPr lang="en" sz="2400"/>
              <a:t>Nik Bear Brown</a:t>
            </a:r>
            <a:endParaRPr/>
          </a:p>
          <a:p>
            <a:pPr indent="0" lvl="0" marL="0" rtl="0" algn="ctr">
              <a:lnSpc>
                <a:spcPct val="90000"/>
              </a:lnSpc>
              <a:spcBef>
                <a:spcPts val="800"/>
              </a:spcBef>
              <a:spcAft>
                <a:spcPts val="0"/>
              </a:spcAft>
              <a:buClr>
                <a:schemeClr val="dk1"/>
              </a:buClr>
              <a:buSzPts val="2400"/>
              <a:buNone/>
            </a:pPr>
            <a:r>
              <a:rPr lang="en" sz="2400"/>
              <a:t>@NikBearBrown</a:t>
            </a:r>
            <a:endParaRPr sz="2400"/>
          </a:p>
          <a:p>
            <a:pPr indent="0" lvl="0" marL="0" rtl="0" algn="ctr">
              <a:lnSpc>
                <a:spcPct val="90000"/>
              </a:lnSpc>
              <a:spcBef>
                <a:spcPts val="800"/>
              </a:spcBef>
              <a:spcAft>
                <a:spcPts val="0"/>
              </a:spcAft>
              <a:buClr>
                <a:schemeClr val="dk1"/>
              </a:buClr>
              <a:buSzPts val="2400"/>
              <a:buNone/>
            </a:pPr>
            <a:r>
              <a:rPr lang="en" sz="2400"/>
              <a:t>Entity Relationship Model (ERM)</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547967" y="439656"/>
            <a:ext cx="6005512" cy="62865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Entities</a:t>
            </a:r>
            <a:endParaRPr/>
          </a:p>
        </p:txBody>
      </p:sp>
      <p:sp>
        <p:nvSpPr>
          <p:cNvPr id="225" name="Google Shape;225;p36"/>
          <p:cNvSpPr txBox="1"/>
          <p:nvPr>
            <p:ph idx="1" type="body"/>
          </p:nvPr>
        </p:nvSpPr>
        <p:spPr>
          <a:xfrm>
            <a:off x="628649" y="1369219"/>
            <a:ext cx="8276665"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80000"/>
              </a:lnSpc>
              <a:spcBef>
                <a:spcPts val="0"/>
              </a:spcBef>
              <a:spcAft>
                <a:spcPts val="0"/>
              </a:spcAft>
              <a:buClr>
                <a:srgbClr val="000000"/>
              </a:buClr>
              <a:buSzPts val="2100"/>
              <a:buFont typeface="Courier New"/>
              <a:buChar char="o"/>
            </a:pPr>
            <a:r>
              <a:rPr b="1" lang="en">
                <a:solidFill>
                  <a:srgbClr val="000000"/>
                </a:solidFill>
                <a:latin typeface="Calibri"/>
                <a:ea typeface="Calibri"/>
                <a:cs typeface="Calibri"/>
                <a:sym typeface="Calibri"/>
              </a:rPr>
              <a:t>Entity</a:t>
            </a:r>
            <a:r>
              <a:rPr lang="en">
                <a:solidFill>
                  <a:srgbClr val="000000"/>
                </a:solidFill>
                <a:latin typeface="Calibri"/>
                <a:ea typeface="Calibri"/>
                <a:cs typeface="Calibri"/>
                <a:sym typeface="Calibri"/>
              </a:rPr>
              <a:t> – a person, a place, an object, an event, or a concept in the user environment about which the organization wishes to maintain data</a:t>
            </a:r>
            <a:endParaRPr/>
          </a:p>
          <a:p>
            <a:pPr indent="0" lvl="0" marL="0" rtl="0" algn="l">
              <a:lnSpc>
                <a:spcPct val="80000"/>
              </a:lnSpc>
              <a:spcBef>
                <a:spcPts val="800"/>
              </a:spcBef>
              <a:spcAft>
                <a:spcPts val="0"/>
              </a:spcAft>
              <a:buClr>
                <a:schemeClr val="dk1"/>
              </a:buClr>
              <a:buSzPts val="2100"/>
              <a:buNone/>
            </a:pPr>
            <a:r>
              <a:t/>
            </a:r>
            <a:endParaRPr>
              <a:solidFill>
                <a:srgbClr val="000000"/>
              </a:solidFill>
              <a:latin typeface="Calibri"/>
              <a:ea typeface="Calibri"/>
              <a:cs typeface="Calibri"/>
              <a:sym typeface="Calibri"/>
            </a:endParaRPr>
          </a:p>
          <a:p>
            <a:pPr indent="-171450" lvl="0" marL="177800" rtl="0" algn="l">
              <a:lnSpc>
                <a:spcPct val="80000"/>
              </a:lnSpc>
              <a:spcBef>
                <a:spcPts val="800"/>
              </a:spcBef>
              <a:spcAft>
                <a:spcPts val="0"/>
              </a:spcAft>
              <a:buClr>
                <a:srgbClr val="000000"/>
              </a:buClr>
              <a:buSzPts val="2100"/>
              <a:buFont typeface="Courier New"/>
              <a:buChar char="o"/>
            </a:pPr>
            <a:r>
              <a:rPr b="1" lang="en">
                <a:solidFill>
                  <a:srgbClr val="000000"/>
                </a:solidFill>
                <a:latin typeface="Calibri"/>
                <a:ea typeface="Calibri"/>
                <a:cs typeface="Calibri"/>
                <a:sym typeface="Calibri"/>
              </a:rPr>
              <a:t>Entity type</a:t>
            </a:r>
            <a:r>
              <a:rPr lang="en">
                <a:solidFill>
                  <a:srgbClr val="000000"/>
                </a:solidFill>
                <a:latin typeface="Calibri"/>
                <a:ea typeface="Calibri"/>
                <a:cs typeface="Calibri"/>
                <a:sym typeface="Calibri"/>
              </a:rPr>
              <a:t> – a collection of entities that share common properties or characteristics</a:t>
            </a:r>
            <a:endParaRPr/>
          </a:p>
          <a:p>
            <a:pPr indent="0" lvl="0" marL="0" rtl="0" algn="l">
              <a:lnSpc>
                <a:spcPct val="80000"/>
              </a:lnSpc>
              <a:spcBef>
                <a:spcPts val="800"/>
              </a:spcBef>
              <a:spcAft>
                <a:spcPts val="0"/>
              </a:spcAft>
              <a:buClr>
                <a:schemeClr val="dk1"/>
              </a:buClr>
              <a:buSzPts val="2100"/>
              <a:buNone/>
            </a:pPr>
            <a:r>
              <a:t/>
            </a:r>
            <a:endParaRPr>
              <a:solidFill>
                <a:srgbClr val="000000"/>
              </a:solidFill>
              <a:latin typeface="Calibri"/>
              <a:ea typeface="Calibri"/>
              <a:cs typeface="Calibri"/>
              <a:sym typeface="Calibri"/>
            </a:endParaRPr>
          </a:p>
          <a:p>
            <a:pPr indent="-171450" lvl="0" marL="177800" rtl="0" algn="l">
              <a:lnSpc>
                <a:spcPct val="80000"/>
              </a:lnSpc>
              <a:spcBef>
                <a:spcPts val="800"/>
              </a:spcBef>
              <a:spcAft>
                <a:spcPts val="0"/>
              </a:spcAft>
              <a:buClr>
                <a:srgbClr val="000000"/>
              </a:buClr>
              <a:buSzPts val="2100"/>
              <a:buFont typeface="Courier New"/>
              <a:buChar char="o"/>
            </a:pPr>
            <a:r>
              <a:rPr b="1" lang="en">
                <a:solidFill>
                  <a:srgbClr val="000000"/>
                </a:solidFill>
                <a:latin typeface="Calibri"/>
                <a:ea typeface="Calibri"/>
                <a:cs typeface="Calibri"/>
                <a:sym typeface="Calibri"/>
              </a:rPr>
              <a:t>Entity instance</a:t>
            </a:r>
            <a:r>
              <a:rPr lang="en">
                <a:solidFill>
                  <a:srgbClr val="000000"/>
                </a:solidFill>
                <a:latin typeface="Calibri"/>
                <a:ea typeface="Calibri"/>
                <a:cs typeface="Calibri"/>
                <a:sym typeface="Calibri"/>
              </a:rPr>
              <a:t> – A single occurrence of an entity type</a:t>
            </a:r>
            <a:endParaRPr/>
          </a:p>
          <a:p>
            <a:pPr indent="0" lvl="0" marL="177800" rtl="0" algn="l">
              <a:lnSpc>
                <a:spcPct val="80000"/>
              </a:lnSpc>
              <a:spcBef>
                <a:spcPts val="800"/>
              </a:spcBef>
              <a:spcAft>
                <a:spcPts val="0"/>
              </a:spcAft>
              <a:buClr>
                <a:schemeClr val="dk1"/>
              </a:buClr>
              <a:buSzPts val="2700"/>
              <a:buFont typeface="Noto Sans Symbols"/>
              <a:buNone/>
            </a:pPr>
            <a:r>
              <a:t/>
            </a:r>
            <a:endParaRPr sz="2700">
              <a:solidFill>
                <a:srgbClr val="000000"/>
              </a:solidFill>
            </a:endParaRPr>
          </a:p>
          <a:p>
            <a:pPr indent="0" lvl="0" marL="177800" rtl="0" algn="l">
              <a:lnSpc>
                <a:spcPct val="80000"/>
              </a:lnSpc>
              <a:spcBef>
                <a:spcPts val="800"/>
              </a:spcBef>
              <a:spcAft>
                <a:spcPts val="0"/>
              </a:spcAft>
              <a:buClr>
                <a:schemeClr val="dk1"/>
              </a:buClr>
              <a:buSzPts val="2700"/>
              <a:buFont typeface="Noto Sans Symbols"/>
              <a:buNone/>
            </a:pPr>
            <a:r>
              <a:t/>
            </a:r>
            <a:endParaRPr sz="27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740499" y="234202"/>
            <a:ext cx="5829300" cy="85725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An Entity…</a:t>
            </a:r>
            <a:endParaRPr/>
          </a:p>
        </p:txBody>
      </p:sp>
      <p:sp>
        <p:nvSpPr>
          <p:cNvPr id="231" name="Google Shape;231;p37"/>
          <p:cNvSpPr txBox="1"/>
          <p:nvPr>
            <p:ph idx="1" type="body"/>
          </p:nvPr>
        </p:nvSpPr>
        <p:spPr>
          <a:xfrm>
            <a:off x="1405217" y="1253939"/>
            <a:ext cx="6995832" cy="360045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rgbClr val="000000"/>
              </a:buClr>
              <a:buSzPts val="2100"/>
              <a:buFont typeface="Courier New"/>
              <a:buChar char="o"/>
            </a:pPr>
            <a:r>
              <a:rPr lang="en">
                <a:solidFill>
                  <a:srgbClr val="000000"/>
                </a:solidFill>
                <a:latin typeface="Calibri"/>
                <a:ea typeface="Calibri"/>
                <a:cs typeface="Calibri"/>
                <a:sym typeface="Calibri"/>
              </a:rPr>
              <a:t>SHOULD BE:</a:t>
            </a:r>
            <a:endParaRPr/>
          </a:p>
          <a:p>
            <a:pPr indent="-171450" lvl="1" marL="520700" rtl="0" algn="l">
              <a:lnSpc>
                <a:spcPct val="90000"/>
              </a:lnSpc>
              <a:spcBef>
                <a:spcPts val="400"/>
              </a:spcBef>
              <a:spcAft>
                <a:spcPts val="0"/>
              </a:spcAft>
              <a:buClr>
                <a:srgbClr val="000000"/>
              </a:buClr>
              <a:buSzPts val="2100"/>
              <a:buFont typeface="Courier New"/>
              <a:buChar char="o"/>
            </a:pPr>
            <a:r>
              <a:rPr lang="en" sz="2100">
                <a:solidFill>
                  <a:srgbClr val="000000"/>
                </a:solidFill>
                <a:latin typeface="Calibri"/>
                <a:ea typeface="Calibri"/>
                <a:cs typeface="Calibri"/>
                <a:sym typeface="Calibri"/>
              </a:rPr>
              <a:t>An object that will have many instances in the database</a:t>
            </a:r>
            <a:endParaRPr/>
          </a:p>
          <a:p>
            <a:pPr indent="-171450" lvl="1" marL="520700" rtl="0" algn="l">
              <a:lnSpc>
                <a:spcPct val="90000"/>
              </a:lnSpc>
              <a:spcBef>
                <a:spcPts val="400"/>
              </a:spcBef>
              <a:spcAft>
                <a:spcPts val="0"/>
              </a:spcAft>
              <a:buClr>
                <a:srgbClr val="000000"/>
              </a:buClr>
              <a:buSzPts val="2100"/>
              <a:buFont typeface="Courier New"/>
              <a:buChar char="o"/>
            </a:pPr>
            <a:r>
              <a:rPr lang="en" sz="2100">
                <a:solidFill>
                  <a:srgbClr val="000000"/>
                </a:solidFill>
                <a:latin typeface="Calibri"/>
                <a:ea typeface="Calibri"/>
                <a:cs typeface="Calibri"/>
                <a:sym typeface="Calibri"/>
              </a:rPr>
              <a:t>An object that will be composed of multiple attributes</a:t>
            </a:r>
            <a:endParaRPr/>
          </a:p>
          <a:p>
            <a:pPr indent="-171450" lvl="1" marL="520700" rtl="0" algn="l">
              <a:lnSpc>
                <a:spcPct val="90000"/>
              </a:lnSpc>
              <a:spcBef>
                <a:spcPts val="400"/>
              </a:spcBef>
              <a:spcAft>
                <a:spcPts val="0"/>
              </a:spcAft>
              <a:buClr>
                <a:srgbClr val="000000"/>
              </a:buClr>
              <a:buSzPts val="2100"/>
              <a:buFont typeface="Courier New"/>
              <a:buChar char="o"/>
            </a:pPr>
            <a:r>
              <a:rPr lang="en" sz="2100">
                <a:solidFill>
                  <a:srgbClr val="000000"/>
                </a:solidFill>
                <a:latin typeface="Calibri"/>
                <a:ea typeface="Calibri"/>
                <a:cs typeface="Calibri"/>
                <a:sym typeface="Calibri"/>
              </a:rPr>
              <a:t>An object that we are trying to model</a:t>
            </a:r>
            <a:endParaRPr/>
          </a:p>
          <a:p>
            <a:pPr indent="-171450" lvl="0" marL="177800" rtl="0" algn="l">
              <a:lnSpc>
                <a:spcPct val="90000"/>
              </a:lnSpc>
              <a:spcBef>
                <a:spcPts val="800"/>
              </a:spcBef>
              <a:spcAft>
                <a:spcPts val="0"/>
              </a:spcAft>
              <a:buClr>
                <a:srgbClr val="000000"/>
              </a:buClr>
              <a:buSzPts val="2100"/>
              <a:buFont typeface="Courier New"/>
              <a:buChar char="o"/>
            </a:pPr>
            <a:r>
              <a:rPr lang="en">
                <a:solidFill>
                  <a:srgbClr val="000000"/>
                </a:solidFill>
                <a:latin typeface="Calibri"/>
                <a:ea typeface="Calibri"/>
                <a:cs typeface="Calibri"/>
                <a:sym typeface="Calibri"/>
              </a:rPr>
              <a:t>SHOULD NOT BE:</a:t>
            </a:r>
            <a:endParaRPr/>
          </a:p>
          <a:p>
            <a:pPr indent="-171450" lvl="1" marL="520700" rtl="0" algn="l">
              <a:lnSpc>
                <a:spcPct val="90000"/>
              </a:lnSpc>
              <a:spcBef>
                <a:spcPts val="400"/>
              </a:spcBef>
              <a:spcAft>
                <a:spcPts val="0"/>
              </a:spcAft>
              <a:buClr>
                <a:srgbClr val="000000"/>
              </a:buClr>
              <a:buSzPts val="2100"/>
              <a:buFont typeface="Courier New"/>
              <a:buChar char="o"/>
            </a:pPr>
            <a:r>
              <a:rPr lang="en" sz="2100">
                <a:solidFill>
                  <a:srgbClr val="000000"/>
                </a:solidFill>
                <a:latin typeface="Calibri"/>
                <a:ea typeface="Calibri"/>
                <a:cs typeface="Calibri"/>
                <a:sym typeface="Calibri"/>
              </a:rPr>
              <a:t>A user of the database system </a:t>
            </a:r>
            <a:endParaRPr/>
          </a:p>
          <a:p>
            <a:pPr indent="-171450" lvl="1" marL="520700" rtl="0" algn="l">
              <a:lnSpc>
                <a:spcPct val="90000"/>
              </a:lnSpc>
              <a:spcBef>
                <a:spcPts val="400"/>
              </a:spcBef>
              <a:spcAft>
                <a:spcPts val="0"/>
              </a:spcAft>
              <a:buClr>
                <a:srgbClr val="000000"/>
              </a:buClr>
              <a:buSzPts val="2100"/>
              <a:buFont typeface="Courier New"/>
              <a:buChar char="o"/>
            </a:pPr>
            <a:r>
              <a:rPr lang="en" sz="2100">
                <a:solidFill>
                  <a:srgbClr val="000000"/>
                </a:solidFill>
                <a:latin typeface="Calibri"/>
                <a:ea typeface="Calibri"/>
                <a:cs typeface="Calibri"/>
                <a:sym typeface="Calibri"/>
              </a:rPr>
              <a:t>An output of the database system (e.g., a report)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507626" y="29401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ERM Definitions</a:t>
            </a:r>
            <a:endParaRPr/>
          </a:p>
        </p:txBody>
      </p:sp>
      <p:sp>
        <p:nvSpPr>
          <p:cNvPr id="238" name="Google Shape;238;p38"/>
          <p:cNvSpPr txBox="1"/>
          <p:nvPr>
            <p:ph idx="1" type="body"/>
          </p:nvPr>
        </p:nvSpPr>
        <p:spPr>
          <a:xfrm>
            <a:off x="749673" y="1288186"/>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An </a:t>
            </a:r>
            <a:r>
              <a:rPr lang="en" u="sng">
                <a:latin typeface="Calibri"/>
                <a:ea typeface="Calibri"/>
                <a:cs typeface="Calibri"/>
                <a:sym typeface="Calibri"/>
              </a:rPr>
              <a:t>entity</a:t>
            </a:r>
            <a:r>
              <a:rPr lang="en">
                <a:latin typeface="Calibri"/>
                <a:ea typeface="Calibri"/>
                <a:cs typeface="Calibri"/>
                <a:sym typeface="Calibri"/>
              </a:rPr>
              <a:t> is an object in an abstract world.</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An </a:t>
            </a:r>
            <a:r>
              <a:rPr lang="en" u="sng">
                <a:latin typeface="Calibri"/>
                <a:ea typeface="Calibri"/>
                <a:cs typeface="Calibri"/>
                <a:sym typeface="Calibri"/>
              </a:rPr>
              <a:t>attribute</a:t>
            </a:r>
            <a:r>
              <a:rPr lang="en">
                <a:latin typeface="Calibri"/>
                <a:ea typeface="Calibri"/>
                <a:cs typeface="Calibri"/>
                <a:sym typeface="Calibri"/>
              </a:rPr>
              <a:t> of an entity can have a </a:t>
            </a:r>
            <a:r>
              <a:rPr lang="en" u="sng">
                <a:latin typeface="Calibri"/>
                <a:ea typeface="Calibri"/>
                <a:cs typeface="Calibri"/>
                <a:sym typeface="Calibri"/>
              </a:rPr>
              <a:t>value </a:t>
            </a:r>
            <a:r>
              <a:rPr lang="en">
                <a:latin typeface="Calibri"/>
                <a:ea typeface="Calibri"/>
                <a:cs typeface="Calibri"/>
                <a:sym typeface="Calibri"/>
              </a:rPr>
              <a:t>from a </a:t>
            </a:r>
            <a:r>
              <a:rPr lang="en" u="sng">
                <a:latin typeface="Calibri"/>
                <a:ea typeface="Calibri"/>
                <a:cs typeface="Calibri"/>
                <a:sym typeface="Calibri"/>
              </a:rPr>
              <a:t>value set</a:t>
            </a:r>
            <a:r>
              <a:rPr lang="en">
                <a:latin typeface="Calibri"/>
                <a:ea typeface="Calibri"/>
                <a:cs typeface="Calibri"/>
                <a:sym typeface="Calibri"/>
              </a:rPr>
              <a:t> (domain)</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Each entity belongs to some one </a:t>
            </a:r>
            <a:r>
              <a:rPr lang="en" u="sng">
                <a:latin typeface="Calibri"/>
                <a:ea typeface="Calibri"/>
                <a:cs typeface="Calibri"/>
                <a:sym typeface="Calibri"/>
              </a:rPr>
              <a:t>entity type</a:t>
            </a:r>
            <a:r>
              <a:rPr lang="en">
                <a:latin typeface="Calibri"/>
                <a:ea typeface="Calibri"/>
                <a:cs typeface="Calibri"/>
                <a:sym typeface="Calibri"/>
              </a:rPr>
              <a:t> s.t. entities in one entity type have the same attributes (so each entity type is a set of similar entities).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426944"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ERM Definitions</a:t>
            </a:r>
            <a:endParaRPr sz="3000"/>
          </a:p>
        </p:txBody>
      </p:sp>
      <p:sp>
        <p:nvSpPr>
          <p:cNvPr id="245" name="Google Shape;245;p39"/>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A </a:t>
            </a:r>
            <a:r>
              <a:rPr lang="en" u="sng">
                <a:latin typeface="Calibri"/>
                <a:ea typeface="Calibri"/>
                <a:cs typeface="Calibri"/>
                <a:sym typeface="Calibri"/>
              </a:rPr>
              <a:t>key attribute</a:t>
            </a:r>
            <a:r>
              <a:rPr lang="en">
                <a:latin typeface="Calibri"/>
                <a:ea typeface="Calibri"/>
                <a:cs typeface="Calibri"/>
                <a:sym typeface="Calibri"/>
              </a:rPr>
              <a:t> of an entity type is one whose value uniquely identifies an entity of that type.</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A combination of attributes may form a </a:t>
            </a:r>
            <a:r>
              <a:rPr lang="en" u="sng">
                <a:latin typeface="Calibri"/>
                <a:ea typeface="Calibri"/>
                <a:cs typeface="Calibri"/>
                <a:sym typeface="Calibri"/>
              </a:rPr>
              <a:t>composite</a:t>
            </a:r>
            <a:r>
              <a:rPr lang="en">
                <a:latin typeface="Calibri"/>
                <a:ea typeface="Calibri"/>
                <a:cs typeface="Calibri"/>
                <a:sym typeface="Calibri"/>
              </a:rPr>
              <a:t> key.</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If there is no applicable value for an attribute that attribute is set to a </a:t>
            </a:r>
            <a:r>
              <a:rPr lang="en" u="sng">
                <a:latin typeface="Calibri"/>
                <a:ea typeface="Calibri"/>
                <a:cs typeface="Calibri"/>
                <a:sym typeface="Calibri"/>
              </a:rPr>
              <a:t>null </a:t>
            </a:r>
            <a:r>
              <a:rPr lang="en">
                <a:latin typeface="Calibri"/>
                <a:ea typeface="Calibri"/>
                <a:cs typeface="Calibri"/>
                <a:sym typeface="Calibri"/>
              </a:rPr>
              <a:t>value.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527797"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Entity Sets</a:t>
            </a:r>
            <a:endParaRPr/>
          </a:p>
        </p:txBody>
      </p:sp>
      <p:sp>
        <p:nvSpPr>
          <p:cNvPr id="251" name="Google Shape;251;p40"/>
          <p:cNvSpPr txBox="1"/>
          <p:nvPr>
            <p:ph idx="1" type="body"/>
          </p:nvPr>
        </p:nvSpPr>
        <p:spPr>
          <a:xfrm>
            <a:off x="790014" y="1197419"/>
            <a:ext cx="7886700" cy="3263504"/>
          </a:xfrm>
          <a:prstGeom prst="rect">
            <a:avLst/>
          </a:prstGeom>
          <a:noFill/>
          <a:ln>
            <a:noFill/>
          </a:ln>
        </p:spPr>
        <p:txBody>
          <a:bodyPr anchorCtr="0" anchor="t" bIns="34275" lIns="68575" spcFirstLastPara="1" rIns="68575" wrap="square" tIns="34275">
            <a:normAutofit lnSpcReduction="10000"/>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A </a:t>
            </a:r>
            <a:r>
              <a:rPr i="1" lang="en">
                <a:latin typeface="Calibri"/>
                <a:ea typeface="Calibri"/>
                <a:cs typeface="Calibri"/>
                <a:sym typeface="Calibri"/>
              </a:rPr>
              <a:t>database</a:t>
            </a:r>
            <a:r>
              <a:rPr lang="en">
                <a:latin typeface="Calibri"/>
                <a:ea typeface="Calibri"/>
                <a:cs typeface="Calibri"/>
                <a:sym typeface="Calibri"/>
              </a:rPr>
              <a:t> can be modeled as:</a:t>
            </a:r>
            <a:endParaRPr/>
          </a:p>
          <a:p>
            <a:pPr indent="-177800" lvl="1" marL="520700" rtl="0" algn="l">
              <a:lnSpc>
                <a:spcPct val="90000"/>
              </a:lnSpc>
              <a:spcBef>
                <a:spcPts val="400"/>
              </a:spcBef>
              <a:spcAft>
                <a:spcPts val="0"/>
              </a:spcAft>
              <a:buClr>
                <a:schemeClr val="dk1"/>
              </a:buClr>
              <a:buSzPts val="1800"/>
              <a:buChar char="•"/>
            </a:pPr>
            <a:r>
              <a:rPr lang="en">
                <a:latin typeface="Calibri"/>
                <a:ea typeface="Calibri"/>
                <a:cs typeface="Calibri"/>
                <a:sym typeface="Calibri"/>
              </a:rPr>
              <a:t>a collection of entities,</a:t>
            </a:r>
            <a:endParaRPr/>
          </a:p>
          <a:p>
            <a:pPr indent="-177800" lvl="1" marL="520700" rtl="0" algn="l">
              <a:lnSpc>
                <a:spcPct val="90000"/>
              </a:lnSpc>
              <a:spcBef>
                <a:spcPts val="400"/>
              </a:spcBef>
              <a:spcAft>
                <a:spcPts val="0"/>
              </a:spcAft>
              <a:buClr>
                <a:schemeClr val="dk1"/>
              </a:buClr>
              <a:buSzPts val="1800"/>
              <a:buChar char="•"/>
            </a:pPr>
            <a:r>
              <a:rPr lang="en">
                <a:latin typeface="Calibri"/>
                <a:ea typeface="Calibri"/>
                <a:cs typeface="Calibri"/>
                <a:sym typeface="Calibri"/>
              </a:rPr>
              <a:t>relationship among entities.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An </a:t>
            </a:r>
            <a:r>
              <a:rPr i="1" lang="en">
                <a:solidFill>
                  <a:schemeClr val="dk2"/>
                </a:solidFill>
                <a:latin typeface="Calibri"/>
                <a:ea typeface="Calibri"/>
                <a:cs typeface="Calibri"/>
                <a:sym typeface="Calibri"/>
              </a:rPr>
              <a:t>entity</a:t>
            </a:r>
            <a:r>
              <a:rPr lang="en">
                <a:latin typeface="Calibri"/>
                <a:ea typeface="Calibri"/>
                <a:cs typeface="Calibri"/>
                <a:sym typeface="Calibri"/>
              </a:rPr>
              <a:t> is an object that exists and is distinguishable from other objects.</a:t>
            </a:r>
            <a:endParaRPr/>
          </a:p>
          <a:p>
            <a:pPr indent="-171450" lvl="1" marL="520700" rtl="0" algn="l">
              <a:lnSpc>
                <a:spcPct val="90000"/>
              </a:lnSpc>
              <a:spcBef>
                <a:spcPts val="400"/>
              </a:spcBef>
              <a:spcAft>
                <a:spcPts val="0"/>
              </a:spcAft>
              <a:buClr>
                <a:schemeClr val="dk1"/>
              </a:buClr>
              <a:buSzPts val="1500"/>
              <a:buChar char="•"/>
            </a:pPr>
            <a:r>
              <a:rPr lang="en" sz="1500">
                <a:latin typeface="Calibri"/>
                <a:ea typeface="Calibri"/>
                <a:cs typeface="Calibri"/>
                <a:sym typeface="Calibri"/>
              </a:rPr>
              <a:t>Example:  person, tweet, company, event, film  (a thing, a noun)</a:t>
            </a:r>
            <a:endParaRPr>
              <a:latin typeface="Calibri"/>
              <a:ea typeface="Calibri"/>
              <a:cs typeface="Calibri"/>
              <a:sym typeface="Calibri"/>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Entities have </a:t>
            </a:r>
            <a:r>
              <a:rPr i="1" lang="en">
                <a:latin typeface="Calibri"/>
                <a:ea typeface="Calibri"/>
                <a:cs typeface="Calibri"/>
                <a:sym typeface="Calibri"/>
              </a:rPr>
              <a:t>attributes</a:t>
            </a:r>
            <a:endParaRPr/>
          </a:p>
          <a:p>
            <a:pPr indent="-177800" lvl="1" marL="520700" rtl="0" algn="l">
              <a:lnSpc>
                <a:spcPct val="90000"/>
              </a:lnSpc>
              <a:spcBef>
                <a:spcPts val="400"/>
              </a:spcBef>
              <a:spcAft>
                <a:spcPts val="0"/>
              </a:spcAft>
              <a:buClr>
                <a:schemeClr val="dk1"/>
              </a:buClr>
              <a:buSzPts val="1800"/>
              <a:buChar char="•"/>
            </a:pPr>
            <a:r>
              <a:rPr lang="en">
                <a:latin typeface="Calibri"/>
                <a:ea typeface="Calibri"/>
                <a:cs typeface="Calibri"/>
                <a:sym typeface="Calibri"/>
              </a:rPr>
              <a:t>Example: people have </a:t>
            </a:r>
            <a:r>
              <a:rPr i="1" lang="en">
                <a:latin typeface="Calibri"/>
                <a:ea typeface="Calibri"/>
                <a:cs typeface="Calibri"/>
                <a:sym typeface="Calibri"/>
              </a:rPr>
              <a:t>names </a:t>
            </a:r>
            <a:r>
              <a:rPr lang="en">
                <a:latin typeface="Calibri"/>
                <a:ea typeface="Calibri"/>
                <a:cs typeface="Calibri"/>
                <a:sym typeface="Calibri"/>
              </a:rPr>
              <a:t>and </a:t>
            </a:r>
            <a:r>
              <a:rPr i="1" lang="en">
                <a:latin typeface="Calibri"/>
                <a:ea typeface="Calibri"/>
                <a:cs typeface="Calibri"/>
                <a:sym typeface="Calibri"/>
              </a:rPr>
              <a:t>addresses	</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An </a:t>
            </a:r>
            <a:r>
              <a:rPr i="1" lang="en">
                <a:solidFill>
                  <a:schemeClr val="dk2"/>
                </a:solidFill>
                <a:latin typeface="Calibri"/>
                <a:ea typeface="Calibri"/>
                <a:cs typeface="Calibri"/>
                <a:sym typeface="Calibri"/>
              </a:rPr>
              <a:t>entity set</a:t>
            </a:r>
            <a:r>
              <a:rPr lang="en">
                <a:latin typeface="Calibri"/>
                <a:ea typeface="Calibri"/>
                <a:cs typeface="Calibri"/>
                <a:sym typeface="Calibri"/>
              </a:rPr>
              <a:t> is a set of entities of the same type that share the same properties.</a:t>
            </a:r>
            <a:endParaRPr/>
          </a:p>
          <a:p>
            <a:pPr indent="-177800" lvl="1" marL="520700" rtl="0" algn="l">
              <a:lnSpc>
                <a:spcPct val="90000"/>
              </a:lnSpc>
              <a:spcBef>
                <a:spcPts val="400"/>
              </a:spcBef>
              <a:spcAft>
                <a:spcPts val="0"/>
              </a:spcAft>
              <a:buClr>
                <a:schemeClr val="dk1"/>
              </a:buClr>
              <a:buSzPts val="1800"/>
              <a:buChar char="•"/>
            </a:pPr>
            <a:r>
              <a:rPr lang="en">
                <a:latin typeface="Calibri"/>
                <a:ea typeface="Calibri"/>
                <a:cs typeface="Calibri"/>
                <a:sym typeface="Calibri"/>
              </a:rPr>
              <a:t>Example: set of all persons, companies, tweets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1"/>
          <p:cNvSpPr/>
          <p:nvPr/>
        </p:nvSpPr>
        <p:spPr>
          <a:xfrm>
            <a:off x="1657350" y="4686300"/>
            <a:ext cx="142875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1" name="Google Shape;261;p41"/>
          <p:cNvSpPr/>
          <p:nvPr/>
        </p:nvSpPr>
        <p:spPr>
          <a:xfrm>
            <a:off x="3486150" y="4686300"/>
            <a:ext cx="217170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2" name="Google Shape;262;p4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ER Model Basics</a:t>
            </a:r>
            <a:endParaRPr/>
          </a:p>
        </p:txBody>
      </p:sp>
      <p:sp>
        <p:nvSpPr>
          <p:cNvPr id="263" name="Google Shape;263;p41"/>
          <p:cNvSpPr txBox="1"/>
          <p:nvPr>
            <p:ph idx="1" type="body"/>
          </p:nvPr>
        </p:nvSpPr>
        <p:spPr>
          <a:xfrm>
            <a:off x="769844" y="1345406"/>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rgbClr val="CD0000"/>
              </a:buClr>
              <a:buSzPts val="2100"/>
              <a:buChar char="•"/>
            </a:pPr>
            <a:r>
              <a:rPr lang="en">
                <a:solidFill>
                  <a:srgbClr val="CD0000"/>
                </a:solidFill>
                <a:latin typeface="Calibri"/>
                <a:ea typeface="Calibri"/>
                <a:cs typeface="Calibri"/>
                <a:sym typeface="Calibri"/>
              </a:rPr>
              <a:t>Entity</a:t>
            </a:r>
            <a:r>
              <a:rPr lang="en">
                <a:latin typeface="Calibri"/>
                <a:ea typeface="Calibri"/>
                <a:cs typeface="Calibri"/>
                <a:sym typeface="Calibri"/>
              </a:rPr>
              <a:t>:  Real-world object distinguishable from other objects. An entity is described (in DB) using a set of attributes. </a:t>
            </a:r>
            <a:endParaRPr/>
          </a:p>
          <a:p>
            <a:pPr indent="-171450" lvl="0" marL="177800" rtl="0" algn="l">
              <a:lnSpc>
                <a:spcPct val="90000"/>
              </a:lnSpc>
              <a:spcBef>
                <a:spcPts val="800"/>
              </a:spcBef>
              <a:spcAft>
                <a:spcPts val="0"/>
              </a:spcAft>
              <a:buClr>
                <a:srgbClr val="CD0000"/>
              </a:buClr>
              <a:buSzPts val="2100"/>
              <a:buChar char="•"/>
            </a:pPr>
            <a:r>
              <a:rPr lang="en">
                <a:solidFill>
                  <a:srgbClr val="CD0000"/>
                </a:solidFill>
                <a:latin typeface="Calibri"/>
                <a:ea typeface="Calibri"/>
                <a:cs typeface="Calibri"/>
                <a:sym typeface="Calibri"/>
              </a:rPr>
              <a:t>Entity Set</a:t>
            </a:r>
            <a:r>
              <a:rPr lang="en">
                <a:latin typeface="Calibri"/>
                <a:ea typeface="Calibri"/>
                <a:cs typeface="Calibri"/>
                <a:sym typeface="Calibri"/>
              </a:rPr>
              <a:t>:  A collection of similar entities.  E.g., all employees.  </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All entities in an entity set have the same set of </a:t>
            </a:r>
            <a:r>
              <a:rPr lang="en">
                <a:solidFill>
                  <a:srgbClr val="CD0000"/>
                </a:solidFill>
                <a:latin typeface="Calibri"/>
                <a:ea typeface="Calibri"/>
                <a:cs typeface="Calibri"/>
                <a:sym typeface="Calibri"/>
              </a:rPr>
              <a:t>attributes</a:t>
            </a:r>
            <a:r>
              <a:rPr lang="en">
                <a:latin typeface="Calibri"/>
                <a:ea typeface="Calibri"/>
                <a:cs typeface="Calibri"/>
                <a:sym typeface="Calibri"/>
              </a:rPr>
              <a:t>.  (Until we consider ISA hierarchies, anyway!)</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Each entity set has a </a:t>
            </a:r>
            <a:r>
              <a:rPr lang="en">
                <a:solidFill>
                  <a:srgbClr val="CD0000"/>
                </a:solidFill>
                <a:latin typeface="Calibri"/>
                <a:ea typeface="Calibri"/>
                <a:cs typeface="Calibri"/>
                <a:sym typeface="Calibri"/>
              </a:rPr>
              <a:t>key</a:t>
            </a:r>
            <a:r>
              <a:rPr lang="en">
                <a:latin typeface="Calibri"/>
                <a:ea typeface="Calibri"/>
                <a:cs typeface="Calibri"/>
                <a:sym typeface="Calibri"/>
              </a:rPr>
              <a:t>.</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Each attribute has a </a:t>
            </a:r>
            <a:r>
              <a:rPr lang="en">
                <a:solidFill>
                  <a:srgbClr val="CD0000"/>
                </a:solidFill>
                <a:latin typeface="Calibri"/>
                <a:ea typeface="Calibri"/>
                <a:cs typeface="Calibri"/>
                <a:sym typeface="Calibri"/>
              </a:rPr>
              <a:t>domain</a:t>
            </a:r>
            <a:r>
              <a:rPr lang="en">
                <a:latin typeface="Calibri"/>
                <a:ea typeface="Calibri"/>
                <a:cs typeface="Calibri"/>
                <a:sym typeface="Calibri"/>
              </a:rPr>
              <a:t>.</a:t>
            </a:r>
            <a:endParaRPr/>
          </a:p>
          <a:p>
            <a:pPr indent="-38100" lvl="0" marL="177800" rtl="0" algn="l">
              <a:lnSpc>
                <a:spcPct val="90000"/>
              </a:lnSpc>
              <a:spcBef>
                <a:spcPts val="800"/>
              </a:spcBef>
              <a:spcAft>
                <a:spcPts val="0"/>
              </a:spcAft>
              <a:buClr>
                <a:schemeClr val="dk1"/>
              </a:buClr>
              <a:buSzPts val="2100"/>
              <a:buNone/>
            </a:pPr>
            <a:r>
              <a:t/>
            </a:r>
            <a:endParaRPr>
              <a:solidFill>
                <a:schemeClr val="accent2"/>
              </a:solidFill>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p:nvPr/>
        </p:nvSpPr>
        <p:spPr>
          <a:xfrm>
            <a:off x="1657350" y="4686300"/>
            <a:ext cx="142875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3" name="Google Shape;273;p42"/>
          <p:cNvSpPr/>
          <p:nvPr/>
        </p:nvSpPr>
        <p:spPr>
          <a:xfrm>
            <a:off x="3486150" y="4686300"/>
            <a:ext cx="217170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4" name="Google Shape;274;p42"/>
          <p:cNvSpPr txBox="1"/>
          <p:nvPr>
            <p:ph type="title"/>
          </p:nvPr>
        </p:nvSpPr>
        <p:spPr>
          <a:xfrm>
            <a:off x="45720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ER Model Example - Twitter</a:t>
            </a:r>
            <a:endParaRPr/>
          </a:p>
        </p:txBody>
      </p:sp>
      <p:sp>
        <p:nvSpPr>
          <p:cNvPr id="275" name="Google Shape;275;p42"/>
          <p:cNvSpPr txBox="1"/>
          <p:nvPr>
            <p:ph idx="1" type="body"/>
          </p:nvPr>
        </p:nvSpPr>
        <p:spPr>
          <a:xfrm>
            <a:off x="769844" y="1345406"/>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lang="en">
                <a:latin typeface="Calibri"/>
                <a:ea typeface="Calibri"/>
                <a:cs typeface="Calibri"/>
                <a:sym typeface="Calibri"/>
              </a:rPr>
              <a:t>We want to model a Twiiter user and a tweet?</a:t>
            </a:r>
            <a:endParaRPr/>
          </a:p>
          <a:p>
            <a:pPr indent="-171450" lvl="0" marL="177800" rtl="0" algn="l">
              <a:lnSpc>
                <a:spcPct val="90000"/>
              </a:lnSpc>
              <a:spcBef>
                <a:spcPts val="800"/>
              </a:spcBef>
              <a:spcAft>
                <a:spcPts val="0"/>
              </a:spcAft>
              <a:buClr>
                <a:srgbClr val="CD0000"/>
              </a:buClr>
              <a:buSzPts val="2100"/>
              <a:buChar char="•"/>
            </a:pPr>
            <a:r>
              <a:rPr lang="en">
                <a:solidFill>
                  <a:srgbClr val="CD0000"/>
                </a:solidFill>
                <a:latin typeface="Calibri"/>
                <a:ea typeface="Calibri"/>
                <a:cs typeface="Calibri"/>
                <a:sym typeface="Calibri"/>
              </a:rPr>
              <a:t>Entities?</a:t>
            </a:r>
            <a:endParaRPr/>
          </a:p>
          <a:p>
            <a:pPr indent="-171450" lvl="0" marL="177800" rtl="0" algn="l">
              <a:lnSpc>
                <a:spcPct val="90000"/>
              </a:lnSpc>
              <a:spcBef>
                <a:spcPts val="800"/>
              </a:spcBef>
              <a:spcAft>
                <a:spcPts val="0"/>
              </a:spcAft>
              <a:buClr>
                <a:srgbClr val="CD0000"/>
              </a:buClr>
              <a:buSzPts val="2100"/>
              <a:buChar char="•"/>
            </a:pPr>
            <a:r>
              <a:rPr lang="en">
                <a:solidFill>
                  <a:srgbClr val="CD0000"/>
                </a:solidFill>
                <a:latin typeface="Calibri"/>
                <a:ea typeface="Calibri"/>
                <a:cs typeface="Calibri"/>
                <a:sym typeface="Calibri"/>
              </a:rPr>
              <a:t>Entity Sets?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entity </a:t>
            </a:r>
            <a:r>
              <a:rPr lang="en">
                <a:solidFill>
                  <a:srgbClr val="CD0000"/>
                </a:solidFill>
                <a:latin typeface="Calibri"/>
                <a:ea typeface="Calibri"/>
                <a:cs typeface="Calibri"/>
                <a:sym typeface="Calibri"/>
              </a:rPr>
              <a:t>attributes</a:t>
            </a:r>
            <a:r>
              <a:rPr lang="en">
                <a:latin typeface="Calibri"/>
                <a:ea typeface="Calibri"/>
                <a:cs typeface="Calibri"/>
                <a:sym typeface="Calibri"/>
              </a:rPr>
              <a:t>.  (Until we consider ISA hierarchies, anyway!)</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Each entity set has a </a:t>
            </a:r>
            <a:r>
              <a:rPr lang="en">
                <a:solidFill>
                  <a:srgbClr val="CD0000"/>
                </a:solidFill>
                <a:latin typeface="Calibri"/>
                <a:ea typeface="Calibri"/>
                <a:cs typeface="Calibri"/>
                <a:sym typeface="Calibri"/>
              </a:rPr>
              <a:t>key</a:t>
            </a:r>
            <a:r>
              <a:rPr lang="en">
                <a:latin typeface="Calibri"/>
                <a:ea typeface="Calibri"/>
                <a:cs typeface="Calibri"/>
                <a:sym typeface="Calibri"/>
              </a:rPr>
              <a:t>.</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Each attribute has a </a:t>
            </a:r>
            <a:r>
              <a:rPr lang="en">
                <a:solidFill>
                  <a:srgbClr val="CD0000"/>
                </a:solidFill>
                <a:latin typeface="Calibri"/>
                <a:ea typeface="Calibri"/>
                <a:cs typeface="Calibri"/>
                <a:sym typeface="Calibri"/>
              </a:rPr>
              <a:t>domain</a:t>
            </a:r>
            <a:r>
              <a:rPr lang="en">
                <a:latin typeface="Calibri"/>
                <a:ea typeface="Calibri"/>
                <a:cs typeface="Calibri"/>
                <a:sym typeface="Calibri"/>
              </a:rPr>
              <a:t>.</a:t>
            </a:r>
            <a:endParaRPr/>
          </a:p>
          <a:p>
            <a:pPr indent="-38100" lvl="0" marL="177800" rtl="0" algn="l">
              <a:lnSpc>
                <a:spcPct val="90000"/>
              </a:lnSpc>
              <a:spcBef>
                <a:spcPts val="800"/>
              </a:spcBef>
              <a:spcAft>
                <a:spcPts val="0"/>
              </a:spcAft>
              <a:buClr>
                <a:schemeClr val="dk1"/>
              </a:buClr>
              <a:buSzPts val="2100"/>
              <a:buNone/>
            </a:pPr>
            <a:r>
              <a:t/>
            </a:r>
            <a:endParaRPr>
              <a:solidFill>
                <a:schemeClr val="accent2"/>
              </a:solidFill>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p:nvPr/>
        </p:nvSpPr>
        <p:spPr>
          <a:xfrm>
            <a:off x="1657350" y="4686300"/>
            <a:ext cx="142875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5" name="Google Shape;285;p43"/>
          <p:cNvSpPr/>
          <p:nvPr/>
        </p:nvSpPr>
        <p:spPr>
          <a:xfrm>
            <a:off x="3486150" y="4686300"/>
            <a:ext cx="217170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6" name="Google Shape;286;p43"/>
          <p:cNvSpPr txBox="1"/>
          <p:nvPr>
            <p:ph type="title"/>
          </p:nvPr>
        </p:nvSpPr>
        <p:spPr>
          <a:xfrm>
            <a:off x="45720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Twitter API</a:t>
            </a:r>
            <a:endParaRPr/>
          </a:p>
        </p:txBody>
      </p:sp>
      <p:sp>
        <p:nvSpPr>
          <p:cNvPr id="287" name="Google Shape;287;p43"/>
          <p:cNvSpPr txBox="1"/>
          <p:nvPr>
            <p:ph idx="1" type="body"/>
          </p:nvPr>
        </p:nvSpPr>
        <p:spPr>
          <a:xfrm>
            <a:off x="769844" y="1345406"/>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accent2"/>
              </a:buClr>
              <a:buSzPts val="2100"/>
              <a:buNone/>
            </a:pPr>
            <a:r>
              <a:rPr lang="en" u="sng">
                <a:solidFill>
                  <a:schemeClr val="hlink"/>
                </a:solidFill>
                <a:hlinkClick r:id="rId3"/>
              </a:rPr>
              <a:t>https://dev.twitter.com/</a:t>
            </a:r>
            <a:endParaRPr>
              <a:solidFill>
                <a:schemeClr val="accent2"/>
              </a:solidFill>
            </a:endParaRPr>
          </a:p>
          <a:p>
            <a:pPr indent="0" lvl="0" marL="0" rtl="0" algn="l">
              <a:lnSpc>
                <a:spcPct val="90000"/>
              </a:lnSpc>
              <a:spcBef>
                <a:spcPts val="800"/>
              </a:spcBef>
              <a:spcAft>
                <a:spcPts val="0"/>
              </a:spcAft>
              <a:buClr>
                <a:schemeClr val="dk1"/>
              </a:buClr>
              <a:buSzPts val="2100"/>
              <a:buNone/>
            </a:pPr>
            <a:r>
              <a:t/>
            </a:r>
            <a:endParaRPr>
              <a:solidFill>
                <a:schemeClr val="accent2"/>
              </a:solidFill>
            </a:endParaRPr>
          </a:p>
          <a:p>
            <a:pPr indent="0" lvl="0" marL="0" rtl="0" algn="l">
              <a:lnSpc>
                <a:spcPct val="90000"/>
              </a:lnSpc>
              <a:spcBef>
                <a:spcPts val="800"/>
              </a:spcBef>
              <a:spcAft>
                <a:spcPts val="0"/>
              </a:spcAft>
              <a:buClr>
                <a:schemeClr val="accent2"/>
              </a:buClr>
              <a:buSzPts val="2100"/>
              <a:buNone/>
            </a:pPr>
            <a:r>
              <a:rPr lang="en" u="sng">
                <a:solidFill>
                  <a:schemeClr val="hlink"/>
                </a:solidFill>
                <a:hlinkClick r:id="rId4"/>
              </a:rPr>
              <a:t>https://dev.twitter.com/rest/public</a:t>
            </a:r>
            <a:endParaRPr>
              <a:solidFill>
                <a:schemeClr val="accent2"/>
              </a:solidFill>
            </a:endParaRPr>
          </a:p>
          <a:p>
            <a:pPr indent="0" lvl="0" marL="0" rtl="0" algn="l">
              <a:lnSpc>
                <a:spcPct val="90000"/>
              </a:lnSpc>
              <a:spcBef>
                <a:spcPts val="800"/>
              </a:spcBef>
              <a:spcAft>
                <a:spcPts val="0"/>
              </a:spcAft>
              <a:buClr>
                <a:schemeClr val="dk1"/>
              </a:buClr>
              <a:buSzPts val="2100"/>
              <a:buNone/>
            </a:pPr>
            <a:r>
              <a:t/>
            </a:r>
            <a:endParaRPr>
              <a:solidFill>
                <a:schemeClr val="accent2"/>
              </a:solidFill>
            </a:endParaRPr>
          </a:p>
          <a:p>
            <a:pPr indent="0" lvl="0" marL="0" rtl="0" algn="l">
              <a:lnSpc>
                <a:spcPct val="90000"/>
              </a:lnSpc>
              <a:spcBef>
                <a:spcPts val="800"/>
              </a:spcBef>
              <a:spcAft>
                <a:spcPts val="0"/>
              </a:spcAft>
              <a:buClr>
                <a:schemeClr val="accent2"/>
              </a:buClr>
              <a:buSzPts val="2100"/>
              <a:buNone/>
            </a:pPr>
            <a:r>
              <a:rPr lang="en" u="sng">
                <a:solidFill>
                  <a:schemeClr val="hlink"/>
                </a:solidFill>
                <a:hlinkClick r:id="rId5"/>
              </a:rPr>
              <a:t>https://dev.twitter.com/rest/public/search</a:t>
            </a:r>
            <a:endParaRPr>
              <a:solidFill>
                <a:schemeClr val="accent2"/>
              </a:solidFill>
            </a:endParaRPr>
          </a:p>
          <a:p>
            <a:pPr indent="0" lvl="0" marL="0" rtl="0" algn="l">
              <a:lnSpc>
                <a:spcPct val="90000"/>
              </a:lnSpc>
              <a:spcBef>
                <a:spcPts val="800"/>
              </a:spcBef>
              <a:spcAft>
                <a:spcPts val="0"/>
              </a:spcAft>
              <a:buClr>
                <a:schemeClr val="dk1"/>
              </a:buClr>
              <a:buSzPts val="2100"/>
              <a:buNone/>
            </a:pPr>
            <a:r>
              <a:t/>
            </a:r>
            <a:endParaRPr>
              <a:solidFill>
                <a:schemeClr val="accent2"/>
              </a:solidFill>
            </a:endParaRPr>
          </a:p>
          <a:p>
            <a:pPr indent="0" lvl="0" marL="0" rtl="0" algn="l">
              <a:lnSpc>
                <a:spcPct val="90000"/>
              </a:lnSpc>
              <a:spcBef>
                <a:spcPts val="800"/>
              </a:spcBef>
              <a:spcAft>
                <a:spcPts val="0"/>
              </a:spcAft>
              <a:buClr>
                <a:schemeClr val="dk1"/>
              </a:buClr>
              <a:buSzPts val="2100"/>
              <a:buNone/>
            </a:pPr>
            <a:r>
              <a:t/>
            </a:r>
            <a:endParaRPr>
              <a:solidFill>
                <a:schemeClr val="accent2"/>
              </a:solidFill>
            </a:endParaRPr>
          </a:p>
          <a:p>
            <a:pPr indent="-38100" lvl="0" marL="177800" rtl="0" algn="l">
              <a:lnSpc>
                <a:spcPct val="90000"/>
              </a:lnSpc>
              <a:spcBef>
                <a:spcPts val="800"/>
              </a:spcBef>
              <a:spcAft>
                <a:spcPts val="0"/>
              </a:spcAft>
              <a:buClr>
                <a:schemeClr val="dk1"/>
              </a:buClr>
              <a:buSzPts val="2100"/>
              <a:buNone/>
            </a:pPr>
            <a:r>
              <a:t/>
            </a:r>
            <a:endParaRPr>
              <a:solidFill>
                <a:schemeClr val="accent2"/>
              </a:solidFill>
            </a:endParaRPr>
          </a:p>
          <a:p>
            <a:pPr indent="-38100" lvl="0" marL="177800" rtl="0" algn="l">
              <a:lnSpc>
                <a:spcPct val="90000"/>
              </a:lnSpc>
              <a:spcBef>
                <a:spcPts val="800"/>
              </a:spcBef>
              <a:spcAft>
                <a:spcPts val="0"/>
              </a:spcAft>
              <a:buClr>
                <a:schemeClr val="dk1"/>
              </a:buClr>
              <a:buSzPts val="2100"/>
              <a:buNone/>
            </a:pPr>
            <a:r>
              <a:t/>
            </a:r>
            <a:endParaRPr>
              <a:solidFill>
                <a:schemeClr val="accent2"/>
              </a:solidFill>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4"/>
          <p:cNvSpPr/>
          <p:nvPr/>
        </p:nvSpPr>
        <p:spPr>
          <a:xfrm>
            <a:off x="1657350" y="4686300"/>
            <a:ext cx="142875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7" name="Google Shape;297;p44"/>
          <p:cNvSpPr/>
          <p:nvPr/>
        </p:nvSpPr>
        <p:spPr>
          <a:xfrm>
            <a:off x="3486150" y="4686300"/>
            <a:ext cx="217170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8" name="Google Shape;298;p44"/>
          <p:cNvSpPr txBox="1"/>
          <p:nvPr>
            <p:ph type="title"/>
          </p:nvPr>
        </p:nvSpPr>
        <p:spPr>
          <a:xfrm>
            <a:off x="45720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Twitter API JSON</a:t>
            </a:r>
            <a:endParaRPr/>
          </a:p>
        </p:txBody>
      </p:sp>
      <p:sp>
        <p:nvSpPr>
          <p:cNvPr id="299" name="Google Shape;299;p44"/>
          <p:cNvSpPr txBox="1"/>
          <p:nvPr>
            <p:ph idx="1" type="body"/>
          </p:nvPr>
        </p:nvSpPr>
        <p:spPr>
          <a:xfrm>
            <a:off x="769844" y="1345406"/>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accent2"/>
              </a:buClr>
              <a:buSzPts val="2100"/>
              <a:buNone/>
            </a:pPr>
            <a:r>
              <a:rPr lang="en" u="sng">
                <a:solidFill>
                  <a:schemeClr val="hlink"/>
                </a:solidFill>
                <a:hlinkClick r:id="rId3"/>
              </a:rPr>
              <a:t>https://dev.twitter.com/rest/reference/get/statuses/user_timeline</a:t>
            </a:r>
            <a:endParaRPr>
              <a:solidFill>
                <a:schemeClr val="accent2"/>
              </a:solidFill>
            </a:endParaRPr>
          </a:p>
          <a:p>
            <a:pPr indent="0" lvl="0" marL="0" rtl="0" algn="l">
              <a:lnSpc>
                <a:spcPct val="90000"/>
              </a:lnSpc>
              <a:spcBef>
                <a:spcPts val="800"/>
              </a:spcBef>
              <a:spcAft>
                <a:spcPts val="0"/>
              </a:spcAft>
              <a:buClr>
                <a:schemeClr val="dk1"/>
              </a:buClr>
              <a:buSzPts val="2100"/>
              <a:buNone/>
            </a:pPr>
            <a:r>
              <a:t/>
            </a:r>
            <a:endParaRPr>
              <a:solidFill>
                <a:schemeClr val="accent2"/>
              </a:solidFill>
            </a:endParaRPr>
          </a:p>
          <a:p>
            <a:pPr indent="0" lvl="0" marL="0" rtl="0" algn="l">
              <a:lnSpc>
                <a:spcPct val="90000"/>
              </a:lnSpc>
              <a:spcBef>
                <a:spcPts val="800"/>
              </a:spcBef>
              <a:spcAft>
                <a:spcPts val="0"/>
              </a:spcAft>
              <a:buClr>
                <a:schemeClr val="dk1"/>
              </a:buClr>
              <a:buSzPts val="2100"/>
              <a:buNone/>
            </a:pPr>
            <a:r>
              <a:rPr lang="en" u="sng">
                <a:solidFill>
                  <a:schemeClr val="hlink"/>
                </a:solidFill>
                <a:hlinkClick r:id="rId4"/>
              </a:rPr>
              <a:t>https://api.twitter.com/1.1/statuses/user_timeline.json</a:t>
            </a:r>
            <a:endParaRPr/>
          </a:p>
          <a:p>
            <a:pPr indent="0" lvl="0" marL="0" rtl="0" algn="l">
              <a:lnSpc>
                <a:spcPct val="90000"/>
              </a:lnSpc>
              <a:spcBef>
                <a:spcPts val="800"/>
              </a:spcBef>
              <a:spcAft>
                <a:spcPts val="0"/>
              </a:spcAft>
              <a:buClr>
                <a:schemeClr val="dk1"/>
              </a:buClr>
              <a:buSzPts val="2100"/>
              <a:buNone/>
            </a:pPr>
            <a:r>
              <a:t/>
            </a:r>
            <a:endParaRPr>
              <a:solidFill>
                <a:schemeClr val="accent2"/>
              </a:solidFill>
            </a:endParaRPr>
          </a:p>
          <a:p>
            <a:pPr indent="0" lvl="0" marL="0" rtl="0" algn="l">
              <a:lnSpc>
                <a:spcPct val="90000"/>
              </a:lnSpc>
              <a:spcBef>
                <a:spcPts val="800"/>
              </a:spcBef>
              <a:spcAft>
                <a:spcPts val="0"/>
              </a:spcAft>
              <a:buClr>
                <a:schemeClr val="dk1"/>
              </a:buClr>
              <a:buSzPts val="2100"/>
              <a:buNone/>
            </a:pPr>
            <a:r>
              <a:t/>
            </a:r>
            <a:endParaRPr>
              <a:solidFill>
                <a:schemeClr val="accent2"/>
              </a:solidFill>
            </a:endParaRPr>
          </a:p>
          <a:p>
            <a:pPr indent="0" lvl="0" marL="0" rtl="0" algn="l">
              <a:lnSpc>
                <a:spcPct val="90000"/>
              </a:lnSpc>
              <a:spcBef>
                <a:spcPts val="800"/>
              </a:spcBef>
              <a:spcAft>
                <a:spcPts val="0"/>
              </a:spcAft>
              <a:buClr>
                <a:schemeClr val="dk1"/>
              </a:buClr>
              <a:buSzPts val="2100"/>
              <a:buNone/>
            </a:pPr>
            <a:r>
              <a:t/>
            </a:r>
            <a:endParaRPr>
              <a:solidFill>
                <a:schemeClr val="accent2"/>
              </a:solidFill>
            </a:endParaRPr>
          </a:p>
          <a:p>
            <a:pPr indent="-38100" lvl="0" marL="177800" rtl="0" algn="l">
              <a:lnSpc>
                <a:spcPct val="90000"/>
              </a:lnSpc>
              <a:spcBef>
                <a:spcPts val="800"/>
              </a:spcBef>
              <a:spcAft>
                <a:spcPts val="0"/>
              </a:spcAft>
              <a:buClr>
                <a:schemeClr val="dk1"/>
              </a:buClr>
              <a:buSzPts val="2100"/>
              <a:buNone/>
            </a:pPr>
            <a:r>
              <a:t/>
            </a:r>
            <a:endParaRPr>
              <a:solidFill>
                <a:schemeClr val="accent2"/>
              </a:solidFill>
            </a:endParaRPr>
          </a:p>
          <a:p>
            <a:pPr indent="-38100" lvl="0" marL="177800" rtl="0" algn="l">
              <a:lnSpc>
                <a:spcPct val="90000"/>
              </a:lnSpc>
              <a:spcBef>
                <a:spcPts val="800"/>
              </a:spcBef>
              <a:spcAft>
                <a:spcPts val="0"/>
              </a:spcAft>
              <a:buClr>
                <a:schemeClr val="dk1"/>
              </a:buClr>
              <a:buSzPts val="2100"/>
              <a:buNone/>
            </a:pPr>
            <a:r>
              <a:t/>
            </a:r>
            <a:endParaRPr>
              <a:solidFill>
                <a:schemeClr val="accent2"/>
              </a:solidFill>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Social Network Applications</a:t>
            </a:r>
            <a:endParaRPr/>
          </a:p>
        </p:txBody>
      </p:sp>
      <p:pic>
        <p:nvPicPr>
          <p:cNvPr descr="fb" id="306" name="Google Shape;306;p45"/>
          <p:cNvPicPr preferRelativeResize="0"/>
          <p:nvPr/>
        </p:nvPicPr>
        <p:blipFill rotWithShape="1">
          <a:blip r:embed="rId3">
            <a:alphaModFix/>
          </a:blip>
          <a:srcRect b="0" l="0" r="0" t="0"/>
          <a:stretch/>
        </p:blipFill>
        <p:spPr>
          <a:xfrm>
            <a:off x="2158253" y="1371601"/>
            <a:ext cx="2461022" cy="927497"/>
          </a:xfrm>
          <a:prstGeom prst="rect">
            <a:avLst/>
          </a:prstGeom>
          <a:noFill/>
          <a:ln>
            <a:noFill/>
          </a:ln>
        </p:spPr>
      </p:pic>
      <p:pic>
        <p:nvPicPr>
          <p:cNvPr descr="twitter" id="307" name="Google Shape;307;p45"/>
          <p:cNvPicPr preferRelativeResize="0"/>
          <p:nvPr/>
        </p:nvPicPr>
        <p:blipFill rotWithShape="1">
          <a:blip r:embed="rId4">
            <a:alphaModFix/>
          </a:blip>
          <a:srcRect b="0" l="0" r="0" t="0"/>
          <a:stretch/>
        </p:blipFill>
        <p:spPr>
          <a:xfrm>
            <a:off x="2558303" y="2114550"/>
            <a:ext cx="2488406" cy="914400"/>
          </a:xfrm>
          <a:prstGeom prst="rect">
            <a:avLst/>
          </a:prstGeom>
          <a:noFill/>
          <a:ln>
            <a:noFill/>
          </a:ln>
        </p:spPr>
      </p:pic>
      <p:pic>
        <p:nvPicPr>
          <p:cNvPr descr="linkedin" id="308" name="Google Shape;308;p45"/>
          <p:cNvPicPr preferRelativeResize="0"/>
          <p:nvPr/>
        </p:nvPicPr>
        <p:blipFill rotWithShape="1">
          <a:blip r:embed="rId5">
            <a:alphaModFix/>
          </a:blip>
          <a:srcRect b="0" l="0" r="0" t="0"/>
          <a:stretch/>
        </p:blipFill>
        <p:spPr>
          <a:xfrm>
            <a:off x="3072652" y="2914651"/>
            <a:ext cx="2514600" cy="10370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346262" y="172991"/>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Topics</a:t>
            </a:r>
            <a:endParaRPr/>
          </a:p>
        </p:txBody>
      </p:sp>
      <p:sp>
        <p:nvSpPr>
          <p:cNvPr id="143" name="Google Shape;143;p28"/>
          <p:cNvSpPr txBox="1"/>
          <p:nvPr>
            <p:ph idx="1" type="body"/>
          </p:nvPr>
        </p:nvSpPr>
        <p:spPr>
          <a:xfrm>
            <a:off x="679076" y="1073665"/>
            <a:ext cx="7886700" cy="3263504"/>
          </a:xfrm>
          <a:prstGeom prst="rect">
            <a:avLst/>
          </a:prstGeom>
          <a:noFill/>
          <a:ln>
            <a:noFill/>
          </a:ln>
        </p:spPr>
        <p:txBody>
          <a:bodyPr anchorCtr="0" anchor="t" bIns="34275" lIns="68575" spcFirstLastPara="1" rIns="68575" wrap="square" tIns="34275">
            <a:normAutofit fontScale="92500" lnSpcReduction="20000"/>
          </a:bodyPr>
          <a:lstStyle/>
          <a:p>
            <a:pPr indent="-185896" lvl="0" marL="177800" rtl="0" algn="l">
              <a:lnSpc>
                <a:spcPct val="90000"/>
              </a:lnSpc>
              <a:spcBef>
                <a:spcPts val="0"/>
              </a:spcBef>
              <a:spcAft>
                <a:spcPts val="0"/>
              </a:spcAft>
              <a:buClr>
                <a:schemeClr val="dk1"/>
              </a:buClr>
              <a:buSzPct val="100000"/>
              <a:buChar char="•"/>
            </a:pPr>
            <a:r>
              <a:rPr lang="en" sz="2300">
                <a:latin typeface="Calibri"/>
                <a:ea typeface="Calibri"/>
                <a:cs typeface="Calibri"/>
                <a:sym typeface="Calibri"/>
              </a:rPr>
              <a:t>Entity Relationship Model (ERM)</a:t>
            </a:r>
            <a:endParaRPr/>
          </a:p>
          <a:p>
            <a:pPr indent="-185896" lvl="0" marL="177800" rtl="0" algn="l">
              <a:lnSpc>
                <a:spcPct val="90000"/>
              </a:lnSpc>
              <a:spcBef>
                <a:spcPts val="800"/>
              </a:spcBef>
              <a:spcAft>
                <a:spcPts val="0"/>
              </a:spcAft>
              <a:buClr>
                <a:schemeClr val="dk1"/>
              </a:buClr>
              <a:buSzPct val="100000"/>
              <a:buChar char="•"/>
            </a:pPr>
            <a:r>
              <a:rPr lang="en" sz="2300">
                <a:latin typeface="Calibri"/>
                <a:ea typeface="Calibri"/>
                <a:cs typeface="Calibri"/>
                <a:sym typeface="Calibri"/>
              </a:rPr>
              <a:t>Entity Sets</a:t>
            </a:r>
            <a:endParaRPr/>
          </a:p>
          <a:p>
            <a:pPr indent="-185896" lvl="0" marL="177800" rtl="0" algn="l">
              <a:lnSpc>
                <a:spcPct val="90000"/>
              </a:lnSpc>
              <a:spcBef>
                <a:spcPts val="800"/>
              </a:spcBef>
              <a:spcAft>
                <a:spcPts val="0"/>
              </a:spcAft>
              <a:buClr>
                <a:schemeClr val="dk1"/>
              </a:buClr>
              <a:buSzPct val="100000"/>
              <a:buChar char="•"/>
            </a:pPr>
            <a:r>
              <a:rPr lang="en" sz="2300">
                <a:latin typeface="Calibri"/>
                <a:ea typeface="Calibri"/>
                <a:cs typeface="Calibri"/>
                <a:sym typeface="Calibri"/>
              </a:rPr>
              <a:t>Relationship Sets</a:t>
            </a:r>
            <a:endParaRPr/>
          </a:p>
          <a:p>
            <a:pPr indent="-185896" lvl="0" marL="177800" rtl="0" algn="l">
              <a:lnSpc>
                <a:spcPct val="90000"/>
              </a:lnSpc>
              <a:spcBef>
                <a:spcPts val="800"/>
              </a:spcBef>
              <a:spcAft>
                <a:spcPts val="0"/>
              </a:spcAft>
              <a:buClr>
                <a:schemeClr val="dk1"/>
              </a:buClr>
              <a:buSzPct val="100000"/>
              <a:buChar char="•"/>
            </a:pPr>
            <a:r>
              <a:rPr lang="en" sz="2300">
                <a:latin typeface="Calibri"/>
                <a:ea typeface="Calibri"/>
                <a:cs typeface="Calibri"/>
                <a:sym typeface="Calibri"/>
              </a:rPr>
              <a:t>Design Issues </a:t>
            </a:r>
            <a:endParaRPr/>
          </a:p>
          <a:p>
            <a:pPr indent="-185896" lvl="0" marL="177800" rtl="0" algn="l">
              <a:lnSpc>
                <a:spcPct val="90000"/>
              </a:lnSpc>
              <a:spcBef>
                <a:spcPts val="800"/>
              </a:spcBef>
              <a:spcAft>
                <a:spcPts val="0"/>
              </a:spcAft>
              <a:buClr>
                <a:schemeClr val="dk1"/>
              </a:buClr>
              <a:buSzPct val="100000"/>
              <a:buChar char="•"/>
            </a:pPr>
            <a:r>
              <a:rPr lang="en" sz="2300">
                <a:latin typeface="Calibri"/>
                <a:ea typeface="Calibri"/>
                <a:cs typeface="Calibri"/>
                <a:sym typeface="Calibri"/>
              </a:rPr>
              <a:t>Mapping Constraints </a:t>
            </a:r>
            <a:endParaRPr/>
          </a:p>
          <a:p>
            <a:pPr indent="-185896" lvl="0" marL="177800" rtl="0" algn="l">
              <a:lnSpc>
                <a:spcPct val="90000"/>
              </a:lnSpc>
              <a:spcBef>
                <a:spcPts val="800"/>
              </a:spcBef>
              <a:spcAft>
                <a:spcPts val="0"/>
              </a:spcAft>
              <a:buClr>
                <a:schemeClr val="dk1"/>
              </a:buClr>
              <a:buSzPct val="100000"/>
              <a:buChar char="•"/>
            </a:pPr>
            <a:r>
              <a:rPr lang="en" sz="2300">
                <a:latin typeface="Calibri"/>
                <a:ea typeface="Calibri"/>
                <a:cs typeface="Calibri"/>
                <a:sym typeface="Calibri"/>
              </a:rPr>
              <a:t>Keys</a:t>
            </a:r>
            <a:endParaRPr/>
          </a:p>
          <a:p>
            <a:pPr indent="-185896" lvl="0" marL="177800" rtl="0" algn="l">
              <a:lnSpc>
                <a:spcPct val="90000"/>
              </a:lnSpc>
              <a:spcBef>
                <a:spcPts val="800"/>
              </a:spcBef>
              <a:spcAft>
                <a:spcPts val="0"/>
              </a:spcAft>
              <a:buClr>
                <a:schemeClr val="dk1"/>
              </a:buClr>
              <a:buSzPct val="100000"/>
              <a:buChar char="•"/>
            </a:pPr>
            <a:r>
              <a:rPr lang="en" sz="2300">
                <a:latin typeface="Calibri"/>
                <a:ea typeface="Calibri"/>
                <a:cs typeface="Calibri"/>
                <a:sym typeface="Calibri"/>
              </a:rPr>
              <a:t>E-R Diagram</a:t>
            </a:r>
            <a:endParaRPr/>
          </a:p>
          <a:p>
            <a:pPr indent="-185896" lvl="0" marL="177800" rtl="0" algn="l">
              <a:lnSpc>
                <a:spcPct val="90000"/>
              </a:lnSpc>
              <a:spcBef>
                <a:spcPts val="800"/>
              </a:spcBef>
              <a:spcAft>
                <a:spcPts val="0"/>
              </a:spcAft>
              <a:buClr>
                <a:schemeClr val="dk1"/>
              </a:buClr>
              <a:buSzPct val="100000"/>
              <a:buChar char="•"/>
            </a:pPr>
            <a:r>
              <a:rPr lang="en" sz="2300">
                <a:latin typeface="Calibri"/>
                <a:ea typeface="Calibri"/>
                <a:cs typeface="Calibri"/>
                <a:sym typeface="Calibri"/>
              </a:rPr>
              <a:t>Extended E-R Features</a:t>
            </a:r>
            <a:endParaRPr/>
          </a:p>
          <a:p>
            <a:pPr indent="-185896" lvl="0" marL="177800" rtl="0" algn="l">
              <a:lnSpc>
                <a:spcPct val="90000"/>
              </a:lnSpc>
              <a:spcBef>
                <a:spcPts val="800"/>
              </a:spcBef>
              <a:spcAft>
                <a:spcPts val="0"/>
              </a:spcAft>
              <a:buClr>
                <a:schemeClr val="dk1"/>
              </a:buClr>
              <a:buSzPct val="100000"/>
              <a:buChar char="•"/>
            </a:pPr>
            <a:r>
              <a:rPr lang="en" sz="2300">
                <a:latin typeface="Calibri"/>
                <a:ea typeface="Calibri"/>
                <a:cs typeface="Calibri"/>
                <a:sym typeface="Calibri"/>
              </a:rPr>
              <a:t>Design of an E-R Database Schema</a:t>
            </a:r>
            <a:endParaRPr/>
          </a:p>
          <a:p>
            <a:pPr indent="-185896" lvl="0" marL="177800" rtl="0" algn="l">
              <a:lnSpc>
                <a:spcPct val="90000"/>
              </a:lnSpc>
              <a:spcBef>
                <a:spcPts val="800"/>
              </a:spcBef>
              <a:spcAft>
                <a:spcPts val="0"/>
              </a:spcAft>
              <a:buClr>
                <a:schemeClr val="dk1"/>
              </a:buClr>
              <a:buSzPct val="100000"/>
              <a:buChar char="•"/>
            </a:pPr>
            <a:r>
              <a:rPr lang="en" sz="2300">
                <a:latin typeface="Calibri"/>
                <a:ea typeface="Calibri"/>
                <a:cs typeface="Calibri"/>
                <a:sym typeface="Calibri"/>
              </a:rPr>
              <a:t>Reduction of an E-R Schema to Tables</a:t>
            </a:r>
            <a:endParaRPr/>
          </a:p>
          <a:p>
            <a:pPr indent="0" lvl="0" marL="0" rtl="0" algn="l">
              <a:lnSpc>
                <a:spcPct val="90000"/>
              </a:lnSpc>
              <a:spcBef>
                <a:spcPts val="800"/>
              </a:spcBef>
              <a:spcAft>
                <a:spcPts val="0"/>
              </a:spcAft>
              <a:buClr>
                <a:schemeClr val="dk1"/>
              </a:buClr>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46"/>
          <p:cNvPicPr preferRelativeResize="0"/>
          <p:nvPr/>
        </p:nvPicPr>
        <p:blipFill rotWithShape="1">
          <a:blip r:embed="rId3">
            <a:alphaModFix/>
          </a:blip>
          <a:srcRect b="0" l="0" r="0" t="0"/>
          <a:stretch/>
        </p:blipFill>
        <p:spPr>
          <a:xfrm>
            <a:off x="2489598" y="1435291"/>
            <a:ext cx="4164806" cy="2686050"/>
          </a:xfrm>
          <a:prstGeom prst="rect">
            <a:avLst/>
          </a:prstGeom>
          <a:noFill/>
          <a:ln>
            <a:noFill/>
          </a:ln>
        </p:spPr>
      </p:pic>
      <p:sp>
        <p:nvSpPr>
          <p:cNvPr id="315" name="Google Shape;315;p46"/>
          <p:cNvSpPr txBox="1"/>
          <p:nvPr/>
        </p:nvSpPr>
        <p:spPr>
          <a:xfrm>
            <a:off x="3408824" y="418476"/>
            <a:ext cx="2326358" cy="438581"/>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2400">
                <a:solidFill>
                  <a:schemeClr val="dk1"/>
                </a:solidFill>
                <a:latin typeface="Calibri"/>
                <a:ea typeface="Calibri"/>
                <a:cs typeface="Calibri"/>
                <a:sym typeface="Calibri"/>
              </a:rPr>
              <a:t>Accounts are free</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7"/>
          <p:cNvSpPr/>
          <p:nvPr/>
        </p:nvSpPr>
        <p:spPr>
          <a:xfrm>
            <a:off x="1666866" y="1521056"/>
            <a:ext cx="6250090" cy="269459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2100">
                <a:solidFill>
                  <a:srgbClr val="CD0000"/>
                </a:solidFill>
                <a:latin typeface="Calibri"/>
                <a:ea typeface="Calibri"/>
                <a:cs typeface="Calibri"/>
                <a:sym typeface="Calibri"/>
              </a:rPr>
              <a:t>Skills</a:t>
            </a:r>
            <a:r>
              <a:rPr lang="en" sz="2100">
                <a:solidFill>
                  <a:schemeClr val="dk1"/>
                </a:solidFill>
                <a:latin typeface="Calibri"/>
                <a:ea typeface="Calibri"/>
                <a:cs typeface="Calibri"/>
                <a:sym typeface="Calibri"/>
              </a:rPr>
              <a:t>: familiarity with the Twitter user interface and major features, using the hashtag (#) and at-sign (@), searching and tweeting images and videos  </a:t>
            </a:r>
            <a:endParaRPr sz="1100"/>
          </a:p>
          <a:p>
            <a:pPr indent="0" lvl="0" marL="0" marR="0" rtl="0" algn="l">
              <a:spcBef>
                <a:spcPts val="400"/>
              </a:spcBef>
              <a:spcAft>
                <a:spcPts val="0"/>
              </a:spcAft>
              <a:buNone/>
            </a:pPr>
            <a:r>
              <a:rPr lang="en" sz="2100">
                <a:solidFill>
                  <a:srgbClr val="CD0000"/>
                </a:solidFill>
                <a:latin typeface="Calibri"/>
                <a:ea typeface="Calibri"/>
                <a:cs typeface="Calibri"/>
                <a:sym typeface="Calibri"/>
              </a:rPr>
              <a:t>Concepts</a:t>
            </a:r>
            <a:r>
              <a:rPr lang="en" sz="2100">
                <a:solidFill>
                  <a:schemeClr val="dk1"/>
                </a:solidFill>
                <a:latin typeface="Calibri"/>
                <a:ea typeface="Calibri"/>
                <a:cs typeface="Calibri"/>
                <a:sym typeface="Calibri"/>
              </a:rPr>
              <a:t>: evolution of Twitter applications and access modes, citizen journalism, trending topics and finding people as well as information</a:t>
            </a:r>
            <a:endParaRPr sz="1100"/>
          </a:p>
        </p:txBody>
      </p:sp>
      <p:sp>
        <p:nvSpPr>
          <p:cNvPr id="322" name="Google Shape;322;p47"/>
          <p:cNvSpPr txBox="1"/>
          <p:nvPr/>
        </p:nvSpPr>
        <p:spPr>
          <a:xfrm>
            <a:off x="1124720" y="605738"/>
            <a:ext cx="2201084" cy="5309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000">
                <a:solidFill>
                  <a:srgbClr val="CD0000"/>
                </a:solidFill>
                <a:latin typeface="Calibri"/>
                <a:ea typeface="Calibri"/>
                <a:cs typeface="Calibri"/>
                <a:sym typeface="Calibri"/>
              </a:rPr>
              <a:t>Using Twitter</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8"/>
          <p:cNvSpPr txBox="1"/>
          <p:nvPr/>
        </p:nvSpPr>
        <p:spPr>
          <a:xfrm>
            <a:off x="3441113" y="357551"/>
            <a:ext cx="2222772"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Watch this video</a:t>
            </a:r>
            <a:endParaRPr sz="1100"/>
          </a:p>
        </p:txBody>
      </p:sp>
      <p:sp>
        <p:nvSpPr>
          <p:cNvPr id="329" name="Google Shape;329;p48"/>
          <p:cNvSpPr/>
          <p:nvPr/>
        </p:nvSpPr>
        <p:spPr>
          <a:xfrm>
            <a:off x="2606436" y="3861894"/>
            <a:ext cx="3892124" cy="3462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800" u="sng">
                <a:solidFill>
                  <a:schemeClr val="hlink"/>
                </a:solidFill>
                <a:latin typeface="Calibri"/>
                <a:ea typeface="Calibri"/>
                <a:cs typeface="Calibri"/>
                <a:sym typeface="Calibri"/>
                <a:hlinkClick r:id="rId3"/>
              </a:rPr>
              <a:t>http://commoncraft.com/twitter-search</a:t>
            </a:r>
            <a:endParaRPr sz="1800">
              <a:solidFill>
                <a:schemeClr val="dk1"/>
              </a:solidFill>
              <a:latin typeface="Calibri"/>
              <a:ea typeface="Calibri"/>
              <a:cs typeface="Calibri"/>
              <a:sym typeface="Calibri"/>
            </a:endParaRPr>
          </a:p>
        </p:txBody>
      </p:sp>
      <p:pic>
        <p:nvPicPr>
          <p:cNvPr id="330" name="Google Shape;330;p48"/>
          <p:cNvPicPr preferRelativeResize="0"/>
          <p:nvPr/>
        </p:nvPicPr>
        <p:blipFill rotWithShape="1">
          <a:blip r:embed="rId4">
            <a:alphaModFix/>
          </a:blip>
          <a:srcRect b="0" l="0" r="0" t="0"/>
          <a:stretch/>
        </p:blipFill>
        <p:spPr>
          <a:xfrm>
            <a:off x="2011082" y="1731228"/>
            <a:ext cx="5082835" cy="80079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9"/>
          <p:cNvSpPr/>
          <p:nvPr/>
        </p:nvSpPr>
        <p:spPr>
          <a:xfrm>
            <a:off x="1853135" y="1730607"/>
            <a:ext cx="5680579" cy="24699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1" lang="en" sz="2000">
                <a:solidFill>
                  <a:schemeClr val="dk1"/>
                </a:solidFill>
                <a:latin typeface="Calibri"/>
                <a:ea typeface="Calibri"/>
                <a:cs typeface="Calibri"/>
                <a:sym typeface="Calibri"/>
              </a:rPr>
              <a:t>@username</a:t>
            </a:r>
            <a:r>
              <a:rPr lang="en" sz="2000">
                <a:solidFill>
                  <a:schemeClr val="dk1"/>
                </a:solidFill>
                <a:latin typeface="Calibri"/>
                <a:ea typeface="Calibri"/>
                <a:cs typeface="Calibri"/>
                <a:sym typeface="Calibri"/>
              </a:rPr>
              <a:t>:  specify a particular Twitter user</a:t>
            </a:r>
            <a:endParaRPr sz="1100"/>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 sz="2000">
                <a:solidFill>
                  <a:schemeClr val="dk1"/>
                </a:solidFill>
                <a:latin typeface="Calibri"/>
                <a:ea typeface="Calibri"/>
                <a:cs typeface="Calibri"/>
                <a:sym typeface="Calibri"/>
              </a:rPr>
              <a:t>Hashtag (#)</a:t>
            </a:r>
            <a:r>
              <a:rPr i="1" lang="en" sz="2000">
                <a:solidFill>
                  <a:schemeClr val="dk1"/>
                </a:solidFill>
                <a:latin typeface="Calibri"/>
                <a:ea typeface="Calibri"/>
                <a:cs typeface="Calibri"/>
                <a:sym typeface="Calibri"/>
              </a:rPr>
              <a:t>:  </a:t>
            </a:r>
            <a:r>
              <a:rPr lang="en" sz="2000">
                <a:solidFill>
                  <a:schemeClr val="dk1"/>
                </a:solidFill>
                <a:latin typeface="Calibri"/>
                <a:ea typeface="Calibri"/>
                <a:cs typeface="Calibri"/>
                <a:sym typeface="Calibri"/>
              </a:rPr>
              <a:t>tag posts on a given topic</a:t>
            </a:r>
            <a:endParaRPr sz="1100"/>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i="1" lang="en" sz="2000">
                <a:solidFill>
                  <a:schemeClr val="dk1"/>
                </a:solidFill>
                <a:latin typeface="Calibri"/>
                <a:ea typeface="Calibri"/>
                <a:cs typeface="Calibri"/>
                <a:sym typeface="Calibri"/>
              </a:rPr>
              <a:t>@username</a:t>
            </a:r>
            <a:r>
              <a:rPr lang="en" sz="2000">
                <a:solidFill>
                  <a:schemeClr val="dk1"/>
                </a:solidFill>
                <a:latin typeface="Calibri"/>
                <a:ea typeface="Calibri"/>
                <a:cs typeface="Calibri"/>
                <a:sym typeface="Calibri"/>
              </a:rPr>
              <a:t>: at beginning of tweet is private DM</a:t>
            </a:r>
            <a:endParaRPr sz="1100"/>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 sz="2000">
                <a:solidFill>
                  <a:schemeClr val="dk1"/>
                </a:solidFill>
                <a:latin typeface="Calibri"/>
                <a:ea typeface="Calibri"/>
                <a:cs typeface="Calibri"/>
                <a:sym typeface="Calibri"/>
              </a:rPr>
              <a:t>140 character limit</a:t>
            </a:r>
            <a:endParaRPr sz="1100"/>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337" name="Google Shape;337;p49"/>
          <p:cNvSpPr txBox="1"/>
          <p:nvPr/>
        </p:nvSpPr>
        <p:spPr>
          <a:xfrm>
            <a:off x="1285259" y="592487"/>
            <a:ext cx="3638400" cy="53091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000">
                <a:solidFill>
                  <a:srgbClr val="CD0000"/>
                </a:solidFill>
                <a:latin typeface="Calibri"/>
                <a:ea typeface="Calibri"/>
                <a:cs typeface="Calibri"/>
                <a:sym typeface="Calibri"/>
              </a:rPr>
              <a:t>Two special characters</a:t>
            </a:r>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0"/>
          <p:cNvSpPr/>
          <p:nvPr/>
        </p:nvSpPr>
        <p:spPr>
          <a:xfrm>
            <a:off x="1056458" y="1121420"/>
            <a:ext cx="5466789" cy="3139321"/>
          </a:xfrm>
          <a:prstGeom prst="rect">
            <a:avLst/>
          </a:prstGeom>
          <a:noFill/>
          <a:ln>
            <a:noFill/>
          </a:ln>
        </p:spPr>
        <p:txBody>
          <a:bodyPr anchorCtr="0" anchor="t" bIns="34275" lIns="68575" spcFirstLastPara="1" rIns="68575" wrap="square" tIns="34275">
            <a:noAutofit/>
          </a:bodyPr>
          <a:lstStyle/>
          <a:p>
            <a:pPr indent="-2222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Twitter support:  </a:t>
            </a:r>
            <a:endParaRPr sz="1100"/>
          </a:p>
          <a:p>
            <a:pPr indent="0" lvl="1" marL="342900" marR="0" rtl="0" algn="l">
              <a:spcBef>
                <a:spcPts val="0"/>
              </a:spcBef>
              <a:spcAft>
                <a:spcPts val="0"/>
              </a:spcAft>
              <a:buNone/>
            </a:pPr>
            <a:r>
              <a:rPr b="0" i="0" lang="en" sz="1100" u="sng" cap="none" strike="noStrike">
                <a:solidFill>
                  <a:schemeClr val="hlink"/>
                </a:solidFill>
                <a:latin typeface="Calibri"/>
                <a:ea typeface="Calibri"/>
                <a:cs typeface="Calibri"/>
                <a:sym typeface="Calibri"/>
                <a:hlinkClick r:id="rId3"/>
              </a:rPr>
              <a:t>https://support.twitter.com/</a:t>
            </a:r>
            <a:endParaRPr b="0" i="0" sz="1100" u="none" cap="none" strike="noStrike">
              <a:solidFill>
                <a:schemeClr val="dk1"/>
              </a:solidFill>
              <a:latin typeface="Calibri"/>
              <a:ea typeface="Calibri"/>
              <a:cs typeface="Calibri"/>
              <a:sym typeface="Calibri"/>
            </a:endParaRPr>
          </a:p>
          <a:p>
            <a:pPr indent="-2222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A video introduction to Twitter:</a:t>
            </a:r>
            <a:endParaRPr sz="1100"/>
          </a:p>
          <a:p>
            <a:pPr indent="0" lvl="1" marL="342900" marR="0" rtl="0" algn="l">
              <a:spcBef>
                <a:spcPts val="0"/>
              </a:spcBef>
              <a:spcAft>
                <a:spcPts val="0"/>
              </a:spcAft>
              <a:buNone/>
            </a:pPr>
            <a:r>
              <a:rPr b="0" i="0" lang="en" sz="1100" u="sng" cap="none" strike="noStrike">
                <a:solidFill>
                  <a:schemeClr val="hlink"/>
                </a:solidFill>
                <a:latin typeface="Calibri"/>
                <a:ea typeface="Calibri"/>
                <a:cs typeface="Calibri"/>
                <a:sym typeface="Calibri"/>
                <a:hlinkClick r:id="rId4"/>
              </a:rPr>
              <a:t>http://screencast.com/t/Sf1wAW8ta</a:t>
            </a:r>
            <a:endParaRPr b="0" i="0" sz="1100" u="none" cap="none" strike="noStrike">
              <a:solidFill>
                <a:schemeClr val="dk1"/>
              </a:solidFill>
              <a:latin typeface="Calibri"/>
              <a:ea typeface="Calibri"/>
              <a:cs typeface="Calibri"/>
              <a:sym typeface="Calibri"/>
            </a:endParaRPr>
          </a:p>
          <a:p>
            <a:pPr indent="-2222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A “Prezi” of the above video:</a:t>
            </a:r>
            <a:endParaRPr sz="1100"/>
          </a:p>
          <a:p>
            <a:pPr indent="0" lvl="1" marL="342900" marR="0" rtl="0" algn="l">
              <a:spcBef>
                <a:spcPts val="0"/>
              </a:spcBef>
              <a:spcAft>
                <a:spcPts val="0"/>
              </a:spcAft>
              <a:buNone/>
            </a:pPr>
            <a:r>
              <a:rPr b="0" i="0" lang="en" sz="1100" u="sng" cap="none" strike="noStrike">
                <a:solidFill>
                  <a:schemeClr val="hlink"/>
                </a:solidFill>
                <a:latin typeface="Calibri"/>
                <a:ea typeface="Calibri"/>
                <a:cs typeface="Calibri"/>
                <a:sym typeface="Calibri"/>
                <a:hlinkClick r:id="rId5"/>
              </a:rPr>
              <a:t>http://bit.ly/fQ3pbK</a:t>
            </a:r>
            <a:endParaRPr b="0" i="0" sz="1100" u="none" cap="none" strike="noStrike">
              <a:solidFill>
                <a:schemeClr val="dk1"/>
              </a:solidFill>
              <a:latin typeface="Calibri"/>
              <a:ea typeface="Calibri"/>
              <a:cs typeface="Calibri"/>
              <a:sym typeface="Calibri"/>
            </a:endParaRPr>
          </a:p>
          <a:p>
            <a:pPr indent="-2222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Book about the use of Twitter in business by tech journalist Julio Ojeda-Zapata:</a:t>
            </a:r>
            <a:endParaRPr sz="1100"/>
          </a:p>
          <a:p>
            <a:pPr indent="0" lvl="1" marL="342900" marR="0" rtl="0" algn="l">
              <a:spcBef>
                <a:spcPts val="0"/>
              </a:spcBef>
              <a:spcAft>
                <a:spcPts val="0"/>
              </a:spcAft>
              <a:buNone/>
            </a:pPr>
            <a:r>
              <a:rPr b="0" i="0" lang="en" sz="1100" u="sng" cap="none" strike="noStrike">
                <a:solidFill>
                  <a:schemeClr val="hlink"/>
                </a:solidFill>
                <a:latin typeface="Calibri"/>
                <a:ea typeface="Calibri"/>
                <a:cs typeface="Calibri"/>
                <a:sym typeface="Calibri"/>
                <a:hlinkClick r:id="rId6"/>
              </a:rPr>
              <a:t>http://yourtech.typepad.com/twitinbiz/</a:t>
            </a:r>
            <a:endParaRPr b="0" i="0" sz="1100" u="none" cap="none" strike="noStrike">
              <a:solidFill>
                <a:schemeClr val="dk1"/>
              </a:solidFill>
              <a:latin typeface="Calibri"/>
              <a:ea typeface="Calibri"/>
              <a:cs typeface="Calibri"/>
              <a:sym typeface="Calibri"/>
            </a:endParaRPr>
          </a:p>
          <a:p>
            <a:pPr indent="-2222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Interview of Juilio Ojeda Zapata on his use of Twitter as a journalist (audio and transcript).</a:t>
            </a:r>
            <a:endParaRPr sz="1100"/>
          </a:p>
          <a:p>
            <a:pPr indent="0" lvl="1" marL="342900" marR="0" rtl="0" algn="l">
              <a:spcBef>
                <a:spcPts val="0"/>
              </a:spcBef>
              <a:spcAft>
                <a:spcPts val="0"/>
              </a:spcAft>
              <a:buNone/>
            </a:pPr>
            <a:r>
              <a:rPr b="0" i="0" lang="en" sz="1100" u="sng" cap="none" strike="noStrike">
                <a:solidFill>
                  <a:schemeClr val="hlink"/>
                </a:solidFill>
                <a:latin typeface="Calibri"/>
                <a:ea typeface="Calibri"/>
                <a:cs typeface="Calibri"/>
                <a:sym typeface="Calibri"/>
                <a:hlinkClick r:id="rId7"/>
              </a:rPr>
              <a:t>http://www.onthemedia.org/transcripts/2008/08/22/06</a:t>
            </a:r>
            <a:endParaRPr b="0" i="0" sz="1100" u="none" cap="none" strike="noStrike">
              <a:solidFill>
                <a:schemeClr val="dk1"/>
              </a:solidFill>
              <a:latin typeface="Calibri"/>
              <a:ea typeface="Calibri"/>
              <a:cs typeface="Calibri"/>
              <a:sym typeface="Calibri"/>
            </a:endParaRPr>
          </a:p>
          <a:p>
            <a:pPr indent="-2222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Introduction to Twitter in business:</a:t>
            </a:r>
            <a:endParaRPr sz="1100"/>
          </a:p>
          <a:p>
            <a:pPr indent="0" lvl="1" marL="342900" marR="0" rtl="0" algn="l">
              <a:spcBef>
                <a:spcPts val="0"/>
              </a:spcBef>
              <a:spcAft>
                <a:spcPts val="0"/>
              </a:spcAft>
              <a:buNone/>
            </a:pPr>
            <a:r>
              <a:rPr b="0" i="0" lang="en" sz="1100" u="sng" cap="none" strike="noStrike">
                <a:solidFill>
                  <a:schemeClr val="hlink"/>
                </a:solidFill>
                <a:latin typeface="Calibri"/>
                <a:ea typeface="Calibri"/>
                <a:cs typeface="Calibri"/>
                <a:sym typeface="Calibri"/>
                <a:hlinkClick r:id="rId8"/>
              </a:rPr>
              <a:t>http://business.twitter.com/</a:t>
            </a:r>
            <a:endParaRPr b="0" i="0" sz="1100" u="none" cap="none" strike="noStrike">
              <a:solidFill>
                <a:schemeClr val="dk1"/>
              </a:solidFill>
              <a:latin typeface="Calibri"/>
              <a:ea typeface="Calibri"/>
              <a:cs typeface="Calibri"/>
              <a:sym typeface="Calibri"/>
            </a:endParaRPr>
          </a:p>
          <a:p>
            <a:pPr indent="-2222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Twitter search in plain English (3m 19s video):</a:t>
            </a:r>
            <a:endParaRPr sz="1100"/>
          </a:p>
          <a:p>
            <a:pPr indent="0" lvl="1" marL="342900" marR="0" rtl="0" algn="l">
              <a:spcBef>
                <a:spcPts val="0"/>
              </a:spcBef>
              <a:spcAft>
                <a:spcPts val="0"/>
              </a:spcAft>
              <a:buNone/>
            </a:pPr>
            <a:r>
              <a:rPr b="0" i="0" lang="en" sz="1100" u="sng" cap="none" strike="noStrike">
                <a:solidFill>
                  <a:schemeClr val="hlink"/>
                </a:solidFill>
                <a:latin typeface="Calibri"/>
                <a:ea typeface="Calibri"/>
                <a:cs typeface="Calibri"/>
                <a:sym typeface="Calibri"/>
                <a:hlinkClick r:id="rId9"/>
              </a:rPr>
              <a:t>http://commoncraft.com/twitter-search</a:t>
            </a:r>
            <a:endParaRPr b="0" i="0" sz="1100" u="none" cap="none" strike="noStrike">
              <a:solidFill>
                <a:schemeClr val="dk1"/>
              </a:solidFill>
              <a:latin typeface="Calibri"/>
              <a:ea typeface="Calibri"/>
              <a:cs typeface="Calibri"/>
              <a:sym typeface="Calibri"/>
            </a:endParaRPr>
          </a:p>
          <a:p>
            <a:pPr indent="-2222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Talk by Clay Shirky, which includes examples of Twitter in citizen journalism:</a:t>
            </a:r>
            <a:endParaRPr sz="1100"/>
          </a:p>
          <a:p>
            <a:pPr indent="0" lvl="1" marL="342900" marR="0" rtl="0" algn="l">
              <a:spcBef>
                <a:spcPts val="0"/>
              </a:spcBef>
              <a:spcAft>
                <a:spcPts val="0"/>
              </a:spcAft>
              <a:buNone/>
            </a:pPr>
            <a:r>
              <a:rPr b="0" i="0" lang="en" sz="1100" u="sng" cap="none" strike="noStrike">
                <a:solidFill>
                  <a:schemeClr val="hlink"/>
                </a:solidFill>
                <a:latin typeface="Calibri"/>
                <a:ea typeface="Calibri"/>
                <a:cs typeface="Calibri"/>
                <a:sym typeface="Calibri"/>
                <a:hlinkClick r:id="rId10"/>
              </a:rPr>
              <a:t>http://cis275topics.blogspot.com/2010/09/how-social-media-can-make-history.html</a:t>
            </a:r>
            <a:endParaRPr b="0" i="0" sz="1100" u="none" cap="none" strike="noStrike">
              <a:solidFill>
                <a:schemeClr val="dk1"/>
              </a:solidFill>
              <a:latin typeface="Calibri"/>
              <a:ea typeface="Calibri"/>
              <a:cs typeface="Calibri"/>
              <a:sym typeface="Calibri"/>
            </a:endParaRPr>
          </a:p>
          <a:p>
            <a:pPr indent="-2222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Interview of Twitter co-founders on their backgrounds, Twitter evolution and plans for the future:</a:t>
            </a:r>
            <a:endParaRPr sz="1100"/>
          </a:p>
          <a:p>
            <a:pPr indent="0" lvl="1" marL="342900" marR="0" rtl="0" algn="l">
              <a:spcBef>
                <a:spcPts val="0"/>
              </a:spcBef>
              <a:spcAft>
                <a:spcPts val="0"/>
              </a:spcAft>
              <a:buNone/>
            </a:pPr>
            <a:r>
              <a:rPr b="0" i="0" lang="en" sz="1100" u="sng" cap="none" strike="noStrike">
                <a:solidFill>
                  <a:schemeClr val="hlink"/>
                </a:solidFill>
                <a:latin typeface="Calibri"/>
                <a:ea typeface="Calibri"/>
                <a:cs typeface="Calibri"/>
                <a:sym typeface="Calibri"/>
                <a:hlinkClick r:id="rId11"/>
              </a:rPr>
              <a:t>http://cis275topics.blogspot.com/2010/09/evolution-and-impact-of-twitter.html</a:t>
            </a:r>
            <a:endParaRPr b="0" i="0" sz="1100" u="none" cap="none" strike="noStrike">
              <a:solidFill>
                <a:schemeClr val="dk1"/>
              </a:solidFill>
              <a:latin typeface="Calibri"/>
              <a:ea typeface="Calibri"/>
              <a:cs typeface="Calibri"/>
              <a:sym typeface="Calibri"/>
            </a:endParaRPr>
          </a:p>
        </p:txBody>
      </p:sp>
      <p:sp>
        <p:nvSpPr>
          <p:cNvPr id="343" name="Google Shape;343;p50"/>
          <p:cNvSpPr txBox="1"/>
          <p:nvPr/>
        </p:nvSpPr>
        <p:spPr>
          <a:xfrm>
            <a:off x="611400" y="397909"/>
            <a:ext cx="2878000" cy="530914"/>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000">
                <a:solidFill>
                  <a:srgbClr val="CD0000"/>
                </a:solidFill>
                <a:latin typeface="Calibri"/>
                <a:ea typeface="Calibri"/>
                <a:cs typeface="Calibri"/>
                <a:sym typeface="Calibri"/>
              </a:rPr>
              <a:t>Twitter Resources</a:t>
            </a:r>
            <a:endParaRPr sz="1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1"/>
          <p:cNvSpPr txBox="1"/>
          <p:nvPr>
            <p:ph type="title"/>
          </p:nvPr>
        </p:nvSpPr>
        <p:spPr>
          <a:xfrm>
            <a:off x="578224" y="10239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Attributes</a:t>
            </a:r>
            <a:endParaRPr/>
          </a:p>
        </p:txBody>
      </p:sp>
      <p:sp>
        <p:nvSpPr>
          <p:cNvPr id="349" name="Google Shape;349;p51"/>
          <p:cNvSpPr txBox="1"/>
          <p:nvPr>
            <p:ph idx="1" type="body"/>
          </p:nvPr>
        </p:nvSpPr>
        <p:spPr>
          <a:xfrm>
            <a:off x="1063999" y="929948"/>
            <a:ext cx="6915149" cy="4043363"/>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An entity is represented by a set of attributes, that is descriptive properties possessed by all members of an entity set.</a:t>
            </a:r>
            <a:endParaRPr i="1">
              <a:solidFill>
                <a:schemeClr val="dk2"/>
              </a:solidFill>
              <a:latin typeface="Calibri"/>
              <a:ea typeface="Calibri"/>
              <a:cs typeface="Calibri"/>
              <a:sym typeface="Calibri"/>
            </a:endParaRPr>
          </a:p>
          <a:p>
            <a:pPr indent="-171450" lvl="0" marL="177800" rtl="0" algn="l">
              <a:lnSpc>
                <a:spcPct val="90000"/>
              </a:lnSpc>
              <a:spcBef>
                <a:spcPts val="800"/>
              </a:spcBef>
              <a:spcAft>
                <a:spcPts val="0"/>
              </a:spcAft>
              <a:buClr>
                <a:schemeClr val="dk2"/>
              </a:buClr>
              <a:buSzPts val="2100"/>
              <a:buChar char="•"/>
            </a:pPr>
            <a:r>
              <a:rPr i="1" lang="en">
                <a:solidFill>
                  <a:schemeClr val="dk2"/>
                </a:solidFill>
                <a:latin typeface="Calibri"/>
                <a:ea typeface="Calibri"/>
                <a:cs typeface="Calibri"/>
                <a:sym typeface="Calibri"/>
              </a:rPr>
              <a:t>Domain</a:t>
            </a:r>
            <a:r>
              <a:rPr lang="en">
                <a:latin typeface="Calibri"/>
                <a:ea typeface="Calibri"/>
                <a:cs typeface="Calibri"/>
                <a:sym typeface="Calibri"/>
              </a:rPr>
              <a:t> – the set of permitted values for each attribute </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Attribute types:</a:t>
            </a:r>
            <a:endParaRPr/>
          </a:p>
          <a:p>
            <a:pPr indent="-177800" lvl="1" marL="520700" rtl="0" algn="l">
              <a:lnSpc>
                <a:spcPct val="90000"/>
              </a:lnSpc>
              <a:spcBef>
                <a:spcPts val="400"/>
              </a:spcBef>
              <a:spcAft>
                <a:spcPts val="0"/>
              </a:spcAft>
              <a:buClr>
                <a:schemeClr val="dk1"/>
              </a:buClr>
              <a:buSzPts val="1800"/>
              <a:buChar char="•"/>
            </a:pPr>
            <a:r>
              <a:rPr i="1" lang="en">
                <a:latin typeface="Calibri"/>
                <a:ea typeface="Calibri"/>
                <a:cs typeface="Calibri"/>
                <a:sym typeface="Calibri"/>
              </a:rPr>
              <a:t>Simple</a:t>
            </a:r>
            <a:r>
              <a:rPr lang="en">
                <a:latin typeface="Calibri"/>
                <a:ea typeface="Calibri"/>
                <a:cs typeface="Calibri"/>
                <a:sym typeface="Calibri"/>
              </a:rPr>
              <a:t> and </a:t>
            </a:r>
            <a:r>
              <a:rPr i="1" lang="en">
                <a:latin typeface="Calibri"/>
                <a:ea typeface="Calibri"/>
                <a:cs typeface="Calibri"/>
                <a:sym typeface="Calibri"/>
              </a:rPr>
              <a:t>composite</a:t>
            </a:r>
            <a:r>
              <a:rPr lang="en">
                <a:latin typeface="Calibri"/>
                <a:ea typeface="Calibri"/>
                <a:cs typeface="Calibri"/>
                <a:sym typeface="Calibri"/>
              </a:rPr>
              <a:t> attributes.</a:t>
            </a:r>
            <a:endParaRPr/>
          </a:p>
          <a:p>
            <a:pPr indent="-177800" lvl="1" marL="520700" rtl="0" algn="l">
              <a:lnSpc>
                <a:spcPct val="90000"/>
              </a:lnSpc>
              <a:spcBef>
                <a:spcPts val="400"/>
              </a:spcBef>
              <a:spcAft>
                <a:spcPts val="0"/>
              </a:spcAft>
              <a:buClr>
                <a:schemeClr val="dk1"/>
              </a:buClr>
              <a:buSzPts val="1800"/>
              <a:buChar char="•"/>
            </a:pPr>
            <a:r>
              <a:rPr i="1" lang="en">
                <a:latin typeface="Calibri"/>
                <a:ea typeface="Calibri"/>
                <a:cs typeface="Calibri"/>
                <a:sym typeface="Calibri"/>
              </a:rPr>
              <a:t>Single-valued</a:t>
            </a:r>
            <a:r>
              <a:rPr lang="en">
                <a:latin typeface="Calibri"/>
                <a:ea typeface="Calibri"/>
                <a:cs typeface="Calibri"/>
                <a:sym typeface="Calibri"/>
              </a:rPr>
              <a:t> and </a:t>
            </a:r>
            <a:r>
              <a:rPr i="1" lang="en">
                <a:latin typeface="Calibri"/>
                <a:ea typeface="Calibri"/>
                <a:cs typeface="Calibri"/>
                <a:sym typeface="Calibri"/>
              </a:rPr>
              <a:t>multi-valued</a:t>
            </a:r>
            <a:r>
              <a:rPr lang="en">
                <a:latin typeface="Calibri"/>
                <a:ea typeface="Calibri"/>
                <a:cs typeface="Calibri"/>
                <a:sym typeface="Calibri"/>
              </a:rPr>
              <a:t> attributes</a:t>
            </a:r>
            <a:endParaRPr/>
          </a:p>
          <a:p>
            <a:pPr indent="-171450" lvl="2" marL="863600" rtl="0" algn="l">
              <a:lnSpc>
                <a:spcPct val="90000"/>
              </a:lnSpc>
              <a:spcBef>
                <a:spcPts val="400"/>
              </a:spcBef>
              <a:spcAft>
                <a:spcPts val="0"/>
              </a:spcAft>
              <a:buClr>
                <a:schemeClr val="dk1"/>
              </a:buClr>
              <a:buSzPts val="1500"/>
              <a:buChar char="•"/>
            </a:pPr>
            <a:r>
              <a:rPr lang="en">
                <a:latin typeface="Calibri"/>
                <a:ea typeface="Calibri"/>
                <a:cs typeface="Calibri"/>
                <a:sym typeface="Calibri"/>
              </a:rPr>
              <a:t>E.g. multivalued attribute: </a:t>
            </a:r>
            <a:r>
              <a:rPr i="1" lang="en">
                <a:latin typeface="Calibri"/>
                <a:ea typeface="Calibri"/>
                <a:cs typeface="Calibri"/>
                <a:sym typeface="Calibri"/>
              </a:rPr>
              <a:t>phone-numbers</a:t>
            </a:r>
            <a:endParaRPr/>
          </a:p>
          <a:p>
            <a:pPr indent="-177800" lvl="1" marL="520700" rtl="0" algn="l">
              <a:lnSpc>
                <a:spcPct val="90000"/>
              </a:lnSpc>
              <a:spcBef>
                <a:spcPts val="400"/>
              </a:spcBef>
              <a:spcAft>
                <a:spcPts val="0"/>
              </a:spcAft>
              <a:buClr>
                <a:schemeClr val="dk1"/>
              </a:buClr>
              <a:buSzPts val="1800"/>
              <a:buChar char="•"/>
            </a:pPr>
            <a:r>
              <a:rPr i="1" lang="en">
                <a:latin typeface="Calibri"/>
                <a:ea typeface="Calibri"/>
                <a:cs typeface="Calibri"/>
                <a:sym typeface="Calibri"/>
              </a:rPr>
              <a:t>Derived</a:t>
            </a:r>
            <a:r>
              <a:rPr lang="en">
                <a:latin typeface="Calibri"/>
                <a:ea typeface="Calibri"/>
                <a:cs typeface="Calibri"/>
                <a:sym typeface="Calibri"/>
              </a:rPr>
              <a:t> attributes</a:t>
            </a:r>
            <a:endParaRPr/>
          </a:p>
          <a:p>
            <a:pPr indent="-171450" lvl="2" marL="863600" rtl="0" algn="l">
              <a:lnSpc>
                <a:spcPct val="90000"/>
              </a:lnSpc>
              <a:spcBef>
                <a:spcPts val="400"/>
              </a:spcBef>
              <a:spcAft>
                <a:spcPts val="0"/>
              </a:spcAft>
              <a:buClr>
                <a:schemeClr val="dk1"/>
              </a:buClr>
              <a:buSzPts val="1500"/>
              <a:buChar char="•"/>
            </a:pPr>
            <a:r>
              <a:rPr lang="en">
                <a:latin typeface="Calibri"/>
                <a:ea typeface="Calibri"/>
                <a:cs typeface="Calibri"/>
                <a:sym typeface="Calibri"/>
              </a:rPr>
              <a:t>Can be computed from other attributes</a:t>
            </a:r>
            <a:endParaRPr/>
          </a:p>
          <a:p>
            <a:pPr indent="-171450" lvl="2" marL="863600" rtl="0" algn="l">
              <a:lnSpc>
                <a:spcPct val="90000"/>
              </a:lnSpc>
              <a:spcBef>
                <a:spcPts val="400"/>
              </a:spcBef>
              <a:spcAft>
                <a:spcPts val="0"/>
              </a:spcAft>
              <a:buClr>
                <a:schemeClr val="dk1"/>
              </a:buClr>
              <a:buSzPts val="1500"/>
              <a:buChar char="•"/>
            </a:pPr>
            <a:r>
              <a:rPr lang="en">
                <a:latin typeface="Calibri"/>
                <a:ea typeface="Calibri"/>
                <a:cs typeface="Calibri"/>
                <a:sym typeface="Calibri"/>
              </a:rPr>
              <a:t>E.g.  </a:t>
            </a:r>
            <a:r>
              <a:rPr i="1" lang="en">
                <a:latin typeface="Calibri"/>
                <a:ea typeface="Calibri"/>
                <a:cs typeface="Calibri"/>
                <a:sym typeface="Calibri"/>
              </a:rPr>
              <a:t>age</a:t>
            </a:r>
            <a:r>
              <a:rPr lang="en">
                <a:latin typeface="Calibri"/>
                <a:ea typeface="Calibri"/>
                <a:cs typeface="Calibri"/>
                <a:sym typeface="Calibri"/>
              </a:rPr>
              <a:t>, given date of birth</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2"/>
          <p:cNvSpPr txBox="1"/>
          <p:nvPr>
            <p:ph type="title"/>
          </p:nvPr>
        </p:nvSpPr>
        <p:spPr>
          <a:xfrm>
            <a:off x="859632" y="290793"/>
            <a:ext cx="6107906" cy="628650"/>
          </a:xfrm>
          <a:prstGeom prst="rect">
            <a:avLst/>
          </a:prstGeom>
          <a:noFill/>
          <a:ln>
            <a:noFill/>
          </a:ln>
        </p:spPr>
        <p:txBody>
          <a:bodyPr anchorCtr="0" anchor="ctr" bIns="33350" lIns="67850" spcFirstLastPara="1" rIns="67850" wrap="square" tIns="33350">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Attributes</a:t>
            </a:r>
            <a:endParaRPr/>
          </a:p>
        </p:txBody>
      </p:sp>
      <p:sp>
        <p:nvSpPr>
          <p:cNvPr id="359" name="Google Shape;359;p52"/>
          <p:cNvSpPr txBox="1"/>
          <p:nvPr>
            <p:ph idx="1" type="body"/>
          </p:nvPr>
        </p:nvSpPr>
        <p:spPr>
          <a:xfrm>
            <a:off x="1172346" y="1177809"/>
            <a:ext cx="7016913" cy="3086100"/>
          </a:xfrm>
          <a:prstGeom prst="rect">
            <a:avLst/>
          </a:prstGeom>
          <a:noFill/>
          <a:ln>
            <a:noFill/>
          </a:ln>
        </p:spPr>
        <p:txBody>
          <a:bodyPr anchorCtr="0" anchor="t" bIns="33350" lIns="67850" spcFirstLastPara="1" rIns="67850" wrap="square" tIns="33350">
            <a:noAutofit/>
          </a:bodyPr>
          <a:lstStyle/>
          <a:p>
            <a:pPr indent="-171450" lvl="0" marL="177800" rtl="0" algn="l">
              <a:lnSpc>
                <a:spcPct val="90000"/>
              </a:lnSpc>
              <a:spcBef>
                <a:spcPts val="0"/>
              </a:spcBef>
              <a:spcAft>
                <a:spcPts val="0"/>
              </a:spcAft>
              <a:buClr>
                <a:srgbClr val="000000"/>
              </a:buClr>
              <a:buSzPts val="2100"/>
              <a:buFont typeface="Courier New"/>
              <a:buChar char="o"/>
            </a:pPr>
            <a:r>
              <a:rPr lang="en">
                <a:solidFill>
                  <a:srgbClr val="000000"/>
                </a:solidFill>
                <a:latin typeface="Calibri"/>
                <a:ea typeface="Calibri"/>
                <a:cs typeface="Calibri"/>
                <a:sym typeface="Calibri"/>
              </a:rPr>
              <a:t>Attribute–property or characteristic of an entity or relationship type</a:t>
            </a:r>
            <a:endParaRPr/>
          </a:p>
          <a:p>
            <a:pPr indent="-171450" lvl="0" marL="177800" rtl="0" algn="l">
              <a:lnSpc>
                <a:spcPct val="90000"/>
              </a:lnSpc>
              <a:spcBef>
                <a:spcPts val="800"/>
              </a:spcBef>
              <a:spcAft>
                <a:spcPts val="0"/>
              </a:spcAft>
              <a:buClr>
                <a:srgbClr val="000000"/>
              </a:buClr>
              <a:buSzPts val="2100"/>
              <a:buFont typeface="Courier New"/>
              <a:buChar char="o"/>
            </a:pPr>
            <a:r>
              <a:rPr lang="en">
                <a:solidFill>
                  <a:srgbClr val="000000"/>
                </a:solidFill>
                <a:latin typeface="Calibri"/>
                <a:ea typeface="Calibri"/>
                <a:cs typeface="Calibri"/>
                <a:sym typeface="Calibri"/>
              </a:rPr>
              <a:t>Classifications of attributes:</a:t>
            </a:r>
            <a:endParaRPr/>
          </a:p>
          <a:p>
            <a:pPr indent="-171450" lvl="1" marL="520700" rtl="0" algn="l">
              <a:lnSpc>
                <a:spcPct val="90000"/>
              </a:lnSpc>
              <a:spcBef>
                <a:spcPts val="400"/>
              </a:spcBef>
              <a:spcAft>
                <a:spcPts val="0"/>
              </a:spcAft>
              <a:buClr>
                <a:srgbClr val="000000"/>
              </a:buClr>
              <a:buSzPts val="2100"/>
              <a:buFont typeface="Courier New"/>
              <a:buChar char="o"/>
            </a:pPr>
            <a:r>
              <a:rPr lang="en" sz="2100">
                <a:solidFill>
                  <a:srgbClr val="000000"/>
                </a:solidFill>
                <a:latin typeface="Calibri"/>
                <a:ea typeface="Calibri"/>
                <a:cs typeface="Calibri"/>
                <a:sym typeface="Calibri"/>
              </a:rPr>
              <a:t>Required versus Optional Attributes</a:t>
            </a:r>
            <a:endParaRPr/>
          </a:p>
          <a:p>
            <a:pPr indent="-171450" lvl="1" marL="520700" rtl="0" algn="l">
              <a:lnSpc>
                <a:spcPct val="90000"/>
              </a:lnSpc>
              <a:spcBef>
                <a:spcPts val="400"/>
              </a:spcBef>
              <a:spcAft>
                <a:spcPts val="0"/>
              </a:spcAft>
              <a:buClr>
                <a:srgbClr val="000000"/>
              </a:buClr>
              <a:buSzPts val="2100"/>
              <a:buFont typeface="Courier New"/>
              <a:buChar char="o"/>
            </a:pPr>
            <a:r>
              <a:rPr lang="en" sz="2100">
                <a:solidFill>
                  <a:srgbClr val="000000"/>
                </a:solidFill>
                <a:latin typeface="Calibri"/>
                <a:ea typeface="Calibri"/>
                <a:cs typeface="Calibri"/>
                <a:sym typeface="Calibri"/>
              </a:rPr>
              <a:t>Simple versus Composite Attribute</a:t>
            </a:r>
            <a:endParaRPr/>
          </a:p>
          <a:p>
            <a:pPr indent="-171450" lvl="1" marL="520700" rtl="0" algn="l">
              <a:lnSpc>
                <a:spcPct val="90000"/>
              </a:lnSpc>
              <a:spcBef>
                <a:spcPts val="400"/>
              </a:spcBef>
              <a:spcAft>
                <a:spcPts val="0"/>
              </a:spcAft>
              <a:buClr>
                <a:srgbClr val="000000"/>
              </a:buClr>
              <a:buSzPts val="2100"/>
              <a:buFont typeface="Courier New"/>
              <a:buChar char="o"/>
            </a:pPr>
            <a:r>
              <a:rPr lang="en" sz="2100">
                <a:solidFill>
                  <a:srgbClr val="000000"/>
                </a:solidFill>
                <a:latin typeface="Calibri"/>
                <a:ea typeface="Calibri"/>
                <a:cs typeface="Calibri"/>
                <a:sym typeface="Calibri"/>
              </a:rPr>
              <a:t>Single-Valued versus Multivalued Attribute</a:t>
            </a:r>
            <a:endParaRPr/>
          </a:p>
          <a:p>
            <a:pPr indent="-171450" lvl="1" marL="520700" rtl="0" algn="l">
              <a:lnSpc>
                <a:spcPct val="90000"/>
              </a:lnSpc>
              <a:spcBef>
                <a:spcPts val="400"/>
              </a:spcBef>
              <a:spcAft>
                <a:spcPts val="0"/>
              </a:spcAft>
              <a:buClr>
                <a:srgbClr val="000000"/>
              </a:buClr>
              <a:buSzPts val="2100"/>
              <a:buFont typeface="Courier New"/>
              <a:buChar char="o"/>
            </a:pPr>
            <a:r>
              <a:rPr lang="en" sz="2100">
                <a:solidFill>
                  <a:srgbClr val="000000"/>
                </a:solidFill>
                <a:latin typeface="Calibri"/>
                <a:ea typeface="Calibri"/>
                <a:cs typeface="Calibri"/>
                <a:sym typeface="Calibri"/>
              </a:rPr>
              <a:t>Stored versus Derived Attributes</a:t>
            </a:r>
            <a:endParaRPr/>
          </a:p>
          <a:p>
            <a:pPr indent="-171450" lvl="1" marL="520700" rtl="0" algn="l">
              <a:lnSpc>
                <a:spcPct val="90000"/>
              </a:lnSpc>
              <a:spcBef>
                <a:spcPts val="400"/>
              </a:spcBef>
              <a:spcAft>
                <a:spcPts val="0"/>
              </a:spcAft>
              <a:buClr>
                <a:srgbClr val="000000"/>
              </a:buClr>
              <a:buSzPts val="2100"/>
              <a:buFont typeface="Courier New"/>
              <a:buChar char="o"/>
            </a:pPr>
            <a:r>
              <a:rPr lang="en" sz="2100">
                <a:solidFill>
                  <a:srgbClr val="000000"/>
                </a:solidFill>
                <a:latin typeface="Calibri"/>
                <a:ea typeface="Calibri"/>
                <a:cs typeface="Calibri"/>
                <a:sym typeface="Calibri"/>
              </a:rPr>
              <a:t>Identifier Attributes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3"/>
          <p:cNvSpPr/>
          <p:nvPr/>
        </p:nvSpPr>
        <p:spPr>
          <a:xfrm>
            <a:off x="1657350" y="4686300"/>
            <a:ext cx="142875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9" name="Google Shape;369;p53"/>
          <p:cNvSpPr/>
          <p:nvPr/>
        </p:nvSpPr>
        <p:spPr>
          <a:xfrm>
            <a:off x="3486150" y="4686300"/>
            <a:ext cx="217170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0" name="Google Shape;370;p5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ER Model Basics</a:t>
            </a:r>
            <a:endParaRPr/>
          </a:p>
        </p:txBody>
      </p:sp>
      <p:sp>
        <p:nvSpPr>
          <p:cNvPr id="371" name="Google Shape;371;p53"/>
          <p:cNvSpPr txBox="1"/>
          <p:nvPr>
            <p:ph idx="1" type="body"/>
          </p:nvPr>
        </p:nvSpPr>
        <p:spPr>
          <a:xfrm>
            <a:off x="998444" y="1196789"/>
            <a:ext cx="7069791" cy="3089462"/>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rgbClr val="CD0000"/>
              </a:buClr>
              <a:buSzPts val="2100"/>
              <a:buChar char="•"/>
            </a:pPr>
            <a:r>
              <a:rPr i="1" lang="en" u="sng">
                <a:solidFill>
                  <a:srgbClr val="CD0000"/>
                </a:solidFill>
                <a:latin typeface="Calibri"/>
                <a:ea typeface="Calibri"/>
                <a:cs typeface="Calibri"/>
                <a:sym typeface="Calibri"/>
              </a:rPr>
              <a:t>Relationship</a:t>
            </a:r>
            <a:r>
              <a:rPr lang="en">
                <a:solidFill>
                  <a:srgbClr val="CD0000"/>
                </a:solidFill>
                <a:latin typeface="Calibri"/>
                <a:ea typeface="Calibri"/>
                <a:cs typeface="Calibri"/>
                <a:sym typeface="Calibri"/>
              </a:rPr>
              <a:t>:  </a:t>
            </a:r>
            <a:r>
              <a:rPr lang="en">
                <a:latin typeface="Calibri"/>
                <a:ea typeface="Calibri"/>
                <a:cs typeface="Calibri"/>
                <a:sym typeface="Calibri"/>
              </a:rPr>
              <a:t>Association among two or more entities.  e.g., Miley works in the Music Store.</a:t>
            </a:r>
            <a:endParaRPr/>
          </a:p>
          <a:p>
            <a:pPr indent="-171450" lvl="0" marL="177800" rtl="0" algn="l">
              <a:lnSpc>
                <a:spcPct val="90000"/>
              </a:lnSpc>
              <a:spcBef>
                <a:spcPts val="800"/>
              </a:spcBef>
              <a:spcAft>
                <a:spcPts val="0"/>
              </a:spcAft>
              <a:buClr>
                <a:srgbClr val="CD0000"/>
              </a:buClr>
              <a:buSzPts val="2100"/>
              <a:buChar char="•"/>
            </a:pPr>
            <a:r>
              <a:rPr i="1" lang="en" u="sng">
                <a:solidFill>
                  <a:srgbClr val="CD0000"/>
                </a:solidFill>
                <a:latin typeface="Calibri"/>
                <a:ea typeface="Calibri"/>
                <a:cs typeface="Calibri"/>
                <a:sym typeface="Calibri"/>
              </a:rPr>
              <a:t>Relationship Set</a:t>
            </a:r>
            <a:r>
              <a:rPr lang="en">
                <a:solidFill>
                  <a:srgbClr val="CD0000"/>
                </a:solidFill>
                <a:latin typeface="Calibri"/>
                <a:ea typeface="Calibri"/>
                <a:cs typeface="Calibri"/>
                <a:sym typeface="Calibri"/>
              </a:rPr>
              <a:t>:  </a:t>
            </a:r>
            <a:r>
              <a:rPr lang="en">
                <a:latin typeface="Calibri"/>
                <a:ea typeface="Calibri"/>
                <a:cs typeface="Calibri"/>
                <a:sym typeface="Calibri"/>
              </a:rPr>
              <a:t>Collection of similar relationships.</a:t>
            </a:r>
            <a:endParaRPr/>
          </a:p>
          <a:p>
            <a:pPr indent="-177800" lvl="1" marL="520700" rtl="0" algn="l">
              <a:lnSpc>
                <a:spcPct val="90000"/>
              </a:lnSpc>
              <a:spcBef>
                <a:spcPts val="400"/>
              </a:spcBef>
              <a:spcAft>
                <a:spcPts val="0"/>
              </a:spcAft>
              <a:buClr>
                <a:schemeClr val="dk1"/>
              </a:buClr>
              <a:buSzPts val="1600"/>
              <a:buChar char="•"/>
            </a:pPr>
            <a:r>
              <a:rPr lang="en" sz="2100">
                <a:latin typeface="Calibri"/>
                <a:ea typeface="Calibri"/>
                <a:cs typeface="Calibri"/>
                <a:sym typeface="Calibri"/>
              </a:rPr>
              <a:t>An n-ary relationship set  R relates n entity sets E1 ... En; each relationship in R involves entities e1 in E1, ..., en in En</a:t>
            </a:r>
            <a:endParaRPr sz="2100">
              <a:latin typeface="Calibri"/>
              <a:ea typeface="Calibri"/>
              <a:cs typeface="Calibri"/>
              <a:sym typeface="Calibri"/>
            </a:endParaRPr>
          </a:p>
          <a:p>
            <a:pPr indent="-171450" lvl="2" marL="8636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Same entity set could participate in different relationship sets, or in different “roles” in same set.</a:t>
            </a:r>
            <a:endParaRPr/>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Relationship Sets</a:t>
            </a:r>
            <a:endParaRPr/>
          </a:p>
        </p:txBody>
      </p:sp>
      <p:sp>
        <p:nvSpPr>
          <p:cNvPr id="377" name="Google Shape;377;p54"/>
          <p:cNvSpPr txBox="1"/>
          <p:nvPr>
            <p:ph idx="1" type="body"/>
          </p:nvPr>
        </p:nvSpPr>
        <p:spPr>
          <a:xfrm>
            <a:off x="1269065" y="1268016"/>
            <a:ext cx="6900023" cy="36576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A </a:t>
            </a:r>
            <a:r>
              <a:rPr lang="en">
                <a:solidFill>
                  <a:schemeClr val="dk2"/>
                </a:solidFill>
                <a:latin typeface="Calibri"/>
                <a:ea typeface="Calibri"/>
                <a:cs typeface="Calibri"/>
                <a:sym typeface="Calibri"/>
              </a:rPr>
              <a:t>relationship</a:t>
            </a:r>
            <a:r>
              <a:rPr lang="en">
                <a:latin typeface="Calibri"/>
                <a:ea typeface="Calibri"/>
                <a:cs typeface="Calibri"/>
                <a:sym typeface="Calibri"/>
              </a:rPr>
              <a:t> is an association among several entities (e.g.  Banks have customers, teachers have students)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A </a:t>
            </a:r>
            <a:r>
              <a:rPr i="1" lang="en">
                <a:solidFill>
                  <a:schemeClr val="dk2"/>
                </a:solidFill>
                <a:latin typeface="Calibri"/>
                <a:ea typeface="Calibri"/>
                <a:cs typeface="Calibri"/>
                <a:sym typeface="Calibri"/>
              </a:rPr>
              <a:t>relationship </a:t>
            </a:r>
            <a:r>
              <a:rPr lang="en">
                <a:solidFill>
                  <a:schemeClr val="dk2"/>
                </a:solidFill>
                <a:latin typeface="Calibri"/>
                <a:ea typeface="Calibri"/>
                <a:cs typeface="Calibri"/>
                <a:sym typeface="Calibri"/>
              </a:rPr>
              <a:t>set</a:t>
            </a:r>
            <a:r>
              <a:rPr lang="en">
                <a:latin typeface="Calibri"/>
                <a:ea typeface="Calibri"/>
                <a:cs typeface="Calibri"/>
                <a:sym typeface="Calibri"/>
              </a:rPr>
              <a:t> is a mathematical relation among </a:t>
            </a:r>
            <a:r>
              <a:rPr i="1" lang="en">
                <a:latin typeface="Calibri"/>
                <a:ea typeface="Calibri"/>
                <a:cs typeface="Calibri"/>
                <a:sym typeface="Calibri"/>
              </a:rPr>
              <a:t>n</a:t>
            </a:r>
            <a:r>
              <a:rPr lang="en">
                <a:latin typeface="Calibri"/>
                <a:ea typeface="Calibri"/>
                <a:cs typeface="Calibri"/>
                <a:sym typeface="Calibri"/>
              </a:rPr>
              <a:t> ≥ 2 entities, each taken from entity sets</a:t>
            </a:r>
            <a:endParaRPr/>
          </a:p>
          <a:p>
            <a:pPr indent="-177800" lvl="0" marL="177800" rtl="0" algn="l">
              <a:lnSpc>
                <a:spcPct val="90000"/>
              </a:lnSpc>
              <a:spcBef>
                <a:spcPts val="800"/>
              </a:spcBef>
              <a:spcAft>
                <a:spcPts val="0"/>
              </a:spcAft>
              <a:buClr>
                <a:schemeClr val="dk1"/>
              </a:buClr>
              <a:buSzPts val="2100"/>
              <a:buNone/>
            </a:pPr>
            <a:r>
              <a:rPr lang="en">
                <a:latin typeface="Calibri"/>
                <a:ea typeface="Calibri"/>
                <a:cs typeface="Calibri"/>
                <a:sym typeface="Calibri"/>
              </a:rPr>
              <a:t>			{(</a:t>
            </a:r>
            <a:r>
              <a:rPr i="1" lang="en">
                <a:latin typeface="Calibri"/>
                <a:ea typeface="Calibri"/>
                <a:cs typeface="Calibri"/>
                <a:sym typeface="Calibri"/>
              </a:rPr>
              <a:t>e</a:t>
            </a:r>
            <a:r>
              <a:rPr baseline="-25000" lang="en">
                <a:latin typeface="Calibri"/>
                <a:ea typeface="Calibri"/>
                <a:cs typeface="Calibri"/>
                <a:sym typeface="Calibri"/>
              </a:rPr>
              <a:t>1</a:t>
            </a:r>
            <a:r>
              <a:rPr lang="en">
                <a:latin typeface="Calibri"/>
                <a:ea typeface="Calibri"/>
                <a:cs typeface="Calibri"/>
                <a:sym typeface="Calibri"/>
              </a:rPr>
              <a:t>, </a:t>
            </a:r>
            <a:r>
              <a:rPr i="1" lang="en">
                <a:latin typeface="Calibri"/>
                <a:ea typeface="Calibri"/>
                <a:cs typeface="Calibri"/>
                <a:sym typeface="Calibri"/>
              </a:rPr>
              <a:t>e</a:t>
            </a:r>
            <a:r>
              <a:rPr baseline="-25000" lang="en">
                <a:latin typeface="Calibri"/>
                <a:ea typeface="Calibri"/>
                <a:cs typeface="Calibri"/>
                <a:sym typeface="Calibri"/>
              </a:rPr>
              <a:t>2</a:t>
            </a:r>
            <a:r>
              <a:rPr lang="en">
                <a:latin typeface="Calibri"/>
                <a:ea typeface="Calibri"/>
                <a:cs typeface="Calibri"/>
                <a:sym typeface="Calibri"/>
              </a:rPr>
              <a:t>, … </a:t>
            </a:r>
            <a:r>
              <a:rPr i="1" lang="en">
                <a:latin typeface="Calibri"/>
                <a:ea typeface="Calibri"/>
                <a:cs typeface="Calibri"/>
                <a:sym typeface="Calibri"/>
              </a:rPr>
              <a:t>e</a:t>
            </a:r>
            <a:r>
              <a:rPr baseline="-25000" i="1" lang="en">
                <a:latin typeface="Calibri"/>
                <a:ea typeface="Calibri"/>
                <a:cs typeface="Calibri"/>
                <a:sym typeface="Calibri"/>
              </a:rPr>
              <a:t>n</a:t>
            </a:r>
            <a:r>
              <a:rPr lang="en">
                <a:latin typeface="Calibri"/>
                <a:ea typeface="Calibri"/>
                <a:cs typeface="Calibri"/>
                <a:sym typeface="Calibri"/>
              </a:rPr>
              <a:t>) | </a:t>
            </a:r>
            <a:r>
              <a:rPr i="1" lang="en">
                <a:latin typeface="Calibri"/>
                <a:ea typeface="Calibri"/>
                <a:cs typeface="Calibri"/>
                <a:sym typeface="Calibri"/>
              </a:rPr>
              <a:t>e</a:t>
            </a:r>
            <a:r>
              <a:rPr baseline="-25000" lang="en">
                <a:latin typeface="Calibri"/>
                <a:ea typeface="Calibri"/>
                <a:cs typeface="Calibri"/>
                <a:sym typeface="Calibri"/>
              </a:rPr>
              <a:t>1</a:t>
            </a:r>
            <a:r>
              <a:rPr lang="en">
                <a:latin typeface="Calibri"/>
                <a:ea typeface="Calibri"/>
                <a:cs typeface="Calibri"/>
                <a:sym typeface="Calibri"/>
              </a:rPr>
              <a:t>  ∈ </a:t>
            </a:r>
            <a:r>
              <a:rPr i="1" lang="en">
                <a:latin typeface="Calibri"/>
                <a:ea typeface="Calibri"/>
                <a:cs typeface="Calibri"/>
                <a:sym typeface="Calibri"/>
              </a:rPr>
              <a:t>E</a:t>
            </a:r>
            <a:r>
              <a:rPr baseline="-25000" lang="en">
                <a:latin typeface="Calibri"/>
                <a:ea typeface="Calibri"/>
                <a:cs typeface="Calibri"/>
                <a:sym typeface="Calibri"/>
              </a:rPr>
              <a:t>1</a:t>
            </a:r>
            <a:r>
              <a:rPr lang="en">
                <a:latin typeface="Calibri"/>
                <a:ea typeface="Calibri"/>
                <a:cs typeface="Calibri"/>
                <a:sym typeface="Calibri"/>
              </a:rPr>
              <a:t>, </a:t>
            </a:r>
            <a:r>
              <a:rPr i="1" lang="en">
                <a:latin typeface="Calibri"/>
                <a:ea typeface="Calibri"/>
                <a:cs typeface="Calibri"/>
                <a:sym typeface="Calibri"/>
              </a:rPr>
              <a:t>e</a:t>
            </a:r>
            <a:r>
              <a:rPr baseline="-25000" lang="en">
                <a:latin typeface="Calibri"/>
                <a:ea typeface="Calibri"/>
                <a:cs typeface="Calibri"/>
                <a:sym typeface="Calibri"/>
              </a:rPr>
              <a:t>2</a:t>
            </a:r>
            <a:r>
              <a:rPr lang="en">
                <a:latin typeface="Calibri"/>
                <a:ea typeface="Calibri"/>
                <a:cs typeface="Calibri"/>
                <a:sym typeface="Calibri"/>
              </a:rPr>
              <a:t> ∈  </a:t>
            </a:r>
            <a:r>
              <a:rPr i="1" lang="en">
                <a:latin typeface="Calibri"/>
                <a:ea typeface="Calibri"/>
                <a:cs typeface="Calibri"/>
                <a:sym typeface="Calibri"/>
              </a:rPr>
              <a:t>E</a:t>
            </a:r>
            <a:r>
              <a:rPr baseline="-25000" lang="en">
                <a:latin typeface="Calibri"/>
                <a:ea typeface="Calibri"/>
                <a:cs typeface="Calibri"/>
                <a:sym typeface="Calibri"/>
              </a:rPr>
              <a:t>2</a:t>
            </a:r>
            <a:r>
              <a:rPr lang="en">
                <a:latin typeface="Calibri"/>
                <a:ea typeface="Calibri"/>
                <a:cs typeface="Calibri"/>
                <a:sym typeface="Calibri"/>
              </a:rPr>
              <a:t>, …, </a:t>
            </a:r>
            <a:r>
              <a:rPr i="1" lang="en">
                <a:latin typeface="Calibri"/>
                <a:ea typeface="Calibri"/>
                <a:cs typeface="Calibri"/>
                <a:sym typeface="Calibri"/>
              </a:rPr>
              <a:t>e</a:t>
            </a:r>
            <a:r>
              <a:rPr baseline="-25000" i="1" lang="en">
                <a:latin typeface="Calibri"/>
                <a:ea typeface="Calibri"/>
                <a:cs typeface="Calibri"/>
                <a:sym typeface="Calibri"/>
              </a:rPr>
              <a:t>n</a:t>
            </a:r>
            <a:r>
              <a:rPr lang="en">
                <a:latin typeface="Calibri"/>
                <a:ea typeface="Calibri"/>
                <a:cs typeface="Calibri"/>
                <a:sym typeface="Calibri"/>
              </a:rPr>
              <a:t> ∈  </a:t>
            </a:r>
            <a:r>
              <a:rPr i="1" lang="en">
                <a:latin typeface="Calibri"/>
                <a:ea typeface="Calibri"/>
                <a:cs typeface="Calibri"/>
                <a:sym typeface="Calibri"/>
              </a:rPr>
              <a:t>E</a:t>
            </a:r>
            <a:r>
              <a:rPr baseline="-25000" i="1" lang="en">
                <a:latin typeface="Calibri"/>
                <a:ea typeface="Calibri"/>
                <a:cs typeface="Calibri"/>
                <a:sym typeface="Calibri"/>
              </a:rPr>
              <a:t>n</a:t>
            </a:r>
            <a:r>
              <a:rPr lang="en">
                <a:latin typeface="Calibri"/>
                <a:ea typeface="Calibri"/>
                <a:cs typeface="Calibri"/>
                <a:sym typeface="Calibri"/>
              </a:rPr>
              <a:t>}</a:t>
            </a:r>
            <a:br>
              <a:rPr lang="en">
                <a:latin typeface="Calibri"/>
                <a:ea typeface="Calibri"/>
                <a:cs typeface="Calibri"/>
                <a:sym typeface="Calibri"/>
              </a:rPr>
            </a:br>
            <a:br>
              <a:rPr lang="en">
                <a:latin typeface="Calibri"/>
                <a:ea typeface="Calibri"/>
                <a:cs typeface="Calibri"/>
                <a:sym typeface="Calibri"/>
              </a:rPr>
            </a:br>
            <a:r>
              <a:rPr lang="en">
                <a:latin typeface="Calibri"/>
                <a:ea typeface="Calibri"/>
                <a:cs typeface="Calibri"/>
                <a:sym typeface="Calibri"/>
              </a:rPr>
              <a:t>where (</a:t>
            </a:r>
            <a:r>
              <a:rPr i="1" lang="en">
                <a:latin typeface="Calibri"/>
                <a:ea typeface="Calibri"/>
                <a:cs typeface="Calibri"/>
                <a:sym typeface="Calibri"/>
              </a:rPr>
              <a:t>e</a:t>
            </a:r>
            <a:r>
              <a:rPr baseline="-25000" lang="en">
                <a:latin typeface="Calibri"/>
                <a:ea typeface="Calibri"/>
                <a:cs typeface="Calibri"/>
                <a:sym typeface="Calibri"/>
              </a:rPr>
              <a:t>1</a:t>
            </a:r>
            <a:r>
              <a:rPr lang="en">
                <a:latin typeface="Calibri"/>
                <a:ea typeface="Calibri"/>
                <a:cs typeface="Calibri"/>
                <a:sym typeface="Calibri"/>
              </a:rPr>
              <a:t>, </a:t>
            </a:r>
            <a:r>
              <a:rPr i="1" lang="en">
                <a:latin typeface="Calibri"/>
                <a:ea typeface="Calibri"/>
                <a:cs typeface="Calibri"/>
                <a:sym typeface="Calibri"/>
              </a:rPr>
              <a:t>e</a:t>
            </a:r>
            <a:r>
              <a:rPr baseline="-25000" lang="en">
                <a:latin typeface="Calibri"/>
                <a:ea typeface="Calibri"/>
                <a:cs typeface="Calibri"/>
                <a:sym typeface="Calibri"/>
              </a:rPr>
              <a:t>2</a:t>
            </a:r>
            <a:r>
              <a:rPr lang="en">
                <a:latin typeface="Calibri"/>
                <a:ea typeface="Calibri"/>
                <a:cs typeface="Calibri"/>
                <a:sym typeface="Calibri"/>
              </a:rPr>
              <a:t>, …, </a:t>
            </a:r>
            <a:r>
              <a:rPr i="1" lang="en">
                <a:latin typeface="Calibri"/>
                <a:ea typeface="Calibri"/>
                <a:cs typeface="Calibri"/>
                <a:sym typeface="Calibri"/>
              </a:rPr>
              <a:t>e</a:t>
            </a:r>
            <a:r>
              <a:rPr baseline="-25000" i="1" lang="en">
                <a:latin typeface="Calibri"/>
                <a:ea typeface="Calibri"/>
                <a:cs typeface="Calibri"/>
                <a:sym typeface="Calibri"/>
              </a:rPr>
              <a:t>n</a:t>
            </a:r>
            <a:r>
              <a:rPr lang="en">
                <a:latin typeface="Calibri"/>
                <a:ea typeface="Calibri"/>
                <a:cs typeface="Calibri"/>
                <a:sym typeface="Calibri"/>
              </a:rPr>
              <a:t>) is a relationship</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Relationship Sets</a:t>
            </a:r>
            <a:endParaRPr/>
          </a:p>
        </p:txBody>
      </p:sp>
      <p:sp>
        <p:nvSpPr>
          <p:cNvPr id="383" name="Google Shape;383;p55"/>
          <p:cNvSpPr txBox="1"/>
          <p:nvPr>
            <p:ph idx="1" type="body"/>
          </p:nvPr>
        </p:nvSpPr>
        <p:spPr>
          <a:xfrm>
            <a:off x="1269065" y="1268016"/>
            <a:ext cx="6264649" cy="36576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A </a:t>
            </a:r>
            <a:r>
              <a:rPr lang="en">
                <a:solidFill>
                  <a:schemeClr val="dk2"/>
                </a:solidFill>
                <a:latin typeface="Calibri"/>
                <a:ea typeface="Calibri"/>
                <a:cs typeface="Calibri"/>
                <a:sym typeface="Calibri"/>
              </a:rPr>
              <a:t>relationship</a:t>
            </a:r>
            <a:r>
              <a:rPr lang="en">
                <a:latin typeface="Calibri"/>
                <a:ea typeface="Calibri"/>
                <a:cs typeface="Calibri"/>
                <a:sym typeface="Calibri"/>
              </a:rPr>
              <a:t> is an association among several entities (e.g. </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A </a:t>
            </a:r>
            <a:r>
              <a:rPr i="1" lang="en">
                <a:solidFill>
                  <a:schemeClr val="dk2"/>
                </a:solidFill>
                <a:latin typeface="Calibri"/>
                <a:ea typeface="Calibri"/>
                <a:cs typeface="Calibri"/>
                <a:sym typeface="Calibri"/>
              </a:rPr>
              <a:t>relationship </a:t>
            </a:r>
            <a:r>
              <a:rPr lang="en">
                <a:solidFill>
                  <a:schemeClr val="dk2"/>
                </a:solidFill>
                <a:latin typeface="Calibri"/>
                <a:ea typeface="Calibri"/>
                <a:cs typeface="Calibri"/>
                <a:sym typeface="Calibri"/>
              </a:rPr>
              <a:t>set</a:t>
            </a:r>
            <a:r>
              <a:rPr lang="en">
                <a:latin typeface="Calibri"/>
                <a:ea typeface="Calibri"/>
                <a:cs typeface="Calibri"/>
                <a:sym typeface="Calibri"/>
              </a:rPr>
              <a:t> is a mathematical relation among </a:t>
            </a:r>
            <a:r>
              <a:rPr i="1" lang="en">
                <a:latin typeface="Calibri"/>
                <a:ea typeface="Calibri"/>
                <a:cs typeface="Calibri"/>
                <a:sym typeface="Calibri"/>
              </a:rPr>
              <a:t>n</a:t>
            </a:r>
            <a:r>
              <a:rPr lang="en">
                <a:latin typeface="Calibri"/>
                <a:ea typeface="Calibri"/>
                <a:cs typeface="Calibri"/>
                <a:sym typeface="Calibri"/>
              </a:rPr>
              <a:t> ≥ 2 entities, each taken from entity sets</a:t>
            </a:r>
            <a:endParaRPr/>
          </a:p>
          <a:p>
            <a:pPr indent="-177800" lvl="0" marL="177800" rtl="0" algn="l">
              <a:lnSpc>
                <a:spcPct val="90000"/>
              </a:lnSpc>
              <a:spcBef>
                <a:spcPts val="800"/>
              </a:spcBef>
              <a:spcAft>
                <a:spcPts val="0"/>
              </a:spcAft>
              <a:buClr>
                <a:schemeClr val="dk1"/>
              </a:buClr>
              <a:buSzPts val="2100"/>
              <a:buNone/>
            </a:pPr>
            <a:r>
              <a:rPr lang="en">
                <a:latin typeface="Calibri"/>
                <a:ea typeface="Calibri"/>
                <a:cs typeface="Calibri"/>
                <a:sym typeface="Calibri"/>
              </a:rPr>
              <a:t>			{(</a:t>
            </a:r>
            <a:r>
              <a:rPr i="1" lang="en">
                <a:latin typeface="Calibri"/>
                <a:ea typeface="Calibri"/>
                <a:cs typeface="Calibri"/>
                <a:sym typeface="Calibri"/>
              </a:rPr>
              <a:t>e</a:t>
            </a:r>
            <a:r>
              <a:rPr baseline="-25000" lang="en">
                <a:latin typeface="Calibri"/>
                <a:ea typeface="Calibri"/>
                <a:cs typeface="Calibri"/>
                <a:sym typeface="Calibri"/>
              </a:rPr>
              <a:t>1</a:t>
            </a:r>
            <a:r>
              <a:rPr lang="en">
                <a:latin typeface="Calibri"/>
                <a:ea typeface="Calibri"/>
                <a:cs typeface="Calibri"/>
                <a:sym typeface="Calibri"/>
              </a:rPr>
              <a:t>, </a:t>
            </a:r>
            <a:r>
              <a:rPr i="1" lang="en">
                <a:latin typeface="Calibri"/>
                <a:ea typeface="Calibri"/>
                <a:cs typeface="Calibri"/>
                <a:sym typeface="Calibri"/>
              </a:rPr>
              <a:t>e</a:t>
            </a:r>
            <a:r>
              <a:rPr baseline="-25000" lang="en">
                <a:latin typeface="Calibri"/>
                <a:ea typeface="Calibri"/>
                <a:cs typeface="Calibri"/>
                <a:sym typeface="Calibri"/>
              </a:rPr>
              <a:t>2</a:t>
            </a:r>
            <a:r>
              <a:rPr lang="en">
                <a:latin typeface="Calibri"/>
                <a:ea typeface="Calibri"/>
                <a:cs typeface="Calibri"/>
                <a:sym typeface="Calibri"/>
              </a:rPr>
              <a:t>, … </a:t>
            </a:r>
            <a:r>
              <a:rPr i="1" lang="en">
                <a:latin typeface="Calibri"/>
                <a:ea typeface="Calibri"/>
                <a:cs typeface="Calibri"/>
                <a:sym typeface="Calibri"/>
              </a:rPr>
              <a:t>e</a:t>
            </a:r>
            <a:r>
              <a:rPr baseline="-25000" i="1" lang="en">
                <a:latin typeface="Calibri"/>
                <a:ea typeface="Calibri"/>
                <a:cs typeface="Calibri"/>
                <a:sym typeface="Calibri"/>
              </a:rPr>
              <a:t>n</a:t>
            </a:r>
            <a:r>
              <a:rPr lang="en">
                <a:latin typeface="Calibri"/>
                <a:ea typeface="Calibri"/>
                <a:cs typeface="Calibri"/>
                <a:sym typeface="Calibri"/>
              </a:rPr>
              <a:t>) | </a:t>
            </a:r>
            <a:r>
              <a:rPr i="1" lang="en">
                <a:latin typeface="Calibri"/>
                <a:ea typeface="Calibri"/>
                <a:cs typeface="Calibri"/>
                <a:sym typeface="Calibri"/>
              </a:rPr>
              <a:t>e</a:t>
            </a:r>
            <a:r>
              <a:rPr baseline="-25000" lang="en">
                <a:latin typeface="Calibri"/>
                <a:ea typeface="Calibri"/>
                <a:cs typeface="Calibri"/>
                <a:sym typeface="Calibri"/>
              </a:rPr>
              <a:t>1</a:t>
            </a:r>
            <a:r>
              <a:rPr lang="en">
                <a:latin typeface="Calibri"/>
                <a:ea typeface="Calibri"/>
                <a:cs typeface="Calibri"/>
                <a:sym typeface="Calibri"/>
              </a:rPr>
              <a:t>  ∈ </a:t>
            </a:r>
            <a:r>
              <a:rPr i="1" lang="en">
                <a:latin typeface="Calibri"/>
                <a:ea typeface="Calibri"/>
                <a:cs typeface="Calibri"/>
                <a:sym typeface="Calibri"/>
              </a:rPr>
              <a:t>E</a:t>
            </a:r>
            <a:r>
              <a:rPr baseline="-25000" lang="en">
                <a:latin typeface="Calibri"/>
                <a:ea typeface="Calibri"/>
                <a:cs typeface="Calibri"/>
                <a:sym typeface="Calibri"/>
              </a:rPr>
              <a:t>1</a:t>
            </a:r>
            <a:r>
              <a:rPr lang="en">
                <a:latin typeface="Calibri"/>
                <a:ea typeface="Calibri"/>
                <a:cs typeface="Calibri"/>
                <a:sym typeface="Calibri"/>
              </a:rPr>
              <a:t>, </a:t>
            </a:r>
            <a:r>
              <a:rPr i="1" lang="en">
                <a:latin typeface="Calibri"/>
                <a:ea typeface="Calibri"/>
                <a:cs typeface="Calibri"/>
                <a:sym typeface="Calibri"/>
              </a:rPr>
              <a:t>e</a:t>
            </a:r>
            <a:r>
              <a:rPr baseline="-25000" lang="en">
                <a:latin typeface="Calibri"/>
                <a:ea typeface="Calibri"/>
                <a:cs typeface="Calibri"/>
                <a:sym typeface="Calibri"/>
              </a:rPr>
              <a:t>2</a:t>
            </a:r>
            <a:r>
              <a:rPr lang="en">
                <a:latin typeface="Calibri"/>
                <a:ea typeface="Calibri"/>
                <a:cs typeface="Calibri"/>
                <a:sym typeface="Calibri"/>
              </a:rPr>
              <a:t> ∈  </a:t>
            </a:r>
            <a:r>
              <a:rPr i="1" lang="en">
                <a:latin typeface="Calibri"/>
                <a:ea typeface="Calibri"/>
                <a:cs typeface="Calibri"/>
                <a:sym typeface="Calibri"/>
              </a:rPr>
              <a:t>E</a:t>
            </a:r>
            <a:r>
              <a:rPr baseline="-25000" lang="en">
                <a:latin typeface="Calibri"/>
                <a:ea typeface="Calibri"/>
                <a:cs typeface="Calibri"/>
                <a:sym typeface="Calibri"/>
              </a:rPr>
              <a:t>2</a:t>
            </a:r>
            <a:r>
              <a:rPr lang="en">
                <a:latin typeface="Calibri"/>
                <a:ea typeface="Calibri"/>
                <a:cs typeface="Calibri"/>
                <a:sym typeface="Calibri"/>
              </a:rPr>
              <a:t>, …, </a:t>
            </a:r>
            <a:r>
              <a:rPr i="1" lang="en">
                <a:latin typeface="Calibri"/>
                <a:ea typeface="Calibri"/>
                <a:cs typeface="Calibri"/>
                <a:sym typeface="Calibri"/>
              </a:rPr>
              <a:t>e</a:t>
            </a:r>
            <a:r>
              <a:rPr baseline="-25000" i="1" lang="en">
                <a:latin typeface="Calibri"/>
                <a:ea typeface="Calibri"/>
                <a:cs typeface="Calibri"/>
                <a:sym typeface="Calibri"/>
              </a:rPr>
              <a:t>n</a:t>
            </a:r>
            <a:r>
              <a:rPr lang="en">
                <a:latin typeface="Calibri"/>
                <a:ea typeface="Calibri"/>
                <a:cs typeface="Calibri"/>
                <a:sym typeface="Calibri"/>
              </a:rPr>
              <a:t> ∈  </a:t>
            </a:r>
            <a:r>
              <a:rPr i="1" lang="en">
                <a:latin typeface="Calibri"/>
                <a:ea typeface="Calibri"/>
                <a:cs typeface="Calibri"/>
                <a:sym typeface="Calibri"/>
              </a:rPr>
              <a:t>E</a:t>
            </a:r>
            <a:r>
              <a:rPr baseline="-25000" i="1" lang="en">
                <a:latin typeface="Calibri"/>
                <a:ea typeface="Calibri"/>
                <a:cs typeface="Calibri"/>
                <a:sym typeface="Calibri"/>
              </a:rPr>
              <a:t>n</a:t>
            </a:r>
            <a:r>
              <a:rPr lang="en">
                <a:latin typeface="Calibri"/>
                <a:ea typeface="Calibri"/>
                <a:cs typeface="Calibri"/>
                <a:sym typeface="Calibri"/>
              </a:rPr>
              <a:t>}</a:t>
            </a:r>
            <a:br>
              <a:rPr lang="en">
                <a:latin typeface="Calibri"/>
                <a:ea typeface="Calibri"/>
                <a:cs typeface="Calibri"/>
                <a:sym typeface="Calibri"/>
              </a:rPr>
            </a:br>
            <a:br>
              <a:rPr lang="en">
                <a:latin typeface="Calibri"/>
                <a:ea typeface="Calibri"/>
                <a:cs typeface="Calibri"/>
                <a:sym typeface="Calibri"/>
              </a:rPr>
            </a:br>
            <a:r>
              <a:rPr lang="en">
                <a:latin typeface="Calibri"/>
                <a:ea typeface="Calibri"/>
                <a:cs typeface="Calibri"/>
                <a:sym typeface="Calibri"/>
              </a:rPr>
              <a:t>where (</a:t>
            </a:r>
            <a:r>
              <a:rPr i="1" lang="en">
                <a:latin typeface="Calibri"/>
                <a:ea typeface="Calibri"/>
                <a:cs typeface="Calibri"/>
                <a:sym typeface="Calibri"/>
              </a:rPr>
              <a:t>e</a:t>
            </a:r>
            <a:r>
              <a:rPr baseline="-25000" lang="en">
                <a:latin typeface="Calibri"/>
                <a:ea typeface="Calibri"/>
                <a:cs typeface="Calibri"/>
                <a:sym typeface="Calibri"/>
              </a:rPr>
              <a:t>1</a:t>
            </a:r>
            <a:r>
              <a:rPr lang="en">
                <a:latin typeface="Calibri"/>
                <a:ea typeface="Calibri"/>
                <a:cs typeface="Calibri"/>
                <a:sym typeface="Calibri"/>
              </a:rPr>
              <a:t>, </a:t>
            </a:r>
            <a:r>
              <a:rPr i="1" lang="en">
                <a:latin typeface="Calibri"/>
                <a:ea typeface="Calibri"/>
                <a:cs typeface="Calibri"/>
                <a:sym typeface="Calibri"/>
              </a:rPr>
              <a:t>e</a:t>
            </a:r>
            <a:r>
              <a:rPr baseline="-25000" lang="en">
                <a:latin typeface="Calibri"/>
                <a:ea typeface="Calibri"/>
                <a:cs typeface="Calibri"/>
                <a:sym typeface="Calibri"/>
              </a:rPr>
              <a:t>2</a:t>
            </a:r>
            <a:r>
              <a:rPr lang="en">
                <a:latin typeface="Calibri"/>
                <a:ea typeface="Calibri"/>
                <a:cs typeface="Calibri"/>
                <a:sym typeface="Calibri"/>
              </a:rPr>
              <a:t>, …, </a:t>
            </a:r>
            <a:r>
              <a:rPr i="1" lang="en">
                <a:latin typeface="Calibri"/>
                <a:ea typeface="Calibri"/>
                <a:cs typeface="Calibri"/>
                <a:sym typeface="Calibri"/>
              </a:rPr>
              <a:t>e</a:t>
            </a:r>
            <a:r>
              <a:rPr baseline="-25000" i="1" lang="en">
                <a:latin typeface="Calibri"/>
                <a:ea typeface="Calibri"/>
                <a:cs typeface="Calibri"/>
                <a:sym typeface="Calibri"/>
              </a:rPr>
              <a:t>n</a:t>
            </a:r>
            <a:r>
              <a:rPr lang="en">
                <a:latin typeface="Calibri"/>
                <a:ea typeface="Calibri"/>
                <a:cs typeface="Calibri"/>
                <a:sym typeface="Calibri"/>
              </a:rPr>
              <a:t>) is a relationship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p:nvPr/>
        </p:nvSpPr>
        <p:spPr>
          <a:xfrm>
            <a:off x="1657350" y="4686300"/>
            <a:ext cx="142875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3" name="Google Shape;153;p29"/>
          <p:cNvSpPr/>
          <p:nvPr/>
        </p:nvSpPr>
        <p:spPr>
          <a:xfrm>
            <a:off x="3486150" y="4686300"/>
            <a:ext cx="217170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4" name="Google Shape;154;p29"/>
          <p:cNvSpPr txBox="1"/>
          <p:nvPr>
            <p:ph type="title"/>
          </p:nvPr>
        </p:nvSpPr>
        <p:spPr>
          <a:xfrm>
            <a:off x="786652" y="257175"/>
            <a:ext cx="5829300" cy="828675"/>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Database Design Process</a:t>
            </a:r>
            <a:endParaRPr/>
          </a:p>
        </p:txBody>
      </p:sp>
      <p:sp>
        <p:nvSpPr>
          <p:cNvPr id="155" name="Google Shape;155;p29"/>
          <p:cNvSpPr txBox="1"/>
          <p:nvPr>
            <p:ph idx="1" type="body"/>
          </p:nvPr>
        </p:nvSpPr>
        <p:spPr>
          <a:xfrm>
            <a:off x="1230407" y="1228725"/>
            <a:ext cx="6172200" cy="3314700"/>
          </a:xfrm>
          <a:prstGeom prst="rect">
            <a:avLst/>
          </a:prstGeom>
          <a:noFill/>
          <a:ln>
            <a:noFill/>
          </a:ln>
        </p:spPr>
        <p:txBody>
          <a:bodyPr anchorCtr="0" anchor="t" bIns="34275" lIns="68575" spcFirstLastPara="1" rIns="68575" wrap="square" tIns="34275">
            <a:normAutofit lnSpcReduction="10000"/>
          </a:bodyPr>
          <a:lstStyle/>
          <a:p>
            <a:pPr indent="-171450" lvl="0" marL="177800" rtl="0" algn="l">
              <a:lnSpc>
                <a:spcPct val="90000"/>
              </a:lnSpc>
              <a:spcBef>
                <a:spcPts val="0"/>
              </a:spcBef>
              <a:spcAft>
                <a:spcPts val="0"/>
              </a:spcAft>
              <a:buClr>
                <a:schemeClr val="dk1"/>
              </a:buClr>
              <a:buSzPts val="2100"/>
              <a:buFont typeface="Courier New"/>
              <a:buChar char="o"/>
            </a:pPr>
            <a:r>
              <a:rPr lang="en">
                <a:latin typeface="Calibri"/>
                <a:ea typeface="Calibri"/>
                <a:cs typeface="Calibri"/>
                <a:sym typeface="Calibri"/>
              </a:rPr>
              <a:t>Requirement collection and analysis</a:t>
            </a:r>
            <a:endParaRPr/>
          </a:p>
          <a:p>
            <a:pPr indent="0" lvl="0" marL="0" rtl="0" algn="l">
              <a:lnSpc>
                <a:spcPct val="90000"/>
              </a:lnSpc>
              <a:spcBef>
                <a:spcPts val="800"/>
              </a:spcBef>
              <a:spcAft>
                <a:spcPts val="0"/>
              </a:spcAft>
              <a:buClr>
                <a:schemeClr val="dk1"/>
              </a:buClr>
              <a:buSzPts val="2100"/>
              <a:buNone/>
            </a:pPr>
            <a:r>
              <a:rPr lang="en">
                <a:latin typeface="Calibri"/>
                <a:ea typeface="Calibri"/>
                <a:cs typeface="Calibri"/>
                <a:sym typeface="Calibri"/>
              </a:rPr>
              <a:t>  DB requirements and functional requirements</a:t>
            </a:r>
            <a:endParaRPr/>
          </a:p>
          <a:p>
            <a:pPr indent="-171450" lvl="0" marL="177800" rtl="0" algn="l">
              <a:lnSpc>
                <a:spcPct val="90000"/>
              </a:lnSpc>
              <a:spcBef>
                <a:spcPts val="800"/>
              </a:spcBef>
              <a:spcAft>
                <a:spcPts val="0"/>
              </a:spcAft>
              <a:buClr>
                <a:schemeClr val="dk1"/>
              </a:buClr>
              <a:buSzPts val="2100"/>
              <a:buFont typeface="Courier New"/>
              <a:buChar char="o"/>
            </a:pPr>
            <a:r>
              <a:rPr lang="en">
                <a:latin typeface="Calibri"/>
                <a:ea typeface="Calibri"/>
                <a:cs typeface="Calibri"/>
                <a:sym typeface="Calibri"/>
              </a:rPr>
              <a:t>Conceptual DB design using a high-level model</a:t>
            </a:r>
            <a:endParaRPr/>
          </a:p>
          <a:p>
            <a:pPr indent="0" lvl="0" marL="0" rtl="0" algn="l">
              <a:lnSpc>
                <a:spcPct val="90000"/>
              </a:lnSpc>
              <a:spcBef>
                <a:spcPts val="800"/>
              </a:spcBef>
              <a:spcAft>
                <a:spcPts val="0"/>
              </a:spcAft>
              <a:buClr>
                <a:schemeClr val="dk1"/>
              </a:buClr>
              <a:buSzPts val="2100"/>
              <a:buNone/>
            </a:pPr>
            <a:r>
              <a:rPr lang="en">
                <a:latin typeface="Calibri"/>
                <a:ea typeface="Calibri"/>
                <a:cs typeface="Calibri"/>
                <a:sym typeface="Calibri"/>
              </a:rPr>
              <a:t> Easier to understand and communicate with others </a:t>
            </a:r>
            <a:endParaRPr/>
          </a:p>
          <a:p>
            <a:pPr indent="-171450" lvl="0" marL="177800" rtl="0" algn="l">
              <a:lnSpc>
                <a:spcPct val="90000"/>
              </a:lnSpc>
              <a:spcBef>
                <a:spcPts val="800"/>
              </a:spcBef>
              <a:spcAft>
                <a:spcPts val="0"/>
              </a:spcAft>
              <a:buClr>
                <a:schemeClr val="dk1"/>
              </a:buClr>
              <a:buSzPts val="2100"/>
              <a:buFont typeface="Courier New"/>
              <a:buChar char="o"/>
            </a:pPr>
            <a:r>
              <a:rPr lang="en">
                <a:latin typeface="Calibri"/>
                <a:ea typeface="Calibri"/>
                <a:cs typeface="Calibri"/>
                <a:sym typeface="Calibri"/>
              </a:rPr>
              <a:t>Logical DB design (data model mapping)</a:t>
            </a:r>
            <a:endParaRPr/>
          </a:p>
          <a:p>
            <a:pPr indent="0" lvl="0" marL="0" rtl="0" algn="l">
              <a:lnSpc>
                <a:spcPct val="90000"/>
              </a:lnSpc>
              <a:spcBef>
                <a:spcPts val="800"/>
              </a:spcBef>
              <a:spcAft>
                <a:spcPts val="0"/>
              </a:spcAft>
              <a:buClr>
                <a:schemeClr val="dk1"/>
              </a:buClr>
              <a:buSzPts val="2100"/>
              <a:buNone/>
            </a:pPr>
            <a:r>
              <a:rPr lang="en">
                <a:latin typeface="Calibri"/>
                <a:ea typeface="Calibri"/>
                <a:cs typeface="Calibri"/>
                <a:sym typeface="Calibri"/>
              </a:rPr>
              <a:t>  Conceptual schema is transformed from a high-level data model into implementation data model</a:t>
            </a:r>
            <a:endParaRPr/>
          </a:p>
          <a:p>
            <a:pPr indent="-171450" lvl="0" marL="177800" rtl="0" algn="l">
              <a:lnSpc>
                <a:spcPct val="90000"/>
              </a:lnSpc>
              <a:spcBef>
                <a:spcPts val="800"/>
              </a:spcBef>
              <a:spcAft>
                <a:spcPts val="0"/>
              </a:spcAft>
              <a:buClr>
                <a:schemeClr val="dk1"/>
              </a:buClr>
              <a:buSzPts val="2100"/>
              <a:buFont typeface="Courier New"/>
              <a:buChar char="o"/>
            </a:pPr>
            <a:r>
              <a:rPr lang="en">
                <a:latin typeface="Calibri"/>
                <a:ea typeface="Calibri"/>
                <a:cs typeface="Calibri"/>
                <a:sym typeface="Calibri"/>
              </a:rPr>
              <a:t>Physical DB design</a:t>
            </a:r>
            <a:endParaRPr/>
          </a:p>
          <a:p>
            <a:pPr indent="0" lvl="0" marL="0" rtl="0" algn="l">
              <a:lnSpc>
                <a:spcPct val="90000"/>
              </a:lnSpc>
              <a:spcBef>
                <a:spcPts val="800"/>
              </a:spcBef>
              <a:spcAft>
                <a:spcPts val="0"/>
              </a:spcAft>
              <a:buClr>
                <a:schemeClr val="dk1"/>
              </a:buClr>
              <a:buSzPts val="2100"/>
              <a:buNone/>
            </a:pPr>
            <a:r>
              <a:rPr lang="en">
                <a:latin typeface="Calibri"/>
                <a:ea typeface="Calibri"/>
                <a:cs typeface="Calibri"/>
                <a:sym typeface="Calibri"/>
              </a:rPr>
              <a:t>   Internal data structures and file organizations for DB are specified</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6"/>
          <p:cNvSpPr txBox="1"/>
          <p:nvPr>
            <p:ph type="title"/>
          </p:nvPr>
        </p:nvSpPr>
        <p:spPr>
          <a:xfrm>
            <a:off x="722778" y="270623"/>
            <a:ext cx="7113494" cy="446485"/>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Mathematical Definition of a Relation</a:t>
            </a:r>
            <a:endParaRPr/>
          </a:p>
        </p:txBody>
      </p:sp>
      <p:sp>
        <p:nvSpPr>
          <p:cNvPr id="389" name="Google Shape;389;p56"/>
          <p:cNvSpPr txBox="1"/>
          <p:nvPr>
            <p:ph idx="4294967295" type="body"/>
          </p:nvPr>
        </p:nvSpPr>
        <p:spPr>
          <a:xfrm>
            <a:off x="1095935" y="1052163"/>
            <a:ext cx="7456394" cy="35433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Consider two sets, </a:t>
            </a:r>
            <a:r>
              <a:rPr i="1" lang="en">
                <a:latin typeface="Calibri"/>
                <a:ea typeface="Calibri"/>
                <a:cs typeface="Calibri"/>
                <a:sym typeface="Calibri"/>
              </a:rPr>
              <a:t>D</a:t>
            </a:r>
            <a:r>
              <a:rPr baseline="-25000" lang="en">
                <a:latin typeface="Calibri"/>
                <a:ea typeface="Calibri"/>
                <a:cs typeface="Calibri"/>
                <a:sym typeface="Calibri"/>
              </a:rPr>
              <a:t>1</a:t>
            </a:r>
            <a:r>
              <a:rPr lang="en">
                <a:latin typeface="Calibri"/>
                <a:ea typeface="Calibri"/>
                <a:cs typeface="Calibri"/>
                <a:sym typeface="Calibri"/>
              </a:rPr>
              <a:t> &amp; </a:t>
            </a:r>
            <a:r>
              <a:rPr i="1" lang="en">
                <a:latin typeface="Calibri"/>
                <a:ea typeface="Calibri"/>
                <a:cs typeface="Calibri"/>
                <a:sym typeface="Calibri"/>
              </a:rPr>
              <a:t>D</a:t>
            </a:r>
            <a:r>
              <a:rPr baseline="-25000" lang="en">
                <a:latin typeface="Calibri"/>
                <a:ea typeface="Calibri"/>
                <a:cs typeface="Calibri"/>
                <a:sym typeface="Calibri"/>
              </a:rPr>
              <a:t>2</a:t>
            </a:r>
            <a:r>
              <a:rPr lang="en">
                <a:latin typeface="Calibri"/>
                <a:ea typeface="Calibri"/>
                <a:cs typeface="Calibri"/>
                <a:sym typeface="Calibri"/>
              </a:rPr>
              <a:t>, where </a:t>
            </a:r>
            <a:r>
              <a:rPr i="1" lang="en">
                <a:latin typeface="Calibri"/>
                <a:ea typeface="Calibri"/>
                <a:cs typeface="Calibri"/>
                <a:sym typeface="Calibri"/>
              </a:rPr>
              <a:t>D</a:t>
            </a:r>
            <a:r>
              <a:rPr baseline="-25000" lang="en">
                <a:latin typeface="Calibri"/>
                <a:ea typeface="Calibri"/>
                <a:cs typeface="Calibri"/>
                <a:sym typeface="Calibri"/>
              </a:rPr>
              <a:t>1</a:t>
            </a:r>
            <a:r>
              <a:rPr lang="en">
                <a:latin typeface="Calibri"/>
                <a:ea typeface="Calibri"/>
                <a:cs typeface="Calibri"/>
                <a:sym typeface="Calibri"/>
              </a:rPr>
              <a:t> = {2, 4} and  </a:t>
            </a:r>
            <a:r>
              <a:rPr i="1" lang="en">
                <a:latin typeface="Calibri"/>
                <a:ea typeface="Calibri"/>
                <a:cs typeface="Calibri"/>
                <a:sym typeface="Calibri"/>
              </a:rPr>
              <a:t>D</a:t>
            </a:r>
            <a:r>
              <a:rPr baseline="-25000" lang="en">
                <a:latin typeface="Calibri"/>
                <a:ea typeface="Calibri"/>
                <a:cs typeface="Calibri"/>
                <a:sym typeface="Calibri"/>
              </a:rPr>
              <a:t>2</a:t>
            </a:r>
            <a:r>
              <a:rPr lang="en">
                <a:latin typeface="Calibri"/>
                <a:ea typeface="Calibri"/>
                <a:cs typeface="Calibri"/>
                <a:sym typeface="Calibri"/>
              </a:rPr>
              <a:t> = {1, 3, 5}. </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Cartesian product, </a:t>
            </a:r>
            <a:r>
              <a:rPr i="1" lang="en">
                <a:latin typeface="Calibri"/>
                <a:ea typeface="Calibri"/>
                <a:cs typeface="Calibri"/>
                <a:sym typeface="Calibri"/>
              </a:rPr>
              <a:t>D</a:t>
            </a:r>
            <a:r>
              <a:rPr baseline="-25000" lang="en">
                <a:latin typeface="Calibri"/>
                <a:ea typeface="Calibri"/>
                <a:cs typeface="Calibri"/>
                <a:sym typeface="Calibri"/>
              </a:rPr>
              <a:t>1</a:t>
            </a:r>
            <a:r>
              <a:rPr lang="en">
                <a:latin typeface="Calibri"/>
                <a:ea typeface="Calibri"/>
                <a:cs typeface="Calibri"/>
                <a:sym typeface="Calibri"/>
              </a:rPr>
              <a:t> ´ </a:t>
            </a:r>
            <a:r>
              <a:rPr i="1" lang="en">
                <a:latin typeface="Calibri"/>
                <a:ea typeface="Calibri"/>
                <a:cs typeface="Calibri"/>
                <a:sym typeface="Calibri"/>
              </a:rPr>
              <a:t>D</a:t>
            </a:r>
            <a:r>
              <a:rPr baseline="-25000" lang="en">
                <a:latin typeface="Calibri"/>
                <a:ea typeface="Calibri"/>
                <a:cs typeface="Calibri"/>
                <a:sym typeface="Calibri"/>
              </a:rPr>
              <a:t>2</a:t>
            </a:r>
            <a:r>
              <a:rPr lang="en">
                <a:latin typeface="Calibri"/>
                <a:ea typeface="Calibri"/>
                <a:cs typeface="Calibri"/>
                <a:sym typeface="Calibri"/>
              </a:rPr>
              <a:t>, is set of all ordered pairs, where first element is member of </a:t>
            </a:r>
            <a:r>
              <a:rPr i="1" lang="en">
                <a:latin typeface="Calibri"/>
                <a:ea typeface="Calibri"/>
                <a:cs typeface="Calibri"/>
                <a:sym typeface="Calibri"/>
              </a:rPr>
              <a:t>D</a:t>
            </a:r>
            <a:r>
              <a:rPr baseline="-25000" lang="en">
                <a:latin typeface="Calibri"/>
                <a:ea typeface="Calibri"/>
                <a:cs typeface="Calibri"/>
                <a:sym typeface="Calibri"/>
              </a:rPr>
              <a:t>1</a:t>
            </a:r>
            <a:r>
              <a:rPr lang="en">
                <a:latin typeface="Calibri"/>
                <a:ea typeface="Calibri"/>
                <a:cs typeface="Calibri"/>
                <a:sym typeface="Calibri"/>
              </a:rPr>
              <a:t> and second element is member of </a:t>
            </a:r>
            <a:r>
              <a:rPr i="1" lang="en">
                <a:latin typeface="Calibri"/>
                <a:ea typeface="Calibri"/>
                <a:cs typeface="Calibri"/>
                <a:sym typeface="Calibri"/>
              </a:rPr>
              <a:t>D</a:t>
            </a:r>
            <a:r>
              <a:rPr baseline="-25000" lang="en">
                <a:latin typeface="Calibri"/>
                <a:ea typeface="Calibri"/>
                <a:cs typeface="Calibri"/>
                <a:sym typeface="Calibri"/>
              </a:rPr>
              <a:t>2</a:t>
            </a:r>
            <a:r>
              <a:rPr lang="en">
                <a:latin typeface="Calibri"/>
                <a:ea typeface="Calibri"/>
                <a:cs typeface="Calibri"/>
                <a:sym typeface="Calibri"/>
              </a:rPr>
              <a:t>. </a:t>
            </a:r>
            <a:endParaRPr/>
          </a:p>
          <a:p>
            <a:pPr indent="-177800" lvl="2" marL="863600" rtl="0" algn="l">
              <a:lnSpc>
                <a:spcPct val="190000"/>
              </a:lnSpc>
              <a:spcBef>
                <a:spcPts val="500"/>
              </a:spcBef>
              <a:spcAft>
                <a:spcPts val="0"/>
              </a:spcAft>
              <a:buClr>
                <a:schemeClr val="dk1"/>
              </a:buClr>
              <a:buSzPts val="2100"/>
              <a:buNone/>
            </a:pPr>
            <a:r>
              <a:rPr i="1" lang="en" sz="2100">
                <a:latin typeface="Calibri"/>
                <a:ea typeface="Calibri"/>
                <a:cs typeface="Calibri"/>
                <a:sym typeface="Calibri"/>
              </a:rPr>
              <a:t>D</a:t>
            </a:r>
            <a:r>
              <a:rPr baseline="-25000" lang="en" sz="2100">
                <a:latin typeface="Calibri"/>
                <a:ea typeface="Calibri"/>
                <a:cs typeface="Calibri"/>
                <a:sym typeface="Calibri"/>
              </a:rPr>
              <a:t>1</a:t>
            </a:r>
            <a:r>
              <a:rPr lang="en" sz="2100">
                <a:latin typeface="Calibri"/>
                <a:ea typeface="Calibri"/>
                <a:cs typeface="Calibri"/>
                <a:sym typeface="Calibri"/>
              </a:rPr>
              <a:t> ´ </a:t>
            </a:r>
            <a:r>
              <a:rPr i="1" lang="en" sz="2100">
                <a:latin typeface="Calibri"/>
                <a:ea typeface="Calibri"/>
                <a:cs typeface="Calibri"/>
                <a:sym typeface="Calibri"/>
              </a:rPr>
              <a:t>D</a:t>
            </a:r>
            <a:r>
              <a:rPr baseline="-25000" lang="en" sz="2100">
                <a:latin typeface="Calibri"/>
                <a:ea typeface="Calibri"/>
                <a:cs typeface="Calibri"/>
                <a:sym typeface="Calibri"/>
              </a:rPr>
              <a:t>2</a:t>
            </a:r>
            <a:r>
              <a:rPr lang="en" sz="2100">
                <a:latin typeface="Calibri"/>
                <a:ea typeface="Calibri"/>
                <a:cs typeface="Calibri"/>
                <a:sym typeface="Calibri"/>
              </a:rPr>
              <a:t> = {(2, 1), (2, 3), (2, 5), (4, 1), (4, 3), (4, 5)}</a:t>
            </a:r>
            <a:endParaRPr/>
          </a:p>
          <a:p>
            <a:pPr indent="-38100" lvl="0" marL="177800" rtl="0" algn="l">
              <a:lnSpc>
                <a:spcPct val="70000"/>
              </a:lnSpc>
              <a:spcBef>
                <a:spcPts val="1200"/>
              </a:spcBef>
              <a:spcAft>
                <a:spcPts val="0"/>
              </a:spcAft>
              <a:buClr>
                <a:schemeClr val="dk1"/>
              </a:buClr>
              <a:buSzPts val="2100"/>
              <a:buNone/>
            </a:pPr>
            <a:r>
              <a:t/>
            </a:r>
            <a:endParaRPr>
              <a:latin typeface="Calibri"/>
              <a:ea typeface="Calibri"/>
              <a:cs typeface="Calibri"/>
              <a:sym typeface="Calibri"/>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Alternative way is to find all combinations of elements with first from </a:t>
            </a:r>
            <a:r>
              <a:rPr i="1" lang="en">
                <a:latin typeface="Calibri"/>
                <a:ea typeface="Calibri"/>
                <a:cs typeface="Calibri"/>
                <a:sym typeface="Calibri"/>
              </a:rPr>
              <a:t>D</a:t>
            </a:r>
            <a:r>
              <a:rPr baseline="-25000" lang="en">
                <a:latin typeface="Calibri"/>
                <a:ea typeface="Calibri"/>
                <a:cs typeface="Calibri"/>
                <a:sym typeface="Calibri"/>
              </a:rPr>
              <a:t>1</a:t>
            </a:r>
            <a:r>
              <a:rPr lang="en">
                <a:latin typeface="Calibri"/>
                <a:ea typeface="Calibri"/>
                <a:cs typeface="Calibri"/>
                <a:sym typeface="Calibri"/>
              </a:rPr>
              <a:t> and second from </a:t>
            </a:r>
            <a:r>
              <a:rPr i="1" lang="en">
                <a:latin typeface="Calibri"/>
                <a:ea typeface="Calibri"/>
                <a:cs typeface="Calibri"/>
                <a:sym typeface="Calibri"/>
              </a:rPr>
              <a:t>D</a:t>
            </a:r>
            <a:r>
              <a:rPr baseline="-25000" lang="en">
                <a:latin typeface="Calibri"/>
                <a:ea typeface="Calibri"/>
                <a:cs typeface="Calibri"/>
                <a:sym typeface="Calibri"/>
              </a:rPr>
              <a:t>2</a:t>
            </a:r>
            <a:r>
              <a:rPr lang="en">
                <a:latin typeface="Calibri"/>
                <a:ea typeface="Calibri"/>
                <a:cs typeface="Calibri"/>
                <a:sym typeface="Calibri"/>
              </a:rPr>
              <a:t>. </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7"/>
          <p:cNvSpPr txBox="1"/>
          <p:nvPr>
            <p:ph idx="1" type="body"/>
          </p:nvPr>
        </p:nvSpPr>
        <p:spPr>
          <a:xfrm>
            <a:off x="964196" y="1129412"/>
            <a:ext cx="7406597" cy="30861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Any subset of Cartesian product is a relation; e.g.</a:t>
            </a:r>
            <a:endParaRPr/>
          </a:p>
          <a:p>
            <a:pPr indent="-177800" lvl="1" marL="520700" rtl="0" algn="l">
              <a:lnSpc>
                <a:spcPct val="90000"/>
              </a:lnSpc>
              <a:spcBef>
                <a:spcPts val="500"/>
              </a:spcBef>
              <a:spcAft>
                <a:spcPts val="0"/>
              </a:spcAft>
              <a:buClr>
                <a:schemeClr val="dk1"/>
              </a:buClr>
              <a:buSzPts val="2100"/>
              <a:buNone/>
            </a:pPr>
            <a:r>
              <a:rPr i="1" lang="en" sz="2100">
                <a:latin typeface="Calibri"/>
                <a:ea typeface="Calibri"/>
                <a:cs typeface="Calibri"/>
                <a:sym typeface="Calibri"/>
              </a:rPr>
              <a:t>	R</a:t>
            </a:r>
            <a:r>
              <a:rPr lang="en" sz="2100">
                <a:latin typeface="Calibri"/>
                <a:ea typeface="Calibri"/>
                <a:cs typeface="Calibri"/>
                <a:sym typeface="Calibri"/>
              </a:rPr>
              <a:t> = {(2, 1), (4, 1)}</a:t>
            </a:r>
            <a:endParaRPr/>
          </a:p>
          <a:p>
            <a:pPr indent="-171450" lvl="0" marL="177800" rtl="0" algn="l">
              <a:lnSpc>
                <a:spcPct val="90000"/>
              </a:lnSpc>
              <a:spcBef>
                <a:spcPts val="1200"/>
              </a:spcBef>
              <a:spcAft>
                <a:spcPts val="0"/>
              </a:spcAft>
              <a:buClr>
                <a:schemeClr val="dk1"/>
              </a:buClr>
              <a:buSzPts val="2100"/>
              <a:buChar char="•"/>
            </a:pPr>
            <a:r>
              <a:rPr lang="en">
                <a:latin typeface="Calibri"/>
                <a:ea typeface="Calibri"/>
                <a:cs typeface="Calibri"/>
                <a:sym typeface="Calibri"/>
              </a:rPr>
              <a:t>May specify which pairs are in relation using some condition for selection; e.g.</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second element is 1:</a:t>
            </a:r>
            <a:endParaRPr/>
          </a:p>
          <a:p>
            <a:pPr indent="-177800" lvl="1" marL="520700" rtl="0" algn="l">
              <a:lnSpc>
                <a:spcPct val="90000"/>
              </a:lnSpc>
              <a:spcBef>
                <a:spcPts val="500"/>
              </a:spcBef>
              <a:spcAft>
                <a:spcPts val="0"/>
              </a:spcAft>
              <a:buClr>
                <a:schemeClr val="dk1"/>
              </a:buClr>
              <a:buSzPts val="2100"/>
              <a:buNone/>
            </a:pPr>
            <a:r>
              <a:rPr i="1" lang="en" sz="2100">
                <a:latin typeface="Calibri"/>
                <a:ea typeface="Calibri"/>
                <a:cs typeface="Calibri"/>
                <a:sym typeface="Calibri"/>
              </a:rPr>
              <a:t>	R</a:t>
            </a:r>
            <a:r>
              <a:rPr lang="en" sz="2100">
                <a:latin typeface="Calibri"/>
                <a:ea typeface="Calibri"/>
                <a:cs typeface="Calibri"/>
                <a:sym typeface="Calibri"/>
              </a:rPr>
              <a:t> = {(</a:t>
            </a:r>
            <a:r>
              <a:rPr i="1" lang="en" sz="2100">
                <a:latin typeface="Calibri"/>
                <a:ea typeface="Calibri"/>
                <a:cs typeface="Calibri"/>
                <a:sym typeface="Calibri"/>
              </a:rPr>
              <a:t>x</a:t>
            </a:r>
            <a:r>
              <a:rPr lang="en" sz="2100">
                <a:latin typeface="Calibri"/>
                <a:ea typeface="Calibri"/>
                <a:cs typeface="Calibri"/>
                <a:sym typeface="Calibri"/>
              </a:rPr>
              <a:t>, </a:t>
            </a:r>
            <a:r>
              <a:rPr i="1" lang="en" sz="2100">
                <a:latin typeface="Calibri"/>
                <a:ea typeface="Calibri"/>
                <a:cs typeface="Calibri"/>
                <a:sym typeface="Calibri"/>
              </a:rPr>
              <a:t>y</a:t>
            </a:r>
            <a:r>
              <a:rPr lang="en" sz="2100">
                <a:latin typeface="Calibri"/>
                <a:ea typeface="Calibri"/>
                <a:cs typeface="Calibri"/>
                <a:sym typeface="Calibri"/>
              </a:rPr>
              <a:t>) | </a:t>
            </a:r>
            <a:r>
              <a:rPr i="1" lang="en" sz="2100">
                <a:latin typeface="Calibri"/>
                <a:ea typeface="Calibri"/>
                <a:cs typeface="Calibri"/>
                <a:sym typeface="Calibri"/>
              </a:rPr>
              <a:t>x ÎD</a:t>
            </a:r>
            <a:r>
              <a:rPr baseline="-25000" lang="en" sz="2100">
                <a:latin typeface="Calibri"/>
                <a:ea typeface="Calibri"/>
                <a:cs typeface="Calibri"/>
                <a:sym typeface="Calibri"/>
              </a:rPr>
              <a:t>1</a:t>
            </a:r>
            <a:r>
              <a:rPr lang="en" sz="2100">
                <a:latin typeface="Calibri"/>
                <a:ea typeface="Calibri"/>
                <a:cs typeface="Calibri"/>
                <a:sym typeface="Calibri"/>
              </a:rPr>
              <a:t>, </a:t>
            </a:r>
            <a:r>
              <a:rPr i="1" lang="en" sz="2100">
                <a:latin typeface="Calibri"/>
                <a:ea typeface="Calibri"/>
                <a:cs typeface="Calibri"/>
                <a:sym typeface="Calibri"/>
              </a:rPr>
              <a:t>y ÎD</a:t>
            </a:r>
            <a:r>
              <a:rPr baseline="-25000" lang="en" sz="2100">
                <a:latin typeface="Calibri"/>
                <a:ea typeface="Calibri"/>
                <a:cs typeface="Calibri"/>
                <a:sym typeface="Calibri"/>
              </a:rPr>
              <a:t>2</a:t>
            </a:r>
            <a:r>
              <a:rPr lang="en" sz="2100">
                <a:latin typeface="Calibri"/>
                <a:ea typeface="Calibri"/>
                <a:cs typeface="Calibri"/>
                <a:sym typeface="Calibri"/>
              </a:rPr>
              <a:t>, and </a:t>
            </a:r>
            <a:r>
              <a:rPr i="1" lang="en" sz="2100">
                <a:latin typeface="Calibri"/>
                <a:ea typeface="Calibri"/>
                <a:cs typeface="Calibri"/>
                <a:sym typeface="Calibri"/>
              </a:rPr>
              <a:t>y</a:t>
            </a:r>
            <a:r>
              <a:rPr lang="en" sz="2100">
                <a:latin typeface="Calibri"/>
                <a:ea typeface="Calibri"/>
                <a:cs typeface="Calibri"/>
                <a:sym typeface="Calibri"/>
              </a:rPr>
              <a:t> = 1}</a:t>
            </a:r>
            <a:endParaRPr sz="2100">
              <a:latin typeface="Calibri"/>
              <a:ea typeface="Calibri"/>
              <a:cs typeface="Calibri"/>
              <a:sym typeface="Calibri"/>
            </a:endParaRPr>
          </a:p>
          <a:p>
            <a:pPr indent="-171450" lvl="1" marL="520700" rtl="0" algn="l">
              <a:lnSpc>
                <a:spcPct val="90000"/>
              </a:lnSpc>
              <a:spcBef>
                <a:spcPts val="800"/>
              </a:spcBef>
              <a:spcAft>
                <a:spcPts val="0"/>
              </a:spcAft>
              <a:buClr>
                <a:schemeClr val="dk1"/>
              </a:buClr>
              <a:buSzPts val="2100"/>
              <a:buChar char="•"/>
            </a:pPr>
            <a:r>
              <a:rPr lang="en" sz="2100">
                <a:latin typeface="Calibri"/>
                <a:ea typeface="Calibri"/>
                <a:cs typeface="Calibri"/>
                <a:sym typeface="Calibri"/>
              </a:rPr>
              <a:t>first element is always twice the second:</a:t>
            </a:r>
            <a:endParaRPr/>
          </a:p>
          <a:p>
            <a:pPr indent="-177800" lvl="1" marL="520700" rtl="0" algn="l">
              <a:lnSpc>
                <a:spcPct val="90000"/>
              </a:lnSpc>
              <a:spcBef>
                <a:spcPts val="500"/>
              </a:spcBef>
              <a:spcAft>
                <a:spcPts val="0"/>
              </a:spcAft>
              <a:buClr>
                <a:schemeClr val="dk1"/>
              </a:buClr>
              <a:buSzPts val="2100"/>
              <a:buNone/>
            </a:pPr>
            <a:r>
              <a:rPr i="1" lang="en" sz="2100">
                <a:latin typeface="Calibri"/>
                <a:ea typeface="Calibri"/>
                <a:cs typeface="Calibri"/>
                <a:sym typeface="Calibri"/>
              </a:rPr>
              <a:t>	S</a:t>
            </a:r>
            <a:r>
              <a:rPr lang="en" sz="2100">
                <a:latin typeface="Calibri"/>
                <a:ea typeface="Calibri"/>
                <a:cs typeface="Calibri"/>
                <a:sym typeface="Calibri"/>
              </a:rPr>
              <a:t> = {(</a:t>
            </a:r>
            <a:r>
              <a:rPr i="1" lang="en" sz="2100">
                <a:latin typeface="Calibri"/>
                <a:ea typeface="Calibri"/>
                <a:cs typeface="Calibri"/>
                <a:sym typeface="Calibri"/>
              </a:rPr>
              <a:t>x</a:t>
            </a:r>
            <a:r>
              <a:rPr lang="en" sz="2100">
                <a:latin typeface="Calibri"/>
                <a:ea typeface="Calibri"/>
                <a:cs typeface="Calibri"/>
                <a:sym typeface="Calibri"/>
              </a:rPr>
              <a:t>, </a:t>
            </a:r>
            <a:r>
              <a:rPr i="1" lang="en" sz="2100">
                <a:latin typeface="Calibri"/>
                <a:ea typeface="Calibri"/>
                <a:cs typeface="Calibri"/>
                <a:sym typeface="Calibri"/>
              </a:rPr>
              <a:t>y</a:t>
            </a:r>
            <a:r>
              <a:rPr lang="en" sz="2100">
                <a:latin typeface="Calibri"/>
                <a:ea typeface="Calibri"/>
                <a:cs typeface="Calibri"/>
                <a:sym typeface="Calibri"/>
              </a:rPr>
              <a:t>) | </a:t>
            </a:r>
            <a:r>
              <a:rPr i="1" lang="en" sz="2100">
                <a:latin typeface="Calibri"/>
                <a:ea typeface="Calibri"/>
                <a:cs typeface="Calibri"/>
                <a:sym typeface="Calibri"/>
              </a:rPr>
              <a:t>x ÎD</a:t>
            </a:r>
            <a:r>
              <a:rPr baseline="-25000" lang="en" sz="2100">
                <a:latin typeface="Calibri"/>
                <a:ea typeface="Calibri"/>
                <a:cs typeface="Calibri"/>
                <a:sym typeface="Calibri"/>
              </a:rPr>
              <a:t>1</a:t>
            </a:r>
            <a:r>
              <a:rPr lang="en" sz="2100">
                <a:latin typeface="Calibri"/>
                <a:ea typeface="Calibri"/>
                <a:cs typeface="Calibri"/>
                <a:sym typeface="Calibri"/>
              </a:rPr>
              <a:t>, </a:t>
            </a:r>
            <a:r>
              <a:rPr i="1" lang="en" sz="2100">
                <a:latin typeface="Calibri"/>
                <a:ea typeface="Calibri"/>
                <a:cs typeface="Calibri"/>
                <a:sym typeface="Calibri"/>
              </a:rPr>
              <a:t>y ÎD</a:t>
            </a:r>
            <a:r>
              <a:rPr baseline="-25000" lang="en" sz="2100">
                <a:latin typeface="Calibri"/>
                <a:ea typeface="Calibri"/>
                <a:cs typeface="Calibri"/>
                <a:sym typeface="Calibri"/>
              </a:rPr>
              <a:t>2</a:t>
            </a:r>
            <a:r>
              <a:rPr lang="en" sz="2100">
                <a:latin typeface="Calibri"/>
                <a:ea typeface="Calibri"/>
                <a:cs typeface="Calibri"/>
                <a:sym typeface="Calibri"/>
              </a:rPr>
              <a:t>, and </a:t>
            </a:r>
            <a:r>
              <a:rPr i="1" lang="en" sz="2100">
                <a:latin typeface="Calibri"/>
                <a:ea typeface="Calibri"/>
                <a:cs typeface="Calibri"/>
                <a:sym typeface="Calibri"/>
              </a:rPr>
              <a:t>x</a:t>
            </a:r>
            <a:r>
              <a:rPr lang="en" sz="2100">
                <a:latin typeface="Calibri"/>
                <a:ea typeface="Calibri"/>
                <a:cs typeface="Calibri"/>
                <a:sym typeface="Calibri"/>
              </a:rPr>
              <a:t> = 2</a:t>
            </a:r>
            <a:r>
              <a:rPr i="1" lang="en" sz="2100">
                <a:latin typeface="Calibri"/>
                <a:ea typeface="Calibri"/>
                <a:cs typeface="Calibri"/>
                <a:sym typeface="Calibri"/>
              </a:rPr>
              <a:t>y</a:t>
            </a:r>
            <a:r>
              <a:rPr lang="en" sz="2100">
                <a:latin typeface="Calibri"/>
                <a:ea typeface="Calibri"/>
                <a:cs typeface="Calibri"/>
                <a:sym typeface="Calibri"/>
              </a:rPr>
              <a:t>}</a:t>
            </a:r>
            <a:endParaRPr/>
          </a:p>
        </p:txBody>
      </p:sp>
      <p:sp>
        <p:nvSpPr>
          <p:cNvPr id="395" name="Google Shape;395;p57"/>
          <p:cNvSpPr txBox="1"/>
          <p:nvPr/>
        </p:nvSpPr>
        <p:spPr>
          <a:xfrm>
            <a:off x="601756" y="442912"/>
            <a:ext cx="7113494" cy="446485"/>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CD0000"/>
              </a:buClr>
              <a:buSzPts val="3000"/>
              <a:buFont typeface="Calibri"/>
              <a:buNone/>
            </a:pPr>
            <a:r>
              <a:rPr lang="en" sz="3000">
                <a:solidFill>
                  <a:srgbClr val="CD0000"/>
                </a:solidFill>
                <a:latin typeface="Calibri"/>
                <a:ea typeface="Calibri"/>
                <a:cs typeface="Calibri"/>
                <a:sym typeface="Calibri"/>
              </a:rPr>
              <a:t>Mathematical Definition of a Relation</a:t>
            </a:r>
            <a:endParaRPr sz="1100"/>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8"/>
          <p:cNvSpPr txBox="1"/>
          <p:nvPr>
            <p:ph idx="1" type="body"/>
          </p:nvPr>
        </p:nvSpPr>
        <p:spPr>
          <a:xfrm>
            <a:off x="1063718" y="1159950"/>
            <a:ext cx="7629806" cy="361831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Consider three sets </a:t>
            </a:r>
            <a:r>
              <a:rPr i="1" lang="en">
                <a:latin typeface="Calibri"/>
                <a:ea typeface="Calibri"/>
                <a:cs typeface="Calibri"/>
                <a:sym typeface="Calibri"/>
              </a:rPr>
              <a:t>D</a:t>
            </a:r>
            <a:r>
              <a:rPr baseline="-25000" lang="en">
                <a:latin typeface="Calibri"/>
                <a:ea typeface="Calibri"/>
                <a:cs typeface="Calibri"/>
                <a:sym typeface="Calibri"/>
              </a:rPr>
              <a:t>1</a:t>
            </a:r>
            <a:r>
              <a:rPr lang="en">
                <a:latin typeface="Calibri"/>
                <a:ea typeface="Calibri"/>
                <a:cs typeface="Calibri"/>
                <a:sym typeface="Calibri"/>
              </a:rPr>
              <a:t>, </a:t>
            </a:r>
            <a:r>
              <a:rPr i="1" lang="en">
                <a:latin typeface="Calibri"/>
                <a:ea typeface="Calibri"/>
                <a:cs typeface="Calibri"/>
                <a:sym typeface="Calibri"/>
              </a:rPr>
              <a:t>D</a:t>
            </a:r>
            <a:r>
              <a:rPr baseline="-25000" lang="en">
                <a:latin typeface="Calibri"/>
                <a:ea typeface="Calibri"/>
                <a:cs typeface="Calibri"/>
                <a:sym typeface="Calibri"/>
              </a:rPr>
              <a:t>2</a:t>
            </a:r>
            <a:r>
              <a:rPr lang="en">
                <a:latin typeface="Calibri"/>
                <a:ea typeface="Calibri"/>
                <a:cs typeface="Calibri"/>
                <a:sym typeface="Calibri"/>
              </a:rPr>
              <a:t>, </a:t>
            </a:r>
            <a:r>
              <a:rPr i="1" lang="en">
                <a:latin typeface="Calibri"/>
                <a:ea typeface="Calibri"/>
                <a:cs typeface="Calibri"/>
                <a:sym typeface="Calibri"/>
              </a:rPr>
              <a:t>D</a:t>
            </a:r>
            <a:r>
              <a:rPr baseline="-25000" lang="en">
                <a:latin typeface="Calibri"/>
                <a:ea typeface="Calibri"/>
                <a:cs typeface="Calibri"/>
                <a:sym typeface="Calibri"/>
              </a:rPr>
              <a:t>3</a:t>
            </a:r>
            <a:r>
              <a:rPr lang="en">
                <a:latin typeface="Calibri"/>
                <a:ea typeface="Calibri"/>
                <a:cs typeface="Calibri"/>
                <a:sym typeface="Calibri"/>
              </a:rPr>
              <a:t> with Cartesian Product </a:t>
            </a:r>
            <a:r>
              <a:rPr i="1" lang="en">
                <a:latin typeface="Calibri"/>
                <a:ea typeface="Calibri"/>
                <a:cs typeface="Calibri"/>
                <a:sym typeface="Calibri"/>
              </a:rPr>
              <a:t>D</a:t>
            </a:r>
            <a:r>
              <a:rPr baseline="-25000" lang="en">
                <a:latin typeface="Calibri"/>
                <a:ea typeface="Calibri"/>
                <a:cs typeface="Calibri"/>
                <a:sym typeface="Calibri"/>
              </a:rPr>
              <a:t>1</a:t>
            </a:r>
            <a:r>
              <a:rPr lang="en">
                <a:latin typeface="Calibri"/>
                <a:ea typeface="Calibri"/>
                <a:cs typeface="Calibri"/>
                <a:sym typeface="Calibri"/>
              </a:rPr>
              <a:t> ´ </a:t>
            </a:r>
            <a:r>
              <a:rPr i="1" lang="en">
                <a:latin typeface="Calibri"/>
                <a:ea typeface="Calibri"/>
                <a:cs typeface="Calibri"/>
                <a:sym typeface="Calibri"/>
              </a:rPr>
              <a:t>D</a:t>
            </a:r>
            <a:r>
              <a:rPr baseline="-25000" lang="en">
                <a:latin typeface="Calibri"/>
                <a:ea typeface="Calibri"/>
                <a:cs typeface="Calibri"/>
                <a:sym typeface="Calibri"/>
              </a:rPr>
              <a:t>2</a:t>
            </a:r>
            <a:r>
              <a:rPr lang="en">
                <a:latin typeface="Calibri"/>
                <a:ea typeface="Calibri"/>
                <a:cs typeface="Calibri"/>
                <a:sym typeface="Calibri"/>
              </a:rPr>
              <a:t> ´ </a:t>
            </a:r>
            <a:r>
              <a:rPr i="1" lang="en">
                <a:latin typeface="Calibri"/>
                <a:ea typeface="Calibri"/>
                <a:cs typeface="Calibri"/>
                <a:sym typeface="Calibri"/>
              </a:rPr>
              <a:t>D</a:t>
            </a:r>
            <a:r>
              <a:rPr baseline="-25000" lang="en">
                <a:latin typeface="Calibri"/>
                <a:ea typeface="Calibri"/>
                <a:cs typeface="Calibri"/>
                <a:sym typeface="Calibri"/>
              </a:rPr>
              <a:t>3</a:t>
            </a:r>
            <a:r>
              <a:rPr lang="en">
                <a:latin typeface="Calibri"/>
                <a:ea typeface="Calibri"/>
                <a:cs typeface="Calibri"/>
                <a:sym typeface="Calibri"/>
              </a:rPr>
              <a:t>; e.g.</a:t>
            </a:r>
            <a:endParaRPr/>
          </a:p>
          <a:p>
            <a:pPr indent="-38100" lvl="0" marL="177800" rtl="0" algn="l">
              <a:lnSpc>
                <a:spcPct val="90000"/>
              </a:lnSpc>
              <a:spcBef>
                <a:spcPts val="800"/>
              </a:spcBef>
              <a:spcAft>
                <a:spcPts val="0"/>
              </a:spcAft>
              <a:buClr>
                <a:schemeClr val="dk1"/>
              </a:buClr>
              <a:buSzPts val="2100"/>
              <a:buNone/>
            </a:pPr>
            <a:r>
              <a:t/>
            </a:r>
            <a:endParaRPr>
              <a:latin typeface="Calibri"/>
              <a:ea typeface="Calibri"/>
              <a:cs typeface="Calibri"/>
              <a:sym typeface="Calibri"/>
            </a:endParaRPr>
          </a:p>
          <a:p>
            <a:pPr indent="-177800" lvl="1" marL="520700" rtl="0" algn="l">
              <a:lnSpc>
                <a:spcPct val="90000"/>
              </a:lnSpc>
              <a:spcBef>
                <a:spcPts val="500"/>
              </a:spcBef>
              <a:spcAft>
                <a:spcPts val="0"/>
              </a:spcAft>
              <a:buClr>
                <a:schemeClr val="dk1"/>
              </a:buClr>
              <a:buSzPts val="2100"/>
              <a:buNone/>
            </a:pPr>
            <a:r>
              <a:rPr i="1" lang="en" sz="2100">
                <a:latin typeface="Calibri"/>
                <a:ea typeface="Calibri"/>
                <a:cs typeface="Calibri"/>
                <a:sym typeface="Calibri"/>
              </a:rPr>
              <a:t>	D</a:t>
            </a:r>
            <a:r>
              <a:rPr baseline="-25000" lang="en" sz="2100">
                <a:latin typeface="Calibri"/>
                <a:ea typeface="Calibri"/>
                <a:cs typeface="Calibri"/>
                <a:sym typeface="Calibri"/>
              </a:rPr>
              <a:t>1</a:t>
            </a:r>
            <a:r>
              <a:rPr lang="en" sz="2100">
                <a:latin typeface="Calibri"/>
                <a:ea typeface="Calibri"/>
                <a:cs typeface="Calibri"/>
                <a:sym typeface="Calibri"/>
              </a:rPr>
              <a:t> = {1, 3}	</a:t>
            </a:r>
            <a:r>
              <a:rPr i="1" lang="en" sz="2100">
                <a:latin typeface="Calibri"/>
                <a:ea typeface="Calibri"/>
                <a:cs typeface="Calibri"/>
                <a:sym typeface="Calibri"/>
              </a:rPr>
              <a:t>D</a:t>
            </a:r>
            <a:r>
              <a:rPr baseline="-25000" lang="en" sz="2100">
                <a:latin typeface="Calibri"/>
                <a:ea typeface="Calibri"/>
                <a:cs typeface="Calibri"/>
                <a:sym typeface="Calibri"/>
              </a:rPr>
              <a:t>2</a:t>
            </a:r>
            <a:r>
              <a:rPr lang="en" sz="2100">
                <a:latin typeface="Calibri"/>
                <a:ea typeface="Calibri"/>
                <a:cs typeface="Calibri"/>
                <a:sym typeface="Calibri"/>
              </a:rPr>
              <a:t> = {2, 4}	</a:t>
            </a:r>
            <a:r>
              <a:rPr i="1" lang="en" sz="2100">
                <a:latin typeface="Calibri"/>
                <a:ea typeface="Calibri"/>
                <a:cs typeface="Calibri"/>
                <a:sym typeface="Calibri"/>
              </a:rPr>
              <a:t>D</a:t>
            </a:r>
            <a:r>
              <a:rPr baseline="-25000" lang="en" sz="2100">
                <a:latin typeface="Calibri"/>
                <a:ea typeface="Calibri"/>
                <a:cs typeface="Calibri"/>
                <a:sym typeface="Calibri"/>
              </a:rPr>
              <a:t>3</a:t>
            </a:r>
            <a:r>
              <a:rPr lang="en" sz="2100">
                <a:latin typeface="Calibri"/>
                <a:ea typeface="Calibri"/>
                <a:cs typeface="Calibri"/>
                <a:sym typeface="Calibri"/>
              </a:rPr>
              <a:t> = {5, 6}</a:t>
            </a:r>
            <a:endParaRPr/>
          </a:p>
          <a:p>
            <a:pPr indent="-177800" lvl="1" marL="520700" rtl="0" algn="l">
              <a:lnSpc>
                <a:spcPct val="90000"/>
              </a:lnSpc>
              <a:spcBef>
                <a:spcPts val="900"/>
              </a:spcBef>
              <a:spcAft>
                <a:spcPts val="0"/>
              </a:spcAft>
              <a:buClr>
                <a:schemeClr val="dk1"/>
              </a:buClr>
              <a:buSzPts val="2100"/>
              <a:buNone/>
            </a:pPr>
            <a:r>
              <a:rPr i="1" lang="en" sz="2100">
                <a:latin typeface="Calibri"/>
                <a:ea typeface="Calibri"/>
                <a:cs typeface="Calibri"/>
                <a:sym typeface="Calibri"/>
              </a:rPr>
              <a:t>	D</a:t>
            </a:r>
            <a:r>
              <a:rPr baseline="-25000" lang="en" sz="2100">
                <a:latin typeface="Calibri"/>
                <a:ea typeface="Calibri"/>
                <a:cs typeface="Calibri"/>
                <a:sym typeface="Calibri"/>
              </a:rPr>
              <a:t>1</a:t>
            </a:r>
            <a:r>
              <a:rPr lang="en" sz="2100">
                <a:latin typeface="Calibri"/>
                <a:ea typeface="Calibri"/>
                <a:cs typeface="Calibri"/>
                <a:sym typeface="Calibri"/>
              </a:rPr>
              <a:t> ´ </a:t>
            </a:r>
            <a:r>
              <a:rPr i="1" lang="en" sz="2100">
                <a:latin typeface="Calibri"/>
                <a:ea typeface="Calibri"/>
                <a:cs typeface="Calibri"/>
                <a:sym typeface="Calibri"/>
              </a:rPr>
              <a:t>D</a:t>
            </a:r>
            <a:r>
              <a:rPr baseline="-25000" lang="en" sz="2100">
                <a:latin typeface="Calibri"/>
                <a:ea typeface="Calibri"/>
                <a:cs typeface="Calibri"/>
                <a:sym typeface="Calibri"/>
              </a:rPr>
              <a:t>2</a:t>
            </a:r>
            <a:r>
              <a:rPr lang="en" sz="2100">
                <a:latin typeface="Calibri"/>
                <a:ea typeface="Calibri"/>
                <a:cs typeface="Calibri"/>
                <a:sym typeface="Calibri"/>
              </a:rPr>
              <a:t> ´ </a:t>
            </a:r>
            <a:r>
              <a:rPr i="1" lang="en" sz="2100">
                <a:latin typeface="Calibri"/>
                <a:ea typeface="Calibri"/>
                <a:cs typeface="Calibri"/>
                <a:sym typeface="Calibri"/>
              </a:rPr>
              <a:t>D</a:t>
            </a:r>
            <a:r>
              <a:rPr baseline="-25000" lang="en" sz="2100">
                <a:latin typeface="Calibri"/>
                <a:ea typeface="Calibri"/>
                <a:cs typeface="Calibri"/>
                <a:sym typeface="Calibri"/>
              </a:rPr>
              <a:t>3</a:t>
            </a:r>
            <a:r>
              <a:rPr lang="en" sz="2100">
                <a:latin typeface="Calibri"/>
                <a:ea typeface="Calibri"/>
                <a:cs typeface="Calibri"/>
                <a:sym typeface="Calibri"/>
              </a:rPr>
              <a:t> = {(1,2,5), (1,2,6), (1,4,5), (1,4,6), (3,2,5), (3,2,6), (3,4,5), (3,4,6)} </a:t>
            </a:r>
            <a:endParaRPr/>
          </a:p>
          <a:p>
            <a:pPr indent="-38100" lvl="1" marL="520700" rtl="0" algn="l">
              <a:lnSpc>
                <a:spcPct val="90000"/>
              </a:lnSpc>
              <a:spcBef>
                <a:spcPts val="900"/>
              </a:spcBef>
              <a:spcAft>
                <a:spcPts val="0"/>
              </a:spcAft>
              <a:buClr>
                <a:schemeClr val="dk1"/>
              </a:buClr>
              <a:buSzPts val="2100"/>
              <a:buNone/>
            </a:pPr>
            <a:r>
              <a:t/>
            </a:r>
            <a:endParaRPr sz="2100">
              <a:latin typeface="Calibri"/>
              <a:ea typeface="Calibri"/>
              <a:cs typeface="Calibri"/>
              <a:sym typeface="Calibri"/>
            </a:endParaRPr>
          </a:p>
          <a:p>
            <a:pPr indent="-171450" lvl="0" marL="177800" rtl="0" algn="l">
              <a:lnSpc>
                <a:spcPct val="90000"/>
              </a:lnSpc>
              <a:spcBef>
                <a:spcPts val="900"/>
              </a:spcBef>
              <a:spcAft>
                <a:spcPts val="0"/>
              </a:spcAft>
              <a:buClr>
                <a:schemeClr val="dk1"/>
              </a:buClr>
              <a:buSzPts val="2100"/>
              <a:buChar char="•"/>
            </a:pPr>
            <a:r>
              <a:rPr lang="en">
                <a:latin typeface="Calibri"/>
                <a:ea typeface="Calibri"/>
                <a:cs typeface="Calibri"/>
                <a:sym typeface="Calibri"/>
              </a:rPr>
              <a:t>Any subset of these ordered triples is a relation. </a:t>
            </a:r>
            <a:endParaRPr>
              <a:latin typeface="Calibri"/>
              <a:ea typeface="Calibri"/>
              <a:cs typeface="Calibri"/>
              <a:sym typeface="Calibri"/>
            </a:endParaRPr>
          </a:p>
        </p:txBody>
      </p:sp>
      <p:sp>
        <p:nvSpPr>
          <p:cNvPr id="401" name="Google Shape;401;p58"/>
          <p:cNvSpPr txBox="1"/>
          <p:nvPr/>
        </p:nvSpPr>
        <p:spPr>
          <a:xfrm>
            <a:off x="601756" y="442912"/>
            <a:ext cx="7113494" cy="446485"/>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CD0000"/>
              </a:buClr>
              <a:buSzPts val="3000"/>
              <a:buFont typeface="Calibri"/>
              <a:buNone/>
            </a:pPr>
            <a:r>
              <a:rPr lang="en" sz="3000">
                <a:solidFill>
                  <a:srgbClr val="CD0000"/>
                </a:solidFill>
                <a:latin typeface="Calibri"/>
                <a:ea typeface="Calibri"/>
                <a:cs typeface="Calibri"/>
                <a:sym typeface="Calibri"/>
              </a:rPr>
              <a:t>Mathematical Definition of a Relation</a:t>
            </a:r>
            <a:endParaRPr sz="1100"/>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9"/>
          <p:cNvSpPr txBox="1"/>
          <p:nvPr>
            <p:ph idx="1" type="body"/>
          </p:nvPr>
        </p:nvSpPr>
        <p:spPr>
          <a:xfrm>
            <a:off x="910758" y="998585"/>
            <a:ext cx="7742424" cy="361831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Cartesian product of </a:t>
            </a:r>
            <a:r>
              <a:rPr i="1" lang="en">
                <a:latin typeface="Calibri"/>
                <a:ea typeface="Calibri"/>
                <a:cs typeface="Calibri"/>
                <a:sym typeface="Calibri"/>
              </a:rPr>
              <a:t>n</a:t>
            </a:r>
            <a:r>
              <a:rPr lang="en">
                <a:latin typeface="Calibri"/>
                <a:ea typeface="Calibri"/>
                <a:cs typeface="Calibri"/>
                <a:sym typeface="Calibri"/>
              </a:rPr>
              <a:t> sets (</a:t>
            </a:r>
            <a:r>
              <a:rPr i="1" lang="en">
                <a:latin typeface="Calibri"/>
                <a:ea typeface="Calibri"/>
                <a:cs typeface="Calibri"/>
                <a:sym typeface="Calibri"/>
              </a:rPr>
              <a:t>D</a:t>
            </a:r>
            <a:r>
              <a:rPr baseline="-25000" lang="en">
                <a:latin typeface="Calibri"/>
                <a:ea typeface="Calibri"/>
                <a:cs typeface="Calibri"/>
                <a:sym typeface="Calibri"/>
              </a:rPr>
              <a:t>1</a:t>
            </a:r>
            <a:r>
              <a:rPr lang="en">
                <a:latin typeface="Calibri"/>
                <a:ea typeface="Calibri"/>
                <a:cs typeface="Calibri"/>
                <a:sym typeface="Calibri"/>
              </a:rPr>
              <a:t>, </a:t>
            </a:r>
            <a:r>
              <a:rPr i="1" lang="en">
                <a:latin typeface="Calibri"/>
                <a:ea typeface="Calibri"/>
                <a:cs typeface="Calibri"/>
                <a:sym typeface="Calibri"/>
              </a:rPr>
              <a:t>D</a:t>
            </a:r>
            <a:r>
              <a:rPr baseline="-25000" lang="en">
                <a:latin typeface="Calibri"/>
                <a:ea typeface="Calibri"/>
                <a:cs typeface="Calibri"/>
                <a:sym typeface="Calibri"/>
              </a:rPr>
              <a:t>2</a:t>
            </a:r>
            <a:r>
              <a:rPr lang="en">
                <a:latin typeface="Calibri"/>
                <a:ea typeface="Calibri"/>
                <a:cs typeface="Calibri"/>
                <a:sym typeface="Calibri"/>
              </a:rPr>
              <a:t>, . . ., </a:t>
            </a:r>
            <a:r>
              <a:rPr i="1" lang="en">
                <a:latin typeface="Calibri"/>
                <a:ea typeface="Calibri"/>
                <a:cs typeface="Calibri"/>
                <a:sym typeface="Calibri"/>
              </a:rPr>
              <a:t>D</a:t>
            </a:r>
            <a:r>
              <a:rPr baseline="-25000" i="1" lang="en">
                <a:latin typeface="Calibri"/>
                <a:ea typeface="Calibri"/>
                <a:cs typeface="Calibri"/>
                <a:sym typeface="Calibri"/>
              </a:rPr>
              <a:t>n</a:t>
            </a:r>
            <a:r>
              <a:rPr lang="en">
                <a:latin typeface="Calibri"/>
                <a:ea typeface="Calibri"/>
                <a:cs typeface="Calibri"/>
                <a:sym typeface="Calibri"/>
              </a:rPr>
              <a:t>) is:</a:t>
            </a:r>
            <a:endParaRPr/>
          </a:p>
          <a:p>
            <a:pPr indent="-177800" lvl="1" marL="520700" rtl="0" algn="l">
              <a:lnSpc>
                <a:spcPct val="40000"/>
              </a:lnSpc>
              <a:spcBef>
                <a:spcPts val="500"/>
              </a:spcBef>
              <a:spcAft>
                <a:spcPts val="0"/>
              </a:spcAft>
              <a:buClr>
                <a:schemeClr val="dk1"/>
              </a:buClr>
              <a:buSzPts val="2100"/>
              <a:buNone/>
            </a:pPr>
            <a:r>
              <a:t/>
            </a:r>
            <a:endParaRPr i="1" sz="2100">
              <a:latin typeface="Calibri"/>
              <a:ea typeface="Calibri"/>
              <a:cs typeface="Calibri"/>
              <a:sym typeface="Calibri"/>
            </a:endParaRPr>
          </a:p>
          <a:p>
            <a:pPr indent="-177800" lvl="1" marL="520700" rtl="0" algn="l">
              <a:lnSpc>
                <a:spcPct val="90000"/>
              </a:lnSpc>
              <a:spcBef>
                <a:spcPts val="900"/>
              </a:spcBef>
              <a:spcAft>
                <a:spcPts val="0"/>
              </a:spcAft>
              <a:buClr>
                <a:schemeClr val="dk1"/>
              </a:buClr>
              <a:buSzPts val="2100"/>
              <a:buNone/>
            </a:pPr>
            <a:r>
              <a:rPr i="1" lang="en" sz="2100">
                <a:latin typeface="Calibri"/>
                <a:ea typeface="Calibri"/>
                <a:cs typeface="Calibri"/>
                <a:sym typeface="Calibri"/>
              </a:rPr>
              <a:t>D</a:t>
            </a:r>
            <a:r>
              <a:rPr baseline="-25000" lang="en" sz="2100">
                <a:latin typeface="Calibri"/>
                <a:ea typeface="Calibri"/>
                <a:cs typeface="Calibri"/>
                <a:sym typeface="Calibri"/>
              </a:rPr>
              <a:t>1</a:t>
            </a:r>
            <a:r>
              <a:rPr lang="en" sz="2100">
                <a:latin typeface="Calibri"/>
                <a:ea typeface="Calibri"/>
                <a:cs typeface="Calibri"/>
                <a:sym typeface="Calibri"/>
              </a:rPr>
              <a:t> ´ </a:t>
            </a:r>
            <a:r>
              <a:rPr i="1" lang="en" sz="2100">
                <a:latin typeface="Calibri"/>
                <a:ea typeface="Calibri"/>
                <a:cs typeface="Calibri"/>
                <a:sym typeface="Calibri"/>
              </a:rPr>
              <a:t>D</a:t>
            </a:r>
            <a:r>
              <a:rPr baseline="-25000" lang="en" sz="2100">
                <a:latin typeface="Calibri"/>
                <a:ea typeface="Calibri"/>
                <a:cs typeface="Calibri"/>
                <a:sym typeface="Calibri"/>
              </a:rPr>
              <a:t>2</a:t>
            </a:r>
            <a:r>
              <a:rPr lang="en" sz="2100">
                <a:latin typeface="Calibri"/>
                <a:ea typeface="Calibri"/>
                <a:cs typeface="Calibri"/>
                <a:sym typeface="Calibri"/>
              </a:rPr>
              <a:t> ´ . . . ´ </a:t>
            </a:r>
            <a:r>
              <a:rPr i="1" lang="en" sz="2100">
                <a:latin typeface="Calibri"/>
                <a:ea typeface="Calibri"/>
                <a:cs typeface="Calibri"/>
                <a:sym typeface="Calibri"/>
              </a:rPr>
              <a:t>D</a:t>
            </a:r>
            <a:r>
              <a:rPr baseline="-25000" i="1" lang="en" sz="2100">
                <a:latin typeface="Calibri"/>
                <a:ea typeface="Calibri"/>
                <a:cs typeface="Calibri"/>
                <a:sym typeface="Calibri"/>
              </a:rPr>
              <a:t>n</a:t>
            </a:r>
            <a:r>
              <a:rPr lang="en" sz="2100">
                <a:latin typeface="Calibri"/>
                <a:ea typeface="Calibri"/>
                <a:cs typeface="Calibri"/>
                <a:sym typeface="Calibri"/>
              </a:rPr>
              <a:t> = {(</a:t>
            </a:r>
            <a:r>
              <a:rPr i="1" lang="en" sz="2100">
                <a:latin typeface="Calibri"/>
                <a:ea typeface="Calibri"/>
                <a:cs typeface="Calibri"/>
                <a:sym typeface="Calibri"/>
              </a:rPr>
              <a:t>d</a:t>
            </a:r>
            <a:r>
              <a:rPr baseline="-25000" lang="en" sz="2100">
                <a:latin typeface="Calibri"/>
                <a:ea typeface="Calibri"/>
                <a:cs typeface="Calibri"/>
                <a:sym typeface="Calibri"/>
              </a:rPr>
              <a:t>1</a:t>
            </a:r>
            <a:r>
              <a:rPr lang="en" sz="2100">
                <a:latin typeface="Calibri"/>
                <a:ea typeface="Calibri"/>
                <a:cs typeface="Calibri"/>
                <a:sym typeface="Calibri"/>
              </a:rPr>
              <a:t>, </a:t>
            </a:r>
            <a:r>
              <a:rPr i="1" lang="en" sz="2100">
                <a:latin typeface="Calibri"/>
                <a:ea typeface="Calibri"/>
                <a:cs typeface="Calibri"/>
                <a:sym typeface="Calibri"/>
              </a:rPr>
              <a:t>d</a:t>
            </a:r>
            <a:r>
              <a:rPr baseline="-25000" lang="en" sz="2100">
                <a:latin typeface="Calibri"/>
                <a:ea typeface="Calibri"/>
                <a:cs typeface="Calibri"/>
                <a:sym typeface="Calibri"/>
              </a:rPr>
              <a:t>2</a:t>
            </a:r>
            <a:r>
              <a:rPr lang="en" sz="2100">
                <a:latin typeface="Calibri"/>
                <a:ea typeface="Calibri"/>
                <a:cs typeface="Calibri"/>
                <a:sym typeface="Calibri"/>
              </a:rPr>
              <a:t>, . . . , </a:t>
            </a:r>
            <a:r>
              <a:rPr i="1" lang="en" sz="2100">
                <a:latin typeface="Calibri"/>
                <a:ea typeface="Calibri"/>
                <a:cs typeface="Calibri"/>
                <a:sym typeface="Calibri"/>
              </a:rPr>
              <a:t>d</a:t>
            </a:r>
            <a:r>
              <a:rPr baseline="-25000" i="1" lang="en" sz="2100">
                <a:latin typeface="Calibri"/>
                <a:ea typeface="Calibri"/>
                <a:cs typeface="Calibri"/>
                <a:sym typeface="Calibri"/>
              </a:rPr>
              <a:t>n</a:t>
            </a:r>
            <a:r>
              <a:rPr lang="en" sz="2100">
                <a:latin typeface="Calibri"/>
                <a:ea typeface="Calibri"/>
                <a:cs typeface="Calibri"/>
                <a:sym typeface="Calibri"/>
              </a:rPr>
              <a:t>) | </a:t>
            </a:r>
            <a:r>
              <a:rPr i="1" lang="en" sz="2100">
                <a:latin typeface="Calibri"/>
                <a:ea typeface="Calibri"/>
                <a:cs typeface="Calibri"/>
                <a:sym typeface="Calibri"/>
              </a:rPr>
              <a:t>d</a:t>
            </a:r>
            <a:r>
              <a:rPr baseline="-25000" lang="en" sz="2100">
                <a:latin typeface="Calibri"/>
                <a:ea typeface="Calibri"/>
                <a:cs typeface="Calibri"/>
                <a:sym typeface="Calibri"/>
              </a:rPr>
              <a:t>1 </a:t>
            </a:r>
            <a:r>
              <a:rPr i="1" lang="en" sz="2100">
                <a:latin typeface="Calibri"/>
                <a:ea typeface="Calibri"/>
                <a:cs typeface="Calibri"/>
                <a:sym typeface="Calibri"/>
              </a:rPr>
              <a:t>ÎD</a:t>
            </a:r>
            <a:r>
              <a:rPr baseline="-25000" lang="en" sz="2100">
                <a:latin typeface="Calibri"/>
                <a:ea typeface="Calibri"/>
                <a:cs typeface="Calibri"/>
                <a:sym typeface="Calibri"/>
              </a:rPr>
              <a:t>1</a:t>
            </a:r>
            <a:r>
              <a:rPr lang="en" sz="2100">
                <a:latin typeface="Calibri"/>
                <a:ea typeface="Calibri"/>
                <a:cs typeface="Calibri"/>
                <a:sym typeface="Calibri"/>
              </a:rPr>
              <a:t>, </a:t>
            </a:r>
            <a:r>
              <a:rPr i="1" lang="en" sz="2100">
                <a:latin typeface="Calibri"/>
                <a:ea typeface="Calibri"/>
                <a:cs typeface="Calibri"/>
                <a:sym typeface="Calibri"/>
              </a:rPr>
              <a:t>d</a:t>
            </a:r>
            <a:r>
              <a:rPr baseline="-25000" lang="en" sz="2100">
                <a:latin typeface="Calibri"/>
                <a:ea typeface="Calibri"/>
                <a:cs typeface="Calibri"/>
                <a:sym typeface="Calibri"/>
              </a:rPr>
              <a:t>2 </a:t>
            </a:r>
            <a:r>
              <a:rPr i="1" lang="en" sz="2100">
                <a:latin typeface="Calibri"/>
                <a:ea typeface="Calibri"/>
                <a:cs typeface="Calibri"/>
                <a:sym typeface="Calibri"/>
              </a:rPr>
              <a:t>ÎD</a:t>
            </a:r>
            <a:r>
              <a:rPr baseline="-25000" lang="en" sz="2100">
                <a:latin typeface="Calibri"/>
                <a:ea typeface="Calibri"/>
                <a:cs typeface="Calibri"/>
                <a:sym typeface="Calibri"/>
              </a:rPr>
              <a:t>2</a:t>
            </a:r>
            <a:r>
              <a:rPr lang="en" sz="2100">
                <a:latin typeface="Calibri"/>
                <a:ea typeface="Calibri"/>
                <a:cs typeface="Calibri"/>
                <a:sym typeface="Calibri"/>
              </a:rPr>
              <a:t>, . . . , </a:t>
            </a:r>
            <a:r>
              <a:rPr i="1" lang="en" sz="2100">
                <a:latin typeface="Calibri"/>
                <a:ea typeface="Calibri"/>
                <a:cs typeface="Calibri"/>
                <a:sym typeface="Calibri"/>
              </a:rPr>
              <a:t>d</a:t>
            </a:r>
            <a:r>
              <a:rPr baseline="-25000" i="1" lang="en" sz="2100">
                <a:latin typeface="Calibri"/>
                <a:ea typeface="Calibri"/>
                <a:cs typeface="Calibri"/>
                <a:sym typeface="Calibri"/>
              </a:rPr>
              <a:t>n</a:t>
            </a:r>
            <a:r>
              <a:rPr i="1" lang="en" sz="2100">
                <a:latin typeface="Calibri"/>
                <a:ea typeface="Calibri"/>
                <a:cs typeface="Calibri"/>
                <a:sym typeface="Calibri"/>
              </a:rPr>
              <a:t>ÎD</a:t>
            </a:r>
            <a:r>
              <a:rPr baseline="-25000" i="1" lang="en" sz="2100">
                <a:latin typeface="Calibri"/>
                <a:ea typeface="Calibri"/>
                <a:cs typeface="Calibri"/>
                <a:sym typeface="Calibri"/>
              </a:rPr>
              <a:t>n</a:t>
            </a:r>
            <a:r>
              <a:rPr lang="en" sz="2100">
                <a:latin typeface="Calibri"/>
                <a:ea typeface="Calibri"/>
                <a:cs typeface="Calibri"/>
                <a:sym typeface="Calibri"/>
              </a:rPr>
              <a:t>} </a:t>
            </a:r>
            <a:endParaRPr/>
          </a:p>
          <a:p>
            <a:pPr indent="-177800" lvl="0" marL="177800" rtl="0" algn="l">
              <a:lnSpc>
                <a:spcPct val="90000"/>
              </a:lnSpc>
              <a:spcBef>
                <a:spcPts val="900"/>
              </a:spcBef>
              <a:spcAft>
                <a:spcPts val="0"/>
              </a:spcAft>
              <a:buClr>
                <a:schemeClr val="dk1"/>
              </a:buClr>
              <a:buSzPts val="2100"/>
              <a:buNone/>
            </a:pPr>
            <a:r>
              <a:rPr lang="en">
                <a:latin typeface="Calibri"/>
                <a:ea typeface="Calibri"/>
                <a:cs typeface="Calibri"/>
                <a:sym typeface="Calibri"/>
              </a:rPr>
              <a:t>     usually written as:  </a:t>
            </a:r>
            <a:endParaRPr>
              <a:latin typeface="Calibri"/>
              <a:ea typeface="Calibri"/>
              <a:cs typeface="Calibri"/>
              <a:sym typeface="Calibri"/>
            </a:endParaRPr>
          </a:p>
          <a:p>
            <a:pPr indent="-177800" lvl="1" marL="520700" rtl="0" algn="l">
              <a:lnSpc>
                <a:spcPct val="40000"/>
              </a:lnSpc>
              <a:spcBef>
                <a:spcPts val="900"/>
              </a:spcBef>
              <a:spcAft>
                <a:spcPts val="0"/>
              </a:spcAft>
              <a:buClr>
                <a:schemeClr val="dk1"/>
              </a:buClr>
              <a:buSzPts val="2100"/>
              <a:buNone/>
            </a:pPr>
            <a:r>
              <a:rPr lang="en" sz="2100">
                <a:latin typeface="Calibri"/>
                <a:ea typeface="Calibri"/>
                <a:cs typeface="Calibri"/>
                <a:sym typeface="Calibri"/>
              </a:rPr>
              <a:t>	 </a:t>
            </a:r>
            <a:r>
              <a:rPr i="1" lang="en" sz="2100">
                <a:latin typeface="Calibri"/>
                <a:ea typeface="Calibri"/>
                <a:cs typeface="Calibri"/>
                <a:sym typeface="Calibri"/>
              </a:rPr>
              <a:t>n</a:t>
            </a:r>
            <a:endParaRPr sz="2100">
              <a:latin typeface="Calibri"/>
              <a:ea typeface="Calibri"/>
              <a:cs typeface="Calibri"/>
              <a:sym typeface="Calibri"/>
            </a:endParaRPr>
          </a:p>
          <a:p>
            <a:pPr indent="-177800" lvl="1" marL="520700" rtl="0" algn="l">
              <a:lnSpc>
                <a:spcPct val="40000"/>
              </a:lnSpc>
              <a:spcBef>
                <a:spcPts val="900"/>
              </a:spcBef>
              <a:spcAft>
                <a:spcPts val="0"/>
              </a:spcAft>
              <a:buClr>
                <a:schemeClr val="dk1"/>
              </a:buClr>
              <a:buSzPts val="2100"/>
              <a:buNone/>
            </a:pPr>
            <a:r>
              <a:rPr lang="en" sz="2100">
                <a:latin typeface="Calibri"/>
                <a:ea typeface="Calibri"/>
                <a:cs typeface="Calibri"/>
                <a:sym typeface="Calibri"/>
              </a:rPr>
              <a:t>	X</a:t>
            </a:r>
            <a:r>
              <a:rPr i="1" lang="en" sz="2100">
                <a:latin typeface="Calibri"/>
                <a:ea typeface="Calibri"/>
                <a:cs typeface="Calibri"/>
                <a:sym typeface="Calibri"/>
              </a:rPr>
              <a:t>D</a:t>
            </a:r>
            <a:r>
              <a:rPr baseline="-25000" i="1" lang="en" sz="2100">
                <a:latin typeface="Calibri"/>
                <a:ea typeface="Calibri"/>
                <a:cs typeface="Calibri"/>
                <a:sym typeface="Calibri"/>
              </a:rPr>
              <a:t>i</a:t>
            </a:r>
            <a:endParaRPr sz="2100">
              <a:latin typeface="Calibri"/>
              <a:ea typeface="Calibri"/>
              <a:cs typeface="Calibri"/>
              <a:sym typeface="Calibri"/>
            </a:endParaRPr>
          </a:p>
          <a:p>
            <a:pPr indent="-177800" lvl="1" marL="520700" rtl="0" algn="l">
              <a:lnSpc>
                <a:spcPct val="40000"/>
              </a:lnSpc>
              <a:spcBef>
                <a:spcPts val="900"/>
              </a:spcBef>
              <a:spcAft>
                <a:spcPts val="0"/>
              </a:spcAft>
              <a:buClr>
                <a:schemeClr val="dk1"/>
              </a:buClr>
              <a:buSzPts val="2100"/>
              <a:buNone/>
            </a:pPr>
            <a:r>
              <a:rPr lang="en" sz="2100">
                <a:latin typeface="Calibri"/>
                <a:ea typeface="Calibri"/>
                <a:cs typeface="Calibri"/>
                <a:sym typeface="Calibri"/>
              </a:rPr>
              <a:t>	</a:t>
            </a:r>
            <a:r>
              <a:rPr baseline="30000" i="1" lang="en" sz="2100">
                <a:latin typeface="Calibri"/>
                <a:ea typeface="Calibri"/>
                <a:cs typeface="Calibri"/>
                <a:sym typeface="Calibri"/>
              </a:rPr>
              <a:t>i </a:t>
            </a:r>
            <a:r>
              <a:rPr baseline="30000" lang="en" sz="2100">
                <a:latin typeface="Calibri"/>
                <a:ea typeface="Calibri"/>
                <a:cs typeface="Calibri"/>
                <a:sym typeface="Calibri"/>
              </a:rPr>
              <a:t>= 1</a:t>
            </a:r>
            <a:endParaRPr sz="2100">
              <a:latin typeface="Calibri"/>
              <a:ea typeface="Calibri"/>
              <a:cs typeface="Calibri"/>
              <a:sym typeface="Calibri"/>
            </a:endParaRPr>
          </a:p>
          <a:p>
            <a:pPr indent="-171450" lvl="0" marL="177800" rtl="0" algn="l">
              <a:lnSpc>
                <a:spcPct val="90000"/>
              </a:lnSpc>
              <a:spcBef>
                <a:spcPts val="1700"/>
              </a:spcBef>
              <a:spcAft>
                <a:spcPts val="0"/>
              </a:spcAft>
              <a:buClr>
                <a:schemeClr val="dk1"/>
              </a:buClr>
              <a:buSzPts val="2100"/>
              <a:buChar char="•"/>
            </a:pPr>
            <a:r>
              <a:rPr lang="en">
                <a:latin typeface="Calibri"/>
                <a:ea typeface="Calibri"/>
                <a:cs typeface="Calibri"/>
                <a:sym typeface="Calibri"/>
              </a:rPr>
              <a:t>Any set of </a:t>
            </a:r>
            <a:r>
              <a:rPr i="1" lang="en">
                <a:latin typeface="Calibri"/>
                <a:ea typeface="Calibri"/>
                <a:cs typeface="Calibri"/>
                <a:sym typeface="Calibri"/>
              </a:rPr>
              <a:t>n</a:t>
            </a:r>
            <a:r>
              <a:rPr lang="en">
                <a:latin typeface="Calibri"/>
                <a:ea typeface="Calibri"/>
                <a:cs typeface="Calibri"/>
                <a:sym typeface="Calibri"/>
              </a:rPr>
              <a:t>-tuples from this Cartesian product is a relation on the </a:t>
            </a:r>
            <a:r>
              <a:rPr i="1" lang="en">
                <a:latin typeface="Calibri"/>
                <a:ea typeface="Calibri"/>
                <a:cs typeface="Calibri"/>
                <a:sym typeface="Calibri"/>
              </a:rPr>
              <a:t>n</a:t>
            </a:r>
            <a:r>
              <a:rPr lang="en">
                <a:latin typeface="Calibri"/>
                <a:ea typeface="Calibri"/>
                <a:cs typeface="Calibri"/>
                <a:sym typeface="Calibri"/>
              </a:rPr>
              <a:t> sets.</a:t>
            </a:r>
            <a:endParaRPr/>
          </a:p>
        </p:txBody>
      </p:sp>
      <p:sp>
        <p:nvSpPr>
          <p:cNvPr id="407" name="Google Shape;407;p59"/>
          <p:cNvSpPr txBox="1"/>
          <p:nvPr/>
        </p:nvSpPr>
        <p:spPr>
          <a:xfrm>
            <a:off x="601756" y="291632"/>
            <a:ext cx="7113494" cy="446485"/>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CD0000"/>
              </a:buClr>
              <a:buSzPts val="3000"/>
              <a:buFont typeface="Calibri"/>
              <a:buNone/>
            </a:pPr>
            <a:r>
              <a:rPr lang="en" sz="3000">
                <a:solidFill>
                  <a:srgbClr val="CD0000"/>
                </a:solidFill>
                <a:latin typeface="Calibri"/>
                <a:ea typeface="Calibri"/>
                <a:cs typeface="Calibri"/>
                <a:sym typeface="Calibri"/>
              </a:rPr>
              <a:t>Mathematical Definition of a Relation</a:t>
            </a:r>
            <a:endParaRPr sz="1100"/>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0"/>
          <p:cNvSpPr txBox="1"/>
          <p:nvPr>
            <p:ph type="title"/>
          </p:nvPr>
        </p:nvSpPr>
        <p:spPr>
          <a:xfrm>
            <a:off x="628649" y="273844"/>
            <a:ext cx="7974106"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Keys</a:t>
            </a:r>
            <a:endParaRPr/>
          </a:p>
        </p:txBody>
      </p:sp>
      <p:sp>
        <p:nvSpPr>
          <p:cNvPr id="413" name="Google Shape;413;p60"/>
          <p:cNvSpPr txBox="1"/>
          <p:nvPr>
            <p:ph idx="1" type="body"/>
          </p:nvPr>
        </p:nvSpPr>
        <p:spPr>
          <a:xfrm>
            <a:off x="790015" y="1268016"/>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When you have your preliminary entities and attributes defined, you can start thinking about keys.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There are several types of keys:</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Primary Keys</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Candidate Keys</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Natural Keys</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Composite Keys</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Surrogate Keys</a:t>
            </a:r>
            <a:endParaRPr/>
          </a:p>
          <a:p>
            <a:pPr indent="-38100" lvl="0" marL="177800" rtl="0" algn="l">
              <a:lnSpc>
                <a:spcPct val="90000"/>
              </a:lnSpc>
              <a:spcBef>
                <a:spcPts val="800"/>
              </a:spcBef>
              <a:spcAft>
                <a:spcPts val="0"/>
              </a:spcAft>
              <a:buClr>
                <a:schemeClr val="dk1"/>
              </a:buClr>
              <a:buSzPts val="21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1"/>
          <p:cNvSpPr txBox="1"/>
          <p:nvPr>
            <p:ph type="title"/>
          </p:nvPr>
        </p:nvSpPr>
        <p:spPr>
          <a:xfrm>
            <a:off x="437029" y="304099"/>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Primary Keys</a:t>
            </a:r>
            <a:endParaRPr/>
          </a:p>
        </p:txBody>
      </p:sp>
      <p:sp>
        <p:nvSpPr>
          <p:cNvPr id="419" name="Google Shape;419;p61"/>
          <p:cNvSpPr txBox="1"/>
          <p:nvPr>
            <p:ph idx="1" type="body"/>
          </p:nvPr>
        </p:nvSpPr>
        <p:spPr>
          <a:xfrm>
            <a:off x="719418"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A primary key uniquely identifies a row of data.</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A primary key must be unique for every row (that is, it can never repeat in the table that will result from the entity).</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For instance, a student ID can uniquely identify an individual student and the data associated with him or her.</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Every entity should have a primary key.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Candidate Keys</a:t>
            </a:r>
            <a:endParaRPr/>
          </a:p>
        </p:txBody>
      </p:sp>
      <p:sp>
        <p:nvSpPr>
          <p:cNvPr id="425" name="Google Shape;425;p62"/>
          <p:cNvSpPr txBox="1"/>
          <p:nvPr>
            <p:ph idx="1" type="body"/>
          </p:nvPr>
        </p:nvSpPr>
        <p:spPr>
          <a:xfrm>
            <a:off x="719418" y="1338963"/>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A candidate key is an attribute or attributes of an entity that have the potential to become a primary key.</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Candidate keys are not actual keys, but are a list of attributes that should be considered when choosing the primary key.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3"/>
          <p:cNvSpPr txBox="1"/>
          <p:nvPr>
            <p:ph type="title"/>
          </p:nvPr>
        </p:nvSpPr>
        <p:spPr>
          <a:xfrm>
            <a:off x="396689" y="283928"/>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Natural Keys</a:t>
            </a:r>
            <a:endParaRPr/>
          </a:p>
        </p:txBody>
      </p:sp>
      <p:sp>
        <p:nvSpPr>
          <p:cNvPr id="431" name="Google Shape;431;p6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There are basically two ways of making keys: natural and surrogate.</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Natural keys are keys formed by using an attribute that “naturally” belongs to the entity, such as a student ID or a phone number.</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4"/>
          <p:cNvSpPr txBox="1"/>
          <p:nvPr>
            <p:ph type="title"/>
          </p:nvPr>
        </p:nvSpPr>
        <p:spPr>
          <a:xfrm>
            <a:off x="467285"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Composite Keys</a:t>
            </a:r>
            <a:endParaRPr/>
          </a:p>
        </p:txBody>
      </p:sp>
      <p:sp>
        <p:nvSpPr>
          <p:cNvPr id="437" name="Google Shape;437;p64"/>
          <p:cNvSpPr txBox="1"/>
          <p:nvPr>
            <p:ph idx="1" type="body"/>
          </p:nvPr>
        </p:nvSpPr>
        <p:spPr>
          <a:xfrm>
            <a:off x="689161" y="1359134"/>
            <a:ext cx="7886700" cy="3263503"/>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Composite keys are keys composed of more than one attribute.</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For example, to get a unique designation of a course section, it is necessary to combine the quarter, the year, and the item number.</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Composite keys are </a:t>
            </a:r>
            <a:r>
              <a:rPr i="1" lang="en">
                <a:latin typeface="Calibri"/>
                <a:ea typeface="Calibri"/>
                <a:cs typeface="Calibri"/>
                <a:sym typeface="Calibri"/>
              </a:rPr>
              <a:t>one</a:t>
            </a:r>
            <a:r>
              <a:rPr lang="en">
                <a:latin typeface="Calibri"/>
                <a:ea typeface="Calibri"/>
                <a:cs typeface="Calibri"/>
                <a:sym typeface="Calibri"/>
              </a:rPr>
              <a:t> key made out of many parts.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5"/>
          <p:cNvSpPr txBox="1"/>
          <p:nvPr>
            <p:ph type="title"/>
          </p:nvPr>
        </p:nvSpPr>
        <p:spPr>
          <a:xfrm>
            <a:off x="547967"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Surrogate Keys</a:t>
            </a:r>
            <a:endParaRPr/>
          </a:p>
        </p:txBody>
      </p:sp>
      <p:sp>
        <p:nvSpPr>
          <p:cNvPr id="443" name="Google Shape;443;p6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Surrogate keys are keys that have no meaning.</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Often they are just integers incremented row by row.</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They can also be things such as time stamps of auto-generated IDs.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p:nvPr/>
        </p:nvSpPr>
        <p:spPr>
          <a:xfrm>
            <a:off x="1657350" y="4686300"/>
            <a:ext cx="142875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5" name="Google Shape;165;p30"/>
          <p:cNvSpPr/>
          <p:nvPr/>
        </p:nvSpPr>
        <p:spPr>
          <a:xfrm>
            <a:off x="3486150" y="4686300"/>
            <a:ext cx="217170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6" name="Google Shape;166;p30"/>
          <p:cNvSpPr txBox="1"/>
          <p:nvPr>
            <p:ph type="title"/>
          </p:nvPr>
        </p:nvSpPr>
        <p:spPr>
          <a:xfrm>
            <a:off x="786652" y="257175"/>
            <a:ext cx="5829300" cy="828675"/>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Conceptual data model</a:t>
            </a:r>
            <a:endParaRPr/>
          </a:p>
        </p:txBody>
      </p:sp>
      <p:sp>
        <p:nvSpPr>
          <p:cNvPr id="167" name="Google Shape;167;p30"/>
          <p:cNvSpPr txBox="1"/>
          <p:nvPr>
            <p:ph idx="1" type="body"/>
          </p:nvPr>
        </p:nvSpPr>
        <p:spPr>
          <a:xfrm>
            <a:off x="1190064" y="1085850"/>
            <a:ext cx="7019365" cy="3314700"/>
          </a:xfrm>
          <a:prstGeom prst="rect">
            <a:avLst/>
          </a:prstGeom>
          <a:noFill/>
          <a:ln>
            <a:noFill/>
          </a:ln>
        </p:spPr>
        <p:txBody>
          <a:bodyPr anchorCtr="0" anchor="t" bIns="34275" lIns="68575" spcFirstLastPara="1" rIns="68575" wrap="square" tIns="34275">
            <a:normAutofit/>
          </a:bodyPr>
          <a:lstStyle/>
          <a:p>
            <a:pPr indent="-38100" lvl="0" marL="177800" rtl="0" algn="l">
              <a:lnSpc>
                <a:spcPct val="90000"/>
              </a:lnSpc>
              <a:spcBef>
                <a:spcPts val="0"/>
              </a:spcBef>
              <a:spcAft>
                <a:spcPts val="0"/>
              </a:spcAft>
              <a:buClr>
                <a:schemeClr val="dk1"/>
              </a:buClr>
              <a:buSzPts val="2100"/>
              <a:buNone/>
            </a:pPr>
            <a:r>
              <a:t/>
            </a:r>
            <a:endParaRPr>
              <a:latin typeface="Calibri"/>
              <a:ea typeface="Calibri"/>
              <a:cs typeface="Calibri"/>
              <a:sym typeface="Calibri"/>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This is the highest level ER model in that it contains the least granular detail but establishes the overall scope of what is to be included within the model set. The conceptual ER model normally defines master reference data entities that are commonly used by the organization.</a:t>
            </a:r>
            <a:endParaRPr/>
          </a:p>
          <a:p>
            <a:pPr indent="-38100" lvl="0" marL="177800" rtl="0" algn="l">
              <a:lnSpc>
                <a:spcPct val="90000"/>
              </a:lnSpc>
              <a:spcBef>
                <a:spcPts val="800"/>
              </a:spcBef>
              <a:spcAft>
                <a:spcPts val="0"/>
              </a:spcAft>
              <a:buClr>
                <a:schemeClr val="dk1"/>
              </a:buClr>
              <a:buSzPts val="2100"/>
              <a:buNone/>
            </a:pPr>
            <a:r>
              <a:t/>
            </a:r>
            <a:endParaRPr/>
          </a:p>
        </p:txBody>
      </p:sp>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6"/>
          <p:cNvSpPr txBox="1"/>
          <p:nvPr>
            <p:ph type="title"/>
          </p:nvPr>
        </p:nvSpPr>
        <p:spPr>
          <a:xfrm>
            <a:off x="742950" y="253323"/>
            <a:ext cx="6286500" cy="565547"/>
          </a:xfrm>
          <a:prstGeom prst="rect">
            <a:avLst/>
          </a:prstGeom>
          <a:noFill/>
          <a:ln>
            <a:noFill/>
          </a:ln>
        </p:spPr>
        <p:txBody>
          <a:bodyPr anchorCtr="0" anchor="ctr" bIns="33350" lIns="67850" spcFirstLastPara="1" rIns="67850" wrap="square" tIns="33350">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Relational Keys</a:t>
            </a:r>
            <a:endParaRPr/>
          </a:p>
        </p:txBody>
      </p:sp>
      <p:sp>
        <p:nvSpPr>
          <p:cNvPr id="449" name="Google Shape;449;p66"/>
          <p:cNvSpPr txBox="1"/>
          <p:nvPr>
            <p:ph idx="1" type="body"/>
          </p:nvPr>
        </p:nvSpPr>
        <p:spPr>
          <a:xfrm>
            <a:off x="974911" y="1049011"/>
            <a:ext cx="7049621" cy="3401616"/>
          </a:xfrm>
          <a:prstGeom prst="rect">
            <a:avLst/>
          </a:prstGeom>
          <a:noFill/>
          <a:ln>
            <a:noFill/>
          </a:ln>
        </p:spPr>
        <p:txBody>
          <a:bodyPr anchorCtr="0" anchor="t" bIns="33350" lIns="67850" spcFirstLastPara="1" rIns="67850" wrap="square" tIns="33350">
            <a:no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Superkey</a:t>
            </a:r>
            <a:endParaRPr>
              <a:latin typeface="Calibri"/>
              <a:ea typeface="Calibri"/>
              <a:cs typeface="Calibri"/>
              <a:sym typeface="Calibri"/>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An attribute, or set of attributes, that uniquely identifies a tuple within a relation.</a:t>
            </a:r>
            <a:endParaRPr/>
          </a:p>
          <a:p>
            <a:pPr indent="-38100" lvl="1" marL="520700" rtl="0" algn="l">
              <a:lnSpc>
                <a:spcPct val="60000"/>
              </a:lnSpc>
              <a:spcBef>
                <a:spcPts val="400"/>
              </a:spcBef>
              <a:spcAft>
                <a:spcPts val="0"/>
              </a:spcAft>
              <a:buClr>
                <a:schemeClr val="dk1"/>
              </a:buClr>
              <a:buSzPts val="2100"/>
              <a:buNone/>
            </a:pPr>
            <a:r>
              <a:t/>
            </a:r>
            <a:endParaRPr sz="2100">
              <a:latin typeface="Calibri"/>
              <a:ea typeface="Calibri"/>
              <a:cs typeface="Calibri"/>
              <a:sym typeface="Calibri"/>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Candidate Key</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Superkey (K) such that no proper subset is a superkey within the relation. </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In each tuple of R, values of K uniquely identify that tuple (uniqueness).</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No proper subset of K has the uniqueness property (irreducibility).</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xEl>
                                              <p:pRg end="0" st="0"/>
                                            </p:txEl>
                                          </p:spTgt>
                                        </p:tgtEl>
                                        <p:attrNameLst>
                                          <p:attrName>style.visibility</p:attrName>
                                        </p:attrNameLst>
                                      </p:cBhvr>
                                      <p:to>
                                        <p:strVal val="visible"/>
                                      </p:to>
                                    </p:set>
                                    <p:animEffect filter="fade" transition="in">
                                      <p:cBhvr>
                                        <p:cTn dur="500"/>
                                        <p:tgtEl>
                                          <p:spTgt spid="4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xEl>
                                              <p:pRg end="1" st="1"/>
                                            </p:txEl>
                                          </p:spTgt>
                                        </p:tgtEl>
                                        <p:attrNameLst>
                                          <p:attrName>style.visibility</p:attrName>
                                        </p:attrNameLst>
                                      </p:cBhvr>
                                      <p:to>
                                        <p:strVal val="visible"/>
                                      </p:to>
                                    </p:set>
                                    <p:animEffect filter="fade" transition="in">
                                      <p:cBhvr>
                                        <p:cTn dur="500"/>
                                        <p:tgtEl>
                                          <p:spTgt spid="4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xEl>
                                              <p:pRg end="2" st="2"/>
                                            </p:txEl>
                                          </p:spTgt>
                                        </p:tgtEl>
                                        <p:attrNameLst>
                                          <p:attrName>style.visibility</p:attrName>
                                        </p:attrNameLst>
                                      </p:cBhvr>
                                      <p:to>
                                        <p:strVal val="visible"/>
                                      </p:to>
                                    </p:set>
                                    <p:animEffect filter="fade" transition="in">
                                      <p:cBhvr>
                                        <p:cTn dur="500"/>
                                        <p:tgtEl>
                                          <p:spTgt spid="4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xEl>
                                              <p:pRg end="3" st="3"/>
                                            </p:txEl>
                                          </p:spTgt>
                                        </p:tgtEl>
                                        <p:attrNameLst>
                                          <p:attrName>style.visibility</p:attrName>
                                        </p:attrNameLst>
                                      </p:cBhvr>
                                      <p:to>
                                        <p:strVal val="visible"/>
                                      </p:to>
                                    </p:set>
                                    <p:animEffect filter="fade" transition="in">
                                      <p:cBhvr>
                                        <p:cTn dur="500"/>
                                        <p:tgtEl>
                                          <p:spTgt spid="4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xEl>
                                              <p:pRg end="4" st="4"/>
                                            </p:txEl>
                                          </p:spTgt>
                                        </p:tgtEl>
                                        <p:attrNameLst>
                                          <p:attrName>style.visibility</p:attrName>
                                        </p:attrNameLst>
                                      </p:cBhvr>
                                      <p:to>
                                        <p:strVal val="visible"/>
                                      </p:to>
                                    </p:set>
                                    <p:animEffect filter="fade" transition="in">
                                      <p:cBhvr>
                                        <p:cTn dur="500"/>
                                        <p:tgtEl>
                                          <p:spTgt spid="44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xEl>
                                              <p:pRg end="5" st="5"/>
                                            </p:txEl>
                                          </p:spTgt>
                                        </p:tgtEl>
                                        <p:attrNameLst>
                                          <p:attrName>style.visibility</p:attrName>
                                        </p:attrNameLst>
                                      </p:cBhvr>
                                      <p:to>
                                        <p:strVal val="visible"/>
                                      </p:to>
                                    </p:set>
                                    <p:animEffect filter="fade" transition="in">
                                      <p:cBhvr>
                                        <p:cTn dur="500"/>
                                        <p:tgtEl>
                                          <p:spTgt spid="44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xEl>
                                              <p:pRg end="6" st="6"/>
                                            </p:txEl>
                                          </p:spTgt>
                                        </p:tgtEl>
                                        <p:attrNameLst>
                                          <p:attrName>style.visibility</p:attrName>
                                        </p:attrNameLst>
                                      </p:cBhvr>
                                      <p:to>
                                        <p:strVal val="visible"/>
                                      </p:to>
                                    </p:set>
                                    <p:animEffect filter="fade" transition="in">
                                      <p:cBhvr>
                                        <p:cTn dur="500"/>
                                        <p:tgtEl>
                                          <p:spTgt spid="44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7"/>
          <p:cNvSpPr txBox="1"/>
          <p:nvPr>
            <p:ph type="title"/>
          </p:nvPr>
        </p:nvSpPr>
        <p:spPr>
          <a:xfrm>
            <a:off x="793376" y="344091"/>
            <a:ext cx="6286500" cy="565547"/>
          </a:xfrm>
          <a:prstGeom prst="rect">
            <a:avLst/>
          </a:prstGeom>
          <a:noFill/>
          <a:ln>
            <a:noFill/>
          </a:ln>
        </p:spPr>
        <p:txBody>
          <a:bodyPr anchorCtr="0" anchor="ctr" bIns="33350" lIns="67850" spcFirstLastPara="1" rIns="67850" wrap="square" tIns="33350">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Relational Keys</a:t>
            </a:r>
            <a:endParaRPr/>
          </a:p>
        </p:txBody>
      </p:sp>
      <p:sp>
        <p:nvSpPr>
          <p:cNvPr id="455" name="Google Shape;455;p67"/>
          <p:cNvSpPr txBox="1"/>
          <p:nvPr>
            <p:ph idx="1" type="body"/>
          </p:nvPr>
        </p:nvSpPr>
        <p:spPr>
          <a:xfrm>
            <a:off x="1117786" y="1106371"/>
            <a:ext cx="6908426" cy="3543300"/>
          </a:xfrm>
          <a:prstGeom prst="rect">
            <a:avLst/>
          </a:prstGeom>
          <a:noFill/>
          <a:ln>
            <a:noFill/>
          </a:ln>
        </p:spPr>
        <p:txBody>
          <a:bodyPr anchorCtr="0" anchor="t" bIns="33350" lIns="67850" spcFirstLastPara="1" rIns="67850" wrap="square" tIns="33350">
            <a:no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Primary Key</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Candidate key selected to identify tuples uniquely within  relation.</a:t>
            </a:r>
            <a:endParaRPr/>
          </a:p>
          <a:p>
            <a:pPr indent="-38100" lvl="1" marL="520700" rtl="0" algn="l">
              <a:lnSpc>
                <a:spcPct val="40000"/>
              </a:lnSpc>
              <a:spcBef>
                <a:spcPts val="400"/>
              </a:spcBef>
              <a:spcAft>
                <a:spcPts val="0"/>
              </a:spcAft>
              <a:buClr>
                <a:schemeClr val="dk1"/>
              </a:buClr>
              <a:buSzPts val="2100"/>
              <a:buNone/>
            </a:pPr>
            <a:r>
              <a:t/>
            </a:r>
            <a:endParaRPr sz="2100">
              <a:latin typeface="Calibri"/>
              <a:ea typeface="Calibri"/>
              <a:cs typeface="Calibri"/>
              <a:sym typeface="Calibri"/>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Alternate Keys</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Candidate keys that are not selected to be primary key. </a:t>
            </a:r>
            <a:endParaRPr/>
          </a:p>
          <a:p>
            <a:pPr indent="-38100" lvl="1" marL="520700" rtl="0" algn="l">
              <a:lnSpc>
                <a:spcPct val="40000"/>
              </a:lnSpc>
              <a:spcBef>
                <a:spcPts val="400"/>
              </a:spcBef>
              <a:spcAft>
                <a:spcPts val="0"/>
              </a:spcAft>
              <a:buClr>
                <a:schemeClr val="dk1"/>
              </a:buClr>
              <a:buSzPts val="2100"/>
              <a:buNone/>
            </a:pPr>
            <a:r>
              <a:t/>
            </a:r>
            <a:endParaRPr sz="2100">
              <a:latin typeface="Calibri"/>
              <a:ea typeface="Calibri"/>
              <a:cs typeface="Calibri"/>
              <a:sym typeface="Calibri"/>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Foreign Key</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Attribute, or set of attributes, within one relation that matches candidate key of some (possibly same) relation.</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xEl>
                                              <p:pRg end="0" st="0"/>
                                            </p:txEl>
                                          </p:spTgt>
                                        </p:tgtEl>
                                        <p:attrNameLst>
                                          <p:attrName>style.visibility</p:attrName>
                                        </p:attrNameLst>
                                      </p:cBhvr>
                                      <p:to>
                                        <p:strVal val="visible"/>
                                      </p:to>
                                    </p:set>
                                    <p:animEffect filter="fade" transition="in">
                                      <p:cBhvr>
                                        <p:cTn dur="500"/>
                                        <p:tgtEl>
                                          <p:spTgt spid="4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xEl>
                                              <p:pRg end="1" st="1"/>
                                            </p:txEl>
                                          </p:spTgt>
                                        </p:tgtEl>
                                        <p:attrNameLst>
                                          <p:attrName>style.visibility</p:attrName>
                                        </p:attrNameLst>
                                      </p:cBhvr>
                                      <p:to>
                                        <p:strVal val="visible"/>
                                      </p:to>
                                    </p:set>
                                    <p:animEffect filter="fade" transition="in">
                                      <p:cBhvr>
                                        <p:cTn dur="500"/>
                                        <p:tgtEl>
                                          <p:spTgt spid="4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xEl>
                                              <p:pRg end="2" st="2"/>
                                            </p:txEl>
                                          </p:spTgt>
                                        </p:tgtEl>
                                        <p:attrNameLst>
                                          <p:attrName>style.visibility</p:attrName>
                                        </p:attrNameLst>
                                      </p:cBhvr>
                                      <p:to>
                                        <p:strVal val="visible"/>
                                      </p:to>
                                    </p:set>
                                    <p:animEffect filter="fade" transition="in">
                                      <p:cBhvr>
                                        <p:cTn dur="500"/>
                                        <p:tgtEl>
                                          <p:spTgt spid="4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xEl>
                                              <p:pRg end="3" st="3"/>
                                            </p:txEl>
                                          </p:spTgt>
                                        </p:tgtEl>
                                        <p:attrNameLst>
                                          <p:attrName>style.visibility</p:attrName>
                                        </p:attrNameLst>
                                      </p:cBhvr>
                                      <p:to>
                                        <p:strVal val="visible"/>
                                      </p:to>
                                    </p:set>
                                    <p:animEffect filter="fade" transition="in">
                                      <p:cBhvr>
                                        <p:cTn dur="500"/>
                                        <p:tgtEl>
                                          <p:spTgt spid="4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xEl>
                                              <p:pRg end="4" st="4"/>
                                            </p:txEl>
                                          </p:spTgt>
                                        </p:tgtEl>
                                        <p:attrNameLst>
                                          <p:attrName>style.visibility</p:attrName>
                                        </p:attrNameLst>
                                      </p:cBhvr>
                                      <p:to>
                                        <p:strVal val="visible"/>
                                      </p:to>
                                    </p:set>
                                    <p:animEffect filter="fade" transition="in">
                                      <p:cBhvr>
                                        <p:cTn dur="500"/>
                                        <p:tgtEl>
                                          <p:spTgt spid="4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xEl>
                                              <p:pRg end="5" st="5"/>
                                            </p:txEl>
                                          </p:spTgt>
                                        </p:tgtEl>
                                        <p:attrNameLst>
                                          <p:attrName>style.visibility</p:attrName>
                                        </p:attrNameLst>
                                      </p:cBhvr>
                                      <p:to>
                                        <p:strVal val="visible"/>
                                      </p:to>
                                    </p:set>
                                    <p:animEffect filter="fade" transition="in">
                                      <p:cBhvr>
                                        <p:cTn dur="500"/>
                                        <p:tgtEl>
                                          <p:spTgt spid="4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xEl>
                                              <p:pRg end="6" st="6"/>
                                            </p:txEl>
                                          </p:spTgt>
                                        </p:tgtEl>
                                        <p:attrNameLst>
                                          <p:attrName>style.visibility</p:attrName>
                                        </p:attrNameLst>
                                      </p:cBhvr>
                                      <p:to>
                                        <p:strVal val="visible"/>
                                      </p:to>
                                    </p:set>
                                    <p:animEffect filter="fade" transition="in">
                                      <p:cBhvr>
                                        <p:cTn dur="500"/>
                                        <p:tgtEl>
                                          <p:spTgt spid="45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xEl>
                                              <p:pRg end="7" st="7"/>
                                            </p:txEl>
                                          </p:spTgt>
                                        </p:tgtEl>
                                        <p:attrNameLst>
                                          <p:attrName>style.visibility</p:attrName>
                                        </p:attrNameLst>
                                      </p:cBhvr>
                                      <p:to>
                                        <p:strVal val="visible"/>
                                      </p:to>
                                    </p:set>
                                    <p:animEffect filter="fade" transition="in">
                                      <p:cBhvr>
                                        <p:cTn dur="500"/>
                                        <p:tgtEl>
                                          <p:spTgt spid="45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8"/>
          <p:cNvSpPr txBox="1"/>
          <p:nvPr>
            <p:ph type="title"/>
          </p:nvPr>
        </p:nvSpPr>
        <p:spPr>
          <a:xfrm>
            <a:off x="1025339" y="334006"/>
            <a:ext cx="6286500" cy="565546"/>
          </a:xfrm>
          <a:prstGeom prst="rect">
            <a:avLst/>
          </a:prstGeom>
          <a:noFill/>
          <a:ln>
            <a:noFill/>
          </a:ln>
        </p:spPr>
        <p:txBody>
          <a:bodyPr anchorCtr="0" anchor="ctr" bIns="33350" lIns="67850" spcFirstLastPara="1" rIns="67850" wrap="square" tIns="33350">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Integrity Constraints</a:t>
            </a:r>
            <a:endParaRPr/>
          </a:p>
        </p:txBody>
      </p:sp>
      <p:sp>
        <p:nvSpPr>
          <p:cNvPr id="461" name="Google Shape;461;p68"/>
          <p:cNvSpPr txBox="1"/>
          <p:nvPr>
            <p:ph idx="1" type="body"/>
          </p:nvPr>
        </p:nvSpPr>
        <p:spPr>
          <a:xfrm>
            <a:off x="1270748" y="1243784"/>
            <a:ext cx="6777318" cy="3086100"/>
          </a:xfrm>
          <a:prstGeom prst="rect">
            <a:avLst/>
          </a:prstGeom>
          <a:noFill/>
          <a:ln>
            <a:noFill/>
          </a:ln>
        </p:spPr>
        <p:txBody>
          <a:bodyPr anchorCtr="0" anchor="t" bIns="33350" lIns="67850" spcFirstLastPara="1" rIns="67850" wrap="square" tIns="33350">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Null</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Represents value for an attribute that is currently unknown or not applicable for tuple.</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Deals with incomplete or exceptional data.</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Represents the absence of a value and is not the same as zero or spaces, which are values.</a:t>
            </a:r>
            <a:endParaRPr/>
          </a:p>
        </p:txBody>
      </p:sp>
    </p:spTree>
  </p:cSld>
  <p:clrMapOvr>
    <a:masterClrMapping/>
  </p:clrMapOvr>
  <p:transition>
    <p:fade thruBlk="1"/>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9"/>
          <p:cNvSpPr txBox="1"/>
          <p:nvPr>
            <p:ph type="title"/>
          </p:nvPr>
        </p:nvSpPr>
        <p:spPr>
          <a:xfrm>
            <a:off x="1005168" y="344091"/>
            <a:ext cx="6286500" cy="565547"/>
          </a:xfrm>
          <a:prstGeom prst="rect">
            <a:avLst/>
          </a:prstGeom>
          <a:noFill/>
          <a:ln>
            <a:noFill/>
          </a:ln>
        </p:spPr>
        <p:txBody>
          <a:bodyPr anchorCtr="0" anchor="ctr" bIns="33350" lIns="67850" spcFirstLastPara="1" rIns="67850" wrap="square" tIns="33350">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Integrity Constraints</a:t>
            </a:r>
            <a:endParaRPr/>
          </a:p>
        </p:txBody>
      </p:sp>
      <p:sp>
        <p:nvSpPr>
          <p:cNvPr id="467" name="Google Shape;467;p69"/>
          <p:cNvSpPr txBox="1"/>
          <p:nvPr>
            <p:ph idx="1" type="body"/>
          </p:nvPr>
        </p:nvSpPr>
        <p:spPr>
          <a:xfrm>
            <a:off x="1260661" y="1223613"/>
            <a:ext cx="6908426" cy="3086100"/>
          </a:xfrm>
          <a:prstGeom prst="rect">
            <a:avLst/>
          </a:prstGeom>
          <a:noFill/>
          <a:ln>
            <a:noFill/>
          </a:ln>
        </p:spPr>
        <p:txBody>
          <a:bodyPr anchorCtr="0" anchor="t" bIns="33350" lIns="67850" spcFirstLastPara="1" rIns="67850" wrap="square" tIns="33350">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Entity Integrity</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In a base relation, no attribute of a primary key can be null.</a:t>
            </a:r>
            <a:endParaRPr/>
          </a:p>
          <a:p>
            <a:pPr indent="-38100" lvl="0" marL="177800" rtl="0" algn="l">
              <a:lnSpc>
                <a:spcPct val="90000"/>
              </a:lnSpc>
              <a:spcBef>
                <a:spcPts val="800"/>
              </a:spcBef>
              <a:spcAft>
                <a:spcPts val="0"/>
              </a:spcAft>
              <a:buClr>
                <a:schemeClr val="dk1"/>
              </a:buClr>
              <a:buSzPts val="2100"/>
              <a:buNone/>
            </a:pPr>
            <a:r>
              <a:t/>
            </a:r>
            <a:endParaRPr>
              <a:latin typeface="Calibri"/>
              <a:ea typeface="Calibri"/>
              <a:cs typeface="Calibri"/>
              <a:sym typeface="Calibri"/>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Referential Integrity</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If foreign key exists in a relation, either foreign key value must match a candidate key value of some tuple in its home relation or foreign key value must be wholly null.</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xEl>
                                              <p:pRg end="0" st="0"/>
                                            </p:txEl>
                                          </p:spTgt>
                                        </p:tgtEl>
                                        <p:attrNameLst>
                                          <p:attrName>style.visibility</p:attrName>
                                        </p:attrNameLst>
                                      </p:cBhvr>
                                      <p:to>
                                        <p:strVal val="visible"/>
                                      </p:to>
                                    </p:set>
                                    <p:animEffect filter="fade" transition="in">
                                      <p:cBhvr>
                                        <p:cTn dur="500"/>
                                        <p:tgtEl>
                                          <p:spTgt spid="4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xEl>
                                              <p:pRg end="1" st="1"/>
                                            </p:txEl>
                                          </p:spTgt>
                                        </p:tgtEl>
                                        <p:attrNameLst>
                                          <p:attrName>style.visibility</p:attrName>
                                        </p:attrNameLst>
                                      </p:cBhvr>
                                      <p:to>
                                        <p:strVal val="visible"/>
                                      </p:to>
                                    </p:set>
                                    <p:animEffect filter="fade" transition="in">
                                      <p:cBhvr>
                                        <p:cTn dur="500"/>
                                        <p:tgtEl>
                                          <p:spTgt spid="4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xEl>
                                              <p:pRg end="2" st="2"/>
                                            </p:txEl>
                                          </p:spTgt>
                                        </p:tgtEl>
                                        <p:attrNameLst>
                                          <p:attrName>style.visibility</p:attrName>
                                        </p:attrNameLst>
                                      </p:cBhvr>
                                      <p:to>
                                        <p:strVal val="visible"/>
                                      </p:to>
                                    </p:set>
                                    <p:animEffect filter="fade" transition="in">
                                      <p:cBhvr>
                                        <p:cTn dur="500"/>
                                        <p:tgtEl>
                                          <p:spTgt spid="4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xEl>
                                              <p:pRg end="3" st="3"/>
                                            </p:txEl>
                                          </p:spTgt>
                                        </p:tgtEl>
                                        <p:attrNameLst>
                                          <p:attrName>style.visibility</p:attrName>
                                        </p:attrNameLst>
                                      </p:cBhvr>
                                      <p:to>
                                        <p:strVal val="visible"/>
                                      </p:to>
                                    </p:set>
                                    <p:animEffect filter="fade" transition="in">
                                      <p:cBhvr>
                                        <p:cTn dur="500"/>
                                        <p:tgtEl>
                                          <p:spTgt spid="4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xEl>
                                              <p:pRg end="4" st="4"/>
                                            </p:txEl>
                                          </p:spTgt>
                                        </p:tgtEl>
                                        <p:attrNameLst>
                                          <p:attrName>style.visibility</p:attrName>
                                        </p:attrNameLst>
                                      </p:cBhvr>
                                      <p:to>
                                        <p:strVal val="visible"/>
                                      </p:to>
                                    </p:set>
                                    <p:animEffect filter="fade" transition="in">
                                      <p:cBhvr>
                                        <p:cTn dur="500"/>
                                        <p:tgtEl>
                                          <p:spTgt spid="46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Degree of a Relationship Set</a:t>
            </a:r>
            <a:endParaRPr/>
          </a:p>
        </p:txBody>
      </p:sp>
      <p:sp>
        <p:nvSpPr>
          <p:cNvPr id="473" name="Google Shape;473;p70"/>
          <p:cNvSpPr txBox="1"/>
          <p:nvPr>
            <p:ph idx="1" type="body"/>
          </p:nvPr>
        </p:nvSpPr>
        <p:spPr>
          <a:xfrm>
            <a:off x="1279887" y="1268016"/>
            <a:ext cx="5992416" cy="3288506"/>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Refers to number of entity sets that participate in a relationship set.</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Relationship sets that involve two entity sets are </a:t>
            </a:r>
            <a:r>
              <a:rPr i="1" lang="en">
                <a:solidFill>
                  <a:schemeClr val="dk2"/>
                </a:solidFill>
                <a:latin typeface="Calibri"/>
                <a:ea typeface="Calibri"/>
                <a:cs typeface="Calibri"/>
                <a:sym typeface="Calibri"/>
              </a:rPr>
              <a:t>binary</a:t>
            </a:r>
            <a:r>
              <a:rPr lang="en">
                <a:latin typeface="Calibri"/>
                <a:ea typeface="Calibri"/>
                <a:cs typeface="Calibri"/>
                <a:sym typeface="Calibri"/>
              </a:rPr>
              <a:t> (or degree two).  Generally, most relationship sets in a database system are binary.</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Relationship sets may involve more than two entity sets. </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Relationships between more than two entity sets are rare.  Most relationships are binary.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Role naming</a:t>
            </a:r>
            <a:endParaRPr/>
          </a:p>
        </p:txBody>
      </p:sp>
      <p:sp>
        <p:nvSpPr>
          <p:cNvPr id="479" name="Google Shape;479;p71"/>
          <p:cNvSpPr txBox="1"/>
          <p:nvPr>
            <p:ph idx="1" type="body"/>
          </p:nvPr>
        </p:nvSpPr>
        <p:spPr>
          <a:xfrm>
            <a:off x="1197996" y="1187334"/>
            <a:ext cx="6748007" cy="3288506"/>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It is common to name roles with phrases such as is the owner of and is owned by. Correct nouns in this case are owner and possession. Thus person plays the role of owner and car plays the role of possession rather than person plays the role of, is the owner of, etc.</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The use of nouns has direct benefit when generating physical implementations from semantic models. When a person has two relationships with car then it is possible to generate names such as owner_person and driver_person, which are immediately meaningful</a:t>
            </a:r>
            <a:endParaRPr/>
          </a:p>
          <a:p>
            <a:pPr indent="-38100" lvl="0" marL="177800" rtl="0" algn="l">
              <a:lnSpc>
                <a:spcPct val="90000"/>
              </a:lnSpc>
              <a:spcBef>
                <a:spcPts val="800"/>
              </a:spcBef>
              <a:spcAft>
                <a:spcPts val="0"/>
              </a:spcAft>
              <a:buClr>
                <a:schemeClr val="dk1"/>
              </a:buClr>
              <a:buSzPts val="2100"/>
              <a:buNone/>
            </a:pPr>
            <a:r>
              <a:t/>
            </a:r>
            <a:endParaRPr>
              <a:latin typeface="Calibri"/>
              <a:ea typeface="Calibri"/>
              <a:cs typeface="Calibri"/>
              <a:sym typeface="Calibri"/>
            </a:endParaRPr>
          </a:p>
          <a:p>
            <a:pPr indent="-38100" lvl="0" marL="177800" rtl="0" algn="l">
              <a:lnSpc>
                <a:spcPct val="90000"/>
              </a:lnSpc>
              <a:spcBef>
                <a:spcPts val="800"/>
              </a:spcBef>
              <a:spcAft>
                <a:spcPts val="0"/>
              </a:spcAft>
              <a:buClr>
                <a:schemeClr val="dk1"/>
              </a:buClr>
              <a:buSzPts val="2100"/>
              <a:buNone/>
            </a:pPr>
            <a:r>
              <a:t/>
            </a:r>
            <a:endParaRPr>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7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Mapping Cardinalities</a:t>
            </a:r>
            <a:endParaRPr/>
          </a:p>
        </p:txBody>
      </p:sp>
      <p:sp>
        <p:nvSpPr>
          <p:cNvPr id="485" name="Google Shape;485;p72"/>
          <p:cNvSpPr txBox="1"/>
          <p:nvPr>
            <p:ph idx="1" type="body"/>
          </p:nvPr>
        </p:nvSpPr>
        <p:spPr>
          <a:xfrm>
            <a:off x="1173047" y="1268016"/>
            <a:ext cx="7066638" cy="30861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Express the number of entities to which another entity can be associated via a relationship set.</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Most useful in describing binary relationship sets.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For a binary relationship set the mapping cardinality must be one of the following types:</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One to one</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One to many</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Many to one</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Many to many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3"/>
          <p:cNvSpPr txBox="1"/>
          <p:nvPr>
            <p:ph type="title"/>
          </p:nvPr>
        </p:nvSpPr>
        <p:spPr>
          <a:xfrm>
            <a:off x="442124" y="0"/>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Mapping Cardinalities</a:t>
            </a:r>
            <a:endParaRPr/>
          </a:p>
        </p:txBody>
      </p:sp>
      <p:sp>
        <p:nvSpPr>
          <p:cNvPr id="491" name="Google Shape;491;p73"/>
          <p:cNvSpPr txBox="1"/>
          <p:nvPr>
            <p:ph idx="1" type="body"/>
          </p:nvPr>
        </p:nvSpPr>
        <p:spPr>
          <a:xfrm>
            <a:off x="4200473" y="1464853"/>
            <a:ext cx="4128352" cy="30861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1500"/>
              <a:buChar char="•"/>
            </a:pPr>
            <a:r>
              <a:rPr lang="en" sz="1500">
                <a:latin typeface="Calibri"/>
                <a:ea typeface="Calibri"/>
                <a:cs typeface="Calibri"/>
                <a:sym typeface="Calibri"/>
              </a:rPr>
              <a:t>Various methods of representing the same one to many relationship. In each case, the diagram shows the relationship between a person and a place of birth: each person must have been born at one, and only one, location, but each location may have had zero or more people born at it.</a:t>
            </a:r>
            <a:endParaRPr sz="1500">
              <a:latin typeface="Calibri"/>
              <a:ea typeface="Calibri"/>
              <a:cs typeface="Calibri"/>
              <a:sym typeface="Calibri"/>
            </a:endParaRPr>
          </a:p>
        </p:txBody>
      </p:sp>
      <p:pic>
        <p:nvPicPr>
          <p:cNvPr descr="http://upload.wikimedia.org/wikipedia/commons/thumb/f/f1/ERD_Representation.svg/320px-ERD_Representation.svg.png" id="492" name="Google Shape;492;p73"/>
          <p:cNvPicPr preferRelativeResize="0"/>
          <p:nvPr/>
        </p:nvPicPr>
        <p:blipFill rotWithShape="1">
          <a:blip r:embed="rId3">
            <a:alphaModFix/>
          </a:blip>
          <a:srcRect b="0" l="0" r="0" t="0"/>
          <a:stretch/>
        </p:blipFill>
        <p:spPr>
          <a:xfrm>
            <a:off x="812567" y="994172"/>
            <a:ext cx="3312318" cy="3614738"/>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4"/>
          <p:cNvSpPr txBox="1"/>
          <p:nvPr>
            <p:ph type="title"/>
          </p:nvPr>
        </p:nvSpPr>
        <p:spPr>
          <a:xfrm>
            <a:off x="442124" y="0"/>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Mapping Cardinalities</a:t>
            </a:r>
            <a:endParaRPr/>
          </a:p>
        </p:txBody>
      </p:sp>
      <p:sp>
        <p:nvSpPr>
          <p:cNvPr id="498" name="Google Shape;498;p74"/>
          <p:cNvSpPr txBox="1"/>
          <p:nvPr>
            <p:ph idx="1" type="body"/>
          </p:nvPr>
        </p:nvSpPr>
        <p:spPr>
          <a:xfrm>
            <a:off x="831984" y="3350803"/>
            <a:ext cx="7589237" cy="30861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1500"/>
              <a:buChar char="•"/>
            </a:pPr>
            <a:r>
              <a:rPr lang="en" sz="1500">
                <a:latin typeface="Calibri"/>
                <a:ea typeface="Calibri"/>
                <a:cs typeface="Calibri"/>
                <a:sym typeface="Calibri"/>
              </a:rPr>
              <a:t>Two related entities shown using Crow's Foot notation. In this example, an optional relationship is shown between Artist and Song; the symbols closest to the song entity represents "zero, one, or many", whereas a song has "one and only one" Artist. The former is therefore read as, an Artist (can) perform(s) "zero, one, or many" song(s).</a:t>
            </a:r>
            <a:endParaRPr sz="1500">
              <a:latin typeface="Calibri"/>
              <a:ea typeface="Calibri"/>
              <a:cs typeface="Calibri"/>
              <a:sym typeface="Calibri"/>
            </a:endParaRPr>
          </a:p>
        </p:txBody>
      </p:sp>
      <p:pic>
        <p:nvPicPr>
          <p:cNvPr descr="http://upload.wikimedia.org/wikipedia/commons/thumb/9/91/ERD-artist-performs-song.svg/320px-ERD-artist-performs-song.svg.png" id="499" name="Google Shape;499;p74"/>
          <p:cNvPicPr preferRelativeResize="0"/>
          <p:nvPr/>
        </p:nvPicPr>
        <p:blipFill rotWithShape="1">
          <a:blip r:embed="rId3">
            <a:alphaModFix/>
          </a:blip>
          <a:srcRect b="0" l="0" r="0" t="0"/>
          <a:stretch/>
        </p:blipFill>
        <p:spPr>
          <a:xfrm>
            <a:off x="1407598" y="1313976"/>
            <a:ext cx="5695523" cy="145948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5"/>
          <p:cNvSpPr txBox="1"/>
          <p:nvPr>
            <p:ph type="title"/>
          </p:nvPr>
        </p:nvSpPr>
        <p:spPr>
          <a:xfrm>
            <a:off x="431119" y="40341"/>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Mapping Cardinalities</a:t>
            </a:r>
            <a:endParaRPr/>
          </a:p>
        </p:txBody>
      </p:sp>
      <p:sp>
        <p:nvSpPr>
          <p:cNvPr id="505" name="Google Shape;505;p75"/>
          <p:cNvSpPr txBox="1"/>
          <p:nvPr>
            <p:ph idx="1" type="body"/>
          </p:nvPr>
        </p:nvSpPr>
        <p:spPr>
          <a:xfrm>
            <a:off x="953007" y="1060497"/>
            <a:ext cx="6842925" cy="3086100"/>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0"/>
              </a:spcBef>
              <a:spcAft>
                <a:spcPts val="0"/>
              </a:spcAft>
              <a:buClr>
                <a:schemeClr val="dk1"/>
              </a:buClr>
              <a:buSzPts val="1800"/>
              <a:buChar char="•"/>
            </a:pPr>
            <a:r>
              <a:rPr lang="en" sz="1800" u="sng">
                <a:solidFill>
                  <a:schemeClr val="hlink"/>
                </a:solidFill>
                <a:hlinkClick r:id="rId3"/>
              </a:rPr>
              <a:t>Bachman notation</a:t>
            </a:r>
            <a:endParaRPr sz="1800"/>
          </a:p>
          <a:p>
            <a:pPr indent="-177800" lvl="0" marL="177800" rtl="0" algn="l">
              <a:lnSpc>
                <a:spcPct val="90000"/>
              </a:lnSpc>
              <a:spcBef>
                <a:spcPts val="800"/>
              </a:spcBef>
              <a:spcAft>
                <a:spcPts val="0"/>
              </a:spcAft>
              <a:buClr>
                <a:schemeClr val="dk1"/>
              </a:buClr>
              <a:buSzPts val="1800"/>
              <a:buChar char="•"/>
            </a:pPr>
            <a:r>
              <a:rPr lang="en" sz="1800" u="sng">
                <a:solidFill>
                  <a:schemeClr val="hlink"/>
                </a:solidFill>
                <a:hlinkClick r:id="rId4"/>
              </a:rPr>
              <a:t>Barker's Notation</a:t>
            </a:r>
            <a:endParaRPr sz="1800"/>
          </a:p>
          <a:p>
            <a:pPr indent="-177800" lvl="0" marL="177800" rtl="0" algn="l">
              <a:lnSpc>
                <a:spcPct val="90000"/>
              </a:lnSpc>
              <a:spcBef>
                <a:spcPts val="800"/>
              </a:spcBef>
              <a:spcAft>
                <a:spcPts val="0"/>
              </a:spcAft>
              <a:buClr>
                <a:schemeClr val="dk1"/>
              </a:buClr>
              <a:buSzPts val="1800"/>
              <a:buChar char="•"/>
            </a:pPr>
            <a:r>
              <a:rPr lang="en" sz="1800" u="sng">
                <a:solidFill>
                  <a:schemeClr val="hlink"/>
                </a:solidFill>
                <a:hlinkClick r:id="rId5"/>
              </a:rPr>
              <a:t>EXPRESS</a:t>
            </a:r>
            <a:endParaRPr sz="1800"/>
          </a:p>
          <a:p>
            <a:pPr indent="-177800" lvl="0" marL="177800" rtl="0" algn="l">
              <a:lnSpc>
                <a:spcPct val="90000"/>
              </a:lnSpc>
              <a:spcBef>
                <a:spcPts val="800"/>
              </a:spcBef>
              <a:spcAft>
                <a:spcPts val="0"/>
              </a:spcAft>
              <a:buClr>
                <a:schemeClr val="dk1"/>
              </a:buClr>
              <a:buSzPts val="1800"/>
              <a:buChar char="•"/>
            </a:pPr>
            <a:r>
              <a:rPr lang="en" sz="1800" u="sng">
                <a:solidFill>
                  <a:schemeClr val="hlink"/>
                </a:solidFill>
                <a:hlinkClick r:id="rId6"/>
              </a:rPr>
              <a:t>Martin notation</a:t>
            </a:r>
            <a:endParaRPr sz="1800"/>
          </a:p>
          <a:p>
            <a:pPr indent="-177800" lvl="0" marL="177800" rtl="0" algn="l">
              <a:lnSpc>
                <a:spcPct val="90000"/>
              </a:lnSpc>
              <a:spcBef>
                <a:spcPts val="800"/>
              </a:spcBef>
              <a:spcAft>
                <a:spcPts val="0"/>
              </a:spcAft>
              <a:buClr>
                <a:schemeClr val="dk1"/>
              </a:buClr>
              <a:buSzPts val="1800"/>
              <a:buChar char="•"/>
            </a:pPr>
            <a:r>
              <a:rPr lang="en" sz="1800" u="sng">
                <a:solidFill>
                  <a:schemeClr val="hlink"/>
                </a:solidFill>
                <a:hlinkClick r:id="rId7"/>
              </a:rPr>
              <a:t>(min, max)-notation</a:t>
            </a:r>
            <a:r>
              <a:rPr lang="en" sz="1800"/>
              <a:t> of </a:t>
            </a:r>
            <a:r>
              <a:rPr lang="en" sz="1800" u="sng">
                <a:solidFill>
                  <a:schemeClr val="hlink"/>
                </a:solidFill>
                <a:hlinkClick r:id="rId8"/>
              </a:rPr>
              <a:t>Jean-Raymond Abrial</a:t>
            </a:r>
            <a:r>
              <a:rPr lang="en" sz="1800"/>
              <a:t> in 1974</a:t>
            </a:r>
            <a:endParaRPr/>
          </a:p>
          <a:p>
            <a:pPr indent="-177800" lvl="0" marL="177800" rtl="0" algn="l">
              <a:lnSpc>
                <a:spcPct val="90000"/>
              </a:lnSpc>
              <a:spcBef>
                <a:spcPts val="800"/>
              </a:spcBef>
              <a:spcAft>
                <a:spcPts val="0"/>
              </a:spcAft>
              <a:buClr>
                <a:schemeClr val="dk1"/>
              </a:buClr>
              <a:buSzPts val="1800"/>
              <a:buChar char="•"/>
            </a:pPr>
            <a:r>
              <a:rPr lang="en" sz="1800" u="sng">
                <a:solidFill>
                  <a:schemeClr val="hlink"/>
                </a:solidFill>
                <a:hlinkClick r:id="rId9"/>
              </a:rPr>
              <a:t>UML class diagrams</a:t>
            </a:r>
            <a:endParaRPr sz="1800"/>
          </a:p>
          <a:p>
            <a:pPr indent="-177800" lvl="0" marL="177800" rtl="0" algn="l">
              <a:lnSpc>
                <a:spcPct val="90000"/>
              </a:lnSpc>
              <a:spcBef>
                <a:spcPts val="800"/>
              </a:spcBef>
              <a:spcAft>
                <a:spcPts val="0"/>
              </a:spcAft>
              <a:buClr>
                <a:schemeClr val="dk1"/>
              </a:buClr>
              <a:buSzPts val="1800"/>
              <a:buChar char="•"/>
            </a:pPr>
            <a:r>
              <a:rPr lang="en" sz="1800" u="sng">
                <a:solidFill>
                  <a:schemeClr val="hlink"/>
                </a:solidFill>
                <a:hlinkClick r:id="rId10"/>
              </a:rPr>
              <a:t>Merise</a:t>
            </a:r>
            <a:endParaRPr sz="1800"/>
          </a:p>
          <a:p>
            <a:pPr indent="-177800" lvl="0" marL="177800" rtl="0" algn="l">
              <a:lnSpc>
                <a:spcPct val="90000"/>
              </a:lnSpc>
              <a:spcBef>
                <a:spcPts val="800"/>
              </a:spcBef>
              <a:spcAft>
                <a:spcPts val="0"/>
              </a:spcAft>
              <a:buClr>
                <a:schemeClr val="dk1"/>
              </a:buClr>
              <a:buSzPts val="1800"/>
              <a:buChar char="•"/>
            </a:pPr>
            <a:r>
              <a:rPr lang="en" sz="1800" u="sng">
                <a:solidFill>
                  <a:schemeClr val="hlink"/>
                </a:solidFill>
                <a:hlinkClick r:id="rId11"/>
              </a:rPr>
              <a:t>Object-Role Modeling</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p:nvPr/>
        </p:nvSpPr>
        <p:spPr>
          <a:xfrm>
            <a:off x="1657350" y="4686300"/>
            <a:ext cx="142875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 name="Google Shape;177;p31"/>
          <p:cNvSpPr/>
          <p:nvPr/>
        </p:nvSpPr>
        <p:spPr>
          <a:xfrm>
            <a:off x="3486150" y="4686300"/>
            <a:ext cx="217170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8" name="Google Shape;178;p31"/>
          <p:cNvSpPr txBox="1"/>
          <p:nvPr>
            <p:ph type="title"/>
          </p:nvPr>
        </p:nvSpPr>
        <p:spPr>
          <a:xfrm>
            <a:off x="786652" y="257175"/>
            <a:ext cx="5829300" cy="828675"/>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Logical data model</a:t>
            </a:r>
            <a:endParaRPr/>
          </a:p>
        </p:txBody>
      </p:sp>
      <p:sp>
        <p:nvSpPr>
          <p:cNvPr id="179" name="Google Shape;179;p31"/>
          <p:cNvSpPr txBox="1"/>
          <p:nvPr>
            <p:ph idx="1" type="body"/>
          </p:nvPr>
        </p:nvSpPr>
        <p:spPr>
          <a:xfrm>
            <a:off x="1069041" y="1085850"/>
            <a:ext cx="7392520" cy="3314700"/>
          </a:xfrm>
          <a:prstGeom prst="rect">
            <a:avLst/>
          </a:prstGeom>
          <a:noFill/>
          <a:ln>
            <a:noFill/>
          </a:ln>
        </p:spPr>
        <p:txBody>
          <a:bodyPr anchorCtr="0" anchor="t" bIns="34275" lIns="68575" spcFirstLastPara="1" rIns="68575" wrap="square" tIns="34275">
            <a:normAutofit lnSpcReduction="10000"/>
          </a:bodyPr>
          <a:lstStyle/>
          <a:p>
            <a:pPr indent="-38100" lvl="0" marL="177800" rtl="0" algn="l">
              <a:lnSpc>
                <a:spcPct val="90000"/>
              </a:lnSpc>
              <a:spcBef>
                <a:spcPts val="0"/>
              </a:spcBef>
              <a:spcAft>
                <a:spcPts val="0"/>
              </a:spcAft>
              <a:buClr>
                <a:schemeClr val="dk1"/>
              </a:buClr>
              <a:buSzPts val="2100"/>
              <a:buNone/>
            </a:pPr>
            <a:r>
              <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A logical ER model does not require a conceptual ER model, especially if the scope of the logical ER model includes only the development of a distinct information system. The logical ER model contains more detail than the conceptual ER model. In addition to master data entities, operational and transactional data entities are now defined. The details of each data entity are developed and the entity relationships between these data entities are established. The logical ER model is however developed independent of technology into which it is implemented.</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p:txBody>
      </p:sp>
    </p:spTree>
  </p:cSld>
  <p:clrMapOvr>
    <a:masterClrMapping/>
  </p:clrMapOvr>
  <p:transition>
    <p:fade thruBlk="1"/>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6"/>
          <p:cNvSpPr/>
          <p:nvPr/>
        </p:nvSpPr>
        <p:spPr>
          <a:xfrm>
            <a:off x="1657350" y="4686300"/>
            <a:ext cx="142875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5" name="Google Shape;515;p76"/>
          <p:cNvSpPr/>
          <p:nvPr/>
        </p:nvSpPr>
        <p:spPr>
          <a:xfrm>
            <a:off x="3486150" y="4686300"/>
            <a:ext cx="217170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6" name="Google Shape;516;p76"/>
          <p:cNvSpPr txBox="1"/>
          <p:nvPr>
            <p:ph type="title"/>
          </p:nvPr>
        </p:nvSpPr>
        <p:spPr>
          <a:xfrm>
            <a:off x="1200150" y="142875"/>
            <a:ext cx="5829300" cy="828675"/>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Key Constraints</a:t>
            </a:r>
            <a:endParaRPr/>
          </a:p>
        </p:txBody>
      </p:sp>
      <p:sp>
        <p:nvSpPr>
          <p:cNvPr id="517" name="Google Shape;517;p76"/>
          <p:cNvSpPr/>
          <p:nvPr/>
        </p:nvSpPr>
        <p:spPr>
          <a:xfrm>
            <a:off x="2722959" y="1639106"/>
            <a:ext cx="253604" cy="1612106"/>
          </a:xfrm>
          <a:custGeom>
            <a:rect b="b" l="l" r="r" t="t"/>
            <a:pathLst>
              <a:path extrusionOk="0" h="1354" w="213">
                <a:moveTo>
                  <a:pt x="212" y="677"/>
                </a:moveTo>
                <a:lnTo>
                  <a:pt x="211" y="617"/>
                </a:lnTo>
                <a:lnTo>
                  <a:pt x="210" y="559"/>
                </a:lnTo>
                <a:lnTo>
                  <a:pt x="208"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7"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4" y="501"/>
                </a:lnTo>
                <a:lnTo>
                  <a:pt x="2" y="559"/>
                </a:lnTo>
                <a:lnTo>
                  <a:pt x="1" y="617"/>
                </a:lnTo>
                <a:lnTo>
                  <a:pt x="0" y="677"/>
                </a:lnTo>
                <a:lnTo>
                  <a:pt x="1" y="735"/>
                </a:lnTo>
                <a:lnTo>
                  <a:pt x="2" y="794"/>
                </a:lnTo>
                <a:lnTo>
                  <a:pt x="4"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7"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8" y="851"/>
                </a:lnTo>
                <a:lnTo>
                  <a:pt x="210" y="794"/>
                </a:lnTo>
                <a:lnTo>
                  <a:pt x="211" y="735"/>
                </a:lnTo>
                <a:lnTo>
                  <a:pt x="212" y="677"/>
                </a:lnTo>
              </a:path>
            </a:pathLst>
          </a:custGeom>
          <a:noFill/>
          <a:ln cap="rnd" cmpd="sng" w="1270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8" name="Google Shape;518;p76"/>
          <p:cNvSpPr/>
          <p:nvPr/>
        </p:nvSpPr>
        <p:spPr>
          <a:xfrm>
            <a:off x="3340894" y="1645059"/>
            <a:ext cx="253603" cy="1612106"/>
          </a:xfrm>
          <a:custGeom>
            <a:rect b="b" l="l" r="r" t="t"/>
            <a:pathLst>
              <a:path extrusionOk="0" h="1354" w="213">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cap="rnd" cmpd="sng" w="1270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9" name="Google Shape;519;p76"/>
          <p:cNvSpPr/>
          <p:nvPr/>
        </p:nvSpPr>
        <p:spPr>
          <a:xfrm>
            <a:off x="3835003" y="1639106"/>
            <a:ext cx="253603" cy="1612106"/>
          </a:xfrm>
          <a:custGeom>
            <a:rect b="b" l="l" r="r" t="t"/>
            <a:pathLst>
              <a:path extrusionOk="0" h="1354" w="213">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7" y="2"/>
                </a:lnTo>
                <a:lnTo>
                  <a:pt x="87" y="10"/>
                </a:lnTo>
                <a:lnTo>
                  <a:pt x="78"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8" y="1330"/>
                </a:lnTo>
                <a:lnTo>
                  <a:pt x="87" y="1343"/>
                </a:lnTo>
                <a:lnTo>
                  <a:pt x="97"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cap="rnd" cmpd="sng" w="1270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0" name="Google Shape;520;p76"/>
          <p:cNvSpPr/>
          <p:nvPr/>
        </p:nvSpPr>
        <p:spPr>
          <a:xfrm>
            <a:off x="4464844" y="1639106"/>
            <a:ext cx="253603" cy="1612106"/>
          </a:xfrm>
          <a:custGeom>
            <a:rect b="b" l="l" r="r" t="t"/>
            <a:pathLst>
              <a:path extrusionOk="0" h="1354" w="213">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cap="rnd" cmpd="sng" w="1270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1" name="Google Shape;521;p76"/>
          <p:cNvSpPr/>
          <p:nvPr/>
        </p:nvSpPr>
        <p:spPr>
          <a:xfrm>
            <a:off x="4953001" y="1651012"/>
            <a:ext cx="253603" cy="1612106"/>
          </a:xfrm>
          <a:custGeom>
            <a:rect b="b" l="l" r="r" t="t"/>
            <a:pathLst>
              <a:path extrusionOk="0" h="1354" w="213">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6" y="2"/>
                </a:lnTo>
                <a:lnTo>
                  <a:pt x="87" y="10"/>
                </a:lnTo>
                <a:lnTo>
                  <a:pt x="78" y="22"/>
                </a:lnTo>
                <a:lnTo>
                  <a:pt x="70"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70"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cap="rnd" cmpd="sng" w="1270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2" name="Google Shape;522;p76"/>
          <p:cNvSpPr/>
          <p:nvPr/>
        </p:nvSpPr>
        <p:spPr>
          <a:xfrm>
            <a:off x="2230041" y="1612911"/>
            <a:ext cx="253603" cy="1612106"/>
          </a:xfrm>
          <a:custGeom>
            <a:rect b="b" l="l" r="r" t="t"/>
            <a:pathLst>
              <a:path extrusionOk="0" h="1354" w="213">
                <a:moveTo>
                  <a:pt x="212" y="677"/>
                </a:moveTo>
                <a:lnTo>
                  <a:pt x="211" y="617"/>
                </a:lnTo>
                <a:lnTo>
                  <a:pt x="210" y="559"/>
                </a:lnTo>
                <a:lnTo>
                  <a:pt x="209"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4"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2"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2"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4"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9" y="851"/>
                </a:lnTo>
                <a:lnTo>
                  <a:pt x="210" y="794"/>
                </a:lnTo>
                <a:lnTo>
                  <a:pt x="211" y="735"/>
                </a:lnTo>
                <a:lnTo>
                  <a:pt x="212" y="677"/>
                </a:lnTo>
              </a:path>
            </a:pathLst>
          </a:custGeom>
          <a:noFill/>
          <a:ln cap="rnd" cmpd="sng" w="1270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3" name="Google Shape;523;p76"/>
          <p:cNvSpPr/>
          <p:nvPr/>
        </p:nvSpPr>
        <p:spPr>
          <a:xfrm>
            <a:off x="5414963" y="3295265"/>
            <a:ext cx="1172197" cy="251992"/>
          </a:xfrm>
          <a:prstGeom prst="rect">
            <a:avLst/>
          </a:prstGeom>
          <a:noFill/>
          <a:ln>
            <a:noFill/>
          </a:ln>
        </p:spPr>
        <p:txBody>
          <a:bodyPr anchorCtr="0" anchor="t" bIns="33350" lIns="67850" spcFirstLastPara="1" rIns="67850" wrap="square" tIns="33350">
            <a:noAutofit/>
          </a:bodyPr>
          <a:lstStyle/>
          <a:p>
            <a:pPr indent="0" lvl="0" marL="0" marR="0" rtl="0" algn="l">
              <a:spcBef>
                <a:spcPts val="0"/>
              </a:spcBef>
              <a:spcAft>
                <a:spcPts val="0"/>
              </a:spcAft>
              <a:buNone/>
            </a:pPr>
            <a:r>
              <a:rPr b="1" lang="en" sz="1200">
                <a:solidFill>
                  <a:schemeClr val="accent2"/>
                </a:solidFill>
                <a:latin typeface="Arial"/>
                <a:ea typeface="Arial"/>
                <a:cs typeface="Arial"/>
                <a:sym typeface="Arial"/>
              </a:rPr>
              <a:t>Many-to-Many</a:t>
            </a:r>
            <a:endParaRPr sz="1100"/>
          </a:p>
        </p:txBody>
      </p:sp>
      <p:sp>
        <p:nvSpPr>
          <p:cNvPr id="524" name="Google Shape;524;p76"/>
          <p:cNvSpPr/>
          <p:nvPr/>
        </p:nvSpPr>
        <p:spPr>
          <a:xfrm>
            <a:off x="5576888" y="1639106"/>
            <a:ext cx="253603" cy="1612106"/>
          </a:xfrm>
          <a:custGeom>
            <a:rect b="b" l="l" r="r" t="t"/>
            <a:pathLst>
              <a:path extrusionOk="0" h="1354" w="213">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cap="rnd" cmpd="sng" w="1270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5" name="Google Shape;525;p76"/>
          <p:cNvSpPr/>
          <p:nvPr/>
        </p:nvSpPr>
        <p:spPr>
          <a:xfrm>
            <a:off x="6059090" y="1639106"/>
            <a:ext cx="253604" cy="1612106"/>
          </a:xfrm>
          <a:custGeom>
            <a:rect b="b" l="l" r="r" t="t"/>
            <a:pathLst>
              <a:path extrusionOk="0" h="1354" w="213">
                <a:moveTo>
                  <a:pt x="212" y="677"/>
                </a:moveTo>
                <a:lnTo>
                  <a:pt x="211" y="617"/>
                </a:lnTo>
                <a:lnTo>
                  <a:pt x="210" y="559"/>
                </a:lnTo>
                <a:lnTo>
                  <a:pt x="208" y="501"/>
                </a:lnTo>
                <a:lnTo>
                  <a:pt x="205" y="445"/>
                </a:lnTo>
                <a:lnTo>
                  <a:pt x="202" y="390"/>
                </a:lnTo>
                <a:lnTo>
                  <a:pt x="197" y="338"/>
                </a:lnTo>
                <a:lnTo>
                  <a:pt x="192" y="288"/>
                </a:lnTo>
                <a:lnTo>
                  <a:pt x="187" y="241"/>
                </a:lnTo>
                <a:lnTo>
                  <a:pt x="181" y="198"/>
                </a:lnTo>
                <a:lnTo>
                  <a:pt x="174" y="158"/>
                </a:lnTo>
                <a:lnTo>
                  <a:pt x="166" y="122"/>
                </a:lnTo>
                <a:lnTo>
                  <a:pt x="159" y="90"/>
                </a:lnTo>
                <a:lnTo>
                  <a:pt x="150" y="63"/>
                </a:lnTo>
                <a:lnTo>
                  <a:pt x="142" y="40"/>
                </a:lnTo>
                <a:lnTo>
                  <a:pt x="133" y="22"/>
                </a:lnTo>
                <a:lnTo>
                  <a:pt x="124" y="10"/>
                </a:lnTo>
                <a:lnTo>
                  <a:pt x="115" y="2"/>
                </a:lnTo>
                <a:lnTo>
                  <a:pt x="106" y="0"/>
                </a:lnTo>
                <a:lnTo>
                  <a:pt x="96" y="2"/>
                </a:lnTo>
                <a:lnTo>
                  <a:pt x="87" y="10"/>
                </a:lnTo>
                <a:lnTo>
                  <a:pt x="78" y="22"/>
                </a:lnTo>
                <a:lnTo>
                  <a:pt x="69"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69"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6" y="1231"/>
                </a:lnTo>
                <a:lnTo>
                  <a:pt x="174" y="1195"/>
                </a:lnTo>
                <a:lnTo>
                  <a:pt x="181" y="1155"/>
                </a:lnTo>
                <a:lnTo>
                  <a:pt x="187" y="1112"/>
                </a:lnTo>
                <a:lnTo>
                  <a:pt x="192" y="1064"/>
                </a:lnTo>
                <a:lnTo>
                  <a:pt x="197" y="1015"/>
                </a:lnTo>
                <a:lnTo>
                  <a:pt x="202" y="962"/>
                </a:lnTo>
                <a:lnTo>
                  <a:pt x="205" y="908"/>
                </a:lnTo>
                <a:lnTo>
                  <a:pt x="208" y="851"/>
                </a:lnTo>
                <a:lnTo>
                  <a:pt x="210" y="794"/>
                </a:lnTo>
                <a:lnTo>
                  <a:pt x="211" y="735"/>
                </a:lnTo>
                <a:lnTo>
                  <a:pt x="212" y="677"/>
                </a:lnTo>
              </a:path>
            </a:pathLst>
          </a:custGeom>
          <a:noFill/>
          <a:ln cap="rnd" cmpd="sng" w="1270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6" name="Google Shape;526;p76"/>
          <p:cNvSpPr/>
          <p:nvPr/>
        </p:nvSpPr>
        <p:spPr>
          <a:xfrm>
            <a:off x="2313384" y="3277405"/>
            <a:ext cx="556644" cy="251992"/>
          </a:xfrm>
          <a:prstGeom prst="rect">
            <a:avLst/>
          </a:prstGeom>
          <a:noFill/>
          <a:ln>
            <a:noFill/>
          </a:ln>
        </p:spPr>
        <p:txBody>
          <a:bodyPr anchorCtr="0" anchor="t" bIns="33350" lIns="67850" spcFirstLastPara="1" rIns="67850" wrap="square" tIns="33350">
            <a:noAutofit/>
          </a:bodyPr>
          <a:lstStyle/>
          <a:p>
            <a:pPr indent="0" lvl="0" marL="0" marR="0" rtl="0" algn="l">
              <a:spcBef>
                <a:spcPts val="0"/>
              </a:spcBef>
              <a:spcAft>
                <a:spcPts val="0"/>
              </a:spcAft>
              <a:buNone/>
            </a:pPr>
            <a:r>
              <a:rPr b="1" lang="en" sz="1200">
                <a:solidFill>
                  <a:schemeClr val="accent2"/>
                </a:solidFill>
                <a:latin typeface="Arial"/>
                <a:ea typeface="Arial"/>
                <a:cs typeface="Arial"/>
                <a:sym typeface="Arial"/>
              </a:rPr>
              <a:t>1-to-1</a:t>
            </a:r>
            <a:endParaRPr sz="1100"/>
          </a:p>
        </p:txBody>
      </p:sp>
      <p:sp>
        <p:nvSpPr>
          <p:cNvPr id="527" name="Google Shape;527;p76"/>
          <p:cNvSpPr/>
          <p:nvPr/>
        </p:nvSpPr>
        <p:spPr>
          <a:xfrm>
            <a:off x="3336132" y="3277405"/>
            <a:ext cx="856004" cy="251992"/>
          </a:xfrm>
          <a:prstGeom prst="rect">
            <a:avLst/>
          </a:prstGeom>
          <a:noFill/>
          <a:ln>
            <a:noFill/>
          </a:ln>
        </p:spPr>
        <p:txBody>
          <a:bodyPr anchorCtr="0" anchor="t" bIns="33350" lIns="67850" spcFirstLastPara="1" rIns="67850" wrap="square" tIns="33350">
            <a:noAutofit/>
          </a:bodyPr>
          <a:lstStyle/>
          <a:p>
            <a:pPr indent="0" lvl="0" marL="0" marR="0" rtl="0" algn="l">
              <a:spcBef>
                <a:spcPts val="0"/>
              </a:spcBef>
              <a:spcAft>
                <a:spcPts val="0"/>
              </a:spcAft>
              <a:buNone/>
            </a:pPr>
            <a:r>
              <a:rPr b="1" lang="en" sz="1200">
                <a:solidFill>
                  <a:schemeClr val="accent2"/>
                </a:solidFill>
                <a:latin typeface="Arial"/>
                <a:ea typeface="Arial"/>
                <a:cs typeface="Arial"/>
                <a:sym typeface="Arial"/>
              </a:rPr>
              <a:t>1-to Many</a:t>
            </a:r>
            <a:endParaRPr sz="1100"/>
          </a:p>
        </p:txBody>
      </p:sp>
      <p:sp>
        <p:nvSpPr>
          <p:cNvPr id="528" name="Google Shape;528;p76"/>
          <p:cNvSpPr/>
          <p:nvPr/>
        </p:nvSpPr>
        <p:spPr>
          <a:xfrm>
            <a:off x="4424363" y="3277405"/>
            <a:ext cx="864421" cy="251992"/>
          </a:xfrm>
          <a:prstGeom prst="rect">
            <a:avLst/>
          </a:prstGeom>
          <a:noFill/>
          <a:ln>
            <a:noFill/>
          </a:ln>
        </p:spPr>
        <p:txBody>
          <a:bodyPr anchorCtr="0" anchor="t" bIns="33350" lIns="67850" spcFirstLastPara="1" rIns="67850" wrap="square" tIns="33350">
            <a:noAutofit/>
          </a:bodyPr>
          <a:lstStyle/>
          <a:p>
            <a:pPr indent="0" lvl="0" marL="0" marR="0" rtl="0" algn="l">
              <a:spcBef>
                <a:spcPts val="0"/>
              </a:spcBef>
              <a:spcAft>
                <a:spcPts val="0"/>
              </a:spcAft>
              <a:buNone/>
            </a:pPr>
            <a:r>
              <a:rPr b="1" lang="en" sz="1200">
                <a:solidFill>
                  <a:schemeClr val="accent2"/>
                </a:solidFill>
                <a:latin typeface="Arial"/>
                <a:ea typeface="Arial"/>
                <a:cs typeface="Arial"/>
                <a:sym typeface="Arial"/>
              </a:rPr>
              <a:t>Many-to-1</a:t>
            </a:r>
            <a:endParaRPr sz="1100"/>
          </a:p>
        </p:txBody>
      </p:sp>
      <p:cxnSp>
        <p:nvCxnSpPr>
          <p:cNvPr id="529" name="Google Shape;529;p76"/>
          <p:cNvCxnSpPr/>
          <p:nvPr/>
        </p:nvCxnSpPr>
        <p:spPr>
          <a:xfrm>
            <a:off x="2378869" y="1903424"/>
            <a:ext cx="457200" cy="65485"/>
          </a:xfrm>
          <a:prstGeom prst="straightConnector1">
            <a:avLst/>
          </a:prstGeom>
          <a:noFill/>
          <a:ln cap="flat" cmpd="sng" w="12700">
            <a:solidFill>
              <a:schemeClr val="dk2"/>
            </a:solidFill>
            <a:prstDash val="solid"/>
            <a:round/>
            <a:headEnd len="sm" w="sm" type="none"/>
            <a:tailEnd len="sm" w="sm" type="none"/>
          </a:ln>
        </p:spPr>
      </p:cxnSp>
      <p:cxnSp>
        <p:nvCxnSpPr>
          <p:cNvPr id="530" name="Google Shape;530;p76"/>
          <p:cNvCxnSpPr/>
          <p:nvPr/>
        </p:nvCxnSpPr>
        <p:spPr>
          <a:xfrm>
            <a:off x="2364582" y="2173696"/>
            <a:ext cx="486965" cy="95250"/>
          </a:xfrm>
          <a:prstGeom prst="straightConnector1">
            <a:avLst/>
          </a:prstGeom>
          <a:noFill/>
          <a:ln cap="flat" cmpd="sng" w="12700">
            <a:solidFill>
              <a:schemeClr val="dk2"/>
            </a:solidFill>
            <a:prstDash val="solid"/>
            <a:round/>
            <a:headEnd len="sm" w="sm" type="none"/>
            <a:tailEnd len="sm" w="sm" type="none"/>
          </a:ln>
        </p:spPr>
      </p:cxnSp>
      <p:cxnSp>
        <p:nvCxnSpPr>
          <p:cNvPr id="531" name="Google Shape;531;p76"/>
          <p:cNvCxnSpPr/>
          <p:nvPr/>
        </p:nvCxnSpPr>
        <p:spPr>
          <a:xfrm flipH="1" rot="10800000">
            <a:off x="2343151" y="2554696"/>
            <a:ext cx="486965" cy="476250"/>
          </a:xfrm>
          <a:prstGeom prst="straightConnector1">
            <a:avLst/>
          </a:prstGeom>
          <a:noFill/>
          <a:ln cap="flat" cmpd="sng" w="12700">
            <a:solidFill>
              <a:schemeClr val="dk2"/>
            </a:solidFill>
            <a:prstDash val="solid"/>
            <a:round/>
            <a:headEnd len="sm" w="sm" type="none"/>
            <a:tailEnd len="sm" w="sm" type="none"/>
          </a:ln>
        </p:spPr>
      </p:cxnSp>
      <p:cxnSp>
        <p:nvCxnSpPr>
          <p:cNvPr id="532" name="Google Shape;532;p76"/>
          <p:cNvCxnSpPr/>
          <p:nvPr/>
        </p:nvCxnSpPr>
        <p:spPr>
          <a:xfrm>
            <a:off x="3492103" y="1887946"/>
            <a:ext cx="472679" cy="80963"/>
          </a:xfrm>
          <a:prstGeom prst="straightConnector1">
            <a:avLst/>
          </a:prstGeom>
          <a:noFill/>
          <a:ln cap="flat" cmpd="sng" w="12700">
            <a:solidFill>
              <a:schemeClr val="dk2"/>
            </a:solidFill>
            <a:prstDash val="solid"/>
            <a:round/>
            <a:headEnd len="sm" w="sm" type="none"/>
            <a:tailEnd len="sm" w="sm" type="none"/>
          </a:ln>
        </p:spPr>
      </p:cxnSp>
      <p:cxnSp>
        <p:nvCxnSpPr>
          <p:cNvPr id="533" name="Google Shape;533;p76"/>
          <p:cNvCxnSpPr/>
          <p:nvPr/>
        </p:nvCxnSpPr>
        <p:spPr>
          <a:xfrm>
            <a:off x="3477815" y="2173696"/>
            <a:ext cx="471488" cy="110728"/>
          </a:xfrm>
          <a:prstGeom prst="straightConnector1">
            <a:avLst/>
          </a:prstGeom>
          <a:noFill/>
          <a:ln cap="flat" cmpd="sng" w="12700">
            <a:solidFill>
              <a:schemeClr val="dk2"/>
            </a:solidFill>
            <a:prstDash val="solid"/>
            <a:round/>
            <a:headEnd len="sm" w="sm" type="none"/>
            <a:tailEnd len="sm" w="sm" type="none"/>
          </a:ln>
        </p:spPr>
      </p:cxnSp>
      <p:cxnSp>
        <p:nvCxnSpPr>
          <p:cNvPr id="534" name="Google Shape;534;p76"/>
          <p:cNvCxnSpPr/>
          <p:nvPr/>
        </p:nvCxnSpPr>
        <p:spPr>
          <a:xfrm>
            <a:off x="3492103" y="2189174"/>
            <a:ext cx="457200" cy="696516"/>
          </a:xfrm>
          <a:prstGeom prst="straightConnector1">
            <a:avLst/>
          </a:prstGeom>
          <a:noFill/>
          <a:ln cap="flat" cmpd="sng" w="12700">
            <a:solidFill>
              <a:schemeClr val="dk2"/>
            </a:solidFill>
            <a:prstDash val="solid"/>
            <a:round/>
            <a:headEnd len="sm" w="sm" type="none"/>
            <a:tailEnd len="sm" w="sm" type="none"/>
          </a:ln>
        </p:spPr>
      </p:cxnSp>
      <p:cxnSp>
        <p:nvCxnSpPr>
          <p:cNvPr id="535" name="Google Shape;535;p76"/>
          <p:cNvCxnSpPr/>
          <p:nvPr/>
        </p:nvCxnSpPr>
        <p:spPr>
          <a:xfrm flipH="1">
            <a:off x="3452813" y="2579699"/>
            <a:ext cx="506015" cy="441722"/>
          </a:xfrm>
          <a:prstGeom prst="straightConnector1">
            <a:avLst/>
          </a:prstGeom>
          <a:noFill/>
          <a:ln cap="flat" cmpd="sng" w="12700">
            <a:solidFill>
              <a:schemeClr val="dk2"/>
            </a:solidFill>
            <a:prstDash val="solid"/>
            <a:round/>
            <a:headEnd len="sm" w="sm" type="none"/>
            <a:tailEnd len="sm" w="sm" type="none"/>
          </a:ln>
        </p:spPr>
      </p:cxnSp>
      <p:cxnSp>
        <p:nvCxnSpPr>
          <p:cNvPr id="536" name="Google Shape;536;p76"/>
          <p:cNvCxnSpPr/>
          <p:nvPr/>
        </p:nvCxnSpPr>
        <p:spPr>
          <a:xfrm>
            <a:off x="4561285" y="1887946"/>
            <a:ext cx="531019" cy="80963"/>
          </a:xfrm>
          <a:prstGeom prst="straightConnector1">
            <a:avLst/>
          </a:prstGeom>
          <a:noFill/>
          <a:ln cap="flat" cmpd="sng" w="12700">
            <a:solidFill>
              <a:schemeClr val="dk2"/>
            </a:solidFill>
            <a:prstDash val="solid"/>
            <a:round/>
            <a:headEnd len="sm" w="sm" type="none"/>
            <a:tailEnd len="sm" w="sm" type="none"/>
          </a:ln>
        </p:spPr>
      </p:cxnSp>
      <p:cxnSp>
        <p:nvCxnSpPr>
          <p:cNvPr id="537" name="Google Shape;537;p76"/>
          <p:cNvCxnSpPr/>
          <p:nvPr/>
        </p:nvCxnSpPr>
        <p:spPr>
          <a:xfrm>
            <a:off x="4605338" y="2173696"/>
            <a:ext cx="457200" cy="80963"/>
          </a:xfrm>
          <a:prstGeom prst="straightConnector1">
            <a:avLst/>
          </a:prstGeom>
          <a:noFill/>
          <a:ln cap="flat" cmpd="sng" w="12700">
            <a:solidFill>
              <a:schemeClr val="dk2"/>
            </a:solidFill>
            <a:prstDash val="solid"/>
            <a:round/>
            <a:headEnd len="sm" w="sm" type="none"/>
            <a:tailEnd len="sm" w="sm" type="none"/>
          </a:ln>
        </p:spPr>
      </p:cxnSp>
      <p:cxnSp>
        <p:nvCxnSpPr>
          <p:cNvPr id="538" name="Google Shape;538;p76"/>
          <p:cNvCxnSpPr/>
          <p:nvPr/>
        </p:nvCxnSpPr>
        <p:spPr>
          <a:xfrm>
            <a:off x="4591051" y="2459447"/>
            <a:ext cx="486965" cy="126206"/>
          </a:xfrm>
          <a:prstGeom prst="straightConnector1">
            <a:avLst/>
          </a:prstGeom>
          <a:noFill/>
          <a:ln cap="flat" cmpd="sng" w="12700">
            <a:solidFill>
              <a:schemeClr val="dk2"/>
            </a:solidFill>
            <a:prstDash val="solid"/>
            <a:round/>
            <a:headEnd len="sm" w="sm" type="none"/>
            <a:tailEnd len="sm" w="sm" type="none"/>
          </a:ln>
        </p:spPr>
      </p:cxnSp>
      <p:cxnSp>
        <p:nvCxnSpPr>
          <p:cNvPr id="539" name="Google Shape;539;p76"/>
          <p:cNvCxnSpPr/>
          <p:nvPr/>
        </p:nvCxnSpPr>
        <p:spPr>
          <a:xfrm flipH="1" rot="10800000">
            <a:off x="4569620" y="2540408"/>
            <a:ext cx="486965" cy="504825"/>
          </a:xfrm>
          <a:prstGeom prst="straightConnector1">
            <a:avLst/>
          </a:prstGeom>
          <a:noFill/>
          <a:ln cap="flat" cmpd="sng" w="12700">
            <a:solidFill>
              <a:schemeClr val="dk2"/>
            </a:solidFill>
            <a:prstDash val="solid"/>
            <a:round/>
            <a:headEnd len="sm" w="sm" type="none"/>
            <a:tailEnd len="sm" w="sm" type="none"/>
          </a:ln>
        </p:spPr>
      </p:cxnSp>
      <p:cxnSp>
        <p:nvCxnSpPr>
          <p:cNvPr id="540" name="Google Shape;540;p76"/>
          <p:cNvCxnSpPr/>
          <p:nvPr/>
        </p:nvCxnSpPr>
        <p:spPr>
          <a:xfrm>
            <a:off x="5688807" y="1903424"/>
            <a:ext cx="472678" cy="65485"/>
          </a:xfrm>
          <a:prstGeom prst="straightConnector1">
            <a:avLst/>
          </a:prstGeom>
          <a:noFill/>
          <a:ln cap="flat" cmpd="sng" w="12700">
            <a:solidFill>
              <a:schemeClr val="dk2"/>
            </a:solidFill>
            <a:prstDash val="solid"/>
            <a:round/>
            <a:headEnd len="sm" w="sm" type="none"/>
            <a:tailEnd len="sm" w="sm" type="none"/>
          </a:ln>
        </p:spPr>
      </p:cxnSp>
      <p:cxnSp>
        <p:nvCxnSpPr>
          <p:cNvPr id="541" name="Google Shape;541;p76"/>
          <p:cNvCxnSpPr/>
          <p:nvPr/>
        </p:nvCxnSpPr>
        <p:spPr>
          <a:xfrm>
            <a:off x="5719763" y="2189174"/>
            <a:ext cx="486965" cy="65485"/>
          </a:xfrm>
          <a:prstGeom prst="straightConnector1">
            <a:avLst/>
          </a:prstGeom>
          <a:noFill/>
          <a:ln cap="flat" cmpd="sng" w="12700">
            <a:solidFill>
              <a:schemeClr val="dk2"/>
            </a:solidFill>
            <a:prstDash val="solid"/>
            <a:round/>
            <a:headEnd len="sm" w="sm" type="none"/>
            <a:tailEnd len="sm" w="sm" type="none"/>
          </a:ln>
        </p:spPr>
      </p:cxnSp>
      <p:cxnSp>
        <p:nvCxnSpPr>
          <p:cNvPr id="542" name="Google Shape;542;p76"/>
          <p:cNvCxnSpPr/>
          <p:nvPr/>
        </p:nvCxnSpPr>
        <p:spPr>
          <a:xfrm flipH="1" rot="10800000">
            <a:off x="5704284" y="1939142"/>
            <a:ext cx="457200" cy="790575"/>
          </a:xfrm>
          <a:prstGeom prst="straightConnector1">
            <a:avLst/>
          </a:prstGeom>
          <a:noFill/>
          <a:ln cap="flat" cmpd="sng" w="12700">
            <a:solidFill>
              <a:schemeClr val="dk2"/>
            </a:solidFill>
            <a:prstDash val="solid"/>
            <a:round/>
            <a:headEnd len="sm" w="sm" type="none"/>
            <a:tailEnd len="sm" w="sm" type="none"/>
          </a:ln>
        </p:spPr>
      </p:cxnSp>
      <p:cxnSp>
        <p:nvCxnSpPr>
          <p:cNvPr id="543" name="Google Shape;543;p76"/>
          <p:cNvCxnSpPr/>
          <p:nvPr/>
        </p:nvCxnSpPr>
        <p:spPr>
          <a:xfrm>
            <a:off x="5688807" y="2173697"/>
            <a:ext cx="502444" cy="697706"/>
          </a:xfrm>
          <a:prstGeom prst="straightConnector1">
            <a:avLst/>
          </a:prstGeom>
          <a:noFill/>
          <a:ln cap="flat" cmpd="sng" w="12700">
            <a:solidFill>
              <a:schemeClr val="dk2"/>
            </a:solidFill>
            <a:prstDash val="solid"/>
            <a:round/>
            <a:headEnd len="sm" w="sm" type="none"/>
            <a:tailEnd len="sm" w="sm" type="none"/>
          </a:ln>
        </p:spPr>
      </p:cxnSp>
      <p:sp>
        <p:nvSpPr>
          <p:cNvPr id="544" name="Google Shape;544;p76"/>
          <p:cNvSpPr/>
          <p:nvPr/>
        </p:nvSpPr>
        <p:spPr>
          <a:xfrm>
            <a:off x="2314575" y="1872468"/>
            <a:ext cx="65484" cy="78581"/>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5" name="Google Shape;545;p76"/>
          <p:cNvSpPr/>
          <p:nvPr/>
        </p:nvSpPr>
        <p:spPr>
          <a:xfrm>
            <a:off x="2314575" y="2154647"/>
            <a:ext cx="65484" cy="78581"/>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6" name="Google Shape;546;p76"/>
          <p:cNvSpPr/>
          <p:nvPr/>
        </p:nvSpPr>
        <p:spPr>
          <a:xfrm>
            <a:off x="2314575" y="2429681"/>
            <a:ext cx="65484" cy="78581"/>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7" name="Google Shape;547;p76"/>
          <p:cNvSpPr/>
          <p:nvPr/>
        </p:nvSpPr>
        <p:spPr>
          <a:xfrm>
            <a:off x="2314575" y="2707097"/>
            <a:ext cx="65484" cy="78581"/>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8" name="Google Shape;548;p76"/>
          <p:cNvSpPr/>
          <p:nvPr/>
        </p:nvSpPr>
        <p:spPr>
          <a:xfrm>
            <a:off x="2314575" y="2983322"/>
            <a:ext cx="65484" cy="78581"/>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549" name="Google Shape;549;p76"/>
          <p:cNvGrpSpPr/>
          <p:nvPr/>
        </p:nvGrpSpPr>
        <p:grpSpPr>
          <a:xfrm>
            <a:off x="3442097" y="1855799"/>
            <a:ext cx="65485" cy="1189435"/>
            <a:chOff x="2968" y="2238"/>
            <a:chExt cx="55" cy="999"/>
          </a:xfrm>
        </p:grpSpPr>
        <p:sp>
          <p:nvSpPr>
            <p:cNvPr id="550" name="Google Shape;550;p76"/>
            <p:cNvSpPr/>
            <p:nvPr/>
          </p:nvSpPr>
          <p:spPr>
            <a:xfrm>
              <a:off x="2968" y="2238"/>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1" name="Google Shape;551;p76"/>
            <p:cNvSpPr/>
            <p:nvPr/>
          </p:nvSpPr>
          <p:spPr>
            <a:xfrm>
              <a:off x="2968" y="2475"/>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2" name="Google Shape;552;p76"/>
            <p:cNvSpPr/>
            <p:nvPr/>
          </p:nvSpPr>
          <p:spPr>
            <a:xfrm>
              <a:off x="2968" y="2706"/>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3" name="Google Shape;553;p76"/>
            <p:cNvSpPr/>
            <p:nvPr/>
          </p:nvSpPr>
          <p:spPr>
            <a:xfrm>
              <a:off x="2968" y="2939"/>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4" name="Google Shape;554;p76"/>
            <p:cNvSpPr/>
            <p:nvPr/>
          </p:nvSpPr>
          <p:spPr>
            <a:xfrm>
              <a:off x="2968" y="3171"/>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555" name="Google Shape;555;p76"/>
          <p:cNvGrpSpPr/>
          <p:nvPr/>
        </p:nvGrpSpPr>
        <p:grpSpPr>
          <a:xfrm>
            <a:off x="4537472" y="1859371"/>
            <a:ext cx="65485" cy="1189434"/>
            <a:chOff x="3888" y="2241"/>
            <a:chExt cx="55" cy="999"/>
          </a:xfrm>
        </p:grpSpPr>
        <p:sp>
          <p:nvSpPr>
            <p:cNvPr id="556" name="Google Shape;556;p76"/>
            <p:cNvSpPr/>
            <p:nvPr/>
          </p:nvSpPr>
          <p:spPr>
            <a:xfrm>
              <a:off x="3888" y="2241"/>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7" name="Google Shape;557;p76"/>
            <p:cNvSpPr/>
            <p:nvPr/>
          </p:nvSpPr>
          <p:spPr>
            <a:xfrm>
              <a:off x="3888" y="2478"/>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8" name="Google Shape;558;p76"/>
            <p:cNvSpPr/>
            <p:nvPr/>
          </p:nvSpPr>
          <p:spPr>
            <a:xfrm>
              <a:off x="3888" y="2709"/>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9" name="Google Shape;559;p76"/>
            <p:cNvSpPr/>
            <p:nvPr/>
          </p:nvSpPr>
          <p:spPr>
            <a:xfrm>
              <a:off x="3888" y="2942"/>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0" name="Google Shape;560;p76"/>
            <p:cNvSpPr/>
            <p:nvPr/>
          </p:nvSpPr>
          <p:spPr>
            <a:xfrm>
              <a:off x="3888" y="3174"/>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561" name="Google Shape;561;p76"/>
          <p:cNvGrpSpPr/>
          <p:nvPr/>
        </p:nvGrpSpPr>
        <p:grpSpPr>
          <a:xfrm>
            <a:off x="5657850" y="1861752"/>
            <a:ext cx="65484" cy="1189434"/>
            <a:chOff x="4829" y="2243"/>
            <a:chExt cx="55" cy="999"/>
          </a:xfrm>
        </p:grpSpPr>
        <p:sp>
          <p:nvSpPr>
            <p:cNvPr id="562" name="Google Shape;562;p76"/>
            <p:cNvSpPr/>
            <p:nvPr/>
          </p:nvSpPr>
          <p:spPr>
            <a:xfrm>
              <a:off x="4829" y="2243"/>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3" name="Google Shape;563;p76"/>
            <p:cNvSpPr/>
            <p:nvPr/>
          </p:nvSpPr>
          <p:spPr>
            <a:xfrm>
              <a:off x="4829" y="2480"/>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4" name="Google Shape;564;p76"/>
            <p:cNvSpPr/>
            <p:nvPr/>
          </p:nvSpPr>
          <p:spPr>
            <a:xfrm>
              <a:off x="4829" y="2711"/>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5" name="Google Shape;565;p76"/>
            <p:cNvSpPr/>
            <p:nvPr/>
          </p:nvSpPr>
          <p:spPr>
            <a:xfrm>
              <a:off x="4829" y="2944"/>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6" name="Google Shape;566;p76"/>
            <p:cNvSpPr/>
            <p:nvPr/>
          </p:nvSpPr>
          <p:spPr>
            <a:xfrm>
              <a:off x="4829" y="3176"/>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567" name="Google Shape;567;p76"/>
          <p:cNvGrpSpPr/>
          <p:nvPr/>
        </p:nvGrpSpPr>
        <p:grpSpPr>
          <a:xfrm>
            <a:off x="2805112" y="1931999"/>
            <a:ext cx="65484" cy="971550"/>
            <a:chOff x="2433" y="2302"/>
            <a:chExt cx="55" cy="816"/>
          </a:xfrm>
        </p:grpSpPr>
        <p:sp>
          <p:nvSpPr>
            <p:cNvPr id="568" name="Google Shape;568;p76"/>
            <p:cNvSpPr/>
            <p:nvPr/>
          </p:nvSpPr>
          <p:spPr>
            <a:xfrm>
              <a:off x="2433" y="2302"/>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9" name="Google Shape;569;p76"/>
            <p:cNvSpPr/>
            <p:nvPr/>
          </p:nvSpPr>
          <p:spPr>
            <a:xfrm>
              <a:off x="2433" y="2549"/>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0" name="Google Shape;570;p76"/>
            <p:cNvSpPr/>
            <p:nvPr/>
          </p:nvSpPr>
          <p:spPr>
            <a:xfrm>
              <a:off x="2433" y="2802"/>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1" name="Google Shape;571;p76"/>
            <p:cNvSpPr/>
            <p:nvPr/>
          </p:nvSpPr>
          <p:spPr>
            <a:xfrm>
              <a:off x="2433" y="3052"/>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572" name="Google Shape;572;p76"/>
          <p:cNvGrpSpPr/>
          <p:nvPr/>
        </p:nvGrpSpPr>
        <p:grpSpPr>
          <a:xfrm>
            <a:off x="3925491" y="1940333"/>
            <a:ext cx="65485" cy="971550"/>
            <a:chOff x="3374" y="2309"/>
            <a:chExt cx="55" cy="816"/>
          </a:xfrm>
        </p:grpSpPr>
        <p:sp>
          <p:nvSpPr>
            <p:cNvPr id="573" name="Google Shape;573;p76"/>
            <p:cNvSpPr/>
            <p:nvPr/>
          </p:nvSpPr>
          <p:spPr>
            <a:xfrm>
              <a:off x="3374" y="2309"/>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4" name="Google Shape;574;p76"/>
            <p:cNvSpPr/>
            <p:nvPr/>
          </p:nvSpPr>
          <p:spPr>
            <a:xfrm>
              <a:off x="3374" y="2556"/>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5" name="Google Shape;575;p76"/>
            <p:cNvSpPr/>
            <p:nvPr/>
          </p:nvSpPr>
          <p:spPr>
            <a:xfrm>
              <a:off x="3374" y="2809"/>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6" name="Google Shape;576;p76"/>
            <p:cNvSpPr/>
            <p:nvPr/>
          </p:nvSpPr>
          <p:spPr>
            <a:xfrm>
              <a:off x="3374" y="3059"/>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577" name="Google Shape;577;p76"/>
          <p:cNvGrpSpPr/>
          <p:nvPr/>
        </p:nvGrpSpPr>
        <p:grpSpPr>
          <a:xfrm>
            <a:off x="5057775" y="1929617"/>
            <a:ext cx="65484" cy="971550"/>
            <a:chOff x="4325" y="2300"/>
            <a:chExt cx="55" cy="816"/>
          </a:xfrm>
        </p:grpSpPr>
        <p:sp>
          <p:nvSpPr>
            <p:cNvPr id="578" name="Google Shape;578;p76"/>
            <p:cNvSpPr/>
            <p:nvPr/>
          </p:nvSpPr>
          <p:spPr>
            <a:xfrm>
              <a:off x="4325" y="2300"/>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9" name="Google Shape;579;p76"/>
            <p:cNvSpPr/>
            <p:nvPr/>
          </p:nvSpPr>
          <p:spPr>
            <a:xfrm>
              <a:off x="4325" y="2547"/>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0" name="Google Shape;580;p76"/>
            <p:cNvSpPr/>
            <p:nvPr/>
          </p:nvSpPr>
          <p:spPr>
            <a:xfrm>
              <a:off x="4325" y="2800"/>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1" name="Google Shape;581;p76"/>
            <p:cNvSpPr/>
            <p:nvPr/>
          </p:nvSpPr>
          <p:spPr>
            <a:xfrm>
              <a:off x="4325" y="3050"/>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582" name="Google Shape;582;p76"/>
          <p:cNvGrpSpPr/>
          <p:nvPr/>
        </p:nvGrpSpPr>
        <p:grpSpPr>
          <a:xfrm>
            <a:off x="6160294" y="1924855"/>
            <a:ext cx="65484" cy="971550"/>
            <a:chOff x="5251" y="2296"/>
            <a:chExt cx="55" cy="816"/>
          </a:xfrm>
        </p:grpSpPr>
        <p:sp>
          <p:nvSpPr>
            <p:cNvPr id="583" name="Google Shape;583;p76"/>
            <p:cNvSpPr/>
            <p:nvPr/>
          </p:nvSpPr>
          <p:spPr>
            <a:xfrm>
              <a:off x="5251" y="2296"/>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4" name="Google Shape;584;p76"/>
            <p:cNvSpPr/>
            <p:nvPr/>
          </p:nvSpPr>
          <p:spPr>
            <a:xfrm>
              <a:off x="5251" y="2543"/>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5" name="Google Shape;585;p76"/>
            <p:cNvSpPr/>
            <p:nvPr/>
          </p:nvSpPr>
          <p:spPr>
            <a:xfrm>
              <a:off x="5251" y="2796"/>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6" name="Google Shape;586;p76"/>
            <p:cNvSpPr/>
            <p:nvPr/>
          </p:nvSpPr>
          <p:spPr>
            <a:xfrm>
              <a:off x="5251" y="3046"/>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transition>
    <p:fade thruBlk="1"/>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77"/>
          <p:cNvSpPr txBox="1"/>
          <p:nvPr>
            <p:ph type="title"/>
          </p:nvPr>
        </p:nvSpPr>
        <p:spPr>
          <a:xfrm>
            <a:off x="849966" y="257350"/>
            <a:ext cx="6200775" cy="4572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CD0000"/>
              </a:buClr>
              <a:buSzPct val="100000"/>
              <a:buFont typeface="Calibri"/>
              <a:buNone/>
            </a:pPr>
            <a:r>
              <a:rPr lang="en">
                <a:solidFill>
                  <a:srgbClr val="CD0000"/>
                </a:solidFill>
              </a:rPr>
              <a:t>E-R Diagrams</a:t>
            </a:r>
            <a:endParaRPr/>
          </a:p>
        </p:txBody>
      </p:sp>
      <p:sp>
        <p:nvSpPr>
          <p:cNvPr id="592" name="Google Shape;592;p77"/>
          <p:cNvSpPr/>
          <p:nvPr/>
        </p:nvSpPr>
        <p:spPr>
          <a:xfrm>
            <a:off x="1074784" y="714550"/>
            <a:ext cx="15465902" cy="9599360"/>
          </a:xfrm>
          <a:prstGeom prst="rect">
            <a:avLst/>
          </a:prstGeom>
          <a:noFill/>
          <a:ln>
            <a:noFill/>
          </a:ln>
        </p:spPr>
        <p:txBody>
          <a:bodyPr anchorCtr="0" anchor="t" bIns="34275" lIns="68575" spcFirstLastPara="1" rIns="68575" wrap="square" tIns="34275">
            <a:noAutofit/>
          </a:bodyPr>
          <a:lstStyle/>
          <a:p>
            <a:pPr indent="-228600" lvl="0" marL="342900" marR="0" rtl="0" algn="l">
              <a:spcBef>
                <a:spcPts val="0"/>
              </a:spcBef>
              <a:spcAft>
                <a:spcPts val="0"/>
              </a:spcAft>
              <a:buClr>
                <a:schemeClr val="dk2"/>
              </a:buClr>
              <a:buSzPts val="1900"/>
              <a:buFont typeface="Courier New"/>
              <a:buNone/>
            </a:pPr>
            <a:r>
              <a:t/>
            </a:r>
            <a:endParaRPr sz="2100">
              <a:solidFill>
                <a:schemeClr val="dk1"/>
              </a:solidFill>
              <a:latin typeface="Calibri"/>
              <a:ea typeface="Calibri"/>
              <a:cs typeface="Calibri"/>
              <a:sym typeface="Calibri"/>
            </a:endParaRPr>
          </a:p>
          <a:p>
            <a:pPr indent="-349250" lvl="0" marL="342900" marR="0" rtl="0" algn="l">
              <a:spcBef>
                <a:spcPts val="700"/>
              </a:spcBef>
              <a:spcAft>
                <a:spcPts val="0"/>
              </a:spcAft>
              <a:buClr>
                <a:schemeClr val="dk2"/>
              </a:buClr>
              <a:buSzPts val="1900"/>
              <a:buFont typeface="Courier New"/>
              <a:buChar char="o"/>
            </a:pPr>
            <a:r>
              <a:rPr lang="en" sz="2100">
                <a:solidFill>
                  <a:schemeClr val="dk1"/>
                </a:solidFill>
                <a:latin typeface="Calibri"/>
                <a:ea typeface="Calibri"/>
                <a:cs typeface="Calibri"/>
                <a:sym typeface="Calibri"/>
              </a:rPr>
              <a:t>Rectangles represent entity sets.</a:t>
            </a:r>
            <a:endParaRPr sz="1100"/>
          </a:p>
          <a:p>
            <a:pPr indent="-349250" lvl="0" marL="342900" marR="0" rtl="0" algn="l">
              <a:spcBef>
                <a:spcPts val="700"/>
              </a:spcBef>
              <a:spcAft>
                <a:spcPts val="0"/>
              </a:spcAft>
              <a:buClr>
                <a:schemeClr val="dk2"/>
              </a:buClr>
              <a:buSzPts val="1900"/>
              <a:buFont typeface="Courier New"/>
              <a:buChar char="o"/>
            </a:pPr>
            <a:r>
              <a:rPr lang="en" sz="2100">
                <a:solidFill>
                  <a:schemeClr val="dk1"/>
                </a:solidFill>
                <a:latin typeface="Calibri"/>
                <a:ea typeface="Calibri"/>
                <a:cs typeface="Calibri"/>
                <a:sym typeface="Calibri"/>
              </a:rPr>
              <a:t>Diamonds represent relationship sets.</a:t>
            </a:r>
            <a:endParaRPr sz="1100"/>
          </a:p>
          <a:p>
            <a:pPr indent="-349250" lvl="0" marL="342900" marR="0" rtl="0" algn="l">
              <a:spcBef>
                <a:spcPts val="700"/>
              </a:spcBef>
              <a:spcAft>
                <a:spcPts val="0"/>
              </a:spcAft>
              <a:buClr>
                <a:schemeClr val="dk2"/>
              </a:buClr>
              <a:buSzPts val="1900"/>
              <a:buFont typeface="Courier New"/>
              <a:buChar char="o"/>
            </a:pPr>
            <a:r>
              <a:rPr lang="en" sz="2100">
                <a:solidFill>
                  <a:schemeClr val="dk1"/>
                </a:solidFill>
                <a:latin typeface="Calibri"/>
                <a:ea typeface="Calibri"/>
                <a:cs typeface="Calibri"/>
                <a:sym typeface="Calibri"/>
              </a:rPr>
              <a:t>Lines link attributes to entity sets and entity sets to relationship sets.</a:t>
            </a:r>
            <a:endParaRPr sz="1100"/>
          </a:p>
          <a:p>
            <a:pPr indent="-349250" lvl="0" marL="342900" marR="0" rtl="0" algn="l">
              <a:spcBef>
                <a:spcPts val="700"/>
              </a:spcBef>
              <a:spcAft>
                <a:spcPts val="0"/>
              </a:spcAft>
              <a:buClr>
                <a:schemeClr val="dk2"/>
              </a:buClr>
              <a:buSzPts val="1900"/>
              <a:buFont typeface="Courier New"/>
              <a:buChar char="o"/>
            </a:pPr>
            <a:r>
              <a:rPr lang="en" sz="2100">
                <a:solidFill>
                  <a:schemeClr val="dk1"/>
                </a:solidFill>
                <a:latin typeface="Calibri"/>
                <a:ea typeface="Calibri"/>
                <a:cs typeface="Calibri"/>
                <a:sym typeface="Calibri"/>
              </a:rPr>
              <a:t>Ellipses represent attributes</a:t>
            </a:r>
            <a:endParaRPr sz="1100"/>
          </a:p>
          <a:p>
            <a:pPr indent="-349250" lvl="0" marL="342900" marR="0" rtl="0" algn="l">
              <a:spcBef>
                <a:spcPts val="700"/>
              </a:spcBef>
              <a:spcAft>
                <a:spcPts val="0"/>
              </a:spcAft>
              <a:buClr>
                <a:schemeClr val="dk2"/>
              </a:buClr>
              <a:buSzPts val="1900"/>
              <a:buFont typeface="Courier New"/>
              <a:buChar char="o"/>
            </a:pPr>
            <a:r>
              <a:rPr lang="en" sz="2100">
                <a:solidFill>
                  <a:schemeClr val="dk1"/>
                </a:solidFill>
                <a:latin typeface="Calibri"/>
                <a:ea typeface="Calibri"/>
                <a:cs typeface="Calibri"/>
                <a:sym typeface="Calibri"/>
              </a:rPr>
              <a:t>Double ellipses represent multivalued attributes.</a:t>
            </a:r>
            <a:endParaRPr sz="1100"/>
          </a:p>
          <a:p>
            <a:pPr indent="-349250" lvl="0" marL="342900" marR="0" rtl="0" algn="l">
              <a:spcBef>
                <a:spcPts val="700"/>
              </a:spcBef>
              <a:spcAft>
                <a:spcPts val="0"/>
              </a:spcAft>
              <a:buClr>
                <a:schemeClr val="dk2"/>
              </a:buClr>
              <a:buSzPts val="1900"/>
              <a:buFont typeface="Courier New"/>
              <a:buChar char="o"/>
            </a:pPr>
            <a:r>
              <a:rPr lang="en" sz="2100">
                <a:solidFill>
                  <a:schemeClr val="dk1"/>
                </a:solidFill>
                <a:latin typeface="Calibri"/>
                <a:ea typeface="Calibri"/>
                <a:cs typeface="Calibri"/>
                <a:sym typeface="Calibri"/>
              </a:rPr>
              <a:t>Dashed ellipses denote derived attributes.</a:t>
            </a:r>
            <a:endParaRPr sz="1100"/>
          </a:p>
          <a:p>
            <a:pPr indent="-349250" lvl="0" marL="342900" marR="0" rtl="0" algn="l">
              <a:spcBef>
                <a:spcPts val="700"/>
              </a:spcBef>
              <a:spcAft>
                <a:spcPts val="0"/>
              </a:spcAft>
              <a:buClr>
                <a:schemeClr val="dk2"/>
              </a:buClr>
              <a:buSzPts val="1900"/>
              <a:buFont typeface="Courier New"/>
              <a:buChar char="o"/>
            </a:pPr>
            <a:r>
              <a:rPr lang="en" sz="2100">
                <a:solidFill>
                  <a:schemeClr val="dk1"/>
                </a:solidFill>
                <a:latin typeface="Calibri"/>
                <a:ea typeface="Calibri"/>
                <a:cs typeface="Calibri"/>
                <a:sym typeface="Calibri"/>
              </a:rPr>
              <a:t>Underline indicates primary key attributes</a:t>
            </a:r>
            <a:endParaRPr sz="2100">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78"/>
          <p:cNvSpPr txBox="1"/>
          <p:nvPr>
            <p:ph type="title"/>
          </p:nvPr>
        </p:nvSpPr>
        <p:spPr>
          <a:xfrm>
            <a:off x="1263463" y="149424"/>
            <a:ext cx="6200775" cy="4572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CD0000"/>
              </a:buClr>
              <a:buSzPct val="100000"/>
              <a:buFont typeface="Calibri"/>
              <a:buNone/>
            </a:pPr>
            <a:r>
              <a:rPr lang="en">
                <a:solidFill>
                  <a:srgbClr val="CD0000"/>
                </a:solidFill>
              </a:rPr>
              <a:t>E-R Diagrams</a:t>
            </a:r>
            <a:endParaRPr/>
          </a:p>
        </p:txBody>
      </p:sp>
      <p:sp>
        <p:nvSpPr>
          <p:cNvPr id="598" name="Google Shape;598;p78"/>
          <p:cNvSpPr/>
          <p:nvPr/>
        </p:nvSpPr>
        <p:spPr>
          <a:xfrm>
            <a:off x="2436299" y="2519818"/>
            <a:ext cx="15465902" cy="9599360"/>
          </a:xfrm>
          <a:prstGeom prst="rect">
            <a:avLst/>
          </a:prstGeom>
          <a:noFill/>
          <a:ln>
            <a:noFill/>
          </a:ln>
        </p:spPr>
        <p:txBody>
          <a:bodyPr anchorCtr="0" anchor="t" bIns="34275" lIns="68575" spcFirstLastPara="1" rIns="68575" wrap="square" tIns="34275">
            <a:noAutofit/>
          </a:bodyPr>
          <a:lstStyle/>
          <a:p>
            <a:pPr indent="-139700" lvl="0" marL="254000" marR="0" rtl="0" algn="l">
              <a:spcBef>
                <a:spcPts val="0"/>
              </a:spcBef>
              <a:spcAft>
                <a:spcPts val="0"/>
              </a:spcAft>
              <a:buClr>
                <a:schemeClr val="dk2"/>
              </a:buClr>
              <a:buSzPts val="1900"/>
              <a:buFont typeface="Arial"/>
              <a:buNone/>
            </a:pPr>
            <a:r>
              <a:t/>
            </a:r>
            <a:endParaRPr sz="2100">
              <a:solidFill>
                <a:schemeClr val="dk1"/>
              </a:solidFill>
              <a:latin typeface="Calibri"/>
              <a:ea typeface="Calibri"/>
              <a:cs typeface="Calibri"/>
              <a:sym typeface="Calibri"/>
            </a:endParaRPr>
          </a:p>
          <a:p>
            <a:pPr indent="-349250" lvl="0" marL="342900" marR="0" rtl="0" algn="l">
              <a:spcBef>
                <a:spcPts val="700"/>
              </a:spcBef>
              <a:spcAft>
                <a:spcPts val="0"/>
              </a:spcAft>
              <a:buClr>
                <a:schemeClr val="dk2"/>
              </a:buClr>
              <a:buSzPts val="1900"/>
              <a:buFont typeface="Courier New"/>
              <a:buChar char="o"/>
            </a:pPr>
            <a:r>
              <a:rPr lang="en" sz="2100">
                <a:solidFill>
                  <a:schemeClr val="dk1"/>
                </a:solidFill>
                <a:latin typeface="Calibri"/>
                <a:ea typeface="Calibri"/>
                <a:cs typeface="Calibri"/>
                <a:sym typeface="Calibri"/>
              </a:rPr>
              <a:t>Two related entities</a:t>
            </a:r>
            <a:endParaRPr sz="2100">
              <a:solidFill>
                <a:schemeClr val="dk1"/>
              </a:solidFill>
              <a:latin typeface="Calibri"/>
              <a:ea typeface="Calibri"/>
              <a:cs typeface="Calibri"/>
              <a:sym typeface="Calibri"/>
            </a:endParaRPr>
          </a:p>
        </p:txBody>
      </p:sp>
      <p:pic>
        <p:nvPicPr>
          <p:cNvPr descr="http://upload.wikimedia.org/wikipedia/commons/thumb/3/3d/Erd-entity-relationship-example1.svg/283px-Erd-entity-relationship-example1.svg.png" id="599" name="Google Shape;599;p78"/>
          <p:cNvPicPr preferRelativeResize="0"/>
          <p:nvPr/>
        </p:nvPicPr>
        <p:blipFill rotWithShape="1">
          <a:blip r:embed="rId3">
            <a:alphaModFix/>
          </a:blip>
          <a:srcRect b="0" l="0" r="0" t="0"/>
          <a:stretch/>
        </p:blipFill>
        <p:spPr>
          <a:xfrm>
            <a:off x="1639561" y="1151527"/>
            <a:ext cx="5361003" cy="111766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79"/>
          <p:cNvSpPr txBox="1"/>
          <p:nvPr>
            <p:ph type="title"/>
          </p:nvPr>
        </p:nvSpPr>
        <p:spPr>
          <a:xfrm>
            <a:off x="1263463" y="149424"/>
            <a:ext cx="6200775" cy="4572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CD0000"/>
              </a:buClr>
              <a:buSzPct val="100000"/>
              <a:buFont typeface="Calibri"/>
              <a:buNone/>
            </a:pPr>
            <a:r>
              <a:rPr lang="en">
                <a:solidFill>
                  <a:srgbClr val="CD0000"/>
                </a:solidFill>
              </a:rPr>
              <a:t>E-R Diagrams</a:t>
            </a:r>
            <a:endParaRPr/>
          </a:p>
        </p:txBody>
      </p:sp>
      <p:sp>
        <p:nvSpPr>
          <p:cNvPr id="605" name="Google Shape;605;p79"/>
          <p:cNvSpPr/>
          <p:nvPr/>
        </p:nvSpPr>
        <p:spPr>
          <a:xfrm>
            <a:off x="1639561" y="2983145"/>
            <a:ext cx="15465902" cy="9599360"/>
          </a:xfrm>
          <a:prstGeom prst="rect">
            <a:avLst/>
          </a:prstGeom>
          <a:noFill/>
          <a:ln>
            <a:noFill/>
          </a:ln>
        </p:spPr>
        <p:txBody>
          <a:bodyPr anchorCtr="0" anchor="t" bIns="34275" lIns="68575" spcFirstLastPara="1" rIns="68575" wrap="square" tIns="34275">
            <a:noAutofit/>
          </a:bodyPr>
          <a:lstStyle/>
          <a:p>
            <a:pPr indent="-349250" lvl="0" marL="342900" marR="0" rtl="0" algn="l">
              <a:spcBef>
                <a:spcPts val="0"/>
              </a:spcBef>
              <a:spcAft>
                <a:spcPts val="0"/>
              </a:spcAft>
              <a:buClr>
                <a:schemeClr val="dk2"/>
              </a:buClr>
              <a:buSzPts val="1900"/>
              <a:buFont typeface="Courier New"/>
              <a:buChar char="o"/>
            </a:pPr>
            <a:r>
              <a:rPr lang="en" sz="2100">
                <a:solidFill>
                  <a:schemeClr val="dk1"/>
                </a:solidFill>
                <a:latin typeface="Calibri"/>
                <a:ea typeface="Calibri"/>
                <a:cs typeface="Calibri"/>
                <a:sym typeface="Calibri"/>
              </a:rPr>
              <a:t>An entity with an attribute</a:t>
            </a:r>
            <a:endParaRPr sz="2100">
              <a:solidFill>
                <a:schemeClr val="dk1"/>
              </a:solidFill>
              <a:latin typeface="Calibri"/>
              <a:ea typeface="Calibri"/>
              <a:cs typeface="Calibri"/>
              <a:sym typeface="Calibri"/>
            </a:endParaRPr>
          </a:p>
        </p:txBody>
      </p:sp>
      <p:sp>
        <p:nvSpPr>
          <p:cNvPr id="606" name="Google Shape;606;p79"/>
          <p:cNvSpPr/>
          <p:nvPr/>
        </p:nvSpPr>
        <p:spPr>
          <a:xfrm>
            <a:off x="-1775012" y="1563220"/>
            <a:ext cx="9144000" cy="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B0080"/>
              </a:buClr>
              <a:buSzPts val="700"/>
              <a:buFont typeface="Arial"/>
              <a:buNone/>
            </a:pPr>
            <a:r>
              <a:rPr b="0" i="0" lang="en" sz="700" u="sng" cap="none" strike="noStrike">
                <a:solidFill>
                  <a:schemeClr val="hlink"/>
                </a:solidFill>
                <a:latin typeface="Arial"/>
                <a:ea typeface="Arial"/>
                <a:cs typeface="Arial"/>
                <a:sym typeface="Arial"/>
                <a:hlinkClick r:id="rId3"/>
              </a:rPr>
              <a:t>  </a:t>
            </a:r>
            <a:r>
              <a:rPr b="0" i="0" lang="en" sz="2600" u="none" cap="none" strike="noStrike">
                <a:solidFill>
                  <a:srgbClr val="0B0080"/>
                </a:solidFill>
                <a:latin typeface="Arial"/>
                <a:ea typeface="Arial"/>
                <a:cs typeface="Arial"/>
                <a:sym typeface="Arial"/>
              </a:rPr>
              <a:t> </a:t>
            </a:r>
            <a:r>
              <a:rPr b="0" i="0" lang="en" sz="700" u="none" cap="none" strike="noStrike">
                <a:solidFill>
                  <a:srgbClr val="0B0080"/>
                </a:solidFill>
                <a:latin typeface="Arial"/>
                <a:ea typeface="Arial"/>
                <a:cs typeface="Arial"/>
                <a:sym typeface="Arial"/>
              </a:rPr>
              <a:t>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52525"/>
              </a:buClr>
              <a:buSzPts val="700"/>
              <a:buFont typeface="Arial"/>
              <a:buNone/>
            </a:pPr>
            <a:r>
              <a:rPr b="0" i="0" lang="en" sz="700" u="none" cap="none" strike="noStrike">
                <a:solidFill>
                  <a:srgbClr val="252525"/>
                </a:solidFill>
                <a:latin typeface="Arial"/>
                <a:ea typeface="Arial"/>
                <a:cs typeface="Arial"/>
                <a:sym typeface="Arial"/>
              </a:rPr>
              <a:t>Two related entities</a:t>
            </a:r>
            <a:endParaRPr b="0" i="0" sz="700" u="none" cap="none" strike="noStrike">
              <a:solidFill>
                <a:srgbClr val="0B0080"/>
              </a:solidFill>
              <a:latin typeface="Arial"/>
              <a:ea typeface="Arial"/>
              <a:cs typeface="Arial"/>
              <a:sym typeface="Arial"/>
            </a:endParaRPr>
          </a:p>
        </p:txBody>
      </p:sp>
      <p:pic>
        <p:nvPicPr>
          <p:cNvPr descr="http://upload.wikimedia.org/wikipedia/commons/thumb/9/90/Erd-entity-with-attribute.svg/193px-Erd-entity-with-attribute.svg.png" id="607" name="Google Shape;607;p79"/>
          <p:cNvPicPr preferRelativeResize="0"/>
          <p:nvPr/>
        </p:nvPicPr>
        <p:blipFill rotWithShape="1">
          <a:blip r:embed="rId4">
            <a:alphaModFix/>
          </a:blip>
          <a:srcRect b="0" l="0" r="0" t="0"/>
          <a:stretch/>
        </p:blipFill>
        <p:spPr>
          <a:xfrm>
            <a:off x="1427770" y="1155064"/>
            <a:ext cx="6237967" cy="1260522"/>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80"/>
          <p:cNvSpPr txBox="1"/>
          <p:nvPr>
            <p:ph type="title"/>
          </p:nvPr>
        </p:nvSpPr>
        <p:spPr>
          <a:xfrm>
            <a:off x="1263463" y="149424"/>
            <a:ext cx="6200775" cy="4572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CD0000"/>
              </a:buClr>
              <a:buSzPct val="100000"/>
              <a:buFont typeface="Calibri"/>
              <a:buNone/>
            </a:pPr>
            <a:r>
              <a:rPr lang="en">
                <a:solidFill>
                  <a:srgbClr val="CD0000"/>
                </a:solidFill>
              </a:rPr>
              <a:t>E-R Diagrams</a:t>
            </a:r>
            <a:endParaRPr/>
          </a:p>
        </p:txBody>
      </p:sp>
      <p:sp>
        <p:nvSpPr>
          <p:cNvPr id="613" name="Google Shape;613;p80"/>
          <p:cNvSpPr/>
          <p:nvPr/>
        </p:nvSpPr>
        <p:spPr>
          <a:xfrm>
            <a:off x="1639561" y="2983145"/>
            <a:ext cx="15465902" cy="9599360"/>
          </a:xfrm>
          <a:prstGeom prst="rect">
            <a:avLst/>
          </a:prstGeom>
          <a:noFill/>
          <a:ln>
            <a:noFill/>
          </a:ln>
        </p:spPr>
        <p:txBody>
          <a:bodyPr anchorCtr="0" anchor="t" bIns="34275" lIns="68575" spcFirstLastPara="1" rIns="68575" wrap="square" tIns="34275">
            <a:noAutofit/>
          </a:bodyPr>
          <a:lstStyle/>
          <a:p>
            <a:pPr indent="-349250" lvl="0" marL="342900" marR="0" rtl="0" algn="l">
              <a:spcBef>
                <a:spcPts val="0"/>
              </a:spcBef>
              <a:spcAft>
                <a:spcPts val="0"/>
              </a:spcAft>
              <a:buClr>
                <a:schemeClr val="dk2"/>
              </a:buClr>
              <a:buSzPts val="1900"/>
              <a:buFont typeface="Courier New"/>
              <a:buChar char="o"/>
            </a:pPr>
            <a:r>
              <a:rPr lang="en" sz="2100">
                <a:solidFill>
                  <a:schemeClr val="dk1"/>
                </a:solidFill>
                <a:latin typeface="Calibri"/>
                <a:ea typeface="Calibri"/>
                <a:cs typeface="Calibri"/>
                <a:sym typeface="Calibri"/>
              </a:rPr>
              <a:t>A relationship with an attribute</a:t>
            </a:r>
            <a:endParaRPr sz="2100">
              <a:solidFill>
                <a:schemeClr val="dk1"/>
              </a:solidFill>
              <a:latin typeface="Calibri"/>
              <a:ea typeface="Calibri"/>
              <a:cs typeface="Calibri"/>
              <a:sym typeface="Calibri"/>
            </a:endParaRPr>
          </a:p>
        </p:txBody>
      </p:sp>
      <p:pic>
        <p:nvPicPr>
          <p:cNvPr descr="http://upload.wikimedia.org/wikipedia/commons/8/84/Erd-relationship-with-attribute.png" id="614" name="Google Shape;614;p80"/>
          <p:cNvPicPr preferRelativeResize="0"/>
          <p:nvPr/>
        </p:nvPicPr>
        <p:blipFill rotWithShape="1">
          <a:blip r:embed="rId3">
            <a:alphaModFix/>
          </a:blip>
          <a:srcRect b="0" l="0" r="0" t="0"/>
          <a:stretch/>
        </p:blipFill>
        <p:spPr>
          <a:xfrm>
            <a:off x="1821095" y="1163633"/>
            <a:ext cx="4855369" cy="1276411"/>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81"/>
          <p:cNvSpPr txBox="1"/>
          <p:nvPr>
            <p:ph type="title"/>
          </p:nvPr>
        </p:nvSpPr>
        <p:spPr>
          <a:xfrm>
            <a:off x="1263463" y="149424"/>
            <a:ext cx="6200775" cy="4572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CD0000"/>
              </a:buClr>
              <a:buSzPct val="100000"/>
              <a:buFont typeface="Calibri"/>
              <a:buNone/>
            </a:pPr>
            <a:r>
              <a:rPr lang="en">
                <a:solidFill>
                  <a:srgbClr val="CD0000"/>
                </a:solidFill>
              </a:rPr>
              <a:t>E-R Diagrams</a:t>
            </a:r>
            <a:endParaRPr/>
          </a:p>
        </p:txBody>
      </p:sp>
      <p:sp>
        <p:nvSpPr>
          <p:cNvPr id="620" name="Google Shape;620;p81"/>
          <p:cNvSpPr/>
          <p:nvPr/>
        </p:nvSpPr>
        <p:spPr>
          <a:xfrm>
            <a:off x="1639561" y="2983145"/>
            <a:ext cx="15465902" cy="9599360"/>
          </a:xfrm>
          <a:prstGeom prst="rect">
            <a:avLst/>
          </a:prstGeom>
          <a:noFill/>
          <a:ln>
            <a:noFill/>
          </a:ln>
        </p:spPr>
        <p:txBody>
          <a:bodyPr anchorCtr="0" anchor="t" bIns="34275" lIns="68575" spcFirstLastPara="1" rIns="68575" wrap="square" tIns="34275">
            <a:noAutofit/>
          </a:bodyPr>
          <a:lstStyle/>
          <a:p>
            <a:pPr indent="-349250" lvl="0" marL="342900" marR="0" rtl="0" algn="l">
              <a:spcBef>
                <a:spcPts val="0"/>
              </a:spcBef>
              <a:spcAft>
                <a:spcPts val="0"/>
              </a:spcAft>
              <a:buClr>
                <a:schemeClr val="dk2"/>
              </a:buClr>
              <a:buSzPts val="1900"/>
              <a:buFont typeface="Courier New"/>
              <a:buChar char="o"/>
            </a:pPr>
            <a:r>
              <a:rPr lang="en" sz="2100">
                <a:solidFill>
                  <a:schemeClr val="dk1"/>
                </a:solidFill>
                <a:latin typeface="Calibri"/>
                <a:ea typeface="Calibri"/>
                <a:cs typeface="Calibri"/>
                <a:sym typeface="Calibri"/>
              </a:rPr>
              <a:t>Primary key</a:t>
            </a:r>
            <a:endParaRPr sz="2100">
              <a:solidFill>
                <a:schemeClr val="dk1"/>
              </a:solidFill>
              <a:latin typeface="Calibri"/>
              <a:ea typeface="Calibri"/>
              <a:cs typeface="Calibri"/>
              <a:sym typeface="Calibri"/>
            </a:endParaRPr>
          </a:p>
        </p:txBody>
      </p:sp>
      <p:pic>
        <p:nvPicPr>
          <p:cNvPr descr="http://upload.wikimedia.org/wikipedia/commons/5/52/Erd-id-as-primary-key.png" id="621" name="Google Shape;621;p81"/>
          <p:cNvPicPr preferRelativeResize="0"/>
          <p:nvPr/>
        </p:nvPicPr>
        <p:blipFill rotWithShape="1">
          <a:blip r:embed="rId3">
            <a:alphaModFix/>
          </a:blip>
          <a:srcRect b="0" l="0" r="0" t="0"/>
          <a:stretch/>
        </p:blipFill>
        <p:spPr>
          <a:xfrm>
            <a:off x="2898261" y="1023061"/>
            <a:ext cx="2144387" cy="1442591"/>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8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Roles</a:t>
            </a:r>
            <a:endParaRPr/>
          </a:p>
        </p:txBody>
      </p:sp>
      <p:sp>
        <p:nvSpPr>
          <p:cNvPr id="627" name="Google Shape;627;p82"/>
          <p:cNvSpPr txBox="1"/>
          <p:nvPr>
            <p:ph idx="1" type="body"/>
          </p:nvPr>
        </p:nvSpPr>
        <p:spPr>
          <a:xfrm>
            <a:off x="1165690" y="1374052"/>
            <a:ext cx="7127782" cy="2902112"/>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Entity sets of a relationship need not be distinct</a:t>
            </a:r>
            <a:endParaRPr>
              <a:latin typeface="Calibri"/>
              <a:ea typeface="Calibri"/>
              <a:cs typeface="Calibri"/>
              <a:sym typeface="Calibri"/>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The labels “manager” and “worker” are called </a:t>
            </a:r>
            <a:r>
              <a:rPr lang="en">
                <a:solidFill>
                  <a:schemeClr val="dk2"/>
                </a:solidFill>
                <a:latin typeface="Calibri"/>
                <a:ea typeface="Calibri"/>
                <a:cs typeface="Calibri"/>
                <a:sym typeface="Calibri"/>
              </a:rPr>
              <a:t>roles</a:t>
            </a:r>
            <a:r>
              <a:rPr lang="en">
                <a:latin typeface="Calibri"/>
                <a:ea typeface="Calibri"/>
                <a:cs typeface="Calibri"/>
                <a:sym typeface="Calibri"/>
              </a:rPr>
              <a:t>; they specify how employee entities interact via the works-for relationship set.</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Roles are indicated in E-R diagrams by labeling the lines that connect diamonds to rectangles.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Role labels are optional, and are used to clarify semantics of the relationship</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83"/>
          <p:cNvSpPr txBox="1"/>
          <p:nvPr>
            <p:ph type="title"/>
          </p:nvPr>
        </p:nvSpPr>
        <p:spPr>
          <a:xfrm>
            <a:off x="547968" y="263758"/>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2700"/>
              <a:buFont typeface="Calibri"/>
              <a:buNone/>
            </a:pPr>
            <a:r>
              <a:rPr lang="en" sz="2700">
                <a:solidFill>
                  <a:srgbClr val="CD0000"/>
                </a:solidFill>
              </a:rPr>
              <a:t>Structural Constraints</a:t>
            </a:r>
            <a:endParaRPr/>
          </a:p>
        </p:txBody>
      </p:sp>
      <p:sp>
        <p:nvSpPr>
          <p:cNvPr id="634" name="Google Shape;634;p8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Structural constraints of a relationship type:</a:t>
            </a:r>
            <a:endParaRPr/>
          </a:p>
          <a:p>
            <a:pPr indent="-171450" lvl="1" marL="520700" rtl="0" algn="l">
              <a:lnSpc>
                <a:spcPct val="90000"/>
              </a:lnSpc>
              <a:spcBef>
                <a:spcPts val="400"/>
              </a:spcBef>
              <a:spcAft>
                <a:spcPts val="0"/>
              </a:spcAft>
              <a:buClr>
                <a:schemeClr val="dk1"/>
              </a:buClr>
              <a:buSzPts val="2100"/>
              <a:buChar char="•"/>
            </a:pPr>
            <a:r>
              <a:rPr b="1" lang="en" sz="2100">
                <a:latin typeface="Calibri"/>
                <a:ea typeface="Calibri"/>
                <a:cs typeface="Calibri"/>
                <a:sym typeface="Calibri"/>
              </a:rPr>
              <a:t>Cardinality ratio:</a:t>
            </a:r>
            <a:r>
              <a:rPr lang="en" sz="2100">
                <a:latin typeface="Calibri"/>
                <a:ea typeface="Calibri"/>
                <a:cs typeface="Calibri"/>
                <a:sym typeface="Calibri"/>
              </a:rPr>
              <a:t>	Limits the number of relationship instances an entity can participate in, eg. </a:t>
            </a:r>
            <a:r>
              <a:rPr b="1" lang="en" sz="2100">
                <a:latin typeface="Calibri"/>
                <a:ea typeface="Calibri"/>
                <a:cs typeface="Calibri"/>
                <a:sym typeface="Calibri"/>
              </a:rPr>
              <a:t>1:1, 1:N, M:N</a:t>
            </a:r>
            <a:endParaRPr/>
          </a:p>
          <a:p>
            <a:pPr indent="-171450" lvl="1" marL="520700" rtl="0" algn="l">
              <a:lnSpc>
                <a:spcPct val="90000"/>
              </a:lnSpc>
              <a:spcBef>
                <a:spcPts val="400"/>
              </a:spcBef>
              <a:spcAft>
                <a:spcPts val="0"/>
              </a:spcAft>
              <a:buClr>
                <a:schemeClr val="dk1"/>
              </a:buClr>
              <a:buSzPts val="2100"/>
              <a:buChar char="•"/>
            </a:pPr>
            <a:r>
              <a:rPr b="1" lang="en" sz="2100">
                <a:latin typeface="Calibri"/>
                <a:ea typeface="Calibri"/>
                <a:cs typeface="Calibri"/>
                <a:sym typeface="Calibri"/>
              </a:rPr>
              <a:t>Participation constraint:</a:t>
            </a:r>
            <a:r>
              <a:rPr lang="en" sz="2100">
                <a:latin typeface="Calibri"/>
                <a:ea typeface="Calibri"/>
                <a:cs typeface="Calibri"/>
                <a:sym typeface="Calibri"/>
              </a:rPr>
              <a:t>	If each entity of an entity type is </a:t>
            </a:r>
            <a:r>
              <a:rPr b="1" lang="en" sz="2100">
                <a:latin typeface="Calibri"/>
                <a:ea typeface="Calibri"/>
                <a:cs typeface="Calibri"/>
                <a:sym typeface="Calibri"/>
              </a:rPr>
              <a:t>required</a:t>
            </a:r>
            <a:r>
              <a:rPr lang="en" sz="2100">
                <a:latin typeface="Calibri"/>
                <a:ea typeface="Calibri"/>
                <a:cs typeface="Calibri"/>
                <a:sym typeface="Calibri"/>
              </a:rPr>
              <a:t> to participate in some instance of a relationship type, then that participation is </a:t>
            </a:r>
            <a:r>
              <a:rPr b="1" lang="en" sz="2100">
                <a:latin typeface="Calibri"/>
                <a:ea typeface="Calibri"/>
                <a:cs typeface="Calibri"/>
                <a:sym typeface="Calibri"/>
              </a:rPr>
              <a:t>total</a:t>
            </a:r>
            <a:r>
              <a:rPr lang="en" sz="2100">
                <a:latin typeface="Calibri"/>
                <a:ea typeface="Calibri"/>
                <a:cs typeface="Calibri"/>
                <a:sym typeface="Calibri"/>
              </a:rPr>
              <a:t>; otherwise, it is </a:t>
            </a:r>
            <a:r>
              <a:rPr b="1" lang="en" sz="2100">
                <a:latin typeface="Calibri"/>
                <a:ea typeface="Calibri"/>
                <a:cs typeface="Calibri"/>
                <a:sym typeface="Calibri"/>
              </a:rPr>
              <a:t>partial</a:t>
            </a:r>
            <a:r>
              <a:rPr lang="en" sz="2100">
                <a:latin typeface="Calibri"/>
                <a:ea typeface="Calibri"/>
                <a:cs typeface="Calibri"/>
                <a:sym typeface="Calibri"/>
              </a:rPr>
              <a: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84"/>
          <p:cNvSpPr txBox="1"/>
          <p:nvPr>
            <p:ph type="title"/>
          </p:nvPr>
        </p:nvSpPr>
        <p:spPr>
          <a:xfrm>
            <a:off x="406774" y="294015"/>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2700"/>
              <a:buFont typeface="Calibri"/>
              <a:buNone/>
            </a:pPr>
            <a:r>
              <a:rPr lang="en" sz="2700">
                <a:solidFill>
                  <a:srgbClr val="CD0000"/>
                </a:solidFill>
              </a:rPr>
              <a:t>Structural Constraint Min, Max</a:t>
            </a:r>
            <a:endParaRPr/>
          </a:p>
        </p:txBody>
      </p:sp>
      <p:sp>
        <p:nvSpPr>
          <p:cNvPr id="641" name="Google Shape;641;p84"/>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A more complete specification of the structural constraint on a relationship type can be given by the integer pair </a:t>
            </a:r>
            <a:r>
              <a:rPr lang="en" u="sng">
                <a:latin typeface="Calibri"/>
                <a:ea typeface="Calibri"/>
                <a:cs typeface="Calibri"/>
                <a:sym typeface="Calibri"/>
              </a:rPr>
              <a:t>(min, max)</a:t>
            </a:r>
            <a:r>
              <a:rPr lang="en">
                <a:latin typeface="Calibri"/>
                <a:ea typeface="Calibri"/>
                <a:cs typeface="Calibri"/>
                <a:sym typeface="Calibri"/>
              </a:rPr>
              <a:t>, which means an entity must participate in at least </a:t>
            </a:r>
            <a:r>
              <a:rPr lang="en" u="sng">
                <a:latin typeface="Calibri"/>
                <a:ea typeface="Calibri"/>
                <a:cs typeface="Calibri"/>
                <a:sym typeface="Calibri"/>
              </a:rPr>
              <a:t>min</a:t>
            </a:r>
            <a:r>
              <a:rPr lang="en">
                <a:latin typeface="Calibri"/>
                <a:ea typeface="Calibri"/>
                <a:cs typeface="Calibri"/>
                <a:sym typeface="Calibri"/>
              </a:rPr>
              <a:t> and at most </a:t>
            </a:r>
            <a:r>
              <a:rPr lang="en" u="sng">
                <a:latin typeface="Calibri"/>
                <a:ea typeface="Calibri"/>
                <a:cs typeface="Calibri"/>
                <a:sym typeface="Calibri"/>
              </a:rPr>
              <a:t>max </a:t>
            </a:r>
            <a:r>
              <a:rPr lang="en">
                <a:latin typeface="Calibri"/>
                <a:ea typeface="Calibri"/>
                <a:cs typeface="Calibri"/>
                <a:sym typeface="Calibri"/>
              </a:rPr>
              <a:t>relationship instances.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8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Cardinality Constraints</a:t>
            </a:r>
            <a:endParaRPr/>
          </a:p>
        </p:txBody>
      </p:sp>
      <p:sp>
        <p:nvSpPr>
          <p:cNvPr id="647" name="Google Shape;647;p85"/>
          <p:cNvSpPr txBox="1"/>
          <p:nvPr>
            <p:ph idx="1" type="body"/>
          </p:nvPr>
        </p:nvSpPr>
        <p:spPr>
          <a:xfrm>
            <a:off x="995923" y="1268016"/>
            <a:ext cx="7152155" cy="2998834"/>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We express cardinality constraints by drawing either a directed line (→), signifying “one,” or an undirected line (—), signifying “many,” between the relationship set and the entity set.</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E.g.: One-to-one relationship:</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A customer is associated with at most one loan via the relationship </a:t>
            </a:r>
            <a:r>
              <a:rPr i="1" lang="en" sz="2100">
                <a:latin typeface="Calibri"/>
                <a:ea typeface="Calibri"/>
                <a:cs typeface="Calibri"/>
                <a:sym typeface="Calibri"/>
              </a:rPr>
              <a:t>borrower</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A loan is associated with at most one customer via </a:t>
            </a:r>
            <a:r>
              <a:rPr i="1" lang="en" sz="2100">
                <a:latin typeface="Calibri"/>
                <a:ea typeface="Calibri"/>
                <a:cs typeface="Calibri"/>
                <a:sym typeface="Calibri"/>
              </a:rPr>
              <a:t>borrower</a:t>
            </a:r>
            <a:endParaRPr sz="21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p:nvPr/>
        </p:nvSpPr>
        <p:spPr>
          <a:xfrm>
            <a:off x="1657350" y="4686300"/>
            <a:ext cx="142875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9" name="Google Shape;189;p32"/>
          <p:cNvSpPr/>
          <p:nvPr/>
        </p:nvSpPr>
        <p:spPr>
          <a:xfrm>
            <a:off x="3486150" y="4686300"/>
            <a:ext cx="217170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0" name="Google Shape;190;p32"/>
          <p:cNvSpPr txBox="1"/>
          <p:nvPr>
            <p:ph type="title"/>
          </p:nvPr>
        </p:nvSpPr>
        <p:spPr>
          <a:xfrm>
            <a:off x="786652" y="257175"/>
            <a:ext cx="5829300" cy="828675"/>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Physical data model</a:t>
            </a:r>
            <a:endParaRPr/>
          </a:p>
        </p:txBody>
      </p:sp>
      <p:sp>
        <p:nvSpPr>
          <p:cNvPr id="191" name="Google Shape;191;p32"/>
          <p:cNvSpPr txBox="1"/>
          <p:nvPr>
            <p:ph idx="1" type="body"/>
          </p:nvPr>
        </p:nvSpPr>
        <p:spPr>
          <a:xfrm>
            <a:off x="1301003" y="1085850"/>
            <a:ext cx="6172200" cy="33147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t/>
            </a:r>
            <a:endParaRPr>
              <a:latin typeface="Calibri"/>
              <a:ea typeface="Calibri"/>
              <a:cs typeface="Calibri"/>
              <a:sym typeface="Calibri"/>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One or more physical ER models may be developed from each logical ER model. The physical ER model is normally developed to be instantiated as a database.</a:t>
            </a:r>
            <a:endParaRPr/>
          </a:p>
          <a:p>
            <a:pPr indent="-38100" lvl="0" marL="177800" rtl="0" algn="l">
              <a:lnSpc>
                <a:spcPct val="90000"/>
              </a:lnSpc>
              <a:spcBef>
                <a:spcPts val="800"/>
              </a:spcBef>
              <a:spcAft>
                <a:spcPts val="0"/>
              </a:spcAft>
              <a:buClr>
                <a:schemeClr val="dk1"/>
              </a:buClr>
              <a:buSzPts val="2100"/>
              <a:buNone/>
            </a:pPr>
            <a:r>
              <a:t/>
            </a:r>
            <a:endParaRPr>
              <a:latin typeface="Calibri"/>
              <a:ea typeface="Calibri"/>
              <a:cs typeface="Calibri"/>
              <a:sym typeface="Calibri"/>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Tables, queries, etc. in an actual database.</a:t>
            </a:r>
            <a:endParaRPr/>
          </a:p>
        </p:txBody>
      </p:sp>
    </p:spTree>
  </p:cSld>
  <p:clrMapOvr>
    <a:masterClrMapping/>
  </p:clrMapOvr>
  <p:transition>
    <p:fade thruBlk="1"/>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86"/>
          <p:cNvSpPr txBox="1"/>
          <p:nvPr>
            <p:ph type="title"/>
          </p:nvPr>
        </p:nvSpPr>
        <p:spPr>
          <a:xfrm>
            <a:off x="607640" y="433667"/>
            <a:ext cx="6057900" cy="4572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CD0000"/>
              </a:buClr>
              <a:buSzPct val="100000"/>
              <a:buFont typeface="Calibri"/>
              <a:buNone/>
            </a:pPr>
            <a:r>
              <a:rPr lang="en">
                <a:solidFill>
                  <a:srgbClr val="CD0000"/>
                </a:solidFill>
              </a:rPr>
              <a:t>One-To-Many Relationship</a:t>
            </a:r>
            <a:endParaRPr/>
          </a:p>
        </p:txBody>
      </p:sp>
      <p:sp>
        <p:nvSpPr>
          <p:cNvPr id="653" name="Google Shape;653;p86"/>
          <p:cNvSpPr txBox="1"/>
          <p:nvPr>
            <p:ph idx="1" type="body"/>
          </p:nvPr>
        </p:nvSpPr>
        <p:spPr>
          <a:xfrm>
            <a:off x="812147" y="1321454"/>
            <a:ext cx="7296431" cy="291437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In the one-to-many relationship (e.g. a loan is associated with at most one customer via </a:t>
            </a:r>
            <a:r>
              <a:rPr i="1" lang="en">
                <a:latin typeface="Calibri"/>
                <a:ea typeface="Calibri"/>
                <a:cs typeface="Calibri"/>
                <a:sym typeface="Calibri"/>
              </a:rPr>
              <a:t>borrower</a:t>
            </a:r>
            <a:r>
              <a:rPr lang="en">
                <a:latin typeface="Calibri"/>
                <a:ea typeface="Calibri"/>
                <a:cs typeface="Calibri"/>
                <a:sym typeface="Calibri"/>
              </a:rPr>
              <a:t>, a customer is associated with several (including 0) loans via </a:t>
            </a:r>
            <a:r>
              <a:rPr i="1" lang="en">
                <a:latin typeface="Calibri"/>
                <a:ea typeface="Calibri"/>
                <a:cs typeface="Calibri"/>
                <a:sym typeface="Calibri"/>
              </a:rPr>
              <a:t>borrower)</a:t>
            </a:r>
            <a:endParaRPr>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87"/>
          <p:cNvSpPr txBox="1"/>
          <p:nvPr>
            <p:ph type="title"/>
          </p:nvPr>
        </p:nvSpPr>
        <p:spPr>
          <a:xfrm>
            <a:off x="1285526" y="492499"/>
            <a:ext cx="6085284" cy="3429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CD0000"/>
              </a:buClr>
              <a:buSzPct val="100000"/>
              <a:buFont typeface="Calibri"/>
              <a:buNone/>
            </a:pPr>
            <a:r>
              <a:rPr lang="en">
                <a:solidFill>
                  <a:srgbClr val="CD0000"/>
                </a:solidFill>
              </a:rPr>
              <a:t>Many-To-One Relationships</a:t>
            </a:r>
            <a:endParaRPr/>
          </a:p>
        </p:txBody>
      </p:sp>
      <p:sp>
        <p:nvSpPr>
          <p:cNvPr id="659" name="Google Shape;659;p87"/>
          <p:cNvSpPr txBox="1"/>
          <p:nvPr>
            <p:ph idx="1" type="body"/>
          </p:nvPr>
        </p:nvSpPr>
        <p:spPr>
          <a:xfrm>
            <a:off x="1384943" y="1128713"/>
            <a:ext cx="5886450" cy="1228725"/>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In a many-to-one relationship a loan is associated with several (including 0) customers via </a:t>
            </a:r>
            <a:r>
              <a:rPr i="1" lang="en">
                <a:latin typeface="Calibri"/>
                <a:ea typeface="Calibri"/>
                <a:cs typeface="Calibri"/>
                <a:sym typeface="Calibri"/>
              </a:rPr>
              <a:t>borrower</a:t>
            </a:r>
            <a:r>
              <a:rPr lang="en">
                <a:latin typeface="Calibri"/>
                <a:ea typeface="Calibri"/>
                <a:cs typeface="Calibri"/>
                <a:sym typeface="Calibri"/>
              </a:rPr>
              <a:t>, a customer is associated with at most one loan via </a:t>
            </a:r>
            <a:r>
              <a:rPr i="1" lang="en">
                <a:latin typeface="Calibri"/>
                <a:ea typeface="Calibri"/>
                <a:cs typeface="Calibri"/>
                <a:sym typeface="Calibri"/>
              </a:rPr>
              <a:t>borrower</a:t>
            </a:r>
            <a:endParaRPr>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8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Many-To-Many Relationship</a:t>
            </a:r>
            <a:endParaRPr/>
          </a:p>
        </p:txBody>
      </p:sp>
      <p:sp>
        <p:nvSpPr>
          <p:cNvPr id="665" name="Google Shape;665;p88"/>
          <p:cNvSpPr txBox="1"/>
          <p:nvPr>
            <p:ph idx="1" type="body"/>
          </p:nvPr>
        </p:nvSpPr>
        <p:spPr>
          <a:xfrm>
            <a:off x="1405008" y="1545012"/>
            <a:ext cx="5272088" cy="1159669"/>
          </a:xfrm>
          <a:prstGeom prst="rect">
            <a:avLst/>
          </a:prstGeom>
          <a:noFill/>
          <a:ln>
            <a:noFill/>
          </a:ln>
        </p:spPr>
        <p:txBody>
          <a:bodyPr anchorCtr="0" anchor="t" bIns="34275" lIns="68575" spcFirstLastPara="1" rIns="68575" wrap="square" tIns="34275">
            <a:normAutofit fontScale="92500" lnSpcReduction="10000"/>
          </a:bodyPr>
          <a:lstStyle/>
          <a:p>
            <a:pPr indent="-174148" lvl="0" marL="177800" rtl="0" algn="l">
              <a:lnSpc>
                <a:spcPct val="90000"/>
              </a:lnSpc>
              <a:spcBef>
                <a:spcPts val="0"/>
              </a:spcBef>
              <a:spcAft>
                <a:spcPts val="0"/>
              </a:spcAft>
              <a:buClr>
                <a:schemeClr val="dk1"/>
              </a:buClr>
              <a:buSzPct val="100000"/>
              <a:buChar char="•"/>
            </a:pPr>
            <a:r>
              <a:rPr lang="en">
                <a:latin typeface="Calibri"/>
                <a:ea typeface="Calibri"/>
                <a:cs typeface="Calibri"/>
                <a:sym typeface="Calibri"/>
              </a:rPr>
              <a:t>A customer is associated with several (possibly 0) loans via borrower</a:t>
            </a:r>
            <a:endParaRPr/>
          </a:p>
          <a:p>
            <a:pPr indent="-174148" lvl="0" marL="177800" rtl="0" algn="l">
              <a:lnSpc>
                <a:spcPct val="90000"/>
              </a:lnSpc>
              <a:spcBef>
                <a:spcPts val="800"/>
              </a:spcBef>
              <a:spcAft>
                <a:spcPts val="0"/>
              </a:spcAft>
              <a:buClr>
                <a:schemeClr val="dk1"/>
              </a:buClr>
              <a:buSzPct val="100000"/>
              <a:buChar char="•"/>
            </a:pPr>
            <a:r>
              <a:rPr lang="en">
                <a:latin typeface="Calibri"/>
                <a:ea typeface="Calibri"/>
                <a:cs typeface="Calibri"/>
                <a:sym typeface="Calibri"/>
              </a:rPr>
              <a:t>A loan is associated with several (possibly 0) customers via borrower</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89"/>
          <p:cNvSpPr txBox="1"/>
          <p:nvPr>
            <p:ph type="title"/>
          </p:nvPr>
        </p:nvSpPr>
        <p:spPr>
          <a:xfrm>
            <a:off x="749674" y="331274"/>
            <a:ext cx="6515100" cy="62865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Cardinality of Relationships</a:t>
            </a:r>
            <a:endParaRPr/>
          </a:p>
        </p:txBody>
      </p:sp>
      <p:sp>
        <p:nvSpPr>
          <p:cNvPr id="671" name="Google Shape;671;p89"/>
          <p:cNvSpPr txBox="1"/>
          <p:nvPr>
            <p:ph idx="1" type="body"/>
          </p:nvPr>
        </p:nvSpPr>
        <p:spPr>
          <a:xfrm>
            <a:off x="1159039" y="1134527"/>
            <a:ext cx="7100817" cy="3394472"/>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rgbClr val="000000"/>
              </a:buClr>
              <a:buSzPts val="2100"/>
              <a:buFont typeface="Courier New"/>
              <a:buChar char="o"/>
            </a:pPr>
            <a:r>
              <a:rPr lang="en">
                <a:solidFill>
                  <a:srgbClr val="000000"/>
                </a:solidFill>
                <a:latin typeface="Calibri"/>
                <a:ea typeface="Calibri"/>
                <a:cs typeface="Calibri"/>
                <a:sym typeface="Calibri"/>
              </a:rPr>
              <a:t>One-to-One</a:t>
            </a:r>
            <a:endParaRPr/>
          </a:p>
          <a:p>
            <a:pPr indent="-171450" lvl="1" marL="520700" rtl="0" algn="l">
              <a:lnSpc>
                <a:spcPct val="90000"/>
              </a:lnSpc>
              <a:spcBef>
                <a:spcPts val="400"/>
              </a:spcBef>
              <a:spcAft>
                <a:spcPts val="0"/>
              </a:spcAft>
              <a:buClr>
                <a:srgbClr val="000000"/>
              </a:buClr>
              <a:buSzPts val="2100"/>
              <a:buFont typeface="Courier New"/>
              <a:buChar char="o"/>
            </a:pPr>
            <a:r>
              <a:rPr lang="en" sz="2100">
                <a:solidFill>
                  <a:srgbClr val="000000"/>
                </a:solidFill>
                <a:latin typeface="Calibri"/>
                <a:ea typeface="Calibri"/>
                <a:cs typeface="Calibri"/>
                <a:sym typeface="Calibri"/>
              </a:rPr>
              <a:t>Each entity in the relationship will have exactly one related entity</a:t>
            </a:r>
            <a:endParaRPr/>
          </a:p>
          <a:p>
            <a:pPr indent="-171450" lvl="0" marL="177800" rtl="0" algn="l">
              <a:lnSpc>
                <a:spcPct val="90000"/>
              </a:lnSpc>
              <a:spcBef>
                <a:spcPts val="800"/>
              </a:spcBef>
              <a:spcAft>
                <a:spcPts val="0"/>
              </a:spcAft>
              <a:buClr>
                <a:srgbClr val="000000"/>
              </a:buClr>
              <a:buSzPts val="2100"/>
              <a:buFont typeface="Courier New"/>
              <a:buChar char="o"/>
            </a:pPr>
            <a:r>
              <a:rPr lang="en">
                <a:solidFill>
                  <a:srgbClr val="000000"/>
                </a:solidFill>
                <a:latin typeface="Calibri"/>
                <a:ea typeface="Calibri"/>
                <a:cs typeface="Calibri"/>
                <a:sym typeface="Calibri"/>
              </a:rPr>
              <a:t>One-to-Many</a:t>
            </a:r>
            <a:endParaRPr/>
          </a:p>
          <a:p>
            <a:pPr indent="-171450" lvl="1" marL="520700" rtl="0" algn="l">
              <a:lnSpc>
                <a:spcPct val="90000"/>
              </a:lnSpc>
              <a:spcBef>
                <a:spcPts val="400"/>
              </a:spcBef>
              <a:spcAft>
                <a:spcPts val="0"/>
              </a:spcAft>
              <a:buClr>
                <a:srgbClr val="000000"/>
              </a:buClr>
              <a:buSzPts val="2100"/>
              <a:buFont typeface="Courier New"/>
              <a:buChar char="o"/>
            </a:pPr>
            <a:r>
              <a:rPr lang="en" sz="2100">
                <a:solidFill>
                  <a:srgbClr val="000000"/>
                </a:solidFill>
                <a:latin typeface="Calibri"/>
                <a:ea typeface="Calibri"/>
                <a:cs typeface="Calibri"/>
                <a:sym typeface="Calibri"/>
              </a:rPr>
              <a:t>An entity on one side of the relationship can have many related entities, but an entity on the other side will have a maximum of one related entity</a:t>
            </a:r>
            <a:endParaRPr/>
          </a:p>
          <a:p>
            <a:pPr indent="-171450" lvl="0" marL="177800" rtl="0" algn="l">
              <a:lnSpc>
                <a:spcPct val="90000"/>
              </a:lnSpc>
              <a:spcBef>
                <a:spcPts val="800"/>
              </a:spcBef>
              <a:spcAft>
                <a:spcPts val="0"/>
              </a:spcAft>
              <a:buClr>
                <a:srgbClr val="000000"/>
              </a:buClr>
              <a:buSzPts val="2100"/>
              <a:buFont typeface="Courier New"/>
              <a:buChar char="o"/>
            </a:pPr>
            <a:r>
              <a:rPr lang="en">
                <a:solidFill>
                  <a:srgbClr val="000000"/>
                </a:solidFill>
                <a:latin typeface="Calibri"/>
                <a:ea typeface="Calibri"/>
                <a:cs typeface="Calibri"/>
                <a:sym typeface="Calibri"/>
              </a:rPr>
              <a:t>Many-to-Many</a:t>
            </a:r>
            <a:endParaRPr/>
          </a:p>
          <a:p>
            <a:pPr indent="-171450" lvl="1" marL="520700" rtl="0" algn="l">
              <a:lnSpc>
                <a:spcPct val="90000"/>
              </a:lnSpc>
              <a:spcBef>
                <a:spcPts val="400"/>
              </a:spcBef>
              <a:spcAft>
                <a:spcPts val="0"/>
              </a:spcAft>
              <a:buClr>
                <a:srgbClr val="000000"/>
              </a:buClr>
              <a:buSzPts val="2100"/>
              <a:buFont typeface="Courier New"/>
              <a:buChar char="o"/>
            </a:pPr>
            <a:r>
              <a:rPr lang="en" sz="2100">
                <a:solidFill>
                  <a:srgbClr val="000000"/>
                </a:solidFill>
                <a:latin typeface="Calibri"/>
                <a:ea typeface="Calibri"/>
                <a:cs typeface="Calibri"/>
                <a:sym typeface="Calibri"/>
              </a:rPr>
              <a:t>Entities on both sides of the relationship can have many related entities on the other side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90"/>
          <p:cNvSpPr txBox="1"/>
          <p:nvPr>
            <p:ph type="title"/>
          </p:nvPr>
        </p:nvSpPr>
        <p:spPr>
          <a:xfrm>
            <a:off x="299720" y="188750"/>
            <a:ext cx="8411135" cy="85725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Strong vs. Weak Entities, and Identifying Relationships</a:t>
            </a:r>
            <a:endParaRPr/>
          </a:p>
        </p:txBody>
      </p:sp>
      <p:sp>
        <p:nvSpPr>
          <p:cNvPr id="677" name="Google Shape;677;p90"/>
          <p:cNvSpPr txBox="1"/>
          <p:nvPr>
            <p:ph idx="1" type="body"/>
          </p:nvPr>
        </p:nvSpPr>
        <p:spPr>
          <a:xfrm>
            <a:off x="619613" y="956492"/>
            <a:ext cx="7771351" cy="3783596"/>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rgbClr val="000000"/>
              </a:buClr>
              <a:buSzPts val="2100"/>
              <a:buFont typeface="Courier New"/>
              <a:buChar char="o"/>
            </a:pPr>
            <a:r>
              <a:rPr lang="en">
                <a:solidFill>
                  <a:srgbClr val="000000"/>
                </a:solidFill>
                <a:latin typeface="Calibri"/>
                <a:ea typeface="Calibri"/>
                <a:cs typeface="Calibri"/>
                <a:sym typeface="Calibri"/>
              </a:rPr>
              <a:t>Strong entity </a:t>
            </a:r>
            <a:endParaRPr/>
          </a:p>
          <a:p>
            <a:pPr indent="-171450" lvl="1" marL="520700" rtl="0" algn="l">
              <a:lnSpc>
                <a:spcPct val="90000"/>
              </a:lnSpc>
              <a:spcBef>
                <a:spcPts val="400"/>
              </a:spcBef>
              <a:spcAft>
                <a:spcPts val="0"/>
              </a:spcAft>
              <a:buClr>
                <a:srgbClr val="000000"/>
              </a:buClr>
              <a:buSzPts val="2100"/>
              <a:buFont typeface="Courier New"/>
              <a:buChar char="o"/>
            </a:pPr>
            <a:r>
              <a:rPr lang="en" sz="2100">
                <a:solidFill>
                  <a:srgbClr val="000000"/>
                </a:solidFill>
                <a:latin typeface="Calibri"/>
                <a:ea typeface="Calibri"/>
                <a:cs typeface="Calibri"/>
                <a:sym typeface="Calibri"/>
              </a:rPr>
              <a:t>exists independently of other types of entities</a:t>
            </a:r>
            <a:endParaRPr/>
          </a:p>
          <a:p>
            <a:pPr indent="-171450" lvl="1" marL="520700" rtl="0" algn="l">
              <a:lnSpc>
                <a:spcPct val="90000"/>
              </a:lnSpc>
              <a:spcBef>
                <a:spcPts val="400"/>
              </a:spcBef>
              <a:spcAft>
                <a:spcPts val="0"/>
              </a:spcAft>
              <a:buClr>
                <a:srgbClr val="000000"/>
              </a:buClr>
              <a:buSzPts val="2100"/>
              <a:buFont typeface="Courier New"/>
              <a:buChar char="o"/>
            </a:pPr>
            <a:r>
              <a:rPr lang="en" sz="2100">
                <a:solidFill>
                  <a:srgbClr val="000000"/>
                </a:solidFill>
                <a:latin typeface="Calibri"/>
                <a:ea typeface="Calibri"/>
                <a:cs typeface="Calibri"/>
                <a:sym typeface="Calibri"/>
              </a:rPr>
              <a:t>has its own unique identifier</a:t>
            </a:r>
            <a:endParaRPr/>
          </a:p>
          <a:p>
            <a:pPr indent="-171450" lvl="2" marL="863600" rtl="0" algn="l">
              <a:lnSpc>
                <a:spcPct val="90000"/>
              </a:lnSpc>
              <a:spcBef>
                <a:spcPts val="400"/>
              </a:spcBef>
              <a:spcAft>
                <a:spcPts val="0"/>
              </a:spcAft>
              <a:buClr>
                <a:srgbClr val="000000"/>
              </a:buClr>
              <a:buSzPts val="2100"/>
              <a:buFont typeface="Courier New"/>
              <a:buChar char="o"/>
            </a:pPr>
            <a:r>
              <a:rPr lang="en" sz="2100">
                <a:solidFill>
                  <a:srgbClr val="000000"/>
                </a:solidFill>
                <a:latin typeface="Calibri"/>
                <a:ea typeface="Calibri"/>
                <a:cs typeface="Calibri"/>
                <a:sym typeface="Calibri"/>
              </a:rPr>
              <a:t>identifier underlined with single line</a:t>
            </a:r>
            <a:endParaRPr/>
          </a:p>
          <a:p>
            <a:pPr indent="-171450" lvl="0" marL="177800" rtl="0" algn="l">
              <a:lnSpc>
                <a:spcPct val="90000"/>
              </a:lnSpc>
              <a:spcBef>
                <a:spcPts val="800"/>
              </a:spcBef>
              <a:spcAft>
                <a:spcPts val="0"/>
              </a:spcAft>
              <a:buClr>
                <a:srgbClr val="000000"/>
              </a:buClr>
              <a:buSzPts val="2100"/>
              <a:buFont typeface="Courier New"/>
              <a:buChar char="o"/>
            </a:pPr>
            <a:r>
              <a:rPr lang="en">
                <a:solidFill>
                  <a:srgbClr val="000000"/>
                </a:solidFill>
                <a:latin typeface="Calibri"/>
                <a:ea typeface="Calibri"/>
                <a:cs typeface="Calibri"/>
                <a:sym typeface="Calibri"/>
              </a:rPr>
              <a:t>Weak entity</a:t>
            </a:r>
            <a:endParaRPr/>
          </a:p>
          <a:p>
            <a:pPr indent="-171450" lvl="1" marL="520700" rtl="0" algn="l">
              <a:lnSpc>
                <a:spcPct val="90000"/>
              </a:lnSpc>
              <a:spcBef>
                <a:spcPts val="400"/>
              </a:spcBef>
              <a:spcAft>
                <a:spcPts val="0"/>
              </a:spcAft>
              <a:buClr>
                <a:srgbClr val="000000"/>
              </a:buClr>
              <a:buSzPts val="2100"/>
              <a:buFont typeface="Courier New"/>
              <a:buChar char="o"/>
            </a:pPr>
            <a:r>
              <a:rPr lang="en" sz="2100">
                <a:solidFill>
                  <a:srgbClr val="000000"/>
                </a:solidFill>
                <a:latin typeface="Calibri"/>
                <a:ea typeface="Calibri"/>
                <a:cs typeface="Calibri"/>
                <a:sym typeface="Calibri"/>
              </a:rPr>
              <a:t>dependent on a strong entity (identifying owner)…cannot exist on its own</a:t>
            </a:r>
            <a:endParaRPr/>
          </a:p>
          <a:p>
            <a:pPr indent="-171450" lvl="1" marL="520700" rtl="0" algn="l">
              <a:lnSpc>
                <a:spcPct val="90000"/>
              </a:lnSpc>
              <a:spcBef>
                <a:spcPts val="400"/>
              </a:spcBef>
              <a:spcAft>
                <a:spcPts val="0"/>
              </a:spcAft>
              <a:buClr>
                <a:srgbClr val="000000"/>
              </a:buClr>
              <a:buSzPts val="2100"/>
              <a:buFont typeface="Courier New"/>
              <a:buChar char="o"/>
            </a:pPr>
            <a:r>
              <a:rPr lang="en" sz="2100">
                <a:solidFill>
                  <a:srgbClr val="000000"/>
                </a:solidFill>
                <a:latin typeface="Calibri"/>
                <a:ea typeface="Calibri"/>
                <a:cs typeface="Calibri"/>
                <a:sym typeface="Calibri"/>
              </a:rPr>
              <a:t>does not have a unique identifier (only a partial identifier)</a:t>
            </a:r>
            <a:endParaRPr/>
          </a:p>
          <a:p>
            <a:pPr indent="-171450" lvl="1" marL="520700" rtl="0" algn="l">
              <a:lnSpc>
                <a:spcPct val="90000"/>
              </a:lnSpc>
              <a:spcBef>
                <a:spcPts val="400"/>
              </a:spcBef>
              <a:spcAft>
                <a:spcPts val="0"/>
              </a:spcAft>
              <a:buClr>
                <a:srgbClr val="000000"/>
              </a:buClr>
              <a:buSzPts val="2100"/>
              <a:buFont typeface="Courier New"/>
              <a:buChar char="o"/>
            </a:pPr>
            <a:r>
              <a:rPr lang="en" sz="2100">
                <a:solidFill>
                  <a:srgbClr val="000000"/>
                </a:solidFill>
                <a:latin typeface="Calibri"/>
                <a:ea typeface="Calibri"/>
                <a:cs typeface="Calibri"/>
                <a:sym typeface="Calibri"/>
              </a:rPr>
              <a:t>entity box and partial identifier have double lines</a:t>
            </a:r>
            <a:endParaRPr/>
          </a:p>
          <a:p>
            <a:pPr indent="-171450" lvl="0" marL="177800" rtl="0" algn="l">
              <a:lnSpc>
                <a:spcPct val="90000"/>
              </a:lnSpc>
              <a:spcBef>
                <a:spcPts val="800"/>
              </a:spcBef>
              <a:spcAft>
                <a:spcPts val="0"/>
              </a:spcAft>
              <a:buClr>
                <a:srgbClr val="000000"/>
              </a:buClr>
              <a:buSzPts val="2100"/>
              <a:buFont typeface="Courier New"/>
              <a:buChar char="o"/>
            </a:pPr>
            <a:r>
              <a:rPr lang="en">
                <a:solidFill>
                  <a:srgbClr val="000000"/>
                </a:solidFill>
                <a:latin typeface="Calibri"/>
                <a:ea typeface="Calibri"/>
                <a:cs typeface="Calibri"/>
                <a:sym typeface="Calibri"/>
              </a:rPr>
              <a:t>Identifying relationship</a:t>
            </a:r>
            <a:endParaRPr/>
          </a:p>
          <a:p>
            <a:pPr indent="-171450" lvl="1" marL="520700" rtl="0" algn="l">
              <a:lnSpc>
                <a:spcPct val="90000"/>
              </a:lnSpc>
              <a:spcBef>
                <a:spcPts val="400"/>
              </a:spcBef>
              <a:spcAft>
                <a:spcPts val="0"/>
              </a:spcAft>
              <a:buClr>
                <a:srgbClr val="000000"/>
              </a:buClr>
              <a:buSzPts val="2100"/>
              <a:buFont typeface="Courier New"/>
              <a:buChar char="o"/>
            </a:pPr>
            <a:r>
              <a:rPr lang="en" sz="2100">
                <a:solidFill>
                  <a:srgbClr val="000000"/>
                </a:solidFill>
                <a:latin typeface="Calibri"/>
                <a:ea typeface="Calibri"/>
                <a:cs typeface="Calibri"/>
                <a:sym typeface="Calibri"/>
              </a:rPr>
              <a:t>links strong entities to weak entities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91"/>
          <p:cNvSpPr txBox="1"/>
          <p:nvPr>
            <p:ph type="title"/>
          </p:nvPr>
        </p:nvSpPr>
        <p:spPr>
          <a:xfrm>
            <a:off x="578784" y="294435"/>
            <a:ext cx="7761755" cy="428625"/>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Participation of an Entity Set in a Relationship Set</a:t>
            </a:r>
            <a:endParaRPr/>
          </a:p>
        </p:txBody>
      </p:sp>
      <p:sp>
        <p:nvSpPr>
          <p:cNvPr id="683" name="Google Shape;683;p91"/>
          <p:cNvSpPr/>
          <p:nvPr/>
        </p:nvSpPr>
        <p:spPr>
          <a:xfrm>
            <a:off x="955109" y="882394"/>
            <a:ext cx="7009104" cy="3534965"/>
          </a:xfrm>
          <a:prstGeom prst="rect">
            <a:avLst/>
          </a:prstGeom>
          <a:noFill/>
          <a:ln>
            <a:noFill/>
          </a:ln>
        </p:spPr>
        <p:txBody>
          <a:bodyPr anchorCtr="0" anchor="t" bIns="34275" lIns="68575" spcFirstLastPara="1" rIns="68575" wrap="square" tIns="34275">
            <a:noAutofit/>
          </a:bodyPr>
          <a:lstStyle/>
          <a:p>
            <a:pPr indent="-349250" lvl="0" marL="342900" marR="0" rtl="0" algn="l">
              <a:spcBef>
                <a:spcPts val="0"/>
              </a:spcBef>
              <a:spcAft>
                <a:spcPts val="0"/>
              </a:spcAft>
              <a:buClr>
                <a:schemeClr val="dk2"/>
              </a:buClr>
              <a:buSzPts val="1900"/>
              <a:buFont typeface="Courier New"/>
              <a:buChar char="o"/>
            </a:pPr>
            <a:r>
              <a:rPr lang="en" sz="2100">
                <a:solidFill>
                  <a:schemeClr val="dk2"/>
                </a:solidFill>
                <a:latin typeface="Calibri"/>
                <a:ea typeface="Calibri"/>
                <a:cs typeface="Calibri"/>
                <a:sym typeface="Calibri"/>
              </a:rPr>
              <a:t>Total</a:t>
            </a:r>
            <a:r>
              <a:rPr lang="en" sz="2100">
                <a:solidFill>
                  <a:schemeClr val="dk1"/>
                </a:solidFill>
                <a:latin typeface="Calibri"/>
                <a:ea typeface="Calibri"/>
                <a:cs typeface="Calibri"/>
                <a:sym typeface="Calibri"/>
              </a:rPr>
              <a:t> </a:t>
            </a:r>
            <a:r>
              <a:rPr lang="en" sz="2100">
                <a:solidFill>
                  <a:schemeClr val="dk2"/>
                </a:solidFill>
                <a:latin typeface="Calibri"/>
                <a:ea typeface="Calibri"/>
                <a:cs typeface="Calibri"/>
                <a:sym typeface="Calibri"/>
              </a:rPr>
              <a:t>participation</a:t>
            </a:r>
            <a:r>
              <a:rPr lang="en" sz="2100">
                <a:solidFill>
                  <a:schemeClr val="dk1"/>
                </a:solidFill>
                <a:latin typeface="Calibri"/>
                <a:ea typeface="Calibri"/>
                <a:cs typeface="Calibri"/>
                <a:sym typeface="Calibri"/>
              </a:rPr>
              <a:t> (indicated by double line):  every entity in the entity set participates in at least one relationship in the relationship set</a:t>
            </a:r>
            <a:endParaRPr sz="1100"/>
          </a:p>
          <a:p>
            <a:pPr indent="-349250" lvl="1" marL="685800" marR="0" rtl="0" algn="l">
              <a:spcBef>
                <a:spcPts val="700"/>
              </a:spcBef>
              <a:spcAft>
                <a:spcPts val="0"/>
              </a:spcAft>
              <a:buClr>
                <a:schemeClr val="dk2"/>
              </a:buClr>
              <a:buSzPts val="1900"/>
              <a:buFont typeface="Courier New"/>
              <a:buChar char="o"/>
            </a:pPr>
            <a:r>
              <a:rPr b="0" i="0" lang="en" sz="2100" u="none" cap="none" strike="noStrike">
                <a:solidFill>
                  <a:schemeClr val="dk1"/>
                </a:solidFill>
                <a:latin typeface="Calibri"/>
                <a:ea typeface="Calibri"/>
                <a:cs typeface="Calibri"/>
                <a:sym typeface="Calibri"/>
              </a:rPr>
              <a:t>E.g. participation of </a:t>
            </a:r>
            <a:r>
              <a:rPr b="0" i="1" lang="en" sz="2100" u="none" cap="none" strike="noStrike">
                <a:solidFill>
                  <a:schemeClr val="dk1"/>
                </a:solidFill>
                <a:latin typeface="Calibri"/>
                <a:ea typeface="Calibri"/>
                <a:cs typeface="Calibri"/>
                <a:sym typeface="Calibri"/>
              </a:rPr>
              <a:t>loan</a:t>
            </a:r>
            <a:r>
              <a:rPr b="0" i="0" lang="en" sz="2100" u="none" cap="none" strike="noStrike">
                <a:solidFill>
                  <a:schemeClr val="dk1"/>
                </a:solidFill>
                <a:latin typeface="Calibri"/>
                <a:ea typeface="Calibri"/>
                <a:cs typeface="Calibri"/>
                <a:sym typeface="Calibri"/>
              </a:rPr>
              <a:t> in </a:t>
            </a:r>
            <a:r>
              <a:rPr b="0" i="1" lang="en" sz="2100" u="none" cap="none" strike="noStrike">
                <a:solidFill>
                  <a:schemeClr val="dk1"/>
                </a:solidFill>
                <a:latin typeface="Calibri"/>
                <a:ea typeface="Calibri"/>
                <a:cs typeface="Calibri"/>
                <a:sym typeface="Calibri"/>
              </a:rPr>
              <a:t>borrower</a:t>
            </a:r>
            <a:r>
              <a:rPr b="0" i="0" lang="en" sz="2100" u="none" cap="none" strike="noStrike">
                <a:solidFill>
                  <a:schemeClr val="dk1"/>
                </a:solidFill>
                <a:latin typeface="Calibri"/>
                <a:ea typeface="Calibri"/>
                <a:cs typeface="Calibri"/>
                <a:sym typeface="Calibri"/>
              </a:rPr>
              <a:t> is total</a:t>
            </a:r>
            <a:endParaRPr sz="1100"/>
          </a:p>
          <a:p>
            <a:pPr indent="-349250" lvl="2" marL="990600" marR="0" rtl="0" algn="l">
              <a:spcBef>
                <a:spcPts val="700"/>
              </a:spcBef>
              <a:spcAft>
                <a:spcPts val="0"/>
              </a:spcAft>
              <a:buClr>
                <a:schemeClr val="dk2"/>
              </a:buClr>
              <a:buSzPts val="1900"/>
              <a:buFont typeface="Courier New"/>
              <a:buChar char="o"/>
            </a:pPr>
            <a:r>
              <a:rPr b="0" i="0" lang="en" sz="2100" u="none" cap="none" strike="noStrike">
                <a:solidFill>
                  <a:schemeClr val="dk1"/>
                </a:solidFill>
                <a:latin typeface="Calibri"/>
                <a:ea typeface="Calibri"/>
                <a:cs typeface="Calibri"/>
                <a:sym typeface="Calibri"/>
              </a:rPr>
              <a:t> every loan must have a customer associated to it via borrower</a:t>
            </a:r>
            <a:endParaRPr sz="1100"/>
          </a:p>
          <a:p>
            <a:pPr indent="-349250" lvl="0" marL="342900" marR="0" rtl="0" algn="l">
              <a:spcBef>
                <a:spcPts val="700"/>
              </a:spcBef>
              <a:spcAft>
                <a:spcPts val="0"/>
              </a:spcAft>
              <a:buClr>
                <a:schemeClr val="dk2"/>
              </a:buClr>
              <a:buSzPts val="1900"/>
              <a:buFont typeface="Courier New"/>
              <a:buChar char="o"/>
            </a:pPr>
            <a:r>
              <a:rPr lang="en" sz="2100">
                <a:solidFill>
                  <a:schemeClr val="dk2"/>
                </a:solidFill>
                <a:latin typeface="Calibri"/>
                <a:ea typeface="Calibri"/>
                <a:cs typeface="Calibri"/>
                <a:sym typeface="Calibri"/>
              </a:rPr>
              <a:t>Partial participation</a:t>
            </a:r>
            <a:r>
              <a:rPr lang="en" sz="2100">
                <a:solidFill>
                  <a:schemeClr val="dk1"/>
                </a:solidFill>
                <a:latin typeface="Calibri"/>
                <a:ea typeface="Calibri"/>
                <a:cs typeface="Calibri"/>
                <a:sym typeface="Calibri"/>
              </a:rPr>
              <a:t>:  some entities may not participate in any relationship in the relationship set</a:t>
            </a:r>
            <a:endParaRPr sz="1100"/>
          </a:p>
          <a:p>
            <a:pPr indent="-349250" lvl="1" marL="685800" marR="0" rtl="0" algn="l">
              <a:spcBef>
                <a:spcPts val="700"/>
              </a:spcBef>
              <a:spcAft>
                <a:spcPts val="0"/>
              </a:spcAft>
              <a:buClr>
                <a:schemeClr val="dk2"/>
              </a:buClr>
              <a:buSzPts val="1900"/>
              <a:buFont typeface="Courier New"/>
              <a:buChar char="o"/>
            </a:pPr>
            <a:r>
              <a:rPr b="0" i="0" lang="en" sz="2100" u="none" cap="none" strike="noStrike">
                <a:solidFill>
                  <a:schemeClr val="dk1"/>
                </a:solidFill>
                <a:latin typeface="Calibri"/>
                <a:ea typeface="Calibri"/>
                <a:cs typeface="Calibri"/>
                <a:sym typeface="Calibri"/>
              </a:rPr>
              <a:t>E.g. participation of </a:t>
            </a:r>
            <a:r>
              <a:rPr b="0" i="1" lang="en" sz="2100" u="none" cap="none" strike="noStrike">
                <a:solidFill>
                  <a:schemeClr val="dk1"/>
                </a:solidFill>
                <a:latin typeface="Calibri"/>
                <a:ea typeface="Calibri"/>
                <a:cs typeface="Calibri"/>
                <a:sym typeface="Calibri"/>
              </a:rPr>
              <a:t>customer</a:t>
            </a:r>
            <a:r>
              <a:rPr b="0" i="0" lang="en" sz="2100" u="none" cap="none" strike="noStrike">
                <a:solidFill>
                  <a:schemeClr val="dk1"/>
                </a:solidFill>
                <a:latin typeface="Calibri"/>
                <a:ea typeface="Calibri"/>
                <a:cs typeface="Calibri"/>
                <a:sym typeface="Calibri"/>
              </a:rPr>
              <a:t> in </a:t>
            </a:r>
            <a:r>
              <a:rPr b="0" i="1" lang="en" sz="2100" u="none" cap="none" strike="noStrike">
                <a:solidFill>
                  <a:schemeClr val="dk1"/>
                </a:solidFill>
                <a:latin typeface="Calibri"/>
                <a:ea typeface="Calibri"/>
                <a:cs typeface="Calibri"/>
                <a:sym typeface="Calibri"/>
              </a:rPr>
              <a:t>borrower</a:t>
            </a:r>
            <a:r>
              <a:rPr b="0" i="0" lang="en" sz="2100" u="none" cap="none" strike="noStrike">
                <a:solidFill>
                  <a:schemeClr val="dk1"/>
                </a:solidFill>
                <a:latin typeface="Calibri"/>
                <a:ea typeface="Calibri"/>
                <a:cs typeface="Calibri"/>
                <a:sym typeface="Calibri"/>
              </a:rPr>
              <a:t> is partial</a:t>
            </a:r>
            <a:endParaRPr sz="11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9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Keys</a:t>
            </a:r>
            <a:endParaRPr/>
          </a:p>
        </p:txBody>
      </p:sp>
      <p:sp>
        <p:nvSpPr>
          <p:cNvPr id="689" name="Google Shape;689;p92"/>
          <p:cNvSpPr txBox="1"/>
          <p:nvPr>
            <p:ph idx="1" type="body"/>
          </p:nvPr>
        </p:nvSpPr>
        <p:spPr>
          <a:xfrm>
            <a:off x="971270" y="1268016"/>
            <a:ext cx="7419695" cy="3724275"/>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A </a:t>
            </a:r>
            <a:r>
              <a:rPr i="1" lang="en">
                <a:solidFill>
                  <a:schemeClr val="dk2"/>
                </a:solidFill>
                <a:latin typeface="Calibri"/>
                <a:ea typeface="Calibri"/>
                <a:cs typeface="Calibri"/>
                <a:sym typeface="Calibri"/>
              </a:rPr>
              <a:t>super key</a:t>
            </a:r>
            <a:r>
              <a:rPr lang="en">
                <a:latin typeface="Calibri"/>
                <a:ea typeface="Calibri"/>
                <a:cs typeface="Calibri"/>
                <a:sym typeface="Calibri"/>
              </a:rPr>
              <a:t> of an entity set is a set of one or more attributes whose values uniquely determine each entity.</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A </a:t>
            </a:r>
            <a:r>
              <a:rPr i="1" lang="en">
                <a:solidFill>
                  <a:schemeClr val="dk2"/>
                </a:solidFill>
                <a:latin typeface="Calibri"/>
                <a:ea typeface="Calibri"/>
                <a:cs typeface="Calibri"/>
                <a:sym typeface="Calibri"/>
              </a:rPr>
              <a:t>candidate key</a:t>
            </a:r>
            <a:r>
              <a:rPr lang="en">
                <a:latin typeface="Calibri"/>
                <a:ea typeface="Calibri"/>
                <a:cs typeface="Calibri"/>
                <a:sym typeface="Calibri"/>
              </a:rPr>
              <a:t> of an entity set is a minimal super key</a:t>
            </a:r>
            <a:endParaRPr/>
          </a:p>
          <a:p>
            <a:pPr indent="-171450" lvl="1" marL="520700" rtl="0" algn="l">
              <a:lnSpc>
                <a:spcPct val="90000"/>
              </a:lnSpc>
              <a:spcBef>
                <a:spcPts val="400"/>
              </a:spcBef>
              <a:spcAft>
                <a:spcPts val="0"/>
              </a:spcAft>
              <a:buClr>
                <a:schemeClr val="dk1"/>
              </a:buClr>
              <a:buSzPts val="2100"/>
              <a:buChar char="•"/>
            </a:pPr>
            <a:r>
              <a:rPr i="1" lang="en" sz="2100">
                <a:latin typeface="Calibri"/>
                <a:ea typeface="Calibri"/>
                <a:cs typeface="Calibri"/>
                <a:sym typeface="Calibri"/>
              </a:rPr>
              <a:t>Customer-id</a:t>
            </a:r>
            <a:r>
              <a:rPr lang="en" sz="2100">
                <a:latin typeface="Calibri"/>
                <a:ea typeface="Calibri"/>
                <a:cs typeface="Calibri"/>
                <a:sym typeface="Calibri"/>
              </a:rPr>
              <a:t> is candidate key of </a:t>
            </a:r>
            <a:r>
              <a:rPr i="1" lang="en" sz="2100">
                <a:latin typeface="Calibri"/>
                <a:ea typeface="Calibri"/>
                <a:cs typeface="Calibri"/>
                <a:sym typeface="Calibri"/>
              </a:rPr>
              <a:t>customer</a:t>
            </a:r>
            <a:endParaRPr sz="2100">
              <a:latin typeface="Calibri"/>
              <a:ea typeface="Calibri"/>
              <a:cs typeface="Calibri"/>
              <a:sym typeface="Calibri"/>
            </a:endParaRPr>
          </a:p>
          <a:p>
            <a:pPr indent="-171450" lvl="1" marL="520700" rtl="0" algn="l">
              <a:lnSpc>
                <a:spcPct val="90000"/>
              </a:lnSpc>
              <a:spcBef>
                <a:spcPts val="400"/>
              </a:spcBef>
              <a:spcAft>
                <a:spcPts val="0"/>
              </a:spcAft>
              <a:buClr>
                <a:schemeClr val="dk1"/>
              </a:buClr>
              <a:buSzPts val="2100"/>
              <a:buChar char="•"/>
            </a:pPr>
            <a:r>
              <a:rPr i="1" lang="en" sz="2100">
                <a:latin typeface="Calibri"/>
                <a:ea typeface="Calibri"/>
                <a:cs typeface="Calibri"/>
                <a:sym typeface="Calibri"/>
              </a:rPr>
              <a:t>account-number</a:t>
            </a:r>
            <a:r>
              <a:rPr lang="en" sz="2100">
                <a:latin typeface="Calibri"/>
                <a:ea typeface="Calibri"/>
                <a:cs typeface="Calibri"/>
                <a:sym typeface="Calibri"/>
              </a:rPr>
              <a:t> is candidate key of </a:t>
            </a:r>
            <a:r>
              <a:rPr i="1" lang="en" sz="2100">
                <a:latin typeface="Calibri"/>
                <a:ea typeface="Calibri"/>
                <a:cs typeface="Calibri"/>
                <a:sym typeface="Calibri"/>
              </a:rPr>
              <a:t>account</a:t>
            </a:r>
            <a:endParaRPr sz="2100">
              <a:latin typeface="Calibri"/>
              <a:ea typeface="Calibri"/>
              <a:cs typeface="Calibri"/>
              <a:sym typeface="Calibri"/>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Although several candidate keys may exist, one of the candidate keys is selected to be the </a:t>
            </a:r>
            <a:r>
              <a:rPr i="1" lang="en">
                <a:solidFill>
                  <a:schemeClr val="dk2"/>
                </a:solidFill>
                <a:latin typeface="Calibri"/>
                <a:ea typeface="Calibri"/>
                <a:cs typeface="Calibri"/>
                <a:sym typeface="Calibri"/>
              </a:rPr>
              <a:t>primary key</a:t>
            </a:r>
            <a:r>
              <a:rPr lang="en">
                <a:latin typeface="Calibri"/>
                <a:ea typeface="Calibri"/>
                <a:cs typeface="Calibri"/>
                <a:sym typeface="Calibri"/>
              </a:rPr>
              <a:t>.</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93"/>
          <p:cNvSpPr txBox="1"/>
          <p:nvPr>
            <p:ph type="title"/>
          </p:nvPr>
        </p:nvSpPr>
        <p:spPr>
          <a:xfrm>
            <a:off x="437029" y="193161"/>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Keys for Relationship Sets</a:t>
            </a:r>
            <a:endParaRPr/>
          </a:p>
        </p:txBody>
      </p:sp>
      <p:sp>
        <p:nvSpPr>
          <p:cNvPr id="695" name="Google Shape;695;p93"/>
          <p:cNvSpPr txBox="1"/>
          <p:nvPr>
            <p:ph idx="1" type="body"/>
          </p:nvPr>
        </p:nvSpPr>
        <p:spPr>
          <a:xfrm>
            <a:off x="729503" y="1268016"/>
            <a:ext cx="7886700" cy="3263504"/>
          </a:xfrm>
          <a:prstGeom prst="rect">
            <a:avLst/>
          </a:prstGeom>
          <a:noFill/>
          <a:ln>
            <a:noFill/>
          </a:ln>
        </p:spPr>
        <p:txBody>
          <a:bodyPr anchorCtr="0" anchor="t" bIns="34275" lIns="68575" spcFirstLastPara="1" rIns="68575" wrap="square" tIns="34275">
            <a:normAutofit lnSpcReduction="10000"/>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The combination of primary keys of the participating entity sets forms a super key of a relationship set.</a:t>
            </a:r>
            <a:endParaRPr/>
          </a:p>
          <a:p>
            <a:pPr indent="-177800" lvl="1" marL="520700" rtl="0" algn="l">
              <a:lnSpc>
                <a:spcPct val="90000"/>
              </a:lnSpc>
              <a:spcBef>
                <a:spcPts val="400"/>
              </a:spcBef>
              <a:spcAft>
                <a:spcPts val="0"/>
              </a:spcAft>
              <a:buClr>
                <a:schemeClr val="dk1"/>
              </a:buClr>
              <a:buSzPts val="1800"/>
              <a:buChar char="•"/>
            </a:pPr>
            <a:r>
              <a:rPr lang="en">
                <a:latin typeface="Calibri"/>
                <a:ea typeface="Calibri"/>
                <a:cs typeface="Calibri"/>
                <a:sym typeface="Calibri"/>
              </a:rPr>
              <a:t>(</a:t>
            </a:r>
            <a:r>
              <a:rPr i="1" lang="en">
                <a:latin typeface="Calibri"/>
                <a:ea typeface="Calibri"/>
                <a:cs typeface="Calibri"/>
                <a:sym typeface="Calibri"/>
              </a:rPr>
              <a:t>customer-id, account-number</a:t>
            </a:r>
            <a:r>
              <a:rPr lang="en">
                <a:latin typeface="Calibri"/>
                <a:ea typeface="Calibri"/>
                <a:cs typeface="Calibri"/>
                <a:sym typeface="Calibri"/>
              </a:rPr>
              <a:t>) is the super key of </a:t>
            </a:r>
            <a:r>
              <a:rPr i="1" lang="en">
                <a:latin typeface="Calibri"/>
                <a:ea typeface="Calibri"/>
                <a:cs typeface="Calibri"/>
                <a:sym typeface="Calibri"/>
              </a:rPr>
              <a:t>depositor</a:t>
            </a:r>
            <a:endParaRPr/>
          </a:p>
          <a:p>
            <a:pPr indent="-177800" lvl="1" marL="520700" rtl="0" algn="l">
              <a:lnSpc>
                <a:spcPct val="90000"/>
              </a:lnSpc>
              <a:spcBef>
                <a:spcPts val="400"/>
              </a:spcBef>
              <a:spcAft>
                <a:spcPts val="0"/>
              </a:spcAft>
              <a:buClr>
                <a:schemeClr val="dk1"/>
              </a:buClr>
              <a:buSzPts val="1800"/>
              <a:buChar char="•"/>
            </a:pPr>
            <a:r>
              <a:rPr i="1" lang="en">
                <a:latin typeface="Calibri"/>
                <a:ea typeface="Calibri"/>
                <a:cs typeface="Calibri"/>
                <a:sym typeface="Calibri"/>
              </a:rPr>
              <a:t>NOTE:  this means a pair of entity sets can have at most one relationship in a particular relationship set.  </a:t>
            </a:r>
            <a:endParaRPr/>
          </a:p>
          <a:p>
            <a:pPr indent="-171450" lvl="2" marL="863600" rtl="0" algn="l">
              <a:lnSpc>
                <a:spcPct val="90000"/>
              </a:lnSpc>
              <a:spcBef>
                <a:spcPts val="400"/>
              </a:spcBef>
              <a:spcAft>
                <a:spcPts val="0"/>
              </a:spcAft>
              <a:buClr>
                <a:schemeClr val="dk1"/>
              </a:buClr>
              <a:buSzPts val="1500"/>
              <a:buChar char="•"/>
            </a:pPr>
            <a:r>
              <a:rPr lang="en">
                <a:latin typeface="Calibri"/>
                <a:ea typeface="Calibri"/>
                <a:cs typeface="Calibri"/>
                <a:sym typeface="Calibri"/>
              </a:rPr>
              <a:t>E.g. if we wish to track all access-dates to each account by each customer, we cannot assume a relationship for each access.  We can use a multivalued attribute though</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Must consider the mapping cardinality of the relationship set when deciding the what are the candidate keys </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Need to consider semantics of relationship set in selecting the </a:t>
            </a:r>
            <a:r>
              <a:rPr i="1" lang="en">
                <a:latin typeface="Calibri"/>
                <a:ea typeface="Calibri"/>
                <a:cs typeface="Calibri"/>
                <a:sym typeface="Calibri"/>
              </a:rPr>
              <a:t>primary key  </a:t>
            </a:r>
            <a:r>
              <a:rPr lang="en">
                <a:latin typeface="Calibri"/>
                <a:ea typeface="Calibri"/>
                <a:cs typeface="Calibri"/>
                <a:sym typeface="Calibri"/>
              </a:rPr>
              <a:t>in case of more than one candidate key</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94"/>
          <p:cNvSpPr txBox="1"/>
          <p:nvPr>
            <p:ph type="title"/>
          </p:nvPr>
        </p:nvSpPr>
        <p:spPr>
          <a:xfrm>
            <a:off x="368113" y="298988"/>
            <a:ext cx="7589183" cy="4572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CD0000"/>
              </a:buClr>
              <a:buSzPct val="100000"/>
              <a:buFont typeface="Calibri"/>
              <a:buNone/>
            </a:pPr>
            <a:r>
              <a:rPr lang="en">
                <a:solidFill>
                  <a:srgbClr val="CD0000"/>
                </a:solidFill>
              </a:rPr>
              <a:t>Cardinality Constraints on Ternary Relationship</a:t>
            </a:r>
            <a:endParaRPr/>
          </a:p>
        </p:txBody>
      </p:sp>
      <p:sp>
        <p:nvSpPr>
          <p:cNvPr id="701" name="Google Shape;701;p94"/>
          <p:cNvSpPr txBox="1"/>
          <p:nvPr>
            <p:ph idx="1" type="body"/>
          </p:nvPr>
        </p:nvSpPr>
        <p:spPr>
          <a:xfrm>
            <a:off x="1055768" y="1076396"/>
            <a:ext cx="6213872" cy="3434953"/>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We allow at most one arrow out of a ternary (or greater degree) relationship to indicate a cardinality constraint</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E.g. an arrow from </a:t>
            </a:r>
            <a:r>
              <a:rPr i="1" lang="en">
                <a:latin typeface="Calibri"/>
                <a:ea typeface="Calibri"/>
                <a:cs typeface="Calibri"/>
                <a:sym typeface="Calibri"/>
              </a:rPr>
              <a:t>works-on</a:t>
            </a:r>
            <a:r>
              <a:rPr lang="en">
                <a:latin typeface="Calibri"/>
                <a:ea typeface="Calibri"/>
                <a:cs typeface="Calibri"/>
                <a:sym typeface="Calibri"/>
              </a:rPr>
              <a:t> to</a:t>
            </a:r>
            <a:r>
              <a:rPr i="1" lang="en">
                <a:latin typeface="Calibri"/>
                <a:ea typeface="Calibri"/>
                <a:cs typeface="Calibri"/>
                <a:sym typeface="Calibri"/>
              </a:rPr>
              <a:t> job</a:t>
            </a:r>
            <a:r>
              <a:rPr lang="en">
                <a:latin typeface="Calibri"/>
                <a:ea typeface="Calibri"/>
                <a:cs typeface="Calibri"/>
                <a:sym typeface="Calibri"/>
              </a:rPr>
              <a:t> indicates each employee works on at most one job at any branch.</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95"/>
          <p:cNvSpPr txBox="1"/>
          <p:nvPr>
            <p:ph type="title"/>
          </p:nvPr>
        </p:nvSpPr>
        <p:spPr>
          <a:xfrm>
            <a:off x="368113" y="298988"/>
            <a:ext cx="7589183" cy="4572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CD0000"/>
              </a:buClr>
              <a:buSzPct val="100000"/>
              <a:buFont typeface="Calibri"/>
              <a:buNone/>
            </a:pPr>
            <a:r>
              <a:rPr lang="en">
                <a:solidFill>
                  <a:srgbClr val="CD0000"/>
                </a:solidFill>
              </a:rPr>
              <a:t>Cardinality Constraints on Ternary Relationship</a:t>
            </a:r>
            <a:endParaRPr/>
          </a:p>
        </p:txBody>
      </p:sp>
      <p:sp>
        <p:nvSpPr>
          <p:cNvPr id="707" name="Google Shape;707;p95"/>
          <p:cNvSpPr txBox="1"/>
          <p:nvPr>
            <p:ph idx="1" type="body"/>
          </p:nvPr>
        </p:nvSpPr>
        <p:spPr>
          <a:xfrm>
            <a:off x="947178" y="1005800"/>
            <a:ext cx="7010118" cy="3704032"/>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If there is more than one arrow, there are two ways of defining the meaning.  </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E.g a ternary relationship </a:t>
            </a:r>
            <a:r>
              <a:rPr i="1" lang="en" sz="2100">
                <a:latin typeface="Calibri"/>
                <a:ea typeface="Calibri"/>
                <a:cs typeface="Calibri"/>
                <a:sym typeface="Calibri"/>
              </a:rPr>
              <a:t>R </a:t>
            </a:r>
            <a:r>
              <a:rPr lang="en" sz="2100">
                <a:latin typeface="Calibri"/>
                <a:ea typeface="Calibri"/>
                <a:cs typeface="Calibri"/>
                <a:sym typeface="Calibri"/>
              </a:rPr>
              <a:t>between </a:t>
            </a:r>
            <a:r>
              <a:rPr i="1" lang="en" sz="2100">
                <a:latin typeface="Calibri"/>
                <a:ea typeface="Calibri"/>
                <a:cs typeface="Calibri"/>
                <a:sym typeface="Calibri"/>
              </a:rPr>
              <a:t>A</a:t>
            </a:r>
            <a:r>
              <a:rPr lang="en" sz="2100">
                <a:latin typeface="Calibri"/>
                <a:ea typeface="Calibri"/>
                <a:cs typeface="Calibri"/>
                <a:sym typeface="Calibri"/>
              </a:rPr>
              <a:t>,</a:t>
            </a:r>
            <a:r>
              <a:rPr i="1" lang="en" sz="2100">
                <a:latin typeface="Calibri"/>
                <a:ea typeface="Calibri"/>
                <a:cs typeface="Calibri"/>
                <a:sym typeface="Calibri"/>
              </a:rPr>
              <a:t> B </a:t>
            </a:r>
            <a:r>
              <a:rPr lang="en" sz="2100">
                <a:latin typeface="Calibri"/>
                <a:ea typeface="Calibri"/>
                <a:cs typeface="Calibri"/>
                <a:sym typeface="Calibri"/>
              </a:rPr>
              <a:t>and </a:t>
            </a:r>
            <a:r>
              <a:rPr i="1" lang="en" sz="2100">
                <a:latin typeface="Calibri"/>
                <a:ea typeface="Calibri"/>
                <a:cs typeface="Calibri"/>
                <a:sym typeface="Calibri"/>
              </a:rPr>
              <a:t>C </a:t>
            </a:r>
            <a:r>
              <a:rPr lang="en" sz="2100">
                <a:latin typeface="Calibri"/>
                <a:ea typeface="Calibri"/>
                <a:cs typeface="Calibri"/>
                <a:sym typeface="Calibri"/>
              </a:rPr>
              <a:t>with arrows to </a:t>
            </a:r>
            <a:r>
              <a:rPr i="1" lang="en" sz="2100">
                <a:latin typeface="Calibri"/>
                <a:ea typeface="Calibri"/>
                <a:cs typeface="Calibri"/>
                <a:sym typeface="Calibri"/>
              </a:rPr>
              <a:t>B </a:t>
            </a:r>
            <a:r>
              <a:rPr lang="en" sz="2100">
                <a:latin typeface="Calibri"/>
                <a:ea typeface="Calibri"/>
                <a:cs typeface="Calibri"/>
                <a:sym typeface="Calibri"/>
              </a:rPr>
              <a:t>and </a:t>
            </a:r>
            <a:r>
              <a:rPr i="1" lang="en" sz="2100">
                <a:latin typeface="Calibri"/>
                <a:ea typeface="Calibri"/>
                <a:cs typeface="Calibri"/>
                <a:sym typeface="Calibri"/>
              </a:rPr>
              <a:t>C </a:t>
            </a:r>
            <a:r>
              <a:rPr lang="en" sz="2100">
                <a:latin typeface="Calibri"/>
                <a:ea typeface="Calibri"/>
                <a:cs typeface="Calibri"/>
                <a:sym typeface="Calibri"/>
              </a:rPr>
              <a:t>could mean</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1.  each </a:t>
            </a:r>
            <a:r>
              <a:rPr i="1" lang="en" sz="2100">
                <a:latin typeface="Calibri"/>
                <a:ea typeface="Calibri"/>
                <a:cs typeface="Calibri"/>
                <a:sym typeface="Calibri"/>
              </a:rPr>
              <a:t>A </a:t>
            </a:r>
            <a:r>
              <a:rPr lang="en" sz="2100">
                <a:latin typeface="Calibri"/>
                <a:ea typeface="Calibri"/>
                <a:cs typeface="Calibri"/>
                <a:sym typeface="Calibri"/>
              </a:rPr>
              <a:t>entity is associated with a unique entity from </a:t>
            </a:r>
            <a:r>
              <a:rPr i="1" lang="en" sz="2100">
                <a:latin typeface="Calibri"/>
                <a:ea typeface="Calibri"/>
                <a:cs typeface="Calibri"/>
                <a:sym typeface="Calibri"/>
              </a:rPr>
              <a:t>B </a:t>
            </a:r>
            <a:r>
              <a:rPr lang="en" sz="2100">
                <a:latin typeface="Calibri"/>
                <a:ea typeface="Calibri"/>
                <a:cs typeface="Calibri"/>
                <a:sym typeface="Calibri"/>
              </a:rPr>
              <a:t>and </a:t>
            </a:r>
            <a:r>
              <a:rPr i="1" lang="en" sz="2100">
                <a:latin typeface="Calibri"/>
                <a:ea typeface="Calibri"/>
                <a:cs typeface="Calibri"/>
                <a:sym typeface="Calibri"/>
              </a:rPr>
              <a:t>C </a:t>
            </a:r>
            <a:r>
              <a:rPr lang="en" sz="2100">
                <a:latin typeface="Calibri"/>
                <a:ea typeface="Calibri"/>
                <a:cs typeface="Calibri"/>
                <a:sym typeface="Calibri"/>
              </a:rPr>
              <a:t>or </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2.  each pair of entities from (</a:t>
            </a:r>
            <a:r>
              <a:rPr i="1" lang="en" sz="2100">
                <a:latin typeface="Calibri"/>
                <a:ea typeface="Calibri"/>
                <a:cs typeface="Calibri"/>
                <a:sym typeface="Calibri"/>
              </a:rPr>
              <a:t>A, B</a:t>
            </a:r>
            <a:r>
              <a:rPr lang="en" sz="2100">
                <a:latin typeface="Calibri"/>
                <a:ea typeface="Calibri"/>
                <a:cs typeface="Calibri"/>
                <a:sym typeface="Calibri"/>
              </a:rPr>
              <a:t>) is associated with a unique </a:t>
            </a:r>
            <a:r>
              <a:rPr i="1" lang="en" sz="2100">
                <a:latin typeface="Calibri"/>
                <a:ea typeface="Calibri"/>
                <a:cs typeface="Calibri"/>
                <a:sym typeface="Calibri"/>
              </a:rPr>
              <a:t>C </a:t>
            </a:r>
            <a:r>
              <a:rPr lang="en" sz="2100">
                <a:latin typeface="Calibri"/>
                <a:ea typeface="Calibri"/>
                <a:cs typeface="Calibri"/>
                <a:sym typeface="Calibri"/>
              </a:rPr>
              <a:t>entity, 	  and each pair (</a:t>
            </a:r>
            <a:r>
              <a:rPr i="1" lang="en" sz="2100">
                <a:latin typeface="Calibri"/>
                <a:ea typeface="Calibri"/>
                <a:cs typeface="Calibri"/>
                <a:sym typeface="Calibri"/>
              </a:rPr>
              <a:t>A, C</a:t>
            </a:r>
            <a:r>
              <a:rPr lang="en" sz="2100">
                <a:latin typeface="Calibri"/>
                <a:ea typeface="Calibri"/>
                <a:cs typeface="Calibri"/>
                <a:sym typeface="Calibri"/>
              </a:rPr>
              <a:t>) is associated with a unique </a:t>
            </a:r>
            <a:r>
              <a:rPr i="1" lang="en" sz="2100">
                <a:latin typeface="Calibri"/>
                <a:ea typeface="Calibri"/>
                <a:cs typeface="Calibri"/>
                <a:sym typeface="Calibri"/>
              </a:rPr>
              <a:t>B</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Each alternative has been used in different formalisms</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To avoid confusion we outlaw more than one arrow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p:nvPr/>
        </p:nvSpPr>
        <p:spPr>
          <a:xfrm>
            <a:off x="1657350" y="4686300"/>
            <a:ext cx="142875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1" name="Google Shape;201;p33"/>
          <p:cNvSpPr/>
          <p:nvPr/>
        </p:nvSpPr>
        <p:spPr>
          <a:xfrm>
            <a:off x="3486150" y="4686300"/>
            <a:ext cx="217170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2" name="Google Shape;202;p33"/>
          <p:cNvSpPr txBox="1"/>
          <p:nvPr>
            <p:ph type="title"/>
          </p:nvPr>
        </p:nvSpPr>
        <p:spPr>
          <a:xfrm>
            <a:off x="786653" y="267260"/>
            <a:ext cx="5829300" cy="828675"/>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Conceptual Design</a:t>
            </a:r>
            <a:endParaRPr/>
          </a:p>
        </p:txBody>
      </p:sp>
      <p:sp>
        <p:nvSpPr>
          <p:cNvPr id="203" name="Google Shape;203;p33"/>
          <p:cNvSpPr txBox="1"/>
          <p:nvPr>
            <p:ph idx="1" type="body"/>
          </p:nvPr>
        </p:nvSpPr>
        <p:spPr>
          <a:xfrm>
            <a:off x="1079126" y="1114425"/>
            <a:ext cx="6757148" cy="3571875"/>
          </a:xfrm>
          <a:prstGeom prst="rect">
            <a:avLst/>
          </a:prstGeom>
          <a:noFill/>
          <a:ln>
            <a:noFill/>
          </a:ln>
        </p:spPr>
        <p:txBody>
          <a:bodyPr anchorCtr="0" anchor="t" bIns="34275" lIns="68575" spcFirstLastPara="1" rIns="68575" wrap="square" tIns="34275">
            <a:normAutofit lnSpcReduction="10000"/>
          </a:bodyPr>
          <a:lstStyle/>
          <a:p>
            <a:pPr indent="-184150" lvl="0" marL="177800" rtl="0" algn="l">
              <a:lnSpc>
                <a:spcPct val="90000"/>
              </a:lnSpc>
              <a:spcBef>
                <a:spcPts val="0"/>
              </a:spcBef>
              <a:spcAft>
                <a:spcPts val="0"/>
              </a:spcAft>
              <a:buClr>
                <a:srgbClr val="CD0000"/>
              </a:buClr>
              <a:buSzPts val="2300"/>
              <a:buChar char="•"/>
            </a:pPr>
            <a:r>
              <a:rPr lang="en" sz="2300">
                <a:solidFill>
                  <a:srgbClr val="CD0000"/>
                </a:solidFill>
                <a:latin typeface="Calibri"/>
                <a:ea typeface="Calibri"/>
                <a:cs typeface="Calibri"/>
                <a:sym typeface="Calibri"/>
              </a:rPr>
              <a:t>Conceptual design</a:t>
            </a:r>
            <a:r>
              <a:rPr lang="en" sz="2300">
                <a:latin typeface="Calibri"/>
                <a:ea typeface="Calibri"/>
                <a:cs typeface="Calibri"/>
                <a:sym typeface="Calibri"/>
              </a:rPr>
              <a:t>:  (</a:t>
            </a:r>
            <a:r>
              <a:rPr lang="en" sz="2300">
                <a:solidFill>
                  <a:srgbClr val="CD0000"/>
                </a:solidFill>
                <a:latin typeface="Calibri"/>
                <a:ea typeface="Calibri"/>
                <a:cs typeface="Calibri"/>
                <a:sym typeface="Calibri"/>
              </a:rPr>
              <a:t>ER Model </a:t>
            </a:r>
            <a:r>
              <a:rPr lang="en" sz="2300">
                <a:latin typeface="Calibri"/>
                <a:ea typeface="Calibri"/>
                <a:cs typeface="Calibri"/>
                <a:sym typeface="Calibri"/>
              </a:rPr>
              <a:t>is used at this stage.) </a:t>
            </a:r>
            <a:endParaRPr/>
          </a:p>
          <a:p>
            <a:pPr indent="-184150" lvl="0" marL="177800" rtl="0" algn="l">
              <a:lnSpc>
                <a:spcPct val="90000"/>
              </a:lnSpc>
              <a:spcBef>
                <a:spcPts val="800"/>
              </a:spcBef>
              <a:spcAft>
                <a:spcPts val="0"/>
              </a:spcAft>
              <a:buClr>
                <a:schemeClr val="dk1"/>
              </a:buClr>
              <a:buSzPts val="2300"/>
              <a:buFont typeface="Courier New"/>
              <a:buChar char="o"/>
            </a:pPr>
            <a:r>
              <a:rPr lang="en" sz="2300">
                <a:latin typeface="Calibri"/>
                <a:ea typeface="Calibri"/>
                <a:cs typeface="Calibri"/>
                <a:sym typeface="Calibri"/>
              </a:rPr>
              <a:t> What are the </a:t>
            </a:r>
            <a:r>
              <a:rPr lang="en" sz="2300">
                <a:solidFill>
                  <a:srgbClr val="CD0000"/>
                </a:solidFill>
                <a:latin typeface="Calibri"/>
                <a:ea typeface="Calibri"/>
                <a:cs typeface="Calibri"/>
                <a:sym typeface="Calibri"/>
              </a:rPr>
              <a:t>entities</a:t>
            </a:r>
            <a:r>
              <a:rPr lang="en" sz="2300">
                <a:latin typeface="Calibri"/>
                <a:ea typeface="Calibri"/>
                <a:cs typeface="Calibri"/>
                <a:sym typeface="Calibri"/>
              </a:rPr>
              <a:t> and</a:t>
            </a:r>
            <a:r>
              <a:rPr lang="en" sz="2300">
                <a:solidFill>
                  <a:srgbClr val="CD0000"/>
                </a:solidFill>
                <a:latin typeface="Calibri"/>
                <a:ea typeface="Calibri"/>
                <a:cs typeface="Calibri"/>
                <a:sym typeface="Calibri"/>
              </a:rPr>
              <a:t> relationships </a:t>
            </a:r>
            <a:r>
              <a:rPr lang="en" sz="2300">
                <a:latin typeface="Calibri"/>
                <a:ea typeface="Calibri"/>
                <a:cs typeface="Calibri"/>
                <a:sym typeface="Calibri"/>
              </a:rPr>
              <a:t>in the enterprise?</a:t>
            </a:r>
            <a:endParaRPr/>
          </a:p>
          <a:p>
            <a:pPr indent="-184150" lvl="0" marL="177800" rtl="0" algn="l">
              <a:lnSpc>
                <a:spcPct val="90000"/>
              </a:lnSpc>
              <a:spcBef>
                <a:spcPts val="800"/>
              </a:spcBef>
              <a:spcAft>
                <a:spcPts val="0"/>
              </a:spcAft>
              <a:buClr>
                <a:schemeClr val="dk1"/>
              </a:buClr>
              <a:buSzPts val="2300"/>
              <a:buFont typeface="Courier New"/>
              <a:buChar char="o"/>
            </a:pPr>
            <a:r>
              <a:rPr lang="en" sz="2300">
                <a:latin typeface="Calibri"/>
                <a:ea typeface="Calibri"/>
                <a:cs typeface="Calibri"/>
                <a:sym typeface="Calibri"/>
              </a:rPr>
              <a:t> What information about these entities and relationships should we store in the database?</a:t>
            </a:r>
            <a:endParaRPr/>
          </a:p>
          <a:p>
            <a:pPr indent="-184150" lvl="0" marL="177800" rtl="0" algn="l">
              <a:lnSpc>
                <a:spcPct val="90000"/>
              </a:lnSpc>
              <a:spcBef>
                <a:spcPts val="800"/>
              </a:spcBef>
              <a:spcAft>
                <a:spcPts val="0"/>
              </a:spcAft>
              <a:buClr>
                <a:schemeClr val="dk1"/>
              </a:buClr>
              <a:buSzPts val="2300"/>
              <a:buFont typeface="Courier New"/>
              <a:buChar char="o"/>
            </a:pPr>
            <a:r>
              <a:rPr lang="en" sz="2300">
                <a:latin typeface="Calibri"/>
                <a:ea typeface="Calibri"/>
                <a:cs typeface="Calibri"/>
                <a:sym typeface="Calibri"/>
              </a:rPr>
              <a:t> What are the integrity constraints or business rules that hold? </a:t>
            </a:r>
            <a:endParaRPr/>
          </a:p>
          <a:p>
            <a:pPr indent="-184150" lvl="0" marL="177800" rtl="0" algn="l">
              <a:lnSpc>
                <a:spcPct val="90000"/>
              </a:lnSpc>
              <a:spcBef>
                <a:spcPts val="800"/>
              </a:spcBef>
              <a:spcAft>
                <a:spcPts val="0"/>
              </a:spcAft>
              <a:buClr>
                <a:schemeClr val="dk1"/>
              </a:buClr>
              <a:buSzPts val="2300"/>
              <a:buFont typeface="Courier New"/>
              <a:buChar char="o"/>
            </a:pPr>
            <a:r>
              <a:rPr lang="en" sz="2300">
                <a:latin typeface="Calibri"/>
                <a:ea typeface="Calibri"/>
                <a:cs typeface="Calibri"/>
                <a:sym typeface="Calibri"/>
              </a:rPr>
              <a:t> A database `schema’ in the ER Model can be represented pictorially (ER diagrams).</a:t>
            </a:r>
            <a:endParaRPr/>
          </a:p>
          <a:p>
            <a:pPr indent="-184150" lvl="0" marL="177800" rtl="0" algn="l">
              <a:lnSpc>
                <a:spcPct val="90000"/>
              </a:lnSpc>
              <a:spcBef>
                <a:spcPts val="800"/>
              </a:spcBef>
              <a:spcAft>
                <a:spcPts val="0"/>
              </a:spcAft>
              <a:buClr>
                <a:schemeClr val="dk1"/>
              </a:buClr>
              <a:buSzPts val="2300"/>
              <a:buFont typeface="Courier New"/>
              <a:buChar char="o"/>
            </a:pPr>
            <a:r>
              <a:rPr lang="en" sz="2300">
                <a:latin typeface="Calibri"/>
                <a:ea typeface="Calibri"/>
                <a:cs typeface="Calibri"/>
                <a:sym typeface="Calibri"/>
              </a:rPr>
              <a:t> An ER diagram can be mapped into a relational schema.</a:t>
            </a:r>
            <a:endParaRPr/>
          </a:p>
          <a:p>
            <a:pPr indent="-38100" lvl="0" marL="177800" rtl="0" algn="l">
              <a:lnSpc>
                <a:spcPct val="90000"/>
              </a:lnSpc>
              <a:spcBef>
                <a:spcPts val="800"/>
              </a:spcBef>
              <a:spcAft>
                <a:spcPts val="0"/>
              </a:spcAft>
              <a:buClr>
                <a:schemeClr val="dk1"/>
              </a:buClr>
              <a:buSzPts val="2100"/>
              <a:buNone/>
            </a:pPr>
            <a:r>
              <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9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Binary Vs. Non-Binary Relationships</a:t>
            </a:r>
            <a:endParaRPr/>
          </a:p>
        </p:txBody>
      </p:sp>
      <p:sp>
        <p:nvSpPr>
          <p:cNvPr id="713" name="Google Shape;713;p96"/>
          <p:cNvSpPr txBox="1"/>
          <p:nvPr>
            <p:ph idx="1" type="body"/>
          </p:nvPr>
        </p:nvSpPr>
        <p:spPr>
          <a:xfrm>
            <a:off x="839882" y="1268016"/>
            <a:ext cx="6986307" cy="42672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Some relationships that appear to be non-binary may be better represented using binary relationships</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E.g.  A ternary relationship </a:t>
            </a:r>
            <a:r>
              <a:rPr i="1" lang="en" sz="2100">
                <a:latin typeface="Calibri"/>
                <a:ea typeface="Calibri"/>
                <a:cs typeface="Calibri"/>
                <a:sym typeface="Calibri"/>
              </a:rPr>
              <a:t>parents</a:t>
            </a:r>
            <a:r>
              <a:rPr lang="en" sz="2100">
                <a:latin typeface="Calibri"/>
                <a:ea typeface="Calibri"/>
                <a:cs typeface="Calibri"/>
                <a:sym typeface="Calibri"/>
              </a:rPr>
              <a:t>, relating a child to his/her father and mother, is best replaced by two binary relationships,  </a:t>
            </a:r>
            <a:r>
              <a:rPr i="1" lang="en" sz="2100">
                <a:latin typeface="Calibri"/>
                <a:ea typeface="Calibri"/>
                <a:cs typeface="Calibri"/>
                <a:sym typeface="Calibri"/>
              </a:rPr>
              <a:t>father</a:t>
            </a:r>
            <a:r>
              <a:rPr lang="en" sz="2100">
                <a:latin typeface="Calibri"/>
                <a:ea typeface="Calibri"/>
                <a:cs typeface="Calibri"/>
                <a:sym typeface="Calibri"/>
              </a:rPr>
              <a:t> and </a:t>
            </a:r>
            <a:r>
              <a:rPr i="1" lang="en" sz="2100">
                <a:latin typeface="Calibri"/>
                <a:ea typeface="Calibri"/>
                <a:cs typeface="Calibri"/>
                <a:sym typeface="Calibri"/>
              </a:rPr>
              <a:t>mother</a:t>
            </a:r>
            <a:endParaRPr/>
          </a:p>
          <a:p>
            <a:pPr indent="-171450" lvl="2" marL="8636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Using two binary relationships allows partial information (e.g. only mother being know)</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But there are some relationships that are naturally non-binary</a:t>
            </a:r>
            <a:endParaRPr/>
          </a:p>
          <a:p>
            <a:pPr indent="-171450" lvl="2" marL="8636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E.g. </a:t>
            </a:r>
            <a:r>
              <a:rPr i="1" lang="en" sz="2100">
                <a:latin typeface="Calibri"/>
                <a:ea typeface="Calibri"/>
                <a:cs typeface="Calibri"/>
                <a:sym typeface="Calibri"/>
              </a:rPr>
              <a:t>works-on</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97"/>
          <p:cNvSpPr txBox="1"/>
          <p:nvPr>
            <p:ph type="title"/>
          </p:nvPr>
        </p:nvSpPr>
        <p:spPr>
          <a:xfrm>
            <a:off x="354666" y="219495"/>
            <a:ext cx="8338857" cy="457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Converting Non-Binary Relationships to Binary Form</a:t>
            </a:r>
            <a:endParaRPr/>
          </a:p>
        </p:txBody>
      </p:sp>
      <p:sp>
        <p:nvSpPr>
          <p:cNvPr id="719" name="Google Shape;719;p97"/>
          <p:cNvSpPr txBox="1"/>
          <p:nvPr>
            <p:ph idx="1" type="body"/>
          </p:nvPr>
        </p:nvSpPr>
        <p:spPr>
          <a:xfrm>
            <a:off x="786652" y="862714"/>
            <a:ext cx="7190815" cy="2659856"/>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In general, any non-binary relationship can be represented using binary relationships by creating an artificial entity set.</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Replace </a:t>
            </a:r>
            <a:r>
              <a:rPr i="1" lang="en" sz="2100">
                <a:latin typeface="Calibri"/>
                <a:ea typeface="Calibri"/>
                <a:cs typeface="Calibri"/>
                <a:sym typeface="Calibri"/>
              </a:rPr>
              <a:t>R </a:t>
            </a:r>
            <a:r>
              <a:rPr lang="en" sz="2100">
                <a:latin typeface="Calibri"/>
                <a:ea typeface="Calibri"/>
                <a:cs typeface="Calibri"/>
                <a:sym typeface="Calibri"/>
              </a:rPr>
              <a:t>between entity sets A, B and C</a:t>
            </a:r>
            <a:r>
              <a:rPr i="1" lang="en" sz="2100">
                <a:latin typeface="Calibri"/>
                <a:ea typeface="Calibri"/>
                <a:cs typeface="Calibri"/>
                <a:sym typeface="Calibri"/>
              </a:rPr>
              <a:t> </a:t>
            </a:r>
            <a:r>
              <a:rPr lang="en" sz="2100">
                <a:latin typeface="Calibri"/>
                <a:ea typeface="Calibri"/>
                <a:cs typeface="Calibri"/>
                <a:sym typeface="Calibri"/>
              </a:rPr>
              <a:t>by an entity set </a:t>
            </a:r>
            <a:r>
              <a:rPr i="1" lang="en" sz="2100">
                <a:latin typeface="Calibri"/>
                <a:ea typeface="Calibri"/>
                <a:cs typeface="Calibri"/>
                <a:sym typeface="Calibri"/>
              </a:rPr>
              <a:t>E</a:t>
            </a:r>
            <a:r>
              <a:rPr lang="en" sz="2100">
                <a:latin typeface="Calibri"/>
                <a:ea typeface="Calibri"/>
                <a:cs typeface="Calibri"/>
                <a:sym typeface="Calibri"/>
              </a:rPr>
              <a:t>, and three relationship sets: </a:t>
            </a:r>
            <a:endParaRPr/>
          </a:p>
          <a:p>
            <a:pPr indent="-177800" lvl="0" marL="177800" rtl="0" algn="l">
              <a:lnSpc>
                <a:spcPct val="90000"/>
              </a:lnSpc>
              <a:spcBef>
                <a:spcPts val="800"/>
              </a:spcBef>
              <a:spcAft>
                <a:spcPts val="0"/>
              </a:spcAft>
              <a:buClr>
                <a:schemeClr val="dk1"/>
              </a:buClr>
              <a:buSzPts val="2100"/>
              <a:buFont typeface="Arial"/>
              <a:buNone/>
            </a:pPr>
            <a:r>
              <a:rPr lang="en">
                <a:latin typeface="Calibri"/>
                <a:ea typeface="Calibri"/>
                <a:cs typeface="Calibri"/>
                <a:sym typeface="Calibri"/>
              </a:rPr>
              <a:t>		1. </a:t>
            </a:r>
            <a:r>
              <a:rPr i="1" lang="en">
                <a:latin typeface="Calibri"/>
                <a:ea typeface="Calibri"/>
                <a:cs typeface="Calibri"/>
                <a:sym typeface="Calibri"/>
              </a:rPr>
              <a:t>R</a:t>
            </a:r>
            <a:r>
              <a:rPr baseline="-25000" i="1" lang="en">
                <a:latin typeface="Calibri"/>
                <a:ea typeface="Calibri"/>
                <a:cs typeface="Calibri"/>
                <a:sym typeface="Calibri"/>
              </a:rPr>
              <a:t>A</a:t>
            </a:r>
            <a:r>
              <a:rPr lang="en">
                <a:latin typeface="Calibri"/>
                <a:ea typeface="Calibri"/>
                <a:cs typeface="Calibri"/>
                <a:sym typeface="Calibri"/>
              </a:rPr>
              <a:t>, relating </a:t>
            </a:r>
            <a:r>
              <a:rPr i="1" lang="en">
                <a:latin typeface="Calibri"/>
                <a:ea typeface="Calibri"/>
                <a:cs typeface="Calibri"/>
                <a:sym typeface="Calibri"/>
              </a:rPr>
              <a:t>E </a:t>
            </a:r>
            <a:r>
              <a:rPr lang="en">
                <a:latin typeface="Calibri"/>
                <a:ea typeface="Calibri"/>
                <a:cs typeface="Calibri"/>
                <a:sym typeface="Calibri"/>
              </a:rPr>
              <a:t>and </a:t>
            </a:r>
            <a:r>
              <a:rPr i="1" lang="en">
                <a:latin typeface="Calibri"/>
                <a:ea typeface="Calibri"/>
                <a:cs typeface="Calibri"/>
                <a:sym typeface="Calibri"/>
              </a:rPr>
              <a:t>A </a:t>
            </a:r>
            <a:r>
              <a:rPr lang="en">
                <a:latin typeface="Calibri"/>
                <a:ea typeface="Calibri"/>
                <a:cs typeface="Calibri"/>
                <a:sym typeface="Calibri"/>
              </a:rPr>
              <a:t>		  2.</a:t>
            </a:r>
            <a:r>
              <a:rPr i="1" lang="en">
                <a:latin typeface="Calibri"/>
                <a:ea typeface="Calibri"/>
                <a:cs typeface="Calibri"/>
                <a:sym typeface="Calibri"/>
              </a:rPr>
              <a:t>R</a:t>
            </a:r>
            <a:r>
              <a:rPr baseline="-25000" i="1" lang="en">
                <a:latin typeface="Calibri"/>
                <a:ea typeface="Calibri"/>
                <a:cs typeface="Calibri"/>
                <a:sym typeface="Calibri"/>
              </a:rPr>
              <a:t>B</a:t>
            </a:r>
            <a:r>
              <a:rPr lang="en">
                <a:latin typeface="Calibri"/>
                <a:ea typeface="Calibri"/>
                <a:cs typeface="Calibri"/>
                <a:sym typeface="Calibri"/>
              </a:rPr>
              <a:t>, relating </a:t>
            </a:r>
            <a:r>
              <a:rPr i="1" lang="en">
                <a:latin typeface="Calibri"/>
                <a:ea typeface="Calibri"/>
                <a:cs typeface="Calibri"/>
                <a:sym typeface="Calibri"/>
              </a:rPr>
              <a:t>E </a:t>
            </a:r>
            <a:r>
              <a:rPr lang="en">
                <a:latin typeface="Calibri"/>
                <a:ea typeface="Calibri"/>
                <a:cs typeface="Calibri"/>
                <a:sym typeface="Calibri"/>
              </a:rPr>
              <a:t>and </a:t>
            </a:r>
            <a:r>
              <a:rPr i="1" lang="en">
                <a:latin typeface="Calibri"/>
                <a:ea typeface="Calibri"/>
                <a:cs typeface="Calibri"/>
                <a:sym typeface="Calibri"/>
              </a:rPr>
              <a:t>B</a:t>
            </a:r>
            <a:endParaRPr/>
          </a:p>
          <a:p>
            <a:pPr indent="-177800" lvl="0" marL="177800" rtl="0" algn="l">
              <a:lnSpc>
                <a:spcPct val="90000"/>
              </a:lnSpc>
              <a:spcBef>
                <a:spcPts val="800"/>
              </a:spcBef>
              <a:spcAft>
                <a:spcPts val="0"/>
              </a:spcAft>
              <a:buClr>
                <a:schemeClr val="dk1"/>
              </a:buClr>
              <a:buSzPts val="2100"/>
              <a:buFont typeface="Arial"/>
              <a:buNone/>
            </a:pPr>
            <a:r>
              <a:rPr lang="en">
                <a:latin typeface="Calibri"/>
                <a:ea typeface="Calibri"/>
                <a:cs typeface="Calibri"/>
                <a:sym typeface="Calibri"/>
              </a:rPr>
              <a:t>		3. </a:t>
            </a:r>
            <a:r>
              <a:rPr i="1" lang="en">
                <a:latin typeface="Calibri"/>
                <a:ea typeface="Calibri"/>
                <a:cs typeface="Calibri"/>
                <a:sym typeface="Calibri"/>
              </a:rPr>
              <a:t>R</a:t>
            </a:r>
            <a:r>
              <a:rPr baseline="-25000" i="1" lang="en">
                <a:latin typeface="Calibri"/>
                <a:ea typeface="Calibri"/>
                <a:cs typeface="Calibri"/>
                <a:sym typeface="Calibri"/>
              </a:rPr>
              <a:t>C</a:t>
            </a:r>
            <a:r>
              <a:rPr lang="en">
                <a:latin typeface="Calibri"/>
                <a:ea typeface="Calibri"/>
                <a:cs typeface="Calibri"/>
                <a:sym typeface="Calibri"/>
              </a:rPr>
              <a:t>, relating </a:t>
            </a:r>
            <a:r>
              <a:rPr i="1" lang="en">
                <a:latin typeface="Calibri"/>
                <a:ea typeface="Calibri"/>
                <a:cs typeface="Calibri"/>
                <a:sym typeface="Calibri"/>
              </a:rPr>
              <a:t>E </a:t>
            </a:r>
            <a:r>
              <a:rPr lang="en">
                <a:latin typeface="Calibri"/>
                <a:ea typeface="Calibri"/>
                <a:cs typeface="Calibri"/>
                <a:sym typeface="Calibri"/>
              </a:rPr>
              <a:t>and </a:t>
            </a:r>
            <a:r>
              <a:rPr i="1" lang="en">
                <a:latin typeface="Calibri"/>
                <a:ea typeface="Calibri"/>
                <a:cs typeface="Calibri"/>
                <a:sym typeface="Calibri"/>
              </a:rPr>
              <a:t>C</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Create a special identifying attribute for </a:t>
            </a:r>
            <a:r>
              <a:rPr i="1" lang="en" sz="2100">
                <a:latin typeface="Calibri"/>
                <a:ea typeface="Calibri"/>
                <a:cs typeface="Calibri"/>
                <a:sym typeface="Calibri"/>
              </a:rPr>
              <a:t>E</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Add any attributes of </a:t>
            </a:r>
            <a:r>
              <a:rPr i="1" lang="en" sz="2100">
                <a:latin typeface="Calibri"/>
                <a:ea typeface="Calibri"/>
                <a:cs typeface="Calibri"/>
                <a:sym typeface="Calibri"/>
              </a:rPr>
              <a:t>R </a:t>
            </a:r>
            <a:r>
              <a:rPr lang="en" sz="2100">
                <a:latin typeface="Calibri"/>
                <a:ea typeface="Calibri"/>
                <a:cs typeface="Calibri"/>
                <a:sym typeface="Calibri"/>
              </a:rPr>
              <a:t>to </a:t>
            </a:r>
            <a:r>
              <a:rPr i="1" lang="en" sz="2100">
                <a:latin typeface="Calibri"/>
                <a:ea typeface="Calibri"/>
                <a:cs typeface="Calibri"/>
                <a:sym typeface="Calibri"/>
              </a:rPr>
              <a:t>E </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For each relationship (</a:t>
            </a:r>
            <a:r>
              <a:rPr i="1" lang="en" sz="2100">
                <a:latin typeface="Calibri"/>
                <a:ea typeface="Calibri"/>
                <a:cs typeface="Calibri"/>
                <a:sym typeface="Calibri"/>
              </a:rPr>
              <a:t>a</a:t>
            </a:r>
            <a:r>
              <a:rPr baseline="-25000" i="1" lang="en" sz="2100">
                <a:latin typeface="Calibri"/>
                <a:ea typeface="Calibri"/>
                <a:cs typeface="Calibri"/>
                <a:sym typeface="Calibri"/>
              </a:rPr>
              <a:t>i</a:t>
            </a:r>
            <a:r>
              <a:rPr i="1" lang="en" sz="2100">
                <a:latin typeface="Calibri"/>
                <a:ea typeface="Calibri"/>
                <a:cs typeface="Calibri"/>
                <a:sym typeface="Calibri"/>
              </a:rPr>
              <a:t> , b</a:t>
            </a:r>
            <a:r>
              <a:rPr baseline="-25000" i="1" lang="en" sz="2100">
                <a:latin typeface="Calibri"/>
                <a:ea typeface="Calibri"/>
                <a:cs typeface="Calibri"/>
                <a:sym typeface="Calibri"/>
              </a:rPr>
              <a:t>i</a:t>
            </a:r>
            <a:r>
              <a:rPr i="1" lang="en" sz="2100">
                <a:latin typeface="Calibri"/>
                <a:ea typeface="Calibri"/>
                <a:cs typeface="Calibri"/>
                <a:sym typeface="Calibri"/>
              </a:rPr>
              <a:t> , c</a:t>
            </a:r>
            <a:r>
              <a:rPr baseline="-25000" i="1" lang="en" sz="2100">
                <a:latin typeface="Calibri"/>
                <a:ea typeface="Calibri"/>
                <a:cs typeface="Calibri"/>
                <a:sym typeface="Calibri"/>
              </a:rPr>
              <a:t>i</a:t>
            </a:r>
            <a:r>
              <a:rPr lang="en" sz="2100">
                <a:latin typeface="Calibri"/>
                <a:ea typeface="Calibri"/>
                <a:cs typeface="Calibri"/>
                <a:sym typeface="Calibri"/>
              </a:rPr>
              <a:t>) in </a:t>
            </a:r>
            <a:r>
              <a:rPr i="1" lang="en" sz="2100">
                <a:latin typeface="Calibri"/>
                <a:ea typeface="Calibri"/>
                <a:cs typeface="Calibri"/>
                <a:sym typeface="Calibri"/>
              </a:rPr>
              <a:t>R,</a:t>
            </a:r>
            <a:r>
              <a:rPr lang="en" sz="2100">
                <a:latin typeface="Calibri"/>
                <a:ea typeface="Calibri"/>
                <a:cs typeface="Calibri"/>
                <a:sym typeface="Calibri"/>
              </a:rPr>
              <a:t> create </a:t>
            </a:r>
            <a:endParaRPr/>
          </a:p>
          <a:p>
            <a:pPr indent="-177800" lvl="0" marL="177800" rtl="0" algn="l">
              <a:lnSpc>
                <a:spcPct val="90000"/>
              </a:lnSpc>
              <a:spcBef>
                <a:spcPts val="800"/>
              </a:spcBef>
              <a:spcAft>
                <a:spcPts val="0"/>
              </a:spcAft>
              <a:buClr>
                <a:schemeClr val="dk1"/>
              </a:buClr>
              <a:buSzPts val="2100"/>
              <a:buFont typeface="Arial"/>
              <a:buNone/>
            </a:pPr>
            <a:r>
              <a:rPr lang="en">
                <a:latin typeface="Calibri"/>
                <a:ea typeface="Calibri"/>
                <a:cs typeface="Calibri"/>
                <a:sym typeface="Calibri"/>
              </a:rPr>
              <a:t>	      1. a new entity </a:t>
            </a:r>
            <a:r>
              <a:rPr i="1" lang="en">
                <a:latin typeface="Calibri"/>
                <a:ea typeface="Calibri"/>
                <a:cs typeface="Calibri"/>
                <a:sym typeface="Calibri"/>
              </a:rPr>
              <a:t>e</a:t>
            </a:r>
            <a:r>
              <a:rPr baseline="-25000" i="1" lang="en">
                <a:latin typeface="Calibri"/>
                <a:ea typeface="Calibri"/>
                <a:cs typeface="Calibri"/>
                <a:sym typeface="Calibri"/>
              </a:rPr>
              <a:t>i</a:t>
            </a:r>
            <a:r>
              <a:rPr i="1" lang="en">
                <a:latin typeface="Calibri"/>
                <a:ea typeface="Calibri"/>
                <a:cs typeface="Calibri"/>
                <a:sym typeface="Calibri"/>
              </a:rPr>
              <a:t> </a:t>
            </a:r>
            <a:r>
              <a:rPr lang="en">
                <a:latin typeface="Calibri"/>
                <a:ea typeface="Calibri"/>
                <a:cs typeface="Calibri"/>
                <a:sym typeface="Calibri"/>
              </a:rPr>
              <a:t>in the entity set </a:t>
            </a:r>
            <a:r>
              <a:rPr i="1" lang="en">
                <a:latin typeface="Calibri"/>
                <a:ea typeface="Calibri"/>
                <a:cs typeface="Calibri"/>
                <a:sym typeface="Calibri"/>
              </a:rPr>
              <a:t>E       </a:t>
            </a:r>
            <a:r>
              <a:rPr lang="en">
                <a:latin typeface="Calibri"/>
                <a:ea typeface="Calibri"/>
                <a:cs typeface="Calibri"/>
                <a:sym typeface="Calibri"/>
              </a:rPr>
              <a:t>2. add (</a:t>
            </a:r>
            <a:r>
              <a:rPr i="1" lang="en">
                <a:latin typeface="Calibri"/>
                <a:ea typeface="Calibri"/>
                <a:cs typeface="Calibri"/>
                <a:sym typeface="Calibri"/>
              </a:rPr>
              <a:t>e</a:t>
            </a:r>
            <a:r>
              <a:rPr baseline="-25000" i="1" lang="en">
                <a:latin typeface="Calibri"/>
                <a:ea typeface="Calibri"/>
                <a:cs typeface="Calibri"/>
                <a:sym typeface="Calibri"/>
              </a:rPr>
              <a:t>i</a:t>
            </a:r>
            <a:r>
              <a:rPr i="1" lang="en">
                <a:latin typeface="Calibri"/>
                <a:ea typeface="Calibri"/>
                <a:cs typeface="Calibri"/>
                <a:sym typeface="Calibri"/>
              </a:rPr>
              <a:t> , a</a:t>
            </a:r>
            <a:r>
              <a:rPr baseline="-25000" i="1" lang="en">
                <a:latin typeface="Calibri"/>
                <a:ea typeface="Calibri"/>
                <a:cs typeface="Calibri"/>
                <a:sym typeface="Calibri"/>
              </a:rPr>
              <a:t>i </a:t>
            </a:r>
            <a:r>
              <a:rPr lang="en">
                <a:latin typeface="Calibri"/>
                <a:ea typeface="Calibri"/>
                <a:cs typeface="Calibri"/>
                <a:sym typeface="Calibri"/>
              </a:rPr>
              <a:t>) to </a:t>
            </a:r>
            <a:r>
              <a:rPr i="1" lang="en">
                <a:latin typeface="Calibri"/>
                <a:ea typeface="Calibri"/>
                <a:cs typeface="Calibri"/>
                <a:sym typeface="Calibri"/>
              </a:rPr>
              <a:t>R</a:t>
            </a:r>
            <a:r>
              <a:rPr baseline="-25000" i="1" lang="en">
                <a:latin typeface="Calibri"/>
                <a:ea typeface="Calibri"/>
                <a:cs typeface="Calibri"/>
                <a:sym typeface="Calibri"/>
              </a:rPr>
              <a:t>A</a:t>
            </a:r>
            <a:endParaRPr/>
          </a:p>
          <a:p>
            <a:pPr indent="-177800" lvl="0" marL="177800" rtl="0" algn="l">
              <a:lnSpc>
                <a:spcPct val="90000"/>
              </a:lnSpc>
              <a:spcBef>
                <a:spcPts val="800"/>
              </a:spcBef>
              <a:spcAft>
                <a:spcPts val="0"/>
              </a:spcAft>
              <a:buClr>
                <a:schemeClr val="dk1"/>
              </a:buClr>
              <a:buSzPts val="2100"/>
              <a:buFont typeface="Arial"/>
              <a:buNone/>
            </a:pPr>
            <a:r>
              <a:rPr lang="en">
                <a:latin typeface="Calibri"/>
                <a:ea typeface="Calibri"/>
                <a:cs typeface="Calibri"/>
                <a:sym typeface="Calibri"/>
              </a:rPr>
              <a:t>	      3. add (</a:t>
            </a:r>
            <a:r>
              <a:rPr i="1" lang="en">
                <a:latin typeface="Calibri"/>
                <a:ea typeface="Calibri"/>
                <a:cs typeface="Calibri"/>
                <a:sym typeface="Calibri"/>
              </a:rPr>
              <a:t>e</a:t>
            </a:r>
            <a:r>
              <a:rPr baseline="-25000" i="1" lang="en">
                <a:latin typeface="Calibri"/>
                <a:ea typeface="Calibri"/>
                <a:cs typeface="Calibri"/>
                <a:sym typeface="Calibri"/>
              </a:rPr>
              <a:t>i</a:t>
            </a:r>
            <a:r>
              <a:rPr i="1" lang="en">
                <a:latin typeface="Calibri"/>
                <a:ea typeface="Calibri"/>
                <a:cs typeface="Calibri"/>
                <a:sym typeface="Calibri"/>
              </a:rPr>
              <a:t> , b</a:t>
            </a:r>
            <a:r>
              <a:rPr baseline="-25000" i="1" lang="en">
                <a:latin typeface="Calibri"/>
                <a:ea typeface="Calibri"/>
                <a:cs typeface="Calibri"/>
                <a:sym typeface="Calibri"/>
              </a:rPr>
              <a:t>i</a:t>
            </a:r>
            <a:r>
              <a:rPr i="1" lang="en">
                <a:latin typeface="Calibri"/>
                <a:ea typeface="Calibri"/>
                <a:cs typeface="Calibri"/>
                <a:sym typeface="Calibri"/>
              </a:rPr>
              <a:t> </a:t>
            </a:r>
            <a:r>
              <a:rPr lang="en">
                <a:latin typeface="Calibri"/>
                <a:ea typeface="Calibri"/>
                <a:cs typeface="Calibri"/>
                <a:sym typeface="Calibri"/>
              </a:rPr>
              <a:t>) to </a:t>
            </a:r>
            <a:r>
              <a:rPr i="1" lang="en">
                <a:latin typeface="Calibri"/>
                <a:ea typeface="Calibri"/>
                <a:cs typeface="Calibri"/>
                <a:sym typeface="Calibri"/>
              </a:rPr>
              <a:t>R</a:t>
            </a:r>
            <a:r>
              <a:rPr baseline="-25000" i="1" lang="en">
                <a:latin typeface="Calibri"/>
                <a:ea typeface="Calibri"/>
                <a:cs typeface="Calibri"/>
                <a:sym typeface="Calibri"/>
              </a:rPr>
              <a:t>B</a:t>
            </a:r>
            <a:r>
              <a:rPr i="1" lang="en">
                <a:latin typeface="Calibri"/>
                <a:ea typeface="Calibri"/>
                <a:cs typeface="Calibri"/>
                <a:sym typeface="Calibri"/>
              </a:rPr>
              <a:t>      </a:t>
            </a:r>
            <a:r>
              <a:rPr lang="en">
                <a:latin typeface="Calibri"/>
                <a:ea typeface="Calibri"/>
                <a:cs typeface="Calibri"/>
                <a:sym typeface="Calibri"/>
              </a:rPr>
              <a:t>	                4. add (</a:t>
            </a:r>
            <a:r>
              <a:rPr i="1" lang="en">
                <a:latin typeface="Calibri"/>
                <a:ea typeface="Calibri"/>
                <a:cs typeface="Calibri"/>
                <a:sym typeface="Calibri"/>
              </a:rPr>
              <a:t>e</a:t>
            </a:r>
            <a:r>
              <a:rPr baseline="-25000" i="1" lang="en">
                <a:latin typeface="Calibri"/>
                <a:ea typeface="Calibri"/>
                <a:cs typeface="Calibri"/>
                <a:sym typeface="Calibri"/>
              </a:rPr>
              <a:t>i</a:t>
            </a:r>
            <a:r>
              <a:rPr i="1" lang="en">
                <a:latin typeface="Calibri"/>
                <a:ea typeface="Calibri"/>
                <a:cs typeface="Calibri"/>
                <a:sym typeface="Calibri"/>
              </a:rPr>
              <a:t> , c</a:t>
            </a:r>
            <a:r>
              <a:rPr baseline="-25000" i="1" lang="en">
                <a:latin typeface="Calibri"/>
                <a:ea typeface="Calibri"/>
                <a:cs typeface="Calibri"/>
                <a:sym typeface="Calibri"/>
              </a:rPr>
              <a:t>i </a:t>
            </a:r>
            <a:r>
              <a:rPr lang="en">
                <a:latin typeface="Calibri"/>
                <a:ea typeface="Calibri"/>
                <a:cs typeface="Calibri"/>
                <a:sym typeface="Calibri"/>
              </a:rPr>
              <a:t>) to </a:t>
            </a:r>
            <a:r>
              <a:rPr i="1" lang="en">
                <a:latin typeface="Calibri"/>
                <a:ea typeface="Calibri"/>
                <a:cs typeface="Calibri"/>
                <a:sym typeface="Calibri"/>
              </a:rPr>
              <a:t>R</a:t>
            </a:r>
            <a:r>
              <a:rPr baseline="-25000" i="1" lang="en">
                <a:latin typeface="Calibri"/>
                <a:ea typeface="Calibri"/>
                <a:cs typeface="Calibri"/>
                <a:sym typeface="Calibri"/>
              </a:rPr>
              <a:t>C</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98"/>
          <p:cNvSpPr txBox="1"/>
          <p:nvPr>
            <p:ph type="title"/>
          </p:nvPr>
        </p:nvSpPr>
        <p:spPr>
          <a:xfrm>
            <a:off x="574092" y="107297"/>
            <a:ext cx="6057900" cy="806054"/>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CD0000"/>
              </a:buClr>
              <a:buSzPct val="100000"/>
              <a:buFont typeface="Calibri"/>
              <a:buNone/>
            </a:pPr>
            <a:r>
              <a:rPr lang="en">
                <a:solidFill>
                  <a:srgbClr val="CD0000"/>
                </a:solidFill>
              </a:rPr>
              <a:t>Converting Non-Binary Relationships</a:t>
            </a:r>
            <a:endParaRPr/>
          </a:p>
        </p:txBody>
      </p:sp>
      <p:sp>
        <p:nvSpPr>
          <p:cNvPr id="725" name="Google Shape;725;p98"/>
          <p:cNvSpPr txBox="1"/>
          <p:nvPr>
            <p:ph idx="1" type="body"/>
          </p:nvPr>
        </p:nvSpPr>
        <p:spPr>
          <a:xfrm>
            <a:off x="875739" y="913350"/>
            <a:ext cx="7646334" cy="3241791"/>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Also need to translate constraints</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Translating all constraints may not be possible</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There may be instances in the translated schema that</a:t>
            </a:r>
            <a:br>
              <a:rPr lang="en" sz="2100">
                <a:latin typeface="Calibri"/>
                <a:ea typeface="Calibri"/>
                <a:cs typeface="Calibri"/>
                <a:sym typeface="Calibri"/>
              </a:rPr>
            </a:br>
            <a:r>
              <a:rPr lang="en" sz="2100">
                <a:latin typeface="Calibri"/>
                <a:ea typeface="Calibri"/>
                <a:cs typeface="Calibri"/>
                <a:sym typeface="Calibri"/>
              </a:rPr>
              <a:t>cannot correspond to any instance of </a:t>
            </a:r>
            <a:r>
              <a:rPr i="1" lang="en" sz="2100">
                <a:latin typeface="Calibri"/>
                <a:ea typeface="Calibri"/>
                <a:cs typeface="Calibri"/>
                <a:sym typeface="Calibri"/>
              </a:rPr>
              <a:t>R</a:t>
            </a:r>
            <a:endParaRPr/>
          </a:p>
          <a:p>
            <a:pPr indent="-171450" lvl="2" marL="863600" rtl="0" algn="l">
              <a:lnSpc>
                <a:spcPct val="90000"/>
              </a:lnSpc>
              <a:spcBef>
                <a:spcPts val="400"/>
              </a:spcBef>
              <a:spcAft>
                <a:spcPts val="0"/>
              </a:spcAft>
              <a:buClr>
                <a:schemeClr val="dk1"/>
              </a:buClr>
              <a:buSzPts val="2100"/>
              <a:buChar char="•"/>
            </a:pPr>
            <a:r>
              <a:rPr i="1" lang="en" sz="2100">
                <a:latin typeface="Calibri"/>
                <a:ea typeface="Calibri"/>
                <a:cs typeface="Calibri"/>
                <a:sym typeface="Calibri"/>
              </a:rPr>
              <a:t>Exercise:  add constraints to the relationships R</a:t>
            </a:r>
            <a:r>
              <a:rPr baseline="-25000" i="1" lang="en" sz="2100">
                <a:latin typeface="Calibri"/>
                <a:ea typeface="Calibri"/>
                <a:cs typeface="Calibri"/>
                <a:sym typeface="Calibri"/>
              </a:rPr>
              <a:t>A</a:t>
            </a:r>
            <a:r>
              <a:rPr i="1" lang="en" sz="2100">
                <a:latin typeface="Calibri"/>
                <a:ea typeface="Calibri"/>
                <a:cs typeface="Calibri"/>
                <a:sym typeface="Calibri"/>
              </a:rPr>
              <a:t>, R</a:t>
            </a:r>
            <a:r>
              <a:rPr baseline="-25000" i="1" lang="en" sz="2100">
                <a:latin typeface="Calibri"/>
                <a:ea typeface="Calibri"/>
                <a:cs typeface="Calibri"/>
                <a:sym typeface="Calibri"/>
              </a:rPr>
              <a:t>B</a:t>
            </a:r>
            <a:r>
              <a:rPr i="1" lang="en" sz="2100">
                <a:latin typeface="Calibri"/>
                <a:ea typeface="Calibri"/>
                <a:cs typeface="Calibri"/>
                <a:sym typeface="Calibri"/>
              </a:rPr>
              <a:t> and R</a:t>
            </a:r>
            <a:r>
              <a:rPr baseline="-25000" i="1" lang="en" sz="2100">
                <a:latin typeface="Calibri"/>
                <a:ea typeface="Calibri"/>
                <a:cs typeface="Calibri"/>
                <a:sym typeface="Calibri"/>
              </a:rPr>
              <a:t>C </a:t>
            </a:r>
            <a:r>
              <a:rPr lang="en" sz="2100">
                <a:latin typeface="Calibri"/>
                <a:ea typeface="Calibri"/>
                <a:cs typeface="Calibri"/>
                <a:sym typeface="Calibri"/>
              </a:rPr>
              <a:t>to ensure that a newly created entity corresponds to exactly one entity in each of entity sets </a:t>
            </a:r>
            <a:r>
              <a:rPr i="1" lang="en" sz="2100">
                <a:latin typeface="Calibri"/>
                <a:ea typeface="Calibri"/>
                <a:cs typeface="Calibri"/>
                <a:sym typeface="Calibri"/>
              </a:rPr>
              <a:t>A, B</a:t>
            </a:r>
            <a:r>
              <a:rPr lang="en" sz="2100">
                <a:latin typeface="Calibri"/>
                <a:ea typeface="Calibri"/>
                <a:cs typeface="Calibri"/>
                <a:sym typeface="Calibri"/>
              </a:rPr>
              <a:t> and </a:t>
            </a:r>
            <a:r>
              <a:rPr i="1" lang="en" sz="2100">
                <a:latin typeface="Calibri"/>
                <a:ea typeface="Calibri"/>
                <a:cs typeface="Calibri"/>
                <a:sym typeface="Calibri"/>
              </a:rPr>
              <a:t>C</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We can avoid creating an identifying attribute by making E a weak entity set (described shortly) identified by the three relationship sets </a:t>
            </a:r>
            <a:endParaRPr/>
          </a:p>
          <a:p>
            <a:pPr indent="-38100" lvl="0" marL="177800" rtl="0" algn="l">
              <a:lnSpc>
                <a:spcPct val="90000"/>
              </a:lnSpc>
              <a:spcBef>
                <a:spcPts val="800"/>
              </a:spcBef>
              <a:spcAft>
                <a:spcPts val="0"/>
              </a:spcAft>
              <a:buClr>
                <a:schemeClr val="dk1"/>
              </a:buClr>
              <a:buSzPts val="2100"/>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99"/>
          <p:cNvSpPr txBox="1"/>
          <p:nvPr>
            <p:ph type="title"/>
          </p:nvPr>
        </p:nvSpPr>
        <p:spPr>
          <a:xfrm>
            <a:off x="497541" y="132650"/>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Design Issues</a:t>
            </a:r>
            <a:endParaRPr/>
          </a:p>
        </p:txBody>
      </p:sp>
      <p:sp>
        <p:nvSpPr>
          <p:cNvPr id="731" name="Google Shape;731;p99"/>
          <p:cNvSpPr txBox="1"/>
          <p:nvPr>
            <p:ph idx="1" type="body"/>
          </p:nvPr>
        </p:nvSpPr>
        <p:spPr>
          <a:xfrm>
            <a:off x="895771" y="916571"/>
            <a:ext cx="7246423" cy="318135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Use of entity sets vs. attributes</a:t>
            </a:r>
            <a:br>
              <a:rPr lang="en">
                <a:latin typeface="Calibri"/>
                <a:ea typeface="Calibri"/>
                <a:cs typeface="Calibri"/>
                <a:sym typeface="Calibri"/>
              </a:rPr>
            </a:br>
            <a:r>
              <a:rPr lang="en">
                <a:latin typeface="Calibri"/>
                <a:ea typeface="Calibri"/>
                <a:cs typeface="Calibri"/>
                <a:sym typeface="Calibri"/>
              </a:rPr>
              <a:t>Choice mainly depends on the structure of the enterprise being modeled, and on the semantics associated with the attribute in question.</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Use of entity sets vs. relationship sets</a:t>
            </a:r>
            <a:br>
              <a:rPr lang="en">
                <a:latin typeface="Calibri"/>
                <a:ea typeface="Calibri"/>
                <a:cs typeface="Calibri"/>
                <a:sym typeface="Calibri"/>
              </a:rPr>
            </a:br>
            <a:r>
              <a:rPr lang="en">
                <a:latin typeface="Calibri"/>
                <a:ea typeface="Calibri"/>
                <a:cs typeface="Calibri"/>
                <a:sym typeface="Calibri"/>
              </a:rPr>
              <a:t>Possible guideline is to designate a relationship set to describe an action that occurs between entities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Binary versus </a:t>
            </a:r>
            <a:r>
              <a:rPr i="1" lang="en">
                <a:latin typeface="Calibri"/>
                <a:ea typeface="Calibri"/>
                <a:cs typeface="Calibri"/>
                <a:sym typeface="Calibri"/>
              </a:rPr>
              <a:t>n</a:t>
            </a:r>
            <a:r>
              <a:rPr lang="en">
                <a:latin typeface="Calibri"/>
                <a:ea typeface="Calibri"/>
                <a:cs typeface="Calibri"/>
                <a:sym typeface="Calibri"/>
              </a:rPr>
              <a:t>-ary relationship sets</a:t>
            </a:r>
            <a:br>
              <a:rPr lang="en">
                <a:latin typeface="Calibri"/>
                <a:ea typeface="Calibri"/>
                <a:cs typeface="Calibri"/>
                <a:sym typeface="Calibri"/>
              </a:rPr>
            </a:br>
            <a:r>
              <a:rPr lang="en">
                <a:latin typeface="Calibri"/>
                <a:ea typeface="Calibri"/>
                <a:cs typeface="Calibri"/>
                <a:sym typeface="Calibri"/>
              </a:rPr>
              <a:t>Although it is possible to replace any nonbinary (</a:t>
            </a:r>
            <a:r>
              <a:rPr i="1" lang="en">
                <a:latin typeface="Calibri"/>
                <a:ea typeface="Calibri"/>
                <a:cs typeface="Calibri"/>
                <a:sym typeface="Calibri"/>
              </a:rPr>
              <a:t>n</a:t>
            </a:r>
            <a:r>
              <a:rPr lang="en">
                <a:latin typeface="Calibri"/>
                <a:ea typeface="Calibri"/>
                <a:cs typeface="Calibri"/>
                <a:sym typeface="Calibri"/>
              </a:rPr>
              <a:t>-ary, for </a:t>
            </a:r>
            <a:r>
              <a:rPr i="1" lang="en">
                <a:latin typeface="Calibri"/>
                <a:ea typeface="Calibri"/>
                <a:cs typeface="Calibri"/>
                <a:sym typeface="Calibri"/>
              </a:rPr>
              <a:t>n</a:t>
            </a:r>
            <a:r>
              <a:rPr lang="en">
                <a:latin typeface="Calibri"/>
                <a:ea typeface="Calibri"/>
                <a:cs typeface="Calibri"/>
                <a:sym typeface="Calibri"/>
              </a:rPr>
              <a:t> &gt; 2) relationship set by a number of distinct binary relationship sets, a </a:t>
            </a:r>
            <a:r>
              <a:rPr i="1" lang="en">
                <a:latin typeface="Calibri"/>
                <a:ea typeface="Calibri"/>
                <a:cs typeface="Calibri"/>
                <a:sym typeface="Calibri"/>
              </a:rPr>
              <a:t>n</a:t>
            </a:r>
            <a:r>
              <a:rPr lang="en">
                <a:latin typeface="Calibri"/>
                <a:ea typeface="Calibri"/>
                <a:cs typeface="Calibri"/>
                <a:sym typeface="Calibri"/>
              </a:rPr>
              <a:t>-ary relationship set shows more clearly that several entities participate in a single relationship.</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Placement of relationship attributes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10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Weak Entities</a:t>
            </a:r>
            <a:endParaRPr/>
          </a:p>
        </p:txBody>
      </p:sp>
      <p:sp>
        <p:nvSpPr>
          <p:cNvPr id="741" name="Google Shape;741;p100"/>
          <p:cNvSpPr txBox="1"/>
          <p:nvPr>
            <p:ph idx="1" type="body"/>
          </p:nvPr>
        </p:nvSpPr>
        <p:spPr>
          <a:xfrm>
            <a:off x="1169894" y="1268016"/>
            <a:ext cx="7069791" cy="2430556"/>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A </a:t>
            </a:r>
            <a:r>
              <a:rPr i="1" lang="en">
                <a:solidFill>
                  <a:srgbClr val="CD0000"/>
                </a:solidFill>
                <a:latin typeface="Calibri"/>
                <a:ea typeface="Calibri"/>
                <a:cs typeface="Calibri"/>
                <a:sym typeface="Calibri"/>
              </a:rPr>
              <a:t>weak entity </a:t>
            </a:r>
            <a:r>
              <a:rPr lang="en">
                <a:latin typeface="Calibri"/>
                <a:ea typeface="Calibri"/>
                <a:cs typeface="Calibri"/>
                <a:sym typeface="Calibri"/>
              </a:rPr>
              <a:t>can be identified uniquely only by considering the primary key of another (</a:t>
            </a:r>
            <a:r>
              <a:rPr i="1" lang="en">
                <a:latin typeface="Calibri"/>
                <a:ea typeface="Calibri"/>
                <a:cs typeface="Calibri"/>
                <a:sym typeface="Calibri"/>
              </a:rPr>
              <a:t>owner</a:t>
            </a:r>
            <a:r>
              <a:rPr lang="en">
                <a:latin typeface="Calibri"/>
                <a:ea typeface="Calibri"/>
                <a:cs typeface="Calibri"/>
                <a:sym typeface="Calibri"/>
              </a:rPr>
              <a:t>) entity.</a:t>
            </a:r>
            <a:endParaRPr/>
          </a:p>
          <a:p>
            <a:pPr indent="-177800" lvl="1" marL="520700" rtl="0" algn="l">
              <a:lnSpc>
                <a:spcPct val="90000"/>
              </a:lnSpc>
              <a:spcBef>
                <a:spcPts val="400"/>
              </a:spcBef>
              <a:spcAft>
                <a:spcPts val="0"/>
              </a:spcAft>
              <a:buClr>
                <a:schemeClr val="dk1"/>
              </a:buClr>
              <a:buSzPts val="1600"/>
              <a:buChar char="•"/>
            </a:pPr>
            <a:r>
              <a:rPr lang="en" sz="2100">
                <a:latin typeface="Calibri"/>
                <a:ea typeface="Calibri"/>
                <a:cs typeface="Calibri"/>
                <a:sym typeface="Calibri"/>
              </a:rPr>
              <a:t>Owner entity set and weak entity set must participate in a one-to-many relationship set (one owner, many weak entities).</a:t>
            </a:r>
            <a:endParaRPr/>
          </a:p>
          <a:p>
            <a:pPr indent="-177800" lvl="1" marL="520700" rtl="0" algn="l">
              <a:lnSpc>
                <a:spcPct val="90000"/>
              </a:lnSpc>
              <a:spcBef>
                <a:spcPts val="400"/>
              </a:spcBef>
              <a:spcAft>
                <a:spcPts val="0"/>
              </a:spcAft>
              <a:buClr>
                <a:schemeClr val="dk1"/>
              </a:buClr>
              <a:buSzPts val="1600"/>
              <a:buChar char="•"/>
            </a:pPr>
            <a:r>
              <a:rPr lang="en" sz="2100">
                <a:latin typeface="Calibri"/>
                <a:ea typeface="Calibri"/>
                <a:cs typeface="Calibri"/>
                <a:sym typeface="Calibri"/>
              </a:rPr>
              <a:t>Weak entity set must have total participation in this </a:t>
            </a:r>
            <a:r>
              <a:rPr i="1" lang="en" sz="2100">
                <a:solidFill>
                  <a:srgbClr val="CD0000"/>
                </a:solidFill>
                <a:latin typeface="Calibri"/>
                <a:ea typeface="Calibri"/>
                <a:cs typeface="Calibri"/>
                <a:sym typeface="Calibri"/>
              </a:rPr>
              <a:t>identifying </a:t>
            </a:r>
            <a:r>
              <a:rPr lang="en" sz="2100">
                <a:latin typeface="Calibri"/>
                <a:ea typeface="Calibri"/>
                <a:cs typeface="Calibri"/>
                <a:sym typeface="Calibri"/>
              </a:rPr>
              <a:t>relationship set.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101"/>
          <p:cNvSpPr txBox="1"/>
          <p:nvPr>
            <p:ph type="title"/>
          </p:nvPr>
        </p:nvSpPr>
        <p:spPr>
          <a:xfrm>
            <a:off x="285750" y="72138"/>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Weak Entity Sets</a:t>
            </a:r>
            <a:endParaRPr/>
          </a:p>
        </p:txBody>
      </p:sp>
      <p:sp>
        <p:nvSpPr>
          <p:cNvPr id="747" name="Google Shape;747;p101"/>
          <p:cNvSpPr txBox="1"/>
          <p:nvPr>
            <p:ph idx="1" type="body"/>
          </p:nvPr>
        </p:nvSpPr>
        <p:spPr>
          <a:xfrm>
            <a:off x="749674" y="915031"/>
            <a:ext cx="7886700" cy="3263504"/>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An entity set that does not have a primary key is referred to as a </a:t>
            </a:r>
            <a:r>
              <a:rPr i="1" lang="en">
                <a:solidFill>
                  <a:schemeClr val="dk2"/>
                </a:solidFill>
                <a:latin typeface="Calibri"/>
                <a:ea typeface="Calibri"/>
                <a:cs typeface="Calibri"/>
                <a:sym typeface="Calibri"/>
              </a:rPr>
              <a:t>weak entity set</a:t>
            </a:r>
            <a:r>
              <a:rPr lang="en">
                <a:latin typeface="Calibri"/>
                <a:ea typeface="Calibri"/>
                <a:cs typeface="Calibri"/>
                <a:sym typeface="Calibri"/>
              </a:rPr>
              <a:t>.</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The existence of a weak entity set depends on the existence of a </a:t>
            </a:r>
            <a:r>
              <a:rPr i="1" lang="en">
                <a:solidFill>
                  <a:schemeClr val="dk2"/>
                </a:solidFill>
                <a:latin typeface="Calibri"/>
                <a:ea typeface="Calibri"/>
                <a:cs typeface="Calibri"/>
                <a:sym typeface="Calibri"/>
              </a:rPr>
              <a:t>identifying entity</a:t>
            </a:r>
            <a:r>
              <a:rPr i="1" lang="en">
                <a:latin typeface="Calibri"/>
                <a:ea typeface="Calibri"/>
                <a:cs typeface="Calibri"/>
                <a:sym typeface="Calibri"/>
              </a:rPr>
              <a:t> </a:t>
            </a:r>
            <a:r>
              <a:rPr i="1" lang="en">
                <a:solidFill>
                  <a:schemeClr val="dk2"/>
                </a:solidFill>
                <a:latin typeface="Calibri"/>
                <a:ea typeface="Calibri"/>
                <a:cs typeface="Calibri"/>
                <a:sym typeface="Calibri"/>
              </a:rPr>
              <a:t>set</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 it must relate to the identifying entity set via a total, one-to-many relationship set from the identifying to the weak entity set</a:t>
            </a:r>
            <a:endParaRPr/>
          </a:p>
          <a:p>
            <a:pPr indent="-171450" lvl="1" marL="520700" rtl="0" algn="l">
              <a:lnSpc>
                <a:spcPct val="90000"/>
              </a:lnSpc>
              <a:spcBef>
                <a:spcPts val="400"/>
              </a:spcBef>
              <a:spcAft>
                <a:spcPts val="0"/>
              </a:spcAft>
              <a:buClr>
                <a:schemeClr val="dk2"/>
              </a:buClr>
              <a:buSzPts val="2100"/>
              <a:buChar char="•"/>
            </a:pPr>
            <a:r>
              <a:rPr lang="en" sz="2100">
                <a:solidFill>
                  <a:schemeClr val="dk2"/>
                </a:solidFill>
                <a:latin typeface="Calibri"/>
                <a:ea typeface="Calibri"/>
                <a:cs typeface="Calibri"/>
                <a:sym typeface="Calibri"/>
              </a:rPr>
              <a:t>Identifying relationship</a:t>
            </a:r>
            <a:r>
              <a:rPr lang="en" sz="2100">
                <a:latin typeface="Calibri"/>
                <a:ea typeface="Calibri"/>
                <a:cs typeface="Calibri"/>
                <a:sym typeface="Calibri"/>
              </a:rPr>
              <a:t> depicted using a double diamond</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The </a:t>
            </a:r>
            <a:r>
              <a:rPr i="1" lang="en">
                <a:solidFill>
                  <a:schemeClr val="dk2"/>
                </a:solidFill>
                <a:latin typeface="Calibri"/>
                <a:ea typeface="Calibri"/>
                <a:cs typeface="Calibri"/>
                <a:sym typeface="Calibri"/>
              </a:rPr>
              <a:t>discriminator</a:t>
            </a:r>
            <a:r>
              <a:rPr i="1" lang="en">
                <a:latin typeface="Calibri"/>
                <a:ea typeface="Calibri"/>
                <a:cs typeface="Calibri"/>
                <a:sym typeface="Calibri"/>
              </a:rPr>
              <a:t> (or partial key)</a:t>
            </a:r>
            <a:r>
              <a:rPr lang="en">
                <a:latin typeface="Calibri"/>
                <a:ea typeface="Calibri"/>
                <a:cs typeface="Calibri"/>
                <a:sym typeface="Calibri"/>
              </a:rPr>
              <a:t> of a weak entity set is the set of attributes that distinguishes among all the entities of a weak entity set.</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The primary key of a weak entity set is formed by the primary key of the strong entity set on which the weak entity set is existence dependent, plus the weak entity set’s discriminator.</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0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Weak Entity Set Examples</a:t>
            </a:r>
            <a:endParaRPr/>
          </a:p>
        </p:txBody>
      </p:sp>
      <p:sp>
        <p:nvSpPr>
          <p:cNvPr id="753" name="Google Shape;753;p102"/>
          <p:cNvSpPr txBox="1"/>
          <p:nvPr>
            <p:ph idx="1" type="body"/>
          </p:nvPr>
        </p:nvSpPr>
        <p:spPr>
          <a:xfrm>
            <a:off x="1011051" y="1285456"/>
            <a:ext cx="7121898" cy="2363391"/>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In a university, a </a:t>
            </a:r>
            <a:r>
              <a:rPr i="1" lang="en">
                <a:latin typeface="Calibri"/>
                <a:ea typeface="Calibri"/>
                <a:cs typeface="Calibri"/>
                <a:sym typeface="Calibri"/>
              </a:rPr>
              <a:t>course</a:t>
            </a:r>
            <a:r>
              <a:rPr lang="en">
                <a:latin typeface="Calibri"/>
                <a:ea typeface="Calibri"/>
                <a:cs typeface="Calibri"/>
                <a:sym typeface="Calibri"/>
              </a:rPr>
              <a:t> is a strong entity and a </a:t>
            </a:r>
            <a:r>
              <a:rPr i="1" lang="en">
                <a:latin typeface="Calibri"/>
                <a:ea typeface="Calibri"/>
                <a:cs typeface="Calibri"/>
                <a:sym typeface="Calibri"/>
              </a:rPr>
              <a:t>course-offering </a:t>
            </a:r>
            <a:r>
              <a:rPr lang="en">
                <a:latin typeface="Calibri"/>
                <a:ea typeface="Calibri"/>
                <a:cs typeface="Calibri"/>
                <a:sym typeface="Calibri"/>
              </a:rPr>
              <a:t>can be modeled as a weak entity</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The discriminator of </a:t>
            </a:r>
            <a:r>
              <a:rPr i="1" lang="en">
                <a:latin typeface="Calibri"/>
                <a:ea typeface="Calibri"/>
                <a:cs typeface="Calibri"/>
                <a:sym typeface="Calibri"/>
              </a:rPr>
              <a:t>course-offering</a:t>
            </a:r>
            <a:r>
              <a:rPr lang="en">
                <a:latin typeface="Calibri"/>
                <a:ea typeface="Calibri"/>
                <a:cs typeface="Calibri"/>
                <a:sym typeface="Calibri"/>
              </a:rPr>
              <a:t> would be </a:t>
            </a:r>
            <a:r>
              <a:rPr i="1" lang="en">
                <a:latin typeface="Calibri"/>
                <a:ea typeface="Calibri"/>
                <a:cs typeface="Calibri"/>
                <a:sym typeface="Calibri"/>
              </a:rPr>
              <a:t>semester</a:t>
            </a:r>
            <a:r>
              <a:rPr lang="en">
                <a:latin typeface="Calibri"/>
                <a:ea typeface="Calibri"/>
                <a:cs typeface="Calibri"/>
                <a:sym typeface="Calibri"/>
              </a:rPr>
              <a:t> (including year) and </a:t>
            </a:r>
            <a:r>
              <a:rPr i="1" lang="en">
                <a:latin typeface="Calibri"/>
                <a:ea typeface="Calibri"/>
                <a:cs typeface="Calibri"/>
                <a:sym typeface="Calibri"/>
              </a:rPr>
              <a:t>section-number </a:t>
            </a:r>
            <a:r>
              <a:rPr lang="en">
                <a:latin typeface="Calibri"/>
                <a:ea typeface="Calibri"/>
                <a:cs typeface="Calibri"/>
                <a:sym typeface="Calibri"/>
              </a:rPr>
              <a:t>(if there is more than one section)</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If we model </a:t>
            </a:r>
            <a:r>
              <a:rPr i="1" lang="en">
                <a:latin typeface="Calibri"/>
                <a:ea typeface="Calibri"/>
                <a:cs typeface="Calibri"/>
                <a:sym typeface="Calibri"/>
              </a:rPr>
              <a:t>course-offering</a:t>
            </a:r>
            <a:r>
              <a:rPr lang="en">
                <a:latin typeface="Calibri"/>
                <a:ea typeface="Calibri"/>
                <a:cs typeface="Calibri"/>
                <a:sym typeface="Calibri"/>
              </a:rPr>
              <a:t> as a strong entity we would model </a:t>
            </a:r>
            <a:r>
              <a:rPr i="1" lang="en">
                <a:latin typeface="Calibri"/>
                <a:ea typeface="Calibri"/>
                <a:cs typeface="Calibri"/>
                <a:sym typeface="Calibri"/>
              </a:rPr>
              <a:t>course-number</a:t>
            </a:r>
            <a:r>
              <a:rPr lang="en">
                <a:latin typeface="Calibri"/>
                <a:ea typeface="Calibri"/>
                <a:cs typeface="Calibri"/>
                <a:sym typeface="Calibri"/>
              </a:rPr>
              <a:t> as an attribute.  </a:t>
            </a:r>
            <a:endParaRPr/>
          </a:p>
          <a:p>
            <a:pPr indent="-177800" lvl="0" marL="177800" rtl="0" algn="l">
              <a:lnSpc>
                <a:spcPct val="90000"/>
              </a:lnSpc>
              <a:spcBef>
                <a:spcPts val="800"/>
              </a:spcBef>
              <a:spcAft>
                <a:spcPts val="0"/>
              </a:spcAft>
              <a:buClr>
                <a:schemeClr val="dk1"/>
              </a:buClr>
              <a:buSzPts val="2100"/>
              <a:buFont typeface="Arial"/>
              <a:buNone/>
            </a:pPr>
            <a:r>
              <a:rPr lang="en">
                <a:latin typeface="Calibri"/>
                <a:ea typeface="Calibri"/>
                <a:cs typeface="Calibri"/>
                <a:sym typeface="Calibri"/>
              </a:rPr>
              <a:t>	Then the relationship with </a:t>
            </a:r>
            <a:r>
              <a:rPr i="1" lang="en">
                <a:latin typeface="Calibri"/>
                <a:ea typeface="Calibri"/>
                <a:cs typeface="Calibri"/>
                <a:sym typeface="Calibri"/>
              </a:rPr>
              <a:t>course</a:t>
            </a:r>
            <a:r>
              <a:rPr lang="en">
                <a:latin typeface="Calibri"/>
                <a:ea typeface="Calibri"/>
                <a:cs typeface="Calibri"/>
                <a:sym typeface="Calibri"/>
              </a:rPr>
              <a:t> would be implicit in the </a:t>
            </a:r>
            <a:r>
              <a:rPr i="1" lang="en">
                <a:latin typeface="Calibri"/>
                <a:ea typeface="Calibri"/>
                <a:cs typeface="Calibri"/>
                <a:sym typeface="Calibri"/>
              </a:rPr>
              <a:t>course-number</a:t>
            </a:r>
            <a:r>
              <a:rPr lang="en">
                <a:latin typeface="Calibri"/>
                <a:ea typeface="Calibri"/>
                <a:cs typeface="Calibri"/>
                <a:sym typeface="Calibri"/>
              </a:rPr>
              <a:t> attribute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10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Specialization</a:t>
            </a:r>
            <a:endParaRPr/>
          </a:p>
        </p:txBody>
      </p:sp>
      <p:sp>
        <p:nvSpPr>
          <p:cNvPr id="759" name="Google Shape;759;p103"/>
          <p:cNvSpPr txBox="1"/>
          <p:nvPr>
            <p:ph idx="1" type="body"/>
          </p:nvPr>
        </p:nvSpPr>
        <p:spPr>
          <a:xfrm>
            <a:off x="1011051" y="1268016"/>
            <a:ext cx="7121898" cy="2958703"/>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Top-down design process; we designate subgroupings within an entity set that are distinctive from other entities in the set.</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These subgroupings become lower-level entity sets that have attributes or participate in relationships that do not apply to the higher-level entity set.</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Depicted by a </a:t>
            </a:r>
            <a:r>
              <a:rPr i="1" lang="en">
                <a:latin typeface="Calibri"/>
                <a:ea typeface="Calibri"/>
                <a:cs typeface="Calibri"/>
                <a:sym typeface="Calibri"/>
              </a:rPr>
              <a:t>triangle</a:t>
            </a:r>
            <a:r>
              <a:rPr lang="en">
                <a:latin typeface="Calibri"/>
                <a:ea typeface="Calibri"/>
                <a:cs typeface="Calibri"/>
                <a:sym typeface="Calibri"/>
              </a:rPr>
              <a:t> component labeled ISA (E.g. </a:t>
            </a:r>
            <a:r>
              <a:rPr i="1" lang="en">
                <a:latin typeface="Calibri"/>
                <a:ea typeface="Calibri"/>
                <a:cs typeface="Calibri"/>
                <a:sym typeface="Calibri"/>
              </a:rPr>
              <a:t>customer</a:t>
            </a:r>
            <a:r>
              <a:rPr lang="en">
                <a:latin typeface="Calibri"/>
                <a:ea typeface="Calibri"/>
                <a:cs typeface="Calibri"/>
                <a:sym typeface="Calibri"/>
              </a:rPr>
              <a:t> “is a” </a:t>
            </a:r>
            <a:r>
              <a:rPr i="1" lang="en">
                <a:latin typeface="Calibri"/>
                <a:ea typeface="Calibri"/>
                <a:cs typeface="Calibri"/>
                <a:sym typeface="Calibri"/>
              </a:rPr>
              <a:t>person</a:t>
            </a:r>
            <a:r>
              <a:rPr lang="en">
                <a:latin typeface="Calibri"/>
                <a:ea typeface="Calibri"/>
                <a:cs typeface="Calibri"/>
                <a:sym typeface="Calibri"/>
              </a:rPr>
              <a:t>).</a:t>
            </a:r>
            <a:endParaRPr/>
          </a:p>
          <a:p>
            <a:pPr indent="-171450" lvl="0" marL="177800" rtl="0" algn="l">
              <a:lnSpc>
                <a:spcPct val="90000"/>
              </a:lnSpc>
              <a:spcBef>
                <a:spcPts val="800"/>
              </a:spcBef>
              <a:spcAft>
                <a:spcPts val="0"/>
              </a:spcAft>
              <a:buClr>
                <a:srgbClr val="CD0000"/>
              </a:buClr>
              <a:buSzPts val="2100"/>
              <a:buChar char="•"/>
            </a:pPr>
            <a:r>
              <a:rPr b="1" lang="en">
                <a:solidFill>
                  <a:srgbClr val="CD0000"/>
                </a:solidFill>
                <a:latin typeface="Calibri"/>
                <a:ea typeface="Calibri"/>
                <a:cs typeface="Calibri"/>
                <a:sym typeface="Calibri"/>
              </a:rPr>
              <a:t>Attribute inheritance</a:t>
            </a:r>
            <a:r>
              <a:rPr lang="en">
                <a:solidFill>
                  <a:srgbClr val="CD0000"/>
                </a:solidFill>
                <a:latin typeface="Calibri"/>
                <a:ea typeface="Calibri"/>
                <a:cs typeface="Calibri"/>
                <a:sym typeface="Calibri"/>
              </a:rPr>
              <a:t> </a:t>
            </a:r>
            <a:r>
              <a:rPr lang="en">
                <a:latin typeface="Calibri"/>
                <a:ea typeface="Calibri"/>
                <a:cs typeface="Calibri"/>
                <a:sym typeface="Calibri"/>
              </a:rPr>
              <a:t>– a lower-level entity set inherits all the attributes and relationship participation of the higher-level entity set to which it is linked.</a:t>
            </a:r>
            <a:endParaRPr/>
          </a:p>
          <a:p>
            <a:pPr indent="-38100" lvl="0" marL="177800" rtl="0" algn="l">
              <a:lnSpc>
                <a:spcPct val="90000"/>
              </a:lnSpc>
              <a:spcBef>
                <a:spcPts val="800"/>
              </a:spcBef>
              <a:spcAft>
                <a:spcPts val="0"/>
              </a:spcAft>
              <a:buClr>
                <a:schemeClr val="dk1"/>
              </a:buClr>
              <a:buSzPts val="2100"/>
              <a:buNone/>
            </a:pPr>
            <a:r>
              <a:t/>
            </a:r>
            <a:endParaRPr>
              <a:latin typeface="Calibri"/>
              <a:ea typeface="Calibri"/>
              <a:cs typeface="Calibri"/>
              <a:sym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10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Entity vs. Attribute</a:t>
            </a:r>
            <a:endParaRPr/>
          </a:p>
        </p:txBody>
      </p:sp>
      <p:sp>
        <p:nvSpPr>
          <p:cNvPr id="765" name="Google Shape;765;p104"/>
          <p:cNvSpPr txBox="1"/>
          <p:nvPr>
            <p:ph idx="1" type="body"/>
          </p:nvPr>
        </p:nvSpPr>
        <p:spPr>
          <a:xfrm>
            <a:off x="1089212" y="1166533"/>
            <a:ext cx="6457950" cy="36576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Should</a:t>
            </a:r>
            <a:r>
              <a:rPr lang="en">
                <a:solidFill>
                  <a:srgbClr val="CD0000"/>
                </a:solidFill>
                <a:latin typeface="Calibri"/>
                <a:ea typeface="Calibri"/>
                <a:cs typeface="Calibri"/>
                <a:sym typeface="Calibri"/>
              </a:rPr>
              <a:t> </a:t>
            </a:r>
            <a:r>
              <a:rPr i="1" lang="en">
                <a:solidFill>
                  <a:srgbClr val="CD0000"/>
                </a:solidFill>
                <a:latin typeface="Calibri"/>
                <a:ea typeface="Calibri"/>
                <a:cs typeface="Calibri"/>
                <a:sym typeface="Calibri"/>
              </a:rPr>
              <a:t>address </a:t>
            </a:r>
            <a:r>
              <a:rPr lang="en">
                <a:latin typeface="Calibri"/>
                <a:ea typeface="Calibri"/>
                <a:cs typeface="Calibri"/>
                <a:sym typeface="Calibri"/>
              </a:rPr>
              <a:t>be an attribute of Employees or an entity (connected to Employees by a relationship)?</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Depends upon the use we want to make of address information, and the semantics of the data:</a:t>
            </a:r>
            <a:endParaRPr/>
          </a:p>
          <a:p>
            <a:pPr indent="-171450" lvl="2" marL="8636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If we have several addresses per employee, </a:t>
            </a:r>
            <a:r>
              <a:rPr i="1" lang="en" sz="2100">
                <a:latin typeface="Calibri"/>
                <a:ea typeface="Calibri"/>
                <a:cs typeface="Calibri"/>
                <a:sym typeface="Calibri"/>
              </a:rPr>
              <a:t>address</a:t>
            </a:r>
            <a:r>
              <a:rPr lang="en" sz="2100">
                <a:latin typeface="Calibri"/>
                <a:ea typeface="Calibri"/>
                <a:cs typeface="Calibri"/>
                <a:sym typeface="Calibri"/>
              </a:rPr>
              <a:t> must be an entity (</a:t>
            </a:r>
            <a:r>
              <a:rPr lang="en" sz="2100">
                <a:solidFill>
                  <a:srgbClr val="CD0000"/>
                </a:solidFill>
                <a:latin typeface="Calibri"/>
                <a:ea typeface="Calibri"/>
                <a:cs typeface="Calibri"/>
                <a:sym typeface="Calibri"/>
              </a:rPr>
              <a:t>since attributes cannot be set-valued)</a:t>
            </a:r>
            <a:r>
              <a:rPr lang="en" sz="2100">
                <a:latin typeface="Calibri"/>
                <a:ea typeface="Calibri"/>
                <a:cs typeface="Calibri"/>
                <a:sym typeface="Calibri"/>
              </a:rPr>
              <a:t>. </a:t>
            </a:r>
            <a:endParaRPr/>
          </a:p>
          <a:p>
            <a:pPr indent="-171450" lvl="2" marL="8636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If the structure (city, street, etc.) is important, e.g., we want to retrieve employees in a given city, </a:t>
            </a:r>
            <a:r>
              <a:rPr i="1" lang="en" sz="2100">
                <a:latin typeface="Calibri"/>
                <a:ea typeface="Calibri"/>
                <a:cs typeface="Calibri"/>
                <a:sym typeface="Calibri"/>
              </a:rPr>
              <a:t>address</a:t>
            </a:r>
            <a:r>
              <a:rPr lang="en" sz="2100">
                <a:latin typeface="Calibri"/>
                <a:ea typeface="Calibri"/>
                <a:cs typeface="Calibri"/>
                <a:sym typeface="Calibri"/>
              </a:rPr>
              <a:t> must be modeled as an entity (since attribute values are atomic). </a:t>
            </a:r>
            <a:endParaRPr/>
          </a:p>
        </p:txBody>
      </p:sp>
    </p:spTree>
  </p:cSld>
  <p:clrMapOvr>
    <a:masterClrMapping/>
  </p:clrMapOvr>
  <p:transition>
    <p:fade thruBlk="1"/>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105"/>
          <p:cNvSpPr txBox="1"/>
          <p:nvPr>
            <p:ph type="title"/>
          </p:nvPr>
        </p:nvSpPr>
        <p:spPr>
          <a:xfrm>
            <a:off x="487457" y="243587"/>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E-R Design Decisions</a:t>
            </a:r>
            <a:endParaRPr/>
          </a:p>
        </p:txBody>
      </p:sp>
      <p:sp>
        <p:nvSpPr>
          <p:cNvPr id="771" name="Google Shape;771;p105"/>
          <p:cNvSpPr txBox="1"/>
          <p:nvPr>
            <p:ph idx="1" type="body"/>
          </p:nvPr>
        </p:nvSpPr>
        <p:spPr>
          <a:xfrm>
            <a:off x="628650" y="1157428"/>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The use of an attribute or entity set to represent an object.</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Whether a real-world concept is best expressed by an entity set or a relationship set.</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The use of a ternary relationship versus a pair of binary relationships.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The use of a strong or weak entity set.</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The use of specialization/generalization – contributes to modularity in the design.</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The use of aggregation – can treat the aggregate entity set as a single unit without concern for the details of its internal structure.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588308" y="37889"/>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300"/>
              <a:buFont typeface="Calibri"/>
              <a:buNone/>
            </a:pPr>
            <a:r>
              <a:rPr lang="en">
                <a:solidFill>
                  <a:srgbClr val="CD0000"/>
                </a:solidFill>
              </a:rPr>
              <a:t>Entity-Relationship Model (ERM)</a:t>
            </a:r>
            <a:endParaRPr/>
          </a:p>
        </p:txBody>
      </p:sp>
      <p:sp>
        <p:nvSpPr>
          <p:cNvPr id="209" name="Google Shape;209;p34"/>
          <p:cNvSpPr txBox="1"/>
          <p:nvPr>
            <p:ph idx="1" type="body"/>
          </p:nvPr>
        </p:nvSpPr>
        <p:spPr>
          <a:xfrm>
            <a:off x="1265704" y="1025337"/>
            <a:ext cx="6439461" cy="369458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Entity Sets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Relationship Sets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Design Issues </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Mapping Constraints </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Keys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E-R Diagram</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Extended E-R Features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Design of an E-R Database Schema</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Reduction of an E-R Schema to Tables</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10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UML</a:t>
            </a:r>
            <a:r>
              <a:rPr lang="en"/>
              <a:t>	</a:t>
            </a:r>
            <a:endParaRPr/>
          </a:p>
        </p:txBody>
      </p:sp>
      <p:sp>
        <p:nvSpPr>
          <p:cNvPr id="777" name="Google Shape;777;p106"/>
          <p:cNvSpPr txBox="1"/>
          <p:nvPr>
            <p:ph idx="1" type="body"/>
          </p:nvPr>
        </p:nvSpPr>
        <p:spPr>
          <a:xfrm>
            <a:off x="487457" y="1420487"/>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UML: Unified Modeling Language</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UML has many components to graphically model different aspects of an entire software system</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UML Class Diagrams correspond to E-R Diagram, but several differences.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It was created and developed by Grady Booch, Ivar Jacobson and James Rumbaugh at Rational Software during 1994–95 with further development led by them through 1996.</a:t>
            </a:r>
            <a:endParaRPr/>
          </a:p>
        </p:txBody>
      </p:sp>
      <p:pic>
        <p:nvPicPr>
          <p:cNvPr descr="http://upload.wikimedia.org/wikipedia/en/thumb/2/2d/UML_logo.gif/220px-UML_logo.gif" id="778" name="Google Shape;778;p106"/>
          <p:cNvPicPr preferRelativeResize="0"/>
          <p:nvPr/>
        </p:nvPicPr>
        <p:blipFill rotWithShape="1">
          <a:blip r:embed="rId3">
            <a:alphaModFix/>
          </a:blip>
          <a:srcRect b="0" l="0" r="0" t="0"/>
          <a:stretch/>
        </p:blipFill>
        <p:spPr>
          <a:xfrm>
            <a:off x="4715575" y="331624"/>
            <a:ext cx="2001230" cy="1419054"/>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107"/>
          <p:cNvSpPr txBox="1"/>
          <p:nvPr>
            <p:ph type="title"/>
          </p:nvPr>
        </p:nvSpPr>
        <p:spPr>
          <a:xfrm>
            <a:off x="463923" y="0"/>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UML Class Diagrams</a:t>
            </a:r>
            <a:endParaRPr/>
          </a:p>
        </p:txBody>
      </p:sp>
      <p:sp>
        <p:nvSpPr>
          <p:cNvPr id="784" name="Google Shape;784;p107"/>
          <p:cNvSpPr txBox="1"/>
          <p:nvPr>
            <p:ph idx="1" type="body"/>
          </p:nvPr>
        </p:nvSpPr>
        <p:spPr>
          <a:xfrm>
            <a:off x="783432" y="994172"/>
            <a:ext cx="7496594" cy="3761185"/>
          </a:xfrm>
          <a:prstGeom prst="rect">
            <a:avLst/>
          </a:prstGeom>
          <a:noFill/>
          <a:ln>
            <a:noFill/>
          </a:ln>
        </p:spPr>
        <p:txBody>
          <a:bodyPr anchorCtr="0" anchor="t" bIns="34275" lIns="68575" spcFirstLastPara="1" rIns="68575" wrap="square" tIns="34275">
            <a:normAutofit fontScale="92500"/>
          </a:bodyPr>
          <a:lstStyle/>
          <a:p>
            <a:pPr indent="-174148" lvl="0" marL="177800" rtl="0" algn="l">
              <a:lnSpc>
                <a:spcPct val="90000"/>
              </a:lnSpc>
              <a:spcBef>
                <a:spcPts val="0"/>
              </a:spcBef>
              <a:spcAft>
                <a:spcPts val="0"/>
              </a:spcAft>
              <a:buClr>
                <a:schemeClr val="dk1"/>
              </a:buClr>
              <a:buSzPct val="100000"/>
              <a:buChar char="•"/>
            </a:pPr>
            <a:r>
              <a:rPr lang="en">
                <a:latin typeface="Calibri"/>
                <a:ea typeface="Calibri"/>
                <a:cs typeface="Calibri"/>
                <a:sym typeface="Calibri"/>
              </a:rPr>
              <a:t>Entity sets are shown as boxes, and attributes are shown within  the box, rather than as separate ellipses in E-R diagrams.</a:t>
            </a:r>
            <a:endParaRPr/>
          </a:p>
          <a:p>
            <a:pPr indent="-174148" lvl="0" marL="177800" rtl="0" algn="l">
              <a:lnSpc>
                <a:spcPct val="90000"/>
              </a:lnSpc>
              <a:spcBef>
                <a:spcPts val="800"/>
              </a:spcBef>
              <a:spcAft>
                <a:spcPts val="0"/>
              </a:spcAft>
              <a:buClr>
                <a:schemeClr val="dk1"/>
              </a:buClr>
              <a:buSzPct val="100000"/>
              <a:buChar char="•"/>
            </a:pPr>
            <a:r>
              <a:rPr lang="en">
                <a:latin typeface="Calibri"/>
                <a:ea typeface="Calibri"/>
                <a:cs typeface="Calibri"/>
                <a:sym typeface="Calibri"/>
              </a:rPr>
              <a:t>Binary relationship sets are represented in UML by just drawing a line connecting the entity sets. The relationship set name is written adjacent to the line.  </a:t>
            </a:r>
            <a:endParaRPr/>
          </a:p>
          <a:p>
            <a:pPr indent="-174148" lvl="0" marL="177800" rtl="0" algn="l">
              <a:lnSpc>
                <a:spcPct val="90000"/>
              </a:lnSpc>
              <a:spcBef>
                <a:spcPts val="800"/>
              </a:spcBef>
              <a:spcAft>
                <a:spcPts val="0"/>
              </a:spcAft>
              <a:buClr>
                <a:schemeClr val="dk1"/>
              </a:buClr>
              <a:buSzPct val="100000"/>
              <a:buChar char="•"/>
            </a:pPr>
            <a:r>
              <a:rPr lang="en">
                <a:latin typeface="Calibri"/>
                <a:ea typeface="Calibri"/>
                <a:cs typeface="Calibri"/>
                <a:sym typeface="Calibri"/>
              </a:rPr>
              <a:t>The role played by an entity set in a relationship set may also be specified by writing the role name on the line, adjacent to the entity set. </a:t>
            </a:r>
            <a:endParaRPr/>
          </a:p>
          <a:p>
            <a:pPr indent="-174148" lvl="0" marL="177800" rtl="0" algn="l">
              <a:lnSpc>
                <a:spcPct val="90000"/>
              </a:lnSpc>
              <a:spcBef>
                <a:spcPts val="800"/>
              </a:spcBef>
              <a:spcAft>
                <a:spcPts val="0"/>
              </a:spcAft>
              <a:buClr>
                <a:schemeClr val="dk1"/>
              </a:buClr>
              <a:buSzPct val="100000"/>
              <a:buChar char="•"/>
            </a:pPr>
            <a:r>
              <a:rPr lang="en">
                <a:latin typeface="Calibri"/>
                <a:ea typeface="Calibri"/>
                <a:cs typeface="Calibri"/>
                <a:sym typeface="Calibri"/>
              </a:rPr>
              <a:t>The relationship set name may alternatively be written in a box, along with attributes of the relationship set, and the box is connected, using a dotted line, to the line depicting the  relationship set.</a:t>
            </a:r>
            <a:endParaRPr/>
          </a:p>
          <a:p>
            <a:pPr indent="-174148" lvl="0" marL="177800" rtl="0" algn="l">
              <a:lnSpc>
                <a:spcPct val="90000"/>
              </a:lnSpc>
              <a:spcBef>
                <a:spcPts val="800"/>
              </a:spcBef>
              <a:spcAft>
                <a:spcPts val="0"/>
              </a:spcAft>
              <a:buClr>
                <a:schemeClr val="dk1"/>
              </a:buClr>
              <a:buSzPct val="100000"/>
              <a:buChar char="•"/>
            </a:pPr>
            <a:r>
              <a:rPr lang="en">
                <a:latin typeface="Calibri"/>
                <a:ea typeface="Calibri"/>
                <a:cs typeface="Calibri"/>
                <a:sym typeface="Calibri"/>
              </a:rPr>
              <a:t> Non-binary relationships drawn using diamonds, just as in ER diagrams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108"/>
          <p:cNvSpPr txBox="1"/>
          <p:nvPr>
            <p:ph type="title"/>
          </p:nvPr>
        </p:nvSpPr>
        <p:spPr>
          <a:xfrm>
            <a:off x="363071" y="120811"/>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UML Class Diagrams</a:t>
            </a:r>
            <a:endParaRPr/>
          </a:p>
        </p:txBody>
      </p:sp>
      <p:sp>
        <p:nvSpPr>
          <p:cNvPr id="790" name="Google Shape;790;p108"/>
          <p:cNvSpPr txBox="1"/>
          <p:nvPr>
            <p:ph idx="1" type="body"/>
          </p:nvPr>
        </p:nvSpPr>
        <p:spPr>
          <a:xfrm>
            <a:off x="894371" y="3005345"/>
            <a:ext cx="7355400" cy="589219"/>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1500"/>
              <a:buChar char="•"/>
            </a:pPr>
            <a:r>
              <a:rPr lang="en" sz="1500">
                <a:latin typeface="Calibri"/>
                <a:ea typeface="Calibri"/>
                <a:cs typeface="Calibri"/>
                <a:sym typeface="Calibri"/>
              </a:rPr>
              <a:t>In the diagram, classes are represented with boxes which contain three parts:</a:t>
            </a:r>
            <a:endParaRPr/>
          </a:p>
          <a:p>
            <a:pPr indent="-171450" lvl="0" marL="177800" rtl="0" algn="l">
              <a:lnSpc>
                <a:spcPct val="90000"/>
              </a:lnSpc>
              <a:spcBef>
                <a:spcPts val="800"/>
              </a:spcBef>
              <a:spcAft>
                <a:spcPts val="0"/>
              </a:spcAft>
              <a:buClr>
                <a:schemeClr val="dk1"/>
              </a:buClr>
              <a:buSzPts val="1500"/>
              <a:buChar char="•"/>
            </a:pPr>
            <a:r>
              <a:rPr lang="en" sz="1500">
                <a:latin typeface="Calibri"/>
                <a:ea typeface="Calibri"/>
                <a:cs typeface="Calibri"/>
                <a:sym typeface="Calibri"/>
              </a:rPr>
              <a:t>The top part contains the name of the class. It is printed in bold and centered, and the first letter is capitalized.</a:t>
            </a:r>
            <a:endParaRPr/>
          </a:p>
          <a:p>
            <a:pPr indent="-171450" lvl="0" marL="177800" rtl="0" algn="l">
              <a:lnSpc>
                <a:spcPct val="90000"/>
              </a:lnSpc>
              <a:spcBef>
                <a:spcPts val="800"/>
              </a:spcBef>
              <a:spcAft>
                <a:spcPts val="0"/>
              </a:spcAft>
              <a:buClr>
                <a:schemeClr val="dk1"/>
              </a:buClr>
              <a:buSzPts val="1500"/>
              <a:buChar char="•"/>
            </a:pPr>
            <a:r>
              <a:rPr lang="en" sz="1500">
                <a:latin typeface="Calibri"/>
                <a:ea typeface="Calibri"/>
                <a:cs typeface="Calibri"/>
                <a:sym typeface="Calibri"/>
              </a:rPr>
              <a:t>The middle part contains the attributes of the class. They are left-aligned and the first letter is lowercase.</a:t>
            </a:r>
            <a:endParaRPr/>
          </a:p>
          <a:p>
            <a:pPr indent="-171450" lvl="0" marL="177800" rtl="0" algn="l">
              <a:lnSpc>
                <a:spcPct val="90000"/>
              </a:lnSpc>
              <a:spcBef>
                <a:spcPts val="800"/>
              </a:spcBef>
              <a:spcAft>
                <a:spcPts val="0"/>
              </a:spcAft>
              <a:buClr>
                <a:schemeClr val="dk1"/>
              </a:buClr>
              <a:buSzPts val="1500"/>
              <a:buChar char="•"/>
            </a:pPr>
            <a:r>
              <a:rPr lang="en" sz="1500">
                <a:latin typeface="Calibri"/>
                <a:ea typeface="Calibri"/>
                <a:cs typeface="Calibri"/>
                <a:sym typeface="Calibri"/>
              </a:rPr>
              <a:t>The bottom part contains the methods the class can execute. They are also left-aligned and the first letter is lowercase.</a:t>
            </a:r>
            <a:endParaRPr/>
          </a:p>
        </p:txBody>
      </p:sp>
      <p:pic>
        <p:nvPicPr>
          <p:cNvPr descr="http://upload.wikimedia.org/wikipedia/commons/thumb/4/41/BankAccount1.svg/220px-BankAccount1.svg.png" id="791" name="Google Shape;791;p108"/>
          <p:cNvPicPr preferRelativeResize="0"/>
          <p:nvPr/>
        </p:nvPicPr>
        <p:blipFill rotWithShape="1">
          <a:blip r:embed="rId3">
            <a:alphaModFix/>
          </a:blip>
          <a:srcRect b="0" l="0" r="0" t="0"/>
          <a:stretch/>
        </p:blipFill>
        <p:spPr>
          <a:xfrm>
            <a:off x="2133740" y="1022502"/>
            <a:ext cx="3140869" cy="1670371"/>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109"/>
          <p:cNvSpPr txBox="1"/>
          <p:nvPr>
            <p:ph type="title"/>
          </p:nvPr>
        </p:nvSpPr>
        <p:spPr>
          <a:xfrm>
            <a:off x="363071" y="342689"/>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UML Class Diagrams - Relationships</a:t>
            </a:r>
            <a:endParaRPr/>
          </a:p>
        </p:txBody>
      </p:sp>
      <p:sp>
        <p:nvSpPr>
          <p:cNvPr id="797" name="Google Shape;797;p109"/>
          <p:cNvSpPr txBox="1"/>
          <p:nvPr>
            <p:ph idx="1" type="body"/>
          </p:nvPr>
        </p:nvSpPr>
        <p:spPr>
          <a:xfrm>
            <a:off x="894371" y="3005345"/>
            <a:ext cx="7355400" cy="589219"/>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Class diagram example of association between two classes</a:t>
            </a:r>
            <a:endParaRPr/>
          </a:p>
        </p:txBody>
      </p:sp>
      <p:pic>
        <p:nvPicPr>
          <p:cNvPr descr="http://upload.wikimedia.org/wikipedia/commons/thumb/4/4d/UML_role_example.gif/400px-UML_role_example.gif" id="798" name="Google Shape;798;p109"/>
          <p:cNvPicPr preferRelativeResize="0"/>
          <p:nvPr/>
        </p:nvPicPr>
        <p:blipFill rotWithShape="1">
          <a:blip r:embed="rId3">
            <a:alphaModFix/>
          </a:blip>
          <a:srcRect b="0" l="0" r="0" t="0"/>
          <a:stretch/>
        </p:blipFill>
        <p:spPr>
          <a:xfrm>
            <a:off x="745511" y="1800783"/>
            <a:ext cx="7363864" cy="90207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110"/>
          <p:cNvSpPr txBox="1"/>
          <p:nvPr>
            <p:ph type="title"/>
          </p:nvPr>
        </p:nvSpPr>
        <p:spPr>
          <a:xfrm>
            <a:off x="363071" y="342689"/>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UML Class Diagrams - Aggregation</a:t>
            </a:r>
            <a:endParaRPr/>
          </a:p>
        </p:txBody>
      </p:sp>
      <p:sp>
        <p:nvSpPr>
          <p:cNvPr id="804" name="Google Shape;804;p110"/>
          <p:cNvSpPr txBox="1"/>
          <p:nvPr>
            <p:ph idx="1" type="body"/>
          </p:nvPr>
        </p:nvSpPr>
        <p:spPr>
          <a:xfrm>
            <a:off x="813689" y="2773382"/>
            <a:ext cx="7355400" cy="1724659"/>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Class diagram showing Aggregation between two classes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Aggregation is a variant of the "has a" association relationship; aggregation is more specific than association. It is an association that represents a part-whole or part-of relationship. </a:t>
            </a:r>
            <a:endParaRPr/>
          </a:p>
          <a:p>
            <a:pPr indent="-38100" lvl="0" marL="177800" rtl="0" algn="l">
              <a:lnSpc>
                <a:spcPct val="90000"/>
              </a:lnSpc>
              <a:spcBef>
                <a:spcPts val="800"/>
              </a:spcBef>
              <a:spcAft>
                <a:spcPts val="0"/>
              </a:spcAft>
              <a:buClr>
                <a:schemeClr val="dk1"/>
              </a:buClr>
              <a:buSzPts val="2100"/>
              <a:buNone/>
            </a:pPr>
            <a:r>
              <a:t/>
            </a:r>
            <a:endParaRPr>
              <a:latin typeface="Calibri"/>
              <a:ea typeface="Calibri"/>
              <a:cs typeface="Calibri"/>
              <a:sym typeface="Calibri"/>
            </a:endParaRPr>
          </a:p>
        </p:txBody>
      </p:sp>
      <p:pic>
        <p:nvPicPr>
          <p:cNvPr descr="http://upload.wikimedia.org/wikipedia/commons/thumb/2/2a/KP-UML-Aggregation-20060420.svg/300px-KP-UML-Aggregation-20060420.svg.png" id="805" name="Google Shape;805;p110"/>
          <p:cNvPicPr preferRelativeResize="0"/>
          <p:nvPr/>
        </p:nvPicPr>
        <p:blipFill rotWithShape="1">
          <a:blip r:embed="rId3">
            <a:alphaModFix/>
          </a:blip>
          <a:srcRect b="0" l="0" r="0" t="0"/>
          <a:stretch/>
        </p:blipFill>
        <p:spPr>
          <a:xfrm>
            <a:off x="1054613" y="1452423"/>
            <a:ext cx="6515567" cy="847024"/>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111"/>
          <p:cNvSpPr txBox="1"/>
          <p:nvPr>
            <p:ph type="title"/>
          </p:nvPr>
        </p:nvSpPr>
        <p:spPr>
          <a:xfrm>
            <a:off x="363071" y="342689"/>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UML Class Diagrams - Composition</a:t>
            </a:r>
            <a:endParaRPr/>
          </a:p>
        </p:txBody>
      </p:sp>
      <p:sp>
        <p:nvSpPr>
          <p:cNvPr id="811" name="Google Shape;811;p111"/>
          <p:cNvSpPr txBox="1"/>
          <p:nvPr>
            <p:ph idx="1" type="body"/>
          </p:nvPr>
        </p:nvSpPr>
        <p:spPr>
          <a:xfrm>
            <a:off x="894371" y="3055771"/>
            <a:ext cx="7355400" cy="1724659"/>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Class diagram showing Composition between two classes at top and Aggregation between two classes at bottom</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Composition is a stronger variant of the "has a" association relationship; composition is more specific than aggregation.</a:t>
            </a:r>
            <a:endParaRPr/>
          </a:p>
        </p:txBody>
      </p:sp>
      <p:pic>
        <p:nvPicPr>
          <p:cNvPr descr="http://upload.wikimedia.org/wikipedia/en/thumb/9/9f/AggregationAndComposition.svg/220px-AggregationAndComposition.svg.png" id="812" name="Google Shape;812;p111"/>
          <p:cNvPicPr preferRelativeResize="0"/>
          <p:nvPr/>
        </p:nvPicPr>
        <p:blipFill rotWithShape="1">
          <a:blip r:embed="rId3">
            <a:alphaModFix/>
          </a:blip>
          <a:srcRect b="0" l="0" r="0" t="0"/>
          <a:stretch/>
        </p:blipFill>
        <p:spPr>
          <a:xfrm>
            <a:off x="2022803" y="1427628"/>
            <a:ext cx="4000434" cy="1436522"/>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112"/>
          <p:cNvSpPr txBox="1"/>
          <p:nvPr>
            <p:ph type="title"/>
          </p:nvPr>
        </p:nvSpPr>
        <p:spPr>
          <a:xfrm>
            <a:off x="797788" y="277765"/>
            <a:ext cx="6057900" cy="4572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CD0000"/>
              </a:buClr>
              <a:buSzPct val="100000"/>
              <a:buFont typeface="Calibri"/>
              <a:buNone/>
            </a:pPr>
            <a:r>
              <a:rPr lang="en">
                <a:solidFill>
                  <a:srgbClr val="CD0000"/>
                </a:solidFill>
              </a:rPr>
              <a:t>UML Class Diagrams</a:t>
            </a:r>
            <a:endParaRPr/>
          </a:p>
        </p:txBody>
      </p:sp>
      <p:sp>
        <p:nvSpPr>
          <p:cNvPr id="818" name="Google Shape;818;p112"/>
          <p:cNvSpPr txBox="1"/>
          <p:nvPr>
            <p:ph idx="4294967295" type="body"/>
          </p:nvPr>
        </p:nvSpPr>
        <p:spPr>
          <a:xfrm>
            <a:off x="888557" y="952852"/>
            <a:ext cx="7492253" cy="3236119"/>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Cardinality constraints are specified in the form </a:t>
            </a:r>
            <a:r>
              <a:rPr i="1" lang="en">
                <a:latin typeface="Calibri"/>
                <a:ea typeface="Calibri"/>
                <a:cs typeface="Calibri"/>
                <a:sym typeface="Calibri"/>
              </a:rPr>
              <a:t>l..h</a:t>
            </a:r>
            <a:r>
              <a:rPr lang="en">
                <a:latin typeface="Calibri"/>
                <a:ea typeface="Calibri"/>
                <a:cs typeface="Calibri"/>
                <a:sym typeface="Calibri"/>
              </a:rPr>
              <a:t>,  where </a:t>
            </a:r>
            <a:r>
              <a:rPr i="1" lang="en">
                <a:latin typeface="Calibri"/>
                <a:ea typeface="Calibri"/>
                <a:cs typeface="Calibri"/>
                <a:sym typeface="Calibri"/>
              </a:rPr>
              <a:t>l </a:t>
            </a:r>
            <a:r>
              <a:rPr lang="en">
                <a:latin typeface="Calibri"/>
                <a:ea typeface="Calibri"/>
                <a:cs typeface="Calibri"/>
                <a:sym typeface="Calibri"/>
              </a:rPr>
              <a:t>denotes the minimum and </a:t>
            </a:r>
            <a:r>
              <a:rPr i="1" lang="en">
                <a:latin typeface="Calibri"/>
                <a:ea typeface="Calibri"/>
                <a:cs typeface="Calibri"/>
                <a:sym typeface="Calibri"/>
              </a:rPr>
              <a:t>h </a:t>
            </a:r>
            <a:r>
              <a:rPr lang="en">
                <a:latin typeface="Calibri"/>
                <a:ea typeface="Calibri"/>
                <a:cs typeface="Calibri"/>
                <a:sym typeface="Calibri"/>
              </a:rPr>
              <a:t>the maximum number of relationships an entity can participate in.</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Beware: the positioning of the constraints is exactly the reverse of the positioning of constraints in E-R diagrams.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The constraint 0..* on the </a:t>
            </a:r>
            <a:r>
              <a:rPr i="1" lang="en">
                <a:latin typeface="Calibri"/>
                <a:ea typeface="Calibri"/>
                <a:cs typeface="Calibri"/>
                <a:sym typeface="Calibri"/>
              </a:rPr>
              <a:t>E</a:t>
            </a:r>
            <a:r>
              <a:rPr lang="en">
                <a:latin typeface="Calibri"/>
                <a:ea typeface="Calibri"/>
                <a:cs typeface="Calibri"/>
                <a:sym typeface="Calibri"/>
              </a:rPr>
              <a:t>2</a:t>
            </a:r>
            <a:r>
              <a:rPr i="1" lang="en">
                <a:latin typeface="Calibri"/>
                <a:ea typeface="Calibri"/>
                <a:cs typeface="Calibri"/>
                <a:sym typeface="Calibri"/>
              </a:rPr>
              <a:t> </a:t>
            </a:r>
            <a:r>
              <a:rPr lang="en">
                <a:latin typeface="Calibri"/>
                <a:ea typeface="Calibri"/>
                <a:cs typeface="Calibri"/>
                <a:sym typeface="Calibri"/>
              </a:rPr>
              <a:t>side and 0..1 on the </a:t>
            </a:r>
            <a:r>
              <a:rPr i="1" lang="en">
                <a:latin typeface="Calibri"/>
                <a:ea typeface="Calibri"/>
                <a:cs typeface="Calibri"/>
                <a:sym typeface="Calibri"/>
              </a:rPr>
              <a:t>E</a:t>
            </a:r>
            <a:r>
              <a:rPr lang="en">
                <a:latin typeface="Calibri"/>
                <a:ea typeface="Calibri"/>
                <a:cs typeface="Calibri"/>
                <a:sym typeface="Calibri"/>
              </a:rPr>
              <a:t>1 side means that each </a:t>
            </a:r>
            <a:r>
              <a:rPr i="1" lang="en">
                <a:latin typeface="Calibri"/>
                <a:ea typeface="Calibri"/>
                <a:cs typeface="Calibri"/>
                <a:sym typeface="Calibri"/>
              </a:rPr>
              <a:t>E</a:t>
            </a:r>
            <a:r>
              <a:rPr lang="en">
                <a:latin typeface="Calibri"/>
                <a:ea typeface="Calibri"/>
                <a:cs typeface="Calibri"/>
                <a:sym typeface="Calibri"/>
              </a:rPr>
              <a:t>2 entity can participate in at most one relationship, whereas each </a:t>
            </a:r>
            <a:r>
              <a:rPr i="1" lang="en">
                <a:latin typeface="Calibri"/>
                <a:ea typeface="Calibri"/>
                <a:cs typeface="Calibri"/>
                <a:sym typeface="Calibri"/>
              </a:rPr>
              <a:t>E</a:t>
            </a:r>
            <a:r>
              <a:rPr lang="en">
                <a:latin typeface="Calibri"/>
                <a:ea typeface="Calibri"/>
                <a:cs typeface="Calibri"/>
                <a:sym typeface="Calibri"/>
              </a:rPr>
              <a:t>1 entity can participate in many relationships; in other words, the relationship is many to one from </a:t>
            </a:r>
            <a:r>
              <a:rPr i="1" lang="en">
                <a:latin typeface="Calibri"/>
                <a:ea typeface="Calibri"/>
                <a:cs typeface="Calibri"/>
                <a:sym typeface="Calibri"/>
              </a:rPr>
              <a:t>E</a:t>
            </a:r>
            <a:r>
              <a:rPr lang="en">
                <a:latin typeface="Calibri"/>
                <a:ea typeface="Calibri"/>
                <a:cs typeface="Calibri"/>
                <a:sym typeface="Calibri"/>
              </a:rPr>
              <a:t>2 to </a:t>
            </a:r>
            <a:r>
              <a:rPr i="1" lang="en">
                <a:latin typeface="Calibri"/>
                <a:ea typeface="Calibri"/>
                <a:cs typeface="Calibri"/>
                <a:sym typeface="Calibri"/>
              </a:rPr>
              <a:t>E</a:t>
            </a:r>
            <a:r>
              <a:rPr lang="en">
                <a:latin typeface="Calibri"/>
                <a:ea typeface="Calibri"/>
                <a:cs typeface="Calibri"/>
                <a:sym typeface="Calibri"/>
              </a:rPr>
              <a:t>1.</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Single values, such as 1 or * may be written on edges; The single value 1 on an edge is treated as equivalent to 1..1, while * is equivalent to 0..*.</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113"/>
          <p:cNvSpPr txBox="1"/>
          <p:nvPr>
            <p:ph type="title"/>
          </p:nvPr>
        </p:nvSpPr>
        <p:spPr>
          <a:xfrm>
            <a:off x="660796" y="408874"/>
            <a:ext cx="6057900" cy="4572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CD0000"/>
              </a:buClr>
              <a:buSzPct val="100000"/>
              <a:buFont typeface="Calibri"/>
              <a:buNone/>
            </a:pPr>
            <a:r>
              <a:rPr lang="en">
                <a:solidFill>
                  <a:srgbClr val="CD0000"/>
                </a:solidFill>
              </a:rPr>
              <a:t>Reduction of an E-R Schema to Tables</a:t>
            </a:r>
            <a:endParaRPr/>
          </a:p>
        </p:txBody>
      </p:sp>
      <p:sp>
        <p:nvSpPr>
          <p:cNvPr id="824" name="Google Shape;824;p113"/>
          <p:cNvSpPr txBox="1"/>
          <p:nvPr>
            <p:ph idx="1" type="body"/>
          </p:nvPr>
        </p:nvSpPr>
        <p:spPr>
          <a:xfrm>
            <a:off x="801991" y="970009"/>
            <a:ext cx="7561450" cy="30861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Primary keys allow entity sets and relationship sets to be expressed uniformly as </a:t>
            </a:r>
            <a:r>
              <a:rPr i="1" lang="en">
                <a:latin typeface="Calibri"/>
                <a:ea typeface="Calibri"/>
                <a:cs typeface="Calibri"/>
                <a:sym typeface="Calibri"/>
              </a:rPr>
              <a:t>tables </a:t>
            </a:r>
            <a:r>
              <a:rPr lang="en">
                <a:latin typeface="Calibri"/>
                <a:ea typeface="Calibri"/>
                <a:cs typeface="Calibri"/>
                <a:sym typeface="Calibri"/>
              </a:rPr>
              <a:t>which represent the contents of the database.</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A database which conforms to an E-R diagram can be represented by a collection of tables.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For each entity set and relationship set there is a unique table which is assigned the name of the corresponding entity set or relationship set.</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Each table has a number of columns (generally corresponding to attributes), which have unique names.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Converting an E-R diagram to a table format is the basis for deriving a relational database design from an E-R diagram.</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114"/>
          <p:cNvSpPr txBox="1"/>
          <p:nvPr>
            <p:ph type="title"/>
          </p:nvPr>
        </p:nvSpPr>
        <p:spPr>
          <a:xfrm>
            <a:off x="426944" y="30256"/>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Composite and Multivalued Attributes</a:t>
            </a:r>
            <a:endParaRPr/>
          </a:p>
        </p:txBody>
      </p:sp>
      <p:sp>
        <p:nvSpPr>
          <p:cNvPr id="830" name="Google Shape;830;p114"/>
          <p:cNvSpPr txBox="1"/>
          <p:nvPr>
            <p:ph idx="1" type="body"/>
          </p:nvPr>
        </p:nvSpPr>
        <p:spPr>
          <a:xfrm>
            <a:off x="641536" y="909078"/>
            <a:ext cx="8502463" cy="4036219"/>
          </a:xfrm>
          <a:prstGeom prst="rect">
            <a:avLst/>
          </a:prstGeom>
          <a:noFill/>
          <a:ln>
            <a:noFill/>
          </a:ln>
        </p:spPr>
        <p:txBody>
          <a:bodyPr anchorCtr="0" anchor="t" bIns="34275" lIns="68575" spcFirstLastPara="1" rIns="68575" wrap="square" tIns="34275">
            <a:noAutofit/>
          </a:bodyPr>
          <a:lstStyle/>
          <a:p>
            <a:pPr indent="-177800" lvl="0" marL="177800" rtl="0" algn="l">
              <a:lnSpc>
                <a:spcPct val="90000"/>
              </a:lnSpc>
              <a:spcBef>
                <a:spcPts val="0"/>
              </a:spcBef>
              <a:spcAft>
                <a:spcPts val="0"/>
              </a:spcAft>
              <a:buClr>
                <a:schemeClr val="dk1"/>
              </a:buClr>
              <a:buSzPts val="1800"/>
              <a:buChar char="•"/>
            </a:pPr>
            <a:r>
              <a:rPr lang="en" sz="1800">
                <a:latin typeface="Calibri"/>
                <a:ea typeface="Calibri"/>
                <a:cs typeface="Calibri"/>
                <a:sym typeface="Calibri"/>
              </a:rPr>
              <a:t>Composite attributes are flattened out by creating a separate attribute for each component attribute</a:t>
            </a:r>
            <a:endParaRPr/>
          </a:p>
          <a:p>
            <a:pPr indent="-177800" lvl="1" marL="520700" rtl="0" algn="l">
              <a:lnSpc>
                <a:spcPct val="90000"/>
              </a:lnSpc>
              <a:spcBef>
                <a:spcPts val="400"/>
              </a:spcBef>
              <a:spcAft>
                <a:spcPts val="0"/>
              </a:spcAft>
              <a:buClr>
                <a:schemeClr val="dk1"/>
              </a:buClr>
              <a:buSzPts val="1800"/>
              <a:buChar char="•"/>
            </a:pPr>
            <a:r>
              <a:rPr lang="en">
                <a:latin typeface="Calibri"/>
                <a:ea typeface="Calibri"/>
                <a:cs typeface="Calibri"/>
                <a:sym typeface="Calibri"/>
              </a:rPr>
              <a:t>E.g. given entity set </a:t>
            </a:r>
            <a:r>
              <a:rPr i="1" lang="en">
                <a:latin typeface="Calibri"/>
                <a:ea typeface="Calibri"/>
                <a:cs typeface="Calibri"/>
                <a:sym typeface="Calibri"/>
              </a:rPr>
              <a:t>custome</a:t>
            </a:r>
            <a:r>
              <a:rPr lang="en">
                <a:latin typeface="Calibri"/>
                <a:ea typeface="Calibri"/>
                <a:cs typeface="Calibri"/>
                <a:sym typeface="Calibri"/>
              </a:rPr>
              <a:t>r with composite attribute </a:t>
            </a:r>
            <a:r>
              <a:rPr i="1" lang="en">
                <a:latin typeface="Calibri"/>
                <a:ea typeface="Calibri"/>
                <a:cs typeface="Calibri"/>
                <a:sym typeface="Calibri"/>
              </a:rPr>
              <a:t>name</a:t>
            </a:r>
            <a:r>
              <a:rPr lang="en">
                <a:latin typeface="Calibri"/>
                <a:ea typeface="Calibri"/>
                <a:cs typeface="Calibri"/>
                <a:sym typeface="Calibri"/>
              </a:rPr>
              <a:t> with component attributes </a:t>
            </a:r>
            <a:r>
              <a:rPr i="1" lang="en">
                <a:latin typeface="Calibri"/>
                <a:ea typeface="Calibri"/>
                <a:cs typeface="Calibri"/>
                <a:sym typeface="Calibri"/>
              </a:rPr>
              <a:t>first-name </a:t>
            </a:r>
            <a:r>
              <a:rPr lang="en">
                <a:latin typeface="Calibri"/>
                <a:ea typeface="Calibri"/>
                <a:cs typeface="Calibri"/>
                <a:sym typeface="Calibri"/>
              </a:rPr>
              <a:t>and </a:t>
            </a:r>
            <a:r>
              <a:rPr i="1" lang="en">
                <a:latin typeface="Calibri"/>
                <a:ea typeface="Calibri"/>
                <a:cs typeface="Calibri"/>
                <a:sym typeface="Calibri"/>
              </a:rPr>
              <a:t>last-name</a:t>
            </a:r>
            <a:r>
              <a:rPr lang="en">
                <a:latin typeface="Calibri"/>
                <a:ea typeface="Calibri"/>
                <a:cs typeface="Calibri"/>
                <a:sym typeface="Calibri"/>
              </a:rPr>
              <a:t> the table corresponding to the entity set has two attributes</a:t>
            </a:r>
            <a:br>
              <a:rPr lang="en">
                <a:latin typeface="Calibri"/>
                <a:ea typeface="Calibri"/>
                <a:cs typeface="Calibri"/>
                <a:sym typeface="Calibri"/>
              </a:rPr>
            </a:br>
            <a:r>
              <a:rPr lang="en">
                <a:latin typeface="Calibri"/>
                <a:ea typeface="Calibri"/>
                <a:cs typeface="Calibri"/>
                <a:sym typeface="Calibri"/>
              </a:rPr>
              <a:t>                 </a:t>
            </a:r>
            <a:r>
              <a:rPr i="1" lang="en">
                <a:latin typeface="Calibri"/>
                <a:ea typeface="Calibri"/>
                <a:cs typeface="Calibri"/>
                <a:sym typeface="Calibri"/>
              </a:rPr>
              <a:t>name.first-name</a:t>
            </a:r>
            <a:r>
              <a:rPr lang="en">
                <a:latin typeface="Calibri"/>
                <a:ea typeface="Calibri"/>
                <a:cs typeface="Calibri"/>
                <a:sym typeface="Calibri"/>
              </a:rPr>
              <a:t>  and </a:t>
            </a:r>
            <a:r>
              <a:rPr i="1" lang="en">
                <a:latin typeface="Calibri"/>
                <a:ea typeface="Calibri"/>
                <a:cs typeface="Calibri"/>
                <a:sym typeface="Calibri"/>
              </a:rPr>
              <a:t>name.last-name</a:t>
            </a:r>
            <a:endParaRPr/>
          </a:p>
          <a:p>
            <a:pPr indent="-177800" lvl="0" marL="177800" rtl="0" algn="l">
              <a:lnSpc>
                <a:spcPct val="90000"/>
              </a:lnSpc>
              <a:spcBef>
                <a:spcPts val="800"/>
              </a:spcBef>
              <a:spcAft>
                <a:spcPts val="0"/>
              </a:spcAft>
              <a:buClr>
                <a:schemeClr val="dk1"/>
              </a:buClr>
              <a:buSzPts val="1800"/>
              <a:buChar char="•"/>
            </a:pPr>
            <a:r>
              <a:rPr lang="en" sz="1800">
                <a:latin typeface="Calibri"/>
                <a:ea typeface="Calibri"/>
                <a:cs typeface="Calibri"/>
                <a:sym typeface="Calibri"/>
              </a:rPr>
              <a:t>A multivalued attribute M of an entity E is represented by a separate table EM</a:t>
            </a:r>
            <a:endParaRPr/>
          </a:p>
          <a:p>
            <a:pPr indent="-177800" lvl="1" marL="520700" rtl="0" algn="l">
              <a:lnSpc>
                <a:spcPct val="90000"/>
              </a:lnSpc>
              <a:spcBef>
                <a:spcPts val="400"/>
              </a:spcBef>
              <a:spcAft>
                <a:spcPts val="0"/>
              </a:spcAft>
              <a:buClr>
                <a:schemeClr val="dk1"/>
              </a:buClr>
              <a:buSzPts val="1800"/>
              <a:buChar char="•"/>
            </a:pPr>
            <a:r>
              <a:rPr lang="en">
                <a:latin typeface="Calibri"/>
                <a:ea typeface="Calibri"/>
                <a:cs typeface="Calibri"/>
                <a:sym typeface="Calibri"/>
              </a:rPr>
              <a:t>Table EM has attributes corresponding to the primary key of E and an attribute corresponding to multivalued attribute M</a:t>
            </a:r>
            <a:endParaRPr/>
          </a:p>
          <a:p>
            <a:pPr indent="-177800" lvl="1" marL="520700" rtl="0" algn="l">
              <a:lnSpc>
                <a:spcPct val="90000"/>
              </a:lnSpc>
              <a:spcBef>
                <a:spcPts val="400"/>
              </a:spcBef>
              <a:spcAft>
                <a:spcPts val="0"/>
              </a:spcAft>
              <a:buClr>
                <a:schemeClr val="dk1"/>
              </a:buClr>
              <a:buSzPts val="1800"/>
              <a:buChar char="•"/>
            </a:pPr>
            <a:r>
              <a:rPr lang="en">
                <a:latin typeface="Calibri"/>
                <a:ea typeface="Calibri"/>
                <a:cs typeface="Calibri"/>
                <a:sym typeface="Calibri"/>
              </a:rPr>
              <a:t>E.g.  Multivalued attribute </a:t>
            </a:r>
            <a:r>
              <a:rPr i="1" lang="en">
                <a:latin typeface="Calibri"/>
                <a:ea typeface="Calibri"/>
                <a:cs typeface="Calibri"/>
                <a:sym typeface="Calibri"/>
              </a:rPr>
              <a:t>dependent-names</a:t>
            </a:r>
            <a:r>
              <a:rPr lang="en">
                <a:latin typeface="Calibri"/>
                <a:ea typeface="Calibri"/>
                <a:cs typeface="Calibri"/>
                <a:sym typeface="Calibri"/>
              </a:rPr>
              <a:t> of </a:t>
            </a:r>
            <a:r>
              <a:rPr i="1" lang="en">
                <a:latin typeface="Calibri"/>
                <a:ea typeface="Calibri"/>
                <a:cs typeface="Calibri"/>
                <a:sym typeface="Calibri"/>
              </a:rPr>
              <a:t>employee</a:t>
            </a:r>
            <a:r>
              <a:rPr lang="en">
                <a:latin typeface="Calibri"/>
                <a:ea typeface="Calibri"/>
                <a:cs typeface="Calibri"/>
                <a:sym typeface="Calibri"/>
              </a:rPr>
              <a:t> is represented by a table</a:t>
            </a:r>
            <a:br>
              <a:rPr lang="en">
                <a:latin typeface="Calibri"/>
                <a:ea typeface="Calibri"/>
                <a:cs typeface="Calibri"/>
                <a:sym typeface="Calibri"/>
              </a:rPr>
            </a:br>
            <a:r>
              <a:rPr lang="en">
                <a:latin typeface="Calibri"/>
                <a:ea typeface="Calibri"/>
                <a:cs typeface="Calibri"/>
                <a:sym typeface="Calibri"/>
              </a:rPr>
              <a:t>    </a:t>
            </a:r>
            <a:r>
              <a:rPr i="1" lang="en">
                <a:latin typeface="Calibri"/>
                <a:ea typeface="Calibri"/>
                <a:cs typeface="Calibri"/>
                <a:sym typeface="Calibri"/>
              </a:rPr>
              <a:t>employee-dependent-names</a:t>
            </a:r>
            <a:r>
              <a:rPr lang="en">
                <a:latin typeface="Calibri"/>
                <a:ea typeface="Calibri"/>
                <a:cs typeface="Calibri"/>
                <a:sym typeface="Calibri"/>
              </a:rPr>
              <a:t>(</a:t>
            </a:r>
            <a:r>
              <a:rPr i="1" lang="en">
                <a:latin typeface="Calibri"/>
                <a:ea typeface="Calibri"/>
                <a:cs typeface="Calibri"/>
                <a:sym typeface="Calibri"/>
              </a:rPr>
              <a:t> employee-id, dname</a:t>
            </a:r>
            <a:r>
              <a:rPr lang="en">
                <a:latin typeface="Calibri"/>
                <a:ea typeface="Calibri"/>
                <a:cs typeface="Calibri"/>
                <a:sym typeface="Calibri"/>
              </a:rPr>
              <a:t>)</a:t>
            </a:r>
            <a:r>
              <a:rPr i="1" lang="en">
                <a:latin typeface="Calibri"/>
                <a:ea typeface="Calibri"/>
                <a:cs typeface="Calibri"/>
                <a:sym typeface="Calibri"/>
              </a:rPr>
              <a:t> </a:t>
            </a:r>
            <a:endParaRPr/>
          </a:p>
          <a:p>
            <a:pPr indent="-177800" lvl="1" marL="520700" rtl="0" algn="l">
              <a:lnSpc>
                <a:spcPct val="90000"/>
              </a:lnSpc>
              <a:spcBef>
                <a:spcPts val="400"/>
              </a:spcBef>
              <a:spcAft>
                <a:spcPts val="0"/>
              </a:spcAft>
              <a:buClr>
                <a:schemeClr val="dk1"/>
              </a:buClr>
              <a:buSzPts val="1800"/>
              <a:buChar char="•"/>
            </a:pPr>
            <a:r>
              <a:rPr lang="en">
                <a:latin typeface="Calibri"/>
                <a:ea typeface="Calibri"/>
                <a:cs typeface="Calibri"/>
                <a:sym typeface="Calibri"/>
              </a:rPr>
              <a:t>Each value of the multivalued attribute maps to a separate row of the table EM</a:t>
            </a:r>
            <a:endParaRPr/>
          </a:p>
          <a:p>
            <a:pPr indent="-177800" lvl="2" marL="863600" rtl="0" algn="l">
              <a:lnSpc>
                <a:spcPct val="90000"/>
              </a:lnSpc>
              <a:spcBef>
                <a:spcPts val="400"/>
              </a:spcBef>
              <a:spcAft>
                <a:spcPts val="0"/>
              </a:spcAft>
              <a:buClr>
                <a:schemeClr val="dk1"/>
              </a:buClr>
              <a:buSzPts val="1800"/>
              <a:buChar char="•"/>
            </a:pPr>
            <a:r>
              <a:rPr lang="en" sz="1800">
                <a:latin typeface="Calibri"/>
                <a:ea typeface="Calibri"/>
                <a:cs typeface="Calibri"/>
                <a:sym typeface="Calibri"/>
              </a:rPr>
              <a:t>E.g.,  an employee entity with primary key  John and </a:t>
            </a:r>
            <a:br>
              <a:rPr lang="en" sz="1800">
                <a:latin typeface="Calibri"/>
                <a:ea typeface="Calibri"/>
                <a:cs typeface="Calibri"/>
                <a:sym typeface="Calibri"/>
              </a:rPr>
            </a:br>
            <a:r>
              <a:rPr lang="en" sz="1800">
                <a:latin typeface="Calibri"/>
                <a:ea typeface="Calibri"/>
                <a:cs typeface="Calibri"/>
                <a:sym typeface="Calibri"/>
              </a:rPr>
              <a:t>dependents  Johnson and Johndotir maps to two rows:   </a:t>
            </a:r>
            <a:br>
              <a:rPr lang="en" sz="1800">
                <a:latin typeface="Calibri"/>
                <a:ea typeface="Calibri"/>
                <a:cs typeface="Calibri"/>
                <a:sym typeface="Calibri"/>
              </a:rPr>
            </a:br>
            <a:r>
              <a:rPr lang="en" sz="1800">
                <a:latin typeface="Calibri"/>
                <a:ea typeface="Calibri"/>
                <a:cs typeface="Calibri"/>
                <a:sym typeface="Calibri"/>
              </a:rPr>
              <a:t>   (John, Johnson) and (John, Johndotir)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115"/>
          <p:cNvSpPr/>
          <p:nvPr/>
        </p:nvSpPr>
        <p:spPr>
          <a:xfrm>
            <a:off x="1657350" y="4686300"/>
            <a:ext cx="142875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0" name="Google Shape;840;p115"/>
          <p:cNvSpPr/>
          <p:nvPr/>
        </p:nvSpPr>
        <p:spPr>
          <a:xfrm>
            <a:off x="3486150" y="4686300"/>
            <a:ext cx="217170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1" name="Google Shape;841;p1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Summary of Conceptual Design</a:t>
            </a:r>
            <a:endParaRPr/>
          </a:p>
        </p:txBody>
      </p:sp>
      <p:sp>
        <p:nvSpPr>
          <p:cNvPr id="842" name="Google Shape;842;p115"/>
          <p:cNvSpPr txBox="1"/>
          <p:nvPr>
            <p:ph idx="1" type="body"/>
          </p:nvPr>
        </p:nvSpPr>
        <p:spPr>
          <a:xfrm>
            <a:off x="1016934" y="1143000"/>
            <a:ext cx="7110132" cy="38862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i="1" lang="en">
                <a:latin typeface="Calibri"/>
                <a:ea typeface="Calibri"/>
                <a:cs typeface="Calibri"/>
                <a:sym typeface="Calibri"/>
              </a:rPr>
              <a:t>Conceptual design </a:t>
            </a:r>
            <a:r>
              <a:rPr lang="en">
                <a:latin typeface="Calibri"/>
                <a:ea typeface="Calibri"/>
                <a:cs typeface="Calibri"/>
                <a:sym typeface="Calibri"/>
              </a:rPr>
              <a:t>follows </a:t>
            </a:r>
            <a:r>
              <a:rPr i="1" lang="en">
                <a:latin typeface="Calibri"/>
                <a:ea typeface="Calibri"/>
                <a:cs typeface="Calibri"/>
                <a:sym typeface="Calibri"/>
              </a:rPr>
              <a:t>requirements analysis</a:t>
            </a:r>
            <a:r>
              <a:rPr lang="en">
                <a:latin typeface="Calibri"/>
                <a:ea typeface="Calibri"/>
                <a:cs typeface="Calibri"/>
                <a:sym typeface="Calibri"/>
              </a:rPr>
              <a:t>, </a:t>
            </a:r>
            <a:endParaRPr/>
          </a:p>
          <a:p>
            <a:pPr indent="-177800" lvl="1" marL="520700" rtl="0" algn="l">
              <a:lnSpc>
                <a:spcPct val="90000"/>
              </a:lnSpc>
              <a:spcBef>
                <a:spcPts val="400"/>
              </a:spcBef>
              <a:spcAft>
                <a:spcPts val="0"/>
              </a:spcAft>
              <a:buClr>
                <a:schemeClr val="dk1"/>
              </a:buClr>
              <a:buSzPts val="1600"/>
              <a:buChar char="•"/>
            </a:pPr>
            <a:r>
              <a:rPr lang="en" sz="2100">
                <a:latin typeface="Calibri"/>
                <a:ea typeface="Calibri"/>
                <a:cs typeface="Calibri"/>
                <a:sym typeface="Calibri"/>
              </a:rPr>
              <a:t>Yields a high-level description of data to be stored </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ER model popular for conceptual design</a:t>
            </a:r>
            <a:endParaRPr/>
          </a:p>
          <a:p>
            <a:pPr indent="-177800" lvl="1" marL="520700" rtl="0" algn="l">
              <a:lnSpc>
                <a:spcPct val="90000"/>
              </a:lnSpc>
              <a:spcBef>
                <a:spcPts val="400"/>
              </a:spcBef>
              <a:spcAft>
                <a:spcPts val="0"/>
              </a:spcAft>
              <a:buClr>
                <a:schemeClr val="dk1"/>
              </a:buClr>
              <a:buSzPts val="1600"/>
              <a:buChar char="•"/>
            </a:pPr>
            <a:r>
              <a:rPr lang="en" sz="2100">
                <a:latin typeface="Calibri"/>
                <a:ea typeface="Calibri"/>
                <a:cs typeface="Calibri"/>
                <a:sym typeface="Calibri"/>
              </a:rPr>
              <a:t>Constructs are expressive, close to the way people think about their applications.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Basic constructs: </a:t>
            </a:r>
            <a:r>
              <a:rPr i="1" lang="en">
                <a:latin typeface="Calibri"/>
                <a:ea typeface="Calibri"/>
                <a:cs typeface="Calibri"/>
                <a:sym typeface="Calibri"/>
              </a:rPr>
              <a:t>entities</a:t>
            </a:r>
            <a:r>
              <a:rPr lang="en">
                <a:latin typeface="Calibri"/>
                <a:ea typeface="Calibri"/>
                <a:cs typeface="Calibri"/>
                <a:sym typeface="Calibri"/>
              </a:rPr>
              <a:t>, </a:t>
            </a:r>
            <a:r>
              <a:rPr i="1" lang="en">
                <a:latin typeface="Calibri"/>
                <a:ea typeface="Calibri"/>
                <a:cs typeface="Calibri"/>
                <a:sym typeface="Calibri"/>
              </a:rPr>
              <a:t>relationships</a:t>
            </a:r>
            <a:r>
              <a:rPr lang="en">
                <a:latin typeface="Calibri"/>
                <a:ea typeface="Calibri"/>
                <a:cs typeface="Calibri"/>
                <a:sym typeface="Calibri"/>
              </a:rPr>
              <a:t>, and </a:t>
            </a:r>
            <a:r>
              <a:rPr i="1" lang="en">
                <a:latin typeface="Calibri"/>
                <a:ea typeface="Calibri"/>
                <a:cs typeface="Calibri"/>
                <a:sym typeface="Calibri"/>
              </a:rPr>
              <a:t>attributes</a:t>
            </a:r>
            <a:r>
              <a:rPr lang="en">
                <a:latin typeface="Calibri"/>
                <a:ea typeface="Calibri"/>
                <a:cs typeface="Calibri"/>
                <a:sym typeface="Calibri"/>
              </a:rPr>
              <a:t> (of entities and relationships).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Some additional constructs: </a:t>
            </a:r>
            <a:r>
              <a:rPr i="1" lang="en">
                <a:latin typeface="Calibri"/>
                <a:ea typeface="Calibri"/>
                <a:cs typeface="Calibri"/>
                <a:sym typeface="Calibri"/>
              </a:rPr>
              <a:t>weak entities</a:t>
            </a:r>
            <a:r>
              <a:rPr lang="en">
                <a:latin typeface="Calibri"/>
                <a:ea typeface="Calibri"/>
                <a:cs typeface="Calibri"/>
                <a:sym typeface="Calibri"/>
              </a:rPr>
              <a:t>, </a:t>
            </a:r>
            <a:r>
              <a:rPr i="1" lang="en">
                <a:latin typeface="Calibri"/>
                <a:ea typeface="Calibri"/>
                <a:cs typeface="Calibri"/>
                <a:sym typeface="Calibri"/>
              </a:rPr>
              <a:t>ISA hierarchies</a:t>
            </a:r>
            <a:r>
              <a:rPr lang="en">
                <a:latin typeface="Calibri"/>
                <a:ea typeface="Calibri"/>
                <a:cs typeface="Calibri"/>
                <a:sym typeface="Calibri"/>
              </a:rPr>
              <a:t>, and </a:t>
            </a:r>
            <a:r>
              <a:rPr i="1" lang="en">
                <a:latin typeface="Calibri"/>
                <a:ea typeface="Calibri"/>
                <a:cs typeface="Calibri"/>
                <a:sym typeface="Calibri"/>
              </a:rPr>
              <a:t>aggregation</a:t>
            </a:r>
            <a:r>
              <a:rPr lang="en">
                <a:latin typeface="Calibri"/>
                <a:ea typeface="Calibri"/>
                <a:cs typeface="Calibri"/>
                <a:sym typeface="Calibri"/>
              </a:rPr>
              <a:t>.</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Note: There are many variations on ER model.</a:t>
            </a:r>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628650" y="215573"/>
            <a:ext cx="5829300" cy="857250"/>
          </a:xfrm>
          <a:prstGeom prst="rect">
            <a:avLst/>
          </a:prstGeom>
          <a:noFill/>
          <a:ln>
            <a:noFill/>
          </a:ln>
        </p:spPr>
        <p:txBody>
          <a:bodyPr anchorCtr="0" anchor="ctr" bIns="33350" lIns="67850" spcFirstLastPara="1" rIns="67850" wrap="square" tIns="33350">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E-R Model Constructs</a:t>
            </a:r>
            <a:endParaRPr/>
          </a:p>
        </p:txBody>
      </p:sp>
      <p:sp>
        <p:nvSpPr>
          <p:cNvPr id="219" name="Google Shape;219;p35"/>
          <p:cNvSpPr txBox="1"/>
          <p:nvPr>
            <p:ph idx="1" type="body"/>
          </p:nvPr>
        </p:nvSpPr>
        <p:spPr>
          <a:xfrm>
            <a:off x="1144121" y="1076606"/>
            <a:ext cx="7317441" cy="3429000"/>
          </a:xfrm>
          <a:prstGeom prst="rect">
            <a:avLst/>
          </a:prstGeom>
          <a:noFill/>
          <a:ln>
            <a:noFill/>
          </a:ln>
        </p:spPr>
        <p:txBody>
          <a:bodyPr anchorCtr="0" anchor="t" bIns="33350" lIns="67850" spcFirstLastPara="1" rIns="67850" wrap="square" tIns="33350">
            <a:noAutofit/>
          </a:bodyPr>
          <a:lstStyle/>
          <a:p>
            <a:pPr indent="-171450" lvl="0" marL="177800" rtl="0" algn="l">
              <a:lnSpc>
                <a:spcPct val="90000"/>
              </a:lnSpc>
              <a:spcBef>
                <a:spcPts val="0"/>
              </a:spcBef>
              <a:spcAft>
                <a:spcPts val="0"/>
              </a:spcAft>
              <a:buClr>
                <a:srgbClr val="000000"/>
              </a:buClr>
              <a:buSzPts val="2100"/>
              <a:buFont typeface="Courier New"/>
              <a:buChar char="o"/>
            </a:pPr>
            <a:r>
              <a:rPr lang="en">
                <a:solidFill>
                  <a:srgbClr val="000000"/>
                </a:solidFill>
                <a:latin typeface="Calibri"/>
                <a:ea typeface="Calibri"/>
                <a:cs typeface="Calibri"/>
                <a:sym typeface="Calibri"/>
              </a:rPr>
              <a:t>Entities:</a:t>
            </a:r>
            <a:endParaRPr/>
          </a:p>
          <a:p>
            <a:pPr indent="-184150" lvl="1" marL="520700" rtl="0" algn="l">
              <a:lnSpc>
                <a:spcPct val="90000"/>
              </a:lnSpc>
              <a:spcBef>
                <a:spcPts val="400"/>
              </a:spcBef>
              <a:spcAft>
                <a:spcPts val="0"/>
              </a:spcAft>
              <a:buClr>
                <a:srgbClr val="000000"/>
              </a:buClr>
              <a:buSzPts val="1700"/>
              <a:buFont typeface="Courier New"/>
              <a:buChar char="o"/>
            </a:pPr>
            <a:r>
              <a:rPr lang="en" sz="1700">
                <a:solidFill>
                  <a:srgbClr val="000000"/>
                </a:solidFill>
                <a:latin typeface="Calibri"/>
                <a:ea typeface="Calibri"/>
                <a:cs typeface="Calibri"/>
                <a:sym typeface="Calibri"/>
              </a:rPr>
              <a:t>Entity instance–person, place, object, event, concept (often corresponds to a row in a table)</a:t>
            </a:r>
            <a:endParaRPr/>
          </a:p>
          <a:p>
            <a:pPr indent="-184150" lvl="1" marL="520700" rtl="0" algn="l">
              <a:lnSpc>
                <a:spcPct val="90000"/>
              </a:lnSpc>
              <a:spcBef>
                <a:spcPts val="400"/>
              </a:spcBef>
              <a:spcAft>
                <a:spcPts val="0"/>
              </a:spcAft>
              <a:buClr>
                <a:srgbClr val="000000"/>
              </a:buClr>
              <a:buSzPts val="1700"/>
              <a:buFont typeface="Courier New"/>
              <a:buChar char="o"/>
            </a:pPr>
            <a:r>
              <a:rPr lang="en" sz="1700">
                <a:solidFill>
                  <a:srgbClr val="000000"/>
                </a:solidFill>
                <a:latin typeface="Calibri"/>
                <a:ea typeface="Calibri"/>
                <a:cs typeface="Calibri"/>
                <a:sym typeface="Calibri"/>
              </a:rPr>
              <a:t>Entity Type–collection of entities (often corresponds to a table)</a:t>
            </a:r>
            <a:endParaRPr/>
          </a:p>
          <a:p>
            <a:pPr indent="-171450" lvl="0" marL="177800" rtl="0" algn="l">
              <a:lnSpc>
                <a:spcPct val="90000"/>
              </a:lnSpc>
              <a:spcBef>
                <a:spcPts val="800"/>
              </a:spcBef>
              <a:spcAft>
                <a:spcPts val="0"/>
              </a:spcAft>
              <a:buClr>
                <a:srgbClr val="000000"/>
              </a:buClr>
              <a:buSzPts val="2100"/>
              <a:buFont typeface="Courier New"/>
              <a:buChar char="o"/>
            </a:pPr>
            <a:r>
              <a:rPr lang="en">
                <a:solidFill>
                  <a:srgbClr val="000000"/>
                </a:solidFill>
                <a:latin typeface="Calibri"/>
                <a:ea typeface="Calibri"/>
                <a:cs typeface="Calibri"/>
                <a:sym typeface="Calibri"/>
              </a:rPr>
              <a:t>Relationships:</a:t>
            </a:r>
            <a:endParaRPr/>
          </a:p>
          <a:p>
            <a:pPr indent="-184150" lvl="1" marL="520700" rtl="0" algn="l">
              <a:lnSpc>
                <a:spcPct val="90000"/>
              </a:lnSpc>
              <a:spcBef>
                <a:spcPts val="400"/>
              </a:spcBef>
              <a:spcAft>
                <a:spcPts val="0"/>
              </a:spcAft>
              <a:buClr>
                <a:srgbClr val="000000"/>
              </a:buClr>
              <a:buSzPts val="1700"/>
              <a:buFont typeface="Courier New"/>
              <a:buChar char="o"/>
            </a:pPr>
            <a:r>
              <a:rPr lang="en" sz="1700">
                <a:solidFill>
                  <a:srgbClr val="000000"/>
                </a:solidFill>
                <a:latin typeface="Calibri"/>
                <a:ea typeface="Calibri"/>
                <a:cs typeface="Calibri"/>
                <a:sym typeface="Calibri"/>
              </a:rPr>
              <a:t>Relationship instance–link between entities (corresponds to primary key–foreign key equivalencies in related tables)</a:t>
            </a:r>
            <a:endParaRPr/>
          </a:p>
          <a:p>
            <a:pPr indent="-184150" lvl="1" marL="520700" rtl="0" algn="l">
              <a:lnSpc>
                <a:spcPct val="90000"/>
              </a:lnSpc>
              <a:spcBef>
                <a:spcPts val="400"/>
              </a:spcBef>
              <a:spcAft>
                <a:spcPts val="0"/>
              </a:spcAft>
              <a:buClr>
                <a:srgbClr val="000000"/>
              </a:buClr>
              <a:buSzPts val="1700"/>
              <a:buFont typeface="Courier New"/>
              <a:buChar char="o"/>
            </a:pPr>
            <a:r>
              <a:rPr lang="en" sz="1700">
                <a:solidFill>
                  <a:srgbClr val="000000"/>
                </a:solidFill>
                <a:latin typeface="Calibri"/>
                <a:ea typeface="Calibri"/>
                <a:cs typeface="Calibri"/>
                <a:sym typeface="Calibri"/>
              </a:rPr>
              <a:t>Relationship type–category of relationship…link between entity types</a:t>
            </a:r>
            <a:endParaRPr>
              <a:solidFill>
                <a:srgbClr val="000000"/>
              </a:solidFill>
              <a:latin typeface="Calibri"/>
              <a:ea typeface="Calibri"/>
              <a:cs typeface="Calibri"/>
              <a:sym typeface="Calibri"/>
            </a:endParaRPr>
          </a:p>
          <a:p>
            <a:pPr indent="-171450" lvl="0" marL="177800" rtl="0" algn="l">
              <a:lnSpc>
                <a:spcPct val="90000"/>
              </a:lnSpc>
              <a:spcBef>
                <a:spcPts val="800"/>
              </a:spcBef>
              <a:spcAft>
                <a:spcPts val="0"/>
              </a:spcAft>
              <a:buClr>
                <a:srgbClr val="000000"/>
              </a:buClr>
              <a:buSzPts val="2100"/>
              <a:buFont typeface="Courier New"/>
              <a:buChar char="o"/>
            </a:pPr>
            <a:r>
              <a:rPr lang="en">
                <a:solidFill>
                  <a:srgbClr val="000000"/>
                </a:solidFill>
                <a:latin typeface="Calibri"/>
                <a:ea typeface="Calibri"/>
                <a:cs typeface="Calibri"/>
                <a:sym typeface="Calibri"/>
              </a:rPr>
              <a:t>Attributes:</a:t>
            </a:r>
            <a:endParaRPr/>
          </a:p>
          <a:p>
            <a:pPr indent="-184150" lvl="1" marL="520700" rtl="0" algn="l">
              <a:lnSpc>
                <a:spcPct val="90000"/>
              </a:lnSpc>
              <a:spcBef>
                <a:spcPts val="400"/>
              </a:spcBef>
              <a:spcAft>
                <a:spcPts val="0"/>
              </a:spcAft>
              <a:buClr>
                <a:srgbClr val="000000"/>
              </a:buClr>
              <a:buSzPts val="1700"/>
              <a:buFont typeface="Courier New"/>
              <a:buChar char="o"/>
            </a:pPr>
            <a:r>
              <a:rPr lang="en" sz="1700">
                <a:solidFill>
                  <a:srgbClr val="000000"/>
                </a:solidFill>
                <a:latin typeface="Calibri"/>
                <a:ea typeface="Calibri"/>
                <a:cs typeface="Calibri"/>
                <a:sym typeface="Calibri"/>
              </a:rPr>
              <a:t>Properties or characteristics of an entity or relationship type (often corresponds to a field in a table)</a:t>
            </a:r>
            <a:endParaRPr/>
          </a:p>
          <a:p>
            <a:pPr indent="-63500" lvl="0" marL="177800" rtl="0" algn="l">
              <a:lnSpc>
                <a:spcPct val="90000"/>
              </a:lnSpc>
              <a:spcBef>
                <a:spcPts val="800"/>
              </a:spcBef>
              <a:spcAft>
                <a:spcPts val="0"/>
              </a:spcAft>
              <a:buClr>
                <a:schemeClr val="dk1"/>
              </a:buClr>
              <a:buSzPts val="1800"/>
              <a:buFont typeface="Noto Sans Symbols"/>
              <a:buNone/>
            </a:pPr>
            <a:r>
              <a:t/>
            </a:r>
            <a:endParaRPr sz="1800">
              <a:solidFill>
                <a:srgbClr val="000000"/>
              </a:solidFill>
            </a:endParaRPr>
          </a:p>
          <a:p>
            <a:pPr indent="-63500" lvl="0" marL="177800" rtl="0" algn="l">
              <a:lnSpc>
                <a:spcPct val="90000"/>
              </a:lnSpc>
              <a:spcBef>
                <a:spcPts val="800"/>
              </a:spcBef>
              <a:spcAft>
                <a:spcPts val="0"/>
              </a:spcAft>
              <a:buClr>
                <a:schemeClr val="dk1"/>
              </a:buClr>
              <a:buSzPts val="1800"/>
              <a:buFont typeface="Noto Sans Symbols"/>
              <a:buNone/>
            </a:pPr>
            <a:r>
              <a:t/>
            </a:r>
            <a:endParaRPr sz="1800">
              <a:solidFill>
                <a:srgbClr val="000000"/>
              </a:solidFill>
            </a:endParaRPr>
          </a:p>
          <a:p>
            <a:pPr indent="-76200" lvl="0" marL="177800" rtl="0" algn="l">
              <a:lnSpc>
                <a:spcPct val="90000"/>
              </a:lnSpc>
              <a:spcBef>
                <a:spcPts val="800"/>
              </a:spcBef>
              <a:spcAft>
                <a:spcPts val="0"/>
              </a:spcAft>
              <a:buClr>
                <a:schemeClr val="dk1"/>
              </a:buClr>
              <a:buSzPts val="1500"/>
              <a:buFont typeface="Noto Sans Symbols"/>
              <a:buNone/>
            </a:pPr>
            <a:r>
              <a:t/>
            </a:r>
            <a:endParaRPr sz="15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116"/>
          <p:cNvSpPr/>
          <p:nvPr/>
        </p:nvSpPr>
        <p:spPr>
          <a:xfrm>
            <a:off x="1657350" y="4686300"/>
            <a:ext cx="142875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2" name="Google Shape;852;p116"/>
          <p:cNvSpPr/>
          <p:nvPr/>
        </p:nvSpPr>
        <p:spPr>
          <a:xfrm>
            <a:off x="3486150" y="4686300"/>
            <a:ext cx="217170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3" name="Google Shape;853;p1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300"/>
              <a:buFont typeface="Calibri"/>
              <a:buNone/>
            </a:pPr>
            <a:r>
              <a:rPr lang="en">
                <a:solidFill>
                  <a:srgbClr val="CD0000"/>
                </a:solidFill>
              </a:rPr>
              <a:t>Summary of Conceptual Design</a:t>
            </a:r>
            <a:endParaRPr/>
          </a:p>
        </p:txBody>
      </p:sp>
      <p:sp>
        <p:nvSpPr>
          <p:cNvPr id="854" name="Google Shape;854;p116"/>
          <p:cNvSpPr txBox="1"/>
          <p:nvPr>
            <p:ph idx="1" type="body"/>
          </p:nvPr>
        </p:nvSpPr>
        <p:spPr>
          <a:xfrm>
            <a:off x="1143000" y="1257300"/>
            <a:ext cx="6800850" cy="360045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Several kinds of integrity constraints can be expressed in the ER model:  </a:t>
            </a:r>
            <a:r>
              <a:rPr i="1" lang="en">
                <a:latin typeface="Calibri"/>
                <a:ea typeface="Calibri"/>
                <a:cs typeface="Calibri"/>
                <a:sym typeface="Calibri"/>
              </a:rPr>
              <a:t>key constraints</a:t>
            </a:r>
            <a:r>
              <a:rPr lang="en">
                <a:latin typeface="Calibri"/>
                <a:ea typeface="Calibri"/>
                <a:cs typeface="Calibri"/>
                <a:sym typeface="Calibri"/>
              </a:rPr>
              <a:t>, </a:t>
            </a:r>
            <a:r>
              <a:rPr i="1" lang="en">
                <a:latin typeface="Calibri"/>
                <a:ea typeface="Calibri"/>
                <a:cs typeface="Calibri"/>
                <a:sym typeface="Calibri"/>
              </a:rPr>
              <a:t>participation</a:t>
            </a:r>
            <a:r>
              <a:rPr lang="en">
                <a:latin typeface="Calibri"/>
                <a:ea typeface="Calibri"/>
                <a:cs typeface="Calibri"/>
                <a:sym typeface="Calibri"/>
              </a:rPr>
              <a:t> </a:t>
            </a:r>
            <a:r>
              <a:rPr i="1" lang="en">
                <a:latin typeface="Calibri"/>
                <a:ea typeface="Calibri"/>
                <a:cs typeface="Calibri"/>
                <a:sym typeface="Calibri"/>
              </a:rPr>
              <a:t>constraints</a:t>
            </a:r>
            <a:r>
              <a:rPr lang="en">
                <a:latin typeface="Calibri"/>
                <a:ea typeface="Calibri"/>
                <a:cs typeface="Calibri"/>
                <a:sym typeface="Calibri"/>
              </a:rPr>
              <a:t>, and </a:t>
            </a:r>
            <a:r>
              <a:rPr i="1" lang="en">
                <a:latin typeface="Calibri"/>
                <a:ea typeface="Calibri"/>
                <a:cs typeface="Calibri"/>
                <a:sym typeface="Calibri"/>
              </a:rPr>
              <a:t>overlap/covering constraints</a:t>
            </a:r>
            <a:r>
              <a:rPr lang="en">
                <a:latin typeface="Calibri"/>
                <a:ea typeface="Calibri"/>
                <a:cs typeface="Calibri"/>
                <a:sym typeface="Calibri"/>
              </a:rPr>
              <a:t> for ISA hierarchies.  Some </a:t>
            </a:r>
            <a:r>
              <a:rPr i="1" lang="en">
                <a:latin typeface="Calibri"/>
                <a:ea typeface="Calibri"/>
                <a:cs typeface="Calibri"/>
                <a:sym typeface="Calibri"/>
              </a:rPr>
              <a:t>foreign key constraints </a:t>
            </a:r>
            <a:r>
              <a:rPr lang="en">
                <a:latin typeface="Calibri"/>
                <a:ea typeface="Calibri"/>
                <a:cs typeface="Calibri"/>
                <a:sym typeface="Calibri"/>
              </a:rPr>
              <a:t>are also implicit in the definition of a relationship set.</a:t>
            </a:r>
            <a:endParaRPr/>
          </a:p>
          <a:p>
            <a:pPr indent="-177800" lvl="1" marL="520700" rtl="0" algn="l">
              <a:lnSpc>
                <a:spcPct val="90000"/>
              </a:lnSpc>
              <a:spcBef>
                <a:spcPts val="400"/>
              </a:spcBef>
              <a:spcAft>
                <a:spcPts val="0"/>
              </a:spcAft>
              <a:buClr>
                <a:schemeClr val="dk1"/>
              </a:buClr>
              <a:buSzPts val="1600"/>
              <a:buChar char="•"/>
            </a:pPr>
            <a:r>
              <a:rPr lang="en" sz="2100">
                <a:latin typeface="Calibri"/>
                <a:ea typeface="Calibri"/>
                <a:cs typeface="Calibri"/>
                <a:sym typeface="Calibri"/>
              </a:rPr>
              <a:t>Some constraints (notably, </a:t>
            </a:r>
            <a:r>
              <a:rPr i="1" lang="en" sz="2100">
                <a:latin typeface="Calibri"/>
                <a:ea typeface="Calibri"/>
                <a:cs typeface="Calibri"/>
                <a:sym typeface="Calibri"/>
              </a:rPr>
              <a:t>functional dependencies</a:t>
            </a:r>
            <a:r>
              <a:rPr lang="en" sz="2100">
                <a:latin typeface="Calibri"/>
                <a:ea typeface="Calibri"/>
                <a:cs typeface="Calibri"/>
                <a:sym typeface="Calibri"/>
              </a:rPr>
              <a:t>) cannot be expressed in the ER model.</a:t>
            </a:r>
            <a:endParaRPr/>
          </a:p>
          <a:p>
            <a:pPr indent="-177800" lvl="1" marL="520700" rtl="0" algn="l">
              <a:lnSpc>
                <a:spcPct val="90000"/>
              </a:lnSpc>
              <a:spcBef>
                <a:spcPts val="400"/>
              </a:spcBef>
              <a:spcAft>
                <a:spcPts val="0"/>
              </a:spcAft>
              <a:buClr>
                <a:srgbClr val="CD0000"/>
              </a:buClr>
              <a:buSzPts val="1600"/>
              <a:buChar char="•"/>
            </a:pPr>
            <a:r>
              <a:rPr lang="en" sz="2100">
                <a:solidFill>
                  <a:srgbClr val="CD0000"/>
                </a:solidFill>
                <a:latin typeface="Calibri"/>
                <a:ea typeface="Calibri"/>
                <a:cs typeface="Calibri"/>
                <a:sym typeface="Calibri"/>
              </a:rPr>
              <a:t>Constraints play an important role </a:t>
            </a:r>
            <a:r>
              <a:rPr lang="en" sz="2100">
                <a:latin typeface="Calibri"/>
                <a:ea typeface="Calibri"/>
                <a:cs typeface="Calibri"/>
                <a:sym typeface="Calibri"/>
              </a:rPr>
              <a:t>in determining the best database design for an enterprise.</a:t>
            </a:r>
            <a:endParaRPr/>
          </a:p>
        </p:txBody>
      </p:sp>
    </p:spTree>
  </p:cSld>
  <p:clrMapOvr>
    <a:masterClrMapping/>
  </p:clrMapOvr>
  <p:transition>
    <p:fade thruBlk="1"/>
  </p:transition>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117"/>
          <p:cNvSpPr/>
          <p:nvPr/>
        </p:nvSpPr>
        <p:spPr>
          <a:xfrm>
            <a:off x="1657350" y="4686300"/>
            <a:ext cx="142875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4" name="Google Shape;864;p117"/>
          <p:cNvSpPr/>
          <p:nvPr/>
        </p:nvSpPr>
        <p:spPr>
          <a:xfrm>
            <a:off x="3486150" y="4686300"/>
            <a:ext cx="217170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5" name="Google Shape;865;p1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300"/>
              <a:buFont typeface="Calibri"/>
              <a:buNone/>
            </a:pPr>
            <a:r>
              <a:rPr lang="en">
                <a:solidFill>
                  <a:srgbClr val="CD0000"/>
                </a:solidFill>
              </a:rPr>
              <a:t>Summary of Conceptual Design</a:t>
            </a:r>
            <a:endParaRPr/>
          </a:p>
        </p:txBody>
      </p:sp>
      <p:sp>
        <p:nvSpPr>
          <p:cNvPr id="866" name="Google Shape;866;p117"/>
          <p:cNvSpPr txBox="1"/>
          <p:nvPr>
            <p:ph idx="1" type="body"/>
          </p:nvPr>
        </p:nvSpPr>
        <p:spPr>
          <a:xfrm>
            <a:off x="1008529" y="1139639"/>
            <a:ext cx="6736976" cy="34290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ER design is </a:t>
            </a:r>
            <a:r>
              <a:rPr i="1" lang="en">
                <a:latin typeface="Calibri"/>
                <a:ea typeface="Calibri"/>
                <a:cs typeface="Calibri"/>
                <a:sym typeface="Calibri"/>
              </a:rPr>
              <a:t>subjective</a:t>
            </a:r>
            <a:r>
              <a:rPr lang="en">
                <a:latin typeface="Calibri"/>
                <a:ea typeface="Calibri"/>
                <a:cs typeface="Calibri"/>
                <a:sym typeface="Calibri"/>
              </a:rPr>
              <a:t>.  There are often many ways to model a given scenario! Analyzing alternatives can be tricky, especially for a large enterprise.  Common choices include:</a:t>
            </a:r>
            <a:endParaRPr/>
          </a:p>
          <a:p>
            <a:pPr indent="-177800" lvl="1" marL="520700" rtl="0" algn="l">
              <a:lnSpc>
                <a:spcPct val="90000"/>
              </a:lnSpc>
              <a:spcBef>
                <a:spcPts val="400"/>
              </a:spcBef>
              <a:spcAft>
                <a:spcPts val="0"/>
              </a:spcAft>
              <a:buClr>
                <a:schemeClr val="dk1"/>
              </a:buClr>
              <a:buSzPts val="1600"/>
              <a:buChar char="•"/>
            </a:pPr>
            <a:r>
              <a:rPr lang="en" sz="2100">
                <a:latin typeface="Calibri"/>
                <a:ea typeface="Calibri"/>
                <a:cs typeface="Calibri"/>
                <a:sym typeface="Calibri"/>
              </a:rPr>
              <a:t>Entity vs. attribute, entity vs. relationship, binary or n-ary relationship, whether or not to use ISA hierarchies, and whether or not to use aggregation.</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Ensuring good database design: resulting relational schema should be analyzed and refined further. FD information and normalization techniques are especially useful.</a:t>
            </a:r>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