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7e99450e81_2_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17e99450e81_2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7e99450e81_2_12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17e99450e81_2_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7e99450e81_2_12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17e99450e81_2_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7e99450e81_2_13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17e99450e81_2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7e99450e81_2_13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17e99450e81_2_1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7e99450e81_2_14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17e99450e81_2_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7e99450e81_2_14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17e99450e81_2_1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7e99450e81_2_15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g17e99450e81_2_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7e99450e81_2_15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17e99450e81_2_1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7e99450e81_2_16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17e99450e81_2_1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7e99450e81_2_16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17e99450e81_2_1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7e99450e81_2_8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17e99450e81_2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7e99450e81_2_1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17e99450e81_2_1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7e99450e81_2_18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17e99450e81_2_1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7e99450e81_2_18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17e99450e81_2_1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7e99450e81_2_19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g17e99450e81_2_1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7e99450e81_2_19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17e99450e81_2_1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7e99450e81_2_20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g17e99450e81_2_2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7e99450e81_2_20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17e99450e81_2_2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7e99450e81_2_21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17e99450e81_2_2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7e99450e81_2_21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17e99450e81_2_2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7e99450e81_2_22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g17e99450e81_2_2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7e99450e81_2_8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17e99450e81_2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7e99450e81_2_22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g17e99450e81_2_2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7e99450e81_2_23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g17e99450e81_2_2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7e99450e81_2_23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g17e99450e81_2_2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7e99450e81_2_24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g17e99450e81_2_2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7e99450e81_2_24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g17e99450e81_2_2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7e99450e81_2_25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g17e99450e81_2_2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7e99450e81_2_25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g17e99450e81_2_2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7e99450e81_2_26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g17e99450e81_2_2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7e99450e81_2_26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g17e99450e81_2_2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7e99450e81_2_27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g17e99450e81_2_2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7e99450e81_2_9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17e99450e81_2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7e99450e81_2_27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g17e99450e81_2_2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7e99450e81_2_9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17e99450e81_2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7e99450e81_2_10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17e99450e81_2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7e99450e81_2_10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17e99450e81_2_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7e99450e81_2_11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17e99450e81_2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7e99450e81_2_11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17e99450e81_2_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hyperlink" Target="https://youtu.be/8PwomfwMMyQ"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hyperlink" Target="https://youtu.be/c7DXeY3aIJw"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hyperlink" Target="https://youtu.be/ygfikznRjpw" TargetMode="External"/><Relationship Id="rId4" Type="http://schemas.openxmlformats.org/officeDocument/2006/relationships/hyperlink" Target="https://youtu.be/G9SA0Yv-o28" TargetMode="External"/><Relationship Id="rId5" Type="http://schemas.openxmlformats.org/officeDocument/2006/relationships/hyperlink" Target="https://youtu.be/HHDH6N_qjm4" TargetMode="External"/><Relationship Id="rId6" Type="http://schemas.openxmlformats.org/officeDocument/2006/relationships/hyperlink" Target="https://youtu.be/8PwomfwMMyQ"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hyperlink" Target="http://dev.mysql.com/tech-resources/articles/intro-to-normalization.html" TargetMode="External"/><Relationship Id="rId4" Type="http://schemas.openxmlformats.org/officeDocument/2006/relationships/hyperlink" Target="http://support.microsoft.com/kb/283878" TargetMode="External"/><Relationship Id="rId5" Type="http://schemas.openxmlformats.org/officeDocument/2006/relationships/hyperlink" Target="http://en.wikipedia.org/wiki/Database_normalization.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ctrTitle"/>
          </p:nvPr>
        </p:nvSpPr>
        <p:spPr>
          <a:xfrm>
            <a:off x="1143000" y="617328"/>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alibri"/>
              <a:buNone/>
            </a:pPr>
            <a:r>
              <a:rPr lang="en"/>
              <a:t>DAMG 6210</a:t>
            </a:r>
            <a:br>
              <a:rPr lang="en"/>
            </a:br>
            <a:r>
              <a:rPr lang="en"/>
              <a:t>Database Design</a:t>
            </a:r>
            <a:endParaRPr/>
          </a:p>
        </p:txBody>
      </p:sp>
      <p:sp>
        <p:nvSpPr>
          <p:cNvPr id="130" name="Google Shape;130;p25"/>
          <p:cNvSpPr txBox="1"/>
          <p:nvPr>
            <p:ph idx="1" type="subTitle"/>
          </p:nvPr>
        </p:nvSpPr>
        <p:spPr>
          <a:xfrm>
            <a:off x="1143000" y="2851158"/>
            <a:ext cx="6858000" cy="1999318"/>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dk1"/>
              </a:buClr>
              <a:buSzPts val="2400"/>
              <a:buNone/>
            </a:pPr>
            <a:r>
              <a:rPr lang="en" sz="2400"/>
              <a:t>Nik Bear Brown</a:t>
            </a:r>
            <a:endParaRPr/>
          </a:p>
          <a:p>
            <a:pPr indent="0" lvl="0" marL="0" rtl="0" algn="ctr">
              <a:lnSpc>
                <a:spcPct val="90000"/>
              </a:lnSpc>
              <a:spcBef>
                <a:spcPts val="800"/>
              </a:spcBef>
              <a:spcAft>
                <a:spcPts val="0"/>
              </a:spcAft>
              <a:buClr>
                <a:schemeClr val="dk1"/>
              </a:buClr>
              <a:buSzPts val="2400"/>
              <a:buNone/>
            </a:pPr>
            <a:r>
              <a:rPr lang="en" sz="2400"/>
              <a:t>@NikBearBrown</a:t>
            </a:r>
            <a:endParaRPr sz="2400"/>
          </a:p>
          <a:p>
            <a:pPr indent="0" lvl="0" marL="0" rtl="0" algn="ctr">
              <a:lnSpc>
                <a:spcPct val="90000"/>
              </a:lnSpc>
              <a:spcBef>
                <a:spcPts val="800"/>
              </a:spcBef>
              <a:spcAft>
                <a:spcPts val="0"/>
              </a:spcAft>
              <a:buClr>
                <a:schemeClr val="dk1"/>
              </a:buClr>
              <a:buSzPts val="2400"/>
              <a:buNone/>
            </a:pPr>
            <a:r>
              <a:rPr lang="en" sz="2400"/>
              <a:t>Normal Forms</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1153716" y="532209"/>
            <a:ext cx="5829300" cy="571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1</a:t>
            </a:r>
            <a:r>
              <a:rPr baseline="30000" lang="en" sz="3000">
                <a:solidFill>
                  <a:srgbClr val="CD0000"/>
                </a:solidFill>
              </a:rPr>
              <a:t>st</a:t>
            </a:r>
            <a:r>
              <a:rPr lang="en" sz="3000">
                <a:solidFill>
                  <a:srgbClr val="CD0000"/>
                </a:solidFill>
              </a:rPr>
              <a:t> Normal Form</a:t>
            </a:r>
            <a:endParaRPr/>
          </a:p>
        </p:txBody>
      </p:sp>
      <p:sp>
        <p:nvSpPr>
          <p:cNvPr id="185" name="Google Shape;185;p34"/>
          <p:cNvSpPr txBox="1"/>
          <p:nvPr>
            <p:ph idx="1" type="body"/>
          </p:nvPr>
        </p:nvSpPr>
        <p:spPr>
          <a:xfrm>
            <a:off x="1657350" y="1828800"/>
            <a:ext cx="5829300" cy="27432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The relation has no identifiable primary key.</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Any attempt has been made to store a multi-valued fact in a tuple.</a:t>
            </a:r>
            <a:endParaRPr/>
          </a:p>
        </p:txBody>
      </p:sp>
      <p:sp>
        <p:nvSpPr>
          <p:cNvPr id="186" name="Google Shape;186;p34"/>
          <p:cNvSpPr txBox="1"/>
          <p:nvPr/>
        </p:nvSpPr>
        <p:spPr>
          <a:xfrm>
            <a:off x="1485901" y="1371600"/>
            <a:ext cx="2337515" cy="27699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400" u="none" cap="none" strike="noStrike">
                <a:solidFill>
                  <a:schemeClr val="dk1"/>
                </a:solidFill>
                <a:latin typeface="Calibri"/>
                <a:ea typeface="Calibri"/>
                <a:cs typeface="Calibri"/>
                <a:sym typeface="Calibri"/>
              </a:rPr>
              <a:t>First Normal Form is violated if:</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Conversion to First Normal Form</a:t>
            </a:r>
            <a:endParaRPr/>
          </a:p>
        </p:txBody>
      </p:sp>
      <p:sp>
        <p:nvSpPr>
          <p:cNvPr id="192" name="Google Shape;192;p35"/>
          <p:cNvSpPr txBox="1"/>
          <p:nvPr>
            <p:ph idx="1" type="body"/>
          </p:nvPr>
        </p:nvSpPr>
        <p:spPr>
          <a:xfrm>
            <a:off x="1303734" y="1268016"/>
            <a:ext cx="5829300" cy="30861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Repeating group</a:t>
            </a:r>
            <a:endParaRPr/>
          </a:p>
          <a:p>
            <a:pPr indent="-177800" lvl="1" marL="520700" rtl="0" algn="l">
              <a:lnSpc>
                <a:spcPct val="90000"/>
              </a:lnSpc>
              <a:spcBef>
                <a:spcPts val="400"/>
              </a:spcBef>
              <a:spcAft>
                <a:spcPts val="0"/>
              </a:spcAft>
              <a:buClr>
                <a:schemeClr val="dk1"/>
              </a:buClr>
              <a:buSzPts val="1800"/>
              <a:buChar char="•"/>
            </a:pPr>
            <a:r>
              <a:rPr lang="en">
                <a:latin typeface="Calibri"/>
                <a:ea typeface="Calibri"/>
                <a:cs typeface="Calibri"/>
                <a:sym typeface="Calibri"/>
              </a:rPr>
              <a:t>Derives its name from the fact that a group of multiple entries of same type can exist for any single key attribute occurrence</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Relational table must not contain repeating groups</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Normalizing table structure will reduce data redundancies</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Normalization is three-step procedure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6"/>
          <p:cNvSpPr txBox="1"/>
          <p:nvPr>
            <p:ph type="title"/>
          </p:nvPr>
        </p:nvSpPr>
        <p:spPr>
          <a:xfrm>
            <a:off x="628650" y="266700"/>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Repeating groups</a:t>
            </a:r>
            <a:endParaRPr/>
          </a:p>
        </p:txBody>
      </p:sp>
      <p:sp>
        <p:nvSpPr>
          <p:cNvPr id="198" name="Google Shape;198;p36"/>
          <p:cNvSpPr txBox="1"/>
          <p:nvPr>
            <p:ph idx="1" type="body"/>
          </p:nvPr>
        </p:nvSpPr>
        <p:spPr>
          <a:xfrm>
            <a:off x="942975" y="1260872"/>
            <a:ext cx="7043738" cy="32004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None/>
            </a:pPr>
            <a:r>
              <a:rPr lang="en">
                <a:latin typeface="Calibri"/>
                <a:ea typeface="Calibri"/>
                <a:cs typeface="Calibri"/>
                <a:sym typeface="Calibri"/>
              </a:rPr>
              <a:t>A repeating group is an array of data</a:t>
            </a:r>
            <a:endParaRPr/>
          </a:p>
          <a:p>
            <a:pPr indent="0" lvl="0" marL="0" rtl="0" algn="l">
              <a:lnSpc>
                <a:spcPct val="90000"/>
              </a:lnSpc>
              <a:spcBef>
                <a:spcPts val="800"/>
              </a:spcBef>
              <a:spcAft>
                <a:spcPts val="0"/>
              </a:spcAft>
              <a:buClr>
                <a:schemeClr val="dk1"/>
              </a:buClr>
              <a:buSzPts val="2100"/>
              <a:buNone/>
            </a:pPr>
            <a:r>
              <a:rPr lang="en">
                <a:latin typeface="Calibri"/>
                <a:ea typeface="Calibri"/>
                <a:cs typeface="Calibri"/>
                <a:sym typeface="Calibri"/>
              </a:rPr>
              <a:t>A field fav games with “</a:t>
            </a:r>
            <a:r>
              <a:rPr lang="en">
                <a:solidFill>
                  <a:srgbClr val="CD0000"/>
                </a:solidFill>
                <a:latin typeface="Calibri"/>
                <a:ea typeface="Calibri"/>
                <a:cs typeface="Calibri"/>
                <a:sym typeface="Calibri"/>
              </a:rPr>
              <a:t>Grand Theft Auto V, Tekken 7, Assassin's Creed Unity</a:t>
            </a:r>
            <a:r>
              <a:rPr lang="en">
                <a:latin typeface="Calibri"/>
                <a:ea typeface="Calibri"/>
                <a:cs typeface="Calibri"/>
                <a:sym typeface="Calibri"/>
              </a:rPr>
              <a:t>”</a:t>
            </a:r>
            <a:endParaRPr/>
          </a:p>
          <a:p>
            <a:pPr indent="0" lvl="0" marL="0" rtl="0" algn="l">
              <a:lnSpc>
                <a:spcPct val="90000"/>
              </a:lnSpc>
              <a:spcBef>
                <a:spcPts val="800"/>
              </a:spcBef>
              <a:spcAft>
                <a:spcPts val="0"/>
              </a:spcAft>
              <a:buClr>
                <a:schemeClr val="dk1"/>
              </a:buClr>
              <a:buSzPts val="2100"/>
              <a:buNone/>
            </a:pPr>
            <a:r>
              <a:rPr lang="en">
                <a:latin typeface="Calibri"/>
                <a:ea typeface="Calibri"/>
                <a:cs typeface="Calibri"/>
                <a:sym typeface="Calibri"/>
              </a:rPr>
              <a:t>Or three fields:</a:t>
            </a:r>
            <a:endParaRPr/>
          </a:p>
          <a:p>
            <a:pPr indent="0" lvl="0" marL="0" rtl="0" algn="l">
              <a:lnSpc>
                <a:spcPct val="90000"/>
              </a:lnSpc>
              <a:spcBef>
                <a:spcPts val="800"/>
              </a:spcBef>
              <a:spcAft>
                <a:spcPts val="0"/>
              </a:spcAft>
              <a:buClr>
                <a:schemeClr val="dk1"/>
              </a:buClr>
              <a:buSzPts val="2100"/>
              <a:buNone/>
            </a:pPr>
            <a:r>
              <a:t/>
            </a:r>
            <a:endParaRPr>
              <a:latin typeface="Calibri"/>
              <a:ea typeface="Calibri"/>
              <a:cs typeface="Calibri"/>
              <a:sym typeface="Calibri"/>
            </a:endParaRPr>
          </a:p>
          <a:p>
            <a:pPr indent="-425450" lvl="0" marL="431800" rtl="0" algn="l">
              <a:lnSpc>
                <a:spcPct val="90000"/>
              </a:lnSpc>
              <a:spcBef>
                <a:spcPts val="800"/>
              </a:spcBef>
              <a:spcAft>
                <a:spcPts val="0"/>
              </a:spcAft>
              <a:buClr>
                <a:srgbClr val="CD0000"/>
              </a:buClr>
              <a:buSzPts val="2100"/>
              <a:buFont typeface="Calibri"/>
              <a:buAutoNum type="romanLcPeriod"/>
            </a:pPr>
            <a:r>
              <a:rPr lang="en">
                <a:solidFill>
                  <a:srgbClr val="CD0000"/>
                </a:solidFill>
                <a:latin typeface="Calibri"/>
                <a:ea typeface="Calibri"/>
                <a:cs typeface="Calibri"/>
                <a:sym typeface="Calibri"/>
              </a:rPr>
              <a:t>Fav_games_1</a:t>
            </a:r>
            <a:endParaRPr/>
          </a:p>
          <a:p>
            <a:pPr indent="-425450" lvl="0" marL="431800" rtl="0" algn="l">
              <a:lnSpc>
                <a:spcPct val="90000"/>
              </a:lnSpc>
              <a:spcBef>
                <a:spcPts val="800"/>
              </a:spcBef>
              <a:spcAft>
                <a:spcPts val="0"/>
              </a:spcAft>
              <a:buClr>
                <a:srgbClr val="CD0000"/>
              </a:buClr>
              <a:buSzPts val="2100"/>
              <a:buFont typeface="Calibri"/>
              <a:buAutoNum type="romanLcPeriod"/>
            </a:pPr>
            <a:r>
              <a:rPr lang="en">
                <a:solidFill>
                  <a:srgbClr val="CD0000"/>
                </a:solidFill>
                <a:latin typeface="Calibri"/>
                <a:ea typeface="Calibri"/>
                <a:cs typeface="Calibri"/>
                <a:sym typeface="Calibri"/>
              </a:rPr>
              <a:t>Fav_games_2</a:t>
            </a:r>
            <a:endParaRPr/>
          </a:p>
          <a:p>
            <a:pPr indent="-425450" lvl="0" marL="431800" rtl="0" algn="l">
              <a:lnSpc>
                <a:spcPct val="90000"/>
              </a:lnSpc>
              <a:spcBef>
                <a:spcPts val="800"/>
              </a:spcBef>
              <a:spcAft>
                <a:spcPts val="0"/>
              </a:spcAft>
              <a:buClr>
                <a:srgbClr val="CD0000"/>
              </a:buClr>
              <a:buSzPts val="2100"/>
              <a:buFont typeface="Calibri"/>
              <a:buAutoNum type="romanLcPeriod"/>
            </a:pPr>
            <a:r>
              <a:rPr lang="en">
                <a:solidFill>
                  <a:srgbClr val="CD0000"/>
                </a:solidFill>
                <a:latin typeface="Calibri"/>
                <a:ea typeface="Calibri"/>
                <a:cs typeface="Calibri"/>
                <a:sym typeface="Calibri"/>
              </a:rPr>
              <a:t>Fav_games_3</a:t>
            </a:r>
            <a:endParaRPr/>
          </a:p>
          <a:p>
            <a:pPr indent="0" lvl="0" marL="0" rtl="0" algn="l">
              <a:lnSpc>
                <a:spcPct val="90000"/>
              </a:lnSpc>
              <a:spcBef>
                <a:spcPts val="800"/>
              </a:spcBef>
              <a:spcAft>
                <a:spcPts val="0"/>
              </a:spcAft>
              <a:buClr>
                <a:schemeClr val="dk1"/>
              </a:buClr>
              <a:buSzPts val="2100"/>
              <a:buNone/>
            </a:pPr>
            <a:r>
              <a:t/>
            </a:r>
            <a:endParaRPr/>
          </a:p>
          <a:p>
            <a:pPr indent="-38100" lvl="0" marL="177800" rtl="0" algn="l">
              <a:lnSpc>
                <a:spcPct val="90000"/>
              </a:lnSpc>
              <a:spcBef>
                <a:spcPts val="800"/>
              </a:spcBef>
              <a:spcAft>
                <a:spcPts val="0"/>
              </a:spcAft>
              <a:buClr>
                <a:schemeClr val="dk1"/>
              </a:buClr>
              <a:buSzPts val="2100"/>
              <a:buNone/>
            </a:pPr>
            <a:r>
              <a:t/>
            </a:r>
            <a:endParaRPr/>
          </a:p>
          <a:p>
            <a:pPr indent="-38100" lvl="0" marL="177800" rtl="0" algn="l">
              <a:lnSpc>
                <a:spcPct val="90000"/>
              </a:lnSpc>
              <a:spcBef>
                <a:spcPts val="800"/>
              </a:spcBef>
              <a:spcAft>
                <a:spcPts val="0"/>
              </a:spcAft>
              <a:buClr>
                <a:schemeClr val="dk1"/>
              </a:buClr>
              <a:buSzPts val="21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Conversion to First Normal Form</a:t>
            </a:r>
            <a:endParaRPr/>
          </a:p>
        </p:txBody>
      </p:sp>
      <p:sp>
        <p:nvSpPr>
          <p:cNvPr id="204" name="Google Shape;204;p37"/>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Step 1: Eliminate the Repeating Groups </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Present data in tabular format, where each cell has single value and there are no repeating groups</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Eliminate repeating groups, eliminate nulls by making sure that each repeating group attribute contains an appropriate data value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8"/>
          <p:cNvSpPr txBox="1"/>
          <p:nvPr>
            <p:ph type="title"/>
          </p:nvPr>
        </p:nvSpPr>
        <p:spPr>
          <a:xfrm>
            <a:off x="478631" y="220266"/>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Conversion to First Normal Form</a:t>
            </a:r>
            <a:endParaRPr/>
          </a:p>
        </p:txBody>
      </p:sp>
      <p:sp>
        <p:nvSpPr>
          <p:cNvPr id="210" name="Google Shape;210;p38"/>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Step 2: Identify the Primary Key </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Primary key must uniquely identify attribute value</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New key must be composed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Conversion to First Normal Form</a:t>
            </a:r>
            <a:endParaRPr/>
          </a:p>
        </p:txBody>
      </p:sp>
      <p:sp>
        <p:nvSpPr>
          <p:cNvPr id="216" name="Google Shape;216;p39"/>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Step 3: Identify All Dependencies </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Dependencies can be depicted with help of a diagram</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Dependency diagram: </a:t>
            </a:r>
            <a:endParaRPr/>
          </a:p>
          <a:p>
            <a:pPr indent="-171450" lvl="2" marL="8636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Depicts all dependencies found within given table structure</a:t>
            </a:r>
            <a:endParaRPr/>
          </a:p>
          <a:p>
            <a:pPr indent="-171450" lvl="2" marL="8636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Helpful in getting bird’s-eye view of all relationships among table’s attributes</a:t>
            </a:r>
            <a:endParaRPr/>
          </a:p>
          <a:p>
            <a:pPr indent="-171450" lvl="2" marL="8636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Makes it less likely that will overlook an important dependency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0"/>
          <p:cNvSpPr txBox="1"/>
          <p:nvPr>
            <p:ph type="title"/>
          </p:nvPr>
        </p:nvSpPr>
        <p:spPr>
          <a:xfrm>
            <a:off x="392906"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Conversion to First Normal Form</a:t>
            </a:r>
            <a:endParaRPr/>
          </a:p>
        </p:txBody>
      </p:sp>
      <p:sp>
        <p:nvSpPr>
          <p:cNvPr id="222" name="Google Shape;222;p40"/>
          <p:cNvSpPr txBox="1"/>
          <p:nvPr>
            <p:ph idx="1" type="body"/>
          </p:nvPr>
        </p:nvSpPr>
        <p:spPr>
          <a:xfrm>
            <a:off x="628650" y="1268016"/>
            <a:ext cx="8243888" cy="3263504"/>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First normal form describes tabular format in which:</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All key attributes are defined</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There are no repeating groups in the table</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All attributes are dependent on primary key</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All relational tables satisfy 1NF requirements</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Some tables contain partial dependencies</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Dependencies based on only part of the primary key</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Sometimes used for performance reasons, but should be used with caution</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Still subject to data redundancies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1"/>
          <p:cNvSpPr txBox="1"/>
          <p:nvPr>
            <p:ph type="title"/>
          </p:nvPr>
        </p:nvSpPr>
        <p:spPr>
          <a:xfrm>
            <a:off x="446484"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Summary: 1NF</a:t>
            </a:r>
            <a:endParaRPr/>
          </a:p>
        </p:txBody>
      </p:sp>
      <p:sp>
        <p:nvSpPr>
          <p:cNvPr id="228" name="Google Shape;228;p41"/>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A relation is in 1NF if it contains no repeating groups</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To convert an unnormalised relation to 1NF either:</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Flatten the table and change the primary key, or</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Decompose the relation into smaller relations, one for the repeating groups and one for the non-repeating groups.</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Remember to put the primary key from the original relation into both new relations.</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This option is liable to give the best results.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2"/>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2</a:t>
            </a:r>
            <a:r>
              <a:rPr baseline="30000" lang="en" sz="3000">
                <a:solidFill>
                  <a:srgbClr val="CD0000"/>
                </a:solidFill>
              </a:rPr>
              <a:t>nd </a:t>
            </a:r>
            <a:r>
              <a:rPr lang="en" sz="3000">
                <a:solidFill>
                  <a:srgbClr val="CD0000"/>
                </a:solidFill>
              </a:rPr>
              <a:t>Normal Form - The Requirements</a:t>
            </a:r>
            <a:endParaRPr/>
          </a:p>
        </p:txBody>
      </p:sp>
      <p:sp>
        <p:nvSpPr>
          <p:cNvPr id="234" name="Google Shape;234;p42"/>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The requirements to satisfy the 2</a:t>
            </a:r>
            <a:r>
              <a:rPr baseline="30000" lang="en">
                <a:latin typeface="Calibri"/>
                <a:ea typeface="Calibri"/>
                <a:cs typeface="Calibri"/>
                <a:sym typeface="Calibri"/>
              </a:rPr>
              <a:t>nd</a:t>
            </a:r>
            <a:r>
              <a:rPr lang="en">
                <a:latin typeface="Calibri"/>
                <a:ea typeface="Calibri"/>
                <a:cs typeface="Calibri"/>
                <a:sym typeface="Calibri"/>
              </a:rPr>
              <a:t> NF:</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All requirements for 1</a:t>
            </a:r>
            <a:r>
              <a:rPr baseline="30000" lang="en" sz="2100">
                <a:latin typeface="Calibri"/>
                <a:ea typeface="Calibri"/>
                <a:cs typeface="Calibri"/>
                <a:sym typeface="Calibri"/>
              </a:rPr>
              <a:t>st</a:t>
            </a:r>
            <a:r>
              <a:rPr lang="en" sz="2100">
                <a:latin typeface="Calibri"/>
                <a:ea typeface="Calibri"/>
                <a:cs typeface="Calibri"/>
                <a:sym typeface="Calibri"/>
              </a:rPr>
              <a:t> NF must be met.</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Redundant data across multiple rows of a table must be moved to a separate table.</a:t>
            </a:r>
            <a:endParaRPr/>
          </a:p>
          <a:p>
            <a:pPr indent="-171450" lvl="2" marL="8636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The resulting tables must be related to each other by use of foreign key.</a:t>
            </a:r>
            <a:endParaRPr/>
          </a:p>
          <a:p>
            <a:pPr indent="-63500" lvl="1" marL="520700" rtl="0" algn="l">
              <a:lnSpc>
                <a:spcPct val="90000"/>
              </a:lnSpc>
              <a:spcBef>
                <a:spcPts val="400"/>
              </a:spcBef>
              <a:spcAft>
                <a:spcPts val="0"/>
              </a:spcAft>
              <a:buClr>
                <a:schemeClr val="dk1"/>
              </a:buClr>
              <a:buSzPts val="1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3"/>
          <p:cNvSpPr txBox="1"/>
          <p:nvPr>
            <p:ph type="title"/>
          </p:nvPr>
        </p:nvSpPr>
        <p:spPr>
          <a:xfrm>
            <a:off x="1293019" y="457201"/>
            <a:ext cx="5829300" cy="571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300"/>
              <a:buFont typeface="Calibri"/>
              <a:buNone/>
            </a:pPr>
            <a:r>
              <a:rPr lang="en">
                <a:solidFill>
                  <a:srgbClr val="CD0000"/>
                </a:solidFill>
              </a:rPr>
              <a:t>2nd Normal Form</a:t>
            </a:r>
            <a:endParaRPr/>
          </a:p>
        </p:txBody>
      </p:sp>
      <p:sp>
        <p:nvSpPr>
          <p:cNvPr id="240" name="Google Shape;240;p43"/>
          <p:cNvSpPr txBox="1"/>
          <p:nvPr>
            <p:ph idx="1" type="body"/>
          </p:nvPr>
        </p:nvSpPr>
        <p:spPr>
          <a:xfrm>
            <a:off x="1657350" y="1828800"/>
            <a:ext cx="5829300" cy="27432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First Normal Form is violated</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If there exists a non-key field(s) which is functionally dependent on a partial key.</a:t>
            </a:r>
            <a:endParaRPr/>
          </a:p>
          <a:p>
            <a:pPr indent="-38100" lvl="0" marL="177800" rtl="0" algn="l">
              <a:lnSpc>
                <a:spcPct val="90000"/>
              </a:lnSpc>
              <a:spcBef>
                <a:spcPts val="800"/>
              </a:spcBef>
              <a:spcAft>
                <a:spcPts val="0"/>
              </a:spcAft>
              <a:buClr>
                <a:schemeClr val="dk1"/>
              </a:buClr>
              <a:buSzPts val="2100"/>
              <a:buNone/>
            </a:pPr>
            <a:r>
              <a:t/>
            </a:r>
            <a:endParaRPr>
              <a:latin typeface="Calibri"/>
              <a:ea typeface="Calibri"/>
              <a:cs typeface="Calibri"/>
              <a:sym typeface="Calibri"/>
            </a:endParaRPr>
          </a:p>
          <a:p>
            <a:pPr indent="-177800" lvl="0" marL="177800" rtl="0" algn="l">
              <a:lnSpc>
                <a:spcPct val="90000"/>
              </a:lnSpc>
              <a:spcBef>
                <a:spcPts val="800"/>
              </a:spcBef>
              <a:spcAft>
                <a:spcPts val="0"/>
              </a:spcAft>
              <a:buClr>
                <a:schemeClr val="dk1"/>
              </a:buClr>
              <a:buSzPts val="2100"/>
              <a:buFont typeface="Calibri"/>
              <a:buNone/>
            </a:pPr>
            <a:r>
              <a:rPr lang="en">
                <a:latin typeface="Calibri"/>
                <a:ea typeface="Calibri"/>
                <a:cs typeface="Calibri"/>
                <a:sym typeface="Calibri"/>
              </a:rPr>
              <a:t>		partial key 	non-key</a:t>
            </a:r>
            <a:endParaRPr/>
          </a:p>
        </p:txBody>
      </p:sp>
      <p:sp>
        <p:nvSpPr>
          <p:cNvPr id="241" name="Google Shape;241;p43"/>
          <p:cNvSpPr txBox="1"/>
          <p:nvPr/>
        </p:nvSpPr>
        <p:spPr>
          <a:xfrm>
            <a:off x="1485900" y="1371600"/>
            <a:ext cx="2550170" cy="27699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Second Normal Form is violated if:</a:t>
            </a:r>
            <a:endParaRPr sz="1100"/>
          </a:p>
        </p:txBody>
      </p:sp>
      <p:cxnSp>
        <p:nvCxnSpPr>
          <p:cNvPr id="242" name="Google Shape;242;p43"/>
          <p:cNvCxnSpPr/>
          <p:nvPr/>
        </p:nvCxnSpPr>
        <p:spPr>
          <a:xfrm>
            <a:off x="3829050" y="3771900"/>
            <a:ext cx="457200" cy="0"/>
          </a:xfrm>
          <a:prstGeom prst="straightConnector1">
            <a:avLst/>
          </a:prstGeom>
          <a:noFill/>
          <a:ln cap="flat" cmpd="sng" w="9525">
            <a:solidFill>
              <a:schemeClr val="dk1"/>
            </a:solidFill>
            <a:prstDash val="solid"/>
            <a:round/>
            <a:headEnd len="med" w="med" type="none"/>
            <a:tailEnd len="lg" w="lg"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46262" y="172991"/>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Topics</a:t>
            </a:r>
            <a:endParaRPr/>
          </a:p>
        </p:txBody>
      </p:sp>
      <p:sp>
        <p:nvSpPr>
          <p:cNvPr id="136" name="Google Shape;136;p26"/>
          <p:cNvSpPr txBox="1"/>
          <p:nvPr>
            <p:ph idx="1" type="body"/>
          </p:nvPr>
        </p:nvSpPr>
        <p:spPr>
          <a:xfrm>
            <a:off x="679076" y="1073665"/>
            <a:ext cx="7886700" cy="3263504"/>
          </a:xfrm>
          <a:prstGeom prst="rect">
            <a:avLst/>
          </a:prstGeom>
          <a:noFill/>
          <a:ln>
            <a:noFill/>
          </a:ln>
        </p:spPr>
        <p:txBody>
          <a:bodyPr anchorCtr="0" anchor="t" bIns="34275" lIns="68575" spcFirstLastPara="1" rIns="68575" wrap="square" tIns="34275">
            <a:normAutofit/>
          </a:bodyPr>
          <a:lstStyle/>
          <a:p>
            <a:pPr indent="-177800" lvl="1" marL="520700" rtl="0" algn="l">
              <a:lnSpc>
                <a:spcPct val="90000"/>
              </a:lnSpc>
              <a:spcBef>
                <a:spcPts val="0"/>
              </a:spcBef>
              <a:spcAft>
                <a:spcPts val="0"/>
              </a:spcAft>
              <a:buClr>
                <a:schemeClr val="dk1"/>
              </a:buClr>
              <a:buSzPts val="1800"/>
              <a:buChar char="•"/>
            </a:pPr>
            <a:r>
              <a:rPr lang="en">
                <a:latin typeface="Calibri"/>
                <a:ea typeface="Calibri"/>
                <a:cs typeface="Calibri"/>
                <a:sym typeface="Calibri"/>
              </a:rPr>
              <a:t>Database Normalization</a:t>
            </a:r>
            <a:endParaRPr/>
          </a:p>
          <a:p>
            <a:pPr indent="-171450" lvl="2" marL="863600" rtl="0" algn="l">
              <a:lnSpc>
                <a:spcPct val="90000"/>
              </a:lnSpc>
              <a:spcBef>
                <a:spcPts val="400"/>
              </a:spcBef>
              <a:spcAft>
                <a:spcPts val="0"/>
              </a:spcAft>
              <a:buClr>
                <a:schemeClr val="dk1"/>
              </a:buClr>
              <a:buSzPts val="1500"/>
              <a:buChar char="•"/>
            </a:pPr>
            <a:r>
              <a:rPr lang="en">
                <a:latin typeface="Calibri"/>
                <a:ea typeface="Calibri"/>
                <a:cs typeface="Calibri"/>
                <a:sym typeface="Calibri"/>
              </a:rPr>
              <a:t>Data Anomalies Caused by:</a:t>
            </a:r>
            <a:endParaRPr/>
          </a:p>
          <a:p>
            <a:pPr indent="-177800" lvl="3" marL="1206500" rtl="0" algn="l">
              <a:lnSpc>
                <a:spcPct val="90000"/>
              </a:lnSpc>
              <a:spcBef>
                <a:spcPts val="400"/>
              </a:spcBef>
              <a:spcAft>
                <a:spcPts val="0"/>
              </a:spcAft>
              <a:buClr>
                <a:schemeClr val="dk1"/>
              </a:buClr>
              <a:buSzPts val="1400"/>
              <a:buChar char="•"/>
            </a:pPr>
            <a:r>
              <a:rPr lang="en">
                <a:latin typeface="Calibri"/>
                <a:ea typeface="Calibri"/>
                <a:cs typeface="Calibri"/>
                <a:sym typeface="Calibri"/>
              </a:rPr>
              <a:t>Update, Insertion, Deletion</a:t>
            </a:r>
            <a:endParaRPr/>
          </a:p>
          <a:p>
            <a:pPr indent="-177800" lvl="1" marL="520700" rtl="0" algn="l">
              <a:lnSpc>
                <a:spcPct val="90000"/>
              </a:lnSpc>
              <a:spcBef>
                <a:spcPts val="400"/>
              </a:spcBef>
              <a:spcAft>
                <a:spcPts val="0"/>
              </a:spcAft>
              <a:buClr>
                <a:schemeClr val="dk1"/>
              </a:buClr>
              <a:buSzPts val="1800"/>
              <a:buChar char="•"/>
            </a:pPr>
            <a:r>
              <a:rPr lang="en">
                <a:latin typeface="Calibri"/>
                <a:ea typeface="Calibri"/>
                <a:cs typeface="Calibri"/>
                <a:sym typeface="Calibri"/>
              </a:rPr>
              <a:t>Brief History/Overview</a:t>
            </a:r>
            <a:endParaRPr/>
          </a:p>
          <a:p>
            <a:pPr indent="-177800" lvl="1" marL="520700" rtl="0" algn="l">
              <a:lnSpc>
                <a:spcPct val="90000"/>
              </a:lnSpc>
              <a:spcBef>
                <a:spcPts val="400"/>
              </a:spcBef>
              <a:spcAft>
                <a:spcPts val="0"/>
              </a:spcAft>
              <a:buClr>
                <a:schemeClr val="dk1"/>
              </a:buClr>
              <a:buSzPts val="1800"/>
              <a:buChar char="•"/>
            </a:pPr>
            <a:r>
              <a:rPr lang="en">
                <a:latin typeface="Calibri"/>
                <a:ea typeface="Calibri"/>
                <a:cs typeface="Calibri"/>
                <a:sym typeface="Calibri"/>
              </a:rPr>
              <a:t>1</a:t>
            </a:r>
            <a:r>
              <a:rPr baseline="30000" lang="en">
                <a:latin typeface="Calibri"/>
                <a:ea typeface="Calibri"/>
                <a:cs typeface="Calibri"/>
                <a:sym typeface="Calibri"/>
              </a:rPr>
              <a:t>st </a:t>
            </a:r>
            <a:r>
              <a:rPr lang="en">
                <a:latin typeface="Calibri"/>
                <a:ea typeface="Calibri"/>
                <a:cs typeface="Calibri"/>
                <a:sym typeface="Calibri"/>
              </a:rPr>
              <a:t>Normal Form</a:t>
            </a:r>
            <a:endParaRPr baseline="30000">
              <a:latin typeface="Calibri"/>
              <a:ea typeface="Calibri"/>
              <a:cs typeface="Calibri"/>
              <a:sym typeface="Calibri"/>
            </a:endParaRPr>
          </a:p>
          <a:p>
            <a:pPr indent="-177800" lvl="1" marL="520700" rtl="0" algn="l">
              <a:lnSpc>
                <a:spcPct val="90000"/>
              </a:lnSpc>
              <a:spcBef>
                <a:spcPts val="400"/>
              </a:spcBef>
              <a:spcAft>
                <a:spcPts val="0"/>
              </a:spcAft>
              <a:buClr>
                <a:schemeClr val="dk1"/>
              </a:buClr>
              <a:buSzPts val="1800"/>
              <a:buChar char="•"/>
            </a:pPr>
            <a:r>
              <a:rPr lang="en">
                <a:latin typeface="Calibri"/>
                <a:ea typeface="Calibri"/>
                <a:cs typeface="Calibri"/>
                <a:sym typeface="Calibri"/>
              </a:rPr>
              <a:t>2</a:t>
            </a:r>
            <a:r>
              <a:rPr baseline="30000" lang="en">
                <a:latin typeface="Calibri"/>
                <a:ea typeface="Calibri"/>
                <a:cs typeface="Calibri"/>
                <a:sym typeface="Calibri"/>
              </a:rPr>
              <a:t>nd </a:t>
            </a:r>
            <a:r>
              <a:rPr lang="en">
                <a:latin typeface="Calibri"/>
                <a:ea typeface="Calibri"/>
                <a:cs typeface="Calibri"/>
                <a:sym typeface="Calibri"/>
              </a:rPr>
              <a:t>Normal Form</a:t>
            </a:r>
            <a:endParaRPr/>
          </a:p>
          <a:p>
            <a:pPr indent="-177800" lvl="1" marL="520700" rtl="0" algn="l">
              <a:lnSpc>
                <a:spcPct val="90000"/>
              </a:lnSpc>
              <a:spcBef>
                <a:spcPts val="400"/>
              </a:spcBef>
              <a:spcAft>
                <a:spcPts val="0"/>
              </a:spcAft>
              <a:buClr>
                <a:schemeClr val="dk1"/>
              </a:buClr>
              <a:buSzPts val="1800"/>
              <a:buChar char="•"/>
            </a:pPr>
            <a:r>
              <a:rPr lang="en">
                <a:latin typeface="Calibri"/>
                <a:ea typeface="Calibri"/>
                <a:cs typeface="Calibri"/>
                <a:sym typeface="Calibri"/>
              </a:rPr>
              <a:t>3</a:t>
            </a:r>
            <a:r>
              <a:rPr baseline="30000" lang="en">
                <a:latin typeface="Calibri"/>
                <a:ea typeface="Calibri"/>
                <a:cs typeface="Calibri"/>
                <a:sym typeface="Calibri"/>
              </a:rPr>
              <a:t>rd</a:t>
            </a:r>
            <a:r>
              <a:rPr lang="en">
                <a:latin typeface="Calibri"/>
                <a:ea typeface="Calibri"/>
                <a:cs typeface="Calibri"/>
                <a:sym typeface="Calibri"/>
              </a:rPr>
              <a:t> Normal Form</a:t>
            </a:r>
            <a:endParaRPr/>
          </a:p>
          <a:p>
            <a:pPr indent="-177800" lvl="1" marL="520700" rtl="0" algn="l">
              <a:lnSpc>
                <a:spcPct val="90000"/>
              </a:lnSpc>
              <a:spcBef>
                <a:spcPts val="400"/>
              </a:spcBef>
              <a:spcAft>
                <a:spcPts val="0"/>
              </a:spcAft>
              <a:buClr>
                <a:schemeClr val="dk1"/>
              </a:buClr>
              <a:buSzPts val="1800"/>
              <a:buChar char="•"/>
            </a:pPr>
            <a:r>
              <a:rPr lang="en">
                <a:latin typeface="Calibri"/>
                <a:ea typeface="Calibri"/>
                <a:cs typeface="Calibri"/>
                <a:sym typeface="Calibri"/>
              </a:rPr>
              <a:t>Conclusion</a:t>
            </a:r>
            <a:endParaRPr/>
          </a:p>
          <a:p>
            <a:pPr indent="0" lvl="0" marL="0" rtl="0" algn="l">
              <a:lnSpc>
                <a:spcPct val="90000"/>
              </a:lnSpc>
              <a:spcBef>
                <a:spcPts val="800"/>
              </a:spcBef>
              <a:spcAft>
                <a:spcPts val="0"/>
              </a:spcAft>
              <a:buClr>
                <a:schemeClr val="dk1"/>
              </a:buClr>
              <a:buSzPts val="21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4"/>
          <p:cNvSpPr txBox="1"/>
          <p:nvPr>
            <p:ph type="title"/>
          </p:nvPr>
        </p:nvSpPr>
        <p:spPr>
          <a:xfrm>
            <a:off x="1314450" y="500063"/>
            <a:ext cx="5829300" cy="571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2nd Normal Form</a:t>
            </a:r>
            <a:endParaRPr/>
          </a:p>
        </p:txBody>
      </p:sp>
      <p:sp>
        <p:nvSpPr>
          <p:cNvPr id="248" name="Google Shape;248;p44"/>
          <p:cNvSpPr txBox="1"/>
          <p:nvPr>
            <p:ph idx="1" type="body"/>
          </p:nvPr>
        </p:nvSpPr>
        <p:spPr>
          <a:xfrm>
            <a:off x="1496616" y="1443038"/>
            <a:ext cx="6347222" cy="27432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No calculated fields</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Non-key attributes must be dependent on the key(s) but NOT necessarily only on the key(s)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5"/>
          <p:cNvSpPr txBox="1"/>
          <p:nvPr>
            <p:ph type="title"/>
          </p:nvPr>
        </p:nvSpPr>
        <p:spPr>
          <a:xfrm>
            <a:off x="521494" y="295275"/>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Conversion to Second Normal Form</a:t>
            </a:r>
            <a:endParaRPr/>
          </a:p>
        </p:txBody>
      </p:sp>
      <p:sp>
        <p:nvSpPr>
          <p:cNvPr id="254" name="Google Shape;254;p4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Relational database design can be improved by converting the database into second normal form (2NF)</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Two steps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6"/>
          <p:cNvSpPr txBox="1"/>
          <p:nvPr>
            <p:ph type="title"/>
          </p:nvPr>
        </p:nvSpPr>
        <p:spPr>
          <a:xfrm>
            <a:off x="532210" y="252413"/>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Conversion to Second Normal Form</a:t>
            </a:r>
            <a:endParaRPr/>
          </a:p>
        </p:txBody>
      </p:sp>
      <p:sp>
        <p:nvSpPr>
          <p:cNvPr id="260" name="Google Shape;260;p4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Step 1: Write Each Key Component </a:t>
            </a:r>
            <a:br>
              <a:rPr lang="en">
                <a:latin typeface="Calibri"/>
                <a:ea typeface="Calibri"/>
                <a:cs typeface="Calibri"/>
                <a:sym typeface="Calibri"/>
              </a:rPr>
            </a:br>
            <a:r>
              <a:rPr lang="en">
                <a:latin typeface="Calibri"/>
                <a:ea typeface="Calibri"/>
                <a:cs typeface="Calibri"/>
                <a:sym typeface="Calibri"/>
              </a:rPr>
              <a:t>on a Separate Line </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Write each key component on separate line, then write original (composite) key on last line</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Each component will become key in new table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Conversion to Second Normal Form</a:t>
            </a:r>
            <a:endParaRPr/>
          </a:p>
        </p:txBody>
      </p:sp>
      <p:sp>
        <p:nvSpPr>
          <p:cNvPr id="266" name="Google Shape;266;p47"/>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Step 2: Assign Corresponding Dependent Attributes </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Determine those attributes that are dependent on other attributes</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At this point, most anomalies have been eliminated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Conversion to Second Normal Form</a:t>
            </a:r>
            <a:endParaRPr/>
          </a:p>
        </p:txBody>
      </p:sp>
      <p:sp>
        <p:nvSpPr>
          <p:cNvPr id="272" name="Google Shape;272;p48"/>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Table is in second normal form (2NF) when:</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It is in 1NF and </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It includes no partial dependencies:</a:t>
            </a:r>
            <a:endParaRPr/>
          </a:p>
          <a:p>
            <a:pPr indent="-171450" lvl="2" marL="8636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No attribute is dependent on only portion of primary key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9"/>
          <p:cNvSpPr txBox="1"/>
          <p:nvPr>
            <p:ph type="title"/>
          </p:nvPr>
        </p:nvSpPr>
        <p:spPr>
          <a:xfrm>
            <a:off x="489347" y="375046"/>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Normalisation 2NF: Second Normal Form Example</a:t>
            </a:r>
            <a:endParaRPr/>
          </a:p>
        </p:txBody>
      </p:sp>
      <p:sp>
        <p:nvSpPr>
          <p:cNvPr id="278" name="Google Shape;278;p49"/>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None/>
            </a:pPr>
            <a:r>
              <a:rPr lang="en">
                <a:latin typeface="Calibri"/>
                <a:ea typeface="Calibri"/>
                <a:cs typeface="Calibri"/>
                <a:sym typeface="Calibri"/>
              </a:rPr>
              <a:t>Normalisation 2NF: Second Normal Form Example: </a:t>
            </a:r>
            <a:r>
              <a:rPr lang="en" u="sng">
                <a:solidFill>
                  <a:schemeClr val="hlink"/>
                </a:solidFill>
                <a:latin typeface="Calibri"/>
                <a:ea typeface="Calibri"/>
                <a:cs typeface="Calibri"/>
                <a:sym typeface="Calibri"/>
                <a:hlinkClick r:id="rId3"/>
              </a:rPr>
              <a:t>https://youtu.be/8PwomfwMMyQ</a:t>
            </a:r>
            <a:endParaRPr>
              <a:latin typeface="Calibri"/>
              <a:ea typeface="Calibri"/>
              <a:cs typeface="Calibri"/>
              <a:sym typeface="Calibri"/>
            </a:endParaRPr>
          </a:p>
          <a:p>
            <a:pPr indent="0" lvl="0" marL="0" rtl="0" algn="l">
              <a:lnSpc>
                <a:spcPct val="90000"/>
              </a:lnSpc>
              <a:spcBef>
                <a:spcPts val="800"/>
              </a:spcBef>
              <a:spcAft>
                <a:spcPts val="0"/>
              </a:spcAft>
              <a:buClr>
                <a:schemeClr val="dk1"/>
              </a:buClr>
              <a:buSzPts val="2100"/>
              <a:buNone/>
            </a:pPr>
            <a:r>
              <a:t/>
            </a:r>
            <a:endParaRPr>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Summary: 2NF</a:t>
            </a:r>
            <a:endParaRPr/>
          </a:p>
        </p:txBody>
      </p:sp>
      <p:sp>
        <p:nvSpPr>
          <p:cNvPr id="284" name="Google Shape;284;p50"/>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None/>
            </a:pPr>
            <a:r>
              <a:rPr lang="en">
                <a:latin typeface="Calibri"/>
                <a:ea typeface="Calibri"/>
                <a:cs typeface="Calibri"/>
                <a:sym typeface="Calibri"/>
              </a:rPr>
              <a:t> A relation is in 2NF if it contains no repeating groups and no partial key functional dependencies</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Rule: A relation in 1NF with a single key field must be in 2NF</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To convert a relation with partial functional dependencies to 2NF. create a set of new relations:</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One relation for the attributes that are fully dependent upon the key.</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One relation for each part of the key that has partially dependent attributes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3</a:t>
            </a:r>
            <a:r>
              <a:rPr baseline="30000" lang="en" sz="3000">
                <a:solidFill>
                  <a:srgbClr val="CD0000"/>
                </a:solidFill>
              </a:rPr>
              <a:t>rd</a:t>
            </a:r>
            <a:r>
              <a:rPr lang="en" sz="3000">
                <a:solidFill>
                  <a:srgbClr val="CD0000"/>
                </a:solidFill>
              </a:rPr>
              <a:t> Normal Form - The Requirements</a:t>
            </a:r>
            <a:endParaRPr/>
          </a:p>
        </p:txBody>
      </p:sp>
      <p:sp>
        <p:nvSpPr>
          <p:cNvPr id="290" name="Google Shape;290;p51"/>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The requirements to satisfy the 3</a:t>
            </a:r>
            <a:r>
              <a:rPr baseline="30000" lang="en">
                <a:latin typeface="Calibri"/>
                <a:ea typeface="Calibri"/>
                <a:cs typeface="Calibri"/>
                <a:sym typeface="Calibri"/>
              </a:rPr>
              <a:t>rd</a:t>
            </a:r>
            <a:r>
              <a:rPr lang="en">
                <a:latin typeface="Calibri"/>
                <a:ea typeface="Calibri"/>
                <a:cs typeface="Calibri"/>
                <a:sym typeface="Calibri"/>
              </a:rPr>
              <a:t> NF:</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All requirements for 2</a:t>
            </a:r>
            <a:r>
              <a:rPr baseline="30000" lang="en" sz="2100">
                <a:latin typeface="Calibri"/>
                <a:ea typeface="Calibri"/>
                <a:cs typeface="Calibri"/>
                <a:sym typeface="Calibri"/>
              </a:rPr>
              <a:t>nd</a:t>
            </a:r>
            <a:r>
              <a:rPr lang="en" sz="2100">
                <a:latin typeface="Calibri"/>
                <a:ea typeface="Calibri"/>
                <a:cs typeface="Calibri"/>
                <a:sym typeface="Calibri"/>
              </a:rPr>
              <a:t> NF must be met.</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Eliminate fields that do not depend on the primary key;</a:t>
            </a:r>
            <a:endParaRPr/>
          </a:p>
          <a:p>
            <a:pPr indent="-171450" lvl="2" marL="8636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That is, any field that is dependent not only on the primary key but also on another field must be moved to another table.</a:t>
            </a:r>
            <a:endParaRPr/>
          </a:p>
          <a:p>
            <a:pPr indent="-38100" lvl="0" marL="177800" rtl="0" algn="l">
              <a:lnSpc>
                <a:spcPct val="90000"/>
              </a:lnSpc>
              <a:spcBef>
                <a:spcPts val="800"/>
              </a:spcBef>
              <a:spcAft>
                <a:spcPts val="0"/>
              </a:spcAft>
              <a:buClr>
                <a:schemeClr val="dk1"/>
              </a:buClr>
              <a:buSzPts val="21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2"/>
          <p:cNvSpPr txBox="1"/>
          <p:nvPr>
            <p:ph type="title"/>
          </p:nvPr>
        </p:nvSpPr>
        <p:spPr>
          <a:xfrm>
            <a:off x="1057275" y="542926"/>
            <a:ext cx="5829300" cy="571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3rd Normal Form</a:t>
            </a:r>
            <a:endParaRPr/>
          </a:p>
        </p:txBody>
      </p:sp>
      <p:sp>
        <p:nvSpPr>
          <p:cNvPr id="296" name="Google Shape;296;p52"/>
          <p:cNvSpPr txBox="1"/>
          <p:nvPr>
            <p:ph idx="1" type="body"/>
          </p:nvPr>
        </p:nvSpPr>
        <p:spPr>
          <a:xfrm>
            <a:off x="1657350" y="1828800"/>
            <a:ext cx="5829300" cy="27432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Second Normal Form is violated</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If there exists a non-key field(s) which is functionally dependent on another non-key field(s).</a:t>
            </a:r>
            <a:endParaRPr/>
          </a:p>
          <a:p>
            <a:pPr indent="-177800" lvl="0" marL="177800" rtl="0" algn="l">
              <a:lnSpc>
                <a:spcPct val="90000"/>
              </a:lnSpc>
              <a:spcBef>
                <a:spcPts val="800"/>
              </a:spcBef>
              <a:spcAft>
                <a:spcPts val="0"/>
              </a:spcAft>
              <a:buClr>
                <a:schemeClr val="dk1"/>
              </a:buClr>
              <a:buSzPts val="2100"/>
              <a:buFont typeface="Calibri"/>
              <a:buNone/>
            </a:pPr>
            <a:r>
              <a:rPr lang="en">
                <a:latin typeface="Calibri"/>
                <a:ea typeface="Calibri"/>
                <a:cs typeface="Calibri"/>
                <a:sym typeface="Calibri"/>
              </a:rPr>
              <a:t>		non-key 	            non-key</a:t>
            </a:r>
            <a:endParaRPr/>
          </a:p>
        </p:txBody>
      </p:sp>
      <p:sp>
        <p:nvSpPr>
          <p:cNvPr id="297" name="Google Shape;297;p52"/>
          <p:cNvSpPr txBox="1"/>
          <p:nvPr/>
        </p:nvSpPr>
        <p:spPr>
          <a:xfrm>
            <a:off x="1485901" y="1371600"/>
            <a:ext cx="2402581" cy="27699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Third Normal Form is violated if:</a:t>
            </a:r>
            <a:endParaRPr sz="1100"/>
          </a:p>
        </p:txBody>
      </p:sp>
      <p:cxnSp>
        <p:nvCxnSpPr>
          <p:cNvPr id="298" name="Google Shape;298;p52"/>
          <p:cNvCxnSpPr/>
          <p:nvPr/>
        </p:nvCxnSpPr>
        <p:spPr>
          <a:xfrm>
            <a:off x="3886200" y="3657600"/>
            <a:ext cx="457200" cy="0"/>
          </a:xfrm>
          <a:prstGeom prst="straightConnector1">
            <a:avLst/>
          </a:prstGeom>
          <a:noFill/>
          <a:ln cap="flat" cmpd="sng" w="9525">
            <a:solidFill>
              <a:schemeClr val="dk1"/>
            </a:solidFill>
            <a:prstDash val="solid"/>
            <a:round/>
            <a:headEnd len="med" w="med" type="none"/>
            <a:tailEnd len="lg" w="lg" type="triangle"/>
          </a:ln>
        </p:spPr>
      </p:cxnSp>
      <p:sp>
        <p:nvSpPr>
          <p:cNvPr id="299" name="Google Shape;299;p52"/>
          <p:cNvSpPr txBox="1"/>
          <p:nvPr/>
        </p:nvSpPr>
        <p:spPr>
          <a:xfrm>
            <a:off x="1657350" y="4171950"/>
            <a:ext cx="3263442" cy="27699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Note:  A candidate key is not a non-key field.</a:t>
            </a:r>
            <a:endParaRPr sz="11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3"/>
          <p:cNvSpPr txBox="1"/>
          <p:nvPr>
            <p:ph type="title"/>
          </p:nvPr>
        </p:nvSpPr>
        <p:spPr>
          <a:xfrm>
            <a:off x="521494" y="230981"/>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Conversion to Third Normal Form</a:t>
            </a:r>
            <a:endParaRPr/>
          </a:p>
        </p:txBody>
      </p:sp>
      <p:sp>
        <p:nvSpPr>
          <p:cNvPr id="305" name="Google Shape;305;p5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Data anomalies created are easily eliminated by completing three steps</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Step 1: Identify Each New Determinant </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For every transitive dependency, write its determinant as PK for new table</a:t>
            </a:r>
            <a:endParaRPr/>
          </a:p>
          <a:p>
            <a:pPr indent="-171450" lvl="2" marL="8636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Determinant </a:t>
            </a:r>
            <a:endParaRPr/>
          </a:p>
          <a:p>
            <a:pPr indent="-171450" lvl="3" marL="12065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Any attribute whose value determines other values within a row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Database Normalization</a:t>
            </a:r>
            <a:endParaRPr/>
          </a:p>
        </p:txBody>
      </p:sp>
      <p:sp>
        <p:nvSpPr>
          <p:cNvPr id="142" name="Google Shape;142;p27"/>
          <p:cNvSpPr txBox="1"/>
          <p:nvPr>
            <p:ph idx="1" type="body"/>
          </p:nvPr>
        </p:nvSpPr>
        <p:spPr>
          <a:xfrm>
            <a:off x="884039" y="1268016"/>
            <a:ext cx="7375922"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The main goal of Database Normalization is to restructure the logical data model of a database to:</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Eliminate redundancy</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Organize data efficiently </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Reduce the potential for data anomalies.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Conversion to Third Normal Form</a:t>
            </a:r>
            <a:endParaRPr/>
          </a:p>
        </p:txBody>
      </p:sp>
      <p:sp>
        <p:nvSpPr>
          <p:cNvPr id="311" name="Google Shape;311;p54"/>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Step 2: Identify the Dependent Attributes </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Identify attributes dependent on each determinant identified in Step 1 and identify dependency</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Name table to reflect its contents and function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Conversion to Third Normal Form</a:t>
            </a:r>
            <a:endParaRPr/>
          </a:p>
        </p:txBody>
      </p:sp>
      <p:sp>
        <p:nvSpPr>
          <p:cNvPr id="317" name="Google Shape;317;p5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Step 3: Remove the Dependent Attributes from Transitive Dependencies </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Eliminate all dependent attributes in transitive relationship(s) from each of the tables that have such a transitive relationship</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Draw new dependency diagram to show all tables defined in Steps 1–3</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Check new tables as well as tables modified in Step 3 to make sure that each table has determinant and that no table contains inappropriate dependencies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Conversion to Third Normal Form</a:t>
            </a:r>
            <a:endParaRPr/>
          </a:p>
        </p:txBody>
      </p:sp>
      <p:sp>
        <p:nvSpPr>
          <p:cNvPr id="323" name="Google Shape;323;p5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A table is in third normal form (3NF) when both of the following are true:</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It is in 2NF</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It contains no transitive dependencies</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Non-key attributes must be dependent on the key(s) but and only on the key(s</a:t>
            </a:r>
            <a:r>
              <a:rPr lang="en">
                <a:latin typeface="Calibri"/>
                <a:ea typeface="Calibri"/>
                <a:cs typeface="Calibri"/>
                <a:sym typeface="Calibri"/>
              </a:rPr>
              <a:t>)</a:t>
            </a:r>
            <a:endParaRPr/>
          </a:p>
          <a:p>
            <a:pPr indent="-38100" lvl="1" marL="520700" rtl="0" algn="l">
              <a:lnSpc>
                <a:spcPct val="90000"/>
              </a:lnSpc>
              <a:spcBef>
                <a:spcPts val="400"/>
              </a:spcBef>
              <a:spcAft>
                <a:spcPts val="0"/>
              </a:spcAft>
              <a:buClr>
                <a:schemeClr val="dk1"/>
              </a:buClr>
              <a:buSzPts val="2100"/>
              <a:buNone/>
            </a:pPr>
            <a:r>
              <a:t/>
            </a:r>
            <a:endParaRPr sz="2100">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Normalisation 3NF: Third Normal Form Example</a:t>
            </a:r>
            <a:endParaRPr/>
          </a:p>
        </p:txBody>
      </p:sp>
      <p:sp>
        <p:nvSpPr>
          <p:cNvPr id="329" name="Google Shape;329;p57"/>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Normalisation 3NF: Third Normal Form Example: </a:t>
            </a:r>
            <a:r>
              <a:rPr lang="en" u="sng">
                <a:solidFill>
                  <a:schemeClr val="hlink"/>
                </a:solidFill>
                <a:latin typeface="Calibri"/>
                <a:ea typeface="Calibri"/>
                <a:cs typeface="Calibri"/>
                <a:sym typeface="Calibri"/>
                <a:hlinkClick r:id="rId3"/>
              </a:rPr>
              <a:t>https://youtu.be/c7DXeY3aIJw</a:t>
            </a:r>
            <a:endParaRPr>
              <a:latin typeface="Calibri"/>
              <a:ea typeface="Calibri"/>
              <a:cs typeface="Calibri"/>
              <a:sym typeface="Calibri"/>
            </a:endParaRPr>
          </a:p>
          <a:p>
            <a:pPr indent="-38100" lvl="0" marL="177800" rtl="0" algn="l">
              <a:lnSpc>
                <a:spcPct val="90000"/>
              </a:lnSpc>
              <a:spcBef>
                <a:spcPts val="800"/>
              </a:spcBef>
              <a:spcAft>
                <a:spcPts val="0"/>
              </a:spcAft>
              <a:buClr>
                <a:schemeClr val="dk1"/>
              </a:buClr>
              <a:buSzPts val="2100"/>
              <a:buNone/>
            </a:pPr>
            <a:r>
              <a:t/>
            </a:r>
            <a:endParaRPr>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Summary: 3NF</a:t>
            </a:r>
            <a:endParaRPr/>
          </a:p>
        </p:txBody>
      </p:sp>
      <p:sp>
        <p:nvSpPr>
          <p:cNvPr id="335" name="Google Shape;335;p58"/>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A relation is in 3NF if it contains no repeating groups, no partial functional dependencies, and no transitive functional dependencies</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To convert a relation with transitive functional dependencies to 3NF, remove the attributes involved in the transitive dependency and put them in a new relation</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Rule: A relation in 2NF with only one non-key attribute must be in 3NF</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In a normalised relation a non-key field must provide a fact about the key, the whole key and nothing but the key.</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Relations in 3NF are sufficient for most practical database design problems. However, 3NF does not guarantee that all anomalies have been removed.</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9"/>
          <p:cNvSpPr txBox="1"/>
          <p:nvPr>
            <p:ph type="title"/>
          </p:nvPr>
        </p:nvSpPr>
        <p:spPr>
          <a:xfrm>
            <a:off x="435769" y="241697"/>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The Boyce-Codd Normal Form (BCNF)</a:t>
            </a:r>
            <a:endParaRPr/>
          </a:p>
        </p:txBody>
      </p:sp>
      <p:sp>
        <p:nvSpPr>
          <p:cNvPr id="341" name="Google Shape;341;p59"/>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Every determinant in table is a candidate key</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Has same characteristics as primary key, but for some reason, not chosen to be primary key</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When table contains only one candidate key, the 3NF and the BCNF are equivalent</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BCNF can be violated only when table contains more than one candidate key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60"/>
          <p:cNvSpPr txBox="1"/>
          <p:nvPr>
            <p:ph type="title"/>
          </p:nvPr>
        </p:nvSpPr>
        <p:spPr>
          <a:xfrm>
            <a:off x="467916"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The Boyce-Codd Normal Form (BCNF)</a:t>
            </a:r>
            <a:endParaRPr/>
          </a:p>
        </p:txBody>
      </p:sp>
      <p:sp>
        <p:nvSpPr>
          <p:cNvPr id="347" name="Google Shape;347;p60"/>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Most designers consider the BCNF as special case of 3NF</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Table is in 3NF when it is in 2NF and there are no transitive dependencies</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Table can be in 3NF and fails to meet BCNF</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No partial dependencies, nor does it contain transitive dependencies</a:t>
            </a:r>
            <a:endParaRPr/>
          </a:p>
          <a:p>
            <a:pPr indent="-171450" lvl="1" marL="520700" rtl="0" algn="l">
              <a:lnSpc>
                <a:spcPct val="90000"/>
              </a:lnSpc>
              <a:spcBef>
                <a:spcPts val="400"/>
              </a:spcBef>
              <a:spcAft>
                <a:spcPts val="0"/>
              </a:spcAft>
              <a:buClr>
                <a:schemeClr val="dk1"/>
              </a:buClr>
              <a:buSzPts val="2100"/>
              <a:buChar char="•"/>
            </a:pPr>
            <a:r>
              <a:rPr lang="en" sz="2100">
                <a:latin typeface="Calibri"/>
                <a:ea typeface="Calibri"/>
                <a:cs typeface="Calibri"/>
                <a:sym typeface="Calibri"/>
              </a:rPr>
              <a:t>A nonkey attribute is the determinant of a key attribute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6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Summary</a:t>
            </a:r>
            <a:endParaRPr/>
          </a:p>
        </p:txBody>
      </p:sp>
      <p:sp>
        <p:nvSpPr>
          <p:cNvPr id="353" name="Google Shape;353;p61"/>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We have seen how Database Normalization can decrease redundancy, increase efficiency and reduce anomalies by implementing three of seven different levels of normalization called Normal Forms. The first three NF’s are usually sufficient for most small to medium size applications.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62"/>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Summary</a:t>
            </a:r>
            <a:endParaRPr/>
          </a:p>
        </p:txBody>
      </p:sp>
      <p:sp>
        <p:nvSpPr>
          <p:cNvPr id="359" name="Google Shape;359;p62"/>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Table is in 2NF when it is in 1NF and contains no partial dependencies</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Table is in 3NF when it is in 2NF and contains no transitive dependencies</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Table that is not in 3NF may be split into new tables until all of the tables meet 3NF requirements</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Normalization is important part—but only part—of design process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6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References</a:t>
            </a:r>
            <a:endParaRPr/>
          </a:p>
        </p:txBody>
      </p:sp>
      <p:sp>
        <p:nvSpPr>
          <p:cNvPr id="365" name="Google Shape;365;p63"/>
          <p:cNvSpPr txBox="1"/>
          <p:nvPr>
            <p:ph idx="1" type="body"/>
          </p:nvPr>
        </p:nvSpPr>
        <p:spPr>
          <a:xfrm>
            <a:off x="971550" y="1410890"/>
            <a:ext cx="6858000" cy="3086100"/>
          </a:xfrm>
          <a:prstGeom prst="rect">
            <a:avLst/>
          </a:prstGeom>
          <a:noFill/>
          <a:ln>
            <a:noFill/>
          </a:ln>
        </p:spPr>
        <p:txBody>
          <a:bodyPr anchorCtr="0" anchor="t" bIns="34275" lIns="68575" spcFirstLastPara="1" rIns="68575" wrap="square" tIns="34275">
            <a:normAutofit/>
          </a:bodyPr>
          <a:lstStyle/>
          <a:p>
            <a:pPr indent="-171450" lvl="0" marL="177800" rtl="0" algn="l">
              <a:lnSpc>
                <a:spcPct val="80000"/>
              </a:lnSpc>
              <a:spcBef>
                <a:spcPts val="0"/>
              </a:spcBef>
              <a:spcAft>
                <a:spcPts val="0"/>
              </a:spcAft>
              <a:buClr>
                <a:schemeClr val="dk1"/>
              </a:buClr>
              <a:buSzPts val="2100"/>
              <a:buChar char="•"/>
            </a:pPr>
            <a:r>
              <a:rPr lang="en">
                <a:latin typeface="Calibri"/>
                <a:ea typeface="Calibri"/>
                <a:cs typeface="Calibri"/>
                <a:sym typeface="Calibri"/>
              </a:rPr>
              <a:t>SQL Normalization - The Basics - 1st, 2nd, 3rd Normal Form Software Engi...: </a:t>
            </a:r>
            <a:r>
              <a:rPr lang="en" u="sng">
                <a:solidFill>
                  <a:schemeClr val="hlink"/>
                </a:solidFill>
                <a:latin typeface="Calibri"/>
                <a:ea typeface="Calibri"/>
                <a:cs typeface="Calibri"/>
                <a:sym typeface="Calibri"/>
                <a:hlinkClick r:id="rId3"/>
              </a:rPr>
              <a:t>https://youtu.be/ygfikznRjpw</a:t>
            </a:r>
            <a:endParaRPr>
              <a:latin typeface="Calibri"/>
              <a:ea typeface="Calibri"/>
              <a:cs typeface="Calibri"/>
              <a:sym typeface="Calibri"/>
            </a:endParaRPr>
          </a:p>
          <a:p>
            <a:pPr indent="-171450" lvl="0" marL="177800" rtl="0" algn="l">
              <a:lnSpc>
                <a:spcPct val="80000"/>
              </a:lnSpc>
              <a:spcBef>
                <a:spcPts val="800"/>
              </a:spcBef>
              <a:spcAft>
                <a:spcPts val="0"/>
              </a:spcAft>
              <a:buClr>
                <a:schemeClr val="dk1"/>
              </a:buClr>
              <a:buSzPts val="2100"/>
              <a:buChar char="•"/>
            </a:pPr>
            <a:r>
              <a:rPr lang="en">
                <a:latin typeface="Calibri"/>
                <a:ea typeface="Calibri"/>
                <a:cs typeface="Calibri"/>
                <a:sym typeface="Calibri"/>
              </a:rPr>
              <a:t>Implementing 1NF, 2NF, 3NF: </a:t>
            </a:r>
            <a:r>
              <a:rPr lang="en" u="sng">
                <a:solidFill>
                  <a:schemeClr val="hlink"/>
                </a:solidFill>
                <a:latin typeface="Calibri"/>
                <a:ea typeface="Calibri"/>
                <a:cs typeface="Calibri"/>
                <a:sym typeface="Calibri"/>
                <a:hlinkClick r:id="rId4"/>
              </a:rPr>
              <a:t>https://youtu.be/G9SA0Yv-o28</a:t>
            </a:r>
            <a:endParaRPr>
              <a:latin typeface="Calibri"/>
              <a:ea typeface="Calibri"/>
              <a:cs typeface="Calibri"/>
              <a:sym typeface="Calibri"/>
            </a:endParaRPr>
          </a:p>
          <a:p>
            <a:pPr indent="-171450" lvl="0" marL="177800" rtl="0" algn="l">
              <a:lnSpc>
                <a:spcPct val="80000"/>
              </a:lnSpc>
              <a:spcBef>
                <a:spcPts val="800"/>
              </a:spcBef>
              <a:spcAft>
                <a:spcPts val="0"/>
              </a:spcAft>
              <a:buClr>
                <a:schemeClr val="dk1"/>
              </a:buClr>
              <a:buSzPts val="2100"/>
              <a:buChar char="•"/>
            </a:pPr>
            <a:r>
              <a:rPr lang="en">
                <a:latin typeface="Calibri"/>
                <a:ea typeface="Calibri"/>
                <a:cs typeface="Calibri"/>
                <a:sym typeface="Calibri"/>
              </a:rPr>
              <a:t>Normalisation 1NF: Understanding and applying First Normal Form: </a:t>
            </a:r>
            <a:r>
              <a:rPr lang="en" u="sng">
                <a:solidFill>
                  <a:schemeClr val="hlink"/>
                </a:solidFill>
                <a:latin typeface="Calibri"/>
                <a:ea typeface="Calibri"/>
                <a:cs typeface="Calibri"/>
                <a:sym typeface="Calibri"/>
                <a:hlinkClick r:id="rId5"/>
              </a:rPr>
              <a:t>https://youtu.be/HHDH6N_qjm4</a:t>
            </a:r>
            <a:endParaRPr>
              <a:latin typeface="Calibri"/>
              <a:ea typeface="Calibri"/>
              <a:cs typeface="Calibri"/>
              <a:sym typeface="Calibri"/>
            </a:endParaRPr>
          </a:p>
          <a:p>
            <a:pPr indent="-171450" lvl="0" marL="177800" rtl="0" algn="l">
              <a:lnSpc>
                <a:spcPct val="80000"/>
              </a:lnSpc>
              <a:spcBef>
                <a:spcPts val="800"/>
              </a:spcBef>
              <a:spcAft>
                <a:spcPts val="0"/>
              </a:spcAft>
              <a:buClr>
                <a:schemeClr val="dk1"/>
              </a:buClr>
              <a:buSzPts val="2100"/>
              <a:buChar char="•"/>
            </a:pPr>
            <a:r>
              <a:rPr lang="en">
                <a:latin typeface="Calibri"/>
                <a:ea typeface="Calibri"/>
                <a:cs typeface="Calibri"/>
                <a:sym typeface="Calibri"/>
              </a:rPr>
              <a:t>Normalisation 2NF: Second Normal Form Example: </a:t>
            </a:r>
            <a:r>
              <a:rPr lang="en" u="sng">
                <a:solidFill>
                  <a:schemeClr val="hlink"/>
                </a:solidFill>
                <a:latin typeface="Calibri"/>
                <a:ea typeface="Calibri"/>
                <a:cs typeface="Calibri"/>
                <a:sym typeface="Calibri"/>
                <a:hlinkClick r:id="rId6"/>
              </a:rPr>
              <a:t>https://youtu.be/8PwomfwMMyQ</a:t>
            </a:r>
            <a:endParaRPr>
              <a:latin typeface="Calibri"/>
              <a:ea typeface="Calibri"/>
              <a:cs typeface="Calibri"/>
              <a:sym typeface="Calibri"/>
            </a:endParaRPr>
          </a:p>
          <a:p>
            <a:pPr indent="-38100" lvl="0" marL="177800" rtl="0" algn="l">
              <a:lnSpc>
                <a:spcPct val="80000"/>
              </a:lnSpc>
              <a:spcBef>
                <a:spcPts val="800"/>
              </a:spcBef>
              <a:spcAft>
                <a:spcPts val="0"/>
              </a:spcAft>
              <a:buClr>
                <a:schemeClr val="dk1"/>
              </a:buClr>
              <a:buSzPts val="2100"/>
              <a:buNone/>
            </a:pPr>
            <a:r>
              <a:t/>
            </a:r>
            <a:endParaRPr>
              <a:latin typeface="Calibri"/>
              <a:ea typeface="Calibri"/>
              <a:cs typeface="Calibri"/>
              <a:sym typeface="Calibri"/>
            </a:endParaRPr>
          </a:p>
          <a:p>
            <a:pPr indent="-76200" lvl="0" marL="177800" rtl="0" algn="l">
              <a:lnSpc>
                <a:spcPct val="80000"/>
              </a:lnSpc>
              <a:spcBef>
                <a:spcPts val="800"/>
              </a:spcBef>
              <a:spcAft>
                <a:spcPts val="0"/>
              </a:spcAft>
              <a:buClr>
                <a:schemeClr val="dk1"/>
              </a:buClr>
              <a:buSzPts val="1500"/>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Normal Forms</a:t>
            </a:r>
            <a:endParaRPr/>
          </a:p>
        </p:txBody>
      </p:sp>
      <p:sp>
        <p:nvSpPr>
          <p:cNvPr id="148" name="Google Shape;148;p28"/>
          <p:cNvSpPr txBox="1"/>
          <p:nvPr>
            <p:ph idx="1" type="body"/>
          </p:nvPr>
        </p:nvSpPr>
        <p:spPr>
          <a:xfrm>
            <a:off x="960834" y="1268016"/>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1</a:t>
            </a:r>
            <a:r>
              <a:rPr baseline="30000" lang="en">
                <a:latin typeface="Calibri"/>
                <a:ea typeface="Calibri"/>
                <a:cs typeface="Calibri"/>
                <a:sym typeface="Calibri"/>
              </a:rPr>
              <a:t>st</a:t>
            </a:r>
            <a:r>
              <a:rPr lang="en">
                <a:latin typeface="Calibri"/>
                <a:ea typeface="Calibri"/>
                <a:cs typeface="Calibri"/>
                <a:sym typeface="Calibri"/>
              </a:rPr>
              <a:t> Normal Form</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2</a:t>
            </a:r>
            <a:r>
              <a:rPr baseline="30000" lang="en">
                <a:latin typeface="Calibri"/>
                <a:ea typeface="Calibri"/>
                <a:cs typeface="Calibri"/>
                <a:sym typeface="Calibri"/>
              </a:rPr>
              <a:t>nd</a:t>
            </a:r>
            <a:r>
              <a:rPr lang="en">
                <a:latin typeface="Calibri"/>
                <a:ea typeface="Calibri"/>
                <a:cs typeface="Calibri"/>
                <a:sym typeface="Calibri"/>
              </a:rPr>
              <a:t> Normal Form</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3</a:t>
            </a:r>
            <a:r>
              <a:rPr baseline="30000" lang="en">
                <a:latin typeface="Calibri"/>
                <a:ea typeface="Calibri"/>
                <a:cs typeface="Calibri"/>
                <a:sym typeface="Calibri"/>
              </a:rPr>
              <a:t>rd</a:t>
            </a:r>
            <a:r>
              <a:rPr lang="en">
                <a:latin typeface="Calibri"/>
                <a:ea typeface="Calibri"/>
                <a:cs typeface="Calibri"/>
                <a:sym typeface="Calibri"/>
              </a:rPr>
              <a:t> Normal Form</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BCNF</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4</a:t>
            </a:r>
            <a:r>
              <a:rPr baseline="30000" lang="en">
                <a:latin typeface="Calibri"/>
                <a:ea typeface="Calibri"/>
                <a:cs typeface="Calibri"/>
                <a:sym typeface="Calibri"/>
              </a:rPr>
              <a:t>th</a:t>
            </a:r>
            <a:r>
              <a:rPr lang="en">
                <a:latin typeface="Calibri"/>
                <a:ea typeface="Calibri"/>
                <a:cs typeface="Calibri"/>
                <a:sym typeface="Calibri"/>
              </a:rPr>
              <a:t> Normal Form</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5</a:t>
            </a:r>
            <a:r>
              <a:rPr baseline="30000" lang="en">
                <a:latin typeface="Calibri"/>
                <a:ea typeface="Calibri"/>
                <a:cs typeface="Calibri"/>
                <a:sym typeface="Calibri"/>
              </a:rPr>
              <a:t>th</a:t>
            </a:r>
            <a:r>
              <a:rPr lang="en">
                <a:latin typeface="Calibri"/>
                <a:ea typeface="Calibri"/>
                <a:cs typeface="Calibri"/>
                <a:sym typeface="Calibri"/>
              </a:rPr>
              <a:t> Normal Form</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Domain-Key Normal Form</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References</a:t>
            </a:r>
            <a:endParaRPr/>
          </a:p>
        </p:txBody>
      </p:sp>
      <p:sp>
        <p:nvSpPr>
          <p:cNvPr id="371" name="Google Shape;371;p64"/>
          <p:cNvSpPr txBox="1"/>
          <p:nvPr>
            <p:ph idx="1" type="body"/>
          </p:nvPr>
        </p:nvSpPr>
        <p:spPr>
          <a:xfrm>
            <a:off x="885825" y="1268016"/>
            <a:ext cx="7372350" cy="3086100"/>
          </a:xfrm>
          <a:prstGeom prst="rect">
            <a:avLst/>
          </a:prstGeom>
          <a:noFill/>
          <a:ln>
            <a:noFill/>
          </a:ln>
        </p:spPr>
        <p:txBody>
          <a:bodyPr anchorCtr="0" anchor="t" bIns="34275" lIns="68575" spcFirstLastPara="1" rIns="68575" wrap="square" tIns="34275">
            <a:normAutofit/>
          </a:bodyPr>
          <a:lstStyle/>
          <a:p>
            <a:pPr indent="-171450" lvl="0" marL="177800" rtl="0" algn="l">
              <a:lnSpc>
                <a:spcPct val="80000"/>
              </a:lnSpc>
              <a:spcBef>
                <a:spcPts val="0"/>
              </a:spcBef>
              <a:spcAft>
                <a:spcPts val="0"/>
              </a:spcAft>
              <a:buClr>
                <a:schemeClr val="dk1"/>
              </a:buClr>
              <a:buSzPts val="2100"/>
              <a:buChar char="•"/>
            </a:pPr>
            <a:r>
              <a:rPr lang="en">
                <a:latin typeface="Calibri"/>
                <a:ea typeface="Calibri"/>
                <a:cs typeface="Calibri"/>
                <a:sym typeface="Calibri"/>
              </a:rPr>
              <a:t>Hillyer Mike, MySQL AB. </a:t>
            </a:r>
            <a:r>
              <a:rPr lang="en" u="sng">
                <a:latin typeface="Calibri"/>
                <a:ea typeface="Calibri"/>
                <a:cs typeface="Calibri"/>
                <a:sym typeface="Calibri"/>
              </a:rPr>
              <a:t>An Introduction to Database Normalization</a:t>
            </a:r>
            <a:r>
              <a:rPr lang="en">
                <a:latin typeface="Calibri"/>
                <a:ea typeface="Calibri"/>
                <a:cs typeface="Calibri"/>
                <a:sym typeface="Calibri"/>
              </a:rPr>
              <a:t>, </a:t>
            </a:r>
            <a:r>
              <a:rPr lang="en" u="sng">
                <a:solidFill>
                  <a:schemeClr val="hlink"/>
                </a:solidFill>
                <a:latin typeface="Calibri"/>
                <a:ea typeface="Calibri"/>
                <a:cs typeface="Calibri"/>
                <a:sym typeface="Calibri"/>
                <a:hlinkClick r:id="rId3"/>
              </a:rPr>
              <a:t>http://dev.mysql.com/tech-resources/articles/intro-to-normalization.html</a:t>
            </a:r>
            <a:r>
              <a:rPr lang="en">
                <a:latin typeface="Calibri"/>
                <a:ea typeface="Calibri"/>
                <a:cs typeface="Calibri"/>
                <a:sym typeface="Calibri"/>
              </a:rPr>
              <a:t>, accessed October 17, 2006.</a:t>
            </a:r>
            <a:endParaRPr/>
          </a:p>
          <a:p>
            <a:pPr indent="-171450" lvl="0" marL="177800" rtl="0" algn="l">
              <a:lnSpc>
                <a:spcPct val="80000"/>
              </a:lnSpc>
              <a:spcBef>
                <a:spcPts val="800"/>
              </a:spcBef>
              <a:spcAft>
                <a:spcPts val="0"/>
              </a:spcAft>
              <a:buClr>
                <a:schemeClr val="dk1"/>
              </a:buClr>
              <a:buSzPts val="2100"/>
              <a:buChar char="•"/>
            </a:pPr>
            <a:r>
              <a:rPr lang="en">
                <a:latin typeface="Calibri"/>
                <a:ea typeface="Calibri"/>
                <a:cs typeface="Calibri"/>
                <a:sym typeface="Calibri"/>
              </a:rPr>
              <a:t>Microsoft. </a:t>
            </a:r>
            <a:r>
              <a:rPr lang="en" u="sng">
                <a:latin typeface="Calibri"/>
                <a:ea typeface="Calibri"/>
                <a:cs typeface="Calibri"/>
                <a:sym typeface="Calibri"/>
              </a:rPr>
              <a:t>Description of the database normalization basics</a:t>
            </a:r>
            <a:r>
              <a:rPr lang="en">
                <a:latin typeface="Calibri"/>
                <a:ea typeface="Calibri"/>
                <a:cs typeface="Calibri"/>
                <a:sym typeface="Calibri"/>
              </a:rPr>
              <a:t>, </a:t>
            </a:r>
            <a:r>
              <a:rPr lang="en" u="sng">
                <a:solidFill>
                  <a:schemeClr val="hlink"/>
                </a:solidFill>
                <a:latin typeface="Calibri"/>
                <a:ea typeface="Calibri"/>
                <a:cs typeface="Calibri"/>
                <a:sym typeface="Calibri"/>
                <a:hlinkClick r:id="rId4"/>
              </a:rPr>
              <a:t>http://support.microsoft.com/kb/283878</a:t>
            </a:r>
            <a:r>
              <a:rPr lang="en">
                <a:latin typeface="Calibri"/>
                <a:ea typeface="Calibri"/>
                <a:cs typeface="Calibri"/>
                <a:sym typeface="Calibri"/>
              </a:rPr>
              <a:t> , accessed October 17, 2006.</a:t>
            </a:r>
            <a:endParaRPr/>
          </a:p>
          <a:p>
            <a:pPr indent="-171450" lvl="0" marL="177800" rtl="0" algn="l">
              <a:lnSpc>
                <a:spcPct val="80000"/>
              </a:lnSpc>
              <a:spcBef>
                <a:spcPts val="800"/>
              </a:spcBef>
              <a:spcAft>
                <a:spcPts val="0"/>
              </a:spcAft>
              <a:buClr>
                <a:schemeClr val="dk1"/>
              </a:buClr>
              <a:buSzPts val="2100"/>
              <a:buChar char="•"/>
            </a:pPr>
            <a:r>
              <a:rPr lang="en">
                <a:latin typeface="Calibri"/>
                <a:ea typeface="Calibri"/>
                <a:cs typeface="Calibri"/>
                <a:sym typeface="Calibri"/>
              </a:rPr>
              <a:t>Wikipedia. </a:t>
            </a:r>
            <a:r>
              <a:rPr lang="en" u="sng">
                <a:latin typeface="Calibri"/>
                <a:ea typeface="Calibri"/>
                <a:cs typeface="Calibri"/>
                <a:sym typeface="Calibri"/>
              </a:rPr>
              <a:t>Database Normalization. </a:t>
            </a:r>
            <a:r>
              <a:rPr lang="en" u="sng">
                <a:solidFill>
                  <a:schemeClr val="hlink"/>
                </a:solidFill>
                <a:latin typeface="Calibri"/>
                <a:ea typeface="Calibri"/>
                <a:cs typeface="Calibri"/>
                <a:sym typeface="Calibri"/>
                <a:hlinkClick r:id="rId5"/>
              </a:rPr>
              <a:t>http://en.wikipedia.org/wiki/Database_normalization.html</a:t>
            </a:r>
            <a:r>
              <a:rPr lang="en">
                <a:latin typeface="Calibri"/>
                <a:ea typeface="Calibri"/>
                <a:cs typeface="Calibri"/>
                <a:sym typeface="Calibri"/>
              </a:rPr>
              <a:t> , accessed October 17, 2006.</a:t>
            </a:r>
            <a:endParaRPr/>
          </a:p>
          <a:p>
            <a:pPr indent="-76200" lvl="0" marL="177800" rtl="0" algn="l">
              <a:lnSpc>
                <a:spcPct val="80000"/>
              </a:lnSpc>
              <a:spcBef>
                <a:spcPts val="800"/>
              </a:spcBef>
              <a:spcAft>
                <a:spcPts val="0"/>
              </a:spcAft>
              <a:buClr>
                <a:schemeClr val="dk1"/>
              </a:buClr>
              <a:buSzPts val="1500"/>
              <a:buNone/>
            </a:pPr>
            <a:r>
              <a:t/>
            </a:r>
            <a:endParaRPr sz="1500"/>
          </a:p>
          <a:p>
            <a:pPr indent="-76200" lvl="0" marL="177800" rtl="0" algn="l">
              <a:lnSpc>
                <a:spcPct val="80000"/>
              </a:lnSpc>
              <a:spcBef>
                <a:spcPts val="800"/>
              </a:spcBef>
              <a:spcAft>
                <a:spcPts val="0"/>
              </a:spcAft>
              <a:buClr>
                <a:schemeClr val="dk1"/>
              </a:buClr>
              <a:buSzPts val="1500"/>
              <a:buNone/>
            </a:pPr>
            <a:r>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Data Anomalies</a:t>
            </a:r>
            <a:endParaRPr/>
          </a:p>
        </p:txBody>
      </p:sp>
      <p:sp>
        <p:nvSpPr>
          <p:cNvPr id="154" name="Google Shape;154;p29"/>
          <p:cNvSpPr txBox="1"/>
          <p:nvPr>
            <p:ph idx="1" type="body"/>
          </p:nvPr>
        </p:nvSpPr>
        <p:spPr>
          <a:xfrm>
            <a:off x="1003697" y="1268016"/>
            <a:ext cx="6507957" cy="3371850"/>
          </a:xfrm>
          <a:prstGeom prst="rect">
            <a:avLst/>
          </a:prstGeom>
          <a:noFill/>
          <a:ln>
            <a:noFill/>
          </a:ln>
        </p:spPr>
        <p:txBody>
          <a:bodyPr anchorCtr="0" anchor="t" bIns="34275" lIns="68575" spcFirstLastPara="1" rIns="68575" wrap="square" tIns="34275">
            <a:normAutofit/>
          </a:bodyPr>
          <a:lstStyle/>
          <a:p>
            <a:pPr indent="-171450" lvl="0" marL="177800" rtl="0" algn="l">
              <a:lnSpc>
                <a:spcPct val="80000"/>
              </a:lnSpc>
              <a:spcBef>
                <a:spcPts val="0"/>
              </a:spcBef>
              <a:spcAft>
                <a:spcPts val="0"/>
              </a:spcAft>
              <a:buClr>
                <a:schemeClr val="dk1"/>
              </a:buClr>
              <a:buSzPts val="2100"/>
              <a:buChar char="•"/>
            </a:pPr>
            <a:r>
              <a:rPr lang="en">
                <a:latin typeface="Calibri"/>
                <a:ea typeface="Calibri"/>
                <a:cs typeface="Calibri"/>
                <a:sym typeface="Calibri"/>
              </a:rPr>
              <a:t>Data anomalies are inconsistencies in the data stored in a database as a result of an operation such as update, insertion, and/or deletion.</a:t>
            </a:r>
            <a:endParaRPr/>
          </a:p>
          <a:p>
            <a:pPr indent="-171450" lvl="0" marL="177800" rtl="0" algn="l">
              <a:lnSpc>
                <a:spcPct val="80000"/>
              </a:lnSpc>
              <a:spcBef>
                <a:spcPts val="800"/>
              </a:spcBef>
              <a:spcAft>
                <a:spcPts val="0"/>
              </a:spcAft>
              <a:buClr>
                <a:schemeClr val="dk1"/>
              </a:buClr>
              <a:buSzPts val="2100"/>
              <a:buChar char="•"/>
            </a:pPr>
            <a:r>
              <a:rPr lang="en">
                <a:latin typeface="Calibri"/>
                <a:ea typeface="Calibri"/>
                <a:cs typeface="Calibri"/>
                <a:sym typeface="Calibri"/>
              </a:rPr>
              <a:t>Such inconsistencies may arise when have a particular record stored in multiple locations and not all of the copies are updated.</a:t>
            </a:r>
            <a:endParaRPr/>
          </a:p>
          <a:p>
            <a:pPr indent="-177800" lvl="0" marL="177800" rtl="0" algn="l">
              <a:lnSpc>
                <a:spcPct val="80000"/>
              </a:lnSpc>
              <a:spcBef>
                <a:spcPts val="800"/>
              </a:spcBef>
              <a:spcAft>
                <a:spcPts val="0"/>
              </a:spcAft>
              <a:buClr>
                <a:schemeClr val="dk1"/>
              </a:buClr>
              <a:buSzPts val="2100"/>
              <a:buFont typeface="Noto Sans Symbols"/>
              <a:buNone/>
            </a:pPr>
            <a:r>
              <a:t/>
            </a:r>
            <a:endParaRPr>
              <a:latin typeface="Calibri"/>
              <a:ea typeface="Calibri"/>
              <a:cs typeface="Calibri"/>
              <a:sym typeface="Calibri"/>
            </a:endParaRPr>
          </a:p>
          <a:p>
            <a:pPr indent="-171450" lvl="0" marL="177800" rtl="0" algn="l">
              <a:lnSpc>
                <a:spcPct val="80000"/>
              </a:lnSpc>
              <a:spcBef>
                <a:spcPts val="800"/>
              </a:spcBef>
              <a:spcAft>
                <a:spcPts val="0"/>
              </a:spcAft>
              <a:buClr>
                <a:schemeClr val="dk1"/>
              </a:buClr>
              <a:buSzPts val="2100"/>
              <a:buChar char="•"/>
            </a:pPr>
            <a:r>
              <a:rPr lang="en">
                <a:latin typeface="Calibri"/>
                <a:ea typeface="Calibri"/>
                <a:cs typeface="Calibri"/>
                <a:sym typeface="Calibri"/>
              </a:rPr>
              <a:t>We can prevent such anomalies by implementing 7 different level of normalization called Normal Forms (NF)</a:t>
            </a:r>
            <a:endParaRPr/>
          </a:p>
          <a:p>
            <a:pPr indent="-171450" lvl="0" marL="177800" rtl="0" algn="l">
              <a:lnSpc>
                <a:spcPct val="80000"/>
              </a:lnSpc>
              <a:spcBef>
                <a:spcPts val="800"/>
              </a:spcBef>
              <a:spcAft>
                <a:spcPts val="0"/>
              </a:spcAft>
              <a:buClr>
                <a:schemeClr val="dk1"/>
              </a:buClr>
              <a:buSzPts val="2100"/>
              <a:buChar char="•"/>
            </a:pPr>
            <a:r>
              <a:rPr lang="en">
                <a:latin typeface="Calibri"/>
                <a:ea typeface="Calibri"/>
                <a:cs typeface="Calibri"/>
                <a:sym typeface="Calibri"/>
              </a:rPr>
              <a:t>We’ll only look at the first three.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542925"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Brief History/Overview</a:t>
            </a:r>
            <a:endParaRPr/>
          </a:p>
        </p:txBody>
      </p:sp>
      <p:sp>
        <p:nvSpPr>
          <p:cNvPr id="160" name="Google Shape;160;p30"/>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80000"/>
              </a:lnSpc>
              <a:spcBef>
                <a:spcPts val="0"/>
              </a:spcBef>
              <a:spcAft>
                <a:spcPts val="0"/>
              </a:spcAft>
              <a:buClr>
                <a:schemeClr val="dk1"/>
              </a:buClr>
              <a:buSzPts val="2100"/>
              <a:buChar char="•"/>
            </a:pPr>
            <a:r>
              <a:rPr lang="en">
                <a:latin typeface="Calibri"/>
                <a:ea typeface="Calibri"/>
                <a:cs typeface="Calibri"/>
                <a:sym typeface="Calibri"/>
              </a:rPr>
              <a:t>Database Normalization was first proposed by Edgar F. Codd.</a:t>
            </a:r>
            <a:endParaRPr/>
          </a:p>
          <a:p>
            <a:pPr indent="-171450" lvl="0" marL="177800" rtl="0" algn="l">
              <a:lnSpc>
                <a:spcPct val="80000"/>
              </a:lnSpc>
              <a:spcBef>
                <a:spcPts val="800"/>
              </a:spcBef>
              <a:spcAft>
                <a:spcPts val="0"/>
              </a:spcAft>
              <a:buClr>
                <a:schemeClr val="dk1"/>
              </a:buClr>
              <a:buSzPts val="2100"/>
              <a:buChar char="•"/>
            </a:pPr>
            <a:r>
              <a:rPr lang="en">
                <a:latin typeface="Calibri"/>
                <a:ea typeface="Calibri"/>
                <a:cs typeface="Calibri"/>
                <a:sym typeface="Calibri"/>
              </a:rPr>
              <a:t>Codd defined the first three Normal Forms, which we’ll look into, of the 7 known Normal Forms.</a:t>
            </a:r>
            <a:endParaRPr/>
          </a:p>
          <a:p>
            <a:pPr indent="-38100" lvl="0" marL="177800" rtl="0" algn="l">
              <a:lnSpc>
                <a:spcPct val="80000"/>
              </a:lnSpc>
              <a:spcBef>
                <a:spcPts val="800"/>
              </a:spcBef>
              <a:spcAft>
                <a:spcPts val="0"/>
              </a:spcAft>
              <a:buClr>
                <a:schemeClr val="dk1"/>
              </a:buClr>
              <a:buSzPts val="2100"/>
              <a:buNone/>
            </a:pPr>
            <a:r>
              <a:t/>
            </a:r>
            <a:endParaRPr>
              <a:latin typeface="Calibri"/>
              <a:ea typeface="Calibri"/>
              <a:cs typeface="Calibri"/>
              <a:sym typeface="Calibri"/>
            </a:endParaRPr>
          </a:p>
          <a:p>
            <a:pPr indent="-171450" lvl="0" marL="177800" rtl="0" algn="l">
              <a:lnSpc>
                <a:spcPct val="80000"/>
              </a:lnSpc>
              <a:spcBef>
                <a:spcPts val="800"/>
              </a:spcBef>
              <a:spcAft>
                <a:spcPts val="0"/>
              </a:spcAft>
              <a:buClr>
                <a:schemeClr val="dk1"/>
              </a:buClr>
              <a:buSzPts val="2100"/>
              <a:buChar char="•"/>
            </a:pPr>
            <a:r>
              <a:rPr lang="en">
                <a:latin typeface="Calibri"/>
                <a:ea typeface="Calibri"/>
                <a:cs typeface="Calibri"/>
                <a:sym typeface="Calibri"/>
              </a:rPr>
              <a:t>In order to do normalization we must know what the requirements are for each of the three Normal Forms that we’ll go over.</a:t>
            </a:r>
            <a:endParaRPr/>
          </a:p>
          <a:p>
            <a:pPr indent="-171450" lvl="0" marL="177800" rtl="0" algn="l">
              <a:lnSpc>
                <a:spcPct val="80000"/>
              </a:lnSpc>
              <a:spcBef>
                <a:spcPts val="800"/>
              </a:spcBef>
              <a:spcAft>
                <a:spcPts val="0"/>
              </a:spcAft>
              <a:buClr>
                <a:schemeClr val="dk1"/>
              </a:buClr>
              <a:buSzPts val="2100"/>
              <a:buChar char="•"/>
            </a:pPr>
            <a:r>
              <a:rPr lang="en">
                <a:latin typeface="Calibri"/>
                <a:ea typeface="Calibri"/>
                <a:cs typeface="Calibri"/>
                <a:sym typeface="Calibri"/>
              </a:rPr>
              <a:t>One of the key requirements to remember is that Normal Forms are progressive. That is, in order to have 3</a:t>
            </a:r>
            <a:r>
              <a:rPr baseline="30000" lang="en">
                <a:latin typeface="Calibri"/>
                <a:ea typeface="Calibri"/>
                <a:cs typeface="Calibri"/>
                <a:sym typeface="Calibri"/>
              </a:rPr>
              <a:t>rd</a:t>
            </a:r>
            <a:r>
              <a:rPr lang="en">
                <a:latin typeface="Calibri"/>
                <a:ea typeface="Calibri"/>
                <a:cs typeface="Calibri"/>
                <a:sym typeface="Calibri"/>
              </a:rPr>
              <a:t> NF we must have 2</a:t>
            </a:r>
            <a:r>
              <a:rPr baseline="30000" lang="en">
                <a:latin typeface="Calibri"/>
                <a:ea typeface="Calibri"/>
                <a:cs typeface="Calibri"/>
                <a:sym typeface="Calibri"/>
              </a:rPr>
              <a:t>nd</a:t>
            </a:r>
            <a:r>
              <a:rPr lang="en">
                <a:latin typeface="Calibri"/>
                <a:ea typeface="Calibri"/>
                <a:cs typeface="Calibri"/>
                <a:sym typeface="Calibri"/>
              </a:rPr>
              <a:t> NF and in order to have 2</a:t>
            </a:r>
            <a:r>
              <a:rPr baseline="30000" lang="en">
                <a:latin typeface="Calibri"/>
                <a:ea typeface="Calibri"/>
                <a:cs typeface="Calibri"/>
                <a:sym typeface="Calibri"/>
              </a:rPr>
              <a:t>nd</a:t>
            </a:r>
            <a:r>
              <a:rPr lang="en">
                <a:latin typeface="Calibri"/>
                <a:ea typeface="Calibri"/>
                <a:cs typeface="Calibri"/>
                <a:sym typeface="Calibri"/>
              </a:rPr>
              <a:t> NF we must have 1</a:t>
            </a:r>
            <a:r>
              <a:rPr baseline="30000" lang="en">
                <a:latin typeface="Calibri"/>
                <a:ea typeface="Calibri"/>
                <a:cs typeface="Calibri"/>
                <a:sym typeface="Calibri"/>
              </a:rPr>
              <a:t>st</a:t>
            </a:r>
            <a:r>
              <a:rPr lang="en">
                <a:latin typeface="Calibri"/>
                <a:ea typeface="Calibri"/>
                <a:cs typeface="Calibri"/>
                <a:sym typeface="Calibri"/>
              </a:rPr>
              <a:t> NF.</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66" name="Google Shape;166;p3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Database Tables and Normalization</a:t>
            </a:r>
            <a:endParaRPr/>
          </a:p>
        </p:txBody>
      </p:sp>
      <p:sp>
        <p:nvSpPr>
          <p:cNvPr id="167" name="Google Shape;167;p31"/>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Normalization (continued)</a:t>
            </a:r>
            <a:endParaRPr/>
          </a:p>
          <a:p>
            <a:pPr indent="-177800" lvl="1" marL="520700" rtl="0" algn="l">
              <a:lnSpc>
                <a:spcPct val="90000"/>
              </a:lnSpc>
              <a:spcBef>
                <a:spcPts val="400"/>
              </a:spcBef>
              <a:spcAft>
                <a:spcPts val="0"/>
              </a:spcAft>
              <a:buClr>
                <a:schemeClr val="dk1"/>
              </a:buClr>
              <a:buSzPts val="1800"/>
              <a:buChar char="•"/>
            </a:pPr>
            <a:r>
              <a:rPr lang="en">
                <a:latin typeface="Calibri"/>
                <a:ea typeface="Calibri"/>
                <a:cs typeface="Calibri"/>
                <a:sym typeface="Calibri"/>
              </a:rPr>
              <a:t>2NF is better than 1NF; 3NF is better than 2NF</a:t>
            </a:r>
            <a:endParaRPr/>
          </a:p>
          <a:p>
            <a:pPr indent="-177800" lvl="1" marL="520700" rtl="0" algn="l">
              <a:lnSpc>
                <a:spcPct val="90000"/>
              </a:lnSpc>
              <a:spcBef>
                <a:spcPts val="400"/>
              </a:spcBef>
              <a:spcAft>
                <a:spcPts val="0"/>
              </a:spcAft>
              <a:buClr>
                <a:schemeClr val="dk1"/>
              </a:buClr>
              <a:buSzPts val="1800"/>
              <a:buChar char="•"/>
            </a:pPr>
            <a:r>
              <a:rPr lang="en">
                <a:latin typeface="Calibri"/>
                <a:ea typeface="Calibri"/>
                <a:cs typeface="Calibri"/>
                <a:sym typeface="Calibri"/>
              </a:rPr>
              <a:t>For most business database design purposes, 3NF is as high as we need to go in normalization process</a:t>
            </a:r>
            <a:endParaRPr/>
          </a:p>
          <a:p>
            <a:pPr indent="-177800" lvl="1" marL="520700" rtl="0" algn="l">
              <a:lnSpc>
                <a:spcPct val="90000"/>
              </a:lnSpc>
              <a:spcBef>
                <a:spcPts val="400"/>
              </a:spcBef>
              <a:spcAft>
                <a:spcPts val="0"/>
              </a:spcAft>
              <a:buClr>
                <a:schemeClr val="dk1"/>
              </a:buClr>
              <a:buSzPts val="1800"/>
              <a:buChar char="•"/>
            </a:pPr>
            <a:r>
              <a:rPr lang="en">
                <a:latin typeface="Calibri"/>
                <a:ea typeface="Calibri"/>
                <a:cs typeface="Calibri"/>
                <a:sym typeface="Calibri"/>
              </a:rPr>
              <a:t>Highest level of normalization is not always most desirable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542925" y="284559"/>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The Normalization Process</a:t>
            </a:r>
            <a:endParaRPr/>
          </a:p>
        </p:txBody>
      </p:sp>
      <p:sp>
        <p:nvSpPr>
          <p:cNvPr id="173" name="Google Shape;173;p32"/>
          <p:cNvSpPr txBox="1"/>
          <p:nvPr>
            <p:ph idx="1" type="body"/>
          </p:nvPr>
        </p:nvSpPr>
        <p:spPr>
          <a:xfrm>
            <a:off x="778669" y="1278731"/>
            <a:ext cx="7236619"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latin typeface="Calibri"/>
                <a:ea typeface="Calibri"/>
                <a:cs typeface="Calibri"/>
                <a:sym typeface="Calibri"/>
              </a:rPr>
              <a:t>Each table represents a single subject</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No data item will be unnecessarily stored in more than one table</a:t>
            </a:r>
            <a:endParaRPr/>
          </a:p>
          <a:p>
            <a:pPr indent="-171450" lvl="0" marL="177800" rtl="0" algn="l">
              <a:lnSpc>
                <a:spcPct val="90000"/>
              </a:lnSpc>
              <a:spcBef>
                <a:spcPts val="800"/>
              </a:spcBef>
              <a:spcAft>
                <a:spcPts val="0"/>
              </a:spcAft>
              <a:buClr>
                <a:schemeClr val="dk1"/>
              </a:buClr>
              <a:buSzPts val="2100"/>
              <a:buChar char="•"/>
            </a:pPr>
            <a:r>
              <a:rPr lang="en">
                <a:latin typeface="Calibri"/>
                <a:ea typeface="Calibri"/>
                <a:cs typeface="Calibri"/>
                <a:sym typeface="Calibri"/>
              </a:rPr>
              <a:t>All attributes in a table are dependent on the primary key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D0000"/>
              </a:buClr>
              <a:buSzPts val="3000"/>
              <a:buFont typeface="Calibri"/>
              <a:buNone/>
            </a:pPr>
            <a:r>
              <a:rPr lang="en" sz="3000">
                <a:solidFill>
                  <a:srgbClr val="CD0000"/>
                </a:solidFill>
              </a:rPr>
              <a:t>1</a:t>
            </a:r>
            <a:r>
              <a:rPr baseline="30000" lang="en" sz="3000">
                <a:solidFill>
                  <a:srgbClr val="CD0000"/>
                </a:solidFill>
              </a:rPr>
              <a:t>st </a:t>
            </a:r>
            <a:r>
              <a:rPr lang="en" sz="3000">
                <a:solidFill>
                  <a:srgbClr val="CD0000"/>
                </a:solidFill>
              </a:rPr>
              <a:t>Normal Form - The Requirements</a:t>
            </a:r>
            <a:endParaRPr/>
          </a:p>
        </p:txBody>
      </p:sp>
      <p:sp>
        <p:nvSpPr>
          <p:cNvPr id="179" name="Google Shape;179;p33"/>
          <p:cNvSpPr txBox="1"/>
          <p:nvPr>
            <p:ph idx="1" type="body"/>
          </p:nvPr>
        </p:nvSpPr>
        <p:spPr>
          <a:xfrm>
            <a:off x="725091" y="1268016"/>
            <a:ext cx="7440216" cy="3263504"/>
          </a:xfrm>
          <a:prstGeom prst="rect">
            <a:avLst/>
          </a:prstGeom>
          <a:noFill/>
          <a:ln>
            <a:noFill/>
          </a:ln>
        </p:spPr>
        <p:txBody>
          <a:bodyPr anchorCtr="0" anchor="t" bIns="34275" lIns="68575" spcFirstLastPara="1" rIns="68575" wrap="square" tIns="34275">
            <a:normAutofit/>
          </a:bodyPr>
          <a:lstStyle/>
          <a:p>
            <a:pPr indent="-177800" lvl="0" marL="177800" rtl="0" algn="l">
              <a:lnSpc>
                <a:spcPct val="90000"/>
              </a:lnSpc>
              <a:spcBef>
                <a:spcPts val="0"/>
              </a:spcBef>
              <a:spcAft>
                <a:spcPts val="0"/>
              </a:spcAft>
              <a:buClr>
                <a:schemeClr val="dk1"/>
              </a:buClr>
              <a:buSzPts val="1800"/>
              <a:buChar char="•"/>
            </a:pPr>
            <a:r>
              <a:rPr lang="en" sz="1800">
                <a:latin typeface="Calibri"/>
                <a:ea typeface="Calibri"/>
                <a:cs typeface="Calibri"/>
                <a:sym typeface="Calibri"/>
              </a:rPr>
              <a:t>The requirements to satisfy the 1</a:t>
            </a:r>
            <a:r>
              <a:rPr baseline="30000" lang="en" sz="1800">
                <a:latin typeface="Calibri"/>
                <a:ea typeface="Calibri"/>
                <a:cs typeface="Calibri"/>
                <a:sym typeface="Calibri"/>
              </a:rPr>
              <a:t>st</a:t>
            </a:r>
            <a:r>
              <a:rPr lang="en" sz="1800">
                <a:latin typeface="Calibri"/>
                <a:ea typeface="Calibri"/>
                <a:cs typeface="Calibri"/>
                <a:sym typeface="Calibri"/>
              </a:rPr>
              <a:t> NF:</a:t>
            </a:r>
            <a:endParaRPr/>
          </a:p>
          <a:p>
            <a:pPr indent="-177800" lvl="1" marL="520700" rtl="0" algn="l">
              <a:lnSpc>
                <a:spcPct val="90000"/>
              </a:lnSpc>
              <a:spcBef>
                <a:spcPts val="400"/>
              </a:spcBef>
              <a:spcAft>
                <a:spcPts val="0"/>
              </a:spcAft>
              <a:buClr>
                <a:schemeClr val="dk1"/>
              </a:buClr>
              <a:buSzPts val="1800"/>
              <a:buChar char="•"/>
            </a:pPr>
            <a:r>
              <a:rPr lang="en">
                <a:latin typeface="Calibri"/>
                <a:ea typeface="Calibri"/>
                <a:cs typeface="Calibri"/>
                <a:sym typeface="Calibri"/>
              </a:rPr>
              <a:t>Each table has a primary key: minimal set of attributes which can uniquely identify a record</a:t>
            </a:r>
            <a:endParaRPr/>
          </a:p>
          <a:p>
            <a:pPr indent="-177800" lvl="1" marL="520700" rtl="0" algn="l">
              <a:lnSpc>
                <a:spcPct val="90000"/>
              </a:lnSpc>
              <a:spcBef>
                <a:spcPts val="400"/>
              </a:spcBef>
              <a:spcAft>
                <a:spcPts val="0"/>
              </a:spcAft>
              <a:buClr>
                <a:schemeClr val="dk1"/>
              </a:buClr>
              <a:buSzPts val="1800"/>
              <a:buChar char="•"/>
            </a:pPr>
            <a:r>
              <a:rPr lang="en">
                <a:latin typeface="Calibri"/>
                <a:ea typeface="Calibri"/>
                <a:cs typeface="Calibri"/>
                <a:sym typeface="Calibri"/>
              </a:rPr>
              <a:t>The values in each column of a table are atomic (No multi-value attributes allowed).</a:t>
            </a:r>
            <a:endParaRPr/>
          </a:p>
          <a:p>
            <a:pPr indent="-177800" lvl="1" marL="520700" rtl="0" algn="l">
              <a:lnSpc>
                <a:spcPct val="90000"/>
              </a:lnSpc>
              <a:spcBef>
                <a:spcPts val="400"/>
              </a:spcBef>
              <a:spcAft>
                <a:spcPts val="0"/>
              </a:spcAft>
              <a:buClr>
                <a:schemeClr val="dk1"/>
              </a:buClr>
              <a:buSzPts val="1800"/>
              <a:buChar char="•"/>
            </a:pPr>
            <a:r>
              <a:rPr lang="en">
                <a:latin typeface="Calibri"/>
                <a:ea typeface="Calibri"/>
                <a:cs typeface="Calibri"/>
                <a:sym typeface="Calibri"/>
              </a:rPr>
              <a:t>There are no repeating groups: two columns do not store similar information in the same table.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