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Book Antiqua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BookAntiqua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BookAntiqua-italic.fntdata"/><Relationship Id="rId63" Type="http://schemas.openxmlformats.org/officeDocument/2006/relationships/font" Target="fonts/BookAntiqu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BookAntiqu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e9a6cbc45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7e9a6cbc45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e9a6cbc45_2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7e9a6cbc45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e9a6cbc45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7e9a6cbc45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e9a6cbc45_2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7e9a6cbc45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e9a6cbc45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7e9a6cbc45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e9a6cbc45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7e9a6cbc45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7e9a6cbc45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7e9a6cbc45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e9a6cbc45_2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7e9a6cbc45_2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e9a6cbc45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7e9a6cbc45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e9a6cbc45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7e9a6cbc45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e9a6cbc45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7e9a6cbc45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e9a6cbc45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7e9a6cbc45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7e9a6cbc45_2_2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7e9a6cbc45_2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7e9a6cbc45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7e9a6cbc45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e9a6cbc45_2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7e9a6cbc45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e9a6cbc45_2_2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7e9a6cbc45_2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e9a6cbc45_2_2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7e9a6cbc45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e9a6cbc45_2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7e9a6cbc45_2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e9a6cbc45_2_2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7e9a6cbc45_2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7e9a6cbc45_2_2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7e9a6cbc45_2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e9a6cbc45_2_2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7e9a6cbc45_2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e9a6cbc45_2_2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7e9a6cbc45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e9a6cbc45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7e9a6cbc45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e9a6cbc45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7e9a6cbc45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e9a6cbc45_2_2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7e9a6cbc45_2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e9a6cbc45_2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7e9a6cbc45_2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e9a6cbc45_2_2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7e9a6cbc45_2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e9a6cbc45_2_2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7e9a6cbc45_2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7e9a6cbc45_2_2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7e9a6cbc45_2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7e9a6cbc45_2_3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7e9a6cbc45_2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7e9a6cbc45_2_3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7e9a6cbc45_2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7e9a6cbc45_2_3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7e9a6cbc45_2_3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7e9a6cbc45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7e9a6cbc45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e9a6cbc45_2_1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g17e9a6cbc45_2_103:notes"/>
          <p:cNvSpPr/>
          <p:nvPr>
            <p:ph idx="2" type="sldImg"/>
          </p:nvPr>
        </p:nvSpPr>
        <p:spPr>
          <a:xfrm>
            <a:off x="393700" y="692150"/>
            <a:ext cx="60706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17e9a6cbc45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7e9a6cbc45_2_3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7e9a6cbc45_2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e9a6cbc45_2_3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7e9a6cbc45_2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e9a6cbc45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17e9a6cbc45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7e9a6cbc45_2_3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17e9a6cbc45_2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7e9a6cbc45_2_3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17e9a6cbc45_2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7e9a6cbc45_2_3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7e9a6cbc45_2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7e9a6cbc45_2_3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7e9a6cbc45_2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7e9a6cbc45_2_4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7e9a6cbc45_2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7e9a6cbc45_2_4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7e9a6cbc45_2_4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7e9a6cbc45_2_4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7e9a6cbc45_2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e9a6cbc45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7e9a6cbc45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7e9a6cbc45_2_4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7e9a6cbc45_2_4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7e9a6cbc45_2_4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17e9a6cbc45_2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7e9a6cbc45_2_4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7e9a6cbc45_2_4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7e9a6cbc45_2_4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17e9a6cbc45_2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7e9a6cbc45_2_4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7e9a6cbc45_2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7e9a6cbc45_2_4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7e9a6cbc45_2_4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e9a6cbc45_2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7e9a6cbc45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e9a6cbc45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7e9a6cbc45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e9a6cbc45_2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7e9a6cbc45_2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e9a6cbc45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7e9a6cbc45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143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8200" y="1485900"/>
            <a:ext cx="3810000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clipArt"/>
          </p:nvPr>
        </p:nvSpPr>
        <p:spPr>
          <a:xfrm>
            <a:off x="4800600" y="1485900"/>
            <a:ext cx="3810000" cy="30575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81000" y="200025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035050" y="1257300"/>
            <a:ext cx="37877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975225" y="1257300"/>
            <a:ext cx="37877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858000" y="462915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41.png"/><Relationship Id="rId8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1143000" y="617328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DAMG 6210</a:t>
            </a:r>
            <a:br>
              <a:rPr lang="en"/>
            </a:br>
            <a:r>
              <a:rPr lang="en"/>
              <a:t>Database Design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1143000" y="2851158"/>
            <a:ext cx="6858000" cy="199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Nik Bear Brown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@NikBearBrown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Relational Algebra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Relational Calculus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Selection (or Restriction)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1304925" y="1268016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predicate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(R)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Works on a single relation R and defines a relation that contains only those tuples (rows) of R that satisfy the specified condition (</a:t>
            </a: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predicate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Selection (or Restriction)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1457325" y="1358503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all staff with a salary greater than £10,000.</a:t>
            </a:r>
            <a:endParaRPr/>
          </a:p>
          <a:p>
            <a:pPr indent="-38100" lvl="1" marL="520700" rtl="0" algn="l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σ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salary &gt; 10000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(Staff)</a:t>
            </a:r>
            <a:endParaRPr/>
          </a:p>
        </p:txBody>
      </p:sp>
      <p:pic>
        <p:nvPicPr>
          <p:cNvPr descr="DS3-Figure 04-02"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2514600"/>
            <a:ext cx="5715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259556" y="203598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Selection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350" y="1653778"/>
            <a:ext cx="2257425" cy="60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100" y="419101"/>
            <a:ext cx="3468291" cy="121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1" y="2819400"/>
            <a:ext cx="2280047" cy="121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9829" y="4191001"/>
            <a:ext cx="3604022" cy="58340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2539" y="1009651"/>
            <a:ext cx="36004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Selects rows that satisfy </a:t>
            </a: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selection condition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duplicates in result!  (Why?)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of result identical to schema of (only) input relation.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relation can be the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input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for another relational algebra operation!  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Operator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composition.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78631" y="25003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Selection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Notation: 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-25000" i="1" lang="en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called the 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selection predicate ,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can be the name of a table, or another query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Predicate: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Simple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attr1  =  attr2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Attr  =  constant value</a:t>
            </a:r>
            <a:endParaRPr/>
          </a:p>
          <a:p>
            <a:pPr indent="-177800" lvl="3" marL="1206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(also, &lt;, &gt; , etc)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Complex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predicate1 AND predicate2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predicate1 OR predicate2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NOT (predicate)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Projection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1381125" y="1268016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col1, . . . , coln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(R)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Works on a single relation R and defines a relation that contains a vertical subset of R, extracting the values of specified attributes and eliminating duplicates.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Projection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1310879" y="1177528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Produce a list of salaries for all staff, showing only  staffNo, fName, lName, and salary details.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8100" lvl="1" marL="520700" rtl="0" algn="l">
              <a:lnSpc>
                <a:spcPct val="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staffNo, fName, lName, salary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(Staff)</a:t>
            </a:r>
            <a:endParaRPr/>
          </a:p>
        </p:txBody>
      </p:sp>
      <p:pic>
        <p:nvPicPr>
          <p:cNvPr descr="DS3-Figure 04-03" id="243" name="Google Shape;2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635" y="2463403"/>
            <a:ext cx="2917031" cy="230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2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398860" y="119063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Projection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0" y="304801"/>
            <a:ext cx="1977629" cy="1731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4950" y="2060973"/>
            <a:ext cx="2591991" cy="67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7900" y="3105151"/>
            <a:ext cx="871538" cy="12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3601" y="4362450"/>
            <a:ext cx="1565672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581025" y="947738"/>
            <a:ext cx="4605338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Deletes attributes that are not 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projection list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of result contains exactly the fields in the projection list, with the same names that they had in the (only) input relation.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Projection operator has to eliminate </a:t>
            </a: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!  (Why??)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Note: real systems typically don’t do duplicate elimination unless the user explicitly asks for it.  (Why not?)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Union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1237059" y="1127522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∪ 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Union of two relations R and S defines a relation that contains all the tuples of R, or S, or both R and S, duplicate tuples being eliminated.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and S must be union-compatible.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R and S have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tuples, respectively, union is obtained by concatenating them into one relation with a maximum of (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 tuples.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561975" y="15835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Union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1114425" y="1152525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all cities where there is either a branch office or a property for rent.</a:t>
            </a:r>
            <a:endParaRPr/>
          </a:p>
          <a:p>
            <a:pPr indent="-38100" lvl="1" marL="52070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(Branch) ∪ 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(PropertyForRent)</a:t>
            </a:r>
            <a:endParaRPr/>
          </a:p>
          <a:p>
            <a:pPr indent="-63500" lvl="1" marL="5207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descr="DS3-Figure 04-04"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178" y="2409825"/>
            <a:ext cx="1175147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Set Difference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1485900" y="1268016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– 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Defines a relation consisting of the tuples that are in relation R, but not in S.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R and S must be union-compatible.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46262" y="1729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Topics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79076" y="1073665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Relational Algebra 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Relational Calculus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7048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Set Difference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1343025" y="1268016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 all cities where there is a branch office but no properties for rent.</a:t>
            </a:r>
            <a:endParaRPr/>
          </a:p>
          <a:p>
            <a:pPr indent="-63500" lvl="1" marL="520700" rtl="0" algn="l">
              <a:lnSpc>
                <a:spcPct val="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Π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(Branch) – Π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(PropertyForRent)</a:t>
            </a:r>
            <a:endParaRPr/>
          </a:p>
        </p:txBody>
      </p:sp>
      <p:pic>
        <p:nvPicPr>
          <p:cNvPr descr="DS3-Figure 04-05" id="281" name="Google Shape;2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8525" y="3114676"/>
            <a:ext cx="1314450" cy="121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Intersection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1428750" y="1368028"/>
            <a:ext cx="579596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∩ 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Defines a relation consisting of the set of all tuples that are in both R and S.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and S must be union-compatible.</a:t>
            </a:r>
            <a:endParaRPr/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Expressed using basic operations: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 ∩ S = R – (R – 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Intersection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1485900" y="1268016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all cities where there is both a branch office and at least one property for rent.</a:t>
            </a:r>
            <a:endParaRPr/>
          </a:p>
          <a:p>
            <a:pPr indent="-38100" lvl="1" marL="52070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(Branch) ∩ 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city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(PropertyForRent)</a:t>
            </a:r>
            <a:endParaRPr/>
          </a:p>
        </p:txBody>
      </p:sp>
      <p:pic>
        <p:nvPicPr>
          <p:cNvPr descr="DS3-Figure 04-06" id="294" name="Google Shape;2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181" y="2794397"/>
            <a:ext cx="1273969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Cartesian product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1485900" y="1268016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X S	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Defines a relation that is the concatenation of every tuple of relation R with every tuple of relation 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50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0"/>
          <p:cNvSpPr txBox="1"/>
          <p:nvPr>
            <p:ph type="title"/>
          </p:nvPr>
        </p:nvSpPr>
        <p:spPr>
          <a:xfrm>
            <a:off x="678656" y="157163"/>
            <a:ext cx="58293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Cartesian-Product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1035844" y="1092994"/>
            <a:ext cx="6636544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b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S1 × R1: Each row of S1 paired with each row of R1.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Like the c.p for mathematical relations: every tuple of S1 “appended” to every tuple of R1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Q: How many rows in the result?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i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 schema</a:t>
            </a:r>
            <a:r>
              <a:rPr i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has one field per field of S1 and R1, with field names `inherited’ if possible.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May have a naming conflict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:  Both S1 and R1 have a field with the same name.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 this case, can use the </a:t>
            </a:r>
            <a:r>
              <a:rPr i="1" lang="en" sz="1500">
                <a:latin typeface="Calibri"/>
                <a:ea typeface="Calibri"/>
                <a:cs typeface="Calibri"/>
                <a:sym typeface="Calibri"/>
              </a:rPr>
              <a:t>renaming operator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922735" y="164306"/>
            <a:ext cx="5829300" cy="498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ct val="100000"/>
              <a:buFont typeface="Calibri"/>
              <a:buNone/>
            </a:pPr>
            <a:r>
              <a:rPr lang="en">
                <a:solidFill>
                  <a:srgbClr val="CD0000"/>
                </a:solidFill>
              </a:rPr>
              <a:t>Cartesian Product Example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050" y="2652713"/>
            <a:ext cx="5182791" cy="213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8745" y="801292"/>
            <a:ext cx="2926556" cy="115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1113" y="887016"/>
            <a:ext cx="2025254" cy="93225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1"/>
          <p:cNvSpPr txBox="1"/>
          <p:nvPr/>
        </p:nvSpPr>
        <p:spPr>
          <a:xfrm>
            <a:off x="5832872" y="1860948"/>
            <a:ext cx="666750" cy="344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R1</a:t>
            </a:r>
            <a:endParaRPr sz="1800"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2469356" y="1995488"/>
            <a:ext cx="391716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S1</a:t>
            </a:r>
            <a:endParaRPr sz="1800"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1416844" y="3402807"/>
            <a:ext cx="1300163" cy="3893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S1 X R1 =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917971" y="339329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Cartesian Products</a:t>
            </a:r>
            <a:endParaRPr sz="1100"/>
          </a:p>
        </p:txBody>
      </p:sp>
      <p:sp>
        <p:nvSpPr>
          <p:cNvPr id="325" name="Google Shape;325;p52"/>
          <p:cNvSpPr txBox="1"/>
          <p:nvPr/>
        </p:nvSpPr>
        <p:spPr>
          <a:xfrm>
            <a:off x="1346598" y="1135261"/>
            <a:ext cx="602218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279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sets A, B, the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Cartesian product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cross product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of A and B is denoted by A × B and equals {(a, b) | a ∈ A, b ∈ B}</a:t>
            </a:r>
            <a:endParaRPr sz="1100"/>
          </a:p>
          <a:p>
            <a:pPr indent="-273050" lvl="0" marL="279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A × B are </a:t>
            </a: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pairs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For (a, b),   (c, d) ∈ A × B , (a, b) = (c, d) if and only if a = c and b = d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/>
        </p:nvSpPr>
        <p:spPr>
          <a:xfrm>
            <a:off x="1153717" y="1314450"/>
            <a:ext cx="6022181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</a:t>
            </a:r>
            <a:endParaRPr sz="1100"/>
          </a:p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A, B are finite, it follows from the rule of product that |A × B| = |A||B|</a:t>
            </a:r>
            <a:endParaRPr sz="1100"/>
          </a:p>
          <a:p>
            <a:pPr indent="-374650" lvl="0" marL="381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we generally will not have A × B = B × A, we will have |A×B|=|B×A|</a:t>
            </a:r>
            <a:endParaRPr sz="1100"/>
          </a:p>
        </p:txBody>
      </p:sp>
      <p:sp>
        <p:nvSpPr>
          <p:cNvPr id="331" name="Google Shape;331;p53"/>
          <p:cNvSpPr txBox="1"/>
          <p:nvPr/>
        </p:nvSpPr>
        <p:spPr>
          <a:xfrm>
            <a:off x="832247" y="45720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Cartesian Products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/>
        </p:nvSpPr>
        <p:spPr>
          <a:xfrm>
            <a:off x="1421606" y="1196578"/>
            <a:ext cx="6743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= {2, 3, 4}, B = {4, 5}. Then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A × B = {(2, 4), (2, 5), (3, 4), (3, 5), (4, 4), (4, 5)}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B × A = {(4, 2), (4, 3), (4, 4), (5, 2), (5, 3), (5, 4)}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B</a:t>
            </a:r>
            <a:r>
              <a:rPr baseline="30000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 × B = {(4, 4), (4, 5), (5, 4), (5, 5)}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B</a:t>
            </a:r>
            <a:r>
              <a:rPr baseline="30000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B × B × B = {(a, b, c) | a, b, c ∈ B}; for instance, (4, 5, 5) ∈ B</a:t>
            </a:r>
            <a:r>
              <a:rPr baseline="30000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4"/>
          <p:cNvSpPr txBox="1"/>
          <p:nvPr/>
        </p:nvSpPr>
        <p:spPr>
          <a:xfrm>
            <a:off x="1035844" y="435769"/>
            <a:ext cx="6025754" cy="5500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Cartesian Products Example A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/>
        </p:nvSpPr>
        <p:spPr>
          <a:xfrm>
            <a:off x="1421607" y="1017983"/>
            <a:ext cx="7354490" cy="34075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experiment E is conducted as follows: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single dice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rolled and its outcome noted,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a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coin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flipped and its outcome noted.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a sample space S for E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S1={1, 2, 3, 4, 5, 6} be a sample space dice.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S2= {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H, T}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 sample space coin.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S = S1 × S2 is a sample space for E.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1100138" y="403622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Cartesian Products Example B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46262" y="1729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Relational algebra and relational calculus</a:t>
            </a:r>
            <a:endParaRPr sz="3000">
              <a:solidFill>
                <a:srgbClr val="CD0000"/>
              </a:solidFill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50501" y="1167164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Relational algebra and relational calculus are formal languages associated with the relational model.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Informally, relational algebra is a (high-level) procedural language and relational calculus a non-procedural language.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However, formally both are equivalent to one another.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language that produces a relation that can be derived using relational calculus is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relationally complete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/>
        </p:nvSpPr>
        <p:spPr>
          <a:xfrm>
            <a:off x="853678" y="386955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Cartesian Products Example B</a:t>
            </a:r>
            <a:endParaRPr sz="1100"/>
          </a:p>
        </p:txBody>
      </p:sp>
      <p:pic>
        <p:nvPicPr>
          <p:cNvPr id="349" name="Google Shape;3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3829" y="998935"/>
            <a:ext cx="4822031" cy="385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/>
        </p:nvSpPr>
        <p:spPr>
          <a:xfrm>
            <a:off x="1235293" y="253373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endParaRPr sz="1100"/>
          </a:p>
        </p:txBody>
      </p:sp>
      <p:sp>
        <p:nvSpPr>
          <p:cNvPr id="355" name="Google Shape;355;p57"/>
          <p:cNvSpPr txBox="1"/>
          <p:nvPr/>
        </p:nvSpPr>
        <p:spPr>
          <a:xfrm>
            <a:off x="1546736" y="955764"/>
            <a:ext cx="6760292" cy="40107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= {0,1,2}, B = {1,2,3}. A x B = {(0,1), (0,2), (0,3), (1,1), (1,2), (1,3), (2,1), (2,2), (2,3)}</a:t>
            </a:r>
            <a:endParaRPr sz="11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say an element x in A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is related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 element y in B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iff x is less than y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x R y: x is related to y</a:t>
            </a:r>
            <a:endParaRPr sz="1100"/>
          </a:p>
          <a:p>
            <a:pPr indent="-1333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∴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R 1, 0 R 2, 0 R 3, 1 R 2, 1 R 3, 2 R 3</a:t>
            </a:r>
            <a:endParaRPr sz="1100"/>
          </a:p>
          <a:p>
            <a:pPr indent="-13335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∴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all ordered pair in A x B where elements are related {(0,1), (0,2), (0,3), (1,2), (1,3), (2,3)}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/>
        </p:nvSpPr>
        <p:spPr>
          <a:xfrm>
            <a:off x="916243" y="363986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Relations</a:t>
            </a:r>
            <a:endParaRPr sz="1100"/>
          </a:p>
        </p:txBody>
      </p:sp>
      <p:sp>
        <p:nvSpPr>
          <p:cNvPr id="361" name="Google Shape;361;p58"/>
          <p:cNvSpPr txBox="1"/>
          <p:nvPr/>
        </p:nvSpPr>
        <p:spPr>
          <a:xfrm>
            <a:off x="1115346" y="1088500"/>
            <a:ext cx="6782414" cy="3501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sets A, B, a (binary) relation R from A to B is a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subset of A × B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Any subset of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A × A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a (binary) relation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on A</a:t>
            </a:r>
            <a:endParaRPr sz="1100"/>
          </a:p>
          <a:p>
            <a:pPr indent="-273050" lvl="0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an ordered pair (a, b) in A x B, x is related to y by R   (x R y) iff (x, y) is in R</a:t>
            </a:r>
            <a:endParaRPr sz="1100"/>
          </a:p>
          <a:p>
            <a:pPr indent="-273050" lvl="0" marL="279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for finite sets A, B with |A| = m and |B|= n, there are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mn </a:t>
            </a:r>
            <a:r>
              <a:rPr lang="en" sz="21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relations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 to B, including the empty relation as well as the relation A × B itself</a:t>
            </a:r>
            <a:endParaRPr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/>
        </p:nvSpPr>
        <p:spPr>
          <a:xfrm>
            <a:off x="832247" y="321469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Relations Example</a:t>
            </a:r>
            <a:endParaRPr sz="1100"/>
          </a:p>
        </p:txBody>
      </p:sp>
      <p:sp>
        <p:nvSpPr>
          <p:cNvPr id="367" name="Google Shape;367;p59"/>
          <p:cNvSpPr txBox="1"/>
          <p:nvPr/>
        </p:nvSpPr>
        <p:spPr>
          <a:xfrm>
            <a:off x="1196578" y="953691"/>
            <a:ext cx="6883004" cy="36111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= {2, 3, 4}, B = {4, 5}. Then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× B = {(2, 4), (2, 5), (3, 4), (3, 5), (4, 4), (4, 5)}.</a:t>
            </a:r>
            <a:endParaRPr b="1" sz="2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some of the relations from A to B.</a:t>
            </a:r>
            <a:endParaRPr sz="1100"/>
          </a:p>
          <a:p>
            <a:pPr indent="-42545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romanLcPeriod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  <a:endParaRPr sz="1100"/>
          </a:p>
          <a:p>
            <a:pPr indent="-4318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{(2, 4)}</a:t>
            </a:r>
            <a:endParaRPr sz="1100"/>
          </a:p>
          <a:p>
            <a:pPr indent="-4318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{(2, 4), (2, 5)} </a:t>
            </a:r>
            <a:endParaRPr sz="1100"/>
          </a:p>
          <a:p>
            <a:pPr indent="-4318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{(2, 4), (3, 4), (4, 4)}</a:t>
            </a:r>
            <a:endParaRPr sz="1100"/>
          </a:p>
          <a:p>
            <a:pPr indent="-4318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{(2, 4), (3, 4), (4, 5)}</a:t>
            </a:r>
            <a:endParaRPr sz="1100"/>
          </a:p>
          <a:p>
            <a:pPr indent="-431800" lvl="0" marL="431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romanLcPeriod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×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|A × B| = 6, there are 2</a:t>
            </a:r>
            <a:r>
              <a:rPr baseline="30000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possible relations from A to Β (for there are 2</a:t>
            </a:r>
            <a:r>
              <a:rPr baseline="30000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possible subsets of A × B )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0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60"/>
          <p:cNvSpPr txBox="1"/>
          <p:nvPr>
            <p:ph type="title"/>
          </p:nvPr>
        </p:nvSpPr>
        <p:spPr>
          <a:xfrm>
            <a:off x="617935" y="158352"/>
            <a:ext cx="58293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ct val="100000"/>
              <a:buFont typeface="Calibri"/>
              <a:buNone/>
            </a:pPr>
            <a:r>
              <a:rPr lang="en">
                <a:solidFill>
                  <a:srgbClr val="CD0000"/>
                </a:solidFill>
              </a:rPr>
              <a:t>Union, Intersection, Set-Difference</a:t>
            </a:r>
            <a:endParaRPr/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729259" y="987029"/>
            <a:ext cx="3795713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of these operations take two input relations, which must be </a:t>
            </a: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union-compatible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Same number of fields.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`Corresponding’ fields have the same type.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is the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of result?</a:t>
            </a:r>
            <a:endParaRPr/>
          </a:p>
        </p:txBody>
      </p:sp>
      <p:pic>
        <p:nvPicPr>
          <p:cNvPr id="376" name="Google Shape;3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876300"/>
            <a:ext cx="32956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301" y="3448050"/>
            <a:ext cx="319444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2150" y="2872979"/>
            <a:ext cx="977504" cy="32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29301" y="4473179"/>
            <a:ext cx="1235869" cy="34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4450" y="3673078"/>
            <a:ext cx="3190875" cy="841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00301" y="4473179"/>
            <a:ext cx="1175147" cy="291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1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61"/>
          <p:cNvSpPr txBox="1"/>
          <p:nvPr>
            <p:ph type="title"/>
          </p:nvPr>
        </p:nvSpPr>
        <p:spPr>
          <a:xfrm>
            <a:off x="1025129" y="148233"/>
            <a:ext cx="58293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Cross-Product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1025129" y="941785"/>
            <a:ext cx="7043738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row of S1 is paired with each row of R1.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Result schema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has one field per field of S1 and R1, with field names `inherited’ if possible.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Conflict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:  Both S1 and R1 have a field called </a:t>
            </a: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sid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90" name="Google Shape;3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9779" y="4533900"/>
            <a:ext cx="405169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2879" y="2346722"/>
            <a:ext cx="5185172" cy="212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Cartesian product and Selection</a:t>
            </a:r>
            <a:endParaRPr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1261467" y="1268016"/>
            <a:ext cx="6482357" cy="1341834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selection operation to extract those tuples where Client.clientNo = Viewing.clientNo.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Client.clientNo = Viewing.clientNo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((Õ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clientNo, fName, lName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(Client)) Χ (Õ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clientNo, propertyNo, comment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(Viewing)))</a:t>
            </a:r>
            <a:endParaRPr/>
          </a:p>
          <a:p>
            <a:pPr indent="-63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3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3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3500" lvl="1" marL="5207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3500" lvl="0" marL="1778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</p:txBody>
      </p:sp>
      <p:pic>
        <p:nvPicPr>
          <p:cNvPr descr="DS3-Figure 04-08" id="398" name="Google Shape;39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292" y="2802732"/>
            <a:ext cx="4806553" cy="142636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2"/>
          <p:cNvSpPr txBox="1"/>
          <p:nvPr/>
        </p:nvSpPr>
        <p:spPr>
          <a:xfrm>
            <a:off x="1400175" y="4339829"/>
            <a:ext cx="6343650" cy="9625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Cartesian product and Selection can be reduced to a single operation called a 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indent="0" lvl="0" marL="0" marR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Join Operations</a:t>
            </a:r>
            <a:endParaRPr/>
          </a:p>
        </p:txBody>
      </p:sp>
      <p:sp>
        <p:nvSpPr>
          <p:cNvPr id="405" name="Google Shape;405;p63"/>
          <p:cNvSpPr txBox="1"/>
          <p:nvPr>
            <p:ph idx="1" type="body"/>
          </p:nvPr>
        </p:nvSpPr>
        <p:spPr>
          <a:xfrm>
            <a:off x="1257300" y="1268016"/>
            <a:ext cx="6229350" cy="3206353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Join is a derivative of Cartesian product.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Equivalent to performing a Selection, using join predicate as selection formula, over Cartesian product of the two operand relations.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One of the most difficult operations to implement efficiently in an RDBMS and one reason why RDBMSs have intrinsic performance problems.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/>
          <p:nvPr>
            <p:ph type="title"/>
          </p:nvPr>
        </p:nvSpPr>
        <p:spPr>
          <a:xfrm>
            <a:off x="695325" y="35956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Join Operations</a:t>
            </a:r>
            <a:endParaRPr/>
          </a:p>
        </p:txBody>
      </p:sp>
      <p:sp>
        <p:nvSpPr>
          <p:cNvPr id="411" name="Google Shape;411;p64"/>
          <p:cNvSpPr txBox="1"/>
          <p:nvPr>
            <p:ph idx="1" type="body"/>
          </p:nvPr>
        </p:nvSpPr>
        <p:spPr>
          <a:xfrm>
            <a:off x="1428750" y="1656160"/>
            <a:ext cx="579596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Various forms of join operation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Theta join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Equijoin (a particular type of Theta join)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Natural join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Outer join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Semijoin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5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Joins</a:t>
            </a:r>
            <a:endParaRPr/>
          </a:p>
        </p:txBody>
      </p:sp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1714499" y="1143000"/>
            <a:ext cx="6890147" cy="31539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Condition Join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  R     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 = σ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(R × 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		S1      </a:t>
            </a:r>
            <a:r>
              <a:rPr baseline="-25000" i="1" lang="en">
                <a:latin typeface="Calibri"/>
                <a:ea typeface="Calibri"/>
                <a:cs typeface="Calibri"/>
                <a:sym typeface="Calibri"/>
              </a:rPr>
              <a:t>S1.sid &lt; R1.sid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  R1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Result schema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same as that of cross-product.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Fewer tuples than cross-product, might be able to compute more efficiently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Sometimes called a </a:t>
            </a: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theta-join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</p:txBody>
      </p:sp>
      <p:pic>
        <p:nvPicPr>
          <p:cNvPr id="420" name="Google Shape;42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1759744"/>
            <a:ext cx="6172200" cy="11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5"/>
          <p:cNvPicPr preferRelativeResize="0"/>
          <p:nvPr/>
        </p:nvPicPr>
        <p:blipFill rotWithShape="1">
          <a:blip r:embed="rId4">
            <a:alphaModFix/>
          </a:blip>
          <a:srcRect b="42516" l="63725" r="29411" t="-9581"/>
          <a:stretch/>
        </p:blipFill>
        <p:spPr>
          <a:xfrm>
            <a:off x="2686050" y="3037285"/>
            <a:ext cx="400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5"/>
          <p:cNvPicPr preferRelativeResize="0"/>
          <p:nvPr/>
        </p:nvPicPr>
        <p:blipFill rotWithShape="1">
          <a:blip r:embed="rId4">
            <a:alphaModFix/>
          </a:blip>
          <a:srcRect b="42516" l="63725" r="29411" t="-9581"/>
          <a:stretch/>
        </p:blipFill>
        <p:spPr>
          <a:xfrm>
            <a:off x="3811190" y="1113830"/>
            <a:ext cx="4000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300"/>
              <a:buFont typeface="Calibri"/>
              <a:buNone/>
            </a:pPr>
            <a:r>
              <a:rPr lang="en">
                <a:solidFill>
                  <a:srgbClr val="CD0000"/>
                </a:solidFill>
              </a:rPr>
              <a:t>Relational algebra and relational calculus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928687" y="1344811"/>
            <a:ext cx="6775847" cy="30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mathematical Query Languages form the basis for “real” languages (e.g. SQL), and for implementation: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None/>
            </a:pPr>
            <a:r>
              <a:rPr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Relational Algebra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operational,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very useful for representing execution plans.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None/>
            </a:pPr>
            <a:r>
              <a:rPr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Relational Calculus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Lets users describe what they want, rather than how to compute it.  (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Non-operational, </a:t>
            </a: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declarative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>
            <p:ph type="title"/>
          </p:nvPr>
        </p:nvSpPr>
        <p:spPr>
          <a:xfrm>
            <a:off x="666750" y="3178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Theta join (θ-join)</a:t>
            </a:r>
            <a:endParaRPr/>
          </a:p>
        </p:txBody>
      </p:sp>
      <p:sp>
        <p:nvSpPr>
          <p:cNvPr id="428" name="Google Shape;428;p66"/>
          <p:cNvSpPr txBox="1"/>
          <p:nvPr>
            <p:ph idx="1" type="body"/>
          </p:nvPr>
        </p:nvSpPr>
        <p:spPr>
          <a:xfrm>
            <a:off x="1204913" y="1347789"/>
            <a:ext cx="681037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      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	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Defines a relation that contains tuples satisfying the predicate F from the Cartesian product of R and S.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The predicate F is of the form R.a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θ S.b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where θ may be one of the comparison operators (&lt;, ≤, &gt;, ≥, =, ≠).</a:t>
            </a:r>
            <a:endParaRPr/>
          </a:p>
        </p:txBody>
      </p:sp>
      <p:grpSp>
        <p:nvGrpSpPr>
          <p:cNvPr id="429" name="Google Shape;429;p66"/>
          <p:cNvGrpSpPr/>
          <p:nvPr/>
        </p:nvGrpSpPr>
        <p:grpSpPr>
          <a:xfrm>
            <a:off x="1685925" y="1446611"/>
            <a:ext cx="228600" cy="183356"/>
            <a:chOff x="2448" y="9360"/>
            <a:chExt cx="288" cy="144"/>
          </a:xfrm>
        </p:grpSpPr>
        <p:cxnSp>
          <p:nvCxnSpPr>
            <p:cNvPr id="430" name="Google Shape;430;p66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66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66"/>
            <p:cNvCxnSpPr/>
            <p:nvPr/>
          </p:nvCxnSpPr>
          <p:spPr>
            <a:xfrm flipH="1" rot="10800000"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66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type="title"/>
          </p:nvPr>
        </p:nvSpPr>
        <p:spPr>
          <a:xfrm>
            <a:off x="809625" y="18692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Theta join (θ-join)</a:t>
            </a:r>
            <a:endParaRPr/>
          </a:p>
        </p:txBody>
      </p:sp>
      <p:sp>
        <p:nvSpPr>
          <p:cNvPr id="439" name="Google Shape;439;p67"/>
          <p:cNvSpPr txBox="1"/>
          <p:nvPr>
            <p:ph idx="1" type="body"/>
          </p:nvPr>
        </p:nvSpPr>
        <p:spPr>
          <a:xfrm>
            <a:off x="1485900" y="1181101"/>
            <a:ext cx="64008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rewrite Theta join using basic Selection and Cartesian product operations.</a:t>
            </a:r>
            <a:endParaRPr/>
          </a:p>
          <a:p>
            <a:pPr indent="-177800" lvl="2" marL="8636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/>
              <a:t>	</a:t>
            </a:r>
            <a:endParaRPr/>
          </a:p>
          <a:p>
            <a:pPr indent="-1778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R      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 = σ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(R Χ 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0" name="Google Shape;440;p67"/>
          <p:cNvGrpSpPr/>
          <p:nvPr/>
        </p:nvGrpSpPr>
        <p:grpSpPr>
          <a:xfrm>
            <a:off x="2465785" y="2083595"/>
            <a:ext cx="228600" cy="183356"/>
            <a:chOff x="2448" y="9360"/>
            <a:chExt cx="288" cy="144"/>
          </a:xfrm>
        </p:grpSpPr>
        <p:cxnSp>
          <p:nvCxnSpPr>
            <p:cNvPr id="441" name="Google Shape;441;p67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67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67"/>
            <p:cNvCxnSpPr/>
            <p:nvPr/>
          </p:nvCxnSpPr>
          <p:spPr>
            <a:xfrm flipH="1" rot="10800000"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67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5" name="Google Shape;445;p67"/>
          <p:cNvSpPr/>
          <p:nvPr/>
        </p:nvSpPr>
        <p:spPr>
          <a:xfrm>
            <a:off x="1485900" y="2924176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a Theta join is sum of degrees of the operand relations R and S. If predicate F contains only equality (=), the term </a:t>
            </a: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Equijoin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used. </a:t>
            </a:r>
            <a:endParaRPr sz="11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Equijoin </a:t>
            </a:r>
            <a:endParaRPr/>
          </a:p>
        </p:txBody>
      </p:sp>
      <p:sp>
        <p:nvSpPr>
          <p:cNvPr id="451" name="Google Shape;451;p68"/>
          <p:cNvSpPr txBox="1"/>
          <p:nvPr>
            <p:ph idx="1" type="body"/>
          </p:nvPr>
        </p:nvSpPr>
        <p:spPr>
          <a:xfrm>
            <a:off x="1285875" y="1190625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the names and comments of all clients who have viewed a property for rent.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(Π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clientNo, fName, lName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(Client))      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Client.clientNo = Viewing.clientNo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clientNo, propertyNo, comment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(Viewing))</a:t>
            </a:r>
            <a:endParaRPr/>
          </a:p>
        </p:txBody>
      </p:sp>
      <p:grpSp>
        <p:nvGrpSpPr>
          <p:cNvPr id="452" name="Google Shape;452;p68"/>
          <p:cNvGrpSpPr/>
          <p:nvPr/>
        </p:nvGrpSpPr>
        <p:grpSpPr>
          <a:xfrm>
            <a:off x="7011591" y="2183606"/>
            <a:ext cx="228600" cy="183356"/>
            <a:chOff x="2448" y="9360"/>
            <a:chExt cx="288" cy="144"/>
          </a:xfrm>
        </p:grpSpPr>
        <p:cxnSp>
          <p:nvCxnSpPr>
            <p:cNvPr id="453" name="Google Shape;453;p68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68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68"/>
            <p:cNvCxnSpPr/>
            <p:nvPr/>
          </p:nvCxnSpPr>
          <p:spPr>
            <a:xfrm flipH="1" rot="10800000"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68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DS3-Figure 04-08" id="457" name="Google Shape;45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241" y="2733675"/>
            <a:ext cx="5200650" cy="154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Natural join</a:t>
            </a:r>
            <a:endParaRPr/>
          </a:p>
        </p:txBody>
      </p:sp>
      <p:sp>
        <p:nvSpPr>
          <p:cNvPr id="463" name="Google Shape;463;p69"/>
          <p:cNvSpPr txBox="1"/>
          <p:nvPr>
            <p:ph idx="1" type="body"/>
          </p:nvPr>
        </p:nvSpPr>
        <p:spPr>
          <a:xfrm>
            <a:off x="1228725" y="1593056"/>
            <a:ext cx="6286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     S	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An Equijoin of the two relations R and S over all common attributes </a:t>
            </a: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. One occurrence of each common attribute is eliminated from the result.</a:t>
            </a:r>
            <a:endParaRPr/>
          </a:p>
        </p:txBody>
      </p:sp>
      <p:grpSp>
        <p:nvGrpSpPr>
          <p:cNvPr id="464" name="Google Shape;464;p69"/>
          <p:cNvGrpSpPr/>
          <p:nvPr/>
        </p:nvGrpSpPr>
        <p:grpSpPr>
          <a:xfrm>
            <a:off x="1664494" y="1691879"/>
            <a:ext cx="228600" cy="183356"/>
            <a:chOff x="2448" y="9360"/>
            <a:chExt cx="288" cy="144"/>
          </a:xfrm>
        </p:grpSpPr>
        <p:cxnSp>
          <p:nvCxnSpPr>
            <p:cNvPr id="465" name="Google Shape;465;p69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69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69"/>
            <p:cNvCxnSpPr/>
            <p:nvPr/>
          </p:nvCxnSpPr>
          <p:spPr>
            <a:xfrm flipH="1" rot="10800000"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69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Natural join</a:t>
            </a:r>
            <a:endParaRPr/>
          </a:p>
        </p:txBody>
      </p:sp>
      <p:sp>
        <p:nvSpPr>
          <p:cNvPr id="474" name="Google Shape;474;p70"/>
          <p:cNvSpPr txBox="1"/>
          <p:nvPr>
            <p:ph idx="1" type="body"/>
          </p:nvPr>
        </p:nvSpPr>
        <p:spPr>
          <a:xfrm>
            <a:off x="1428750" y="1059656"/>
            <a:ext cx="6286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the names and comments of all clients who have viewed a property for rent.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(Π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clientNo, fName, lName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(Client))     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(Π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clientNo, propertyNo, comment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(Viewing))</a:t>
            </a:r>
            <a:endParaRPr/>
          </a:p>
        </p:txBody>
      </p:sp>
      <p:grpSp>
        <p:nvGrpSpPr>
          <p:cNvPr id="475" name="Google Shape;475;p70"/>
          <p:cNvGrpSpPr/>
          <p:nvPr/>
        </p:nvGrpSpPr>
        <p:grpSpPr>
          <a:xfrm>
            <a:off x="4572000" y="1870472"/>
            <a:ext cx="228600" cy="183356"/>
            <a:chOff x="2448" y="9360"/>
            <a:chExt cx="288" cy="144"/>
          </a:xfrm>
        </p:grpSpPr>
        <p:cxnSp>
          <p:nvCxnSpPr>
            <p:cNvPr id="476" name="Google Shape;476;p70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70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70"/>
            <p:cNvCxnSpPr/>
            <p:nvPr/>
          </p:nvCxnSpPr>
          <p:spPr>
            <a:xfrm flipH="1" rot="10800000"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70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DS3-Figure 04-09" id="480" name="Google Shape;48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2800351"/>
            <a:ext cx="4677966" cy="199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Outer join</a:t>
            </a:r>
            <a:endParaRPr/>
          </a:p>
        </p:txBody>
      </p:sp>
      <p:sp>
        <p:nvSpPr>
          <p:cNvPr id="486" name="Google Shape;486;p71"/>
          <p:cNvSpPr txBox="1"/>
          <p:nvPr>
            <p:ph idx="1" type="body"/>
          </p:nvPr>
        </p:nvSpPr>
        <p:spPr>
          <a:xfrm>
            <a:off x="1343025" y="1268016"/>
            <a:ext cx="5795963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display rows in the result that do not have matching values in the join column, use Outer join.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      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(Left) outer join is join in which tuples from R that do not have matching values in common columns of S are also included in result relation.</a:t>
            </a:r>
            <a:endParaRPr/>
          </a:p>
        </p:txBody>
      </p:sp>
      <p:grpSp>
        <p:nvGrpSpPr>
          <p:cNvPr id="487" name="Google Shape;487;p71"/>
          <p:cNvGrpSpPr/>
          <p:nvPr/>
        </p:nvGrpSpPr>
        <p:grpSpPr>
          <a:xfrm>
            <a:off x="1809750" y="2415183"/>
            <a:ext cx="228600" cy="182166"/>
            <a:chOff x="1568" y="8789"/>
            <a:chExt cx="313" cy="144"/>
          </a:xfrm>
        </p:grpSpPr>
        <p:cxnSp>
          <p:nvCxnSpPr>
            <p:cNvPr id="488" name="Google Shape;488;p71"/>
            <p:cNvCxnSpPr/>
            <p:nvPr/>
          </p:nvCxnSpPr>
          <p:spPr>
            <a:xfrm>
              <a:off x="1881" y="8789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71"/>
            <p:cNvCxnSpPr/>
            <p:nvPr/>
          </p:nvCxnSpPr>
          <p:spPr>
            <a:xfrm flipH="1" rot="10800000">
              <a:off x="1653" y="8789"/>
              <a:ext cx="22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71"/>
            <p:cNvCxnSpPr/>
            <p:nvPr/>
          </p:nvCxnSpPr>
          <p:spPr>
            <a:xfrm>
              <a:off x="1653" y="8789"/>
              <a:ext cx="22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71"/>
            <p:cNvCxnSpPr/>
            <p:nvPr/>
          </p:nvCxnSpPr>
          <p:spPr>
            <a:xfrm rot="10800000">
              <a:off x="1568" y="8790"/>
              <a:ext cx="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71"/>
            <p:cNvCxnSpPr/>
            <p:nvPr/>
          </p:nvCxnSpPr>
          <p:spPr>
            <a:xfrm rot="10800000">
              <a:off x="1568" y="8932"/>
              <a:ext cx="6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Left Outer join</a:t>
            </a:r>
            <a:endParaRPr/>
          </a:p>
        </p:txBody>
      </p:sp>
      <p:sp>
        <p:nvSpPr>
          <p:cNvPr id="498" name="Google Shape;498;p72"/>
          <p:cNvSpPr txBox="1"/>
          <p:nvPr>
            <p:ph idx="1" type="body"/>
          </p:nvPr>
        </p:nvSpPr>
        <p:spPr>
          <a:xfrm>
            <a:off x="1600200" y="1268015"/>
            <a:ext cx="5795963" cy="2769394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Produce a status report on property viewings.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8100" lvl="1" marL="520700" rtl="0" algn="l">
              <a:lnSpc>
                <a:spcPct val="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i="1"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propertyNo, street, city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(PropertyForRent)      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Viewing</a:t>
            </a:r>
            <a:endParaRPr/>
          </a:p>
        </p:txBody>
      </p:sp>
      <p:grpSp>
        <p:nvGrpSpPr>
          <p:cNvPr id="499" name="Google Shape;499;p72"/>
          <p:cNvGrpSpPr/>
          <p:nvPr/>
        </p:nvGrpSpPr>
        <p:grpSpPr>
          <a:xfrm>
            <a:off x="6229350" y="1869281"/>
            <a:ext cx="228600" cy="182166"/>
            <a:chOff x="1568" y="8789"/>
            <a:chExt cx="313" cy="144"/>
          </a:xfrm>
        </p:grpSpPr>
        <p:cxnSp>
          <p:nvCxnSpPr>
            <p:cNvPr id="500" name="Google Shape;500;p72"/>
            <p:cNvCxnSpPr/>
            <p:nvPr/>
          </p:nvCxnSpPr>
          <p:spPr>
            <a:xfrm>
              <a:off x="1881" y="8789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72"/>
            <p:cNvCxnSpPr/>
            <p:nvPr/>
          </p:nvCxnSpPr>
          <p:spPr>
            <a:xfrm flipH="1" rot="10800000">
              <a:off x="1653" y="8789"/>
              <a:ext cx="22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72"/>
            <p:cNvCxnSpPr/>
            <p:nvPr/>
          </p:nvCxnSpPr>
          <p:spPr>
            <a:xfrm>
              <a:off x="1653" y="8789"/>
              <a:ext cx="22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72"/>
            <p:cNvCxnSpPr/>
            <p:nvPr/>
          </p:nvCxnSpPr>
          <p:spPr>
            <a:xfrm rot="10800000">
              <a:off x="1568" y="8790"/>
              <a:ext cx="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72"/>
            <p:cNvCxnSpPr/>
            <p:nvPr/>
          </p:nvCxnSpPr>
          <p:spPr>
            <a:xfrm rot="10800000">
              <a:off x="1568" y="8932"/>
              <a:ext cx="67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DS3-Figure 04-10" id="505" name="Google Shape;50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1" y="2518173"/>
            <a:ext cx="5266135" cy="211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Semijoin</a:t>
            </a:r>
            <a:endParaRPr sz="3000">
              <a:solidFill>
                <a:srgbClr val="CD0000"/>
              </a:solidFill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1285875" y="1220257"/>
            <a:ext cx="657225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    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	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Defines a relation that contains the tuples of R that participate in the join of R with S.</a:t>
            </a:r>
            <a:endParaRPr/>
          </a:p>
        </p:txBody>
      </p:sp>
      <p:grpSp>
        <p:nvGrpSpPr>
          <p:cNvPr id="512" name="Google Shape;512;p73"/>
          <p:cNvGrpSpPr/>
          <p:nvPr/>
        </p:nvGrpSpPr>
        <p:grpSpPr>
          <a:xfrm>
            <a:off x="2057400" y="1168003"/>
            <a:ext cx="171450" cy="180975"/>
            <a:chOff x="2685" y="8520"/>
            <a:chExt cx="170" cy="142"/>
          </a:xfrm>
        </p:grpSpPr>
        <p:cxnSp>
          <p:nvCxnSpPr>
            <p:cNvPr id="513" name="Google Shape;513;p73"/>
            <p:cNvCxnSpPr/>
            <p:nvPr/>
          </p:nvCxnSpPr>
          <p:spPr>
            <a:xfrm>
              <a:off x="2698" y="8520"/>
              <a:ext cx="0" cy="1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73"/>
            <p:cNvCxnSpPr/>
            <p:nvPr/>
          </p:nvCxnSpPr>
          <p:spPr>
            <a:xfrm>
              <a:off x="2698" y="8520"/>
              <a:ext cx="157" cy="8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73"/>
            <p:cNvCxnSpPr/>
            <p:nvPr/>
          </p:nvCxnSpPr>
          <p:spPr>
            <a:xfrm flipH="1" rot="10800000">
              <a:off x="2685" y="8580"/>
              <a:ext cx="165" cy="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6" name="Google Shape;516;p73"/>
          <p:cNvSpPr/>
          <p:nvPr/>
        </p:nvSpPr>
        <p:spPr>
          <a:xfrm>
            <a:off x="1428750" y="2699147"/>
            <a:ext cx="657225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rewrite Semijoin using Projection and Join:</a:t>
            </a:r>
            <a:endParaRPr sz="1100"/>
          </a:p>
          <a:p>
            <a:pPr indent="-215900" lvl="1" marL="5588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1" marL="5588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   </a:t>
            </a:r>
            <a:r>
              <a:rPr b="0" baseline="-2500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	 = Π</a:t>
            </a:r>
            <a:r>
              <a:rPr b="0" baseline="-2500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      </a:t>
            </a:r>
            <a:r>
              <a:rPr b="0" baseline="-2500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S)</a:t>
            </a:r>
            <a:endParaRPr sz="1100"/>
          </a:p>
          <a:p>
            <a:pPr indent="-215900" lvl="1" marL="5588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7" name="Google Shape;517;p73"/>
          <p:cNvGrpSpPr/>
          <p:nvPr/>
        </p:nvGrpSpPr>
        <p:grpSpPr>
          <a:xfrm>
            <a:off x="2138082" y="3436950"/>
            <a:ext cx="171450" cy="180975"/>
            <a:chOff x="2685" y="8520"/>
            <a:chExt cx="170" cy="142"/>
          </a:xfrm>
        </p:grpSpPr>
        <p:cxnSp>
          <p:nvCxnSpPr>
            <p:cNvPr id="518" name="Google Shape;518;p73"/>
            <p:cNvCxnSpPr/>
            <p:nvPr/>
          </p:nvCxnSpPr>
          <p:spPr>
            <a:xfrm>
              <a:off x="2698" y="8520"/>
              <a:ext cx="0" cy="1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73"/>
            <p:cNvCxnSpPr/>
            <p:nvPr/>
          </p:nvCxnSpPr>
          <p:spPr>
            <a:xfrm>
              <a:off x="2698" y="8520"/>
              <a:ext cx="157" cy="8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73"/>
            <p:cNvCxnSpPr/>
            <p:nvPr/>
          </p:nvCxnSpPr>
          <p:spPr>
            <a:xfrm flipH="1" rot="10800000">
              <a:off x="2685" y="8580"/>
              <a:ext cx="165" cy="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" name="Google Shape;521;p73"/>
          <p:cNvGrpSpPr/>
          <p:nvPr/>
        </p:nvGrpSpPr>
        <p:grpSpPr>
          <a:xfrm>
            <a:off x="3725466" y="3449778"/>
            <a:ext cx="228600" cy="183356"/>
            <a:chOff x="2448" y="9360"/>
            <a:chExt cx="288" cy="144"/>
          </a:xfrm>
        </p:grpSpPr>
        <p:cxnSp>
          <p:nvCxnSpPr>
            <p:cNvPr id="522" name="Google Shape;522;p73"/>
            <p:cNvCxnSpPr/>
            <p:nvPr/>
          </p:nvCxnSpPr>
          <p:spPr>
            <a:xfrm>
              <a:off x="2448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73"/>
            <p:cNvCxnSpPr/>
            <p:nvPr/>
          </p:nvCxnSpPr>
          <p:spPr>
            <a:xfrm>
              <a:off x="2736" y="936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Google Shape;524;p73"/>
            <p:cNvCxnSpPr/>
            <p:nvPr/>
          </p:nvCxnSpPr>
          <p:spPr>
            <a:xfrm flipH="1" rot="10800000"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73"/>
            <p:cNvCxnSpPr/>
            <p:nvPr/>
          </p:nvCxnSpPr>
          <p:spPr>
            <a:xfrm>
              <a:off x="2448" y="9360"/>
              <a:ext cx="288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>
            <p:ph type="title"/>
          </p:nvPr>
        </p:nvSpPr>
        <p:spPr>
          <a:xfrm>
            <a:off x="607219" y="20002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Semijoin</a:t>
            </a:r>
            <a:endParaRPr sz="3000">
              <a:solidFill>
                <a:srgbClr val="CD0000"/>
              </a:solidFill>
            </a:endParaRPr>
          </a:p>
        </p:txBody>
      </p:sp>
      <p:sp>
        <p:nvSpPr>
          <p:cNvPr id="531" name="Google Shape;531;p74"/>
          <p:cNvSpPr txBox="1"/>
          <p:nvPr>
            <p:ph idx="1" type="body"/>
          </p:nvPr>
        </p:nvSpPr>
        <p:spPr>
          <a:xfrm>
            <a:off x="1428750" y="1059656"/>
            <a:ext cx="65722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List complete details of all staff who work at the branch in Glasgow.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8100" lvl="1" marL="520700" rtl="0" algn="l">
              <a:lnSpc>
                <a:spcPct val="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Staff    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Staff.branchNo=Branch.branchNo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(σ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city=‘Glasgow’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(Branch))</a:t>
            </a:r>
            <a:endParaRPr/>
          </a:p>
        </p:txBody>
      </p:sp>
      <p:grpSp>
        <p:nvGrpSpPr>
          <p:cNvPr id="532" name="Google Shape;532;p74"/>
          <p:cNvGrpSpPr/>
          <p:nvPr/>
        </p:nvGrpSpPr>
        <p:grpSpPr>
          <a:xfrm>
            <a:off x="2361010" y="2029093"/>
            <a:ext cx="171450" cy="180975"/>
            <a:chOff x="2685" y="8520"/>
            <a:chExt cx="170" cy="142"/>
          </a:xfrm>
        </p:grpSpPr>
        <p:cxnSp>
          <p:nvCxnSpPr>
            <p:cNvPr id="533" name="Google Shape;533;p74"/>
            <p:cNvCxnSpPr/>
            <p:nvPr/>
          </p:nvCxnSpPr>
          <p:spPr>
            <a:xfrm>
              <a:off x="2698" y="8520"/>
              <a:ext cx="0" cy="14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74"/>
            <p:cNvCxnSpPr/>
            <p:nvPr/>
          </p:nvCxnSpPr>
          <p:spPr>
            <a:xfrm>
              <a:off x="2698" y="8520"/>
              <a:ext cx="157" cy="8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74"/>
            <p:cNvCxnSpPr/>
            <p:nvPr/>
          </p:nvCxnSpPr>
          <p:spPr>
            <a:xfrm flipH="1" rot="10800000">
              <a:off x="2685" y="8580"/>
              <a:ext cx="165" cy="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DS3-Figure 04-11" id="536" name="Google Shape;53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50" y="2733675"/>
            <a:ext cx="5772150" cy="162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5"/>
          <p:cNvSpPr txBox="1"/>
          <p:nvPr>
            <p:ph type="title"/>
          </p:nvPr>
        </p:nvSpPr>
        <p:spPr>
          <a:xfrm>
            <a:off x="657225" y="22026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Division</a:t>
            </a:r>
            <a:endParaRPr/>
          </a:p>
        </p:txBody>
      </p:sp>
      <p:sp>
        <p:nvSpPr>
          <p:cNvPr id="542" name="Google Shape;542;p75"/>
          <p:cNvSpPr txBox="1"/>
          <p:nvPr>
            <p:ph idx="1" type="body"/>
          </p:nvPr>
        </p:nvSpPr>
        <p:spPr>
          <a:xfrm>
            <a:off x="1485900" y="1059656"/>
            <a:ext cx="62293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 ÷ 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Defines a relation over the attributes C that consists of set of tuples from R that match combination of </a:t>
            </a:r>
            <a:r>
              <a:rPr i="1" lang="en" sz="2100"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tuple in S.</a:t>
            </a:r>
            <a:endParaRPr/>
          </a:p>
          <a:p>
            <a:pPr indent="-38100" lvl="1" marL="5207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Expressed using basic operations: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T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← 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(R)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T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← 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((S X T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) – R)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T ← T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– T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46262" y="1729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Relational Algebra</a:t>
            </a:r>
            <a:endParaRPr sz="3000">
              <a:solidFill>
                <a:srgbClr val="CD0000"/>
              </a:solidFill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679076" y="1073665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Relational algebra operations work on one or more relations to define another relation without changing the original relations.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Both operands and results are relations, so output from one operation can become input to another operation.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Allows expressions to be nested, just as in arithmetic. This property is called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closure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6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6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6"/>
          <p:cNvSpPr txBox="1"/>
          <p:nvPr>
            <p:ph type="title"/>
          </p:nvPr>
        </p:nvSpPr>
        <p:spPr>
          <a:xfrm>
            <a:off x="941785" y="252413"/>
            <a:ext cx="61722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ct val="100000"/>
              <a:buFont typeface="Calibri"/>
              <a:buNone/>
            </a:pPr>
            <a:r>
              <a:rPr lang="en">
                <a:solidFill>
                  <a:srgbClr val="CD0000"/>
                </a:solidFill>
              </a:rPr>
              <a:t>Expressing A/B Using Basic Operators</a:t>
            </a:r>
            <a:endParaRPr/>
          </a:p>
        </p:txBody>
      </p:sp>
      <p:sp>
        <p:nvSpPr>
          <p:cNvPr id="550" name="Google Shape;550;p76"/>
          <p:cNvSpPr txBox="1"/>
          <p:nvPr>
            <p:ph idx="1" type="body"/>
          </p:nvPr>
        </p:nvSpPr>
        <p:spPr>
          <a:xfrm>
            <a:off x="1159669" y="1122759"/>
            <a:ext cx="6919913" cy="3906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Division is not essential op; just a useful shorthand. 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(Also true of joins, but joins are so common that systems implement joins specially.)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D0000"/>
              </a:buClr>
              <a:buSzPts val="2100"/>
              <a:buChar char="•"/>
            </a:pP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A/B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compute all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values that are not `disqualified’ by some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value 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value is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disqualified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if by attaching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value from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we obtain an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xy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tuple that is not in </a:t>
            </a:r>
            <a:r>
              <a:rPr i="1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p76"/>
          <p:cNvGrpSpPr/>
          <p:nvPr/>
        </p:nvGrpSpPr>
        <p:grpSpPr>
          <a:xfrm>
            <a:off x="1703785" y="3875485"/>
            <a:ext cx="5410200" cy="466725"/>
            <a:chOff x="471" y="3255"/>
            <a:chExt cx="4544" cy="392"/>
          </a:xfrm>
        </p:grpSpPr>
        <p:sp>
          <p:nvSpPr>
            <p:cNvPr id="552" name="Google Shape;552;p76"/>
            <p:cNvSpPr/>
            <p:nvPr/>
          </p:nvSpPr>
          <p:spPr>
            <a:xfrm>
              <a:off x="471" y="3255"/>
              <a:ext cx="2240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dk2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Disqualified </a:t>
              </a:r>
              <a:r>
                <a:rPr b="0" i="1" lang="en" sz="1800" u="none" cap="none" strike="noStrike">
                  <a:solidFill>
                    <a:schemeClr val="dk2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x</a:t>
              </a:r>
              <a:r>
                <a:rPr b="0" i="0" lang="en" sz="1800" u="none" cap="none" strike="noStrike">
                  <a:solidFill>
                    <a:schemeClr val="dk2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values:</a:t>
              </a:r>
              <a:endParaRPr sz="1100"/>
            </a:p>
          </p:txBody>
        </p:sp>
        <p:pic>
          <p:nvPicPr>
            <p:cNvPr id="553" name="Google Shape;553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30" y="3317"/>
              <a:ext cx="1785" cy="3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4" name="Google Shape;554;p76"/>
          <p:cNvGrpSpPr/>
          <p:nvPr/>
        </p:nvGrpSpPr>
        <p:grpSpPr>
          <a:xfrm>
            <a:off x="2160985" y="4331495"/>
            <a:ext cx="4551759" cy="536972"/>
            <a:chOff x="855" y="3638"/>
            <a:chExt cx="3823" cy="451"/>
          </a:xfrm>
        </p:grpSpPr>
        <p:sp>
          <p:nvSpPr>
            <p:cNvPr id="555" name="Google Shape;555;p76"/>
            <p:cNvSpPr/>
            <p:nvPr/>
          </p:nvSpPr>
          <p:spPr>
            <a:xfrm>
              <a:off x="855" y="3658"/>
              <a:ext cx="591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25" lIns="69050" spcFirstLastPara="1" rIns="69050" wrap="square" tIns="34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</a:t>
              </a:r>
              <a:r>
                <a:rPr i="1" lang="en" sz="2100">
                  <a:solidFill>
                    <a:srgbClr val="008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A/B</a:t>
              </a:r>
              <a:r>
                <a:rPr i="1" lang="en" sz="2100">
                  <a:solidFill>
                    <a:schemeClr val="accent2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:</a:t>
              </a:r>
              <a:endParaRPr sz="1100"/>
            </a:p>
          </p:txBody>
        </p:sp>
        <p:grpSp>
          <p:nvGrpSpPr>
            <p:cNvPr id="556" name="Google Shape;556;p76"/>
            <p:cNvGrpSpPr/>
            <p:nvPr/>
          </p:nvGrpSpPr>
          <p:grpSpPr>
            <a:xfrm>
              <a:off x="1776" y="3638"/>
              <a:ext cx="2902" cy="451"/>
              <a:chOff x="1776" y="3638"/>
              <a:chExt cx="2902" cy="451"/>
            </a:xfrm>
          </p:grpSpPr>
          <p:pic>
            <p:nvPicPr>
              <p:cNvPr id="557" name="Google Shape;557;p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6" y="3664"/>
                <a:ext cx="1310" cy="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8" name="Google Shape;558;p76"/>
              <p:cNvSpPr/>
              <p:nvPr/>
            </p:nvSpPr>
            <p:spPr>
              <a:xfrm>
                <a:off x="2774" y="3638"/>
                <a:ext cx="1904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525" lIns="69050" spcFirstLastPara="1" rIns="69050" wrap="square" tIns="34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Disqualified </a:t>
                </a:r>
                <a:r>
                  <a:rPr i="1" lang="en" sz="1800">
                    <a:solidFill>
                      <a:schemeClr val="dk2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x</a:t>
                </a:r>
                <a:r>
                  <a:rPr lang="en" sz="1800">
                    <a:solidFill>
                      <a:schemeClr val="dk2"/>
                    </a:solidFill>
                    <a:latin typeface="Book Antiqua"/>
                    <a:ea typeface="Book Antiqua"/>
                    <a:cs typeface="Book Antiqua"/>
                    <a:sym typeface="Book Antiqua"/>
                  </a:rPr>
                  <a:t> values</a:t>
                </a:r>
                <a:endParaRPr sz="11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7"/>
          <p:cNvSpPr txBox="1"/>
          <p:nvPr>
            <p:ph type="title"/>
          </p:nvPr>
        </p:nvSpPr>
        <p:spPr>
          <a:xfrm>
            <a:off x="628650" y="17918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- Division</a:t>
            </a:r>
            <a:endParaRPr/>
          </a:p>
        </p:txBody>
      </p:sp>
      <p:sp>
        <p:nvSpPr>
          <p:cNvPr id="564" name="Google Shape;564;p77"/>
          <p:cNvSpPr txBox="1"/>
          <p:nvPr>
            <p:ph idx="1" type="body"/>
          </p:nvPr>
        </p:nvSpPr>
        <p:spPr>
          <a:xfrm>
            <a:off x="1400175" y="1101328"/>
            <a:ext cx="63436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Identify all clients who have viewed all properties with three rooms.</a:t>
            </a:r>
            <a:endParaRPr/>
          </a:p>
          <a:p>
            <a:pPr indent="-38100" lvl="1" marL="520700" rtl="0" algn="l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(Π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clientNo, propertyNo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(Viewing)) ÷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(Π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propertyNo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(σ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rooms = 3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(PropertyForRent)))</a:t>
            </a:r>
            <a:endParaRPr/>
          </a:p>
        </p:txBody>
      </p:sp>
      <p:pic>
        <p:nvPicPr>
          <p:cNvPr descr="DS3-Figure 04-12" id="565" name="Google Shape;56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733676"/>
            <a:ext cx="5039916" cy="187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Aggregate Operations</a:t>
            </a:r>
            <a:endParaRPr/>
          </a:p>
        </p:txBody>
      </p:sp>
      <p:sp>
        <p:nvSpPr>
          <p:cNvPr id="571" name="Google Shape;571;p78"/>
          <p:cNvSpPr txBox="1"/>
          <p:nvPr>
            <p:ph idx="1" type="body"/>
          </p:nvPr>
        </p:nvSpPr>
        <p:spPr>
          <a:xfrm>
            <a:off x="1485900" y="1445419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ℑ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(R) 	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Applies aggregate function list, AL, to R to define a relation over the aggregate list.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AL contains one or more (&lt;aggregate_function&gt;, &lt;attribute&gt;) pairs 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Main aggregate functions are: COUNT, SUM, AVG, MIN, and MAX.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type="title"/>
          </p:nvPr>
        </p:nvSpPr>
        <p:spPr>
          <a:xfrm>
            <a:off x="681038" y="233363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– Aggregate Operations</a:t>
            </a:r>
            <a:endParaRPr/>
          </a:p>
        </p:txBody>
      </p:sp>
      <p:sp>
        <p:nvSpPr>
          <p:cNvPr id="577" name="Google Shape;577;p79"/>
          <p:cNvSpPr txBox="1"/>
          <p:nvPr>
            <p:ph idx="1" type="body"/>
          </p:nvPr>
        </p:nvSpPr>
        <p:spPr>
          <a:xfrm>
            <a:off x="1504951" y="1279922"/>
            <a:ext cx="5832872" cy="190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many properties cost more than £350 per month to rent?</a:t>
            </a:r>
            <a:endParaRPr/>
          </a:p>
          <a:p>
            <a:pPr indent="-38100" lvl="1" marL="520700" rtl="0" algn="l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ρ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(myCount) ℑ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propertyNo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(σ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rent &gt; 350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(PropertyForRent))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04NF13a" id="578" name="Google Shape;578;p7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832" y="2733675"/>
            <a:ext cx="1464469" cy="150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Grouping Operation</a:t>
            </a:r>
            <a:endParaRPr/>
          </a:p>
        </p:txBody>
      </p:sp>
      <p:sp>
        <p:nvSpPr>
          <p:cNvPr id="584" name="Google Shape;584;p80"/>
          <p:cNvSpPr txBox="1"/>
          <p:nvPr>
            <p:ph idx="1" type="body"/>
          </p:nvPr>
        </p:nvSpPr>
        <p:spPr>
          <a:xfrm>
            <a:off x="1378744" y="1268016"/>
            <a:ext cx="6172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GA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ℑ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(R) 	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Groups tuples of R by grouping attributes, GA, and then applies aggregate function list, AL, to define a new relation.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AL contains one or more (&lt;aggregate_function&gt;, &lt;attribute&gt;) pairs. 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Resulting relation contains the grouping attributes, GA, along with results of each of the aggregate functions.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1"/>
          <p:cNvSpPr txBox="1"/>
          <p:nvPr>
            <p:ph type="title"/>
          </p:nvPr>
        </p:nvSpPr>
        <p:spPr>
          <a:xfrm>
            <a:off x="702469" y="296466"/>
            <a:ext cx="77724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3350" lIns="67850" spcFirstLastPara="1" rIns="67850" wrap="square" tIns="333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Example – Grouping Operation</a:t>
            </a:r>
            <a:endParaRPr/>
          </a:p>
        </p:txBody>
      </p:sp>
      <p:sp>
        <p:nvSpPr>
          <p:cNvPr id="590" name="Google Shape;590;p81"/>
          <p:cNvSpPr txBox="1"/>
          <p:nvPr>
            <p:ph idx="1" type="body"/>
          </p:nvPr>
        </p:nvSpPr>
        <p:spPr>
          <a:xfrm>
            <a:off x="1440657" y="1252537"/>
            <a:ext cx="5832872" cy="1908572"/>
          </a:xfrm>
          <a:prstGeom prst="rect">
            <a:avLst/>
          </a:prstGeom>
          <a:noFill/>
          <a:ln>
            <a:noFill/>
          </a:ln>
        </p:spPr>
        <p:txBody>
          <a:bodyPr anchorCtr="0" anchor="t" bIns="33350" lIns="67850" spcFirstLastPara="1" rIns="67850" wrap="square" tIns="33350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Find the number of staff working in each branch and the sum of their salaries.</a:t>
            </a:r>
            <a:endParaRPr/>
          </a:p>
          <a:p>
            <a:pPr indent="-38100" lvl="1" marL="520700" rtl="0" algn="l">
              <a:lnSpc>
                <a:spcPct val="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	ρ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(branchNo, myCount, mySum)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branchNo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ℑ 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COUNT staffNo,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-25000" lang="en" sz="2100">
                <a:latin typeface="Calibri"/>
                <a:ea typeface="Calibri"/>
                <a:cs typeface="Calibri"/>
                <a:sym typeface="Calibri"/>
              </a:rPr>
              <a:t>SUM salary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(Staff)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04NF14" id="591" name="Google Shape;591;p8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197" y="3011090"/>
            <a:ext cx="3671888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46262" y="1729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Relational Algebra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707651" y="1073665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Five basic operations in relational algebra: Selection, Projection, Cartesian product, Union,  and Set Difference.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These perform most of the data retrieval operations needed.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Also have Join, Intersection, and Division operations, which can be expressed in terms of 5 basic operations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/>
        </p:nvSpPr>
        <p:spPr>
          <a:xfrm>
            <a:off x="1657350" y="4686300"/>
            <a:ext cx="14287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3486150" y="4686300"/>
            <a:ext cx="217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Relational Algebra</a:t>
            </a:r>
            <a:endParaRPr sz="3000"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1168003" y="1255513"/>
            <a:ext cx="7050881" cy="33182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Basic operations: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D0000"/>
              </a:buClr>
              <a:buSzPts val="1800"/>
              <a:buChar char="•"/>
            </a:pP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     )    Selects a subset of rows from relation.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D0000"/>
              </a:buClr>
              <a:buSzPts val="1800"/>
              <a:buChar char="•"/>
            </a:pP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(     )   Deletes unwanted columns from relation.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D0000"/>
              </a:buClr>
              <a:buSzPts val="1800"/>
              <a:buChar char="•"/>
            </a:pP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Cross-product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     )  Allows us to combine two relations.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D0000"/>
              </a:buClr>
              <a:buSzPts val="1800"/>
              <a:buChar char="•"/>
            </a:pP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Set-difference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(     )  Tuples in reln. 1, but not in reln. 2.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CD0000"/>
              </a:buClr>
              <a:buSzPts val="1800"/>
              <a:buChar char="•"/>
            </a:pP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 ∪ )  Tuples in reln. 1 and in reln. 2.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Additional operations: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Intersection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" u="sng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division, renaming:  Not essential, but (very!) useful.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Since each operation returns a relation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, operations can be </a:t>
            </a:r>
            <a:r>
              <a:rPr i="1"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composed</a:t>
            </a:r>
            <a:r>
              <a:rPr lang="en">
                <a:solidFill>
                  <a:srgbClr val="CD0000"/>
                </a:solidFill>
                <a:latin typeface="Calibri"/>
                <a:ea typeface="Calibri"/>
                <a:cs typeface="Calibri"/>
                <a:sym typeface="Calibri"/>
              </a:rPr>
              <a:t>!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(Algebra is “closed”.)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631" y="1576388"/>
            <a:ext cx="1613297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329" y="1830586"/>
            <a:ext cx="1485900" cy="71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4801" y="2424111"/>
            <a:ext cx="342900" cy="111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74801" y="2090738"/>
            <a:ext cx="1266825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520899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Relational Algebra Operations</a:t>
            </a:r>
            <a:endParaRPr/>
          </a:p>
        </p:txBody>
      </p:sp>
      <p:pic>
        <p:nvPicPr>
          <p:cNvPr descr="C04NF01a" id="193" name="Google Shape;19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160" y="897732"/>
            <a:ext cx="5616178" cy="3731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619125" y="92869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CD0000"/>
                </a:solidFill>
              </a:rPr>
              <a:t>Relational Algebra Operations</a:t>
            </a:r>
            <a:endParaRPr/>
          </a:p>
        </p:txBody>
      </p:sp>
      <p:pic>
        <p:nvPicPr>
          <p:cNvPr descr="C04NF01b" id="199" name="Google Shape;19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897732"/>
            <a:ext cx="5724525" cy="371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