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7A7F43-6163-48F6-95ED-FB28D01BD002}">
  <a:tblStyle styleId="{8F7A7F43-6163-48F6-95ED-FB28D01BD0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151" Type="http://schemas.openxmlformats.org/officeDocument/2006/relationships/slide" Target="slides/slide14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24f37409_2_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8124f37409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124f37409_2_2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124f37409_2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8124f37409_2_6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18124f37409_2_6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8124f37409_2_6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18124f37409_2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124f37409_2_6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18124f37409_2_6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124f37409_2_6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18124f37409_2_6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124f37409_2_6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18124f37409_2_6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8124f37409_2_7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18124f37409_2_7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8124f37409_2_7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18124f37409_2_7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8124f37409_2_7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18124f37409_2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124f37409_2_7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18124f37409_2_7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8124f37409_2_7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18124f37409_2_7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124f37409_2_2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8124f37409_2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8124f37409_2_7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18124f37409_2_7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8124f37409_2_7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18124f37409_2_7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8124f37409_2_7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18124f37409_2_7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124f37409_2_7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18124f37409_2_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124f37409_2_7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18124f37409_2_7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124f37409_2_7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18124f37409_2_7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124f37409_2_7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18124f37409_2_7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8124f37409_2_7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18124f37409_2_7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8124f37409_2_7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18124f37409_2_7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124f37409_2_7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18124f37409_2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124f37409_2_2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8124f37409_2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8124f37409_2_7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g18124f37409_2_7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8124f37409_2_7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18124f37409_2_7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8124f37409_2_7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g18124f37409_2_7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8124f37409_2_7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18124f37409_2_7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8124f37409_2_7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18124f37409_2_7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8124f37409_2_8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18124f37409_2_8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8124f37409_2_8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18124f37409_2_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8124f37409_2_8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18124f37409_2_8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124f37409_2_8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18124f37409_2_8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8124f37409_2_8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g18124f37409_2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124f37409_2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8124f37409_2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8124f37409_2_8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g18124f37409_2_8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8124f37409_2_8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18124f37409_2_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8124f37409_2_8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g18124f37409_2_8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8124f37409_2_8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18124f37409_2_8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8124f37409_2_8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g18124f37409_2_8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8124f37409_2_8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g18124f37409_2_8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8124f37409_2_8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18124f37409_2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8124f37409_2_8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18124f37409_2_8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124f37409_2_8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g18124f37409_2_8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8124f37409_2_8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g18124f37409_2_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124f37409_2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8124f37409_2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8124f37409_2_8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g18124f37409_2_8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8124f37409_2_8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g18124f37409_2_8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8124f37409_2_8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g18124f37409_2_8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8124f37409_2_8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g18124f37409_2_8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8124f37409_2_8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18124f37409_2_8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124f37409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8124f37409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124f37409_2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8124f37409_2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124f37409_2_2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8124f37409_2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124f37409_2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8124f37409_2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124f37409_2_2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8124f37409_2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124f37409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8124f37409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4f37409_2_2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8124f37409_2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124f37409_2_2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8124f37409_2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124f37409_2_2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8124f37409_2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124f37409_2_2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8124f37409_2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124f37409_2_2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8124f37409_2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124f37409_2_2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8124f37409_2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124f37409_2_2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8124f37409_2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124f37409_2_2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8124f37409_2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124f37409_2_2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8124f37409_2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124f37409_2_3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8124f37409_2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124f37409_2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124f37409_2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124f37409_2_3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8124f37409_2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124f37409_2_3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8124f37409_2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124f37409_2_3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8124f37409_2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124f37409_2_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8124f37409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124f37409_2_3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8124f37409_2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124f37409_2_3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8124f37409_2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124f37409_2_3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8124f37409_2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124f37409_2_3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8124f37409_2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124f37409_2_3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8124f37409_2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124f37409_2_3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8124f37409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124f37409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8124f37409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24f37409_2_3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8124f37409_2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124f37409_2_3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8124f37409_2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24f37409_2_3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8124f37409_2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8124f37409_2_3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8124f37409_2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8124f37409_2_3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8124f37409_2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8124f37409_2_3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8124f37409_2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124f37409_2_3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8124f37409_2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124f37409_2_4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8124f37409_2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124f37409_2_4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8124f37409_2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124f37409_2_4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8124f37409_2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124f37409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8124f37409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8124f37409_2_4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8124f37409_2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124f37409_2_4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8124f37409_2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124f37409_2_4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8124f37409_2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124f37409_2_4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8124f37409_2_4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124f37409_2_4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8124f37409_2_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124f37409_2_4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8124f37409_2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124f37409_2_4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8124f37409_2_4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124f37409_2_4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8124f37409_2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124f37409_2_4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8124f37409_2_4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124f37409_2_4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8124f37409_2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124f37409_2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8124f37409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8124f37409_2_4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8124f37409_2_4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124f37409_2_4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8124f37409_2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124f37409_2_4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8124f37409_2_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8124f37409_2_4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8124f37409_2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8124f37409_2_4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8124f37409_2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124f37409_2_4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8124f37409_2_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8124f37409_2_4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8124f37409_2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124f37409_2_5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8124f37409_2_5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8124f37409_2_5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8124f37409_2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124f37409_2_5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8124f37409_2_5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124f37409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8124f37409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24f37409_2_5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8124f37409_2_5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8124f37409_2_5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8124f37409_2_5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8124f37409_2_5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8124f37409_2_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8124f37409_2_5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8124f37409_2_5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8124f37409_2_5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8124f37409_2_5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8124f37409_2_5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8124f37409_2_5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8124f37409_2_5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18124f37409_2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8124f37409_2_5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8124f37409_2_5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8124f37409_2_5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8124f37409_2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8124f37409_2_5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8124f37409_2_5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124f37409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8124f37409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8124f37409_2_5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8124f37409_2_5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8124f37409_2_5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8124f37409_2_5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8124f37409_2_5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8124f37409_2_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124f37409_2_5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8124f37409_2_5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8124f37409_2_5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8124f37409_2_5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124f37409_2_5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18124f37409_2_5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8124f37409_2_5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8124f37409_2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24f37409_2_6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18124f37409_2_6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8124f37409_2_6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18124f37409_2_6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8124f37409_2_6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8124f37409_2_6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124f37409_2_2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8124f37409_2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8124f37409_2_6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8124f37409_2_6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8124f37409_2_6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8124f37409_2_6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124f37409_2_6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8124f37409_2_6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124f37409_2_6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18124f37409_2_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124f37409_2_6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18124f37409_2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8124f37409_2_6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8124f37409_2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124f37409_2_6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8124f37409_2_6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8124f37409_2_6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18124f37409_2_6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8124f37409_2_6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18124f37409_2_6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8124f37409_2_6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18124f37409_2_6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81000" y="2000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035050" y="1257300"/>
            <a:ext cx="37877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975225" y="1257300"/>
            <a:ext cx="37877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858000" y="462915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8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1143000" y="61732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DAMG 6210</a:t>
            </a:r>
            <a:br>
              <a:rPr lang="en"/>
            </a:br>
            <a:r>
              <a:rPr lang="en"/>
              <a:t>Database Design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1143000" y="2851158"/>
            <a:ext cx="6858000" cy="199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Nik Bear Brown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@NikBearBrown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860822" y="36790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All Columns, All Rows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1285875" y="1024533"/>
            <a:ext cx="6172200" cy="35135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full details of all staff.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SELECT staffNo, fName, lName, address,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position, sex, DOB, salary, branchNo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Staff;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use * as an abbreviation for ‘all columns’:</a:t>
            </a:r>
            <a:endParaRPr/>
          </a:p>
          <a:p>
            <a:pPr indent="-381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SELECT *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Deletes</a:t>
            </a:r>
            <a:endParaRPr/>
          </a:p>
        </p:txBody>
      </p:sp>
      <p:sp>
        <p:nvSpPr>
          <p:cNvPr id="746" name="Google Shape;746;p125"/>
          <p:cNvSpPr txBox="1"/>
          <p:nvPr>
            <p:ph idx="1" type="body"/>
          </p:nvPr>
        </p:nvSpPr>
        <p:spPr>
          <a:xfrm>
            <a:off x="821531" y="126801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Deletes allow you to remove a record from a table: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DELETE FROM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&lt;TableName&gt;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&lt;columnName&gt; = &lt;criteria&gt;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Deletes and Updates</a:t>
            </a:r>
            <a:endParaRPr/>
          </a:p>
        </p:txBody>
      </p:sp>
      <p:sp>
        <p:nvSpPr>
          <p:cNvPr id="752" name="Google Shape;752;p126"/>
          <p:cNvSpPr txBox="1"/>
          <p:nvPr>
            <p:ph idx="1" type="body"/>
          </p:nvPr>
        </p:nvSpPr>
        <p:spPr>
          <a:xfrm>
            <a:off x="798314" y="1268016"/>
            <a:ext cx="754737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Deletes and updates are dangerous. If you do not specify a criteria, the update or delete will be applied to all the rows in a table.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Also, referential integrity may prevent a deletion. You cannot delete a parent that has children in another table.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/>
          <p:nvPr>
            <p:ph type="title"/>
          </p:nvPr>
        </p:nvSpPr>
        <p:spPr>
          <a:xfrm>
            <a:off x="478631" y="15064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SubQuery Example</a:t>
            </a:r>
            <a:endParaRPr/>
          </a:p>
        </p:txBody>
      </p:sp>
      <p:sp>
        <p:nvSpPr>
          <p:cNvPr id="758" name="Google Shape;758;p127"/>
          <p:cNvSpPr txBox="1"/>
          <p:nvPr>
            <p:ph idx="1" type="body"/>
          </p:nvPr>
        </p:nvSpPr>
        <p:spPr>
          <a:xfrm>
            <a:off x="628650" y="1144818"/>
            <a:ext cx="7204472" cy="28578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SELECT DISTINCT COUNT(*) AS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(SELECT COUNT(*)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SessionStatus</a:t>
            </a: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'NS'</a:t>
            </a: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NoShow</a:t>
            </a: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(SELECT COUNT(*)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SessionStatus='c'</a:t>
            </a: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Completed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3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Session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759" name="Google Shape;759;p127"/>
          <p:cNvSpPr txBox="1"/>
          <p:nvPr/>
        </p:nvSpPr>
        <p:spPr>
          <a:xfrm>
            <a:off x="628651" y="4195504"/>
            <a:ext cx="7889817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example shows subqueries used in the SELECT clause to return Aggregate values.</a:t>
            </a:r>
            <a:endParaRPr sz="11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Locating Duplicates</a:t>
            </a:r>
            <a:endParaRPr/>
          </a:p>
        </p:txBody>
      </p:sp>
      <p:sp>
        <p:nvSpPr>
          <p:cNvPr id="765" name="Google Shape;765;p128"/>
          <p:cNvSpPr txBox="1"/>
          <p:nvPr>
            <p:ph idx="1" type="body"/>
          </p:nvPr>
        </p:nvSpPr>
        <p:spPr>
          <a:xfrm>
            <a:off x="800100" y="1470421"/>
            <a:ext cx="644366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None/>
            </a:pPr>
            <a:r>
              <a:rPr lang="en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Lastname, firstname, email, phone, </a:t>
            </a:r>
            <a:r>
              <a:rPr lang="en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COUNT(*)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[duplicates]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ts val="2100"/>
              <a:buNone/>
            </a:pPr>
            <a:r>
              <a:rPr lang="en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ts val="2100"/>
              <a:buNone/>
            </a:pPr>
            <a:r>
              <a:rPr lang="en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Lastname, firstName, email, Phone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ts val="2100"/>
              <a:buNone/>
            </a:pPr>
            <a:r>
              <a:rPr lang="en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HAVING COUNT(*) &gt;1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766" name="Google Shape;766;p128"/>
          <p:cNvSpPr txBox="1"/>
          <p:nvPr/>
        </p:nvSpPr>
        <p:spPr>
          <a:xfrm>
            <a:off x="1489870" y="4248396"/>
            <a:ext cx="537884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SQL finds duplicate values in in a table.</a:t>
            </a:r>
            <a:endParaRPr sz="11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9"/>
          <p:cNvSpPr txBox="1"/>
          <p:nvPr>
            <p:ph type="title"/>
          </p:nvPr>
        </p:nvSpPr>
        <p:spPr>
          <a:xfrm>
            <a:off x="596504" y="30599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Documentation: Testing Plans</a:t>
            </a:r>
            <a:endParaRPr/>
          </a:p>
        </p:txBody>
      </p:sp>
      <p:sp>
        <p:nvSpPr>
          <p:cNvPr id="772" name="Google Shape;772;p129"/>
          <p:cNvSpPr txBox="1"/>
          <p:nvPr>
            <p:ph idx="1" type="body"/>
          </p:nvPr>
        </p:nvSpPr>
        <p:spPr>
          <a:xfrm>
            <a:off x="757238" y="143351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testing the database, you should document all your SQL queries and their results.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the next slide is a sample of a test table, showing the test and results.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30"/>
          <p:cNvSpPr txBox="1"/>
          <p:nvPr>
            <p:ph type="title"/>
          </p:nvPr>
        </p:nvSpPr>
        <p:spPr>
          <a:xfrm>
            <a:off x="848917" y="26908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Union, Intersect, and Difference</a:t>
            </a:r>
            <a:endParaRPr/>
          </a:p>
        </p:txBody>
      </p:sp>
      <p:sp>
        <p:nvSpPr>
          <p:cNvPr id="778" name="Google Shape;778;p130"/>
          <p:cNvSpPr txBox="1"/>
          <p:nvPr>
            <p:ph idx="1" type="body"/>
          </p:nvPr>
        </p:nvSpPr>
        <p:spPr>
          <a:xfrm>
            <a:off x="1017985" y="821532"/>
            <a:ext cx="6117431" cy="388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use normal set operations of Union, Intersection, and Difference to combine results of two or more queries into a single result table.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Union of two tables, A and B, is table containing all rows in either A or B or both.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Intersection is table containing all rows common to both A and B.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Difference is table containing all rows in A but not in B.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tables must be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union compatible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1"/>
          <p:cNvSpPr txBox="1"/>
          <p:nvPr>
            <p:ph type="title"/>
          </p:nvPr>
        </p:nvSpPr>
        <p:spPr>
          <a:xfrm>
            <a:off x="807244" y="258367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Union, Intersect, and Difference</a:t>
            </a:r>
            <a:endParaRPr/>
          </a:p>
        </p:txBody>
      </p:sp>
      <p:sp>
        <p:nvSpPr>
          <p:cNvPr id="784" name="Google Shape;784;p131"/>
          <p:cNvSpPr txBox="1"/>
          <p:nvPr>
            <p:ph idx="1" type="body"/>
          </p:nvPr>
        </p:nvSpPr>
        <p:spPr>
          <a:xfrm>
            <a:off x="1025129" y="962025"/>
            <a:ext cx="6561534" cy="32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Format of set operator clause in each case is:</a:t>
            </a:r>
            <a:endParaRPr/>
          </a:p>
          <a:p>
            <a:pPr indent="-38100" lvl="1" marL="520700" rtl="0" algn="just">
              <a:lnSpc>
                <a:spcPct val="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[ALL] [CORRESPONDING [BY {column1 [, ...]}]]</a:t>
            </a:r>
            <a:endParaRPr/>
          </a:p>
          <a:p>
            <a:pPr indent="-381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CORRESPONDING BY specified, set operation performed on the named column(s).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CORRESPONDING specified but not BY clause, operation performed on common columns.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ALL specified, result can include duplicate rows.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32"/>
          <p:cNvSpPr txBox="1"/>
          <p:nvPr>
            <p:ph type="title"/>
          </p:nvPr>
        </p:nvSpPr>
        <p:spPr>
          <a:xfrm>
            <a:off x="1147763" y="37623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Union, Intersect, and Difference</a:t>
            </a:r>
            <a:endParaRPr/>
          </a:p>
        </p:txBody>
      </p:sp>
      <p:pic>
        <p:nvPicPr>
          <p:cNvPr descr="DS3-Figure 05-01" id="790" name="Google Shape;790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168004"/>
            <a:ext cx="5886450" cy="286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946546" y="28158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UNION</a:t>
            </a:r>
            <a:endParaRPr/>
          </a:p>
        </p:txBody>
      </p:sp>
      <p:sp>
        <p:nvSpPr>
          <p:cNvPr id="796" name="Google Shape;796;p133"/>
          <p:cNvSpPr txBox="1"/>
          <p:nvPr>
            <p:ph idx="1" type="body"/>
          </p:nvPr>
        </p:nvSpPr>
        <p:spPr>
          <a:xfrm>
            <a:off x="1313260" y="1015603"/>
            <a:ext cx="672345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all cities where there is either a branch office or  a property.</a:t>
            </a:r>
            <a:endParaRPr/>
          </a:p>
          <a:p>
            <a:pPr indent="-38100" lvl="0" marL="177800" rtl="0" algn="just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(SELECT city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FROM Branch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WHERE city IS NOT NULL) UNION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city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FROM PropertyForRent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WHERE city IS NOT NULL);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4"/>
          <p:cNvSpPr txBox="1"/>
          <p:nvPr>
            <p:ph type="title"/>
          </p:nvPr>
        </p:nvSpPr>
        <p:spPr>
          <a:xfrm>
            <a:off x="1147763" y="32266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UNION</a:t>
            </a:r>
            <a:endParaRPr/>
          </a:p>
        </p:txBody>
      </p:sp>
      <p:sp>
        <p:nvSpPr>
          <p:cNvPr id="802" name="Google Shape;802;p134"/>
          <p:cNvSpPr txBox="1"/>
          <p:nvPr>
            <p:ph idx="1" type="body"/>
          </p:nvPr>
        </p:nvSpPr>
        <p:spPr>
          <a:xfrm>
            <a:off x="1526382" y="1006079"/>
            <a:ext cx="6435328" cy="315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38100" lvl="1" marL="520700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		(SELECT *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Branch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city IS NOT NULL)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UNION CORRESPONDING BY city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(SELECT *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PropertyForRent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city IS NOT NULL);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1051323" y="289323"/>
            <a:ext cx="6491288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Comparison Search Condition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1494235" y="897731"/>
            <a:ext cx="6172200" cy="19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all staff with a salary greater than 10,000.</a:t>
            </a:r>
            <a:endParaRPr/>
          </a:p>
          <a:p>
            <a:pPr indent="-177800" lvl="0" marL="177800" rtl="0" algn="just">
              <a:lnSpc>
                <a:spcPct val="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SELECT staffNo, fName, lName, position,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salary &gt; 10000;</a:t>
            </a:r>
            <a:endParaRPr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</p:txBody>
      </p:sp>
      <p:pic>
        <p:nvPicPr>
          <p:cNvPr id="196" name="Google Shape;1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172" y="2864644"/>
            <a:ext cx="4660106" cy="151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5"/>
          <p:cNvSpPr txBox="1"/>
          <p:nvPr>
            <p:ph type="title"/>
          </p:nvPr>
        </p:nvSpPr>
        <p:spPr>
          <a:xfrm>
            <a:off x="317897" y="25241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Union Example</a:t>
            </a:r>
            <a:endParaRPr/>
          </a:p>
        </p:txBody>
      </p:sp>
      <p:sp>
        <p:nvSpPr>
          <p:cNvPr id="808" name="Google Shape;808;p135"/>
          <p:cNvSpPr txBox="1"/>
          <p:nvPr>
            <p:ph idx="1" type="body"/>
          </p:nvPr>
        </p:nvSpPr>
        <p:spPr>
          <a:xfrm>
            <a:off x="553640" y="1246585"/>
            <a:ext cx="4997054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Contact(LastName, FirstName, Email, Phone)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StudentLastName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StudentFirstName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StudentEmail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StudentPhone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Phone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StudentEmail 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en" sz="2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Phone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ct val="100000"/>
              <a:buNone/>
            </a:pP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" sz="2200">
                <a:solidFill>
                  <a:srgbClr val="52525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IS NOT NULL</a:t>
            </a:r>
            <a:endParaRPr/>
          </a:p>
          <a:p>
            <a:pPr indent="-1016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09" name="Google Shape;809;p135"/>
          <p:cNvSpPr txBox="1"/>
          <p:nvPr/>
        </p:nvSpPr>
        <p:spPr>
          <a:xfrm>
            <a:off x="6087666" y="1692275"/>
            <a:ext cx="2228850" cy="2008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UNION query joins the tables Student and  into a single result and writes them to the table Contact.</a:t>
            </a:r>
            <a:endParaRPr sz="11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6"/>
          <p:cNvSpPr txBox="1"/>
          <p:nvPr>
            <p:ph type="title"/>
          </p:nvPr>
        </p:nvSpPr>
        <p:spPr>
          <a:xfrm>
            <a:off x="1171575" y="31015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UNION</a:t>
            </a:r>
            <a:endParaRPr/>
          </a:p>
        </p:txBody>
      </p:sp>
      <p:sp>
        <p:nvSpPr>
          <p:cNvPr id="815" name="Google Shape;815;p136"/>
          <p:cNvSpPr txBox="1"/>
          <p:nvPr>
            <p:ph idx="1" type="body"/>
          </p:nvPr>
        </p:nvSpPr>
        <p:spPr>
          <a:xfrm>
            <a:off x="1500188" y="1190625"/>
            <a:ext cx="61722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Produces result tables from both queries and merges both tables together.</a:t>
            </a:r>
            <a:endParaRPr/>
          </a:p>
        </p:txBody>
      </p:sp>
      <p:pic>
        <p:nvPicPr>
          <p:cNvPr id="816" name="Google Shape;816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415" y="2255044"/>
            <a:ext cx="1543050" cy="186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7"/>
          <p:cNvSpPr txBox="1"/>
          <p:nvPr>
            <p:ph type="title"/>
          </p:nvPr>
        </p:nvSpPr>
        <p:spPr>
          <a:xfrm>
            <a:off x="1128713" y="36552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INTERSECT</a:t>
            </a:r>
            <a:endParaRPr/>
          </a:p>
        </p:txBody>
      </p:sp>
      <p:sp>
        <p:nvSpPr>
          <p:cNvPr id="822" name="Google Shape;822;p137"/>
          <p:cNvSpPr txBox="1"/>
          <p:nvPr>
            <p:ph idx="1" type="body"/>
          </p:nvPr>
        </p:nvSpPr>
        <p:spPr>
          <a:xfrm>
            <a:off x="1468041" y="1337073"/>
            <a:ext cx="6172200" cy="20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all cities where there is both a branch office and a property.</a:t>
            </a:r>
            <a:endParaRPr/>
          </a:p>
          <a:p>
            <a:pPr indent="-381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 (SELECT city FROM Branch)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INTERSECT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(SELECT city FROM PropertyForRent);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8"/>
          <p:cNvSpPr txBox="1"/>
          <p:nvPr>
            <p:ph type="title"/>
          </p:nvPr>
        </p:nvSpPr>
        <p:spPr>
          <a:xfrm>
            <a:off x="1085850" y="27205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INTERSECT</a:t>
            </a:r>
            <a:endParaRPr/>
          </a:p>
        </p:txBody>
      </p:sp>
      <p:sp>
        <p:nvSpPr>
          <p:cNvPr id="828" name="Google Shape;828;p138"/>
          <p:cNvSpPr txBox="1"/>
          <p:nvPr>
            <p:ph idx="1" type="body"/>
          </p:nvPr>
        </p:nvSpPr>
        <p:spPr>
          <a:xfrm>
            <a:off x="1543050" y="844153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38100" lvl="1" marL="520700" rtl="0" algn="just">
              <a:lnSpc>
                <a:spcPct val="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(SELECT * FROM Branch)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INTERSECT CORRESPONDING BY city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(SELECT * FROM PropertyForRent);</a:t>
            </a:r>
            <a:endParaRPr/>
          </a:p>
        </p:txBody>
      </p:sp>
      <p:pic>
        <p:nvPicPr>
          <p:cNvPr id="829" name="Google Shape;829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2925367"/>
            <a:ext cx="1557338" cy="16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9"/>
          <p:cNvSpPr txBox="1"/>
          <p:nvPr>
            <p:ph type="title"/>
          </p:nvPr>
        </p:nvSpPr>
        <p:spPr>
          <a:xfrm>
            <a:off x="871538" y="35302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INTERSECT</a:t>
            </a:r>
            <a:endParaRPr/>
          </a:p>
        </p:txBody>
      </p:sp>
      <p:sp>
        <p:nvSpPr>
          <p:cNvPr id="835" name="Google Shape;835;p139"/>
          <p:cNvSpPr txBox="1"/>
          <p:nvPr>
            <p:ph idx="1" type="body"/>
          </p:nvPr>
        </p:nvSpPr>
        <p:spPr>
          <a:xfrm>
            <a:off x="1485900" y="908447"/>
            <a:ext cx="6121004" cy="3948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Could rewrite this query without INTERSECT operator:</a:t>
            </a:r>
            <a:endParaRPr/>
          </a:p>
          <a:p>
            <a:pPr indent="-38100" lvl="1" marL="520700" rtl="0" algn="just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SELECT b.city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Branch b PropertyForRent p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b.city = p.city;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Or: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SELECT DISTINCT city FROM Branch b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EXISTS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* FROM PropertyForRent p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WHERE p.city = b.city);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40"/>
          <p:cNvSpPr txBox="1"/>
          <p:nvPr>
            <p:ph type="title"/>
          </p:nvPr>
        </p:nvSpPr>
        <p:spPr>
          <a:xfrm>
            <a:off x="753665" y="24765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EXCEPT</a:t>
            </a:r>
            <a:endParaRPr/>
          </a:p>
        </p:txBody>
      </p:sp>
      <p:sp>
        <p:nvSpPr>
          <p:cNvPr id="841" name="Google Shape;841;p140"/>
          <p:cNvSpPr txBox="1"/>
          <p:nvPr>
            <p:ph idx="1" type="body"/>
          </p:nvPr>
        </p:nvSpPr>
        <p:spPr>
          <a:xfrm>
            <a:off x="975122" y="822723"/>
            <a:ext cx="6172200" cy="3835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of all cities where there is a branch office but no  properties.</a:t>
            </a:r>
            <a:endParaRPr/>
          </a:p>
          <a:p>
            <a:pPr indent="-38100" lvl="1" marL="520700" rtl="0" algn="just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(SELECT city FROM Branch)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EXCEPT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(SELECT city FROM PropertyForRent);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38100" lvl="1" marL="520700" rtl="0" algn="just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(SELECT * FROM Branch)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EXCEPT CORRESPONDING BY city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(SELECT * FROM PropertyForRent);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/>
          </a:p>
        </p:txBody>
      </p:sp>
      <p:pic>
        <p:nvPicPr>
          <p:cNvPr id="842" name="Google Shape;842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3454" y="2972991"/>
            <a:ext cx="1262063" cy="1403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41"/>
          <p:cNvSpPr txBox="1"/>
          <p:nvPr>
            <p:ph type="title"/>
          </p:nvPr>
        </p:nvSpPr>
        <p:spPr>
          <a:xfrm>
            <a:off x="785813" y="21550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EXCEPT</a:t>
            </a:r>
            <a:endParaRPr/>
          </a:p>
        </p:txBody>
      </p:sp>
      <p:sp>
        <p:nvSpPr>
          <p:cNvPr id="848" name="Google Shape;848;p141"/>
          <p:cNvSpPr txBox="1"/>
          <p:nvPr>
            <p:ph idx="1" type="body"/>
          </p:nvPr>
        </p:nvSpPr>
        <p:spPr>
          <a:xfrm>
            <a:off x="1250156" y="865584"/>
            <a:ext cx="664726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Could rewrite this query without EXCEPT:</a:t>
            </a:r>
            <a:endParaRPr/>
          </a:p>
          <a:p>
            <a:pPr indent="-38100" lvl="1" marL="520700" rtl="0" algn="just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SELECT DISTINCT city FROM Branch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city NOT IN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city FROM PropertyForRent);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38100" lvl="1" marL="520700" rtl="0" algn="just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SELECT DISTINCT city FROM Branch b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NOT EXISTS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* FROM PropertyForRent p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WHERE p.city = b.city);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42"/>
          <p:cNvSpPr txBox="1"/>
          <p:nvPr>
            <p:ph type="title"/>
          </p:nvPr>
        </p:nvSpPr>
        <p:spPr>
          <a:xfrm>
            <a:off x="871538" y="26908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</a:t>
            </a:r>
            <a:endParaRPr/>
          </a:p>
        </p:txBody>
      </p:sp>
      <p:sp>
        <p:nvSpPr>
          <p:cNvPr id="854" name="Google Shape;854;p142"/>
          <p:cNvSpPr txBox="1"/>
          <p:nvPr>
            <p:ph idx="1" type="body"/>
          </p:nvPr>
        </p:nvSpPr>
        <p:spPr>
          <a:xfrm>
            <a:off x="1071563" y="951310"/>
            <a:ext cx="6172200" cy="36183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INSERT INTO TableName [ (columnList) 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VALUES (dataValueList)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columnList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optional; if omitted, SQL assumes a list of all columns in their original CREATE TABLE order.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Any columns omitted must have been declared as NULL when table was created, unless DEFAULT was specified when creating column.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3"/>
          <p:cNvSpPr txBox="1"/>
          <p:nvPr>
            <p:ph type="title"/>
          </p:nvPr>
        </p:nvSpPr>
        <p:spPr>
          <a:xfrm>
            <a:off x="1257300" y="49411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</a:t>
            </a:r>
            <a:endParaRPr/>
          </a:p>
        </p:txBody>
      </p:sp>
      <p:sp>
        <p:nvSpPr>
          <p:cNvPr id="860" name="Google Shape;860;p143"/>
          <p:cNvSpPr txBox="1"/>
          <p:nvPr>
            <p:ph idx="1" type="body"/>
          </p:nvPr>
        </p:nvSpPr>
        <p:spPr>
          <a:xfrm>
            <a:off x="1514475" y="1240632"/>
            <a:ext cx="59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dataValueList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must match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columnList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as follows: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items in each list must be same;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must be direct correspondence in position of items in two lists;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type of each item in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dataValueList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must be compatible with data type of corresponding column.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44"/>
          <p:cNvSpPr txBox="1"/>
          <p:nvPr>
            <p:ph type="title"/>
          </p:nvPr>
        </p:nvSpPr>
        <p:spPr>
          <a:xfrm>
            <a:off x="796528" y="62269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 … VALUES</a:t>
            </a:r>
            <a:endParaRPr/>
          </a:p>
        </p:txBody>
      </p:sp>
      <p:sp>
        <p:nvSpPr>
          <p:cNvPr id="866" name="Google Shape;866;p144"/>
          <p:cNvSpPr txBox="1"/>
          <p:nvPr>
            <p:ph idx="1" type="body"/>
          </p:nvPr>
        </p:nvSpPr>
        <p:spPr>
          <a:xfrm>
            <a:off x="907256" y="1433513"/>
            <a:ext cx="6936581" cy="20728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Insert a new row into Staff table supplying data for all columns.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INSERT INTO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VALUES (‘SG16’, ‘Alan’, ‘Brown’, ‘Assistant’, ‘M’, Date‘1957-05-25’, 8300, ‘B003’);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64331" y="172642"/>
            <a:ext cx="7555706" cy="831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Compound Comparison Search Condition 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1146571" y="1115618"/>
            <a:ext cx="6172200" cy="22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addresses of all branch offices in London or Glasgow.</a:t>
            </a:r>
            <a:endParaRPr/>
          </a:p>
          <a:p>
            <a:pPr indent="-177800" lvl="0" marL="177800" rtl="0" algn="just">
              <a:lnSpc>
                <a:spcPct val="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SELECT *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FROM Branch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WHERE city = ‘London’ OR city = ‘Glasgow’;</a:t>
            </a:r>
            <a:endParaRPr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423" y="3273029"/>
            <a:ext cx="4607719" cy="125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45"/>
          <p:cNvSpPr txBox="1"/>
          <p:nvPr>
            <p:ph type="title"/>
          </p:nvPr>
        </p:nvSpPr>
        <p:spPr>
          <a:xfrm>
            <a:off x="614362" y="20478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 using Defaults</a:t>
            </a:r>
            <a:endParaRPr/>
          </a:p>
        </p:txBody>
      </p:sp>
      <p:sp>
        <p:nvSpPr>
          <p:cNvPr id="872" name="Google Shape;872;p145"/>
          <p:cNvSpPr txBox="1"/>
          <p:nvPr>
            <p:ph idx="1" type="body"/>
          </p:nvPr>
        </p:nvSpPr>
        <p:spPr>
          <a:xfrm>
            <a:off x="796528" y="736996"/>
            <a:ext cx="7255670" cy="39778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Insert a new row into Staff table supplying data for all mandatory columns.</a:t>
            </a:r>
            <a:endParaRPr/>
          </a:p>
          <a:p>
            <a:pPr indent="-1778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INSERT INTO Staff (staffNo, fName, lName,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                position, salary, branchNo)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VALUES (‘SG44’, ‘Anne’, ‘Jones’,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‘Assistant’, 8100, ‘B003’);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INSERT INTO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VALUES (‘SG44’, ‘Anne’, ‘Jones’, ‘Assistant’, NULL,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NULL, 8100, ‘B003’);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46"/>
          <p:cNvSpPr txBox="1"/>
          <p:nvPr>
            <p:ph type="title"/>
          </p:nvPr>
        </p:nvSpPr>
        <p:spPr>
          <a:xfrm>
            <a:off x="1257896" y="429817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 … SELECT</a:t>
            </a:r>
            <a:endParaRPr/>
          </a:p>
        </p:txBody>
      </p:sp>
      <p:sp>
        <p:nvSpPr>
          <p:cNvPr id="878" name="Google Shape;878;p146"/>
          <p:cNvSpPr txBox="1"/>
          <p:nvPr>
            <p:ph idx="1" type="body"/>
          </p:nvPr>
        </p:nvSpPr>
        <p:spPr>
          <a:xfrm>
            <a:off x="1428750" y="1262063"/>
            <a:ext cx="5944791" cy="2165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Second form of INSERT allows multiple rows to be copied from one or more tables to another:</a:t>
            </a:r>
            <a:endParaRPr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INSERT INTO TableName [ (columnList) 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SELECT ...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7"/>
          <p:cNvSpPr txBox="1"/>
          <p:nvPr>
            <p:ph type="title"/>
          </p:nvPr>
        </p:nvSpPr>
        <p:spPr>
          <a:xfrm>
            <a:off x="902495" y="41910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 … SELECT</a:t>
            </a:r>
            <a:endParaRPr/>
          </a:p>
        </p:txBody>
      </p:sp>
      <p:sp>
        <p:nvSpPr>
          <p:cNvPr id="884" name="Google Shape;884;p147"/>
          <p:cNvSpPr txBox="1"/>
          <p:nvPr>
            <p:ph idx="1" type="body"/>
          </p:nvPr>
        </p:nvSpPr>
        <p:spPr>
          <a:xfrm>
            <a:off x="1189435" y="1197770"/>
            <a:ext cx="5999560" cy="2615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Assume there is a table StaffPropCount that contains names of staff and number of properties they manage:</a:t>
            </a:r>
            <a:endParaRPr/>
          </a:p>
          <a:p>
            <a:pPr indent="-63500" lvl="1" marL="520700" rtl="0" algn="just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StaffPropCount(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staffNo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fName, lName, propCnt)</a:t>
            </a:r>
            <a:endParaRPr/>
          </a:p>
          <a:p>
            <a:pPr indent="-50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Populate StaffPropCount using Staff and PropertyForRent tables.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48"/>
          <p:cNvSpPr txBox="1"/>
          <p:nvPr>
            <p:ph type="title"/>
          </p:nvPr>
        </p:nvSpPr>
        <p:spPr>
          <a:xfrm>
            <a:off x="1044178" y="258366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 … SELECT</a:t>
            </a:r>
            <a:endParaRPr/>
          </a:p>
        </p:txBody>
      </p:sp>
      <p:sp>
        <p:nvSpPr>
          <p:cNvPr id="890" name="Google Shape;890;p148"/>
          <p:cNvSpPr txBox="1"/>
          <p:nvPr>
            <p:ph idx="1" type="body"/>
          </p:nvPr>
        </p:nvSpPr>
        <p:spPr>
          <a:xfrm>
            <a:off x="1119188" y="854870"/>
            <a:ext cx="7024688" cy="38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INSERT INTO StaffPropCount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(SELECT s.staffNo, fName, lName, COUNT(*)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 s, PropertyForRent p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s.staffNo = p.staffNo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GROUP BY s.staffNo, fName, lName)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UNION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(SELECT staffNo, fName, lName, 0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staffNo NOT IN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DISTINCT staffNo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 	FROM PropertyForRent));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49"/>
          <p:cNvSpPr txBox="1"/>
          <p:nvPr>
            <p:ph type="title"/>
          </p:nvPr>
        </p:nvSpPr>
        <p:spPr>
          <a:xfrm>
            <a:off x="910829" y="333377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UPDATE</a:t>
            </a:r>
            <a:endParaRPr/>
          </a:p>
        </p:txBody>
      </p:sp>
      <p:sp>
        <p:nvSpPr>
          <p:cNvPr id="896" name="Google Shape;896;p149"/>
          <p:cNvSpPr txBox="1"/>
          <p:nvPr>
            <p:ph idx="1" type="body"/>
          </p:nvPr>
        </p:nvSpPr>
        <p:spPr>
          <a:xfrm>
            <a:off x="910829" y="940594"/>
            <a:ext cx="695444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UPDATE TableName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SET columnName1 = dataValue1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[, columnName2 = dataValue2...]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[WHERE searchCondition]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can be name of a base table or an updatable view.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 clause specifies names of one or more columns that are to be updated.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0"/>
          <p:cNvSpPr txBox="1"/>
          <p:nvPr>
            <p:ph type="title"/>
          </p:nvPr>
        </p:nvSpPr>
        <p:spPr>
          <a:xfrm>
            <a:off x="1025723" y="397670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UPDATE</a:t>
            </a:r>
            <a:endParaRPr/>
          </a:p>
        </p:txBody>
      </p:sp>
      <p:sp>
        <p:nvSpPr>
          <p:cNvPr id="902" name="Google Shape;902;p150"/>
          <p:cNvSpPr txBox="1"/>
          <p:nvPr>
            <p:ph idx="1" type="body"/>
          </p:nvPr>
        </p:nvSpPr>
        <p:spPr>
          <a:xfrm>
            <a:off x="1428750" y="1058465"/>
            <a:ext cx="599479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WHERE clause is optional: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if omitted, named columns are updated for all rows in table;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if specified, only those rows that satisfy </a:t>
            </a: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searchCondition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are updated.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dataValue(s)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must be compatible with data type for corresponding column.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51"/>
          <p:cNvSpPr txBox="1"/>
          <p:nvPr>
            <p:ph type="title"/>
          </p:nvPr>
        </p:nvSpPr>
        <p:spPr>
          <a:xfrm>
            <a:off x="1082279" y="27979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UPDATE All Rows</a:t>
            </a:r>
            <a:endParaRPr/>
          </a:p>
        </p:txBody>
      </p:sp>
      <p:sp>
        <p:nvSpPr>
          <p:cNvPr id="908" name="Google Shape;908;p151"/>
          <p:cNvSpPr txBox="1"/>
          <p:nvPr>
            <p:ph idx="1" type="body"/>
          </p:nvPr>
        </p:nvSpPr>
        <p:spPr>
          <a:xfrm>
            <a:off x="1428750" y="897731"/>
            <a:ext cx="5940029" cy="3573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 all staff a 3% pay increase.</a:t>
            </a:r>
            <a:endParaRPr/>
          </a:p>
          <a:p>
            <a:pPr indent="-1778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 UPDATE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SET salary = salary*1.03;</a:t>
            </a:r>
            <a:endParaRPr/>
          </a:p>
          <a:p>
            <a:pPr indent="-177800" lvl="1" marL="520700" rtl="0" algn="just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 all Managers a 5% pay increase.</a:t>
            </a:r>
            <a:endParaRPr/>
          </a:p>
          <a:p>
            <a:pPr indent="-177800" lvl="0" marL="177800" rtl="0" algn="just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UPDATE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SET salary = salary*1.05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position = ‘Manager’;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52"/>
          <p:cNvSpPr txBox="1"/>
          <p:nvPr>
            <p:ph type="title"/>
          </p:nvPr>
        </p:nvSpPr>
        <p:spPr>
          <a:xfrm>
            <a:off x="860821" y="47267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UPDATE Multiple Columns</a:t>
            </a:r>
            <a:endParaRPr/>
          </a:p>
        </p:txBody>
      </p:sp>
      <p:sp>
        <p:nvSpPr>
          <p:cNvPr id="914" name="Google Shape;914;p152"/>
          <p:cNvSpPr txBox="1"/>
          <p:nvPr>
            <p:ph idx="1" type="body"/>
          </p:nvPr>
        </p:nvSpPr>
        <p:spPr>
          <a:xfrm>
            <a:off x="975122" y="1315642"/>
            <a:ext cx="6879431" cy="31206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Promote David Ford (staffNo=‘SG14’) to Manager and change his salary to £18,000.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UPDATE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SET position = ‘Manager’, salary = 18000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staffNo = ‘SG14’;</a:t>
            </a:r>
            <a:endParaRPr/>
          </a:p>
          <a:p>
            <a:pPr indent="-88900" lvl="3" marL="12065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53"/>
          <p:cNvSpPr txBox="1"/>
          <p:nvPr>
            <p:ph type="title"/>
          </p:nvPr>
        </p:nvSpPr>
        <p:spPr>
          <a:xfrm>
            <a:off x="925115" y="236935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DELETE</a:t>
            </a:r>
            <a:endParaRPr/>
          </a:p>
        </p:txBody>
      </p:sp>
      <p:sp>
        <p:nvSpPr>
          <p:cNvPr id="920" name="Google Shape;920;p153"/>
          <p:cNvSpPr txBox="1"/>
          <p:nvPr>
            <p:ph idx="1" type="body"/>
          </p:nvPr>
        </p:nvSpPr>
        <p:spPr>
          <a:xfrm>
            <a:off x="1089421" y="951308"/>
            <a:ext cx="6625829" cy="33456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DELETE FROM TableName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[WHERE searchCondition]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can be name of a base table or an updatable view.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searchCondition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optional; if omitted, all rows are deleted from table. This does not delete table. If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search_condition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specified, only those rows that satisfy condition are deleted.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54"/>
          <p:cNvSpPr txBox="1"/>
          <p:nvPr>
            <p:ph type="title"/>
          </p:nvPr>
        </p:nvSpPr>
        <p:spPr>
          <a:xfrm>
            <a:off x="775097" y="31194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DELETE Specific Rows</a:t>
            </a:r>
            <a:endParaRPr/>
          </a:p>
        </p:txBody>
      </p:sp>
      <p:sp>
        <p:nvSpPr>
          <p:cNvPr id="926" name="Google Shape;926;p154"/>
          <p:cNvSpPr txBox="1"/>
          <p:nvPr>
            <p:ph idx="1" type="body"/>
          </p:nvPr>
        </p:nvSpPr>
        <p:spPr>
          <a:xfrm>
            <a:off x="1521619" y="1069181"/>
            <a:ext cx="599956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Delete all viewings that relate to property PG4.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DELETE FROM Viewing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propertyNo = ‘PG4’;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Delete all records from the Viewing table.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DELETE FROM Viewing;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957263" y="27979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Range Search Condition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1339454" y="1058467"/>
            <a:ext cx="6172200" cy="3106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all staff with a salary between 20,000 and 30,000.</a:t>
            </a:r>
            <a:endParaRPr/>
          </a:p>
          <a:p>
            <a:pPr indent="-1778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SELECT staffNo, fName, lName, position,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salary BETWEEN 20000 AND 30000;</a:t>
            </a:r>
            <a:endParaRPr/>
          </a:p>
          <a:p>
            <a:pPr indent="-177800" lvl="1" marL="5207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BETWEEN test includes the endpoints of range.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55"/>
          <p:cNvSpPr txBox="1"/>
          <p:nvPr>
            <p:ph type="title"/>
          </p:nvPr>
        </p:nvSpPr>
        <p:spPr>
          <a:xfrm>
            <a:off x="1107281" y="47267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ISO SQL Data Types</a:t>
            </a:r>
            <a:endParaRPr/>
          </a:p>
        </p:txBody>
      </p:sp>
      <p:pic>
        <p:nvPicPr>
          <p:cNvPr id="932" name="Google Shape;932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939" y="1315641"/>
            <a:ext cx="6582965" cy="248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56"/>
          <p:cNvSpPr txBox="1"/>
          <p:nvPr>
            <p:ph type="title"/>
          </p:nvPr>
        </p:nvSpPr>
        <p:spPr>
          <a:xfrm>
            <a:off x="807244" y="30122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Data Definition</a:t>
            </a:r>
            <a:endParaRPr/>
          </a:p>
        </p:txBody>
      </p:sp>
      <p:sp>
        <p:nvSpPr>
          <p:cNvPr id="938" name="Google Shape;938;p156"/>
          <p:cNvSpPr txBox="1"/>
          <p:nvPr>
            <p:ph idx="1" type="body"/>
          </p:nvPr>
        </p:nvSpPr>
        <p:spPr>
          <a:xfrm>
            <a:off x="1160858" y="919163"/>
            <a:ext cx="6832997" cy="37254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 DDL allows database objects such as schemas, domains, tables, views, and indexes to be created and destroyed.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Main SQL DDL statements are:</a:t>
            </a:r>
            <a:endParaRPr/>
          </a:p>
          <a:p>
            <a:pPr indent="-38100" lvl="1" marL="520700" rtl="0" algn="just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CREATE SCHEMA		DROP SCHEMA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CREATE/ALTER DOMAIN	DROP DOMAIN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CREATE/ALTER TABLE	DROP TABLE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CREATE VIEW			DROP VIEW</a:t>
            </a:r>
            <a:endParaRPr/>
          </a:p>
          <a:p>
            <a:pPr indent="-177800" lvl="1" marL="520700" rtl="0" algn="just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Many DBMSs also provide:</a:t>
            </a:r>
            <a:endParaRPr/>
          </a:p>
          <a:p>
            <a:pPr indent="-38100" lvl="1" marL="520700" rtl="0" algn="just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CREATE INDEX	DROP INDEX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57"/>
          <p:cNvSpPr txBox="1"/>
          <p:nvPr>
            <p:ph type="title"/>
          </p:nvPr>
        </p:nvSpPr>
        <p:spPr>
          <a:xfrm>
            <a:off x="828675" y="37623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Data Definition</a:t>
            </a:r>
            <a:endParaRPr/>
          </a:p>
        </p:txBody>
      </p:sp>
      <p:sp>
        <p:nvSpPr>
          <p:cNvPr id="944" name="Google Shape;944;p157"/>
          <p:cNvSpPr txBox="1"/>
          <p:nvPr>
            <p:ph idx="1" type="body"/>
          </p:nvPr>
        </p:nvSpPr>
        <p:spPr>
          <a:xfrm>
            <a:off x="1346596" y="1037034"/>
            <a:ext cx="6229350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Relations and other database objects exist in an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environment contains one or more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catalogs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and each catalog consists of set of schemas.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Schema is named collection of related database objects.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Objects in a schema can be tables, views, domains, assertions, collations, translations, and character sets. All have same owner.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58"/>
          <p:cNvSpPr txBox="1"/>
          <p:nvPr>
            <p:ph type="title"/>
          </p:nvPr>
        </p:nvSpPr>
        <p:spPr>
          <a:xfrm>
            <a:off x="871538" y="34409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CREATE SCHEMA</a:t>
            </a:r>
            <a:endParaRPr/>
          </a:p>
        </p:txBody>
      </p:sp>
      <p:sp>
        <p:nvSpPr>
          <p:cNvPr id="950" name="Google Shape;950;p158"/>
          <p:cNvSpPr txBox="1"/>
          <p:nvPr>
            <p:ph idx="1" type="body"/>
          </p:nvPr>
        </p:nvSpPr>
        <p:spPr>
          <a:xfrm>
            <a:off x="1039416" y="1047751"/>
            <a:ext cx="6675834" cy="3688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CREATE SCHEMA [Name |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AUTHORIZATION CreatorId 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DROP SCHEMA Name [RESTRICT | CASCADE ]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RESTRICT (default), schema must be empty or operation fails.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CASCADE, operation cascades to drop all objects associated with schema in order defined above. If any of these operations fail, DROP SCHEMA fails.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59"/>
          <p:cNvSpPr txBox="1"/>
          <p:nvPr>
            <p:ph type="title"/>
          </p:nvPr>
        </p:nvSpPr>
        <p:spPr>
          <a:xfrm>
            <a:off x="732234" y="27979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CREATE TABLE</a:t>
            </a:r>
            <a:endParaRPr/>
          </a:p>
        </p:txBody>
      </p:sp>
      <p:sp>
        <p:nvSpPr>
          <p:cNvPr id="956" name="Google Shape;956;p159"/>
          <p:cNvSpPr txBox="1"/>
          <p:nvPr>
            <p:ph idx="1" type="body"/>
          </p:nvPr>
        </p:nvSpPr>
        <p:spPr>
          <a:xfrm>
            <a:off x="880467" y="919163"/>
            <a:ext cx="7468791" cy="37707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1" marL="520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CREATE TABLE TableName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{(colName dataType [NOT NULL] [UNIQUE]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[DEFAULT defaultOption]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[CHECK searchCondition] [,...]}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[PRIMARY KEY (listOfColumns),]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{[UNIQUE (listOfColumns),] […,]}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{[FOREIGN KEY (listOfFKColumns)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REFERENCES ParentTableName [(listOfCKColumns)],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[ON UPDATE referentialAction]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[ON DELETE referentialAction ]] [,…]}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{[CHECK (searchCondition)] [,…] })</a:t>
            </a:r>
            <a:endParaRPr/>
          </a:p>
          <a:p>
            <a:pPr indent="-635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>
    <p:fade thruBlk="1"/>
  </p:transition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60"/>
          <p:cNvSpPr txBox="1"/>
          <p:nvPr>
            <p:ph type="title"/>
          </p:nvPr>
        </p:nvSpPr>
        <p:spPr>
          <a:xfrm>
            <a:off x="1085850" y="34409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CREATE TABLE</a:t>
            </a:r>
            <a:endParaRPr/>
          </a:p>
        </p:txBody>
      </p:sp>
      <p:sp>
        <p:nvSpPr>
          <p:cNvPr id="962" name="Google Shape;962;p160"/>
          <p:cNvSpPr txBox="1"/>
          <p:nvPr>
            <p:ph idx="1" type="body"/>
          </p:nvPr>
        </p:nvSpPr>
        <p:spPr>
          <a:xfrm>
            <a:off x="1200150" y="1015604"/>
            <a:ext cx="6172200" cy="3564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Creates a table with one or more columns of the specified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dataType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NOT NULL, system rejects any attempt to insert a null in the column.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specify a DEFAULT value for the column.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Primary keys should always be specified as NOT NULL.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FOREIGN KEY clause specifies FK along with the referential action.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61"/>
          <p:cNvSpPr txBox="1"/>
          <p:nvPr>
            <p:ph type="title"/>
          </p:nvPr>
        </p:nvSpPr>
        <p:spPr>
          <a:xfrm>
            <a:off x="475060" y="258367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CREATE TABLE</a:t>
            </a:r>
            <a:endParaRPr/>
          </a:p>
        </p:txBody>
      </p:sp>
      <p:sp>
        <p:nvSpPr>
          <p:cNvPr id="968" name="Google Shape;968;p161"/>
          <p:cNvSpPr txBox="1"/>
          <p:nvPr>
            <p:ph idx="1" type="body"/>
          </p:nvPr>
        </p:nvSpPr>
        <p:spPr>
          <a:xfrm>
            <a:off x="792956" y="790576"/>
            <a:ext cx="7558088" cy="35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CREATE TABLE PropertyForRent (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propertyNo	PNumber	NOT NULL, ….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rooms		    PRooms		NOT NULL 	DEFAULT 4,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rent		        PRent			NOT NULL, 	DEFAULT 600,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ownerNo		OwnerNumber		NOT NULL,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staffNo			StaffNumber		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	Constraint StaffNotHandlingTooMuch ….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branchNo		BranchNumber		NOT NULL,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PRIMARY KEY (propertyNo),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FOREIGN KEY (staffNo) REFERENCES Staff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ON DELETE SET NULL ON UPDATE CASCADE ….);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62"/>
          <p:cNvSpPr txBox="1"/>
          <p:nvPr>
            <p:ph type="title"/>
          </p:nvPr>
        </p:nvSpPr>
        <p:spPr>
          <a:xfrm>
            <a:off x="1010841" y="35480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ALTER TABLE</a:t>
            </a:r>
            <a:endParaRPr/>
          </a:p>
        </p:txBody>
      </p:sp>
      <p:sp>
        <p:nvSpPr>
          <p:cNvPr id="974" name="Google Shape;974;p162"/>
          <p:cNvSpPr txBox="1"/>
          <p:nvPr>
            <p:ph idx="1" type="body"/>
          </p:nvPr>
        </p:nvSpPr>
        <p:spPr>
          <a:xfrm>
            <a:off x="1335881" y="1015603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 a new column to a table.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Drop a column from a table.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 a new table constraint.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Drop a table constraint.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 a default for a column.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Drop a default for a column.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63"/>
          <p:cNvSpPr txBox="1"/>
          <p:nvPr>
            <p:ph type="title"/>
          </p:nvPr>
        </p:nvSpPr>
        <p:spPr>
          <a:xfrm>
            <a:off x="1147763" y="30122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ALTER TABLE</a:t>
            </a:r>
            <a:endParaRPr/>
          </a:p>
        </p:txBody>
      </p:sp>
      <p:sp>
        <p:nvSpPr>
          <p:cNvPr id="980" name="Google Shape;980;p163"/>
          <p:cNvSpPr txBox="1"/>
          <p:nvPr>
            <p:ph idx="1" type="body"/>
          </p:nvPr>
        </p:nvSpPr>
        <p:spPr>
          <a:xfrm>
            <a:off x="1574006" y="983456"/>
            <a:ext cx="5953125" cy="2653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Change Staff table by removing default of ‘Assistant’ for position column and setting default for sex column to female (‘F’).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ALTER TABLE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ALTER position DROP DEFAULT;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ALTER TABLE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ALTER sex SET DEFAULT ‘F’;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64"/>
          <p:cNvSpPr txBox="1"/>
          <p:nvPr>
            <p:ph type="title"/>
          </p:nvPr>
        </p:nvSpPr>
        <p:spPr>
          <a:xfrm>
            <a:off x="1010841" y="333376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ALTER TABLE</a:t>
            </a:r>
            <a:endParaRPr/>
          </a:p>
        </p:txBody>
      </p:sp>
      <p:sp>
        <p:nvSpPr>
          <p:cNvPr id="986" name="Google Shape;986;p164"/>
          <p:cNvSpPr txBox="1"/>
          <p:nvPr>
            <p:ph idx="1" type="body"/>
          </p:nvPr>
        </p:nvSpPr>
        <p:spPr>
          <a:xfrm>
            <a:off x="1289446" y="994172"/>
            <a:ext cx="7325916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Remove constraint from PropertyForRent that staff are not allowed to handle more than 100 properties at a time. Add new column to Client table.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ALTER TABLE PropertyForRent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DROP CONSTRAINT StaffNotHandlingTooMuch;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ALTER TABLE Client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ADD prefNoRooms PRooms;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785813" y="354807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Range Search Condition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1012031" y="1176338"/>
            <a:ext cx="7378304" cy="3148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 a negated version NOT BETWEEN.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BETWEEN does not add much to SQL’s expressive power. Could also write:</a:t>
            </a:r>
            <a:endParaRPr/>
          </a:p>
          <a:p>
            <a:pPr indent="-381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SELECT staffNo, fName, lName, position,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salary&gt;=20000 AND salary &lt;= 30000;</a:t>
            </a:r>
            <a:endParaRPr/>
          </a:p>
          <a:p>
            <a:pPr indent="-177800" lvl="1" marL="520700" rtl="0" algn="just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Useful, though, for a range of values.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65"/>
          <p:cNvSpPr txBox="1"/>
          <p:nvPr>
            <p:ph type="title"/>
          </p:nvPr>
        </p:nvSpPr>
        <p:spPr>
          <a:xfrm>
            <a:off x="957263" y="311945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DROP TABLE</a:t>
            </a:r>
            <a:endParaRPr/>
          </a:p>
        </p:txBody>
      </p:sp>
      <p:sp>
        <p:nvSpPr>
          <p:cNvPr id="992" name="Google Shape;992;p165"/>
          <p:cNvSpPr txBox="1"/>
          <p:nvPr>
            <p:ph idx="1" type="body"/>
          </p:nvPr>
        </p:nvSpPr>
        <p:spPr>
          <a:xfrm>
            <a:off x="1175146" y="972741"/>
            <a:ext cx="62293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DROP TABLE TableName [RESTRICT | CASCADE]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e.g.	DROP TABLE PropertyForRent;</a:t>
            </a:r>
            <a:endParaRPr/>
          </a:p>
          <a:p>
            <a:pPr indent="-38100" lvl="1" marL="520700" rtl="0" algn="just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Removes named table and all rows within it.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RESTRICT, if any other objects depend for their existence on continued existence of this table, SQL does not allow request.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CASCADE, SQL drops all dependent objects (and objects dependent on these objects).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66"/>
          <p:cNvSpPr txBox="1"/>
          <p:nvPr>
            <p:ph type="title"/>
          </p:nvPr>
        </p:nvSpPr>
        <p:spPr>
          <a:xfrm>
            <a:off x="817959" y="31194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Views</a:t>
            </a:r>
            <a:endParaRPr/>
          </a:p>
        </p:txBody>
      </p:sp>
      <p:sp>
        <p:nvSpPr>
          <p:cNvPr id="998" name="Google Shape;998;p166"/>
          <p:cNvSpPr txBox="1"/>
          <p:nvPr>
            <p:ph idx="1" type="body"/>
          </p:nvPr>
        </p:nvSpPr>
        <p:spPr>
          <a:xfrm>
            <a:off x="1108472" y="962025"/>
            <a:ext cx="668178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Dynamic result of one or more relational operations operating on base relations to produce another relation. 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Virtual relation that does not necessarily actually exist in the database but is produced upon request, at time of request.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67"/>
          <p:cNvSpPr txBox="1"/>
          <p:nvPr>
            <p:ph type="title"/>
          </p:nvPr>
        </p:nvSpPr>
        <p:spPr>
          <a:xfrm>
            <a:off x="1128713" y="37623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Views</a:t>
            </a:r>
            <a:endParaRPr/>
          </a:p>
        </p:txBody>
      </p:sp>
      <p:sp>
        <p:nvSpPr>
          <p:cNvPr id="1004" name="Google Shape;1004;p167"/>
          <p:cNvSpPr txBox="1"/>
          <p:nvPr>
            <p:ph idx="1" type="body"/>
          </p:nvPr>
        </p:nvSpPr>
        <p:spPr>
          <a:xfrm>
            <a:off x="1514475" y="1069181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Contents of a view are defined as a query on one or more base relations.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view resolution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any operations on view are automatically translated into operations on relations from which it is derived.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view materialization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the view is stored as a temporary table, which is maintained as the underlying base tables are updated.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68"/>
          <p:cNvSpPr txBox="1"/>
          <p:nvPr>
            <p:ph type="title"/>
          </p:nvPr>
        </p:nvSpPr>
        <p:spPr>
          <a:xfrm>
            <a:off x="882253" y="258367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SQL - CREATE VIEW</a:t>
            </a:r>
            <a:endParaRPr/>
          </a:p>
        </p:txBody>
      </p:sp>
      <p:sp>
        <p:nvSpPr>
          <p:cNvPr id="1010" name="Google Shape;1010;p168"/>
          <p:cNvSpPr txBox="1"/>
          <p:nvPr>
            <p:ph idx="1" type="body"/>
          </p:nvPr>
        </p:nvSpPr>
        <p:spPr>
          <a:xfrm>
            <a:off x="1204913" y="865585"/>
            <a:ext cx="6928247" cy="34563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VIEW ViewName [ (newColumnName [,...]) ]</a:t>
            </a:r>
            <a:endParaRPr/>
          </a:p>
          <a:p>
            <a:pPr indent="-63500" lvl="1" marL="4191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AS subselect </a:t>
            </a:r>
            <a:endParaRPr/>
          </a:p>
          <a:p>
            <a:pPr indent="-63500" lvl="1" marL="4191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[WITH [CASCADED | LOCAL] CHECK OPTION]</a:t>
            </a:r>
            <a:endParaRPr/>
          </a:p>
          <a:p>
            <a:pPr indent="-215900" lvl="0" marL="2159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assign a name to each column in view. </a:t>
            </a:r>
            <a:endParaRPr/>
          </a:p>
          <a:p>
            <a:pPr indent="-209550" lvl="0" marL="2159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list of column names is specified, it must have same number of items as number of columns produced by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subselect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09550" lvl="0" marL="2159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omitted, each column takes name of corresponding column in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subselect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69"/>
          <p:cNvSpPr txBox="1"/>
          <p:nvPr>
            <p:ph type="title"/>
          </p:nvPr>
        </p:nvSpPr>
        <p:spPr>
          <a:xfrm>
            <a:off x="989409" y="32266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SQL - CREATE VIEW</a:t>
            </a:r>
            <a:endParaRPr/>
          </a:p>
        </p:txBody>
      </p:sp>
      <p:sp>
        <p:nvSpPr>
          <p:cNvPr id="1016" name="Google Shape;1016;p169"/>
          <p:cNvSpPr txBox="1"/>
          <p:nvPr>
            <p:ph idx="1" type="body"/>
          </p:nvPr>
        </p:nvSpPr>
        <p:spPr>
          <a:xfrm>
            <a:off x="1290638" y="1069183"/>
            <a:ext cx="6172200" cy="36183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must be specified if there is any ambiguity in a column name.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subselect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known as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defining query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CHECK OPTION ensures that if a row fails to satisfy WHERE clause of defining query, it is not added to underlying base table.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Need SELECT privilege on all tables referenced in subselect and USAGE privilege on any domains used in referenced columns.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1021556" y="27801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Set Membership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1322784" y="962025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all managers and supervisors.</a:t>
            </a:r>
            <a:endParaRPr/>
          </a:p>
          <a:p>
            <a:pPr indent="-177800" lvl="0" marL="177800" rtl="0" algn="just">
              <a:lnSpc>
                <a:spcPct val="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SELECT staffNo, fName, lName, position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position IN (‘Manager’, ‘Supervisor’);</a:t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3" y="3078956"/>
            <a:ext cx="4799409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The * WildCard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992981" y="126801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Instead of listing each of the columns, you can use an * to include all columns.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Listing the columns does give you the ability to choose both which columns and which order to present them.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the * you return all the columns in the order they have in the underlying table.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Distinct Key Word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1064419" y="1293020"/>
            <a:ext cx="7450931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Sometimes a query will return multiple duplicate values.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instance the statement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Could return numerous instances of each customer.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keyword will make it so it only returns one instance of each Key.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Distinct Key Word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 DISTINCT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Key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Session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keyword always operates on the whole role, not on individual columns.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only returns distinct rows.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Calculations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894754" y="1268016"/>
            <a:ext cx="735449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do calculations in SELECT statements.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ItemNumber, ItemPrice, Quantity, ItemPrice * Quantity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CustomerOrder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46262" y="1729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Topics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79076" y="1073665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/>
              <a:t>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521494" y="28456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Order of Operations</a:t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order of operation is the same as in algebra.</a:t>
            </a:r>
            <a:endParaRPr/>
          </a:p>
          <a:p>
            <a:pPr indent="-381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Whatever is in parentheses is executed first. If parentheses are nested, the innermost is executed first, then the next most inner, etc.</a:t>
            </a:r>
            <a:endParaRPr/>
          </a:p>
          <a:p>
            <a:pPr indent="-381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Then all division and multiplication left to right</a:t>
            </a:r>
            <a:endParaRPr/>
          </a:p>
          <a:p>
            <a:pPr indent="-381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finally all addition and subtraction left to right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25054" y="2416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Sorting</a:t>
            </a: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sort the results of a query by using the keywords ORDER BY.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* 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Session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SessionDate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does an ascending A-Z, 1-10, etc. sort by default.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change the direction by using the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keyword after the field to be sorted.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435769" y="26312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Aliasing</a:t>
            </a:r>
            <a:endParaRPr/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703659" y="12573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Sometimes it is useful to alias a column name to make a more readable result set.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StudentLastName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[Last Name], StudentFirstName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[First Name] 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Student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keyword is optional.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Double quotes “ “ can be used instead of square brackets.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457200" y="25241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Where Clause</a:t>
            </a:r>
            <a:endParaRPr/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714375" y="1337071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clause allows you to limit the rows you return in a query.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use the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clause to specify the criteria by which the rows will be filtered.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LastName, FirstName, Phone, City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Customer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City = ‘</a:t>
            </a:r>
            <a:r>
              <a:rPr lang="en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Boston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’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478631" y="26312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Other Criteria</a:t>
            </a:r>
            <a:endParaRPr/>
          </a:p>
        </p:txBody>
      </p:sp>
      <p:sp>
        <p:nvSpPr>
          <p:cNvPr id="276" name="Google Shape;276;p4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well as equal you can use other operators for the criteria: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&gt;=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=&lt;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Character and date values in the criteria are quoted with single quotes.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Numerical values are not quoted.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53220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Like</a:t>
            </a:r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keyword used in a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operator with a wildcard (% or _) allows you to search for patterns in character-based fields.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following returns all items whose name starts with “T.”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ItemName, ItemPrice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Inventory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ItemName </a:t>
            </a:r>
            <a:r>
              <a:rPr lang="en" sz="21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‘T%’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89347" y="2952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Between</a:t>
            </a:r>
            <a:endParaRPr/>
          </a:p>
        </p:txBody>
      </p:sp>
      <p:sp>
        <p:nvSpPr>
          <p:cNvPr id="288" name="Google Shape;288;p5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keyword can be used in criteria to return values between to other values.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BETWEEN is inclusive of its ends.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Key, SessionDate, StudentKey 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Session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SessionDate </a:t>
            </a:r>
            <a:r>
              <a:rPr lang="en" sz="21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’11/1/2014’ </a:t>
            </a:r>
            <a:r>
              <a:rPr lang="en" sz="21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‘11/30/2014’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type="title"/>
          </p:nvPr>
        </p:nvSpPr>
        <p:spPr>
          <a:xfrm>
            <a:off x="435769" y="23098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AND OR NOT</a:t>
            </a:r>
            <a:endParaRPr/>
          </a:p>
        </p:txBody>
      </p:sp>
      <p:sp>
        <p:nvSpPr>
          <p:cNvPr id="294" name="Google Shape;294;p52"/>
          <p:cNvSpPr txBox="1"/>
          <p:nvPr>
            <p:ph idx="1" type="body"/>
          </p:nvPr>
        </p:nvSpPr>
        <p:spPr>
          <a:xfrm>
            <a:off x="628650" y="1133475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use keywords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OR,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combine criteria in a query.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Char char="•"/>
            </a:pP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exclusive.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Inclusive.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City = ‘Boston’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City=‘Los Angeles’ returns all records that have either Boston or Los Angeles for their city.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City=‘Boston’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City=‘Los Angeles’ returns nothing because the record cannot have both at the same time.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Char char="•"/>
            </a:pP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excludes.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City = ‘Los Angeles’ returns every city except Los Angeles.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425054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NULL</a:t>
            </a:r>
            <a:endParaRPr/>
          </a:p>
        </p:txBody>
      </p:sp>
      <p:sp>
        <p:nvSpPr>
          <p:cNvPr id="300" name="Google Shape;300;p53"/>
          <p:cNvSpPr txBox="1"/>
          <p:nvPr>
            <p:ph idx="1" type="body"/>
          </p:nvPr>
        </p:nvSpPr>
        <p:spPr>
          <a:xfrm>
            <a:off x="628650" y="126801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Nulls are special cases. They are not a value and so cannot be compared to a value using = or &lt; or &gt;.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locate nulls you can use the IS keyword in a criteria: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StudentKey </a:t>
            </a:r>
            <a:r>
              <a:rPr lang="en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StudentKey </a:t>
            </a:r>
            <a:r>
              <a:rPr lang="en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IS NOT NULL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967979" y="27027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Set Membership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323976" y="947738"/>
            <a:ext cx="6229350" cy="3618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There is a negated version (NOT IN). </a:t>
            </a:r>
            <a:endParaRPr/>
          </a:p>
          <a:p>
            <a:pPr indent="-13335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IN does not add much to SQL’s expressive power. Could have expressed this as:</a:t>
            </a:r>
            <a:endParaRPr/>
          </a:p>
          <a:p>
            <a:pPr indent="-139700" lvl="1" marL="279400" rtl="0" algn="just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279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  SELECT staffNo, fName, lName, position</a:t>
            </a:r>
            <a:endParaRPr/>
          </a:p>
          <a:p>
            <a:pPr indent="-139700" lvl="1" marL="279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 FROM Staff</a:t>
            </a:r>
            <a:endParaRPr/>
          </a:p>
          <a:p>
            <a:pPr indent="-139700" lvl="1" marL="279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  WHERE position=‘Manager’ OR</a:t>
            </a:r>
            <a:endParaRPr/>
          </a:p>
          <a:p>
            <a:pPr indent="-139700" lvl="1" marL="279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                  position=‘Supervisor’;</a:t>
            </a:r>
            <a:endParaRPr/>
          </a:p>
          <a:p>
            <a:pPr indent="0" lvl="0" marL="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IN is more efficient when set contains many values.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753665" y="31194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Writing SQL Commands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096565" y="994173"/>
            <a:ext cx="7325916" cy="3673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components of an SQL statement are </a:t>
            </a: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case insensitive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except for literal character data.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readable with indentation and lineation: 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Each clause should begin on a new line.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Start of a clause should line up with start of other clauses.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If clause has several parts, should each appear on a separate line and be indented under start of clause.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1010841" y="30480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CD0000"/>
                </a:solidFill>
              </a:rPr>
              <a:t>Select Pattern Matching</a:t>
            </a:r>
            <a:endParaRPr/>
          </a:p>
        </p:txBody>
      </p:sp>
      <p:sp>
        <p:nvSpPr>
          <p:cNvPr id="312" name="Google Shape;312;p55"/>
          <p:cNvSpPr txBox="1"/>
          <p:nvPr>
            <p:ph idx="1" type="body"/>
          </p:nvPr>
        </p:nvSpPr>
        <p:spPr>
          <a:xfrm>
            <a:off x="1268016" y="929879"/>
            <a:ext cx="6543675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Find all owners with the string ‘Glasgow’ in their address.</a:t>
            </a:r>
            <a:endParaRPr/>
          </a:p>
          <a:p>
            <a:pPr indent="-177800" lvl="0" marL="177800" rtl="0" algn="just">
              <a:lnSpc>
                <a:spcPct val="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SELECT ownerNo, fName, lName, address, telNo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PrivateOwner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address LIKE ‘%Glasgow%’;</a:t>
            </a:r>
            <a:endParaRPr/>
          </a:p>
        </p:txBody>
      </p:sp>
      <p:pic>
        <p:nvPicPr>
          <p:cNvPr id="313" name="Google Shape;31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254" y="3336131"/>
            <a:ext cx="5472112" cy="134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967979" y="36195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Pattern Matching</a:t>
            </a:r>
            <a:endParaRPr/>
          </a:p>
        </p:txBody>
      </p:sp>
      <p:sp>
        <p:nvSpPr>
          <p:cNvPr id="319" name="Google Shape;319;p56"/>
          <p:cNvSpPr txBox="1"/>
          <p:nvPr>
            <p:ph idx="1" type="body"/>
          </p:nvPr>
        </p:nvSpPr>
        <p:spPr>
          <a:xfrm>
            <a:off x="1247775" y="1245989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 has two special pattern matching symbols: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%: sequence of zero or more characters;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_ (underscore): any single character.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LIKE ‘%Glasgow%’ means a sequence of characters of any length containing ‘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Glasgow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’.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667941" y="29051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ct val="100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NULL Search Condition</a:t>
            </a:r>
            <a:endParaRPr/>
          </a:p>
        </p:txBody>
      </p:sp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947738" y="854869"/>
            <a:ext cx="7581899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details of all viewings on property PG4 where a comment has not been supplied.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2 viewings for property PG4, one with and one without a comment.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Have to test for null explicitly using special keyword IS NULL: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SELECT clientNo, viewDate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Viewing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propertyNo = ‘PG4’ AND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  comment IS NULL;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type="title"/>
          </p:nvPr>
        </p:nvSpPr>
        <p:spPr>
          <a:xfrm>
            <a:off x="978693" y="717946"/>
            <a:ext cx="5829300" cy="415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NULL Search Condition</a:t>
            </a:r>
            <a:endParaRPr/>
          </a:p>
        </p:txBody>
      </p:sp>
      <p:sp>
        <p:nvSpPr>
          <p:cNvPr id="331" name="Google Shape;331;p58"/>
          <p:cNvSpPr txBox="1"/>
          <p:nvPr>
            <p:ph idx="1" type="body"/>
          </p:nvPr>
        </p:nvSpPr>
        <p:spPr>
          <a:xfrm>
            <a:off x="1319213" y="2243138"/>
            <a:ext cx="6663928" cy="22062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635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635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635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635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Negated version (IS NOT NULL) can test for non-null values.</a:t>
            </a:r>
            <a:endParaRPr/>
          </a:p>
        </p:txBody>
      </p:sp>
      <p:pic>
        <p:nvPicPr>
          <p:cNvPr descr="C05NT10" id="332" name="Google Shape;332;p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8370" y="1713309"/>
            <a:ext cx="2840831" cy="145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775097" y="41910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Single Column Ordering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1139429" y="1272779"/>
            <a:ext cx="61150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salaries for all staff, arranged in descending order of salary.</a:t>
            </a:r>
            <a:endParaRPr/>
          </a:p>
          <a:p>
            <a:pPr indent="-177800" lvl="0" marL="1778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SELECT staffNo, fName, lName,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ORDER BY salary DESC;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989409" y="38695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Multiple Column Ordering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1289446" y="1187054"/>
            <a:ext cx="6172200" cy="21883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Produce abbreviated list of properties in order of property type.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SELECT propertyNo, type, rooms, rent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PropertyForRent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ORDER BY type;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1256110" y="276226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Multiple Column Ordering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1534716" y="1006079"/>
            <a:ext cx="6115050" cy="34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To arrange in order of rent, specify minor order:</a:t>
            </a:r>
            <a:endParaRPr/>
          </a:p>
          <a:p>
            <a:pPr indent="-177800" lvl="0" marL="17780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SELECT propertyNo, type, rooms, rent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	FROM PropertyForRent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	ORDER BY type, rent DESC;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732235" y="21312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 - Aggregates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1260277" y="834629"/>
            <a:ext cx="6286500" cy="3780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ISO standard defines five aggregate functions:</a:t>
            </a:r>
            <a:endParaRPr/>
          </a:p>
          <a:p>
            <a:pPr indent="-381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COUNT returns number of values in specified column.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SUM	returns sum of values in specified column.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AVG	returns average of values in specified column.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	returns smallest value in specified column.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	returns largest value in specified column.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667941" y="38695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 - Aggregates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885825" y="1144190"/>
            <a:ext cx="701159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operates on a single column of a table and returns a single value.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COUNT, MIN, and MAX apply to numeric and non-numeric fields, but SUM and AVG may be used on numeric fields only.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Apart from COUNT(*), each function eliminates nulls first and operates only on remaining non-null values.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1117997" y="32266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 - Aggregates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1428750" y="1133475"/>
            <a:ext cx="61245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COUNT(*) counts all rows of a table, regardless of whether nulls or duplicate values occur.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use DISTINCT before column name to eliminate duplicates.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DISTINCT has no effect with MIN/MAX, but may have with SUM/AVG.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957263" y="35480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Writing SQL Commands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1232296" y="994172"/>
            <a:ext cx="648295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extended form of BNF notation:</a:t>
            </a:r>
            <a:endParaRPr/>
          </a:p>
          <a:p>
            <a:pPr indent="-38100" lvl="0" marL="177800" rtl="0" algn="just">
              <a:lnSpc>
                <a:spcPct val="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- Upper-case letters represent reserved words.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- Lower-case letters represent user-defined words.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- | indicates a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choice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among alternatives.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- Curly braces indicate a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required element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- Square brackets indicate an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optional element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- … indicates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optional repetition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(0 or more).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678656" y="31194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 - Aggregates</a:t>
            </a:r>
            <a:endParaRPr/>
          </a:p>
        </p:txBody>
      </p:sp>
      <p:sp>
        <p:nvSpPr>
          <p:cNvPr id="374" name="Google Shape;374;p65"/>
          <p:cNvSpPr txBox="1"/>
          <p:nvPr>
            <p:ph idx="1" type="body"/>
          </p:nvPr>
        </p:nvSpPr>
        <p:spPr>
          <a:xfrm>
            <a:off x="896542" y="1004888"/>
            <a:ext cx="7718821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Aggregate functions can be used only in SELECT list and in HAVING clause. </a:t>
            </a:r>
            <a:endParaRPr/>
          </a:p>
          <a:p>
            <a:pPr indent="-38100" lvl="0" marL="177800" rtl="0" algn="just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SELECT list includes an aggregate function and there is no GROUP BY clause, SELECT list cannot reference a column out with an aggregate function. For example, the following is illegal:</a:t>
            </a:r>
            <a:endParaRPr/>
          </a:p>
          <a:p>
            <a:pPr indent="-381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SELECT staffNo, COUNT(salary)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1032271" y="252413"/>
            <a:ext cx="5829300" cy="415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Use of COUNT(*)</a:t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1333499" y="1026318"/>
            <a:ext cx="5974556" cy="2159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How many properties cost more than £350 per month to rent?</a:t>
            </a:r>
            <a:endParaRPr/>
          </a:p>
          <a:p>
            <a:pPr indent="-1778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SELECT COUNT(*) AS myCount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PropertyForRent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rent &gt; 350;</a:t>
            </a:r>
            <a:endParaRPr/>
          </a:p>
        </p:txBody>
      </p:sp>
      <p:pic>
        <p:nvPicPr>
          <p:cNvPr descr="C05NT13" id="381" name="Google Shape;381;p6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591" y="3287314"/>
            <a:ext cx="1391841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/>
          <p:nvPr>
            <p:ph type="title"/>
          </p:nvPr>
        </p:nvSpPr>
        <p:spPr>
          <a:xfrm>
            <a:off x="1107281" y="230981"/>
            <a:ext cx="5829300" cy="415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Use of COUNT(DISTINCT)</a:t>
            </a:r>
            <a:endParaRPr/>
          </a:p>
        </p:txBody>
      </p:sp>
      <p:sp>
        <p:nvSpPr>
          <p:cNvPr id="387" name="Google Shape;387;p67"/>
          <p:cNvSpPr txBox="1"/>
          <p:nvPr>
            <p:ph idx="1" type="body"/>
          </p:nvPr>
        </p:nvSpPr>
        <p:spPr>
          <a:xfrm>
            <a:off x="1494235" y="897731"/>
            <a:ext cx="6210300" cy="22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How many different properties viewed in May ‘13?</a:t>
            </a:r>
            <a:endParaRPr/>
          </a:p>
          <a:p>
            <a:pPr indent="-1778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406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SELECT COUNT(DISTINCT propertyNo) AS myCount</a:t>
            </a:r>
            <a:endParaRPr/>
          </a:p>
          <a:p>
            <a:pPr indent="-63500" lvl="1" marL="406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Viewing</a:t>
            </a:r>
            <a:endParaRPr/>
          </a:p>
          <a:p>
            <a:pPr indent="-63500" lvl="1" marL="406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viewDate BETWEEN ‘1-May-13’</a:t>
            </a:r>
            <a:endParaRPr/>
          </a:p>
          <a:p>
            <a:pPr indent="-63500" lvl="1" marL="406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        	AND ‘31-May-13’;</a:t>
            </a:r>
            <a:endParaRPr/>
          </a:p>
        </p:txBody>
      </p:sp>
      <p:pic>
        <p:nvPicPr>
          <p:cNvPr descr="C05NT14" id="388" name="Google Shape;388;p6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469" y="3383757"/>
            <a:ext cx="1409700" cy="137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>
            <p:ph type="title"/>
          </p:nvPr>
        </p:nvSpPr>
        <p:spPr>
          <a:xfrm>
            <a:off x="1064419" y="283368"/>
            <a:ext cx="5829300" cy="415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Use of COUNT and SUM</a:t>
            </a:r>
            <a:endParaRPr/>
          </a:p>
        </p:txBody>
      </p:sp>
      <p:sp>
        <p:nvSpPr>
          <p:cNvPr id="394" name="Google Shape;394;p68"/>
          <p:cNvSpPr txBox="1"/>
          <p:nvPr>
            <p:ph idx="1" type="body"/>
          </p:nvPr>
        </p:nvSpPr>
        <p:spPr>
          <a:xfrm>
            <a:off x="1397794" y="965598"/>
            <a:ext cx="5838825" cy="22848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Find number of Managers and sum of their salaries.</a:t>
            </a:r>
            <a:endParaRPr/>
          </a:p>
          <a:p>
            <a:pPr indent="-1778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SELECT COUNT(staffNo) AS myCount, </a:t>
            </a:r>
            <a:endParaRPr/>
          </a:p>
          <a:p>
            <a:pPr indent="-63500" lvl="1" marL="406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	SUM(salary) AS mySum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63500" lvl="1" marL="406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</a:t>
            </a:r>
            <a:endParaRPr/>
          </a:p>
          <a:p>
            <a:pPr indent="-63500" lvl="1" marL="406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position = ‘Manager’;</a:t>
            </a:r>
            <a:endParaRPr/>
          </a:p>
        </p:txBody>
      </p:sp>
      <p:pic>
        <p:nvPicPr>
          <p:cNvPr descr="C05NT15" id="395" name="Google Shape;395;p6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211" y="3517109"/>
            <a:ext cx="2591991" cy="139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/>
          <p:nvPr>
            <p:ph type="title"/>
          </p:nvPr>
        </p:nvSpPr>
        <p:spPr>
          <a:xfrm>
            <a:off x="1233488" y="355402"/>
            <a:ext cx="5829300" cy="415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Use of MIN, MAX, AVG</a:t>
            </a:r>
            <a:endParaRPr/>
          </a:p>
        </p:txBody>
      </p:sp>
      <p:sp>
        <p:nvSpPr>
          <p:cNvPr id="401" name="Google Shape;401;p69"/>
          <p:cNvSpPr txBox="1"/>
          <p:nvPr>
            <p:ph idx="1" type="body"/>
          </p:nvPr>
        </p:nvSpPr>
        <p:spPr>
          <a:xfrm>
            <a:off x="1390650" y="1022153"/>
            <a:ext cx="5514975" cy="22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Find minimum, maximum, and average staff salary.</a:t>
            </a:r>
            <a:endParaRPr/>
          </a:p>
          <a:p>
            <a:pPr indent="-1778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	SELECT MIN(salary) AS myMin,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 MAX(salary) AS myMax,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 AVG(salary) AS myAvg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Staff;</a:t>
            </a:r>
            <a:endParaRPr/>
          </a:p>
        </p:txBody>
      </p:sp>
      <p:pic>
        <p:nvPicPr>
          <p:cNvPr descr="C05NT16" id="402" name="Google Shape;402;p6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357" y="3558184"/>
            <a:ext cx="3078956" cy="124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/>
          <p:nvPr>
            <p:ph type="title"/>
          </p:nvPr>
        </p:nvSpPr>
        <p:spPr>
          <a:xfrm>
            <a:off x="989409" y="408386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 - Grouping</a:t>
            </a:r>
            <a:endParaRPr/>
          </a:p>
        </p:txBody>
      </p:sp>
      <p:sp>
        <p:nvSpPr>
          <p:cNvPr id="408" name="Google Shape;408;p70"/>
          <p:cNvSpPr txBox="1"/>
          <p:nvPr>
            <p:ph idx="1" type="body"/>
          </p:nvPr>
        </p:nvSpPr>
        <p:spPr>
          <a:xfrm>
            <a:off x="1428750" y="1079897"/>
            <a:ext cx="6067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GROUP BY clause to get sub-totals.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 and GROUP BY closely integrated: each item in SELECT list must be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single-valued per group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and SELECT clause may only contain: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column names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aggregate functions 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/>
          </a:p>
          <a:p>
            <a:pPr indent="-1714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expression involving combinations of the above.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807244" y="333376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 - Grouping</a:t>
            </a:r>
            <a:endParaRPr/>
          </a:p>
        </p:txBody>
      </p:sp>
      <p:sp>
        <p:nvSpPr>
          <p:cNvPr id="414" name="Google Shape;414;p71"/>
          <p:cNvSpPr txBox="1"/>
          <p:nvPr>
            <p:ph idx="1" type="body"/>
          </p:nvPr>
        </p:nvSpPr>
        <p:spPr>
          <a:xfrm>
            <a:off x="1064419" y="1058465"/>
            <a:ext cx="6106716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column names in SELECT list must appear in GROUP BY clause unless name is used only in an aggregate function.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WHERE is used with GROUP BY, WHERE is applied first, then groups are formed from remaining rows satisfying predicate.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ISO considers two nulls to be equal for purposes of GROUP BY.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903685" y="30122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Use of GROUP BY</a:t>
            </a:r>
            <a:endParaRPr/>
          </a:p>
        </p:txBody>
      </p:sp>
      <p:sp>
        <p:nvSpPr>
          <p:cNvPr id="420" name="Google Shape;420;p72"/>
          <p:cNvSpPr txBox="1"/>
          <p:nvPr>
            <p:ph idx="1" type="body"/>
          </p:nvPr>
        </p:nvSpPr>
        <p:spPr>
          <a:xfrm>
            <a:off x="1344217" y="994173"/>
            <a:ext cx="599598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Find number of staff in each branch and their total salaries.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SELECT branchNo,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COUNT(staffNo) AS myCount,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 SUM(salary) AS mySum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GROUP BY branchNo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ORDER BY branchNo;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 txBox="1"/>
          <p:nvPr>
            <p:ph type="title"/>
          </p:nvPr>
        </p:nvSpPr>
        <p:spPr>
          <a:xfrm>
            <a:off x="839391" y="37623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Restricted Groupings – HAVING clause</a:t>
            </a:r>
            <a:endParaRPr/>
          </a:p>
        </p:txBody>
      </p:sp>
      <p:sp>
        <p:nvSpPr>
          <p:cNvPr id="426" name="Google Shape;426;p73"/>
          <p:cNvSpPr txBox="1"/>
          <p:nvPr>
            <p:ph idx="1" type="body"/>
          </p:nvPr>
        </p:nvSpPr>
        <p:spPr>
          <a:xfrm>
            <a:off x="1246584" y="1144191"/>
            <a:ext cx="6115050" cy="3618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HAVING clause is designed for use with GROUP BY to restrict groups that appear in final result table.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 to WHERE, but WHERE filters individual rows whereas HAVING filters groups.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Column names in HAVING clause must also appear in the GROUP BY list or be contained within an aggregate function.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4"/>
          <p:cNvSpPr txBox="1"/>
          <p:nvPr>
            <p:ph type="title"/>
          </p:nvPr>
        </p:nvSpPr>
        <p:spPr>
          <a:xfrm>
            <a:off x="689371" y="27979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Use of HAVING</a:t>
            </a:r>
            <a:endParaRPr/>
          </a:p>
        </p:txBody>
      </p:sp>
      <p:sp>
        <p:nvSpPr>
          <p:cNvPr id="432" name="Google Shape;432;p74"/>
          <p:cNvSpPr txBox="1"/>
          <p:nvPr>
            <p:ph idx="1" type="body"/>
          </p:nvPr>
        </p:nvSpPr>
        <p:spPr>
          <a:xfrm>
            <a:off x="829271" y="983456"/>
            <a:ext cx="7399734" cy="3780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For each branch with more than 1 member of staff, find number of staff in each branch and sum of their salaries.</a:t>
            </a:r>
            <a:endParaRPr/>
          </a:p>
          <a:p>
            <a:pPr indent="-177800" lvl="0" marL="17780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 SELECT branchNo,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COUNT(staffNo) AS myCount,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		    SUM(salary) AS mySum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GROUP BY branchNo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HAVING COUNT(staffNo) &gt; 1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ORDER BY branchNo;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1021556" y="35480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Literals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1350169" y="1071563"/>
            <a:ext cx="605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Literals are constants used in SQL statements.</a:t>
            </a:r>
            <a:endParaRPr/>
          </a:p>
          <a:p>
            <a:pPr indent="-38100" lvl="0" marL="1778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non-numeric literals must be enclosed in single quotes (e.g. ‘London’).</a:t>
            </a:r>
            <a:endParaRPr/>
          </a:p>
          <a:p>
            <a:pPr indent="-38100" lvl="0" marL="1778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numeric literals must not be enclosed in quotes (e.g. 650.00).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5"/>
          <p:cNvSpPr txBox="1"/>
          <p:nvPr>
            <p:ph type="title"/>
          </p:nvPr>
        </p:nvSpPr>
        <p:spPr>
          <a:xfrm>
            <a:off x="969170" y="429817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Subqueries</a:t>
            </a:r>
            <a:endParaRPr sz="3000">
              <a:solidFill>
                <a:srgbClr val="CD0000"/>
              </a:solidFill>
            </a:endParaRPr>
          </a:p>
        </p:txBody>
      </p:sp>
      <p:sp>
        <p:nvSpPr>
          <p:cNvPr id="438" name="Google Shape;438;p75"/>
          <p:cNvSpPr txBox="1"/>
          <p:nvPr>
            <p:ph idx="1" type="body"/>
          </p:nvPr>
        </p:nvSpPr>
        <p:spPr>
          <a:xfrm>
            <a:off x="1423988" y="1176337"/>
            <a:ext cx="60102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SQL statements can have a SELECT embedded within them.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subselect can be used in WHERE and HAVING clauses of an outer SELECT, where it is called a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subquery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nested query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Subselects may also appear in INSERT, UPDATE, and DELETE statements.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 txBox="1"/>
          <p:nvPr>
            <p:ph type="title"/>
          </p:nvPr>
        </p:nvSpPr>
        <p:spPr>
          <a:xfrm>
            <a:off x="914401" y="408386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Subquery with Equality</a:t>
            </a:r>
            <a:endParaRPr/>
          </a:p>
        </p:txBody>
      </p:sp>
      <p:sp>
        <p:nvSpPr>
          <p:cNvPr id="444" name="Google Shape;444;p76"/>
          <p:cNvSpPr txBox="1"/>
          <p:nvPr>
            <p:ph idx="1" type="body"/>
          </p:nvPr>
        </p:nvSpPr>
        <p:spPr>
          <a:xfrm>
            <a:off x="1628775" y="1262063"/>
            <a:ext cx="6115050" cy="2737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 staff who work in branch at ‘163 Main St’.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SELECT staffNo, fName, lName, position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WHERE branchNo =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(SELECT branchNo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 FROM Branch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 WHERE street = ‘163 Main St’);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710803" y="236935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Subquery with Equality</a:t>
            </a:r>
            <a:endParaRPr/>
          </a:p>
        </p:txBody>
      </p:sp>
      <p:sp>
        <p:nvSpPr>
          <p:cNvPr id="450" name="Google Shape;450;p77"/>
          <p:cNvSpPr txBox="1"/>
          <p:nvPr>
            <p:ph idx="1" type="body"/>
          </p:nvPr>
        </p:nvSpPr>
        <p:spPr>
          <a:xfrm>
            <a:off x="1118592" y="897732"/>
            <a:ext cx="6906816" cy="3667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SELECT finds branch number for branch at ‘163 Main St’ (‘B003’).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SELECT then retrieves details of all staff who work at this branch.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SELECT then becomes:</a:t>
            </a:r>
            <a:endParaRPr/>
          </a:p>
          <a:p>
            <a:pPr indent="-177800" lvl="1" marL="520700" rtl="0" algn="just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SELECT staffNo, fName, lName, position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branchNo = ‘B003’;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/>
          <p:nvPr>
            <p:ph type="title"/>
          </p:nvPr>
        </p:nvSpPr>
        <p:spPr>
          <a:xfrm>
            <a:off x="807243" y="439341"/>
            <a:ext cx="6286500" cy="288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Subquery with Aggregate</a:t>
            </a:r>
            <a:endParaRPr/>
          </a:p>
        </p:txBody>
      </p:sp>
      <p:sp>
        <p:nvSpPr>
          <p:cNvPr id="456" name="Google Shape;456;p78"/>
          <p:cNvSpPr txBox="1"/>
          <p:nvPr>
            <p:ph idx="1" type="body"/>
          </p:nvPr>
        </p:nvSpPr>
        <p:spPr>
          <a:xfrm>
            <a:off x="1258492" y="1144191"/>
            <a:ext cx="7024687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all staff whose salary is greater than the average salary, and show by how much.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SELECT staffNo, fName, lName, position,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salary – (SELECT AVG(salary) FROM Staff) As SalDiff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salary &gt;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AVG(salary)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FROM Staff);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9"/>
          <p:cNvSpPr txBox="1"/>
          <p:nvPr>
            <p:ph type="title"/>
          </p:nvPr>
        </p:nvSpPr>
        <p:spPr>
          <a:xfrm>
            <a:off x="914400" y="34409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Subquery with Aggregate</a:t>
            </a:r>
            <a:endParaRPr/>
          </a:p>
        </p:txBody>
      </p:sp>
      <p:sp>
        <p:nvSpPr>
          <p:cNvPr id="462" name="Google Shape;462;p79"/>
          <p:cNvSpPr txBox="1"/>
          <p:nvPr>
            <p:ph idx="1" type="body"/>
          </p:nvPr>
        </p:nvSpPr>
        <p:spPr>
          <a:xfrm>
            <a:off x="1126926" y="1112045"/>
            <a:ext cx="691157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Cannot write ‘WHERE salary &gt; AVG(salary)’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Instead, use subquery to find average salary (17000), and then use outer SELECT to find those staff with salary greater than this: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SELECT staffNo, fName, lName, position,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    salary – 17000 As salDiff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WHERE salary &gt; 17000;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0"/>
          <p:cNvSpPr txBox="1"/>
          <p:nvPr>
            <p:ph type="title"/>
          </p:nvPr>
        </p:nvSpPr>
        <p:spPr>
          <a:xfrm>
            <a:off x="742950" y="37623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Subquery Rules</a:t>
            </a:r>
            <a:endParaRPr/>
          </a:p>
        </p:txBody>
      </p:sp>
      <p:sp>
        <p:nvSpPr>
          <p:cNvPr id="468" name="Google Shape;468;p80"/>
          <p:cNvSpPr txBox="1"/>
          <p:nvPr>
            <p:ph idx="1" type="body"/>
          </p:nvPr>
        </p:nvSpPr>
        <p:spPr>
          <a:xfrm>
            <a:off x="969170" y="1090613"/>
            <a:ext cx="6949678" cy="3618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 BY clause may not be used in a subquery (although it may be used in outermost SELECT).</a:t>
            </a:r>
            <a:endParaRPr/>
          </a:p>
          <a:p>
            <a:pPr indent="-381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Subquery SELECT list must consist of a single column name or expression, except for subqueries that use EXISTS.</a:t>
            </a:r>
            <a:endParaRPr/>
          </a:p>
          <a:p>
            <a:pPr indent="-381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 default, column names refer to table name in FROM clause of subquery. Can refer to a table in FROM using an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alias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1"/>
          <p:cNvSpPr txBox="1"/>
          <p:nvPr>
            <p:ph type="title"/>
          </p:nvPr>
        </p:nvSpPr>
        <p:spPr>
          <a:xfrm>
            <a:off x="780455" y="44053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Subquery Rules</a:t>
            </a:r>
            <a:endParaRPr/>
          </a:p>
        </p:txBody>
      </p:sp>
      <p:sp>
        <p:nvSpPr>
          <p:cNvPr id="474" name="Google Shape;474;p81"/>
          <p:cNvSpPr txBox="1"/>
          <p:nvPr>
            <p:ph idx="1" type="body"/>
          </p:nvPr>
        </p:nvSpPr>
        <p:spPr>
          <a:xfrm>
            <a:off x="926307" y="1272778"/>
            <a:ext cx="599479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subquery is an operand in a comparison, subquery must appear on right-hand side.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subquery may not be used as an operand in an expression.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2"/>
          <p:cNvSpPr txBox="1"/>
          <p:nvPr>
            <p:ph type="title"/>
          </p:nvPr>
        </p:nvSpPr>
        <p:spPr>
          <a:xfrm>
            <a:off x="700088" y="37623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Nested subquery: use of IN</a:t>
            </a:r>
            <a:endParaRPr/>
          </a:p>
        </p:txBody>
      </p:sp>
      <p:sp>
        <p:nvSpPr>
          <p:cNvPr id="480" name="Google Shape;480;p82"/>
          <p:cNvSpPr txBox="1"/>
          <p:nvPr>
            <p:ph idx="1" type="body"/>
          </p:nvPr>
        </p:nvSpPr>
        <p:spPr>
          <a:xfrm>
            <a:off x="878681" y="1090613"/>
            <a:ext cx="738663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List properties handled by staff at ‘163 Main St’.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SELECT propertyNo, street, city, postcode, type, rooms, rent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PropertyForRent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staffNo IN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(SELECT staffNo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FROM Staff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WHERE branchNo =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branchNo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FROM Branch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WHERE street = ‘163 Main St’));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3"/>
          <p:cNvSpPr txBox="1"/>
          <p:nvPr>
            <p:ph type="title"/>
          </p:nvPr>
        </p:nvSpPr>
        <p:spPr>
          <a:xfrm>
            <a:off x="871538" y="29051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ANY and ALL</a:t>
            </a:r>
            <a:endParaRPr/>
          </a:p>
        </p:txBody>
      </p:sp>
      <p:sp>
        <p:nvSpPr>
          <p:cNvPr id="486" name="Google Shape;486;p83"/>
          <p:cNvSpPr txBox="1"/>
          <p:nvPr>
            <p:ph idx="1" type="body"/>
          </p:nvPr>
        </p:nvSpPr>
        <p:spPr>
          <a:xfrm>
            <a:off x="1047750" y="1026319"/>
            <a:ext cx="6667500" cy="3780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ANY and ALL may be used with subqueries that produce a single column of numbers.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ALL, condition will only be true if it is satisfied by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values produced by subquery.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ANY, condition will be true if it is satisfied by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values produced by subquery.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subquery is empty, ALL returns true, ANY returns false.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may be used in place of ANY.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4"/>
          <p:cNvSpPr txBox="1"/>
          <p:nvPr>
            <p:ph type="title"/>
          </p:nvPr>
        </p:nvSpPr>
        <p:spPr>
          <a:xfrm>
            <a:off x="935831" y="386955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- Use of ANY/SOME</a:t>
            </a:r>
            <a:endParaRPr/>
          </a:p>
        </p:txBody>
      </p:sp>
      <p:sp>
        <p:nvSpPr>
          <p:cNvPr id="492" name="Google Shape;492;p84"/>
          <p:cNvSpPr txBox="1"/>
          <p:nvPr>
            <p:ph idx="1" type="body"/>
          </p:nvPr>
        </p:nvSpPr>
        <p:spPr>
          <a:xfrm>
            <a:off x="1221581" y="1240630"/>
            <a:ext cx="6600825" cy="31849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Find staff whose salary is larger than salary of at least one member of staff at branch B003.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	SELECT staffNo, fName, lName, position,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salary &gt; SOME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		(SELECT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		 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		 WHERE branchNo = ‘B003’);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03622" y="23098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SELECT statement is used to retrieve data from the database.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basic syntax is: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&lt;columnName&gt;, &lt;columnName&gt;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&lt;TableName&gt;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StudentFirstName, StudentLastName, StudentPhone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Student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5"/>
          <p:cNvSpPr txBox="1"/>
          <p:nvPr>
            <p:ph type="title"/>
          </p:nvPr>
        </p:nvSpPr>
        <p:spPr>
          <a:xfrm>
            <a:off x="882254" y="32266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Use of ALL</a:t>
            </a:r>
            <a:endParaRPr/>
          </a:p>
        </p:txBody>
      </p:sp>
      <p:sp>
        <p:nvSpPr>
          <p:cNvPr id="498" name="Google Shape;498;p85"/>
          <p:cNvSpPr txBox="1"/>
          <p:nvPr>
            <p:ph idx="1" type="body"/>
          </p:nvPr>
        </p:nvSpPr>
        <p:spPr>
          <a:xfrm>
            <a:off x="1162646" y="994172"/>
            <a:ext cx="6861572" cy="3634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Find staff whose salary is larger than salary of every member of staff at branch B003.</a:t>
            </a:r>
            <a:endParaRPr/>
          </a:p>
          <a:p>
            <a:pPr indent="-1778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 	SELECT staffNo, fName, lName, position,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salary &gt; ALL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		(SELECT salary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		 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		 WHERE branchNo = ‘B003’);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Functions</a:t>
            </a:r>
            <a:endParaRPr/>
          </a:p>
        </p:txBody>
      </p:sp>
      <p:sp>
        <p:nvSpPr>
          <p:cNvPr id="504" name="Google Shape;504;p86"/>
          <p:cNvSpPr txBox="1"/>
          <p:nvPr>
            <p:ph idx="1" type="body"/>
          </p:nvPr>
        </p:nvSpPr>
        <p:spPr>
          <a:xfrm>
            <a:off x="810816" y="1268016"/>
            <a:ext cx="735449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Functions always have the same basic syntax: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&lt;function name&gt;(function arguments)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hundreds of built-in functions.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will be concerned with two broad types of functions: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Scalar functions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7"/>
          <p:cNvSpPr txBox="1"/>
          <p:nvPr>
            <p:ph type="title"/>
          </p:nvPr>
        </p:nvSpPr>
        <p:spPr>
          <a:xfrm>
            <a:off x="53220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Scalar Functions</a:t>
            </a:r>
            <a:endParaRPr/>
          </a:p>
        </p:txBody>
      </p:sp>
      <p:sp>
        <p:nvSpPr>
          <p:cNvPr id="510" name="Google Shape;510;p8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Scalar functions operate on a single row at a time.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 is a list of scalar functions used in this chapter.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511" name="Google Shape;511;p87"/>
          <p:cNvGraphicFramePr/>
          <p:nvPr/>
        </p:nvGraphicFramePr>
        <p:xfrm>
          <a:off x="1660922" y="256103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{8F7A7F43-6163-48F6-95ED-FB28D01BD002}</a:tableStyleId>
              </a:tblPr>
              <a:tblGrid>
                <a:gridCol w="2484650"/>
                <a:gridCol w="2544525"/>
              </a:tblGrid>
              <a:tr h="2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Function Name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Description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2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GETDATE()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Returns current date and time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MONTH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Returns the month as an integer (1 to 12) from a Date value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YEAR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Returns the Year as a four-digit integer from a date value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8"/>
          <p:cNvSpPr txBox="1"/>
          <p:nvPr>
            <p:ph type="title"/>
          </p:nvPr>
        </p:nvSpPr>
        <p:spPr>
          <a:xfrm>
            <a:off x="382191" y="26312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Aggregate Functions</a:t>
            </a:r>
            <a:endParaRPr/>
          </a:p>
        </p:txBody>
      </p:sp>
      <p:sp>
        <p:nvSpPr>
          <p:cNvPr id="517" name="Google Shape;517;p8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Aggregate functions operate on multiple rows at a time.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 is a table of common aggregate functions: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518" name="Google Shape;518;p88"/>
          <p:cNvGraphicFramePr/>
          <p:nvPr/>
        </p:nvGraphicFramePr>
        <p:xfrm>
          <a:off x="1714500" y="24003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{8F7A7F43-6163-48F6-95ED-FB28D01BD002}</a:tableStyleId>
              </a:tblPr>
              <a:tblGrid>
                <a:gridCol w="1096575"/>
                <a:gridCol w="3932600"/>
              </a:tblGrid>
              <a:tr h="2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Aggregate Function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Description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4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COUNT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Counts the number of values : COUNT(*) counts all the rows. COUNT(columnName) counts all the values in the column but ignores nulls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2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SUM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Sums or totals numeric values: SUM (InStock)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4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AVG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Returns the mean average of a set of numeric values: AVG(Price). By default nulls are ignored.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2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MAX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Returns the highest value in a set of numeric or datetime values: MAX(price)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2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MIN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Returns the smallest value in a set of numeric or datetime values: MIN(Price)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9"/>
          <p:cNvSpPr txBox="1"/>
          <p:nvPr>
            <p:ph type="title"/>
          </p:nvPr>
        </p:nvSpPr>
        <p:spPr>
          <a:xfrm>
            <a:off x="403621" y="25241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Using Distinct in Aggregate Functions</a:t>
            </a:r>
            <a:endParaRPr/>
          </a:p>
        </p:txBody>
      </p:sp>
      <p:sp>
        <p:nvSpPr>
          <p:cNvPr id="524" name="Google Shape;524;p8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use the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keyword with aggregate functions.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Doing so means the function will ignore duplicate values in its calculation.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StudentKey)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[Unduplicated] 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Session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628650" y="28456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Group By</a:t>
            </a:r>
            <a:endParaRPr/>
          </a:p>
        </p:txBody>
      </p:sp>
      <p:sp>
        <p:nvSpPr>
          <p:cNvPr id="530" name="Google Shape;530;p90"/>
          <p:cNvSpPr txBox="1"/>
          <p:nvPr>
            <p:ph idx="1" type="body"/>
          </p:nvPr>
        </p:nvSpPr>
        <p:spPr>
          <a:xfrm>
            <a:off x="767953" y="1412081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a SELECT clause includes an aggregate function and columns that are not a part of that function, you must use the GROUP BY keywords to group by each of the non-included columns.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necessary because you are mixing functions that operate on multiple rows with columns that refer to values in individual rows only.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1"/>
          <p:cNvSpPr txBox="1"/>
          <p:nvPr>
            <p:ph type="title"/>
          </p:nvPr>
        </p:nvSpPr>
        <p:spPr>
          <a:xfrm>
            <a:off x="480417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Group By Example</a:t>
            </a:r>
            <a:endParaRPr/>
          </a:p>
        </p:txBody>
      </p:sp>
      <p:sp>
        <p:nvSpPr>
          <p:cNvPr id="536" name="Google Shape;536;p91"/>
          <p:cNvSpPr txBox="1"/>
          <p:nvPr>
            <p:ph idx="1" type="body"/>
          </p:nvPr>
        </p:nvSpPr>
        <p:spPr>
          <a:xfrm>
            <a:off x="776882" y="1268016"/>
            <a:ext cx="759023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(SessionTimeKey)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[Total Sessions]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2"/>
          <p:cNvSpPr txBox="1"/>
          <p:nvPr>
            <p:ph type="title"/>
          </p:nvPr>
        </p:nvSpPr>
        <p:spPr>
          <a:xfrm>
            <a:off x="51077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Having</a:t>
            </a:r>
            <a:endParaRPr/>
          </a:p>
        </p:txBody>
      </p:sp>
      <p:sp>
        <p:nvSpPr>
          <p:cNvPr id="542" name="Google Shape;542;p9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HAVING keyword is used when there is an aggregate function in the criteria of a query.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Key, </a:t>
            </a:r>
            <a:r>
              <a:rPr lang="en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(SessionTimeKey)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[Total Sessions]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Session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(SessionTimeKey)&lt;4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3"/>
          <p:cNvSpPr txBox="1"/>
          <p:nvPr>
            <p:ph type="title"/>
          </p:nvPr>
        </p:nvSpPr>
        <p:spPr>
          <a:xfrm>
            <a:off x="817959" y="37623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EXISTS and NOT EXISTS</a:t>
            </a:r>
            <a:endParaRPr/>
          </a:p>
        </p:txBody>
      </p:sp>
      <p:sp>
        <p:nvSpPr>
          <p:cNvPr id="548" name="Google Shape;548;p93"/>
          <p:cNvSpPr txBox="1"/>
          <p:nvPr>
            <p:ph idx="1" type="body"/>
          </p:nvPr>
        </p:nvSpPr>
        <p:spPr>
          <a:xfrm>
            <a:off x="1050132" y="1154907"/>
            <a:ext cx="661154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EXISTS and NOT EXISTS are for use only with subqueries. </a:t>
            </a:r>
            <a:endParaRPr/>
          </a:p>
          <a:p>
            <a:pPr indent="-38100" lvl="1" marL="520700" rtl="0" algn="just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Produce a simple true/false result. </a:t>
            </a:r>
            <a:endParaRPr/>
          </a:p>
          <a:p>
            <a:pPr indent="-38100" lvl="1" marL="520700" rtl="0" algn="just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True if and only if there exists at least one row in result table returned by subquery.</a:t>
            </a:r>
            <a:endParaRPr/>
          </a:p>
          <a:p>
            <a:pPr indent="-38100" lvl="1" marL="520700" rtl="0" algn="just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False if subquery returns an empty result table. </a:t>
            </a:r>
            <a:endParaRPr/>
          </a:p>
          <a:p>
            <a:pPr indent="-38100" lvl="1" marL="520700" rtl="0" algn="just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EXISTS is the opposite of EXISTS.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4"/>
          <p:cNvSpPr txBox="1"/>
          <p:nvPr>
            <p:ph type="title"/>
          </p:nvPr>
        </p:nvSpPr>
        <p:spPr>
          <a:xfrm>
            <a:off x="1042988" y="483395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EXISTS and NOT EXISTS</a:t>
            </a:r>
            <a:endParaRPr/>
          </a:p>
        </p:txBody>
      </p:sp>
      <p:sp>
        <p:nvSpPr>
          <p:cNvPr id="554" name="Google Shape;554;p94"/>
          <p:cNvSpPr txBox="1"/>
          <p:nvPr>
            <p:ph idx="1" type="body"/>
          </p:nvPr>
        </p:nvSpPr>
        <p:spPr>
          <a:xfrm>
            <a:off x="1325165" y="1251347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(NOT) EXISTS check only for existence or non-existence of rows in subquery result table, subquery can contain any number of columns. </a:t>
            </a:r>
            <a:endParaRPr/>
          </a:p>
          <a:p>
            <a:pPr indent="-38100" lvl="1" marL="520700" rtl="0" algn="just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for subqueries following (NOT) EXISTS to be of form:</a:t>
            </a:r>
            <a:endParaRPr/>
          </a:p>
          <a:p>
            <a:pPr indent="-38100" lvl="1" marL="520700" rtl="0" algn="just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	(SELECT * ...)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021556" y="32266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1218009" y="1058466"/>
            <a:ext cx="6286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[DISTINCT | ALL]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{* | [columnExpression [AS newName]] [,...] }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		TableName [alias] [, ...]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[WHERE	condition]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[GROUP BY	columnList]  [HAVING	condition]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[ORDER BY	columnList]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5"/>
          <p:cNvSpPr txBox="1"/>
          <p:nvPr>
            <p:ph type="title"/>
          </p:nvPr>
        </p:nvSpPr>
        <p:spPr>
          <a:xfrm>
            <a:off x="700088" y="30122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Query using EXISTS</a:t>
            </a:r>
            <a:endParaRPr/>
          </a:p>
        </p:txBody>
      </p:sp>
      <p:sp>
        <p:nvSpPr>
          <p:cNvPr id="560" name="Google Shape;560;p95"/>
          <p:cNvSpPr txBox="1"/>
          <p:nvPr>
            <p:ph idx="1" type="body"/>
          </p:nvPr>
        </p:nvSpPr>
        <p:spPr>
          <a:xfrm>
            <a:off x="996554" y="940592"/>
            <a:ext cx="6997303" cy="36135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 all staff who work in a London branch.</a:t>
            </a:r>
            <a:endParaRPr/>
          </a:p>
          <a:p>
            <a:pPr indent="-38100" lvl="0" marL="1778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SELECT staffNo, fName, lName, position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FROM Staff s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WHERE EXISTS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(SELECT *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FROM Branch b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WHERE s.branchNo = b.branchNo AND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  		     city = ‘London’);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6"/>
          <p:cNvSpPr txBox="1"/>
          <p:nvPr>
            <p:ph type="title"/>
          </p:nvPr>
        </p:nvSpPr>
        <p:spPr>
          <a:xfrm>
            <a:off x="753666" y="322661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Query using EXISTS</a:t>
            </a:r>
            <a:endParaRPr/>
          </a:p>
        </p:txBody>
      </p:sp>
      <p:sp>
        <p:nvSpPr>
          <p:cNvPr id="566" name="Google Shape;566;p96"/>
          <p:cNvSpPr txBox="1"/>
          <p:nvPr>
            <p:ph idx="1" type="body"/>
          </p:nvPr>
        </p:nvSpPr>
        <p:spPr>
          <a:xfrm>
            <a:off x="1135856" y="994173"/>
            <a:ext cx="6643688" cy="3513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Note, search condition s.branchNo = b.branchNo is necessary to consider correct branch record for each member of staff.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omitted, would get all staff records listed out because subquery:</a:t>
            </a:r>
            <a:endParaRPr/>
          </a:p>
          <a:p>
            <a:pPr indent="-38100" lvl="0" marL="177800" rtl="0" algn="just">
              <a:lnSpc>
                <a:spcPct val="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SELECT * FROM Branch WHERE city=‘London’</a:t>
            </a:r>
            <a:endParaRPr/>
          </a:p>
          <a:p>
            <a:pPr indent="-38100" lvl="0" marL="177800" rtl="0" algn="just">
              <a:lnSpc>
                <a:spcPct val="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would always be true and query would be:</a:t>
            </a:r>
            <a:endParaRPr/>
          </a:p>
          <a:p>
            <a:pPr indent="-38100" lvl="0" marL="177800" rtl="0" algn="just">
              <a:lnSpc>
                <a:spcPct val="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SELECT staffNo, fName, lName, position FROM Staff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WHERE true;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7"/>
          <p:cNvSpPr txBox="1"/>
          <p:nvPr>
            <p:ph type="title"/>
          </p:nvPr>
        </p:nvSpPr>
        <p:spPr>
          <a:xfrm>
            <a:off x="1141810" y="47267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Query using EXISTS</a:t>
            </a:r>
            <a:endParaRPr/>
          </a:p>
        </p:txBody>
      </p:sp>
      <p:sp>
        <p:nvSpPr>
          <p:cNvPr id="572" name="Google Shape;572;p97"/>
          <p:cNvSpPr txBox="1"/>
          <p:nvPr>
            <p:ph idx="1" type="body"/>
          </p:nvPr>
        </p:nvSpPr>
        <p:spPr>
          <a:xfrm>
            <a:off x="1428750" y="1144191"/>
            <a:ext cx="599956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just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Could also write this query using join construct: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" lvl="1" marL="520700" rtl="0" algn="just">
              <a:lnSpc>
                <a:spcPct val="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SELECT staffNo, fName, lName, position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 s, Branch b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s.branchNo = b.branchNo AND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city = ‘London’;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500063" y="2952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Joins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database design and normalization, the data are broken into several discrete tables.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Joins are the mechanism for recombining the data into one result set.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will look at three kinds of joins: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Inner joins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Equi joins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Outer joins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9"/>
          <p:cNvSpPr txBox="1"/>
          <p:nvPr>
            <p:ph type="title"/>
          </p:nvPr>
        </p:nvSpPr>
        <p:spPr>
          <a:xfrm>
            <a:off x="1132880" y="26908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Multi-Table Queries</a:t>
            </a:r>
            <a:endParaRPr/>
          </a:p>
        </p:txBody>
      </p:sp>
      <p:sp>
        <p:nvSpPr>
          <p:cNvPr id="584" name="Google Shape;584;p99"/>
          <p:cNvSpPr txBox="1"/>
          <p:nvPr>
            <p:ph idx="1" type="body"/>
          </p:nvPr>
        </p:nvSpPr>
        <p:spPr>
          <a:xfrm>
            <a:off x="1222772" y="921545"/>
            <a:ext cx="6106716" cy="35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use subqueries provided result columns come from same table.</a:t>
            </a:r>
            <a:endParaRPr/>
          </a:p>
          <a:p>
            <a:pPr indent="-381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result columns come from more than one table must use a join.</a:t>
            </a:r>
            <a:endParaRPr/>
          </a:p>
          <a:p>
            <a:pPr indent="-381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perform join, include more than one table in FROM clause.</a:t>
            </a:r>
            <a:endParaRPr/>
          </a:p>
          <a:p>
            <a:pPr indent="-381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comma as separator and typically include WHERE clause to specify join column(s).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0"/>
          <p:cNvSpPr txBox="1"/>
          <p:nvPr>
            <p:ph type="title"/>
          </p:nvPr>
        </p:nvSpPr>
        <p:spPr>
          <a:xfrm>
            <a:off x="807244" y="46196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Multi-Table Queries</a:t>
            </a:r>
            <a:endParaRPr/>
          </a:p>
        </p:txBody>
      </p:sp>
      <p:sp>
        <p:nvSpPr>
          <p:cNvPr id="590" name="Google Shape;590;p100"/>
          <p:cNvSpPr txBox="1"/>
          <p:nvPr>
            <p:ph idx="1" type="body"/>
          </p:nvPr>
        </p:nvSpPr>
        <p:spPr>
          <a:xfrm>
            <a:off x="1258491" y="1219201"/>
            <a:ext cx="60483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 possible to use an alias for a table named in FROM clause. 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Alias is separated from table name with a space. 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Alias can be used to qualify column names when there is ambiguity.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1"/>
          <p:cNvSpPr txBox="1"/>
          <p:nvPr>
            <p:ph type="title"/>
          </p:nvPr>
        </p:nvSpPr>
        <p:spPr>
          <a:xfrm>
            <a:off x="923926" y="36552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Simple Join</a:t>
            </a:r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1082279" y="1112043"/>
            <a:ext cx="6825852" cy="31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names of all clients who have viewed a property along with any comment supplied.</a:t>
            </a:r>
            <a:endParaRPr/>
          </a:p>
          <a:p>
            <a:pPr indent="-1778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SELECT c.clientNo, fName, lName,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propertyNo, comment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Client c, Viewing v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WHERE c.clientNo = v.clientNo;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1021556" y="25300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Simple Join</a:t>
            </a:r>
            <a:endParaRPr/>
          </a:p>
        </p:txBody>
      </p:sp>
      <p:sp>
        <p:nvSpPr>
          <p:cNvPr id="602" name="Google Shape;602;p102"/>
          <p:cNvSpPr txBox="1"/>
          <p:nvPr>
            <p:ph idx="1" type="body"/>
          </p:nvPr>
        </p:nvSpPr>
        <p:spPr>
          <a:xfrm>
            <a:off x="1543049" y="940595"/>
            <a:ext cx="632341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Only those rows from both tables that have identical values in the clientNo columns (c.clientNo = v.clientNo) are included in result. 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Equivalent to equi-join in relational algebra.</a:t>
            </a:r>
            <a:endParaRPr/>
          </a:p>
        </p:txBody>
      </p:sp>
      <p:pic>
        <p:nvPicPr>
          <p:cNvPr id="603" name="Google Shape;603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4219" y="2836069"/>
            <a:ext cx="4741069" cy="188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Basic INNER JOIN Syntax</a:t>
            </a:r>
            <a:endParaRPr/>
          </a:p>
        </p:txBody>
      </p:sp>
      <p:sp>
        <p:nvSpPr>
          <p:cNvPr id="609" name="Google Shape;609;p103"/>
          <p:cNvSpPr txBox="1"/>
          <p:nvPr>
            <p:ph idx="1" type="body"/>
          </p:nvPr>
        </p:nvSpPr>
        <p:spPr>
          <a:xfrm>
            <a:off x="750094" y="1390650"/>
            <a:ext cx="76438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&lt;column1, column2&gt;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&lt;table1&gt;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&lt;table2&gt;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&lt;table1&gt;.&lt;column&gt;=&lt;table2&gt;.&lt;column&gt;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4"/>
          <p:cNvSpPr txBox="1"/>
          <p:nvPr>
            <p:ph type="title"/>
          </p:nvPr>
        </p:nvSpPr>
        <p:spPr>
          <a:xfrm>
            <a:off x="489346" y="22026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Inner Joins</a:t>
            </a:r>
            <a:endParaRPr/>
          </a:p>
        </p:txBody>
      </p:sp>
      <p:sp>
        <p:nvSpPr>
          <p:cNvPr id="615" name="Google Shape;615;p104"/>
          <p:cNvSpPr txBox="1"/>
          <p:nvPr>
            <p:ph idx="1" type="body"/>
          </p:nvPr>
        </p:nvSpPr>
        <p:spPr>
          <a:xfrm>
            <a:off x="628650" y="1122760"/>
            <a:ext cx="8158163" cy="3667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joins return related records from each of the tables joined.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LastName,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FirstName,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SessionDateKey,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SessionTimeKey,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StudentKey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SessionStatus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Session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.Key = Session.Key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1010841" y="333376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1279922" y="994172"/>
            <a:ext cx="67675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	Specifies table(s) to be used.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	Filters rows.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 BY	Forms groups of rows with same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column value.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HAVING	Filters groups subject to some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condition.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	Specifies which columns are to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appear in output.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ORDER BY 	Specifies the order of the output.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5"/>
          <p:cNvSpPr txBox="1"/>
          <p:nvPr>
            <p:ph type="title"/>
          </p:nvPr>
        </p:nvSpPr>
        <p:spPr>
          <a:xfrm>
            <a:off x="839391" y="30122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Alternative JOIN Constructs</a:t>
            </a:r>
            <a:endParaRPr/>
          </a:p>
        </p:txBody>
      </p:sp>
      <p:sp>
        <p:nvSpPr>
          <p:cNvPr id="621" name="Google Shape;621;p105"/>
          <p:cNvSpPr txBox="1"/>
          <p:nvPr>
            <p:ph idx="1" type="body"/>
          </p:nvPr>
        </p:nvSpPr>
        <p:spPr>
          <a:xfrm>
            <a:off x="1139427" y="1069181"/>
            <a:ext cx="6490097" cy="31765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 provides alternative ways to specify joins: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FROM Client c JOIN Viewing v ON c.clientNo = v.clientNo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FROM Client JOIN Viewing USING clientNo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FROM Client NATURAL JOIN Viewing</a:t>
            </a:r>
            <a:endParaRPr/>
          </a:p>
          <a:p>
            <a:pPr indent="-177800" lvl="0" marL="177800" rtl="0" algn="just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each case, FROM replaces original FROM and WHERE. However, first produces table with two identical clientNo columns.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6"/>
          <p:cNvSpPr txBox="1"/>
          <p:nvPr>
            <p:ph type="title"/>
          </p:nvPr>
        </p:nvSpPr>
        <p:spPr>
          <a:xfrm>
            <a:off x="414338" y="17740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Equi Joins</a:t>
            </a:r>
            <a:endParaRPr/>
          </a:p>
        </p:txBody>
      </p:sp>
      <p:sp>
        <p:nvSpPr>
          <p:cNvPr id="627" name="Google Shape;627;p106"/>
          <p:cNvSpPr txBox="1"/>
          <p:nvPr>
            <p:ph idx="1" type="body"/>
          </p:nvPr>
        </p:nvSpPr>
        <p:spPr>
          <a:xfrm>
            <a:off x="607218" y="1079897"/>
            <a:ext cx="8265319" cy="3667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8589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Equi joins present an alternative way to perform inner joins. Some older RDMSs only support this alternative form. The example below also uses an alias for the table name.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t.Key,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LastName,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FirstName,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SessionDateKey,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SessionTimeKey,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StudentKey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t,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Session s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t.Key = s.Key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LastName = ‘Brown’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7"/>
          <p:cNvSpPr txBox="1"/>
          <p:nvPr>
            <p:ph type="title"/>
          </p:nvPr>
        </p:nvSpPr>
        <p:spPr>
          <a:xfrm>
            <a:off x="646509" y="48220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Three Table Join</a:t>
            </a:r>
            <a:endParaRPr/>
          </a:p>
        </p:txBody>
      </p:sp>
      <p:sp>
        <p:nvSpPr>
          <p:cNvPr id="633" name="Google Shape;633;p107"/>
          <p:cNvSpPr txBox="1"/>
          <p:nvPr>
            <p:ph idx="1" type="body"/>
          </p:nvPr>
        </p:nvSpPr>
        <p:spPr>
          <a:xfrm>
            <a:off x="879872" y="1079897"/>
            <a:ext cx="7210425" cy="33468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For each branch, list staff who manage properties, including city in which branch is located and properties they manage.</a:t>
            </a:r>
            <a:endParaRPr/>
          </a:p>
          <a:p>
            <a:pPr indent="-177800" lvl="0" marL="17780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SELECT b.branchNo, b.city, s.staffNo, fName, lName,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propertyNo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FROM Branch b, Staff s, PropertyForRent p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WHERE b.branchNo = s.branchNo AND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s.staffNo = p.staffNo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ORDER BY b.branchNo, s.staffNo, propertyNo;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8"/>
          <p:cNvSpPr txBox="1"/>
          <p:nvPr>
            <p:ph type="title"/>
          </p:nvPr>
        </p:nvSpPr>
        <p:spPr>
          <a:xfrm>
            <a:off x="978693" y="38695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Sorting a join</a:t>
            </a:r>
            <a:endParaRPr/>
          </a:p>
        </p:txBody>
      </p:sp>
      <p:sp>
        <p:nvSpPr>
          <p:cNvPr id="639" name="Google Shape;639;p108"/>
          <p:cNvSpPr txBox="1"/>
          <p:nvPr>
            <p:ph idx="1" type="body"/>
          </p:nvPr>
        </p:nvSpPr>
        <p:spPr>
          <a:xfrm>
            <a:off x="1075134" y="1101328"/>
            <a:ext cx="7047308" cy="35063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For each branch, list numbers and names of staff who manage properties, and properties they manage.</a:t>
            </a:r>
            <a:endParaRPr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SELECT s.branchNo, s.staffNo, fName, lName,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propertyNo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 s, PropertyForRent p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s.staffNo = p.staffNo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ORDER BY s.branchNo, s.staffNo, propertyNo;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9"/>
          <p:cNvSpPr txBox="1"/>
          <p:nvPr>
            <p:ph type="title"/>
          </p:nvPr>
        </p:nvSpPr>
        <p:spPr>
          <a:xfrm>
            <a:off x="807244" y="344092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Multiple Grouping Columns</a:t>
            </a:r>
            <a:endParaRPr/>
          </a:p>
        </p:txBody>
      </p:sp>
      <p:sp>
        <p:nvSpPr>
          <p:cNvPr id="645" name="Google Shape;645;p109"/>
          <p:cNvSpPr txBox="1"/>
          <p:nvPr>
            <p:ph idx="1" type="body"/>
          </p:nvPr>
        </p:nvSpPr>
        <p:spPr>
          <a:xfrm>
            <a:off x="1156692" y="1144192"/>
            <a:ext cx="6537127" cy="30777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Find number of properties handled by each staff member.</a:t>
            </a:r>
            <a:endParaRPr/>
          </a:p>
          <a:p>
            <a:pPr indent="-177800" lvl="0" marL="17780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SELECT s.branchNo, s.staffNo, COUNT(*) AS myCount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Staff s, PropertyForRent p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s.staffNo = p.staffNo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GROUP BY s.branchNo, s.staffNo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ORDER BY s.branchNo, s.staffNo;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0"/>
          <p:cNvSpPr txBox="1"/>
          <p:nvPr>
            <p:ph type="title"/>
          </p:nvPr>
        </p:nvSpPr>
        <p:spPr>
          <a:xfrm>
            <a:off x="700088" y="38695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Computing a Join</a:t>
            </a:r>
            <a:endParaRPr/>
          </a:p>
        </p:txBody>
      </p:sp>
      <p:sp>
        <p:nvSpPr>
          <p:cNvPr id="651" name="Google Shape;651;p110"/>
          <p:cNvSpPr txBox="1"/>
          <p:nvPr>
            <p:ph idx="1" type="body"/>
          </p:nvPr>
        </p:nvSpPr>
        <p:spPr>
          <a:xfrm>
            <a:off x="1039415" y="1121569"/>
            <a:ext cx="6376988" cy="33480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Procedure for generating results of a join are:</a:t>
            </a:r>
            <a:endParaRPr/>
          </a:p>
          <a:p>
            <a:pPr indent="-381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1. Form Cartesian product of the tables named in  FROM clause. 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 If there is a WHERE clause, apply the search condition to each row of the product table, retaining those rows that satisfy the condition.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3. For each remaining row, determine value of each item in SELECT list to produce a single row in result table.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1"/>
          <p:cNvSpPr txBox="1"/>
          <p:nvPr>
            <p:ph type="title"/>
          </p:nvPr>
        </p:nvSpPr>
        <p:spPr>
          <a:xfrm>
            <a:off x="892969" y="26908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Computing a Join</a:t>
            </a:r>
            <a:endParaRPr/>
          </a:p>
        </p:txBody>
      </p:sp>
      <p:sp>
        <p:nvSpPr>
          <p:cNvPr id="657" name="Google Shape;657;p111"/>
          <p:cNvSpPr txBox="1"/>
          <p:nvPr>
            <p:ph idx="1" type="body"/>
          </p:nvPr>
        </p:nvSpPr>
        <p:spPr>
          <a:xfrm>
            <a:off x="1162051" y="876299"/>
            <a:ext cx="6649640" cy="37207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4. If DISTINCT has been specified, eliminate any duplicate rows from the result table.</a:t>
            </a:r>
            <a:endParaRPr/>
          </a:p>
          <a:p>
            <a:pPr indent="-1778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5. If there is an ORDER BY clause, sort result table as required.</a:t>
            </a:r>
            <a:endParaRPr/>
          </a:p>
          <a:p>
            <a:pPr indent="-177800" lvl="0" marL="177800" rtl="0" algn="just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 provides special format of SELECT for Cartesian product:</a:t>
            </a:r>
            <a:endParaRPr/>
          </a:p>
          <a:p>
            <a:pPr indent="-38100" lvl="1" marL="520700" rtl="0" algn="just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SELECT	[DISTINCT | ALL]	{* | columnList}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Table1 CROSS JOIN Table2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2"/>
          <p:cNvSpPr txBox="1"/>
          <p:nvPr>
            <p:ph type="title"/>
          </p:nvPr>
        </p:nvSpPr>
        <p:spPr>
          <a:xfrm>
            <a:off x="1182290" y="386954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Outer Joins</a:t>
            </a:r>
            <a:endParaRPr/>
          </a:p>
        </p:txBody>
      </p:sp>
      <p:sp>
        <p:nvSpPr>
          <p:cNvPr id="663" name="Google Shape;663;p112"/>
          <p:cNvSpPr txBox="1"/>
          <p:nvPr>
            <p:ph idx="1" type="body"/>
          </p:nvPr>
        </p:nvSpPr>
        <p:spPr>
          <a:xfrm>
            <a:off x="1428750" y="1035844"/>
            <a:ext cx="611505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one row of a joined table is unmatched, row is omitted from result table.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join operations retain rows that do not satisfy the join condition.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Consider following tables:</a:t>
            </a:r>
            <a:endParaRPr/>
          </a:p>
          <a:p>
            <a:pPr indent="-38100" lvl="0" marL="177800" rtl="0" algn="just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"/>
              <a:t>       </a:t>
            </a:r>
            <a:endParaRPr/>
          </a:p>
        </p:txBody>
      </p:sp>
      <p:pic>
        <p:nvPicPr>
          <p:cNvPr descr="DS3-Table 05-Ms141" id="664" name="Google Shape;664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022" y="3121223"/>
            <a:ext cx="4862513" cy="160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3"/>
          <p:cNvSpPr txBox="1"/>
          <p:nvPr>
            <p:ph type="title"/>
          </p:nvPr>
        </p:nvSpPr>
        <p:spPr>
          <a:xfrm>
            <a:off x="1010841" y="334568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Outer Joins</a:t>
            </a:r>
            <a:endParaRPr/>
          </a:p>
        </p:txBody>
      </p:sp>
      <p:sp>
        <p:nvSpPr>
          <p:cNvPr id="670" name="Google Shape;670;p113"/>
          <p:cNvSpPr txBox="1"/>
          <p:nvPr>
            <p:ph idx="1" type="body"/>
          </p:nvPr>
        </p:nvSpPr>
        <p:spPr>
          <a:xfrm>
            <a:off x="1344216" y="1133476"/>
            <a:ext cx="6115050" cy="1677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(inner) join of these two tables:</a:t>
            </a:r>
            <a:endParaRPr/>
          </a:p>
          <a:p>
            <a:pPr indent="-63500" lvl="1" marL="520700" rtl="0" algn="just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SELECT b.*, p.*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FROM Branch1 b, PropertyForRent1 p</a:t>
            </a:r>
            <a:endParaRPr/>
          </a:p>
          <a:p>
            <a:pPr indent="-17780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WHERE b.bCity = p.pCity;</a:t>
            </a:r>
            <a:endParaRPr/>
          </a:p>
          <a:p>
            <a:pPr indent="-177800" lvl="0" marL="177800" rtl="0" algn="just">
              <a:lnSpc>
                <a:spcPct val="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671" name="Google Shape;671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179" y="3033713"/>
            <a:ext cx="4171950" cy="129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14"/>
          <p:cNvSpPr txBox="1"/>
          <p:nvPr>
            <p:ph type="title"/>
          </p:nvPr>
        </p:nvSpPr>
        <p:spPr>
          <a:xfrm>
            <a:off x="966788" y="397670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Outer Joins</a:t>
            </a:r>
            <a:endParaRPr/>
          </a:p>
        </p:txBody>
      </p:sp>
      <p:sp>
        <p:nvSpPr>
          <p:cNvPr id="677" name="Google Shape;677;p114"/>
          <p:cNvSpPr txBox="1"/>
          <p:nvPr>
            <p:ph idx="1" type="body"/>
          </p:nvPr>
        </p:nvSpPr>
        <p:spPr>
          <a:xfrm>
            <a:off x="1243013" y="1144191"/>
            <a:ext cx="6010275" cy="2591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 table has two rows where cities are same.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no rows corresponding to branches in Bristol and Aberdeen.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include unmatched rows in result table, use an Outer join.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000125" y="30122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 Statement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1504950" y="1165622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 of the clauses cannot be changed.</a:t>
            </a:r>
            <a:endParaRPr/>
          </a:p>
          <a:p>
            <a:pPr indent="-381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Only SELECT and FROM are mandatory.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5"/>
          <p:cNvSpPr txBox="1"/>
          <p:nvPr>
            <p:ph type="title"/>
          </p:nvPr>
        </p:nvSpPr>
        <p:spPr>
          <a:xfrm>
            <a:off x="764381" y="36552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Left Outer Join</a:t>
            </a:r>
            <a:endParaRPr/>
          </a:p>
        </p:txBody>
      </p:sp>
      <p:sp>
        <p:nvSpPr>
          <p:cNvPr id="683" name="Google Shape;683;p115"/>
          <p:cNvSpPr txBox="1"/>
          <p:nvPr>
            <p:ph idx="1" type="body"/>
          </p:nvPr>
        </p:nvSpPr>
        <p:spPr>
          <a:xfrm>
            <a:off x="1053703" y="1101329"/>
            <a:ext cx="6682979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branches and properties that are in same city along with 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any unmatched properties.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SELECT b.*, p.*</a:t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FROM Branch1 b LEFT JOIN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PropertyForRent1 p ON b.bCity = p.pCity;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6"/>
          <p:cNvSpPr txBox="1"/>
          <p:nvPr>
            <p:ph type="title"/>
          </p:nvPr>
        </p:nvSpPr>
        <p:spPr>
          <a:xfrm>
            <a:off x="1088827" y="47267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Left Outer Join</a:t>
            </a:r>
            <a:endParaRPr/>
          </a:p>
        </p:txBody>
      </p:sp>
      <p:sp>
        <p:nvSpPr>
          <p:cNvPr id="689" name="Google Shape;689;p116"/>
          <p:cNvSpPr txBox="1"/>
          <p:nvPr>
            <p:ph idx="1" type="body"/>
          </p:nvPr>
        </p:nvSpPr>
        <p:spPr>
          <a:xfrm>
            <a:off x="1178719" y="1231107"/>
            <a:ext cx="610671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Includes those rows of first (left) table unmatched with rows from second (right) table.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Columns from second table are filled with NULLs.</a:t>
            </a:r>
            <a:endParaRPr/>
          </a:p>
        </p:txBody>
      </p:sp>
      <p:pic>
        <p:nvPicPr>
          <p:cNvPr id="690" name="Google Shape;690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792" y="2747963"/>
            <a:ext cx="4536281" cy="168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7"/>
          <p:cNvSpPr txBox="1"/>
          <p:nvPr>
            <p:ph type="title"/>
          </p:nvPr>
        </p:nvSpPr>
        <p:spPr>
          <a:xfrm>
            <a:off x="1096565" y="47267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Right Outer Join</a:t>
            </a:r>
            <a:endParaRPr/>
          </a:p>
        </p:txBody>
      </p:sp>
      <p:sp>
        <p:nvSpPr>
          <p:cNvPr id="696" name="Google Shape;696;p117"/>
          <p:cNvSpPr txBox="1"/>
          <p:nvPr>
            <p:ph idx="1" type="body"/>
          </p:nvPr>
        </p:nvSpPr>
        <p:spPr>
          <a:xfrm>
            <a:off x="1207292" y="1390649"/>
            <a:ext cx="6657976" cy="25419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List branches and properties in same city 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and any unmatched properties.</a:t>
            </a:r>
            <a:endParaRPr/>
          </a:p>
          <a:p>
            <a:pPr indent="-177800" lvl="0" marL="177800" rtl="0" algn="just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  SELECT b.*, p.*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Branch1 b RIGHT JOIN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 PropertyForRent1 p ON b.bCity = p.pCity;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8"/>
          <p:cNvSpPr txBox="1"/>
          <p:nvPr>
            <p:ph type="title"/>
          </p:nvPr>
        </p:nvSpPr>
        <p:spPr>
          <a:xfrm>
            <a:off x="1128713" y="275630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Right Outer Join</a:t>
            </a:r>
            <a:endParaRPr/>
          </a:p>
        </p:txBody>
      </p:sp>
      <p:sp>
        <p:nvSpPr>
          <p:cNvPr id="702" name="Google Shape;702;p118"/>
          <p:cNvSpPr txBox="1"/>
          <p:nvPr>
            <p:ph idx="1" type="body"/>
          </p:nvPr>
        </p:nvSpPr>
        <p:spPr>
          <a:xfrm>
            <a:off x="1457325" y="1090613"/>
            <a:ext cx="610671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Right Outer join includes those rows of second (right) table that are unmatched with rows from first (left) table.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Columns from first table are filled with NULLs.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3" name="Google Shape;703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091" y="2801541"/>
            <a:ext cx="4586287" cy="168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9"/>
          <p:cNvSpPr txBox="1"/>
          <p:nvPr>
            <p:ph type="title"/>
          </p:nvPr>
        </p:nvSpPr>
        <p:spPr>
          <a:xfrm>
            <a:off x="891779" y="397669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Full Outer Join</a:t>
            </a:r>
            <a:endParaRPr/>
          </a:p>
        </p:txBody>
      </p:sp>
      <p:sp>
        <p:nvSpPr>
          <p:cNvPr id="709" name="Google Shape;709;p119"/>
          <p:cNvSpPr txBox="1"/>
          <p:nvPr>
            <p:ph idx="1" type="body"/>
          </p:nvPr>
        </p:nvSpPr>
        <p:spPr>
          <a:xfrm>
            <a:off x="1050132" y="1272777"/>
            <a:ext cx="7115174" cy="23598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	List branches and properties in same city and </a:t>
            </a:r>
            <a:r>
              <a:rPr lang="en">
                <a:solidFill>
                  <a:srgbClr val="CD0000"/>
                </a:solidFill>
              </a:rPr>
              <a:t>any unmatched branches or properties. (on both sides)</a:t>
            </a:r>
            <a:endParaRPr/>
          </a:p>
          <a:p>
            <a:pPr indent="-177800" lvl="0" marL="1778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  SELECT b.*, p.*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FROM Branch1 b FULL JOIN </a:t>
            </a:r>
            <a:endParaRPr/>
          </a:p>
          <a:p>
            <a:pPr indent="-1778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PropertyForRent1 p ON b.bCity = p.pCity;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20"/>
          <p:cNvSpPr txBox="1"/>
          <p:nvPr>
            <p:ph type="title"/>
          </p:nvPr>
        </p:nvSpPr>
        <p:spPr>
          <a:xfrm>
            <a:off x="1085850" y="269083"/>
            <a:ext cx="6286500" cy="41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Full Outer Join</a:t>
            </a:r>
            <a:endParaRPr/>
          </a:p>
        </p:txBody>
      </p:sp>
      <p:sp>
        <p:nvSpPr>
          <p:cNvPr id="715" name="Google Shape;715;p120"/>
          <p:cNvSpPr txBox="1"/>
          <p:nvPr>
            <p:ph idx="1" type="body"/>
          </p:nvPr>
        </p:nvSpPr>
        <p:spPr>
          <a:xfrm>
            <a:off x="1476971" y="1133475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Includes rows that are unmatched in both tables. 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Unmatched columns are filled with NULLs. </a:t>
            </a:r>
            <a:endParaRPr/>
          </a:p>
        </p:txBody>
      </p:sp>
      <p:pic>
        <p:nvPicPr>
          <p:cNvPr id="716" name="Google Shape;716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785" y="2246710"/>
            <a:ext cx="4194572" cy="180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1"/>
          <p:cNvSpPr txBox="1"/>
          <p:nvPr>
            <p:ph type="title"/>
          </p:nvPr>
        </p:nvSpPr>
        <p:spPr>
          <a:xfrm>
            <a:off x="446484" y="25241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OUTER JOIN Syntax</a:t>
            </a:r>
            <a:endParaRPr/>
          </a:p>
        </p:txBody>
      </p:sp>
      <p:sp>
        <p:nvSpPr>
          <p:cNvPr id="722" name="Google Shape;722;p1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joins return records that are not matched. The following query returns s that have no sessions scheduled.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&lt;column1&gt;, &lt;column2&gt;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&lt;table1&gt;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LEFT OUTER JOIN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&lt;table2&gt;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&lt;table1&gt;.&lt;column&gt;=&lt;table2&gt;.&lt;column&gt;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2"/>
          <p:cNvSpPr txBox="1"/>
          <p:nvPr>
            <p:ph type="title"/>
          </p:nvPr>
        </p:nvSpPr>
        <p:spPr>
          <a:xfrm>
            <a:off x="639365" y="23098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Outer Join Example</a:t>
            </a:r>
            <a:endParaRPr/>
          </a:p>
        </p:txBody>
      </p:sp>
      <p:sp>
        <p:nvSpPr>
          <p:cNvPr id="728" name="Google Shape;728;p122"/>
          <p:cNvSpPr txBox="1"/>
          <p:nvPr>
            <p:ph idx="1" type="body"/>
          </p:nvPr>
        </p:nvSpPr>
        <p:spPr>
          <a:xfrm>
            <a:off x="810815" y="139065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2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t.Key,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LastName,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SessionDateKey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t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LEFT OUTER JOIN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Session s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t.Key = s.Key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SessionDateKey </a:t>
            </a:r>
            <a:r>
              <a:rPr lang="en" sz="21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3"/>
          <p:cNvSpPr txBox="1"/>
          <p:nvPr>
            <p:ph type="title"/>
          </p:nvPr>
        </p:nvSpPr>
        <p:spPr>
          <a:xfrm>
            <a:off x="532210" y="2952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Inserts</a:t>
            </a:r>
            <a:endParaRPr/>
          </a:p>
        </p:txBody>
      </p:sp>
      <p:sp>
        <p:nvSpPr>
          <p:cNvPr id="734" name="Google Shape;734;p1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insert a record into a table, you use the following syntax: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&lt;tablename&gt;(&lt;ColumnName&gt;, &lt;columnName&gt;, ...)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(&lt;value1&gt;, &lt;value2&gt;, ...)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4"/>
          <p:cNvSpPr txBox="1"/>
          <p:nvPr>
            <p:ph type="title"/>
          </p:nvPr>
        </p:nvSpPr>
        <p:spPr>
          <a:xfrm>
            <a:off x="339328" y="25241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Updates</a:t>
            </a:r>
            <a:endParaRPr/>
          </a:p>
        </p:txBody>
      </p:sp>
      <p:sp>
        <p:nvSpPr>
          <p:cNvPr id="740" name="Google Shape;740;p1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Updates allow you to change existing records. The syntax 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&lt;TableName&gt;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&lt;ColumnName&gt; = &lt;New Value&gt;,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&lt;ColumnName&gt;=&lt;new value&gt;</a:t>
            </a:r>
            <a:endParaRPr/>
          </a:p>
          <a:p>
            <a:pPr indent="0" lvl="2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&lt;ColumnName&gt; = &lt;criteria&gt;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