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5975" y="2560319"/>
            <a:ext cx="2888024" cy="25831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8108" y="2493263"/>
            <a:ext cx="2680716" cy="26502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9" y="66471"/>
            <a:ext cx="348615" cy="3579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8834"/>
            <a:ext cx="7168896" cy="838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0927" y="1526032"/>
            <a:ext cx="7585709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674" rIns="0" bIns="0" rtlCol="0">
            <a:spAutoFit/>
          </a:bodyPr>
          <a:lstStyle/>
          <a:p>
            <a:pPr marL="1915795">
              <a:lnSpc>
                <a:spcPct val="100000"/>
              </a:lnSpc>
              <a:spcBef>
                <a:spcPts val="100"/>
              </a:spcBef>
            </a:pPr>
            <a:r>
              <a:rPr sz="4200" b="1" spc="570" dirty="0">
                <a:solidFill>
                  <a:srgbClr val="0070C0"/>
                </a:solidFill>
                <a:latin typeface="Calibri"/>
                <a:cs typeface="Calibri"/>
              </a:rPr>
              <a:t>Capstone</a:t>
            </a:r>
            <a:r>
              <a:rPr sz="4200" b="1" spc="2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4200" b="1" spc="475" dirty="0">
                <a:solidFill>
                  <a:srgbClr val="0070C0"/>
                </a:solidFill>
                <a:latin typeface="Calibri"/>
                <a:cs typeface="Calibri"/>
              </a:rPr>
              <a:t>Project-</a:t>
            </a:r>
            <a:r>
              <a:rPr sz="4200" b="1" spc="-540" dirty="0">
                <a:solidFill>
                  <a:srgbClr val="0070C0"/>
                </a:solidFill>
                <a:latin typeface="Calibri"/>
                <a:cs typeface="Calibri"/>
              </a:rPr>
              <a:t>1</a:t>
            </a:r>
            <a:endParaRPr sz="4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0927" y="1526032"/>
            <a:ext cx="7585709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640" dirty="0">
                <a:solidFill>
                  <a:srgbClr val="D42C30"/>
                </a:solidFill>
              </a:rPr>
              <a:t>EDA</a:t>
            </a:r>
            <a:r>
              <a:rPr spc="210" dirty="0">
                <a:solidFill>
                  <a:srgbClr val="D42C30"/>
                </a:solidFill>
              </a:rPr>
              <a:t> </a:t>
            </a:r>
            <a:r>
              <a:rPr spc="565" dirty="0">
                <a:solidFill>
                  <a:srgbClr val="D42C30"/>
                </a:solidFill>
              </a:rPr>
              <a:t>On</a:t>
            </a:r>
            <a:r>
              <a:rPr spc="210" dirty="0">
                <a:solidFill>
                  <a:srgbClr val="D42C30"/>
                </a:solidFill>
              </a:rPr>
              <a:t> </a:t>
            </a:r>
            <a:r>
              <a:rPr spc="395" dirty="0">
                <a:solidFill>
                  <a:srgbClr val="D42C30"/>
                </a:solidFill>
              </a:rPr>
              <a:t>Hotel</a:t>
            </a:r>
            <a:r>
              <a:rPr spc="225" dirty="0">
                <a:solidFill>
                  <a:srgbClr val="D42C30"/>
                </a:solidFill>
              </a:rPr>
              <a:t> </a:t>
            </a:r>
            <a:r>
              <a:rPr spc="535" dirty="0">
                <a:solidFill>
                  <a:srgbClr val="D42C30"/>
                </a:solidFill>
              </a:rPr>
              <a:t>Booking</a:t>
            </a:r>
            <a:r>
              <a:rPr spc="229" dirty="0">
                <a:solidFill>
                  <a:srgbClr val="D42C30"/>
                </a:solidFill>
              </a:rPr>
              <a:t> </a:t>
            </a:r>
            <a:r>
              <a:rPr spc="400" dirty="0" smtClean="0">
                <a:solidFill>
                  <a:srgbClr val="D42C30"/>
                </a:solidFill>
              </a:rPr>
              <a:t>Analysis</a:t>
            </a:r>
          </a:p>
          <a:p>
            <a:pPr marL="2540" algn="ctr">
              <a:lnSpc>
                <a:spcPct val="100000"/>
              </a:lnSpc>
              <a:spcBef>
                <a:spcPts val="50"/>
              </a:spcBef>
            </a:pPr>
            <a:r>
              <a:rPr sz="2400" spc="400" dirty="0">
                <a:solidFill>
                  <a:srgbClr val="D42C30"/>
                </a:solidFill>
              </a:rPr>
              <a:t>BY</a:t>
            </a:r>
            <a:endParaRPr sz="2400" dirty="0">
              <a:solidFill>
                <a:srgbClr val="D42C30"/>
              </a:solidFill>
            </a:endParaRPr>
          </a:p>
          <a:p>
            <a:pPr marL="2428240" marR="2418715" algn="ctr">
              <a:lnSpc>
                <a:spcPct val="100000"/>
              </a:lnSpc>
            </a:pPr>
            <a:r>
              <a:rPr lang="en-US" sz="2400" spc="290" dirty="0" smtClean="0">
                <a:solidFill>
                  <a:srgbClr val="002060"/>
                </a:solidFill>
              </a:rPr>
              <a:t>Arundhati Varude</a:t>
            </a:r>
            <a:endParaRPr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4425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BB(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Bed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&amp;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Breakfast)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preferred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type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meal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by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140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Full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Board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i.e.</a:t>
            </a:r>
            <a:r>
              <a:rPr sz="1400" spc="3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FB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preferred.</a:t>
            </a:r>
            <a:endParaRPr sz="1400">
              <a:latin typeface="Arial"/>
              <a:cs typeface="Arial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HB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(Half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Board)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SC(Self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Catering)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q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u</a:t>
            </a:r>
            <a:r>
              <a:rPr sz="1400" spc="-74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100" spc="-209" baseline="2182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ll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y</a:t>
            </a:r>
            <a:r>
              <a:rPr sz="1400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preferred.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986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see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3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line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chart,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June</a:t>
            </a:r>
            <a:r>
              <a:rPr sz="1400" spc="3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September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bookings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happened.</a:t>
            </a:r>
            <a:endParaRPr sz="1400">
              <a:latin typeface="Arial"/>
              <a:cs typeface="Arial"/>
            </a:endParaRPr>
          </a:p>
          <a:p>
            <a:pPr marL="12700" marR="300990">
              <a:lnSpc>
                <a:spcPct val="100000"/>
              </a:lnSpc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It’s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Summer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time.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September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bookings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Starts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declining.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3213" y="634506"/>
            <a:ext cx="5226562" cy="20582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7111" y="2775838"/>
            <a:ext cx="5326887" cy="236765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7" name="object 7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 indent="14224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had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highest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June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,July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August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But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months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was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less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 indent="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Thus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say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that,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January,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February,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March,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April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,November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December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good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months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get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good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adr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2670"/>
            <a:ext cx="6444742" cy="281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37" y="621430"/>
            <a:ext cx="4475551" cy="224862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Maximum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Portugal.</a:t>
            </a:r>
            <a:endParaRPr sz="1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i.e.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25000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1400">
              <a:latin typeface="Arial"/>
              <a:cs typeface="Arial"/>
            </a:endParaRPr>
          </a:p>
          <a:p>
            <a:pPr marL="60960" marR="281305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After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Portugal,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GBR(Great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Brittan),France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Spain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countries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where</a:t>
            </a:r>
            <a:r>
              <a:rPr sz="1400" spc="3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came.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bookings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happened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2016.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see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bookings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were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8371" y="3062223"/>
            <a:ext cx="4905628" cy="2081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545584" y="587375"/>
            <a:ext cx="4247515" cy="2360930"/>
            <a:chOff x="4545584" y="587375"/>
            <a:chExt cx="4247515" cy="23609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5584" y="729756"/>
              <a:ext cx="748906" cy="2070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78044" y="587375"/>
              <a:ext cx="3615054" cy="236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659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335" indent="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compared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These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generating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more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 indent="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Average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lead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high.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means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people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plan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trip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too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early.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Usually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people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prefer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longer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stays.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That’s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why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people</a:t>
            </a:r>
            <a:r>
              <a:rPr sz="1400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plan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early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cancellation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which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almost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30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%.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6330"/>
            <a:ext cx="2573020" cy="21257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777" y="593815"/>
            <a:ext cx="2611548" cy="2165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3960" y="627182"/>
            <a:ext cx="2689736" cy="2244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771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 indent="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Waiting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period</a:t>
            </a:r>
            <a:r>
              <a:rPr sz="1400" spc="29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compared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means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much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busier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154940" indent="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repeated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order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get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increase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count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repeated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hotel management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need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take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valuable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feedbacks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try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give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good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88" y="626491"/>
            <a:ext cx="3296030" cy="27405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373" y="686628"/>
            <a:ext cx="3362953" cy="27205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139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'Direct'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'TA/TO'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almost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equal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 marR="5080" indent="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GDS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'City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Hotel'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GDS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increase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Resort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bookings.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say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“Direct”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‘TA/TO’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generating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revenue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0534" indent="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Here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“Direct”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‘Online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Agency’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high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both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types.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Aviation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segment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needs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increase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84" y="818158"/>
              <a:ext cx="4182697" cy="2223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810" y="680593"/>
              <a:ext cx="4802886" cy="24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36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2700" marR="5080" indent="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‘TA/TO’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distribution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channel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6000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resort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reduce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improve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policies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deposit policies.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‘Online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TA/TO’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segment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5" y="565136"/>
            <a:ext cx="4017683" cy="24120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5409" y="617921"/>
            <a:ext cx="4424144" cy="2382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41191"/>
            <a:ext cx="8112759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 indent="14224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Almost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19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after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getting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same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reserved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2.5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Thus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not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getting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same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per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reserved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not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reason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81" y="613303"/>
            <a:ext cx="4086946" cy="2817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 indent="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is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canceled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same_room_alloted_or_not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negatively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correlated.</a:t>
            </a:r>
            <a:r>
              <a:rPr sz="1400" spc="30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Not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getting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same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per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reserved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room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4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not</a:t>
            </a:r>
            <a:r>
              <a:rPr sz="14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reason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sz="1400">
              <a:latin typeface="Arial"/>
              <a:cs typeface="Arial"/>
            </a:endParaRPr>
          </a:p>
          <a:p>
            <a:pPr marL="12700" marR="668655" indent="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Arial"/>
                <a:cs typeface="Arial"/>
              </a:rPr>
              <a:t>lead-</a:t>
            </a:r>
            <a:r>
              <a:rPr sz="1400" dirty="0">
                <a:latin typeface="Arial"/>
                <a:cs typeface="Arial"/>
              </a:rPr>
              <a:t>time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total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positively </a:t>
            </a:r>
            <a:r>
              <a:rPr sz="1400" dirty="0">
                <a:latin typeface="Arial"/>
                <a:cs typeface="Arial"/>
              </a:rPr>
              <a:t>correlated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spc="-10" dirty="0">
                <a:latin typeface="Arial"/>
                <a:cs typeface="Arial"/>
              </a:rPr>
              <a:t>customer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12700" marR="5080" indent="14224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25" dirty="0">
                <a:latin typeface="Arial"/>
                <a:cs typeface="Arial"/>
              </a:rPr>
              <a:t>ADR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total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people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are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highly correlated.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people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more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adr.High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revenue</a:t>
            </a:r>
            <a:endParaRPr sz="1400">
              <a:latin typeface="Arial"/>
              <a:cs typeface="Arial"/>
            </a:endParaRPr>
          </a:p>
          <a:p>
            <a:pPr marL="12700" marR="121285" indent="18986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Arial"/>
                <a:cs typeface="Arial"/>
              </a:rPr>
              <a:t>is_repeated_guest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previous_bookings Not_canceled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strong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correlation.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be </a:t>
            </a:r>
            <a:r>
              <a:rPr sz="1400" spc="-10" dirty="0">
                <a:latin typeface="Arial"/>
                <a:cs typeface="Arial"/>
              </a:rPr>
              <a:t>repeated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9" y="629788"/>
            <a:ext cx="5185697" cy="42618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45" y="688911"/>
            <a:ext cx="4683317" cy="2414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dirty="0">
                <a:latin typeface="Arial"/>
                <a:cs typeface="Arial"/>
              </a:rPr>
              <a:t>Optimal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days.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Usually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week.</a:t>
            </a:r>
            <a:endParaRPr sz="1400">
              <a:latin typeface="Arial"/>
              <a:cs typeface="Arial"/>
            </a:endParaRPr>
          </a:p>
          <a:p>
            <a:pPr marL="12700" marR="5080" indent="240029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dirty="0">
                <a:latin typeface="Arial"/>
                <a:cs typeface="Arial"/>
              </a:rPr>
              <a:t>For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likes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stay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Resort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hotels.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after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 </a:t>
            </a:r>
            <a:r>
              <a:rPr sz="1400" dirty="0">
                <a:latin typeface="Arial"/>
                <a:cs typeface="Arial"/>
              </a:rPr>
              <a:t>Bookings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very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Resort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715" indent="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As we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saw in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Correlation heatmap, total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 and adr are positively correlated. Thus for 2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 ,adr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almost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100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200.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Thus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revenue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942" y="1066118"/>
            <a:ext cx="3965159" cy="1706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8521065" cy="510540"/>
          </a:xfrm>
          <a:custGeom>
            <a:avLst/>
            <a:gdLst/>
            <a:ahLst/>
            <a:cxnLst/>
            <a:rect l="l" t="t" r="r" b="b"/>
            <a:pathLst>
              <a:path w="8521065" h="510540">
                <a:moveTo>
                  <a:pt x="8520557" y="0"/>
                </a:moveTo>
                <a:lnTo>
                  <a:pt x="0" y="0"/>
                </a:lnTo>
                <a:lnTo>
                  <a:pt x="0" y="510362"/>
                </a:lnTo>
                <a:lnTo>
                  <a:pt x="8520557" y="510362"/>
                </a:lnTo>
                <a:lnTo>
                  <a:pt x="8520557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50"/>
            <a:ext cx="8521065" cy="510540"/>
          </a:xfrm>
          <a:prstGeom prst="rect">
            <a:avLst/>
          </a:prstGeom>
          <a:ln w="25400">
            <a:solidFill>
              <a:srgbClr val="20202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605155" indent="-513715">
              <a:lnSpc>
                <a:spcPct val="100000"/>
              </a:lnSpc>
              <a:spcBef>
                <a:spcPts val="1040"/>
              </a:spcBef>
              <a:buSzPct val="116666"/>
              <a:buFont typeface="Wingdings"/>
              <a:buChar char=""/>
              <a:tabLst>
                <a:tab pos="605155" algn="l"/>
                <a:tab pos="605790" algn="l"/>
              </a:tabLst>
            </a:pPr>
            <a:r>
              <a:rPr sz="2400" b="1" dirty="0">
                <a:solidFill>
                  <a:srgbClr val="D42C30"/>
                </a:solidFill>
                <a:latin typeface="Arial"/>
                <a:cs typeface="Arial"/>
              </a:rPr>
              <a:t>Problem</a:t>
            </a:r>
            <a:r>
              <a:rPr sz="2400" b="1" spc="-110" dirty="0">
                <a:solidFill>
                  <a:srgbClr val="D42C3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D42C30"/>
                </a:solidFill>
                <a:latin typeface="Arial"/>
                <a:cs typeface="Arial"/>
              </a:rPr>
              <a:t>Statement:</a:t>
            </a:r>
            <a:endParaRPr sz="2400" dirty="0">
              <a:solidFill>
                <a:srgbClr val="D42C3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" y="922024"/>
            <a:ext cx="7352030" cy="349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120650" indent="-318135">
              <a:lnSpc>
                <a:spcPct val="114999"/>
              </a:lnSpc>
              <a:spcBef>
                <a:spcPts val="10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330200" algn="l"/>
                <a:tab pos="330835" algn="l"/>
              </a:tabLst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analyzing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data.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set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city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hotel,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when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was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made,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length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stay,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adults,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children,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and/or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babies,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8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available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parking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spaces.</a:t>
            </a:r>
            <a:endParaRPr sz="1800" dirty="0">
              <a:latin typeface="Arial"/>
              <a:cs typeface="Arial"/>
            </a:endParaRPr>
          </a:p>
          <a:p>
            <a:pPr marL="330200" marR="5080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330200" algn="l"/>
                <a:tab pos="330835" algn="l"/>
              </a:tabLst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industry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volatile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industry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bookings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depends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above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factors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many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more.</a:t>
            </a:r>
            <a:endParaRPr sz="1800" dirty="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330200" algn="l"/>
                <a:tab pos="330835" algn="l"/>
                <a:tab pos="4773930" algn="l"/>
              </a:tabLst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objective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behind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	explore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analyze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 marL="330200" marR="67310">
              <a:lnSpc>
                <a:spcPct val="114999"/>
              </a:lnSpc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800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discover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important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factors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govern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bookings</a:t>
            </a:r>
            <a:r>
              <a:rPr sz="18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give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insights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hotel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management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,which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perform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various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campaigns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boost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business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performance.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Signing</a:t>
            </a:r>
            <a:r>
              <a:rPr spc="5" dirty="0"/>
              <a:t> </a:t>
            </a:r>
            <a:r>
              <a:rPr spc="-20" dirty="0"/>
              <a:t>off…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38"/>
            <a:ext cx="8546465" cy="524510"/>
            <a:chOff x="-12700" y="-12738"/>
            <a:chExt cx="8546465" cy="524510"/>
          </a:xfrm>
        </p:grpSpPr>
        <p:sp>
          <p:nvSpPr>
            <p:cNvPr id="3" name="object 3"/>
            <p:cNvSpPr/>
            <p:nvPr/>
          </p:nvSpPr>
          <p:spPr>
            <a:xfrm>
              <a:off x="0" y="-38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8520557" y="0"/>
                  </a:moveTo>
                  <a:lnTo>
                    <a:pt x="0" y="0"/>
                  </a:lnTo>
                  <a:lnTo>
                    <a:pt x="0" y="498767"/>
                  </a:lnTo>
                  <a:lnTo>
                    <a:pt x="8520557" y="498767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38"/>
              <a:ext cx="8521065" cy="499109"/>
            </a:xfrm>
            <a:custGeom>
              <a:avLst/>
              <a:gdLst/>
              <a:ahLst/>
              <a:cxnLst/>
              <a:rect l="l" t="t" r="r" b="b"/>
              <a:pathLst>
                <a:path w="8521065" h="499109">
                  <a:moveTo>
                    <a:pt x="0" y="498767"/>
                  </a:moveTo>
                  <a:lnTo>
                    <a:pt x="8520557" y="498767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98767"/>
                  </a:lnTo>
                  <a:close/>
                </a:path>
              </a:pathLst>
            </a:custGeom>
            <a:ln w="25399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4507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Work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Flow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 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400" dirty="0">
                <a:latin typeface="Arial"/>
                <a:cs typeface="Arial"/>
              </a:rPr>
              <a:t>So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divide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flow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steps.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  <a:solidFill>
            <a:srgbClr val="FFC000"/>
          </a:solidFill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160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r>
              <a:rPr sz="19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Collection </a:t>
            </a:r>
            <a:r>
              <a:rPr sz="1900" spc="-25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Understanding</a:t>
            </a:r>
            <a:endParaRPr sz="19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  <a:solidFill>
            <a:srgbClr val="FFC000"/>
          </a:solidFill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spc="-2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0070C0"/>
                </a:solidFill>
                <a:latin typeface="Arial"/>
                <a:cs typeface="Arial"/>
              </a:rPr>
              <a:t>	</a:t>
            </a: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Cleaning </a:t>
            </a:r>
            <a:r>
              <a:rPr sz="1900" spc="-25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Manipulation</a:t>
            </a:r>
            <a:endParaRPr sz="19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Exploratory </a:t>
            </a:r>
            <a:r>
              <a:rPr sz="1900" spc="-20" dirty="0">
                <a:solidFill>
                  <a:srgbClr val="0070C0"/>
                </a:solidFill>
                <a:latin typeface="Arial"/>
                <a:cs typeface="Arial"/>
              </a:rPr>
              <a:t>Data </a:t>
            </a:r>
            <a:r>
              <a:rPr sz="1900" spc="-10" dirty="0">
                <a:solidFill>
                  <a:srgbClr val="0070C0"/>
                </a:solidFill>
                <a:latin typeface="Arial"/>
                <a:cs typeface="Arial"/>
              </a:rPr>
              <a:t>Analysis(EDA)</a:t>
            </a:r>
            <a:endParaRPr sz="19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41" y="3372103"/>
            <a:ext cx="772604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EDA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divided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following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 analysis.</a:t>
            </a:r>
            <a:endParaRPr sz="1400" dirty="0">
              <a:latin typeface="Arial"/>
              <a:cs typeface="Arial"/>
            </a:endParaRPr>
          </a:p>
          <a:p>
            <a:pPr marL="354965" marR="74295" indent="-34226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Univariate</a:t>
            </a:r>
            <a:r>
              <a:rPr sz="1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analysis:</a:t>
            </a:r>
            <a:r>
              <a:rPr sz="1400" b="1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Univariate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simplest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analyzing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variable.</a:t>
            </a:r>
            <a:endParaRPr sz="1400" dirty="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Bivariate</a:t>
            </a:r>
            <a:r>
              <a:rPr sz="1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analysis:</a:t>
            </a:r>
            <a:r>
              <a:rPr sz="1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Bivariate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where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comparing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two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study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their relationships.</a:t>
            </a:r>
            <a:endParaRPr sz="1400" dirty="0">
              <a:latin typeface="Arial"/>
              <a:cs typeface="Arial"/>
            </a:endParaRPr>
          </a:p>
          <a:p>
            <a:pPr marL="354965" marR="721995" indent="-34226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00B050"/>
                </a:solidFill>
                <a:latin typeface="Arial"/>
                <a:cs typeface="Arial"/>
              </a:rPr>
              <a:t>Multivariate</a:t>
            </a:r>
            <a:r>
              <a:rPr sz="1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anlysis:</a:t>
            </a:r>
            <a:r>
              <a:rPr sz="1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Multivariate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Bivariate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are </a:t>
            </a:r>
            <a:r>
              <a:rPr sz="1400" spc="-10" dirty="0">
                <a:latin typeface="Arial"/>
                <a:cs typeface="Arial"/>
              </a:rPr>
              <a:t>comparing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two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variables.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50"/>
            <a:ext cx="8546465" cy="598170"/>
            <a:chOff x="-12700" y="-12750"/>
            <a:chExt cx="8546465" cy="598170"/>
          </a:xfrm>
        </p:grpSpPr>
        <p:sp>
          <p:nvSpPr>
            <p:cNvPr id="3" name="object 3"/>
            <p:cNvSpPr/>
            <p:nvPr/>
          </p:nvSpPr>
          <p:spPr>
            <a:xfrm>
              <a:off x="0" y="-5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8520557" y="0"/>
                  </a:moveTo>
                  <a:lnTo>
                    <a:pt x="0" y="0"/>
                  </a:lnTo>
                  <a:lnTo>
                    <a:pt x="0" y="572693"/>
                  </a:lnTo>
                  <a:lnTo>
                    <a:pt x="8520557" y="572693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-50"/>
              <a:ext cx="8521065" cy="572770"/>
            </a:xfrm>
            <a:custGeom>
              <a:avLst/>
              <a:gdLst/>
              <a:ahLst/>
              <a:cxnLst/>
              <a:rect l="l" t="t" r="r" b="b"/>
              <a:pathLst>
                <a:path w="8521065" h="572770">
                  <a:moveTo>
                    <a:pt x="0" y="572693"/>
                  </a:moveTo>
                  <a:lnTo>
                    <a:pt x="8520557" y="572693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572693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19888"/>
            <a:ext cx="83705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3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 dirty="0">
              <a:latin typeface="Arial"/>
              <a:cs typeface="Arial"/>
            </a:endParaRPr>
          </a:p>
          <a:p>
            <a:pPr marL="12700" marR="5080" indent="239395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dirty="0">
                <a:latin typeface="Arial"/>
                <a:cs typeface="Arial"/>
              </a:rPr>
              <a:t>After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collecting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it’s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very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important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understand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analysis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data.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119390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rows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3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let’s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understand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columns.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Data</a:t>
            </a:r>
            <a:r>
              <a:rPr sz="1800" spc="-5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Arial"/>
                <a:cs typeface="Arial"/>
              </a:rPr>
              <a:t>Description:</a:t>
            </a:r>
            <a:endParaRPr sz="18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hotel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:Resort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is_canceled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indicating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canceled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(0)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lead_time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elapsed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entering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2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arrival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arrival_date_year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Year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arrival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</a:t>
            </a:r>
            <a:endParaRPr sz="1400" dirty="0">
              <a:latin typeface="Arial"/>
              <a:cs typeface="Arial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arrival_date_month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Month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arrival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 </a:t>
            </a:r>
            <a:r>
              <a:rPr sz="1400" b="1" spc="-10" dirty="0">
                <a:latin typeface="Arial"/>
                <a:cs typeface="Arial"/>
              </a:rPr>
              <a:t>arrival_date_week_number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Week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year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arrival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 </a:t>
            </a:r>
            <a:r>
              <a:rPr sz="1400" b="1" spc="-10" dirty="0">
                <a:latin typeface="Arial"/>
                <a:cs typeface="Arial"/>
              </a:rPr>
              <a:t>arrival_date_day_of_month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arrival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date </a:t>
            </a:r>
            <a:r>
              <a:rPr sz="1400" b="1" spc="-10" dirty="0">
                <a:latin typeface="Arial"/>
                <a:cs typeface="Arial"/>
              </a:rPr>
              <a:t>stays_in_weekend_nights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weekend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nights </a:t>
            </a:r>
            <a:r>
              <a:rPr sz="1400" b="1" spc="-10" dirty="0">
                <a:latin typeface="Arial"/>
                <a:cs typeface="Arial"/>
              </a:rPr>
              <a:t>stays_in_week_nights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week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nights.</a:t>
            </a:r>
            <a:endParaRPr sz="1400" dirty="0">
              <a:latin typeface="Arial"/>
              <a:cs typeface="Arial"/>
            </a:endParaRPr>
          </a:p>
          <a:p>
            <a:pPr marL="12700" marR="601472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adults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adults </a:t>
            </a:r>
            <a:r>
              <a:rPr sz="1400" b="1" dirty="0">
                <a:latin typeface="Arial"/>
                <a:cs typeface="Arial"/>
              </a:rPr>
              <a:t>children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children </a:t>
            </a:r>
            <a:r>
              <a:rPr sz="1400" b="1" dirty="0">
                <a:latin typeface="Arial"/>
                <a:cs typeface="Arial"/>
              </a:rPr>
              <a:t>babies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babies </a:t>
            </a:r>
            <a:r>
              <a:rPr sz="1400" b="1" dirty="0">
                <a:latin typeface="Arial"/>
                <a:cs typeface="Arial"/>
              </a:rPr>
              <a:t>meal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meal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booked. </a:t>
            </a:r>
            <a:r>
              <a:rPr sz="1400" b="1" dirty="0">
                <a:latin typeface="Arial"/>
                <a:cs typeface="Arial"/>
              </a:rPr>
              <a:t>country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Country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origin.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-12700"/>
            <a:ext cx="8521065" cy="482600"/>
            <a:chOff x="-12700" y="-12700"/>
            <a:chExt cx="8521065" cy="4826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8495411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95411" y="457200"/>
                  </a:lnTo>
                  <a:lnTo>
                    <a:pt x="8495411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495665" cy="457200"/>
            </a:xfrm>
            <a:custGeom>
              <a:avLst/>
              <a:gdLst/>
              <a:ahLst/>
              <a:cxnLst/>
              <a:rect l="l" t="t" r="r" b="b"/>
              <a:pathLst>
                <a:path w="8495665" h="457200">
                  <a:moveTo>
                    <a:pt x="0" y="457200"/>
                  </a:moveTo>
                  <a:lnTo>
                    <a:pt x="8495411" y="457200"/>
                  </a:lnTo>
                  <a:lnTo>
                    <a:pt x="849541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</a:t>
            </a:r>
            <a:r>
              <a:rPr sz="2400" b="1" spc="-2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Arial"/>
                <a:cs typeface="Arial"/>
              </a:rPr>
              <a:t>market_segment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Market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segment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designation.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(TA/TO) </a:t>
            </a:r>
            <a:r>
              <a:rPr sz="1400" b="1" spc="-10" dirty="0">
                <a:latin typeface="Arial"/>
                <a:cs typeface="Arial"/>
              </a:rPr>
              <a:t>distribution_channel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distribution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channel.(T/A/TO) </a:t>
            </a:r>
            <a:r>
              <a:rPr sz="1400" b="1" spc="-10" dirty="0">
                <a:latin typeface="Arial"/>
                <a:cs typeface="Arial"/>
              </a:rPr>
              <a:t>is_repeated_guest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repeated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(0)</a:t>
            </a:r>
            <a:endParaRPr sz="1400" dirty="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previous_cancellations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previous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current booking</a:t>
            </a:r>
            <a:endParaRPr sz="1400" dirty="0">
              <a:latin typeface="Arial"/>
              <a:cs typeface="Arial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previous_bookings_not_canceled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previous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current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reserved_room_type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reserved.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assigned_room_type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room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assigned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booking_changes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changes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moment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entered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12700" marR="422021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PMS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until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moment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check-in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cancellation </a:t>
            </a:r>
            <a:r>
              <a:rPr sz="1400" b="1" spc="-10" dirty="0">
                <a:latin typeface="Arial"/>
                <a:cs typeface="Arial"/>
              </a:rPr>
              <a:t>deposit_type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Deposit,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Refund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Refundable.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agent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travel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agency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 </a:t>
            </a:r>
            <a:r>
              <a:rPr sz="1400" b="1" dirty="0">
                <a:latin typeface="Arial"/>
                <a:cs typeface="Arial"/>
              </a:rPr>
              <a:t>company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company/entity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50" dirty="0">
                <a:latin typeface="Arial"/>
                <a:cs typeface="Arial"/>
              </a:rPr>
              <a:t> 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days_in_waiting_list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days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waiting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before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confirmed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customer_type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customer.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Contract,Group,transient,Transient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party.</a:t>
            </a:r>
            <a:endParaRPr sz="1400" dirty="0">
              <a:latin typeface="Arial"/>
              <a:cs typeface="Arial"/>
            </a:endParaRPr>
          </a:p>
          <a:p>
            <a:pPr marL="12700" marR="14986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adr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Average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Daily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dividing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lodging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transactions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total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staying nights</a:t>
            </a:r>
            <a:endParaRPr sz="1400" dirty="0">
              <a:latin typeface="Arial"/>
              <a:cs typeface="Arial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required_car_parking_spaces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parking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required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 </a:t>
            </a:r>
            <a:r>
              <a:rPr sz="1400" b="1" spc="-10" dirty="0">
                <a:latin typeface="Arial"/>
                <a:cs typeface="Arial"/>
              </a:rPr>
              <a:t>total_of_special_requests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(e.g.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twin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floor) </a:t>
            </a:r>
            <a:r>
              <a:rPr sz="1400" b="1" spc="-10" dirty="0">
                <a:latin typeface="Arial"/>
                <a:cs typeface="Arial"/>
              </a:rPr>
              <a:t>reservation_status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Reservation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last</a:t>
            </a:r>
            <a:r>
              <a:rPr sz="1400" spc="-10" dirty="0">
                <a:latin typeface="Arial"/>
                <a:cs typeface="Arial"/>
              </a:rPr>
              <a:t> status.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31" y="4438989"/>
            <a:ext cx="3538643" cy="620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959" y="922239"/>
            <a:ext cx="3586840" cy="19100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700" y="-12725"/>
            <a:ext cx="8542020" cy="514984"/>
            <a:chOff x="-12700" y="-12725"/>
            <a:chExt cx="8542020" cy="514984"/>
          </a:xfrm>
        </p:grpSpPr>
        <p:sp>
          <p:nvSpPr>
            <p:cNvPr id="5" name="object 5"/>
            <p:cNvSpPr/>
            <p:nvPr/>
          </p:nvSpPr>
          <p:spPr>
            <a:xfrm>
              <a:off x="0" y="-25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620" y="0"/>
                  </a:moveTo>
                  <a:lnTo>
                    <a:pt x="0" y="0"/>
                  </a:lnTo>
                  <a:lnTo>
                    <a:pt x="0" y="489102"/>
                  </a:lnTo>
                  <a:lnTo>
                    <a:pt x="8516620" y="489102"/>
                  </a:lnTo>
                  <a:lnTo>
                    <a:pt x="851662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-25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102"/>
                  </a:moveTo>
                  <a:lnTo>
                    <a:pt x="8516620" y="489102"/>
                  </a:lnTo>
                  <a:lnTo>
                    <a:pt x="8516620" y="0"/>
                  </a:lnTo>
                  <a:lnTo>
                    <a:pt x="0" y="0"/>
                  </a:lnTo>
                  <a:lnTo>
                    <a:pt x="0" y="489102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358"/>
            <a:ext cx="659701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Cleaning</a:t>
            </a:r>
            <a:r>
              <a:rPr sz="2400" b="1" spc="-6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6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Manipulation:</a:t>
            </a:r>
            <a:endParaRPr sz="24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There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company,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agent,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country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children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missing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58073"/>
            <a:ext cx="3144520" cy="138277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39466"/>
            <a:ext cx="7129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Handling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Duplicates: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31994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duplicates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values.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dropped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886708"/>
            <a:ext cx="69532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Feature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Engineering: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columns</a:t>
            </a:r>
            <a:r>
              <a:rPr sz="1400" spc="3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1)‘Total_People’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Children,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adults,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babies.</a:t>
            </a:r>
            <a:endParaRPr sz="1400">
              <a:latin typeface="Arial"/>
              <a:cs typeface="Arial"/>
            </a:endParaRPr>
          </a:p>
          <a:p>
            <a:pPr marL="227584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‘Total_stay’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weekend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nights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weekdays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night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3115319"/>
            <a:ext cx="4438650" cy="627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5" y="607816"/>
              <a:ext cx="2063211" cy="2092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8609" y="587883"/>
              <a:ext cx="2206244" cy="22156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1607" y="587883"/>
            <a:ext cx="2317495" cy="2327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City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preferred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City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busiest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hotel.</a:t>
            </a:r>
            <a:endParaRPr sz="14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27.5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cancelled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.Only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3.9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revisited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hotels.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96.1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Thus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retention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low.</a:t>
            </a:r>
            <a:endParaRPr sz="1400">
              <a:latin typeface="Arial"/>
              <a:cs typeface="Arial"/>
            </a:endParaRPr>
          </a:p>
          <a:p>
            <a:pPr marL="12700" marR="5080" indent="239395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dirty="0">
                <a:latin typeface="Arial"/>
                <a:cs typeface="Arial"/>
              </a:rPr>
              <a:t>Most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customers/guests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Transient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type(82.4%).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transient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13.4%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0.6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group.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Remaining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belongs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Contract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Contract</a:t>
            </a:r>
            <a:r>
              <a:rPr sz="1400" spc="-10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allotment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contract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associated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Group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associated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Transient-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contract,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associated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transient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Transient-</a:t>
            </a:r>
            <a:r>
              <a:rPr sz="1400" b="1" spc="-20" dirty="0">
                <a:latin typeface="Arial"/>
                <a:cs typeface="Arial"/>
              </a:rPr>
              <a:t>party-</a:t>
            </a:r>
            <a:r>
              <a:rPr sz="1400" dirty="0">
                <a:latin typeface="Arial"/>
                <a:cs typeface="Arial"/>
              </a:rPr>
              <a:t>when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transient,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associated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transient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0495" y="635380"/>
            <a:ext cx="2643504" cy="217157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10" name="object 10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658"/>
            <a:ext cx="4228719" cy="241642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635" y="615916"/>
              <a:ext cx="4511472" cy="2233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2957" y="2688462"/>
              <a:ext cx="2602611" cy="245503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 indent="14224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percentage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82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%. </a:t>
            </a:r>
            <a:r>
              <a:rPr sz="1400" spc="-10" dirty="0">
                <a:latin typeface="Arial"/>
                <a:cs typeface="Arial"/>
              </a:rPr>
              <a:t>Percentage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changes</a:t>
            </a:r>
            <a:r>
              <a:rPr sz="1400" spc="3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10%.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Agent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highest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28721.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59385" marR="573405" indent="-14732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Most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customers(91.6%)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require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spaces.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8.3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people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required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parking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space.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9" name="object 9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946150" indent="14224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79.1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bookings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were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through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TA/TO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(travel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agents/Tour operators).Second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channel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direct.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dirty="0">
                <a:latin typeface="Arial"/>
                <a:cs typeface="Arial"/>
              </a:rPr>
              <a:t>Room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‘A’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preferred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second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preferred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‘D’.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33400" indent="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dirty="0">
                <a:latin typeface="Arial"/>
                <a:cs typeface="Arial"/>
              </a:rPr>
              <a:t>Almost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98.7%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guests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prefer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‘No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deposit’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criterion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while booking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70" y="2961181"/>
            <a:ext cx="2875837" cy="2145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78612"/>
            <a:ext cx="3540633" cy="27688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0051" y="614959"/>
            <a:ext cx="4634800" cy="216898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12700" y="-12750"/>
            <a:ext cx="8546465" cy="504190"/>
            <a:chOff x="-12700" y="-12750"/>
            <a:chExt cx="8546465" cy="504190"/>
          </a:xfrm>
        </p:grpSpPr>
        <p:sp>
          <p:nvSpPr>
            <p:cNvPr id="8" name="object 8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8520557" y="0"/>
                  </a:moveTo>
                  <a:lnTo>
                    <a:pt x="0" y="0"/>
                  </a:lnTo>
                  <a:lnTo>
                    <a:pt x="0" y="478459"/>
                  </a:lnTo>
                  <a:lnTo>
                    <a:pt x="8520557" y="478459"/>
                  </a:lnTo>
                  <a:lnTo>
                    <a:pt x="8520557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-50"/>
              <a:ext cx="8521065" cy="478790"/>
            </a:xfrm>
            <a:custGeom>
              <a:avLst/>
              <a:gdLst/>
              <a:ahLst/>
              <a:cxnLst/>
              <a:rect l="l" t="t" r="r" b="b"/>
              <a:pathLst>
                <a:path w="8521065" h="478790">
                  <a:moveTo>
                    <a:pt x="0" y="478459"/>
                  </a:moveTo>
                  <a:lnTo>
                    <a:pt x="8520557" y="478459"/>
                  </a:lnTo>
                  <a:lnTo>
                    <a:pt x="8520557" y="0"/>
                  </a:lnTo>
                  <a:lnTo>
                    <a:pt x="0" y="0"/>
                  </a:lnTo>
                  <a:lnTo>
                    <a:pt x="0" y="478459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Exploratory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Analysis</a:t>
            </a:r>
            <a:r>
              <a:rPr sz="2400" b="1" spc="-9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(EDA)</a:t>
            </a:r>
            <a:r>
              <a:rPr sz="2400" b="1" spc="-9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1694</Words>
  <Application>Microsoft Office PowerPoint</Application>
  <PresentationFormat>On-screen Show (16:9)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Signing off…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Admin</cp:lastModifiedBy>
  <cp:revision>4</cp:revision>
  <dcterms:created xsi:type="dcterms:W3CDTF">2022-12-20T18:31:12Z</dcterms:created>
  <dcterms:modified xsi:type="dcterms:W3CDTF">2022-12-21T02:23:48Z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2022-12-20T00:00:00Z</vt:filetime>
  </property>
  <property fmtid="{D5CDD505-2E9C-101B-9397-08002B2CF9AE}" pid="5" name="Producer">
    <vt:lpwstr>Microsoft® Office PowerPoint® 2007</vt:lpwstr>
  </property>
</Properties>
</file>