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74" r:id="rId8"/>
    <p:sldId id="275" r:id="rId9"/>
    <p:sldId id="262" r:id="rId10"/>
    <p:sldId id="263" r:id="rId11"/>
    <p:sldId id="264" r:id="rId12"/>
    <p:sldId id="265" r:id="rId13"/>
    <p:sldId id="266" r:id="rId14"/>
    <p:sldId id="267" r:id="rId15"/>
    <p:sldId id="268" r:id="rId16"/>
    <p:sldId id="269" r:id="rId17"/>
    <p:sldId id="270" r:id="rId18"/>
    <p:sldId id="271" r:id="rId19"/>
    <p:sldId id="272" r:id="rId20"/>
    <p:sldId id="273"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5308AA5-D87A-4522-ACFC-9F71207E4517}">
          <p14:sldIdLst>
            <p14:sldId id="256"/>
            <p14:sldId id="257"/>
            <p14:sldId id="258"/>
            <p14:sldId id="259"/>
          </p14:sldIdLst>
        </p14:section>
        <p14:section name="Untitled Section" id="{56F1222E-6D8B-4B47-B13A-B87CB3944B28}">
          <p14:sldIdLst>
            <p14:sldId id="260"/>
            <p14:sldId id="274"/>
            <p14:sldId id="275"/>
            <p14:sldId id="262"/>
            <p14:sldId id="263"/>
            <p14:sldId id="264"/>
            <p14:sldId id="265"/>
            <p14:sldId id="266"/>
            <p14:sldId id="267"/>
            <p14:sldId id="268"/>
            <p14:sldId id="269"/>
            <p14:sldId id="270"/>
            <p14:sldId id="271"/>
            <p14:sldId id="272"/>
            <p14:sldId id="273"/>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17" autoAdjust="0"/>
    <p:restoredTop sz="94660"/>
  </p:normalViewPr>
  <p:slideViewPr>
    <p:cSldViewPr snapToGrid="0">
      <p:cViewPr varScale="1">
        <p:scale>
          <a:sx n="82" d="100"/>
          <a:sy n="82" d="100"/>
        </p:scale>
        <p:origin x="69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D48603A9-80D9-4053-816F-953A3AEBC3F1}" type="datetimeFigureOut">
              <a:rPr lang="en-IN" smtClean="0"/>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5E4EC157-E3AD-4C45-BD6B-F2916CF94D04}"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D48603A9-80D9-4053-816F-953A3AEBC3F1}"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E4EC157-E3AD-4C45-BD6B-F2916CF94D04}"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D48603A9-80D9-4053-816F-953A3AEBC3F1}"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E4EC157-E3AD-4C45-BD6B-F2916CF94D04}" type="slidenum">
              <a:rPr lang="en-IN" smtClean="0"/>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panose="020B0604020202020204"/>
                <a:cs typeface="Arial" panose="020B0604020202020204"/>
              </a:rPr>
              <a:t>“</a:t>
            </a:r>
            <a:endParaRPr lang="en-US" sz="9600" b="0" i="0" dirty="0">
              <a:solidFill>
                <a:schemeClr val="accent1">
                  <a:lumMod val="60000"/>
                  <a:lumOff val="40000"/>
                </a:schemeClr>
              </a:solidFill>
              <a:latin typeface="Arial" panose="020B0604020202020204"/>
              <a:cs typeface="Arial" panose="020B0604020202020204"/>
            </a:endParaRP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panose="020B0604020202020204"/>
                <a:cs typeface="Arial" panose="020B0604020202020204"/>
              </a:rPr>
              <a:t>”</a:t>
            </a:r>
            <a:endParaRPr lang="en-US" sz="9600" b="0" i="0" dirty="0">
              <a:solidFill>
                <a:schemeClr val="accent1">
                  <a:lumMod val="60000"/>
                  <a:lumOff val="40000"/>
                </a:schemeClr>
              </a:solidFill>
              <a:latin typeface="Arial" panose="020B0604020202020204"/>
              <a:cs typeface="Arial" panose="020B0604020202020204"/>
            </a:endParaRP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D48603A9-80D9-4053-816F-953A3AEBC3F1}"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E4EC157-E3AD-4C45-BD6B-F2916CF94D04}" type="slidenum">
              <a:rPr lang="en-IN" smtClean="0"/>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D48603A9-80D9-4053-816F-953A3AEBC3F1}"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E4EC157-E3AD-4C45-BD6B-F2916CF94D04}" type="slidenum">
              <a:rPr lang="en-IN" smtClean="0"/>
            </a:fld>
            <a:endParaRPr lang="en-I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48603A9-80D9-4053-816F-953A3AEBC3F1}"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E4EC157-E3AD-4C45-BD6B-F2916CF94D04}" type="slidenum">
              <a:rPr lang="en-IN" smtClean="0"/>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48603A9-80D9-4053-816F-953A3AEBC3F1}" type="datetimeFigureOut">
              <a:rPr lang="en-IN" smtClean="0"/>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5E4EC157-E3AD-4C45-BD6B-F2916CF94D04}" type="slidenum">
              <a:rPr lang="en-IN" smtClean="0"/>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D48603A9-80D9-4053-816F-953A3AEBC3F1}"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4EC157-E3AD-4C45-BD6B-F2916CF94D04}" type="slidenum">
              <a:rPr lang="en-IN" smtClean="0"/>
            </a:fld>
            <a:endParaRPr lang="en-I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D48603A9-80D9-4053-816F-953A3AEBC3F1}"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E4EC157-E3AD-4C45-BD6B-F2916CF94D04}"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D48603A9-80D9-4053-816F-953A3AEBC3F1}"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4EC157-E3AD-4C45-BD6B-F2916CF94D04}"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D48603A9-80D9-4053-816F-953A3AEBC3F1}"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E4EC157-E3AD-4C45-BD6B-F2916CF94D04}"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D48603A9-80D9-4053-816F-953A3AEBC3F1}"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E4EC157-E3AD-4C45-BD6B-F2916CF94D04}"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D48603A9-80D9-4053-816F-953A3AEBC3F1}"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E4EC157-E3AD-4C45-BD6B-F2916CF94D04}"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48603A9-80D9-4053-816F-953A3AEBC3F1}"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E4EC157-E3AD-4C45-BD6B-F2916CF94D04}"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8603A9-80D9-4053-816F-953A3AEBC3F1}"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5E4EC157-E3AD-4C45-BD6B-F2916CF94D04}"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D48603A9-80D9-4053-816F-953A3AEBC3F1}"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E4EC157-E3AD-4C45-BD6B-F2916CF94D04}"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D48603A9-80D9-4053-816F-953A3AEBC3F1}"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E4EC157-E3AD-4C45-BD6B-F2916CF94D04}"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image" Target="../media/image1.jpe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8">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D48603A9-80D9-4053-816F-953A3AEBC3F1}" type="datetimeFigureOut">
              <a:rPr lang="en-IN" smtClean="0"/>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5E4EC157-E3AD-4C45-BD6B-F2916CF94D04}"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jpe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jpe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3.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4.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3946849" y="792660"/>
            <a:ext cx="3984171" cy="1231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6501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pPr>
            <a:r>
              <a:rPr kumimoji="0" lang="en-US" altLang="en-US" sz="4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Good Luck</a:t>
            </a:r>
            <a:endPar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25" name="Picture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544009" y="2141500"/>
            <a:ext cx="3153746" cy="25750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3453408" y="4859312"/>
            <a:ext cx="5658407"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lvl1pPr eaLnBrk="0" fontAlgn="base" hangingPunct="0">
              <a:spcBef>
                <a:spcPct val="0"/>
              </a:spcBef>
              <a:spcAft>
                <a:spcPct val="0"/>
              </a:spcAft>
              <a:tabLst>
                <a:tab pos="457200" algn="l"/>
                <a:tab pos="822325" algn="l"/>
              </a:tabLst>
              <a:defRPr>
                <a:solidFill>
                  <a:schemeClr val="tx1"/>
                </a:solidFill>
                <a:latin typeface="Arial" panose="020B0604020202020204" pitchFamily="34" charset="0"/>
              </a:defRPr>
            </a:lvl1pPr>
            <a:lvl2pPr eaLnBrk="0" fontAlgn="base" hangingPunct="0">
              <a:spcBef>
                <a:spcPct val="0"/>
              </a:spcBef>
              <a:spcAft>
                <a:spcPct val="0"/>
              </a:spcAft>
              <a:tabLst>
                <a:tab pos="457200" algn="l"/>
                <a:tab pos="822325" algn="l"/>
              </a:tabLst>
              <a:defRPr>
                <a:solidFill>
                  <a:schemeClr val="tx1"/>
                </a:solidFill>
                <a:latin typeface="Arial" panose="020B0604020202020204" pitchFamily="34" charset="0"/>
              </a:defRPr>
            </a:lvl2pPr>
            <a:lvl3pPr eaLnBrk="0" fontAlgn="base" hangingPunct="0">
              <a:spcBef>
                <a:spcPct val="0"/>
              </a:spcBef>
              <a:spcAft>
                <a:spcPct val="0"/>
              </a:spcAft>
              <a:tabLst>
                <a:tab pos="457200" algn="l"/>
                <a:tab pos="822325" algn="l"/>
              </a:tabLst>
              <a:defRPr>
                <a:solidFill>
                  <a:schemeClr val="tx1"/>
                </a:solidFill>
                <a:latin typeface="Arial" panose="020B0604020202020204" pitchFamily="34" charset="0"/>
              </a:defRPr>
            </a:lvl3pPr>
            <a:lvl4pPr eaLnBrk="0" fontAlgn="base" hangingPunct="0">
              <a:spcBef>
                <a:spcPct val="0"/>
              </a:spcBef>
              <a:spcAft>
                <a:spcPct val="0"/>
              </a:spcAft>
              <a:tabLst>
                <a:tab pos="457200" algn="l"/>
                <a:tab pos="822325" algn="l"/>
              </a:tabLst>
              <a:defRPr>
                <a:solidFill>
                  <a:schemeClr val="tx1"/>
                </a:solidFill>
                <a:latin typeface="Arial" panose="020B0604020202020204" pitchFamily="34" charset="0"/>
              </a:defRPr>
            </a:lvl4pPr>
            <a:lvl5pPr eaLnBrk="0" fontAlgn="base" hangingPunct="0">
              <a:spcBef>
                <a:spcPct val="0"/>
              </a:spcBef>
              <a:spcAft>
                <a:spcPct val="0"/>
              </a:spcAft>
              <a:tabLst>
                <a:tab pos="457200" algn="l"/>
                <a:tab pos="822325" algn="l"/>
              </a:tabLst>
              <a:defRPr>
                <a:solidFill>
                  <a:schemeClr val="tx1"/>
                </a:solidFill>
                <a:latin typeface="Arial" panose="020B0604020202020204" pitchFamily="34" charset="0"/>
              </a:defRPr>
            </a:lvl5pPr>
            <a:lvl6pPr eaLnBrk="0" fontAlgn="base" hangingPunct="0">
              <a:spcBef>
                <a:spcPct val="0"/>
              </a:spcBef>
              <a:spcAft>
                <a:spcPct val="0"/>
              </a:spcAft>
              <a:tabLst>
                <a:tab pos="457200" algn="l"/>
                <a:tab pos="822325" algn="l"/>
              </a:tabLst>
              <a:defRPr>
                <a:solidFill>
                  <a:schemeClr val="tx1"/>
                </a:solidFill>
                <a:latin typeface="Arial" panose="020B0604020202020204" pitchFamily="34" charset="0"/>
              </a:defRPr>
            </a:lvl6pPr>
            <a:lvl7pPr eaLnBrk="0" fontAlgn="base" hangingPunct="0">
              <a:spcBef>
                <a:spcPct val="0"/>
              </a:spcBef>
              <a:spcAft>
                <a:spcPct val="0"/>
              </a:spcAft>
              <a:tabLst>
                <a:tab pos="457200" algn="l"/>
                <a:tab pos="822325" algn="l"/>
              </a:tabLst>
              <a:defRPr>
                <a:solidFill>
                  <a:schemeClr val="tx1"/>
                </a:solidFill>
                <a:latin typeface="Arial" panose="020B0604020202020204" pitchFamily="34" charset="0"/>
              </a:defRPr>
            </a:lvl7pPr>
            <a:lvl8pPr eaLnBrk="0" fontAlgn="base" hangingPunct="0">
              <a:spcBef>
                <a:spcPct val="0"/>
              </a:spcBef>
              <a:spcAft>
                <a:spcPct val="0"/>
              </a:spcAft>
              <a:tabLst>
                <a:tab pos="457200" algn="l"/>
                <a:tab pos="822325" algn="l"/>
              </a:tabLst>
              <a:defRPr>
                <a:solidFill>
                  <a:schemeClr val="tx1"/>
                </a:solidFill>
                <a:latin typeface="Arial" panose="020B0604020202020204" pitchFamily="34" charset="0"/>
              </a:defRPr>
            </a:lvl8pPr>
            <a:lvl9pPr eaLnBrk="0" fontAlgn="base" hangingPunct="0">
              <a:spcBef>
                <a:spcPct val="0"/>
              </a:spcBef>
              <a:spcAft>
                <a:spcPct val="0"/>
              </a:spcAft>
              <a:tabLst>
                <a:tab pos="457200" algn="l"/>
                <a:tab pos="822325" algn="l"/>
              </a:tabLs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tab pos="457200" algn="l"/>
                <a:tab pos="822325" algn="l"/>
              </a:tabLst>
            </a:pP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tab pos="457200" algn="l"/>
                <a:tab pos="822325" algn="l"/>
              </a:tabLst>
            </a:pPr>
            <a:r>
              <a:rPr kumimoji="0" lang="en-US" altLang="en-US" sz="1400" b="1" i="1"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en-US" altLang="en-US" sz="14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DEPARTMENT OF COMPUTER SCIENCE &amp; ENGINEERING</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tab pos="457200" algn="l"/>
                <a:tab pos="822325" algn="l"/>
              </a:tabLst>
            </a:pPr>
            <a:r>
              <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&lt;Font Size 14&gt;</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Char char="•"/>
              <a:tabLst>
                <a:tab pos="457200" algn="l"/>
                <a:tab pos="822325" algn="l"/>
              </a:tabLst>
            </a:pPr>
            <a:r>
              <a:rPr kumimoji="0" lang="en-US" altLang="en-US" sz="16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SUSHILA DEVI BANSAL COLLEGE OF TECHNOLOGY</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tab pos="457200" algn="l"/>
                <a:tab pos="822325" algn="l"/>
              </a:tabLst>
            </a:pPr>
            <a:r>
              <a:rPr kumimoji="0" lang="en-US" altLang="en-US" sz="16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INDORE- 453331</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CAREER ROADMAP PLANNING</a:t>
            </a:r>
            <a:endParaRPr lang="en-IN" dirty="0"/>
          </a:p>
        </p:txBody>
      </p:sp>
      <p:sp>
        <p:nvSpPr>
          <p:cNvPr id="4" name="Text Placeholder 3"/>
          <p:cNvSpPr>
            <a:spLocks noGrp="1"/>
          </p:cNvSpPr>
          <p:nvPr>
            <p:ph type="body" sz="half" idx="2"/>
          </p:nvPr>
        </p:nvSpPr>
        <p:spPr/>
        <p:txBody>
          <a:bodyPr/>
          <a:lstStyle/>
          <a:p>
            <a:r>
              <a:rPr lang="en-US" dirty="0"/>
              <a:t>Career roadmap planning is a structured approach to achieving your career goals. It includes setting clear goals, identifying necessary skills, and creating a step-by-step plan to get there. It helps you navigate your career path with purpose and direction.</a:t>
            </a:r>
            <a:endParaRPr lang="en-IN" dirty="0"/>
          </a:p>
        </p:txBody>
      </p:sp>
      <p:pic>
        <p:nvPicPr>
          <p:cNvPr id="8" name="Content Placeholder 7"/>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bwMode="auto">
          <a:xfrm>
            <a:off x="6096001" y="1732547"/>
            <a:ext cx="4941044" cy="402656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5" y="485192"/>
            <a:ext cx="2793158" cy="1660849"/>
          </a:xfrm>
        </p:spPr>
        <p:txBody>
          <a:bodyPr/>
          <a:lstStyle/>
          <a:p>
            <a:r>
              <a:rPr lang="en-US" dirty="0"/>
              <a:t>GOOD LUCK :- A CAREER GUIDANCE WEBSITE</a:t>
            </a:r>
            <a:endParaRPr lang="en-IN" dirty="0"/>
          </a:p>
        </p:txBody>
      </p:sp>
      <p:sp>
        <p:nvSpPr>
          <p:cNvPr id="4" name="Text Placeholder 3"/>
          <p:cNvSpPr>
            <a:spLocks noGrp="1"/>
          </p:cNvSpPr>
          <p:nvPr>
            <p:ph type="body" sz="half" idx="2"/>
          </p:nvPr>
        </p:nvSpPr>
        <p:spPr>
          <a:xfrm>
            <a:off x="1154954" y="2146042"/>
            <a:ext cx="2793158" cy="3878838"/>
          </a:xfrm>
        </p:spPr>
        <p:txBody>
          <a:bodyPr>
            <a:noAutofit/>
          </a:bodyPr>
          <a:lstStyle/>
          <a:p>
            <a:r>
              <a:rPr lang="en-US" sz="1200" dirty="0"/>
              <a:t>**"Good Luck: A Career Guidance Website"**</a:t>
            </a:r>
            <a:endParaRPr lang="en-US" sz="1200" dirty="0"/>
          </a:p>
          <a:p>
            <a:r>
              <a:rPr lang="en-US" sz="1200" dirty="0"/>
              <a:t>- Helps students choose courses and colleges after high school.</a:t>
            </a:r>
            <a:endParaRPr lang="en-US" sz="1200" dirty="0"/>
          </a:p>
          <a:p>
            <a:r>
              <a:rPr lang="en-US" sz="1200" dirty="0"/>
              <a:t>- Features course recommendations, college databases, and career profiles.</a:t>
            </a:r>
            <a:endParaRPr lang="en-US" sz="1200" dirty="0"/>
          </a:p>
          <a:p>
            <a:r>
              <a:rPr lang="en-US" sz="1200" dirty="0"/>
              <a:t>- Offers interactive quizzes, scholarship information, and expert advice.</a:t>
            </a:r>
            <a:endParaRPr lang="en-US" sz="1200" dirty="0"/>
          </a:p>
          <a:p>
            <a:r>
              <a:rPr lang="en-US" sz="1200" dirty="0"/>
              <a:t>- Provides test prep resources, a blog, and user forums.</a:t>
            </a:r>
            <a:endParaRPr lang="en-US" sz="1200" dirty="0"/>
          </a:p>
          <a:p>
            <a:r>
              <a:rPr lang="en-US" sz="1200" dirty="0"/>
              <a:t>- Mobile-friendly, with user accounts and social media integration.</a:t>
            </a:r>
            <a:endParaRPr lang="en-IN" sz="1200" dirty="0"/>
          </a:p>
        </p:txBody>
      </p:sp>
      <p:pic>
        <p:nvPicPr>
          <p:cNvPr id="10" name="Content Placeholder 9"/>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5766318" y="1212980"/>
            <a:ext cx="5430417" cy="4973216"/>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MAIN FEATURES</a:t>
            </a:r>
            <a:endParaRPr lang="en-IN" dirty="0"/>
          </a:p>
        </p:txBody>
      </p:sp>
      <p:sp>
        <p:nvSpPr>
          <p:cNvPr id="3" name="Content Placeholder 2"/>
          <p:cNvSpPr>
            <a:spLocks noGrp="1"/>
          </p:cNvSpPr>
          <p:nvPr>
            <p:ph idx="1"/>
          </p:nvPr>
        </p:nvSpPr>
        <p:spPr/>
        <p:txBody>
          <a:bodyPr/>
          <a:lstStyle/>
          <a:p>
            <a:r>
              <a:rPr lang="en-US" dirty="0"/>
              <a:t>Course recommendations</a:t>
            </a:r>
            <a:endParaRPr lang="en-US" dirty="0"/>
          </a:p>
          <a:p>
            <a:r>
              <a:rPr lang="en-US" dirty="0"/>
              <a:t>College &amp; university database</a:t>
            </a:r>
            <a:endParaRPr lang="en-US" dirty="0"/>
          </a:p>
          <a:p>
            <a:r>
              <a:rPr lang="en-IN" dirty="0"/>
              <a:t>Video Content</a:t>
            </a:r>
            <a:endParaRPr lang="en-IN" dirty="0"/>
          </a:p>
          <a:p>
            <a:r>
              <a:rPr lang="en-IN" dirty="0"/>
              <a:t>Mobile-friendly Design</a:t>
            </a:r>
            <a:endParaRPr lang="en-IN" dirty="0"/>
          </a:p>
          <a:p>
            <a:r>
              <a:rPr lang="en-IN" dirty="0"/>
              <a:t>Guidance blog</a:t>
            </a:r>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COLLEGE &amp; UNIVERSITY GUIDANCE</a:t>
            </a:r>
            <a:endParaRPr lang="en-IN" dirty="0"/>
          </a:p>
        </p:txBody>
      </p:sp>
      <p:sp>
        <p:nvSpPr>
          <p:cNvPr id="3" name="Text Placeholder 2"/>
          <p:cNvSpPr>
            <a:spLocks noGrp="1"/>
          </p:cNvSpPr>
          <p:nvPr>
            <p:ph type="body" sz="half" idx="2"/>
          </p:nvPr>
        </p:nvSpPr>
        <p:spPr/>
        <p:txBody>
          <a:bodyPr>
            <a:normAutofit fontScale="92500" lnSpcReduction="10000"/>
          </a:bodyPr>
          <a:lstStyle/>
          <a:p>
            <a:r>
              <a:rPr lang="en-US" dirty="0"/>
              <a:t>The college and university guidance section of our website provides a comprehensive resource for students exploring higher education options. It includes detailed profiles of institutions with information on admission requirements, costs, financial aid, majors, and programs, as well as user-generated reviews and ratings. Users can access advice on applications, campus life, and career services, and find tools for comparing and calculating costs. We offer virtual campus tours, interviews with current students, and links to official websites for up-to-date details. Our site also highlights rankings, accreditation status, and alumni success stories, making it a one-stop destination for students seeking information on colleges and universities for their career aspirations.</a:t>
            </a:r>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COURSES &amp; VIDEO RESOURCES</a:t>
            </a:r>
            <a:endParaRPr lang="en-IN" dirty="0"/>
          </a:p>
        </p:txBody>
      </p:sp>
      <p:sp>
        <p:nvSpPr>
          <p:cNvPr id="3" name="Text Placeholder 2"/>
          <p:cNvSpPr>
            <a:spLocks noGrp="1"/>
          </p:cNvSpPr>
          <p:nvPr>
            <p:ph type="body" sz="half" idx="2"/>
          </p:nvPr>
        </p:nvSpPr>
        <p:spPr/>
        <p:txBody>
          <a:bodyPr>
            <a:normAutofit lnSpcReduction="10000"/>
          </a:bodyPr>
          <a:lstStyle/>
          <a:p>
            <a:r>
              <a:rPr lang="en-US" dirty="0"/>
              <a:t>Our website offers a diverse range of courses and video resources to empower students in their educational and career journey. The courses cover various subjects and fields, providing valuable insights, tutorials, and skill-building opportunities. Our video resources feature interviews with professionals, educational webinars, and informative content on career choices and academic paths. Whether students are exploring new interests, enhancing their skills, or seeking in-depth career guidance, our extensive course catalog and video library are here to support and inspire their aspirations.</a:t>
            </a:r>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845471" y="1035595"/>
            <a:ext cx="8091632" cy="5734632"/>
          </a:xfrm>
          <a:prstGeom prst="rect">
            <a:avLst/>
          </a:prstGeom>
        </p:spPr>
      </p:pic>
      <p:sp>
        <p:nvSpPr>
          <p:cNvPr id="5" name="TextBox 4"/>
          <p:cNvSpPr txBox="1"/>
          <p:nvPr/>
        </p:nvSpPr>
        <p:spPr>
          <a:xfrm>
            <a:off x="2069064" y="370505"/>
            <a:ext cx="6097554" cy="461665"/>
          </a:xfrm>
          <a:prstGeom prst="rect">
            <a:avLst/>
          </a:prstGeom>
          <a:noFill/>
        </p:spPr>
        <p:txBody>
          <a:bodyPr wrap="square">
            <a:spAutoFit/>
          </a:bodyPr>
          <a:lstStyle/>
          <a:p>
            <a:r>
              <a:rPr lang="en-IN" sz="2400" b="1" dirty="0">
                <a:latin typeface="Times New Roman" panose="02020603050405020304" pitchFamily="18" charset="0"/>
                <a:cs typeface="Times New Roman" panose="02020603050405020304" pitchFamily="18" charset="0"/>
              </a:rPr>
              <a:t>Use Case Diagram</a:t>
            </a:r>
            <a:endParaRPr lang="en-IN"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86421" y="0"/>
            <a:ext cx="9053318" cy="6798442"/>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70991" y="727476"/>
            <a:ext cx="8983942" cy="6130524"/>
          </a:xfrm>
          <a:prstGeom prst="rect">
            <a:avLst/>
          </a:prstGeom>
        </p:spPr>
      </p:pic>
      <p:sp>
        <p:nvSpPr>
          <p:cNvPr id="5" name="TextBox 4"/>
          <p:cNvSpPr txBox="1"/>
          <p:nvPr/>
        </p:nvSpPr>
        <p:spPr>
          <a:xfrm>
            <a:off x="1070991" y="146571"/>
            <a:ext cx="6097554" cy="400110"/>
          </a:xfrm>
          <a:prstGeom prst="rect">
            <a:avLst/>
          </a:prstGeom>
          <a:noFill/>
        </p:spPr>
        <p:txBody>
          <a:bodyPr wrap="square">
            <a:spAutoFit/>
          </a:bodyPr>
          <a:lstStyle/>
          <a:p>
            <a:r>
              <a:rPr lang="en-IN" sz="2000" b="1" dirty="0">
                <a:latin typeface="Times New Roman" panose="02020603050405020304" pitchFamily="18" charset="0"/>
                <a:cs typeface="Times New Roman" panose="02020603050405020304" pitchFamily="18" charset="0"/>
              </a:rPr>
              <a:t>Activity Diagram</a:t>
            </a:r>
            <a:endParaRPr lang="en-IN"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584217" y="1249491"/>
            <a:ext cx="9313303" cy="4983358"/>
          </a:xfrm>
          <a:prstGeom prst="rect">
            <a:avLst/>
          </a:prstGeom>
        </p:spPr>
      </p:pic>
      <p:sp>
        <p:nvSpPr>
          <p:cNvPr id="5" name="TextBox 4"/>
          <p:cNvSpPr txBox="1"/>
          <p:nvPr/>
        </p:nvSpPr>
        <p:spPr>
          <a:xfrm>
            <a:off x="1584217" y="538456"/>
            <a:ext cx="6097554" cy="523220"/>
          </a:xfrm>
          <a:prstGeom prst="rect">
            <a:avLst/>
          </a:prstGeom>
          <a:noFill/>
        </p:spPr>
        <p:txBody>
          <a:bodyPr wrap="square">
            <a:spAutoFit/>
          </a:bodyPr>
          <a:lstStyle/>
          <a:p>
            <a:r>
              <a:rPr lang="en-IN" sz="2800" b="1" dirty="0">
                <a:latin typeface="Times New Roman" panose="02020603050405020304" pitchFamily="18" charset="0"/>
                <a:cs typeface="Times New Roman" panose="02020603050405020304" pitchFamily="18" charset="0"/>
              </a:rPr>
              <a:t>ER Diagram</a:t>
            </a:r>
            <a:endParaRPr lang="en-IN"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p:cNvSpPr>
            <a:spLocks noChangeArrowheads="1"/>
          </p:cNvSpPr>
          <p:nvPr/>
        </p:nvSpPr>
        <p:spPr bwMode="auto">
          <a:xfrm>
            <a:off x="4350070" y="442774"/>
            <a:ext cx="3491866"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365010" tIns="45720" rIns="91440" bIns="45720" numCol="1" anchor="ctr" anchorCtr="0" compatLnSpc="1">
            <a:spAutoFit/>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en-US" sz="14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Jul-Dec 2023</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pP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pPr>
            <a:r>
              <a:rPr lang="en-US" altLang="en-US" b="1" dirty="0">
                <a:latin typeface="Times New Roman" panose="02020603050405020304" pitchFamily="18" charset="0"/>
                <a:cs typeface="Times New Roman" panose="02020603050405020304" pitchFamily="18" charset="0"/>
              </a:rPr>
              <a:t>Good Luck – Career Guidance</a:t>
            </a:r>
            <a:endPar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pP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076"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025231" y="1295400"/>
            <a:ext cx="2141538" cy="21336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6"/>
          <p:cNvSpPr>
            <a:spLocks noChangeArrowheads="1"/>
          </p:cNvSpPr>
          <p:nvPr/>
        </p:nvSpPr>
        <p:spPr bwMode="auto">
          <a:xfrm>
            <a:off x="1595534" y="3405276"/>
            <a:ext cx="9156790" cy="3077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en-US" sz="1400" b="1" i="1"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A project report submitted to</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pPr>
            <a:r>
              <a:rPr kumimoji="0" lang="en-US" altLang="en-US" sz="1400" b="1" i="1"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Rajiv Gandhi </a:t>
            </a:r>
            <a:r>
              <a:rPr kumimoji="0" lang="en-US" altLang="en-US" sz="1400" b="1" i="1"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Proudyogiki</a:t>
            </a:r>
            <a:r>
              <a:rPr kumimoji="0" lang="en-US" altLang="en-US" sz="1400" b="1" i="1"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en-US" altLang="en-US" sz="1400" b="1" i="1"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Vishwavidhyalaya</a:t>
            </a:r>
            <a:r>
              <a:rPr kumimoji="0" lang="en-US" altLang="en-US" sz="1400" b="1" i="1"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Bhopal</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pPr>
            <a:r>
              <a:rPr kumimoji="0" lang="en-US" altLang="en-US" sz="1400" b="1" i="1"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in partial fulfillment for the award of</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pPr>
            <a:r>
              <a:rPr kumimoji="0" lang="en-US" altLang="en-US" sz="1400" b="1" i="1"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the degree of</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pPr>
            <a:r>
              <a:rPr kumimoji="0" lang="en-US" altLang="en-US" sz="1400" b="1" i="1"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Bachelor of Technology</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pPr>
            <a:r>
              <a:rPr kumimoji="0" lang="en-US" altLang="en-US" sz="1400" b="1" i="1"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in</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pPr>
            <a:r>
              <a:rPr kumimoji="0" lang="en-US" altLang="en-US" sz="1400" b="1" i="1"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Computer Science &amp; Engineering </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pP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pPr>
            <a:r>
              <a:rPr kumimoji="0" lang="en-US" altLang="en-US" sz="14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PROJECT GUIDE							SUBMITTED BY</a:t>
            </a:r>
            <a:endParaRPr kumimoji="0" lang="en-US" altLang="en-US" sz="14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pPr>
            <a:endParaRPr lang="en-US" altLang="en-US" sz="1400" b="1" dirty="0">
              <a:latin typeface="Arial" panose="020B0604020202020204" pitchFamily="34" charset="0"/>
              <a:ea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pPr>
            <a:r>
              <a:rPr lang="en-US" altLang="en-US" sz="1200" dirty="0">
                <a:latin typeface="Arial" panose="020B0604020202020204" pitchFamily="34" charset="0"/>
                <a:ea typeface="Times New Roman" panose="02020603050405020304" pitchFamily="18" charset="0"/>
              </a:rPr>
              <a:t>Prof. Manisha Kadam </a:t>
            </a:r>
            <a:r>
              <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Arundhati Panwar – 0829CS211038</a:t>
            </a:r>
            <a:endPar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pPr>
            <a:r>
              <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S</a:t>
            </a:r>
            <a:r>
              <a:rPr lang="en-US" altLang="en-US" sz="1200" dirty="0">
                <a:latin typeface="Arial" panose="020B0604020202020204" pitchFamily="34" charset="0"/>
                <a:ea typeface="Times New Roman" panose="02020603050405020304" pitchFamily="18" charset="0"/>
              </a:rPr>
              <a:t>onali Salve</a:t>
            </a:r>
            <a:r>
              <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-0829CS191165	</a:t>
            </a:r>
            <a:endPar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200" b="0" i="0" u="none" strike="noStrike" cap="none" normalizeH="0" baseline="0" dirty="0">
                <a:ln>
                  <a:noFill/>
                </a:ln>
                <a:solidFill>
                  <a:schemeClr val="tx1"/>
                </a:solidFill>
                <a:effectLst/>
                <a:latin typeface="Arial" panose="020B0604020202020204" pitchFamily="34" charset="0"/>
              </a:rPr>
              <a:t>Gouri Thakur – 0829CS211062</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pPr>
            <a:r>
              <a:rPr lang="en-US" altLang="en-US" sz="1200" dirty="0">
                <a:latin typeface="Arial" panose="020B0604020202020204" pitchFamily="34" charset="0"/>
              </a:rPr>
              <a:t>                                                                                                                                        Dimple Kumari- 0829CS211040</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7200" dirty="0"/>
              <a:t>Good Luck</a:t>
            </a:r>
            <a:endParaRPr lang="en-IN" dirty="0"/>
          </a:p>
        </p:txBody>
      </p:sp>
      <p:sp>
        <p:nvSpPr>
          <p:cNvPr id="4" name="Text Placeholder 3"/>
          <p:cNvSpPr>
            <a:spLocks noGrp="1"/>
          </p:cNvSpPr>
          <p:nvPr>
            <p:ph type="body" sz="half" idx="2"/>
          </p:nvPr>
        </p:nvSpPr>
        <p:spPr/>
        <p:txBody>
          <a:bodyPr/>
          <a:lstStyle/>
          <a:p>
            <a:r>
              <a:rPr lang="en-US" sz="3200" dirty="0"/>
              <a:t>Career Guidance for Students</a:t>
            </a:r>
            <a:endParaRPr lang="en-IN" dirty="0"/>
          </a:p>
        </p:txBody>
      </p:sp>
      <p:pic>
        <p:nvPicPr>
          <p:cNvPr id="8" name="Picture Placeholder 7"/>
          <p:cNvPicPr>
            <a:picLocks noGrp="1" noChangeAspect="1"/>
          </p:cNvPicPr>
          <p:nvPr>
            <p:ph type="pic" idx="1"/>
          </p:nvPr>
        </p:nvPicPr>
        <p:blipFill>
          <a:blip r:embed="rId1">
            <a:extLst>
              <a:ext uri="{28A0092B-C50C-407E-A947-70E740481C1C}">
                <a14:useLocalDpi xmlns:a14="http://schemas.microsoft.com/office/drawing/2010/main" val="0"/>
              </a:ext>
            </a:extLst>
          </a:blip>
          <a:srcRect l="14705" r="14705"/>
          <a:stretch>
            <a:fillRect/>
          </a:stretch>
        </p:blipFill>
        <p:spPr>
          <a:xfrm>
            <a:off x="6809127" y="929078"/>
            <a:ext cx="3529191" cy="4999844"/>
          </a:xfr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dirty="0"/>
              <a:t>Presented By</a:t>
            </a:r>
            <a:endParaRPr lang="en-IN" dirty="0"/>
          </a:p>
        </p:txBody>
      </p:sp>
      <p:sp>
        <p:nvSpPr>
          <p:cNvPr id="4" name="TextBox 3"/>
          <p:cNvSpPr txBox="1"/>
          <p:nvPr/>
        </p:nvSpPr>
        <p:spPr>
          <a:xfrm>
            <a:off x="2423917" y="3507202"/>
            <a:ext cx="8950099" cy="2308324"/>
          </a:xfrm>
          <a:prstGeom prst="rect">
            <a:avLst/>
          </a:prstGeom>
          <a:noFill/>
        </p:spPr>
        <p:txBody>
          <a:bodyPr wrap="square">
            <a:spAutoFit/>
          </a:bodyPr>
          <a:lstStyle/>
          <a:p>
            <a:pPr marL="571500" indent="-571500">
              <a:buFont typeface="Arial" panose="020B0604020202020204" pitchFamily="34" charset="0"/>
              <a:buChar char="•"/>
            </a:pPr>
            <a:r>
              <a:rPr lang="en-IN" sz="3600" b="1" dirty="0"/>
              <a:t>Arundhati Panwar - 0829CS211038</a:t>
            </a:r>
            <a:endParaRPr lang="en-IN" sz="3600" b="1" dirty="0"/>
          </a:p>
          <a:p>
            <a:pPr marL="571500" indent="-571500">
              <a:buFont typeface="Arial" panose="020B0604020202020204" pitchFamily="34" charset="0"/>
              <a:buChar char="•"/>
            </a:pPr>
            <a:r>
              <a:rPr lang="en-IN" sz="3600" b="1" dirty="0"/>
              <a:t>Sonali Salve – 0829CS191165</a:t>
            </a:r>
            <a:endParaRPr lang="en-IN" sz="3600" b="1" dirty="0"/>
          </a:p>
          <a:p>
            <a:pPr marL="571500" indent="-571500">
              <a:buFont typeface="Arial" panose="020B0604020202020204" pitchFamily="34" charset="0"/>
              <a:buChar char="•"/>
            </a:pPr>
            <a:r>
              <a:rPr lang="en-IN" sz="3600" b="1" dirty="0"/>
              <a:t>Gouri Thakur – 0829CS211062</a:t>
            </a:r>
            <a:endParaRPr lang="en-IN" sz="3600" b="1" dirty="0"/>
          </a:p>
          <a:p>
            <a:pPr marL="571500" indent="-571500">
              <a:buFont typeface="Arial" panose="020B0604020202020204" pitchFamily="34" charset="0"/>
              <a:buChar char="•"/>
            </a:pPr>
            <a:r>
              <a:rPr lang="en-IN" sz="3600" b="1" dirty="0"/>
              <a:t>Dimple </a:t>
            </a:r>
            <a:r>
              <a:rPr lang="en-IN" sz="3600" b="1" dirty="0" err="1"/>
              <a:t>kumari</a:t>
            </a:r>
            <a:r>
              <a:rPr lang="en-IN" sz="3600" b="1" dirty="0"/>
              <a:t> – 0829CS211040</a:t>
            </a:r>
            <a:endParaRPr lang="en-IN" sz="3600"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6000" dirty="0"/>
              <a:t>Project Guide By</a:t>
            </a:r>
            <a:endParaRPr lang="en-IN" dirty="0"/>
          </a:p>
        </p:txBody>
      </p:sp>
      <p:sp>
        <p:nvSpPr>
          <p:cNvPr id="3" name="Subtitle 2"/>
          <p:cNvSpPr>
            <a:spLocks noGrp="1"/>
          </p:cNvSpPr>
          <p:nvPr>
            <p:ph type="subTitle" idx="1"/>
          </p:nvPr>
        </p:nvSpPr>
        <p:spPr/>
        <p:txBody>
          <a:bodyPr/>
          <a:lstStyle/>
          <a:p>
            <a:r>
              <a:rPr lang="en-US" sz="2800" dirty="0"/>
              <a:t>Prof. Manisha kadam</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154664" y="1294237"/>
            <a:ext cx="6776356" cy="523220"/>
          </a:xfrm>
          <a:prstGeom prst="rect">
            <a:avLst/>
          </a:prstGeom>
        </p:spPr>
        <p:style>
          <a:lnRef idx="1">
            <a:schemeClr val="accent1"/>
          </a:lnRef>
          <a:fillRef idx="3">
            <a:schemeClr val="accent1"/>
          </a:fillRef>
          <a:effectRef idx="2">
            <a:schemeClr val="accent1"/>
          </a:effectRef>
          <a:fontRef idx="minor">
            <a:schemeClr val="lt1"/>
          </a:fontRef>
        </p:style>
        <p:txBody>
          <a:bodyPr wrap="square">
            <a:spAutoFit/>
          </a:bodyPr>
          <a:lstStyle/>
          <a:p>
            <a:r>
              <a:rPr lang="en-IN" sz="2800" dirty="0"/>
              <a:t>Steps Of Presentation</a:t>
            </a:r>
            <a:endParaRPr lang="en-IN" dirty="0"/>
          </a:p>
        </p:txBody>
      </p:sp>
      <p:graphicFrame>
        <p:nvGraphicFramePr>
          <p:cNvPr id="4" name="Table 3"/>
          <p:cNvGraphicFramePr>
            <a:graphicFrameLocks noGrp="1"/>
          </p:cNvGraphicFramePr>
          <p:nvPr/>
        </p:nvGraphicFramePr>
        <p:xfrm>
          <a:off x="1154664" y="1993769"/>
          <a:ext cx="9799924" cy="4425696"/>
        </p:xfrm>
        <a:graphic>
          <a:graphicData uri="http://schemas.openxmlformats.org/drawingml/2006/table">
            <a:tbl>
              <a:tblPr firstRow="1" bandRow="1">
                <a:tableStyleId>{5C22544A-7EE6-4342-B048-85BDC9FD1C3A}</a:tableStyleId>
              </a:tblPr>
              <a:tblGrid>
                <a:gridCol w="9799924"/>
              </a:tblGrid>
              <a:tr h="368808">
                <a:tc>
                  <a:txBody>
                    <a:bodyPr/>
                    <a:lstStyle/>
                    <a:p>
                      <a:r>
                        <a:rPr lang="en-US" dirty="0">
                          <a:latin typeface="Calibri" panose="020F0502020204030204" pitchFamily="34" charset="0"/>
                          <a:ea typeface="Calibri" panose="020F0502020204030204" pitchFamily="34" charset="0"/>
                          <a:cs typeface="Calibri" panose="020F0502020204030204" pitchFamily="34" charset="0"/>
                        </a:rPr>
                        <a:t>Introduction to Career Guidance</a:t>
                      </a:r>
                      <a:endParaRPr lang="en-IN" dirty="0">
                        <a:latin typeface="Calibri" panose="020F0502020204030204" pitchFamily="34" charset="0"/>
                        <a:ea typeface="Calibri" panose="020F0502020204030204" pitchFamily="34" charset="0"/>
                        <a:cs typeface="Calibri" panose="020F0502020204030204" pitchFamily="34" charset="0"/>
                      </a:endParaRPr>
                    </a:p>
                  </a:txBody>
                  <a:tcPr/>
                </a:tc>
              </a:tr>
              <a:tr h="368808">
                <a:tc>
                  <a:txBody>
                    <a:bodyPr/>
                    <a:lstStyle/>
                    <a:p>
                      <a:r>
                        <a:rPr lang="en-US" dirty="0">
                          <a:latin typeface="Calibri" panose="020F0502020204030204" pitchFamily="34" charset="0"/>
                          <a:ea typeface="Calibri" panose="020F0502020204030204" pitchFamily="34" charset="0"/>
                          <a:cs typeface="Calibri" panose="020F0502020204030204" pitchFamily="34" charset="0"/>
                        </a:rPr>
                        <a:t>Why do we need Career guidance?</a:t>
                      </a:r>
                      <a:endParaRPr lang="en-IN" dirty="0">
                        <a:latin typeface="Calibri" panose="020F0502020204030204" pitchFamily="34" charset="0"/>
                        <a:ea typeface="Calibri" panose="020F0502020204030204" pitchFamily="34" charset="0"/>
                        <a:cs typeface="Calibri" panose="020F0502020204030204" pitchFamily="34" charset="0"/>
                      </a:endParaRPr>
                    </a:p>
                  </a:txBody>
                  <a:tcPr/>
                </a:tc>
              </a:tr>
              <a:tr h="368808">
                <a:tc>
                  <a:txBody>
                    <a:bodyPr/>
                    <a:lstStyle/>
                    <a:p>
                      <a:r>
                        <a:rPr lang="en-US" dirty="0">
                          <a:latin typeface="Calibri" panose="020F0502020204030204" pitchFamily="34" charset="0"/>
                          <a:ea typeface="Calibri" panose="020F0502020204030204" pitchFamily="34" charset="0"/>
                          <a:cs typeface="Calibri" panose="020F0502020204030204" pitchFamily="34" charset="0"/>
                        </a:rPr>
                        <a:t>Career Roadmap Planning</a:t>
                      </a:r>
                      <a:endParaRPr lang="en-IN" dirty="0">
                        <a:latin typeface="Calibri" panose="020F0502020204030204" pitchFamily="34" charset="0"/>
                        <a:ea typeface="Calibri" panose="020F0502020204030204" pitchFamily="34" charset="0"/>
                        <a:cs typeface="Calibri" panose="020F0502020204030204" pitchFamily="34" charset="0"/>
                      </a:endParaRPr>
                    </a:p>
                  </a:txBody>
                  <a:tcPr/>
                </a:tc>
              </a:tr>
              <a:tr h="368808">
                <a:tc>
                  <a:txBody>
                    <a:bodyPr/>
                    <a:lstStyle/>
                    <a:p>
                      <a:r>
                        <a:rPr lang="en-US" dirty="0">
                          <a:latin typeface="Calibri" panose="020F0502020204030204" pitchFamily="34" charset="0"/>
                          <a:ea typeface="Calibri" panose="020F0502020204030204" pitchFamily="34" charset="0"/>
                          <a:cs typeface="Calibri" panose="020F0502020204030204" pitchFamily="34" charset="0"/>
                        </a:rPr>
                        <a:t>GOODLUCK :- A Career guidance website</a:t>
                      </a:r>
                      <a:endParaRPr lang="en-IN" dirty="0">
                        <a:latin typeface="Calibri" panose="020F0502020204030204" pitchFamily="34" charset="0"/>
                        <a:ea typeface="Calibri" panose="020F0502020204030204" pitchFamily="34" charset="0"/>
                        <a:cs typeface="Calibri" panose="020F0502020204030204" pitchFamily="34" charset="0"/>
                      </a:endParaRPr>
                    </a:p>
                  </a:txBody>
                  <a:tcPr/>
                </a:tc>
              </a:tr>
              <a:tr h="368808">
                <a:tc>
                  <a:txBody>
                    <a:bodyPr/>
                    <a:lstStyle/>
                    <a:p>
                      <a:pPr marL="0" marR="0" lvl="0" indent="0" algn="l" defTabSz="457200" rtl="0" eaLnBrk="1" fontAlgn="auto" latinLnBrk="0" hangingPunct="1">
                        <a:lnSpc>
                          <a:spcPct val="100000"/>
                        </a:lnSpc>
                        <a:spcBef>
                          <a:spcPts val="0"/>
                        </a:spcBef>
                        <a:spcAft>
                          <a:spcPts val="0"/>
                        </a:spcAft>
                        <a:buClrTx/>
                        <a:buSzTx/>
                        <a:buFontTx/>
                        <a:buNone/>
                        <a:defRPr/>
                      </a:pPr>
                      <a:r>
                        <a:rPr lang="en-US" dirty="0">
                          <a:latin typeface="Calibri" panose="020F0502020204030204" pitchFamily="34" charset="0"/>
                          <a:ea typeface="Calibri" panose="020F0502020204030204" pitchFamily="34" charset="0"/>
                          <a:cs typeface="Calibri" panose="020F0502020204030204" pitchFamily="34" charset="0"/>
                        </a:rPr>
                        <a:t>Main Features</a:t>
                      </a:r>
                      <a:endParaRPr lang="en-IN" dirty="0">
                        <a:latin typeface="Calibri" panose="020F0502020204030204" pitchFamily="34" charset="0"/>
                        <a:ea typeface="Calibri" panose="020F0502020204030204" pitchFamily="34" charset="0"/>
                        <a:cs typeface="Calibri" panose="020F0502020204030204" pitchFamily="34" charset="0"/>
                      </a:endParaRPr>
                    </a:p>
                  </a:txBody>
                  <a:tcPr/>
                </a:tc>
              </a:tr>
              <a:tr h="368808">
                <a:tc>
                  <a:txBody>
                    <a:bodyPr/>
                    <a:lstStyle/>
                    <a:p>
                      <a:r>
                        <a:rPr lang="en-US" dirty="0">
                          <a:latin typeface="Calibri" panose="020F0502020204030204" pitchFamily="34" charset="0"/>
                          <a:ea typeface="Calibri" panose="020F0502020204030204" pitchFamily="34" charset="0"/>
                          <a:cs typeface="Calibri" panose="020F0502020204030204" pitchFamily="34" charset="0"/>
                        </a:rPr>
                        <a:t>College and University Guidance</a:t>
                      </a:r>
                      <a:endParaRPr lang="en-IN" dirty="0">
                        <a:latin typeface="Calibri" panose="020F0502020204030204" pitchFamily="34" charset="0"/>
                        <a:ea typeface="Calibri" panose="020F0502020204030204" pitchFamily="34" charset="0"/>
                        <a:cs typeface="Calibri" panose="020F0502020204030204" pitchFamily="34" charset="0"/>
                      </a:endParaRPr>
                    </a:p>
                  </a:txBody>
                  <a:tcPr/>
                </a:tc>
              </a:tr>
              <a:tr h="368808">
                <a:tc>
                  <a:txBody>
                    <a:bodyPr/>
                    <a:lstStyle/>
                    <a:p>
                      <a:r>
                        <a:rPr lang="en-US" dirty="0">
                          <a:latin typeface="Calibri" panose="020F0502020204030204" pitchFamily="34" charset="0"/>
                          <a:ea typeface="Calibri" panose="020F0502020204030204" pitchFamily="34" charset="0"/>
                          <a:cs typeface="Calibri" panose="020F0502020204030204" pitchFamily="34" charset="0"/>
                        </a:rPr>
                        <a:t>Courses &amp; Video Resources</a:t>
                      </a:r>
                      <a:endParaRPr lang="en-IN" dirty="0">
                        <a:latin typeface="Calibri" panose="020F0502020204030204" pitchFamily="34" charset="0"/>
                        <a:ea typeface="Calibri" panose="020F0502020204030204" pitchFamily="34" charset="0"/>
                        <a:cs typeface="Calibri" panose="020F0502020204030204" pitchFamily="34" charset="0"/>
                      </a:endParaRPr>
                    </a:p>
                  </a:txBody>
                  <a:tcPr/>
                </a:tc>
              </a:tr>
              <a:tr h="368808">
                <a:tc>
                  <a:txBody>
                    <a:bodyPr/>
                    <a:lstStyle/>
                    <a:p>
                      <a:r>
                        <a:rPr lang="en-US" dirty="0">
                          <a:latin typeface="Calibri" panose="020F0502020204030204" pitchFamily="34" charset="0"/>
                          <a:ea typeface="Calibri" panose="020F0502020204030204" pitchFamily="34" charset="0"/>
                          <a:cs typeface="Calibri" panose="020F0502020204030204" pitchFamily="34" charset="0"/>
                        </a:rPr>
                        <a:t>Use case diagram</a:t>
                      </a:r>
                      <a:endParaRPr lang="en-US" dirty="0">
                        <a:latin typeface="Calibri" panose="020F0502020204030204" pitchFamily="34" charset="0"/>
                        <a:ea typeface="Calibri" panose="020F0502020204030204" pitchFamily="34" charset="0"/>
                        <a:cs typeface="Calibri" panose="020F0502020204030204" pitchFamily="34" charset="0"/>
                      </a:endParaRPr>
                    </a:p>
                  </a:txBody>
                  <a:tcPr/>
                </a:tc>
              </a:tr>
              <a:tr h="368808">
                <a:tc>
                  <a:txBody>
                    <a:bodyPr/>
                    <a:lstStyle/>
                    <a:p>
                      <a:r>
                        <a:rPr lang="en-US" dirty="0">
                          <a:latin typeface="Calibri" panose="020F0502020204030204" pitchFamily="34" charset="0"/>
                          <a:ea typeface="Calibri" panose="020F0502020204030204" pitchFamily="34" charset="0"/>
                          <a:cs typeface="Calibri" panose="020F0502020204030204" pitchFamily="34" charset="0"/>
                        </a:rPr>
                        <a:t>Sequence diagram</a:t>
                      </a:r>
                      <a:endParaRPr lang="en-US" dirty="0">
                        <a:latin typeface="Calibri" panose="020F0502020204030204" pitchFamily="34" charset="0"/>
                        <a:ea typeface="Calibri" panose="020F0502020204030204" pitchFamily="34" charset="0"/>
                        <a:cs typeface="Calibri" panose="020F0502020204030204" pitchFamily="34" charset="0"/>
                      </a:endParaRPr>
                    </a:p>
                  </a:txBody>
                  <a:tcPr/>
                </a:tc>
              </a:tr>
              <a:tr h="368808">
                <a:tc>
                  <a:txBody>
                    <a:bodyPr/>
                    <a:lstStyle/>
                    <a:p>
                      <a:r>
                        <a:rPr lang="en-US" dirty="0">
                          <a:latin typeface="Calibri" panose="020F0502020204030204" pitchFamily="34" charset="0"/>
                          <a:ea typeface="Calibri" panose="020F0502020204030204" pitchFamily="34" charset="0"/>
                          <a:cs typeface="Calibri" panose="020F0502020204030204" pitchFamily="34" charset="0"/>
                        </a:rPr>
                        <a:t>Activity diagram</a:t>
                      </a:r>
                      <a:endParaRPr lang="en-US" dirty="0">
                        <a:latin typeface="Calibri" panose="020F0502020204030204" pitchFamily="34" charset="0"/>
                        <a:ea typeface="Calibri" panose="020F0502020204030204" pitchFamily="34" charset="0"/>
                        <a:cs typeface="Calibri" panose="020F0502020204030204" pitchFamily="34" charset="0"/>
                      </a:endParaRPr>
                    </a:p>
                  </a:txBody>
                  <a:tcPr/>
                </a:tc>
              </a:tr>
              <a:tr h="368808">
                <a:tc>
                  <a:txBody>
                    <a:bodyPr/>
                    <a:lstStyle/>
                    <a:p>
                      <a:r>
                        <a:rPr lang="en-US" dirty="0">
                          <a:latin typeface="Calibri" panose="020F0502020204030204" pitchFamily="34" charset="0"/>
                          <a:ea typeface="Calibri" panose="020F0502020204030204" pitchFamily="34" charset="0"/>
                          <a:cs typeface="Calibri" panose="020F0502020204030204" pitchFamily="34" charset="0"/>
                        </a:rPr>
                        <a:t>Website Upgrade</a:t>
                      </a:r>
                      <a:endParaRPr lang="en-US" dirty="0">
                        <a:latin typeface="Calibri" panose="020F0502020204030204" pitchFamily="34" charset="0"/>
                        <a:ea typeface="Calibri" panose="020F0502020204030204" pitchFamily="34" charset="0"/>
                        <a:cs typeface="Calibri" panose="020F0502020204030204" pitchFamily="34" charset="0"/>
                      </a:endParaRPr>
                    </a:p>
                  </a:txBody>
                  <a:tcPr/>
                </a:tc>
              </a:tr>
              <a:tr h="368808">
                <a:tc>
                  <a:txBody>
                    <a:bodyPr/>
                    <a:lstStyle/>
                    <a:p>
                      <a:r>
                        <a:rPr lang="en-US" dirty="0">
                          <a:latin typeface="Calibri" panose="020F0502020204030204" pitchFamily="34" charset="0"/>
                          <a:ea typeface="Calibri" panose="020F0502020204030204" pitchFamily="34" charset="0"/>
                          <a:cs typeface="Calibri" panose="020F0502020204030204" pitchFamily="34" charset="0"/>
                        </a:rPr>
                        <a:t>Conclusion</a:t>
                      </a:r>
                      <a:endParaRPr lang="en-US" dirty="0">
                        <a:latin typeface="Calibri" panose="020F0502020204030204" pitchFamily="34" charset="0"/>
                        <a:ea typeface="Calibri" panose="020F0502020204030204" pitchFamily="34" charset="0"/>
                        <a:cs typeface="Calibri" panose="020F0502020204030204" pitchFamily="34" charset="0"/>
                      </a:endParaRPr>
                    </a:p>
                  </a:txBody>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WEBSITE UPGRADE</a:t>
            </a:r>
            <a:endParaRPr lang="en-IN" dirty="0"/>
          </a:p>
        </p:txBody>
      </p:sp>
      <p:sp>
        <p:nvSpPr>
          <p:cNvPr id="3" name="Content Placeholder 2"/>
          <p:cNvSpPr>
            <a:spLocks noGrp="1"/>
          </p:cNvSpPr>
          <p:nvPr>
            <p:ph idx="1"/>
          </p:nvPr>
        </p:nvSpPr>
        <p:spPr/>
        <p:txBody>
          <a:bodyPr/>
          <a:lstStyle/>
          <a:p>
            <a:r>
              <a:rPr lang="en-US" dirty="0"/>
              <a:t>News Letter Subscription</a:t>
            </a:r>
            <a:endParaRPr lang="en-US" dirty="0"/>
          </a:p>
          <a:p>
            <a:r>
              <a:rPr lang="en-IN" dirty="0"/>
              <a:t>Vocation Section</a:t>
            </a:r>
            <a:endParaRPr lang="en-IN" dirty="0"/>
          </a:p>
          <a:p>
            <a:r>
              <a:rPr lang="en-IN" dirty="0"/>
              <a:t>Self Assessment</a:t>
            </a:r>
            <a:endParaRPr lang="en-IN" dirty="0"/>
          </a:p>
          <a:p>
            <a:r>
              <a:rPr lang="en-IN" dirty="0"/>
              <a:t>Job Search through </a:t>
            </a:r>
            <a:r>
              <a:rPr lang="en-IN" dirty="0" err="1"/>
              <a:t>Cources</a:t>
            </a:r>
            <a:endParaRPr lang="en-IN" dirty="0"/>
          </a:p>
          <a:p>
            <a:r>
              <a:rPr lang="en-IN" dirty="0"/>
              <a:t>AI Tools</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endParaRPr lang="en-IN" dirty="0"/>
          </a:p>
        </p:txBody>
      </p:sp>
      <p:sp>
        <p:nvSpPr>
          <p:cNvPr id="4" name="Rectangle 1"/>
          <p:cNvSpPr>
            <a:spLocks noGrp="1" noChangeArrowheads="1"/>
          </p:cNvSpPr>
          <p:nvPr>
            <p:ph type="body" sz="half" idx="2"/>
          </p:nvPr>
        </p:nvSpPr>
        <p:spPr bwMode="auto">
          <a:xfrm>
            <a:off x="1154954" y="3765888"/>
            <a:ext cx="10101676" cy="20313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800" b="0" i="0" u="none" strike="noStrike" cap="none" normalizeH="0" baseline="0" dirty="0">
                <a:ln>
                  <a:noFill/>
                </a:ln>
                <a:solidFill>
                  <a:srgbClr val="000000"/>
                </a:solidFill>
                <a:effectLst/>
                <a:latin typeface="Söhne"/>
              </a:rPr>
              <a:t>In conclusion , Our career guidance website has successfully provided accessible resources, engaged users,</a:t>
            </a:r>
            <a:endParaRPr kumimoji="0" lang="en-US" altLang="en-US" sz="1800" b="0" i="0" u="none" strike="noStrike" cap="none" normalizeH="0" baseline="0" dirty="0">
              <a:ln>
                <a:noFill/>
              </a:ln>
              <a:solidFill>
                <a:srgbClr val="000000"/>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800" b="0" i="0" u="none" strike="noStrike" cap="none" normalizeH="0" baseline="0" dirty="0">
                <a:ln>
                  <a:noFill/>
                </a:ln>
                <a:solidFill>
                  <a:srgbClr val="000000"/>
                </a:solidFill>
                <a:effectLst/>
                <a:latin typeface="Söhne"/>
              </a:rPr>
              <a:t> and adapted to evolving needs. Despite challenges like technical constraints and user outreach, </a:t>
            </a:r>
            <a:endParaRPr kumimoji="0" lang="en-US" altLang="en-US" sz="1800" b="0" i="0" u="none" strike="noStrike" cap="none" normalizeH="0" baseline="0" dirty="0">
              <a:ln>
                <a:noFill/>
              </a:ln>
              <a:solidFill>
                <a:srgbClr val="000000"/>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800" b="0" i="0" u="none" strike="noStrike" cap="none" normalizeH="0" baseline="0" dirty="0">
                <a:ln>
                  <a:noFill/>
                </a:ln>
                <a:solidFill>
                  <a:srgbClr val="000000"/>
                </a:solidFill>
                <a:effectLst/>
                <a:latin typeface="Söhne"/>
              </a:rPr>
              <a:t>we've persevered. Moving forward, we aim to expand partnerships, integrate emerging tech, </a:t>
            </a:r>
            <a:endParaRPr kumimoji="0" lang="en-US" altLang="en-US" sz="1800" b="0" i="0" u="none" strike="noStrike" cap="none" normalizeH="0" baseline="0" dirty="0">
              <a:ln>
                <a:noFill/>
              </a:ln>
              <a:solidFill>
                <a:srgbClr val="000000"/>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800" b="0" i="0" u="none" strike="noStrike" cap="none" normalizeH="0" baseline="0" dirty="0">
                <a:ln>
                  <a:noFill/>
                </a:ln>
                <a:solidFill>
                  <a:srgbClr val="000000"/>
                </a:solidFill>
                <a:effectLst/>
                <a:latin typeface="Söhne"/>
              </a:rPr>
              <a:t>and optimize for mobile. We're committed to empowering individuals on their career journeys, </a:t>
            </a:r>
            <a:endParaRPr kumimoji="0" lang="en-US" altLang="en-US" sz="1800" b="0" i="0" u="none" strike="noStrike" cap="none" normalizeH="0" baseline="0" dirty="0">
              <a:ln>
                <a:noFill/>
              </a:ln>
              <a:solidFill>
                <a:srgbClr val="000000"/>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800" b="0" i="0" u="none" strike="noStrike" cap="none" normalizeH="0" baseline="0" dirty="0">
                <a:ln>
                  <a:noFill/>
                </a:ln>
                <a:solidFill>
                  <a:srgbClr val="000000"/>
                </a:solidFill>
                <a:effectLst/>
                <a:latin typeface="Söhne"/>
              </a:rPr>
              <a:t>and we're grateful for the support of all stakeholders and users.</a:t>
            </a:r>
            <a:endParaRPr kumimoji="0" lang="en-US" altLang="en-US" sz="1800" b="0" i="0" u="none" strike="noStrike" cap="none" normalizeH="0" baseline="0" dirty="0">
              <a:ln>
                <a:noFill/>
              </a:ln>
              <a:solidFill>
                <a:srgbClr val="000000"/>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1800" b="0" i="0" u="none" strike="noStrike" cap="none" normalizeH="0" baseline="0" dirty="0">
                <a:ln>
                  <a:noFill/>
                </a:ln>
                <a:solidFill>
                  <a:srgbClr val="000000"/>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CAREER GUIDANCE</a:t>
            </a:r>
            <a:endParaRPr lang="en-IN" dirty="0"/>
          </a:p>
        </p:txBody>
      </p:sp>
      <p:pic>
        <p:nvPicPr>
          <p:cNvPr id="8" name="Content Placeholder 7"/>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5781674" y="1764632"/>
            <a:ext cx="5447799" cy="3384884"/>
          </a:xfrm>
        </p:spPr>
      </p:pic>
      <p:sp>
        <p:nvSpPr>
          <p:cNvPr id="4" name="Text Placeholder 3"/>
          <p:cNvSpPr>
            <a:spLocks noGrp="1"/>
          </p:cNvSpPr>
          <p:nvPr>
            <p:ph type="body" sz="half" idx="2"/>
          </p:nvPr>
        </p:nvSpPr>
        <p:spPr/>
        <p:txBody>
          <a:bodyPr/>
          <a:lstStyle/>
          <a:p>
            <a:r>
              <a:rPr lang="en-US" dirty="0"/>
              <a:t>Career guidance is a process that helps individuals make informed career decisions. It involves self-assessment, exploring career options, goal-setting, skill development, job search support, and assistance with career transitions. Career counselors and advisors provide guidance at various career stages.</a:t>
            </a:r>
            <a:endParaRPr lang="en-IN" dirty="0"/>
          </a:p>
        </p:txBody>
      </p:sp>
      <p:sp>
        <p:nvSpPr>
          <p:cNvPr id="6" name="TextBox 5"/>
          <p:cNvSpPr txBox="1"/>
          <p:nvPr/>
        </p:nvSpPr>
        <p:spPr>
          <a:xfrm>
            <a:off x="3048000" y="2547826"/>
            <a:ext cx="6096000" cy="369332"/>
          </a:xfrm>
          <a:prstGeom prst="rect">
            <a:avLst/>
          </a:prstGeom>
          <a:noFill/>
        </p:spPr>
        <p:txBody>
          <a:bodyPr wrap="square">
            <a:spAutoFit/>
          </a:bodyPr>
          <a:lstStyle/>
          <a:p>
            <a:r>
              <a:rPr lang="en-IN" dirty="0"/>
              <a:t>.</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5" y="0"/>
            <a:ext cx="2793158" cy="1726163"/>
          </a:xfrm>
        </p:spPr>
        <p:txBody>
          <a:bodyPr/>
          <a:lstStyle/>
          <a:p>
            <a:r>
              <a:rPr lang="en-US" dirty="0"/>
              <a:t>WHY DO WE NEED CAREER GUIDANCE ?</a:t>
            </a:r>
            <a:endParaRPr lang="en-IN" dirty="0"/>
          </a:p>
        </p:txBody>
      </p:sp>
      <p:sp>
        <p:nvSpPr>
          <p:cNvPr id="4" name="Text Placeholder 3"/>
          <p:cNvSpPr>
            <a:spLocks noGrp="1"/>
          </p:cNvSpPr>
          <p:nvPr>
            <p:ph type="body" sz="half" idx="2"/>
          </p:nvPr>
        </p:nvSpPr>
        <p:spPr>
          <a:xfrm>
            <a:off x="1154954" y="1660850"/>
            <a:ext cx="2793158" cy="4364030"/>
          </a:xfrm>
        </p:spPr>
        <p:txBody>
          <a:bodyPr>
            <a:noAutofit/>
          </a:bodyPr>
          <a:lstStyle/>
          <a:p>
            <a:r>
              <a:rPr lang="en-US" sz="1100" dirty="0"/>
              <a:t>We need career guidance for several reasons:</a:t>
            </a:r>
            <a:endParaRPr lang="en-US" sz="1100" dirty="0"/>
          </a:p>
          <a:p>
            <a:r>
              <a:rPr lang="en-US" sz="1100" dirty="0"/>
              <a:t>Informed decisions: Career guidance helps individuals make informed choices about their career path based on their strengths, interests, and goals.</a:t>
            </a:r>
            <a:endParaRPr lang="en-US" sz="1100" dirty="0"/>
          </a:p>
          <a:p>
            <a:r>
              <a:rPr lang="en-US" sz="1100" dirty="0"/>
              <a:t> Skill development: It assists in identifying and developing the necessary skills and qualifications for career success.</a:t>
            </a:r>
            <a:endParaRPr lang="en-US" sz="1100" dirty="0"/>
          </a:p>
          <a:p>
            <a:r>
              <a:rPr lang="en-US" sz="1100" dirty="0"/>
              <a:t> Job market awareness: It keeps individuals informed about the ever-changing job market and employment opportunities.</a:t>
            </a:r>
            <a:endParaRPr lang="en-US" sz="1100" dirty="0"/>
          </a:p>
          <a:p>
            <a:r>
              <a:rPr lang="en-US" sz="1100" dirty="0"/>
              <a:t>Career satisfaction: Proper guidance can lead to more satisfying and fulfilling careers by aligning personal values and interests with professional choices.</a:t>
            </a:r>
            <a:endParaRPr lang="en-US" sz="1100" dirty="0"/>
          </a:p>
          <a:p>
            <a:r>
              <a:rPr lang="en-US" sz="1100" dirty="0"/>
              <a:t>Efficiency: It can save time and effort by providing a structured approach to achieving career goals.</a:t>
            </a:r>
            <a:endParaRPr lang="en-US" sz="1100" dirty="0"/>
          </a:p>
        </p:txBody>
      </p:sp>
      <p:pic>
        <p:nvPicPr>
          <p:cNvPr id="10" name="Content Placeholder 9"/>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5781675" y="1556085"/>
            <a:ext cx="5383630" cy="4042610"/>
          </a:xfr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0</TotalTime>
  <Words>5267</Words>
  <Application>WPS Presentation</Application>
  <PresentationFormat>Widescreen</PresentationFormat>
  <Paragraphs>138</Paragraphs>
  <Slides>19</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19</vt:i4>
      </vt:variant>
    </vt:vector>
  </HeadingPairs>
  <TitlesOfParts>
    <vt:vector size="32" baseType="lpstr">
      <vt:lpstr>Arial</vt:lpstr>
      <vt:lpstr>SimSun</vt:lpstr>
      <vt:lpstr>Wingdings</vt:lpstr>
      <vt:lpstr>Wingdings 3</vt:lpstr>
      <vt:lpstr>Arial</vt:lpstr>
      <vt:lpstr>Times New Roman</vt:lpstr>
      <vt:lpstr>Calibri</vt:lpstr>
      <vt:lpstr>Söhne</vt:lpstr>
      <vt:lpstr>Segoe Print</vt:lpstr>
      <vt:lpstr>Microsoft YaHei</vt:lpstr>
      <vt:lpstr>Arial Unicode MS</vt:lpstr>
      <vt:lpstr>Century Gothic</vt:lpstr>
      <vt:lpstr>Ion Boardroom</vt:lpstr>
      <vt:lpstr>PowerPoint 演示文稿</vt:lpstr>
      <vt:lpstr>Good Luck</vt:lpstr>
      <vt:lpstr>Presented By</vt:lpstr>
      <vt:lpstr>Project Guide By</vt:lpstr>
      <vt:lpstr>PowerPoint 演示文稿</vt:lpstr>
      <vt:lpstr>WEBSITE UPGRADE</vt:lpstr>
      <vt:lpstr>CONCLUSION</vt:lpstr>
      <vt:lpstr>INTRODUCTION TO CAREER GUIDANCE</vt:lpstr>
      <vt:lpstr>WHY DO WE NEED CAREER GUIDANCE ?</vt:lpstr>
      <vt:lpstr>CAREER ROADMAP PLANNING</vt:lpstr>
      <vt:lpstr>GOOD LUCK :- A CAREER GUIDANCE WEBSITE</vt:lpstr>
      <vt:lpstr>MAIN FEATURES</vt:lpstr>
      <vt:lpstr>COLLEGE &amp; UNIVERSITY GUIDANCE</vt:lpstr>
      <vt:lpstr>COURSES &amp; VIDEO RESOURCES</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Gouri Thakur</dc:creator>
  <cp:lastModifiedBy>lenovo</cp:lastModifiedBy>
  <cp:revision>6</cp:revision>
  <dcterms:created xsi:type="dcterms:W3CDTF">2023-11-07T14:50:00Z</dcterms:created>
  <dcterms:modified xsi:type="dcterms:W3CDTF">2024-05-04T18:00:11Z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FE93672FA604479EBFED5EEBB91CAE8B_12</vt:lpwstr>
  </property>
  <property fmtid="{D5CDD505-2E9C-101B-9397-08002B2CF9AE}" pid="3" name="KSOProductBuildVer">
    <vt:lpwstr>1033-12.2.0.13472</vt:lpwstr>
  </property>
</Properties>
</file>